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72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66CA-5535-42B3-8778-24FABA0AA331}" type="datetimeFigureOut">
              <a:rPr lang="en-US" smtClean="0"/>
              <a:pPr/>
              <a:t>2019-03-20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D09E-93B3-4AB0-A6B1-6D077C47D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0"/>
            <a:ext cx="2393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331" y="0"/>
            <a:ext cx="4794069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Balancing Equations</a:t>
            </a:r>
          </a:p>
          <a:p>
            <a:endParaRPr lang="en-US" sz="1600" dirty="0" smtClean="0"/>
          </a:p>
          <a:p>
            <a:r>
              <a:rPr lang="en-US" sz="4000" dirty="0" smtClean="0"/>
              <a:t>Memorize</a:t>
            </a:r>
          </a:p>
          <a:p>
            <a:r>
              <a:rPr lang="en-US" sz="5400" dirty="0" smtClean="0"/>
              <a:t>p</a:t>
            </a:r>
          </a:p>
          <a:p>
            <a:r>
              <a:rPr lang="en-US" sz="5400" dirty="0" smtClean="0"/>
              <a:t>d</a:t>
            </a:r>
          </a:p>
          <a:p>
            <a:r>
              <a:rPr lang="en-US" sz="5400" dirty="0" smtClean="0"/>
              <a:t>t</a:t>
            </a:r>
          </a:p>
          <a:p>
            <a:r>
              <a:rPr lang="en-US" sz="5400" dirty="0" smtClean="0"/>
              <a:t>n </a:t>
            </a:r>
            <a:r>
              <a:rPr lang="en-US" sz="3200" dirty="0" smtClean="0"/>
              <a:t>(I will give you the mass)</a:t>
            </a:r>
            <a:endParaRPr lang="en-US" sz="5400" dirty="0" smtClean="0"/>
          </a:p>
          <a:p>
            <a:r>
              <a:rPr lang="en-US" sz="5400" dirty="0" smtClean="0">
                <a:sym typeface="Symbol"/>
              </a:rPr>
              <a:t></a:t>
            </a:r>
          </a:p>
          <a:p>
            <a:r>
              <a:rPr lang="en-US" sz="5400" dirty="0" smtClean="0">
                <a:sym typeface="Symbol"/>
              </a:rPr>
              <a:t>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04800" y="13716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 dirty="0"/>
              <a:t>137</a:t>
            </a:r>
            <a:r>
              <a:rPr lang="en-US" sz="4400" b="1" baseline="-25000" dirty="0"/>
              <a:t>56</a:t>
            </a:r>
            <a:r>
              <a:rPr lang="en-US" sz="4400" b="1" dirty="0"/>
              <a:t>Ba(</a:t>
            </a:r>
            <a:r>
              <a:rPr lang="en-US" sz="4400" b="1" dirty="0">
                <a:sym typeface="Symbol" charset="2"/>
              </a:rPr>
              <a:t>n, </a:t>
            </a:r>
            <a:r>
              <a:rPr lang="en-US" sz="4400" b="1" dirty="0"/>
              <a:t>)???</a:t>
            </a:r>
            <a:endParaRPr lang="en-US" sz="4400" b="1" dirty="0">
              <a:sym typeface="Symbol" charset="2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28601" y="5897880"/>
            <a:ext cx="103105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baseline="30000"/>
              <a:t>138</a:t>
            </a:r>
            <a:r>
              <a:rPr lang="en-US" sz="2400" b="1" baseline="-25000"/>
              <a:t>56</a:t>
            </a:r>
            <a:r>
              <a:rPr lang="en-US" sz="2400" b="1"/>
              <a:t>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04800" y="13716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/>
              <a:t>137</a:t>
            </a:r>
            <a:r>
              <a:rPr lang="en-US" sz="4400" b="1" baseline="-25000"/>
              <a:t>56</a:t>
            </a:r>
            <a:r>
              <a:rPr lang="en-US" sz="4400" b="1"/>
              <a:t>Ba(</a:t>
            </a:r>
            <a:r>
              <a:rPr lang="en-US" sz="4400" b="1">
                <a:sym typeface="Symbol" charset="2"/>
              </a:rPr>
              <a:t>n, ?</a:t>
            </a:r>
            <a:r>
              <a:rPr lang="en-US" sz="4400" b="1"/>
              <a:t>)</a:t>
            </a:r>
            <a:r>
              <a:rPr lang="en-US" sz="4400" b="1" baseline="30000"/>
              <a:t>137</a:t>
            </a:r>
            <a:r>
              <a:rPr lang="en-US" sz="4400" b="1" baseline="-25000"/>
              <a:t>55</a:t>
            </a:r>
            <a:r>
              <a:rPr lang="en-US" sz="4400" b="1"/>
              <a:t>Cs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8600" y="5897880"/>
            <a:ext cx="34977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04800" y="13716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/>
              <a:t>2</a:t>
            </a:r>
            <a:r>
              <a:rPr lang="en-US" sz="4400" b="1" baseline="-25000"/>
              <a:t>1</a:t>
            </a:r>
            <a:r>
              <a:rPr lang="en-US" sz="4400" b="1"/>
              <a:t>H(</a:t>
            </a:r>
            <a:r>
              <a:rPr lang="en-US" sz="4400" b="1">
                <a:sym typeface="Symbol" charset="2"/>
              </a:rPr>
              <a:t>d, ?</a:t>
            </a:r>
            <a:r>
              <a:rPr lang="en-US" sz="4400" b="1"/>
              <a:t>)</a:t>
            </a:r>
            <a:r>
              <a:rPr lang="en-US" sz="4400" b="1" baseline="30000"/>
              <a:t>4</a:t>
            </a:r>
            <a:r>
              <a:rPr lang="en-US" sz="4400" b="1" baseline="-25000"/>
              <a:t>2</a:t>
            </a:r>
            <a:r>
              <a:rPr lang="en-US" sz="4400" b="1"/>
              <a:t>He</a:t>
            </a:r>
            <a:endParaRPr lang="en-US" sz="3600" b="1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" y="5897880"/>
            <a:ext cx="311304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ym typeface="Symbol" charset="2"/>
              </a:rPr>
              <a:t>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04800" y="13716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 dirty="0"/>
              <a:t>197</a:t>
            </a:r>
            <a:r>
              <a:rPr lang="en-US" sz="4400" b="1" baseline="-25000" dirty="0"/>
              <a:t>79</a:t>
            </a:r>
            <a:r>
              <a:rPr lang="en-US" sz="4400" b="1" dirty="0"/>
              <a:t>Au(</a:t>
            </a:r>
            <a:r>
              <a:rPr lang="en-US" sz="4400" b="1" dirty="0">
                <a:sym typeface="Symbol" charset="2"/>
              </a:rPr>
              <a:t>, d</a:t>
            </a:r>
            <a:r>
              <a:rPr lang="en-US" sz="4400" b="1" dirty="0" smtClean="0"/>
              <a:t>)???</a:t>
            </a:r>
            <a:endParaRPr lang="en-US" sz="3600" b="1" dirty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104227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aseline="30000"/>
              <a:t>199</a:t>
            </a:r>
            <a:r>
              <a:rPr lang="en-US" sz="2400" baseline="-25000"/>
              <a:t>80</a:t>
            </a:r>
            <a:r>
              <a:rPr lang="en-US" sz="2400"/>
              <a:t>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04800" y="13716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/>
              <a:t>9</a:t>
            </a:r>
            <a:r>
              <a:rPr lang="en-US" sz="4400" b="1" baseline="-25000"/>
              <a:t>4</a:t>
            </a:r>
            <a:r>
              <a:rPr lang="en-US" sz="4400" b="1"/>
              <a:t>Be(</a:t>
            </a:r>
            <a:r>
              <a:rPr lang="en-US" sz="4400" b="1">
                <a:sym typeface="Symbol" charset="2"/>
              </a:rPr>
              <a:t>?, t</a:t>
            </a:r>
            <a:r>
              <a:rPr lang="en-US" sz="4400" b="1"/>
              <a:t>)</a:t>
            </a:r>
            <a:r>
              <a:rPr lang="en-US" sz="4400" b="1" baseline="30000"/>
              <a:t>8</a:t>
            </a:r>
            <a:r>
              <a:rPr lang="en-US" sz="4400" b="1" baseline="-25000"/>
              <a:t>4</a:t>
            </a:r>
            <a:r>
              <a:rPr lang="en-US" sz="4400" b="1"/>
              <a:t>Be</a:t>
            </a:r>
            <a:endParaRPr lang="en-US" sz="3600" b="1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28600" y="5897880"/>
            <a:ext cx="55816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baseline="30000"/>
              <a:t>2</a:t>
            </a:r>
            <a:r>
              <a:rPr lang="en-US" sz="2400" b="1" baseline="-25000"/>
              <a:t>1</a:t>
            </a:r>
            <a:r>
              <a:rPr lang="en-US" sz="2400" b="1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0"/>
            <a:ext cx="1794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 Value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7"/>
          <p:cNvSpPr txBox="1">
            <a:spLocks noChangeArrowheads="1"/>
          </p:cNvSpPr>
          <p:nvPr/>
        </p:nvSpPr>
        <p:spPr bwMode="auto">
          <a:xfrm>
            <a:off x="228600" y="5989320"/>
            <a:ext cx="3002104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Q =  +0.529 MeV (Exo)</a:t>
            </a:r>
          </a:p>
        </p:txBody>
      </p:sp>
      <p:sp>
        <p:nvSpPr>
          <p:cNvPr id="3075" name="Text Box 1028"/>
          <p:cNvSpPr txBox="1">
            <a:spLocks noChangeArrowheads="1"/>
          </p:cNvSpPr>
          <p:nvPr/>
        </p:nvSpPr>
        <p:spPr bwMode="auto">
          <a:xfrm>
            <a:off x="228600" y="304801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charset="2"/>
              </a:rPr>
              <a:t>Try this reaction - is it endo or exo, and how much?</a:t>
            </a:r>
            <a:endParaRPr lang="en-US" sz="2400" baseline="-25000">
              <a:sym typeface="Symbol" charset="2"/>
            </a:endParaRPr>
          </a:p>
        </p:txBody>
      </p:sp>
      <p:sp>
        <p:nvSpPr>
          <p:cNvPr id="3076" name="Text Box 1029"/>
          <p:cNvSpPr txBox="1">
            <a:spLocks noChangeArrowheads="1"/>
          </p:cNvSpPr>
          <p:nvPr/>
        </p:nvSpPr>
        <p:spPr bwMode="auto">
          <a:xfrm>
            <a:off x="228600" y="121920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/>
              <a:t>40</a:t>
            </a:r>
            <a:r>
              <a:rPr lang="en-US" sz="4400" b="1" baseline="-25000"/>
              <a:t>19</a:t>
            </a:r>
            <a:r>
              <a:rPr lang="en-US" sz="4400" b="1"/>
              <a:t>K(</a:t>
            </a:r>
            <a:r>
              <a:rPr lang="en-US" sz="4400" b="1">
                <a:sym typeface="Symbol" charset="2"/>
              </a:rPr>
              <a:t>p, n</a:t>
            </a:r>
            <a:r>
              <a:rPr lang="en-US" sz="4400" b="1"/>
              <a:t>) </a:t>
            </a:r>
            <a:r>
              <a:rPr lang="en-US" sz="4400" b="1" baseline="30000"/>
              <a:t>40</a:t>
            </a:r>
            <a:r>
              <a:rPr lang="en-US" sz="4400" b="1" baseline="-25000"/>
              <a:t>20</a:t>
            </a:r>
            <a:r>
              <a:rPr lang="en-US" sz="4400" b="1"/>
              <a:t>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7"/>
          <p:cNvSpPr txBox="1">
            <a:spLocks noChangeArrowheads="1"/>
          </p:cNvSpPr>
          <p:nvPr/>
        </p:nvSpPr>
        <p:spPr bwMode="auto">
          <a:xfrm>
            <a:off x="228600" y="5989320"/>
            <a:ext cx="2864246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Q = +8.611MeV (Exo)</a:t>
            </a:r>
          </a:p>
        </p:txBody>
      </p:sp>
      <p:sp>
        <p:nvSpPr>
          <p:cNvPr id="4099" name="Text Box 1028"/>
          <p:cNvSpPr txBox="1">
            <a:spLocks noChangeArrowheads="1"/>
          </p:cNvSpPr>
          <p:nvPr/>
        </p:nvSpPr>
        <p:spPr bwMode="auto">
          <a:xfrm>
            <a:off x="228600" y="304801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charset="2"/>
              </a:rPr>
              <a:t>Try this reaction - is it endo or exo, and how much?</a:t>
            </a:r>
            <a:endParaRPr lang="en-US" sz="2400" baseline="-25000">
              <a:sym typeface="Symbol" charset="2"/>
            </a:endParaRPr>
          </a:p>
        </p:txBody>
      </p:sp>
      <p:sp>
        <p:nvSpPr>
          <p:cNvPr id="4100" name="Text Box 1029"/>
          <p:cNvSpPr txBox="1">
            <a:spLocks noChangeArrowheads="1"/>
          </p:cNvSpPr>
          <p:nvPr/>
        </p:nvSpPr>
        <p:spPr bwMode="auto">
          <a:xfrm>
            <a:off x="228600" y="121920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baseline="30000">
                <a:solidFill>
                  <a:srgbClr val="000000"/>
                </a:solidFill>
              </a:rPr>
              <a:t>137</a:t>
            </a:r>
            <a:r>
              <a:rPr lang="en-US" sz="4400" b="1" baseline="-25000">
                <a:solidFill>
                  <a:srgbClr val="000000"/>
                </a:solidFill>
              </a:rPr>
              <a:t>56</a:t>
            </a:r>
            <a:r>
              <a:rPr lang="en-US" sz="4400" b="1">
                <a:solidFill>
                  <a:srgbClr val="000000"/>
                </a:solidFill>
              </a:rPr>
              <a:t>Ba(n, </a:t>
            </a:r>
            <a:r>
              <a:rPr lang="en-US" sz="4400" b="1">
                <a:solidFill>
                  <a:srgbClr val="000000"/>
                </a:solidFill>
                <a:sym typeface="Symbol" charset="2"/>
              </a:rPr>
              <a:t>)</a:t>
            </a:r>
            <a:r>
              <a:rPr lang="en-US" sz="4400" b="1" baseline="30000">
                <a:solidFill>
                  <a:srgbClr val="000000"/>
                </a:solidFill>
              </a:rPr>
              <a:t> 138</a:t>
            </a:r>
            <a:r>
              <a:rPr lang="en-US" sz="4400" b="1" baseline="-25000">
                <a:solidFill>
                  <a:srgbClr val="000000"/>
                </a:solidFill>
              </a:rPr>
              <a:t>56</a:t>
            </a:r>
            <a:r>
              <a:rPr lang="en-US" sz="4400" b="1">
                <a:solidFill>
                  <a:srgbClr val="000000"/>
                </a:solidFill>
              </a:rPr>
              <a:t>Ba</a:t>
            </a:r>
            <a:endParaRPr lang="en-US" sz="4400" b="1">
              <a:solidFill>
                <a:srgbClr val="000000"/>
              </a:solidFill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0"/>
            <a:ext cx="3726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Fission Reactions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28600" y="2133601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Hydrogen has a Z = 1, A = 1 p + 2 n = 3</a:t>
            </a:r>
            <a:endParaRPr lang="en-US" baseline="-25000" dirty="0">
              <a:sym typeface="Symbol" charset="2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04800" y="13716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What is the Atomic notation for tritium?  (tritium is an isotope of Hydrogen with 2 neutrons)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228600" y="6080760"/>
            <a:ext cx="70564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3/1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60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324600"/>
            <a:ext cx="2743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600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4625"/>
            <a:ext cx="2790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2400" y="5897880"/>
            <a:ext cx="105990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22/10 Ne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8600" y="1752601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Z = 10, A = 10 + 12 = 22, element 10 is Ne</a:t>
            </a:r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04800" y="13716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10 protons, 12 neutrons.  What is its atomic notation?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1" y="5897880"/>
            <a:ext cx="535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143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U is element 92</a:t>
            </a:r>
          </a:p>
          <a:p>
            <a:r>
              <a:rPr lang="en-US" sz="2800"/>
              <a:t>235 - 92 = 143 neutrons</a:t>
            </a:r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" y="13716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How many neutrons in U 235? (235 = A) </a:t>
            </a:r>
            <a:r>
              <a:rPr lang="en-US" b="1"/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1" y="5897880"/>
            <a:ext cx="5357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126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Pb is element 82</a:t>
            </a:r>
          </a:p>
          <a:p>
            <a:r>
              <a:rPr lang="en-US" sz="2800"/>
              <a:t>208 - 82 = 126 neutrons</a:t>
            </a:r>
            <a:endParaRPr lang="en-US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04800" y="13716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How many neutrons in Pb 208? (208 = A) </a:t>
            </a:r>
            <a:r>
              <a:rPr lang="en-US" b="1"/>
              <a:t>(1)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0"/>
            <a:ext cx="3284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Binding Energy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800" y="6096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What is the binding energy for </a:t>
            </a:r>
            <a:r>
              <a:rPr lang="en-US" sz="2400" b="1" dirty="0" smtClean="0"/>
              <a:t>Fe </a:t>
            </a:r>
            <a:r>
              <a:rPr lang="en-US" sz="2400" b="1" dirty="0" smtClean="0"/>
              <a:t>56?</a:t>
            </a:r>
            <a:endParaRPr lang="en-US" sz="2400" b="1" dirty="0" smtClean="0"/>
          </a:p>
          <a:p>
            <a:r>
              <a:rPr lang="en-US" sz="2400" b="1" dirty="0" smtClean="0"/>
              <a:t>What is the Binding Energy per nucleon?  (Divide by the mass#) </a:t>
            </a:r>
            <a:endParaRPr lang="en-US" sz="2400" b="1" dirty="0"/>
          </a:p>
          <a:p>
            <a:r>
              <a:rPr lang="en-US" sz="2400" b="1" dirty="0" smtClean="0"/>
              <a:t>Look up the neutral atom mass, look up hydrogen</a:t>
            </a:r>
          </a:p>
          <a:p>
            <a:r>
              <a:rPr lang="en-US" sz="2400" b="1" dirty="0" smtClean="0"/>
              <a:t>Neutron </a:t>
            </a:r>
            <a:r>
              <a:rPr lang="en-US" sz="2400" b="1" dirty="0"/>
              <a:t>= 1.008665 u </a:t>
            </a:r>
          </a:p>
          <a:p>
            <a:r>
              <a:rPr lang="en-US" sz="2400" b="1" dirty="0"/>
              <a:t>1 u = 931.5 </a:t>
            </a:r>
            <a:r>
              <a:rPr lang="en-US" sz="2400" b="1" dirty="0" err="1"/>
              <a:t>MeV</a:t>
            </a:r>
            <a:endParaRPr lang="en-US" sz="2400" b="1" dirty="0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28600" y="5989320"/>
            <a:ext cx="360438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492.3 MeV,  8.790 MeV per nucleon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743200"/>
            <a:ext cx="7362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04800" y="6096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What is the binding energy for </a:t>
            </a:r>
            <a:r>
              <a:rPr lang="en-US" sz="2400" b="1" dirty="0" smtClean="0"/>
              <a:t>U 235? </a:t>
            </a:r>
          </a:p>
          <a:p>
            <a:r>
              <a:rPr lang="en-US" sz="2400" b="1" dirty="0" smtClean="0"/>
              <a:t>What is the binding energy per nucleon?  </a:t>
            </a:r>
            <a:endParaRPr lang="en-US" sz="2400" b="1" dirty="0"/>
          </a:p>
          <a:p>
            <a:r>
              <a:rPr lang="en-US" sz="2400" b="1" dirty="0" smtClean="0"/>
              <a:t>Look up </a:t>
            </a:r>
            <a:r>
              <a:rPr lang="en-US" sz="2400" b="1" dirty="0" smtClean="0"/>
              <a:t>the mass in your packet</a:t>
            </a:r>
            <a:endParaRPr lang="en-US" sz="2400" b="1" dirty="0" smtClean="0"/>
          </a:p>
          <a:p>
            <a:r>
              <a:rPr lang="en-US" sz="2400" b="1" dirty="0" smtClean="0"/>
              <a:t>Neutron </a:t>
            </a:r>
            <a:r>
              <a:rPr lang="en-US" sz="2400" b="1" dirty="0"/>
              <a:t>= 1.008665 u </a:t>
            </a:r>
          </a:p>
          <a:p>
            <a:r>
              <a:rPr lang="en-US" sz="2400" b="1" dirty="0"/>
              <a:t>1 u = 931.5 </a:t>
            </a:r>
            <a:r>
              <a:rPr lang="en-US" sz="2400" b="1" dirty="0" err="1"/>
              <a:t>MeV</a:t>
            </a:r>
            <a:endParaRPr lang="en-US" sz="2400" b="1" dirty="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5989320"/>
            <a:ext cx="349377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1784 MeV, 7.591 MeV per nucleon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4524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does binding energy mean??</a:t>
            </a:r>
            <a:endParaRPr lang="en-US" sz="2400" dirty="0"/>
          </a:p>
        </p:txBody>
      </p:sp>
      <p:pic>
        <p:nvPicPr>
          <p:cNvPr id="3" name="Picture 5" descr="FG30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242526" cy="458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317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9</cp:revision>
  <dcterms:created xsi:type="dcterms:W3CDTF">2019-03-19T22:42:33Z</dcterms:created>
  <dcterms:modified xsi:type="dcterms:W3CDTF">2019-03-20T21:53:13Z</dcterms:modified>
</cp:coreProperties>
</file>