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Default Extension="xls" ContentType="application/vnd.ms-exce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2"/>
  </p:notesMasterIdLst>
  <p:handoutMasterIdLst>
    <p:handoutMasterId r:id="rId23"/>
  </p:handoutMasterIdLst>
  <p:sldIdLst>
    <p:sldId id="375" r:id="rId2"/>
    <p:sldId id="381" r:id="rId3"/>
    <p:sldId id="376" r:id="rId4"/>
    <p:sldId id="382" r:id="rId5"/>
    <p:sldId id="393" r:id="rId6"/>
    <p:sldId id="377" r:id="rId7"/>
    <p:sldId id="383" r:id="rId8"/>
    <p:sldId id="388" r:id="rId9"/>
    <p:sldId id="389" r:id="rId10"/>
    <p:sldId id="390" r:id="rId11"/>
    <p:sldId id="391" r:id="rId12"/>
    <p:sldId id="392" r:id="rId13"/>
    <p:sldId id="378" r:id="rId14"/>
    <p:sldId id="384" r:id="rId15"/>
    <p:sldId id="379" r:id="rId16"/>
    <p:sldId id="385" r:id="rId17"/>
    <p:sldId id="386" r:id="rId18"/>
    <p:sldId id="387" r:id="rId19"/>
    <p:sldId id="380" r:id="rId20"/>
    <p:sldId id="394" r:id="rId21"/>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Times New Roman"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Times New Roman"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Times New Roman"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Times New Roman"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p:scale>
          <a:sx n="110" d="100"/>
          <a:sy n="110" d="100"/>
        </p:scale>
        <p:origin x="-760" y="-13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9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9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9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014076-1CF0-5D44-B4D9-AC0F5FD55D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E51062D-1C83-4441-83AF-D342DD6E244F}" type="datetimeFigureOut">
              <a:rPr lang="en-US"/>
              <a:pPr/>
              <a:t>4/5/14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D1B6051-8B3B-7B4A-A4E8-2E315CA8141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D66BF5D-3CA1-F346-827F-CEB1FBF66A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3B9B5D6-2891-314A-88C4-5A35AD5D067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796E718-EAAA-3B44-B642-C34FBE9A938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5E70D2-97E7-4349-8D93-357E89D5AE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556BAF0-2E12-F648-B212-F0FBB27517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F7DF7-9A78-0E4A-9FCD-287F69EC88D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E77097B-6E43-BC49-AD2F-632DDC4800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E8869CB-D39B-D94B-9510-C83026B07B0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AA09C23-1785-124C-9D41-A7E433BFA5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00D0FFC-B803-6A4D-B91D-561878D6221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384730D-7E3E-DA4E-9C18-4646BB19FA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9B2697-E774-DE48-ABCF-68DB8B043C3D}"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Microsoft_Excel_97_-_2004_Worksheet1.xls"/></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embeddings/Microsoft_Excel_97_-_2004_Worksheet2.xls"/></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oleObject" Target="../embeddings/Microsoft_Excel_97_-_2004_Worksheet3.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1524000" y="3086100"/>
            <a:ext cx="914400" cy="6858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52400" y="4762501"/>
            <a:ext cx="7467600" cy="461665"/>
          </a:xfrm>
          <a:prstGeom prst="rect">
            <a:avLst/>
          </a:prstGeom>
          <a:noFill/>
          <a:ln w="9525">
            <a:noFill/>
            <a:miter lim="800000"/>
            <a:headEnd/>
            <a:tailEnd/>
          </a:ln>
          <a:effectLst/>
        </p:spPr>
        <p:txBody>
          <a:bodyPr>
            <a:spAutoFit/>
          </a:bodyPr>
          <a:lstStyle/>
          <a:p>
            <a:r>
              <a:rPr lang="en-US">
                <a:sym typeface="Symbol" pitchFamily="18" charset="2"/>
              </a:rPr>
              <a:t>melt = 25 </a:t>
            </a:r>
            <a:r>
              <a:rPr lang="en-US" baseline="30000">
                <a:sym typeface="Symbol" pitchFamily="18" charset="2"/>
              </a:rPr>
              <a:t>o</a:t>
            </a:r>
            <a:r>
              <a:rPr lang="en-US">
                <a:sym typeface="Symbol" pitchFamily="18" charset="2"/>
              </a:rPr>
              <a:t>C, Boil = 75 </a:t>
            </a:r>
            <a:r>
              <a:rPr lang="en-US" baseline="30000">
                <a:sym typeface="Symbol" pitchFamily="18" charset="2"/>
              </a:rPr>
              <a:t>o</a:t>
            </a:r>
            <a:r>
              <a:rPr lang="en-US">
                <a:sym typeface="Symbol" pitchFamily="18" charset="2"/>
              </a:rPr>
              <a:t>C</a:t>
            </a:r>
            <a:endParaRPr lang="en-US"/>
          </a:p>
        </p:txBody>
      </p:sp>
      <p:sp>
        <p:nvSpPr>
          <p:cNvPr id="164867" name="Text Box 3"/>
          <p:cNvSpPr txBox="1">
            <a:spLocks noChangeArrowheads="1"/>
          </p:cNvSpPr>
          <p:nvPr/>
        </p:nvSpPr>
        <p:spPr bwMode="auto">
          <a:xfrm>
            <a:off x="228600" y="5397500"/>
            <a:ext cx="829975" cy="276999"/>
          </a:xfrm>
          <a:prstGeom prst="rect">
            <a:avLst/>
          </a:prstGeom>
          <a:noFill/>
          <a:ln w="25400">
            <a:noFill/>
            <a:miter lim="800000"/>
            <a:headEnd/>
            <a:tailEnd/>
          </a:ln>
          <a:effectLst/>
        </p:spPr>
        <p:txBody>
          <a:bodyPr wrap="none">
            <a:spAutoFit/>
          </a:bodyPr>
          <a:lstStyle/>
          <a:p>
            <a:r>
              <a:rPr lang="en-US" sz="1200">
                <a:sym typeface="Symbol" pitchFamily="18" charset="2"/>
              </a:rPr>
              <a:t>umm yeah</a:t>
            </a:r>
            <a:endParaRPr lang="en-US" sz="1200" baseline="30000">
              <a:sym typeface="Symbol" pitchFamily="18" charset="2"/>
            </a:endParaRPr>
          </a:p>
        </p:txBody>
      </p:sp>
      <p:sp>
        <p:nvSpPr>
          <p:cNvPr id="164869" name="Text Box 5"/>
          <p:cNvSpPr txBox="1">
            <a:spLocks noChangeArrowheads="1"/>
          </p:cNvSpPr>
          <p:nvPr/>
        </p:nvSpPr>
        <p:spPr bwMode="auto">
          <a:xfrm>
            <a:off x="304800" y="-101865"/>
            <a:ext cx="8458200" cy="584776"/>
          </a:xfrm>
          <a:prstGeom prst="rect">
            <a:avLst/>
          </a:prstGeom>
          <a:noFill/>
          <a:ln w="50800">
            <a:noFill/>
            <a:miter lim="800000"/>
            <a:headEnd/>
            <a:tailEnd/>
          </a:ln>
          <a:effectLst/>
        </p:spPr>
        <p:txBody>
          <a:bodyPr>
            <a:spAutoFit/>
          </a:bodyPr>
          <a:lstStyle/>
          <a:p>
            <a:r>
              <a:rPr lang="en-US" sz="3200"/>
              <a:t>What is the melting point and boiling point?</a:t>
            </a:r>
            <a:endParaRPr lang="en-US" baseline="30000">
              <a:sym typeface="Symbol" pitchFamily="18" charset="2"/>
            </a:endParaRPr>
          </a:p>
        </p:txBody>
      </p:sp>
      <p:graphicFrame>
        <p:nvGraphicFramePr>
          <p:cNvPr id="164870" name="Object 6"/>
          <p:cNvGraphicFramePr>
            <a:graphicFrameLocks noChangeAspect="1"/>
          </p:cNvGraphicFramePr>
          <p:nvPr/>
        </p:nvGraphicFramePr>
        <p:xfrm>
          <a:off x="304799" y="425111"/>
          <a:ext cx="8874125" cy="4387660"/>
        </p:xfrm>
        <a:graphic>
          <a:graphicData uri="http://schemas.openxmlformats.org/presentationml/2006/ole">
            <p:oleObj spid="_x0000_s83970" name="Worksheet" r:id="rId3" imgW="5930900" imgH="353060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48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52400" y="4762501"/>
            <a:ext cx="8763000" cy="461665"/>
          </a:xfrm>
          <a:prstGeom prst="rect">
            <a:avLst/>
          </a:prstGeom>
          <a:noFill/>
          <a:ln w="9525">
            <a:noFill/>
            <a:miter lim="800000"/>
            <a:headEnd/>
            <a:tailEnd/>
          </a:ln>
          <a:effectLst/>
        </p:spPr>
        <p:txBody>
          <a:bodyPr>
            <a:spAutoFit/>
          </a:bodyPr>
          <a:lstStyle/>
          <a:p>
            <a:r>
              <a:rPr lang="en-US"/>
              <a:t>Q = 35,000 - 15,000, </a:t>
            </a:r>
            <a:r>
              <a:rPr lang="en-US">
                <a:sym typeface="Symbol" pitchFamily="18" charset="2"/>
              </a:rPr>
              <a:t></a:t>
            </a:r>
            <a:r>
              <a:rPr lang="en-US"/>
              <a:t>T = 50 </a:t>
            </a:r>
            <a:r>
              <a:rPr lang="en-US" baseline="30000"/>
              <a:t>o</a:t>
            </a:r>
            <a:r>
              <a:rPr lang="en-US"/>
              <a:t>C, m = .45 kg, c = ??</a:t>
            </a:r>
          </a:p>
        </p:txBody>
      </p:sp>
      <p:sp>
        <p:nvSpPr>
          <p:cNvPr id="166915" name="Text Box 3"/>
          <p:cNvSpPr txBox="1">
            <a:spLocks noChangeArrowheads="1"/>
          </p:cNvSpPr>
          <p:nvPr/>
        </p:nvSpPr>
        <p:spPr bwMode="auto">
          <a:xfrm>
            <a:off x="228601" y="5397500"/>
            <a:ext cx="1069549" cy="276999"/>
          </a:xfrm>
          <a:prstGeom prst="rect">
            <a:avLst/>
          </a:prstGeom>
          <a:noFill/>
          <a:ln w="25400">
            <a:noFill/>
            <a:miter lim="800000"/>
            <a:headEnd/>
            <a:tailEnd/>
          </a:ln>
          <a:effectLst/>
        </p:spPr>
        <p:txBody>
          <a:bodyPr wrap="none">
            <a:spAutoFit/>
          </a:bodyPr>
          <a:lstStyle/>
          <a:p>
            <a:r>
              <a:rPr lang="en-US" sz="1200">
                <a:sym typeface="Symbol" pitchFamily="18" charset="2"/>
              </a:rPr>
              <a:t>890 J </a:t>
            </a:r>
            <a:r>
              <a:rPr lang="en-US" sz="1200" baseline="30000">
                <a:sym typeface="Symbol" pitchFamily="18" charset="2"/>
              </a:rPr>
              <a:t>o</a:t>
            </a:r>
            <a:r>
              <a:rPr lang="en-US" sz="1200">
                <a:sym typeface="Symbol" pitchFamily="18" charset="2"/>
              </a:rPr>
              <a:t>C</a:t>
            </a:r>
            <a:r>
              <a:rPr lang="en-US" sz="1200" baseline="30000">
                <a:sym typeface="Symbol" pitchFamily="18" charset="2"/>
              </a:rPr>
              <a:t>-1</a:t>
            </a:r>
            <a:r>
              <a:rPr lang="en-US" sz="1200">
                <a:sym typeface="Symbol" pitchFamily="18" charset="2"/>
              </a:rPr>
              <a:t> kg</a:t>
            </a:r>
            <a:r>
              <a:rPr lang="en-US" sz="1200" baseline="30000">
                <a:sym typeface="Symbol" pitchFamily="18" charset="2"/>
              </a:rPr>
              <a:t>-1</a:t>
            </a:r>
          </a:p>
        </p:txBody>
      </p:sp>
      <p:sp>
        <p:nvSpPr>
          <p:cNvPr id="166917" name="Text Box 5"/>
          <p:cNvSpPr txBox="1">
            <a:spLocks noChangeArrowheads="1"/>
          </p:cNvSpPr>
          <p:nvPr/>
        </p:nvSpPr>
        <p:spPr bwMode="auto">
          <a:xfrm>
            <a:off x="304800" y="-101865"/>
            <a:ext cx="8458200" cy="584776"/>
          </a:xfrm>
          <a:prstGeom prst="rect">
            <a:avLst/>
          </a:prstGeom>
          <a:noFill/>
          <a:ln w="50800">
            <a:noFill/>
            <a:miter lim="800000"/>
            <a:headEnd/>
            <a:tailEnd/>
          </a:ln>
          <a:effectLst/>
        </p:spPr>
        <p:txBody>
          <a:bodyPr>
            <a:spAutoFit/>
          </a:bodyPr>
          <a:lstStyle/>
          <a:p>
            <a:r>
              <a:rPr lang="en-US" sz="3200"/>
              <a:t>What is specific heat of the liquid phase?</a:t>
            </a:r>
            <a:endParaRPr lang="en-US" baseline="30000">
              <a:sym typeface="Symbol" pitchFamily="18" charset="2"/>
            </a:endParaRPr>
          </a:p>
        </p:txBody>
      </p:sp>
      <p:graphicFrame>
        <p:nvGraphicFramePr>
          <p:cNvPr id="166918" name="Object 6"/>
          <p:cNvGraphicFramePr>
            <a:graphicFrameLocks noChangeAspect="1"/>
          </p:cNvGraphicFramePr>
          <p:nvPr/>
        </p:nvGraphicFramePr>
        <p:xfrm>
          <a:off x="304799" y="421971"/>
          <a:ext cx="8880475" cy="4390800"/>
        </p:xfrm>
        <a:graphic>
          <a:graphicData uri="http://schemas.openxmlformats.org/presentationml/2006/ole">
            <p:oleObj spid="_x0000_s84994" name="Worksheet" r:id="rId3" imgW="5930900" imgH="353060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69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52400" y="4762501"/>
            <a:ext cx="8763000" cy="461665"/>
          </a:xfrm>
          <a:prstGeom prst="rect">
            <a:avLst/>
          </a:prstGeom>
          <a:noFill/>
          <a:ln w="9525">
            <a:noFill/>
            <a:miter lim="800000"/>
            <a:headEnd/>
            <a:tailEnd/>
          </a:ln>
          <a:effectLst/>
        </p:spPr>
        <p:txBody>
          <a:bodyPr>
            <a:spAutoFit/>
          </a:bodyPr>
          <a:lstStyle/>
          <a:p>
            <a:r>
              <a:rPr lang="en-US"/>
              <a:t>Q = 25,000,  m = .45 kg, L = ??</a:t>
            </a:r>
          </a:p>
        </p:txBody>
      </p:sp>
      <p:sp>
        <p:nvSpPr>
          <p:cNvPr id="169987" name="Text Box 3"/>
          <p:cNvSpPr txBox="1">
            <a:spLocks noChangeArrowheads="1"/>
          </p:cNvSpPr>
          <p:nvPr/>
        </p:nvSpPr>
        <p:spPr bwMode="auto">
          <a:xfrm>
            <a:off x="228600" y="5359136"/>
            <a:ext cx="2209800" cy="276999"/>
          </a:xfrm>
          <a:prstGeom prst="rect">
            <a:avLst/>
          </a:prstGeom>
          <a:noFill/>
          <a:ln w="25400">
            <a:noFill/>
            <a:miter lim="800000"/>
            <a:headEnd/>
            <a:tailEnd/>
          </a:ln>
          <a:effectLst/>
        </p:spPr>
        <p:txBody>
          <a:bodyPr>
            <a:spAutoFit/>
          </a:bodyPr>
          <a:lstStyle/>
          <a:p>
            <a:r>
              <a:rPr lang="en-US" sz="1200">
                <a:sym typeface="Symbol" pitchFamily="18" charset="2"/>
              </a:rPr>
              <a:t>56,000 J  kg</a:t>
            </a:r>
            <a:r>
              <a:rPr lang="en-US" sz="1200" baseline="30000">
                <a:sym typeface="Symbol" pitchFamily="18" charset="2"/>
              </a:rPr>
              <a:t>-1</a:t>
            </a:r>
          </a:p>
        </p:txBody>
      </p:sp>
      <p:sp>
        <p:nvSpPr>
          <p:cNvPr id="169989" name="Text Box 5"/>
          <p:cNvSpPr txBox="1">
            <a:spLocks noChangeArrowheads="1"/>
          </p:cNvSpPr>
          <p:nvPr/>
        </p:nvSpPr>
        <p:spPr bwMode="auto">
          <a:xfrm>
            <a:off x="304800" y="-101865"/>
            <a:ext cx="8458200" cy="584776"/>
          </a:xfrm>
          <a:prstGeom prst="rect">
            <a:avLst/>
          </a:prstGeom>
          <a:noFill/>
          <a:ln w="50800">
            <a:noFill/>
            <a:miter lim="800000"/>
            <a:headEnd/>
            <a:tailEnd/>
          </a:ln>
          <a:effectLst/>
        </p:spPr>
        <p:txBody>
          <a:bodyPr>
            <a:spAutoFit/>
          </a:bodyPr>
          <a:lstStyle/>
          <a:p>
            <a:r>
              <a:rPr lang="en-US" sz="3200" dirty="0"/>
              <a:t>What is the latent heat of </a:t>
            </a:r>
            <a:r>
              <a:rPr lang="en-US" sz="3200" dirty="0" err="1" smtClean="0"/>
              <a:t>vapourisation</a:t>
            </a:r>
            <a:r>
              <a:rPr lang="en-US" sz="3200" dirty="0"/>
              <a:t>?</a:t>
            </a:r>
            <a:endParaRPr lang="en-US" baseline="30000" dirty="0">
              <a:sym typeface="Symbol" pitchFamily="18" charset="2"/>
            </a:endParaRPr>
          </a:p>
        </p:txBody>
      </p:sp>
      <p:graphicFrame>
        <p:nvGraphicFramePr>
          <p:cNvPr id="169990" name="Object 6"/>
          <p:cNvGraphicFramePr>
            <a:graphicFrameLocks noChangeAspect="1"/>
          </p:cNvGraphicFramePr>
          <p:nvPr/>
        </p:nvGraphicFramePr>
        <p:xfrm>
          <a:off x="380999" y="459647"/>
          <a:ext cx="8804275" cy="4353124"/>
        </p:xfrm>
        <a:graphic>
          <a:graphicData uri="http://schemas.openxmlformats.org/presentationml/2006/ole">
            <p:oleObj spid="_x0000_s86018" name="Worksheet" r:id="rId3" imgW="5930900" imgH="353060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9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5105400" y="3086100"/>
            <a:ext cx="990600" cy="457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381000" y="1689365"/>
            <a:ext cx="8763000" cy="3539430"/>
          </a:xfrm>
          <a:prstGeom prst="rect">
            <a:avLst/>
          </a:prstGeom>
          <a:noFill/>
          <a:ln w="9525">
            <a:noFill/>
            <a:miter lim="800000"/>
            <a:headEnd/>
            <a:tailEnd/>
          </a:ln>
          <a:effectLst/>
        </p:spPr>
        <p:txBody>
          <a:bodyPr>
            <a:spAutoFit/>
          </a:bodyPr>
          <a:lstStyle/>
          <a:p>
            <a:r>
              <a:rPr lang="en-US" sz="3200"/>
              <a:t>The molecular mass of O</a:t>
            </a:r>
            <a:r>
              <a:rPr lang="en-US" sz="3200" baseline="-25000"/>
              <a:t>2</a:t>
            </a:r>
            <a:r>
              <a:rPr lang="en-US" sz="3200"/>
              <a:t> is 32 g/mol</a:t>
            </a:r>
          </a:p>
          <a:p>
            <a:r>
              <a:rPr lang="en-US" sz="3200"/>
              <a:t>n = mass/molecular mass</a:t>
            </a:r>
          </a:p>
          <a:p>
            <a:r>
              <a:rPr lang="en-US" sz="3200"/>
              <a:t>There are 1000 liters in a m</a:t>
            </a:r>
            <a:r>
              <a:rPr lang="en-US" sz="3200" baseline="30000"/>
              <a:t>3</a:t>
            </a:r>
          </a:p>
          <a:p>
            <a:r>
              <a:rPr lang="en-US" sz="3200"/>
              <a:t>n = 34/32 = 1.0625 mol</a:t>
            </a:r>
          </a:p>
          <a:p>
            <a:r>
              <a:rPr lang="en-US" sz="3200"/>
              <a:t>V = .0183 m</a:t>
            </a:r>
            <a:r>
              <a:rPr lang="en-US" sz="3200" baseline="30000"/>
              <a:t>3</a:t>
            </a:r>
          </a:p>
          <a:p>
            <a:r>
              <a:rPr lang="en-US" sz="3200"/>
              <a:t>T = 23 </a:t>
            </a:r>
            <a:r>
              <a:rPr lang="en-US" sz="3200" baseline="30000"/>
              <a:t>o</a:t>
            </a:r>
            <a:r>
              <a:rPr lang="en-US" sz="3200"/>
              <a:t>C + 273 = 296 K</a:t>
            </a:r>
          </a:p>
          <a:p>
            <a:r>
              <a:rPr lang="en-US" sz="3200"/>
              <a:t>P = nRT/V</a:t>
            </a:r>
          </a:p>
        </p:txBody>
      </p:sp>
      <p:sp>
        <p:nvSpPr>
          <p:cNvPr id="147459" name="Text Box 3"/>
          <p:cNvSpPr txBox="1">
            <a:spLocks noChangeArrowheads="1"/>
          </p:cNvSpPr>
          <p:nvPr/>
        </p:nvSpPr>
        <p:spPr bwMode="auto">
          <a:xfrm>
            <a:off x="228600" y="5397500"/>
            <a:ext cx="1005403" cy="276999"/>
          </a:xfrm>
          <a:prstGeom prst="rect">
            <a:avLst/>
          </a:prstGeom>
          <a:noFill/>
          <a:ln w="25400">
            <a:noFill/>
            <a:miter lim="800000"/>
            <a:headEnd/>
            <a:tailEnd/>
          </a:ln>
          <a:effectLst/>
        </p:spPr>
        <p:txBody>
          <a:bodyPr wrap="none">
            <a:spAutoFit/>
          </a:bodyPr>
          <a:lstStyle/>
          <a:p>
            <a:r>
              <a:rPr lang="en-US" sz="1200">
                <a:sym typeface="Symbol" pitchFamily="18" charset="2"/>
              </a:rPr>
              <a:t>1.43 x 10</a:t>
            </a:r>
            <a:r>
              <a:rPr lang="en-US" sz="1200" baseline="30000">
                <a:sym typeface="Symbol" pitchFamily="18" charset="2"/>
              </a:rPr>
              <a:t>5</a:t>
            </a:r>
            <a:r>
              <a:rPr lang="en-US" sz="1200">
                <a:sym typeface="Symbol" pitchFamily="18" charset="2"/>
              </a:rPr>
              <a:t> Pa</a:t>
            </a:r>
          </a:p>
        </p:txBody>
      </p:sp>
      <p:sp>
        <p:nvSpPr>
          <p:cNvPr id="147461" name="Text Box 5"/>
          <p:cNvSpPr txBox="1">
            <a:spLocks noChangeArrowheads="1"/>
          </p:cNvSpPr>
          <p:nvPr/>
        </p:nvSpPr>
        <p:spPr bwMode="auto">
          <a:xfrm>
            <a:off x="457200" y="317500"/>
            <a:ext cx="8458200" cy="1077218"/>
          </a:xfrm>
          <a:prstGeom prst="rect">
            <a:avLst/>
          </a:prstGeom>
          <a:noFill/>
          <a:ln w="50800">
            <a:noFill/>
            <a:miter lim="800000"/>
            <a:headEnd/>
            <a:tailEnd/>
          </a:ln>
          <a:effectLst/>
        </p:spPr>
        <p:txBody>
          <a:bodyPr>
            <a:spAutoFit/>
          </a:bodyPr>
          <a:lstStyle/>
          <a:p>
            <a:r>
              <a:rPr lang="en-US" sz="3200"/>
              <a:t>We have 34 g of O</a:t>
            </a:r>
            <a:r>
              <a:rPr lang="en-US" sz="3200" baseline="-25000"/>
              <a:t>2</a:t>
            </a:r>
            <a:r>
              <a:rPr lang="en-US" sz="3200"/>
              <a:t> in 18.3 liters @ 23 </a:t>
            </a:r>
            <a:r>
              <a:rPr lang="en-US" sz="3200" baseline="30000"/>
              <a:t>o</a:t>
            </a:r>
            <a:r>
              <a:rPr lang="en-US" sz="3200"/>
              <a:t>C.  What pressure?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7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7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7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7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5070765" y="3437080"/>
            <a:ext cx="990600" cy="457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413000"/>
            <a:ext cx="8763000" cy="1200328"/>
          </a:xfrm>
          <a:prstGeom prst="rect">
            <a:avLst/>
          </a:prstGeom>
          <a:noFill/>
          <a:ln w="9525">
            <a:noFill/>
            <a:miter lim="800000"/>
            <a:headEnd/>
            <a:tailEnd/>
          </a:ln>
        </p:spPr>
        <p:txBody>
          <a:bodyPr>
            <a:spAutoFit/>
          </a:bodyPr>
          <a:lstStyle/>
          <a:p>
            <a:pPr eaLnBrk="0" hangingPunct="0"/>
            <a:r>
              <a:rPr lang="en-US"/>
              <a:t>W = P</a:t>
            </a:r>
            <a:r>
              <a:rPr lang="en-US">
                <a:sym typeface="Symbol" pitchFamily="18" charset="2"/>
              </a:rPr>
              <a:t>V</a:t>
            </a:r>
          </a:p>
          <a:p>
            <a:pPr eaLnBrk="0" hangingPunct="0"/>
            <a:r>
              <a:rPr lang="en-US">
                <a:sym typeface="Symbol" pitchFamily="18" charset="2"/>
              </a:rPr>
              <a:t>P = 1200 Pa, V = .500-.200 = .300</a:t>
            </a:r>
          </a:p>
          <a:p>
            <a:pPr eaLnBrk="0" hangingPunct="0"/>
            <a:r>
              <a:rPr lang="en-US">
                <a:sym typeface="Symbol" pitchFamily="18" charset="2"/>
              </a:rPr>
              <a:t>W = 360 J</a:t>
            </a:r>
          </a:p>
        </p:txBody>
      </p:sp>
      <p:sp>
        <p:nvSpPr>
          <p:cNvPr id="5123" name="Text Box 3"/>
          <p:cNvSpPr txBox="1">
            <a:spLocks noChangeArrowheads="1"/>
          </p:cNvSpPr>
          <p:nvPr/>
        </p:nvSpPr>
        <p:spPr bwMode="auto">
          <a:xfrm>
            <a:off x="228600" y="5397500"/>
            <a:ext cx="513858" cy="276999"/>
          </a:xfrm>
          <a:prstGeom prst="rect">
            <a:avLst/>
          </a:prstGeom>
          <a:noFill/>
          <a:ln w="25400">
            <a:noFill/>
            <a:miter lim="800000"/>
            <a:headEnd/>
            <a:tailEnd/>
          </a:ln>
        </p:spPr>
        <p:txBody>
          <a:bodyPr wrap="none">
            <a:spAutoFit/>
          </a:bodyPr>
          <a:lstStyle/>
          <a:p>
            <a:r>
              <a:rPr lang="en-US" sz="1200"/>
              <a:t>360 J</a:t>
            </a:r>
          </a:p>
        </p:txBody>
      </p:sp>
      <p:sp>
        <p:nvSpPr>
          <p:cNvPr id="5124" name="Text Box 5"/>
          <p:cNvSpPr txBox="1">
            <a:spLocks noChangeArrowheads="1"/>
          </p:cNvSpPr>
          <p:nvPr/>
        </p:nvSpPr>
        <p:spPr bwMode="auto">
          <a:xfrm>
            <a:off x="228600" y="317500"/>
            <a:ext cx="8686800" cy="1569660"/>
          </a:xfrm>
          <a:prstGeom prst="rect">
            <a:avLst/>
          </a:prstGeom>
          <a:noFill/>
          <a:ln w="50800">
            <a:noFill/>
            <a:miter lim="800000"/>
            <a:headEnd/>
            <a:tailEnd/>
          </a:ln>
        </p:spPr>
        <p:txBody>
          <a:bodyPr>
            <a:spAutoFit/>
          </a:bodyPr>
          <a:lstStyle/>
          <a:p>
            <a:r>
              <a:rPr lang="en-US" sz="3200"/>
              <a:t>Hugo First has a gas in a cylinder that expands from 200. liters to 500. liters at a pressure of 1200 Pa.  What work did the gas do?  (1000 liters = 1 m</a:t>
            </a:r>
            <a:r>
              <a:rPr lang="en-US" sz="3200" baseline="30000"/>
              <a:t>3</a:t>
            </a:r>
            <a:r>
              <a:rPr lang="en-US" sz="3200"/>
              <a: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202" name="Text Box 1026"/>
          <p:cNvSpPr txBox="1">
            <a:spLocks noChangeArrowheads="1"/>
          </p:cNvSpPr>
          <p:nvPr/>
        </p:nvSpPr>
        <p:spPr bwMode="auto">
          <a:xfrm>
            <a:off x="914400" y="4762500"/>
            <a:ext cx="7391400" cy="830997"/>
          </a:xfrm>
          <a:prstGeom prst="rect">
            <a:avLst/>
          </a:prstGeom>
          <a:noFill/>
          <a:ln w="50800">
            <a:noFill/>
            <a:miter lim="800000"/>
            <a:headEnd/>
            <a:tailEnd/>
          </a:ln>
        </p:spPr>
        <p:txBody>
          <a:bodyPr>
            <a:spAutoFit/>
          </a:bodyPr>
          <a:lstStyle/>
          <a:p>
            <a:pPr eaLnBrk="0" hangingPunct="0"/>
            <a:r>
              <a:rPr lang="en-US"/>
              <a:t>W = P</a:t>
            </a:r>
            <a:r>
              <a:rPr lang="en-US">
                <a:sym typeface="Symbol" pitchFamily="18" charset="2"/>
              </a:rPr>
              <a:t>V, p= 200 Pa, V = .8 - .2 = .6 m</a:t>
            </a:r>
            <a:r>
              <a:rPr lang="en-US" baseline="30000">
                <a:sym typeface="Symbol" pitchFamily="18" charset="2"/>
              </a:rPr>
              <a:t>3</a:t>
            </a:r>
          </a:p>
          <a:p>
            <a:pPr eaLnBrk="0" hangingPunct="0"/>
            <a:r>
              <a:rPr lang="en-US"/>
              <a:t>W = 120 J (work done </a:t>
            </a:r>
            <a:r>
              <a:rPr lang="en-US" u="sng"/>
              <a:t>by</a:t>
            </a:r>
            <a:r>
              <a:rPr lang="en-US"/>
              <a:t> the gas)</a:t>
            </a:r>
          </a:p>
        </p:txBody>
      </p:sp>
      <p:grpSp>
        <p:nvGrpSpPr>
          <p:cNvPr id="2" name="Group 1027"/>
          <p:cNvGrpSpPr>
            <a:grpSpLocks/>
          </p:cNvGrpSpPr>
          <p:nvPr/>
        </p:nvGrpSpPr>
        <p:grpSpPr bwMode="auto">
          <a:xfrm>
            <a:off x="381000" y="444500"/>
            <a:ext cx="8458200" cy="4220104"/>
            <a:chOff x="240" y="192"/>
            <a:chExt cx="5328" cy="3190"/>
          </a:xfrm>
        </p:grpSpPr>
        <p:sp>
          <p:nvSpPr>
            <p:cNvPr id="7182" name="Rectangle 1028"/>
            <p:cNvSpPr>
              <a:spLocks noChangeArrowheads="1"/>
            </p:cNvSpPr>
            <p:nvPr/>
          </p:nvSpPr>
          <p:spPr bwMode="auto">
            <a:xfrm>
              <a:off x="288" y="192"/>
              <a:ext cx="5280" cy="3120"/>
            </a:xfrm>
            <a:prstGeom prst="rect">
              <a:avLst/>
            </a:prstGeom>
            <a:solidFill>
              <a:srgbClr val="FFFFFF"/>
            </a:solidFill>
            <a:ln w="50800">
              <a:noFill/>
              <a:miter lim="800000"/>
              <a:headEnd/>
              <a:tailEnd/>
            </a:ln>
          </p:spPr>
          <p:txBody>
            <a:bodyPr wrap="none" anchor="ctr"/>
            <a:lstStyle/>
            <a:p>
              <a:pPr algn="ctr"/>
              <a:endParaRPr lang="en-US"/>
            </a:p>
          </p:txBody>
        </p:sp>
        <p:sp>
          <p:nvSpPr>
            <p:cNvPr id="7183" name="Line 1029"/>
            <p:cNvSpPr>
              <a:spLocks noChangeShapeType="1"/>
            </p:cNvSpPr>
            <p:nvPr/>
          </p:nvSpPr>
          <p:spPr bwMode="auto">
            <a:xfrm>
              <a:off x="1037" y="192"/>
              <a:ext cx="0" cy="2665"/>
            </a:xfrm>
            <a:prstGeom prst="line">
              <a:avLst/>
            </a:prstGeom>
            <a:noFill/>
            <a:ln w="50800">
              <a:solidFill>
                <a:schemeClr val="tx1"/>
              </a:solidFill>
              <a:round/>
              <a:headEnd/>
              <a:tailEnd/>
            </a:ln>
          </p:spPr>
          <p:txBody>
            <a:bodyPr/>
            <a:lstStyle/>
            <a:p>
              <a:endParaRPr lang="en-US"/>
            </a:p>
          </p:txBody>
        </p:sp>
        <p:sp>
          <p:nvSpPr>
            <p:cNvPr id="7184" name="Line 1030"/>
            <p:cNvSpPr>
              <a:spLocks noChangeShapeType="1"/>
            </p:cNvSpPr>
            <p:nvPr/>
          </p:nvSpPr>
          <p:spPr bwMode="auto">
            <a:xfrm>
              <a:off x="1024" y="2857"/>
              <a:ext cx="4544" cy="0"/>
            </a:xfrm>
            <a:prstGeom prst="line">
              <a:avLst/>
            </a:prstGeom>
            <a:noFill/>
            <a:ln w="50800">
              <a:solidFill>
                <a:schemeClr val="tx1"/>
              </a:solidFill>
              <a:round/>
              <a:headEnd/>
              <a:tailEnd/>
            </a:ln>
          </p:spPr>
          <p:txBody>
            <a:bodyPr/>
            <a:lstStyle/>
            <a:p>
              <a:endParaRPr lang="en-US"/>
            </a:p>
          </p:txBody>
        </p:sp>
        <p:sp>
          <p:nvSpPr>
            <p:cNvPr id="7185" name="Text Box 1031"/>
            <p:cNvSpPr txBox="1">
              <a:spLocks noChangeArrowheads="1"/>
            </p:cNvSpPr>
            <p:nvPr/>
          </p:nvSpPr>
          <p:spPr bwMode="auto">
            <a:xfrm>
              <a:off x="1508" y="3033"/>
              <a:ext cx="254" cy="349"/>
            </a:xfrm>
            <a:prstGeom prst="rect">
              <a:avLst/>
            </a:prstGeom>
            <a:noFill/>
            <a:ln w="50800">
              <a:noFill/>
              <a:miter lim="800000"/>
              <a:headEnd/>
              <a:tailEnd/>
            </a:ln>
          </p:spPr>
          <p:txBody>
            <a:bodyPr wrap="none">
              <a:spAutoFit/>
            </a:bodyPr>
            <a:lstStyle/>
            <a:p>
              <a:r>
                <a:rPr lang="en-US"/>
                <a:t>V</a:t>
              </a:r>
            </a:p>
          </p:txBody>
        </p:sp>
        <p:sp>
          <p:nvSpPr>
            <p:cNvPr id="7186" name="Line 1032"/>
            <p:cNvSpPr>
              <a:spLocks noChangeShapeType="1"/>
            </p:cNvSpPr>
            <p:nvPr/>
          </p:nvSpPr>
          <p:spPr bwMode="auto">
            <a:xfrm>
              <a:off x="1776" y="3168"/>
              <a:ext cx="464" cy="0"/>
            </a:xfrm>
            <a:prstGeom prst="line">
              <a:avLst/>
            </a:prstGeom>
            <a:noFill/>
            <a:ln w="50800">
              <a:solidFill>
                <a:schemeClr val="tx1"/>
              </a:solidFill>
              <a:round/>
              <a:headEnd/>
              <a:tailEnd type="triangle" w="med" len="med"/>
            </a:ln>
          </p:spPr>
          <p:txBody>
            <a:bodyPr/>
            <a:lstStyle/>
            <a:p>
              <a:endParaRPr lang="en-US"/>
            </a:p>
          </p:txBody>
        </p:sp>
        <p:sp>
          <p:nvSpPr>
            <p:cNvPr id="7187" name="Text Box 1033"/>
            <p:cNvSpPr txBox="1">
              <a:spLocks noChangeArrowheads="1"/>
            </p:cNvSpPr>
            <p:nvPr/>
          </p:nvSpPr>
          <p:spPr bwMode="auto">
            <a:xfrm rot="16200000">
              <a:off x="559" y="2373"/>
              <a:ext cx="266" cy="291"/>
            </a:xfrm>
            <a:prstGeom prst="rect">
              <a:avLst/>
            </a:prstGeom>
            <a:noFill/>
            <a:ln w="50800">
              <a:noFill/>
              <a:miter lim="800000"/>
              <a:headEnd/>
              <a:tailEnd/>
            </a:ln>
          </p:spPr>
          <p:txBody>
            <a:bodyPr wrap="none">
              <a:spAutoFit/>
            </a:bodyPr>
            <a:lstStyle/>
            <a:p>
              <a:r>
                <a:rPr lang="en-US"/>
                <a:t>P</a:t>
              </a:r>
            </a:p>
          </p:txBody>
        </p:sp>
        <p:sp>
          <p:nvSpPr>
            <p:cNvPr id="7188" name="Line 1034"/>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p:spPr>
          <p:txBody>
            <a:bodyPr/>
            <a:lstStyle/>
            <a:p>
              <a:endParaRPr lang="en-US"/>
            </a:p>
          </p:txBody>
        </p:sp>
        <p:sp>
          <p:nvSpPr>
            <p:cNvPr id="7189" name="Line 1035"/>
            <p:cNvSpPr>
              <a:spLocks noChangeShapeType="1"/>
            </p:cNvSpPr>
            <p:nvPr/>
          </p:nvSpPr>
          <p:spPr bwMode="auto">
            <a:xfrm>
              <a:off x="938" y="2400"/>
              <a:ext cx="192" cy="0"/>
            </a:xfrm>
            <a:prstGeom prst="line">
              <a:avLst/>
            </a:prstGeom>
            <a:noFill/>
            <a:ln w="50800">
              <a:solidFill>
                <a:schemeClr val="tx1"/>
              </a:solidFill>
              <a:round/>
              <a:headEnd/>
              <a:tailEnd/>
            </a:ln>
          </p:spPr>
          <p:txBody>
            <a:bodyPr/>
            <a:lstStyle/>
            <a:p>
              <a:endParaRPr lang="en-US"/>
            </a:p>
          </p:txBody>
        </p:sp>
        <p:sp>
          <p:nvSpPr>
            <p:cNvPr id="7190" name="Line 1036"/>
            <p:cNvSpPr>
              <a:spLocks noChangeShapeType="1"/>
            </p:cNvSpPr>
            <p:nvPr/>
          </p:nvSpPr>
          <p:spPr bwMode="auto">
            <a:xfrm>
              <a:off x="938" y="1920"/>
              <a:ext cx="192" cy="0"/>
            </a:xfrm>
            <a:prstGeom prst="line">
              <a:avLst/>
            </a:prstGeom>
            <a:noFill/>
            <a:ln w="50800">
              <a:solidFill>
                <a:schemeClr val="tx1"/>
              </a:solidFill>
              <a:round/>
              <a:headEnd/>
              <a:tailEnd/>
            </a:ln>
          </p:spPr>
          <p:txBody>
            <a:bodyPr/>
            <a:lstStyle/>
            <a:p>
              <a:endParaRPr lang="en-US"/>
            </a:p>
          </p:txBody>
        </p:sp>
        <p:sp>
          <p:nvSpPr>
            <p:cNvPr id="7191" name="Line 1037"/>
            <p:cNvSpPr>
              <a:spLocks noChangeShapeType="1"/>
            </p:cNvSpPr>
            <p:nvPr/>
          </p:nvSpPr>
          <p:spPr bwMode="auto">
            <a:xfrm>
              <a:off x="938" y="1440"/>
              <a:ext cx="192" cy="0"/>
            </a:xfrm>
            <a:prstGeom prst="line">
              <a:avLst/>
            </a:prstGeom>
            <a:noFill/>
            <a:ln w="50800">
              <a:solidFill>
                <a:schemeClr val="tx1"/>
              </a:solidFill>
              <a:round/>
              <a:headEnd/>
              <a:tailEnd/>
            </a:ln>
          </p:spPr>
          <p:txBody>
            <a:bodyPr/>
            <a:lstStyle/>
            <a:p>
              <a:endParaRPr lang="en-US"/>
            </a:p>
          </p:txBody>
        </p:sp>
        <p:sp>
          <p:nvSpPr>
            <p:cNvPr id="7192" name="Line 1038"/>
            <p:cNvSpPr>
              <a:spLocks noChangeShapeType="1"/>
            </p:cNvSpPr>
            <p:nvPr/>
          </p:nvSpPr>
          <p:spPr bwMode="auto">
            <a:xfrm>
              <a:off x="938" y="960"/>
              <a:ext cx="192" cy="0"/>
            </a:xfrm>
            <a:prstGeom prst="line">
              <a:avLst/>
            </a:prstGeom>
            <a:noFill/>
            <a:ln w="50800">
              <a:solidFill>
                <a:schemeClr val="tx1"/>
              </a:solidFill>
              <a:round/>
              <a:headEnd/>
              <a:tailEnd/>
            </a:ln>
          </p:spPr>
          <p:txBody>
            <a:bodyPr/>
            <a:lstStyle/>
            <a:p>
              <a:endParaRPr lang="en-US"/>
            </a:p>
          </p:txBody>
        </p:sp>
        <p:sp>
          <p:nvSpPr>
            <p:cNvPr id="7193" name="Line 1039"/>
            <p:cNvSpPr>
              <a:spLocks noChangeShapeType="1"/>
            </p:cNvSpPr>
            <p:nvPr/>
          </p:nvSpPr>
          <p:spPr bwMode="auto">
            <a:xfrm>
              <a:off x="938" y="480"/>
              <a:ext cx="192" cy="0"/>
            </a:xfrm>
            <a:prstGeom prst="line">
              <a:avLst/>
            </a:prstGeom>
            <a:noFill/>
            <a:ln w="50800">
              <a:solidFill>
                <a:schemeClr val="tx1"/>
              </a:solidFill>
              <a:round/>
              <a:headEnd/>
              <a:tailEnd/>
            </a:ln>
          </p:spPr>
          <p:txBody>
            <a:bodyPr/>
            <a:lstStyle/>
            <a:p>
              <a:endParaRPr lang="en-US"/>
            </a:p>
          </p:txBody>
        </p:sp>
        <p:sp>
          <p:nvSpPr>
            <p:cNvPr id="7194" name="Text Box 1040"/>
            <p:cNvSpPr txBox="1">
              <a:spLocks noChangeArrowheads="1"/>
            </p:cNvSpPr>
            <p:nvPr/>
          </p:nvSpPr>
          <p:spPr bwMode="auto">
            <a:xfrm>
              <a:off x="240" y="282"/>
              <a:ext cx="649" cy="349"/>
            </a:xfrm>
            <a:prstGeom prst="rect">
              <a:avLst/>
            </a:prstGeom>
            <a:noFill/>
            <a:ln w="50800">
              <a:noFill/>
              <a:miter lim="800000"/>
              <a:headEnd/>
              <a:tailEnd/>
            </a:ln>
          </p:spPr>
          <p:txBody>
            <a:bodyPr wrap="none">
              <a:spAutoFit/>
            </a:bodyPr>
            <a:lstStyle/>
            <a:p>
              <a:r>
                <a:rPr lang="en-US"/>
                <a:t>500 Pa</a:t>
              </a:r>
            </a:p>
          </p:txBody>
        </p:sp>
        <p:sp>
          <p:nvSpPr>
            <p:cNvPr id="7195" name="Line 1041"/>
            <p:cNvSpPr>
              <a:spLocks noChangeShapeType="1"/>
            </p:cNvSpPr>
            <p:nvPr/>
          </p:nvSpPr>
          <p:spPr bwMode="auto">
            <a:xfrm>
              <a:off x="1488" y="2784"/>
              <a:ext cx="0" cy="144"/>
            </a:xfrm>
            <a:prstGeom prst="line">
              <a:avLst/>
            </a:prstGeom>
            <a:noFill/>
            <a:ln w="50800">
              <a:solidFill>
                <a:schemeClr val="tx1"/>
              </a:solidFill>
              <a:round/>
              <a:headEnd/>
              <a:tailEnd/>
            </a:ln>
          </p:spPr>
          <p:txBody>
            <a:bodyPr/>
            <a:lstStyle/>
            <a:p>
              <a:endParaRPr lang="en-US"/>
            </a:p>
          </p:txBody>
        </p:sp>
        <p:sp>
          <p:nvSpPr>
            <p:cNvPr id="7196" name="Line 1042"/>
            <p:cNvSpPr>
              <a:spLocks noChangeShapeType="1"/>
            </p:cNvSpPr>
            <p:nvPr/>
          </p:nvSpPr>
          <p:spPr bwMode="auto">
            <a:xfrm>
              <a:off x="1968" y="2784"/>
              <a:ext cx="0" cy="144"/>
            </a:xfrm>
            <a:prstGeom prst="line">
              <a:avLst/>
            </a:prstGeom>
            <a:noFill/>
            <a:ln w="50800">
              <a:solidFill>
                <a:schemeClr val="tx1"/>
              </a:solidFill>
              <a:round/>
              <a:headEnd/>
              <a:tailEnd/>
            </a:ln>
          </p:spPr>
          <p:txBody>
            <a:bodyPr/>
            <a:lstStyle/>
            <a:p>
              <a:endParaRPr lang="en-US"/>
            </a:p>
          </p:txBody>
        </p:sp>
        <p:sp>
          <p:nvSpPr>
            <p:cNvPr id="7197" name="Line 1043"/>
            <p:cNvSpPr>
              <a:spLocks noChangeShapeType="1"/>
            </p:cNvSpPr>
            <p:nvPr/>
          </p:nvSpPr>
          <p:spPr bwMode="auto">
            <a:xfrm>
              <a:off x="2448" y="2784"/>
              <a:ext cx="0" cy="144"/>
            </a:xfrm>
            <a:prstGeom prst="line">
              <a:avLst/>
            </a:prstGeom>
            <a:noFill/>
            <a:ln w="50800">
              <a:solidFill>
                <a:schemeClr val="tx1"/>
              </a:solidFill>
              <a:round/>
              <a:headEnd/>
              <a:tailEnd/>
            </a:ln>
          </p:spPr>
          <p:txBody>
            <a:bodyPr/>
            <a:lstStyle/>
            <a:p>
              <a:endParaRPr lang="en-US"/>
            </a:p>
          </p:txBody>
        </p:sp>
        <p:sp>
          <p:nvSpPr>
            <p:cNvPr id="7198" name="Line 1044"/>
            <p:cNvSpPr>
              <a:spLocks noChangeShapeType="1"/>
            </p:cNvSpPr>
            <p:nvPr/>
          </p:nvSpPr>
          <p:spPr bwMode="auto">
            <a:xfrm>
              <a:off x="2928" y="2784"/>
              <a:ext cx="0" cy="144"/>
            </a:xfrm>
            <a:prstGeom prst="line">
              <a:avLst/>
            </a:prstGeom>
            <a:noFill/>
            <a:ln w="50800">
              <a:solidFill>
                <a:schemeClr val="tx1"/>
              </a:solidFill>
              <a:round/>
              <a:headEnd/>
              <a:tailEnd/>
            </a:ln>
          </p:spPr>
          <p:txBody>
            <a:bodyPr/>
            <a:lstStyle/>
            <a:p>
              <a:endParaRPr lang="en-US"/>
            </a:p>
          </p:txBody>
        </p:sp>
        <p:sp>
          <p:nvSpPr>
            <p:cNvPr id="7199" name="Line 1045"/>
            <p:cNvSpPr>
              <a:spLocks noChangeShapeType="1"/>
            </p:cNvSpPr>
            <p:nvPr/>
          </p:nvSpPr>
          <p:spPr bwMode="auto">
            <a:xfrm>
              <a:off x="3408" y="2784"/>
              <a:ext cx="0" cy="144"/>
            </a:xfrm>
            <a:prstGeom prst="line">
              <a:avLst/>
            </a:prstGeom>
            <a:noFill/>
            <a:ln w="50800">
              <a:solidFill>
                <a:schemeClr val="tx1"/>
              </a:solidFill>
              <a:round/>
              <a:headEnd/>
              <a:tailEnd/>
            </a:ln>
          </p:spPr>
          <p:txBody>
            <a:bodyPr/>
            <a:lstStyle/>
            <a:p>
              <a:endParaRPr lang="en-US"/>
            </a:p>
          </p:txBody>
        </p:sp>
        <p:sp>
          <p:nvSpPr>
            <p:cNvPr id="7200" name="Line 1046"/>
            <p:cNvSpPr>
              <a:spLocks noChangeShapeType="1"/>
            </p:cNvSpPr>
            <p:nvPr/>
          </p:nvSpPr>
          <p:spPr bwMode="auto">
            <a:xfrm>
              <a:off x="3888" y="2784"/>
              <a:ext cx="0" cy="144"/>
            </a:xfrm>
            <a:prstGeom prst="line">
              <a:avLst/>
            </a:prstGeom>
            <a:noFill/>
            <a:ln w="50800">
              <a:solidFill>
                <a:schemeClr val="tx1"/>
              </a:solidFill>
              <a:round/>
              <a:headEnd/>
              <a:tailEnd/>
            </a:ln>
          </p:spPr>
          <p:txBody>
            <a:bodyPr/>
            <a:lstStyle/>
            <a:p>
              <a:endParaRPr lang="en-US"/>
            </a:p>
          </p:txBody>
        </p:sp>
        <p:sp>
          <p:nvSpPr>
            <p:cNvPr id="7201" name="Line 1047"/>
            <p:cNvSpPr>
              <a:spLocks noChangeShapeType="1"/>
            </p:cNvSpPr>
            <p:nvPr/>
          </p:nvSpPr>
          <p:spPr bwMode="auto">
            <a:xfrm>
              <a:off x="4368" y="2784"/>
              <a:ext cx="0" cy="144"/>
            </a:xfrm>
            <a:prstGeom prst="line">
              <a:avLst/>
            </a:prstGeom>
            <a:noFill/>
            <a:ln w="50800">
              <a:solidFill>
                <a:schemeClr val="tx1"/>
              </a:solidFill>
              <a:round/>
              <a:headEnd/>
              <a:tailEnd/>
            </a:ln>
          </p:spPr>
          <p:txBody>
            <a:bodyPr/>
            <a:lstStyle/>
            <a:p>
              <a:endParaRPr lang="en-US"/>
            </a:p>
          </p:txBody>
        </p:sp>
        <p:sp>
          <p:nvSpPr>
            <p:cNvPr id="7202" name="Line 1048"/>
            <p:cNvSpPr>
              <a:spLocks noChangeShapeType="1"/>
            </p:cNvSpPr>
            <p:nvPr/>
          </p:nvSpPr>
          <p:spPr bwMode="auto">
            <a:xfrm>
              <a:off x="4848" y="2784"/>
              <a:ext cx="0" cy="144"/>
            </a:xfrm>
            <a:prstGeom prst="line">
              <a:avLst/>
            </a:prstGeom>
            <a:noFill/>
            <a:ln w="50800">
              <a:solidFill>
                <a:schemeClr val="tx1"/>
              </a:solidFill>
              <a:round/>
              <a:headEnd/>
              <a:tailEnd/>
            </a:ln>
          </p:spPr>
          <p:txBody>
            <a:bodyPr/>
            <a:lstStyle/>
            <a:p>
              <a:endParaRPr lang="en-US"/>
            </a:p>
          </p:txBody>
        </p:sp>
        <p:sp>
          <p:nvSpPr>
            <p:cNvPr id="7203" name="Line 1049"/>
            <p:cNvSpPr>
              <a:spLocks noChangeShapeType="1"/>
            </p:cNvSpPr>
            <p:nvPr/>
          </p:nvSpPr>
          <p:spPr bwMode="auto">
            <a:xfrm>
              <a:off x="5328" y="2784"/>
              <a:ext cx="0" cy="144"/>
            </a:xfrm>
            <a:prstGeom prst="line">
              <a:avLst/>
            </a:prstGeom>
            <a:noFill/>
            <a:ln w="50800">
              <a:solidFill>
                <a:schemeClr val="tx1"/>
              </a:solidFill>
              <a:round/>
              <a:headEnd/>
              <a:tailEnd/>
            </a:ln>
          </p:spPr>
          <p:txBody>
            <a:bodyPr/>
            <a:lstStyle/>
            <a:p>
              <a:endParaRPr lang="en-US"/>
            </a:p>
          </p:txBody>
        </p:sp>
        <p:sp>
          <p:nvSpPr>
            <p:cNvPr id="7204" name="Text Box 1050"/>
            <p:cNvSpPr txBox="1">
              <a:spLocks noChangeArrowheads="1"/>
            </p:cNvSpPr>
            <p:nvPr/>
          </p:nvSpPr>
          <p:spPr bwMode="auto">
            <a:xfrm>
              <a:off x="3120" y="2970"/>
              <a:ext cx="526" cy="349"/>
            </a:xfrm>
            <a:prstGeom prst="rect">
              <a:avLst/>
            </a:prstGeom>
            <a:noFill/>
            <a:ln w="50800">
              <a:noFill/>
              <a:miter lim="800000"/>
              <a:headEnd/>
              <a:tailEnd/>
            </a:ln>
          </p:spPr>
          <p:txBody>
            <a:bodyPr wrap="none">
              <a:spAutoFit/>
            </a:bodyPr>
            <a:lstStyle/>
            <a:p>
              <a:r>
                <a:rPr lang="en-US"/>
                <a:t>.5 m</a:t>
              </a:r>
              <a:r>
                <a:rPr lang="en-US" baseline="30000"/>
                <a:t>3</a:t>
              </a:r>
            </a:p>
          </p:txBody>
        </p:sp>
      </p:grpSp>
      <p:sp>
        <p:nvSpPr>
          <p:cNvPr id="7172" name="Text Box 1051"/>
          <p:cNvSpPr txBox="1">
            <a:spLocks noChangeArrowheads="1"/>
          </p:cNvSpPr>
          <p:nvPr/>
        </p:nvSpPr>
        <p:spPr bwMode="auto">
          <a:xfrm>
            <a:off x="593725" y="-7937"/>
            <a:ext cx="4885923" cy="461665"/>
          </a:xfrm>
          <a:prstGeom prst="rect">
            <a:avLst/>
          </a:prstGeom>
          <a:noFill/>
          <a:ln w="50800">
            <a:noFill/>
            <a:miter lim="800000"/>
            <a:headEnd/>
            <a:tailEnd/>
          </a:ln>
        </p:spPr>
        <p:txBody>
          <a:bodyPr wrap="none">
            <a:spAutoFit/>
          </a:bodyPr>
          <a:lstStyle/>
          <a:p>
            <a:r>
              <a:rPr lang="en-US"/>
              <a:t>How much work done by process EF?</a:t>
            </a:r>
          </a:p>
        </p:txBody>
      </p:sp>
      <p:sp>
        <p:nvSpPr>
          <p:cNvPr id="7174" name="Text Box 1053"/>
          <p:cNvSpPr txBox="1">
            <a:spLocks noChangeArrowheads="1"/>
          </p:cNvSpPr>
          <p:nvPr/>
        </p:nvSpPr>
        <p:spPr bwMode="auto">
          <a:xfrm>
            <a:off x="228600" y="5397500"/>
            <a:ext cx="513858" cy="276999"/>
          </a:xfrm>
          <a:prstGeom prst="rect">
            <a:avLst/>
          </a:prstGeom>
          <a:noFill/>
          <a:ln w="25400">
            <a:noFill/>
            <a:miter lim="800000"/>
            <a:headEnd/>
            <a:tailEnd/>
          </a:ln>
        </p:spPr>
        <p:txBody>
          <a:bodyPr wrap="none">
            <a:spAutoFit/>
          </a:bodyPr>
          <a:lstStyle/>
          <a:p>
            <a:r>
              <a:rPr lang="en-US" sz="1200"/>
              <a:t>120 J</a:t>
            </a:r>
          </a:p>
        </p:txBody>
      </p:sp>
      <p:sp>
        <p:nvSpPr>
          <p:cNvPr id="7175" name="Line 1054"/>
          <p:cNvSpPr>
            <a:spLocks noChangeShapeType="1"/>
          </p:cNvSpPr>
          <p:nvPr/>
        </p:nvSpPr>
        <p:spPr bwMode="auto">
          <a:xfrm flipV="1">
            <a:off x="3124200" y="2730500"/>
            <a:ext cx="0" cy="1143000"/>
          </a:xfrm>
          <a:prstGeom prst="line">
            <a:avLst/>
          </a:prstGeom>
          <a:noFill/>
          <a:ln w="50800" cap="rnd">
            <a:solidFill>
              <a:schemeClr val="tx1"/>
            </a:solidFill>
            <a:prstDash val="sysDot"/>
            <a:round/>
            <a:headEnd/>
            <a:tailEnd/>
          </a:ln>
        </p:spPr>
        <p:txBody>
          <a:bodyPr/>
          <a:lstStyle/>
          <a:p>
            <a:endParaRPr lang="en-US"/>
          </a:p>
        </p:txBody>
      </p:sp>
      <p:sp>
        <p:nvSpPr>
          <p:cNvPr id="7176" name="Line 1055"/>
          <p:cNvSpPr>
            <a:spLocks noChangeShapeType="1"/>
          </p:cNvSpPr>
          <p:nvPr/>
        </p:nvSpPr>
        <p:spPr bwMode="auto">
          <a:xfrm>
            <a:off x="1752600" y="2730500"/>
            <a:ext cx="1371600" cy="0"/>
          </a:xfrm>
          <a:prstGeom prst="line">
            <a:avLst/>
          </a:prstGeom>
          <a:noFill/>
          <a:ln w="50800" cap="rnd">
            <a:solidFill>
              <a:schemeClr val="tx1"/>
            </a:solidFill>
            <a:prstDash val="sysDot"/>
            <a:round/>
            <a:headEnd/>
            <a:tailEnd/>
          </a:ln>
        </p:spPr>
        <p:txBody>
          <a:bodyPr/>
          <a:lstStyle/>
          <a:p>
            <a:endParaRPr lang="en-US"/>
          </a:p>
        </p:txBody>
      </p:sp>
      <p:sp>
        <p:nvSpPr>
          <p:cNvPr id="7177" name="Line 1056"/>
          <p:cNvSpPr>
            <a:spLocks noChangeShapeType="1"/>
          </p:cNvSpPr>
          <p:nvPr/>
        </p:nvSpPr>
        <p:spPr bwMode="auto">
          <a:xfrm flipV="1">
            <a:off x="7696200" y="2730500"/>
            <a:ext cx="0" cy="1143000"/>
          </a:xfrm>
          <a:prstGeom prst="line">
            <a:avLst/>
          </a:prstGeom>
          <a:noFill/>
          <a:ln w="50800" cap="rnd">
            <a:solidFill>
              <a:schemeClr val="tx1"/>
            </a:solidFill>
            <a:prstDash val="sysDot"/>
            <a:round/>
            <a:headEnd/>
            <a:tailEnd/>
          </a:ln>
        </p:spPr>
        <p:txBody>
          <a:bodyPr/>
          <a:lstStyle/>
          <a:p>
            <a:endParaRPr lang="en-US"/>
          </a:p>
        </p:txBody>
      </p:sp>
      <p:sp>
        <p:nvSpPr>
          <p:cNvPr id="7178" name="Line 1058"/>
          <p:cNvSpPr>
            <a:spLocks noChangeShapeType="1"/>
          </p:cNvSpPr>
          <p:nvPr/>
        </p:nvSpPr>
        <p:spPr bwMode="auto">
          <a:xfrm flipV="1">
            <a:off x="3124200" y="2730500"/>
            <a:ext cx="4572000" cy="0"/>
          </a:xfrm>
          <a:prstGeom prst="line">
            <a:avLst/>
          </a:prstGeom>
          <a:noFill/>
          <a:ln w="50800">
            <a:solidFill>
              <a:schemeClr val="tx1"/>
            </a:solidFill>
            <a:round/>
            <a:headEnd/>
            <a:tailEnd type="triangle" w="med" len="med"/>
          </a:ln>
        </p:spPr>
        <p:txBody>
          <a:bodyPr/>
          <a:lstStyle/>
          <a:p>
            <a:endParaRPr lang="en-US"/>
          </a:p>
        </p:txBody>
      </p:sp>
      <p:sp>
        <p:nvSpPr>
          <p:cNvPr id="7179" name="Text Box 1059"/>
          <p:cNvSpPr txBox="1">
            <a:spLocks noChangeArrowheads="1"/>
          </p:cNvSpPr>
          <p:nvPr/>
        </p:nvSpPr>
        <p:spPr bwMode="auto">
          <a:xfrm>
            <a:off x="2879725" y="2087563"/>
            <a:ext cx="372668" cy="461665"/>
          </a:xfrm>
          <a:prstGeom prst="rect">
            <a:avLst/>
          </a:prstGeom>
          <a:noFill/>
          <a:ln w="50800">
            <a:noFill/>
            <a:miter lim="800000"/>
            <a:headEnd/>
            <a:tailEnd/>
          </a:ln>
        </p:spPr>
        <p:txBody>
          <a:bodyPr wrap="none">
            <a:spAutoFit/>
          </a:bodyPr>
          <a:lstStyle/>
          <a:p>
            <a:r>
              <a:rPr lang="en-US"/>
              <a:t>E</a:t>
            </a:r>
          </a:p>
        </p:txBody>
      </p:sp>
      <p:sp>
        <p:nvSpPr>
          <p:cNvPr id="7180" name="Text Box 1060"/>
          <p:cNvSpPr txBox="1">
            <a:spLocks noChangeArrowheads="1"/>
          </p:cNvSpPr>
          <p:nvPr/>
        </p:nvSpPr>
        <p:spPr bwMode="auto">
          <a:xfrm>
            <a:off x="7620000" y="2032001"/>
            <a:ext cx="355837" cy="461665"/>
          </a:xfrm>
          <a:prstGeom prst="rect">
            <a:avLst/>
          </a:prstGeom>
          <a:noFill/>
          <a:ln w="50800">
            <a:noFill/>
            <a:miter lim="800000"/>
            <a:headEnd/>
            <a:tailEnd/>
          </a:ln>
        </p:spPr>
        <p:txBody>
          <a:bodyPr wrap="none">
            <a:spAutoFit/>
          </a:bodyPr>
          <a:lstStyle/>
          <a:p>
            <a:r>
              <a:rPr lang="en-US"/>
              <a:t>F</a:t>
            </a:r>
          </a:p>
        </p:txBody>
      </p:sp>
      <p:sp>
        <p:nvSpPr>
          <p:cNvPr id="7181" name="Line 1061"/>
          <p:cNvSpPr>
            <a:spLocks noChangeShapeType="1"/>
          </p:cNvSpPr>
          <p:nvPr/>
        </p:nvSpPr>
        <p:spPr bwMode="auto">
          <a:xfrm>
            <a:off x="5410200" y="3873500"/>
            <a:ext cx="0" cy="381000"/>
          </a:xfrm>
          <a:prstGeom prst="line">
            <a:avLst/>
          </a:prstGeom>
          <a:noFill/>
          <a:ln w="5080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9202">
                                            <p:txEl>
                                              <p:pRg st="0" end="0"/>
                                            </p:txEl>
                                          </p:spTgt>
                                        </p:tgtEl>
                                        <p:attrNameLst>
                                          <p:attrName>style.visibility</p:attrName>
                                        </p:attrNameLst>
                                      </p:cBhvr>
                                      <p:to>
                                        <p:strVal val="visible"/>
                                      </p:to>
                                    </p:set>
                                    <p:animEffect transition="in" filter="wipe(left)">
                                      <p:cBhvr>
                                        <p:cTn id="7" dur="500"/>
                                        <p:tgtEl>
                                          <p:spTgt spid="179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9202">
                                            <p:txEl>
                                              <p:pRg st="1" end="1"/>
                                            </p:txEl>
                                          </p:spTgt>
                                        </p:tgtEl>
                                        <p:attrNameLst>
                                          <p:attrName>style.visibility</p:attrName>
                                        </p:attrNameLst>
                                      </p:cBhvr>
                                      <p:to>
                                        <p:strVal val="visible"/>
                                      </p:to>
                                    </p:set>
                                    <p:animEffect transition="in" filter="wipe(left)">
                                      <p:cBhvr>
                                        <p:cTn id="12" dur="500"/>
                                        <p:tgtEl>
                                          <p:spTgt spid="1792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build="p"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81000" y="444500"/>
            <a:ext cx="8458200" cy="4220104"/>
            <a:chOff x="240" y="192"/>
            <a:chExt cx="5328" cy="3190"/>
          </a:xfrm>
        </p:grpSpPr>
        <p:sp>
          <p:nvSpPr>
            <p:cNvPr id="12306" name="Rectangle 4"/>
            <p:cNvSpPr>
              <a:spLocks noChangeArrowheads="1"/>
            </p:cNvSpPr>
            <p:nvPr/>
          </p:nvSpPr>
          <p:spPr bwMode="auto">
            <a:xfrm>
              <a:off x="288" y="192"/>
              <a:ext cx="5280" cy="3120"/>
            </a:xfrm>
            <a:prstGeom prst="rect">
              <a:avLst/>
            </a:prstGeom>
            <a:solidFill>
              <a:srgbClr val="FFFFFF"/>
            </a:solidFill>
            <a:ln w="50800">
              <a:noFill/>
              <a:miter lim="800000"/>
              <a:headEnd/>
              <a:tailEnd/>
            </a:ln>
          </p:spPr>
          <p:txBody>
            <a:bodyPr wrap="none" anchor="ctr"/>
            <a:lstStyle/>
            <a:p>
              <a:pPr algn="ctr"/>
              <a:endParaRPr lang="en-US"/>
            </a:p>
          </p:txBody>
        </p:sp>
        <p:sp>
          <p:nvSpPr>
            <p:cNvPr id="12307" name="Line 5"/>
            <p:cNvSpPr>
              <a:spLocks noChangeShapeType="1"/>
            </p:cNvSpPr>
            <p:nvPr/>
          </p:nvSpPr>
          <p:spPr bwMode="auto">
            <a:xfrm>
              <a:off x="1037" y="192"/>
              <a:ext cx="0" cy="2665"/>
            </a:xfrm>
            <a:prstGeom prst="line">
              <a:avLst/>
            </a:prstGeom>
            <a:noFill/>
            <a:ln w="50800">
              <a:solidFill>
                <a:schemeClr val="tx1"/>
              </a:solidFill>
              <a:round/>
              <a:headEnd/>
              <a:tailEnd/>
            </a:ln>
          </p:spPr>
          <p:txBody>
            <a:bodyPr/>
            <a:lstStyle/>
            <a:p>
              <a:endParaRPr lang="en-US"/>
            </a:p>
          </p:txBody>
        </p:sp>
        <p:sp>
          <p:nvSpPr>
            <p:cNvPr id="12308" name="Line 6"/>
            <p:cNvSpPr>
              <a:spLocks noChangeShapeType="1"/>
            </p:cNvSpPr>
            <p:nvPr/>
          </p:nvSpPr>
          <p:spPr bwMode="auto">
            <a:xfrm>
              <a:off x="1024" y="2857"/>
              <a:ext cx="4544" cy="0"/>
            </a:xfrm>
            <a:prstGeom prst="line">
              <a:avLst/>
            </a:prstGeom>
            <a:noFill/>
            <a:ln w="50800">
              <a:solidFill>
                <a:schemeClr val="tx1"/>
              </a:solidFill>
              <a:round/>
              <a:headEnd/>
              <a:tailEnd/>
            </a:ln>
          </p:spPr>
          <p:txBody>
            <a:bodyPr/>
            <a:lstStyle/>
            <a:p>
              <a:endParaRPr lang="en-US"/>
            </a:p>
          </p:txBody>
        </p:sp>
        <p:sp>
          <p:nvSpPr>
            <p:cNvPr id="12309" name="Text Box 7"/>
            <p:cNvSpPr txBox="1">
              <a:spLocks noChangeArrowheads="1"/>
            </p:cNvSpPr>
            <p:nvPr/>
          </p:nvSpPr>
          <p:spPr bwMode="auto">
            <a:xfrm>
              <a:off x="1508" y="3033"/>
              <a:ext cx="254" cy="349"/>
            </a:xfrm>
            <a:prstGeom prst="rect">
              <a:avLst/>
            </a:prstGeom>
            <a:noFill/>
            <a:ln w="50800">
              <a:noFill/>
              <a:miter lim="800000"/>
              <a:headEnd/>
              <a:tailEnd/>
            </a:ln>
          </p:spPr>
          <p:txBody>
            <a:bodyPr wrap="none">
              <a:spAutoFit/>
            </a:bodyPr>
            <a:lstStyle/>
            <a:p>
              <a:r>
                <a:rPr lang="en-US"/>
                <a:t>V</a:t>
              </a:r>
            </a:p>
          </p:txBody>
        </p:sp>
        <p:sp>
          <p:nvSpPr>
            <p:cNvPr id="12310" name="Line 8"/>
            <p:cNvSpPr>
              <a:spLocks noChangeShapeType="1"/>
            </p:cNvSpPr>
            <p:nvPr/>
          </p:nvSpPr>
          <p:spPr bwMode="auto">
            <a:xfrm>
              <a:off x="1776" y="3168"/>
              <a:ext cx="464" cy="0"/>
            </a:xfrm>
            <a:prstGeom prst="line">
              <a:avLst/>
            </a:prstGeom>
            <a:noFill/>
            <a:ln w="50800">
              <a:solidFill>
                <a:schemeClr val="tx1"/>
              </a:solidFill>
              <a:round/>
              <a:headEnd/>
              <a:tailEnd type="triangle" w="med" len="med"/>
            </a:ln>
          </p:spPr>
          <p:txBody>
            <a:bodyPr/>
            <a:lstStyle/>
            <a:p>
              <a:endParaRPr lang="en-US"/>
            </a:p>
          </p:txBody>
        </p:sp>
        <p:sp>
          <p:nvSpPr>
            <p:cNvPr id="12311" name="Text Box 9"/>
            <p:cNvSpPr txBox="1">
              <a:spLocks noChangeArrowheads="1"/>
            </p:cNvSpPr>
            <p:nvPr/>
          </p:nvSpPr>
          <p:spPr bwMode="auto">
            <a:xfrm rot="16200000">
              <a:off x="559" y="2373"/>
              <a:ext cx="266" cy="291"/>
            </a:xfrm>
            <a:prstGeom prst="rect">
              <a:avLst/>
            </a:prstGeom>
            <a:noFill/>
            <a:ln w="50800">
              <a:noFill/>
              <a:miter lim="800000"/>
              <a:headEnd/>
              <a:tailEnd/>
            </a:ln>
          </p:spPr>
          <p:txBody>
            <a:bodyPr wrap="none">
              <a:spAutoFit/>
            </a:bodyPr>
            <a:lstStyle/>
            <a:p>
              <a:r>
                <a:rPr lang="en-US"/>
                <a:t>P</a:t>
              </a:r>
            </a:p>
          </p:txBody>
        </p:sp>
        <p:sp>
          <p:nvSpPr>
            <p:cNvPr id="12312" name="Line 10"/>
            <p:cNvSpPr>
              <a:spLocks noChangeShapeType="1"/>
            </p:cNvSpPr>
            <p:nvPr/>
          </p:nvSpPr>
          <p:spPr bwMode="auto">
            <a:xfrm rot="-5400000">
              <a:off x="459" y="2091"/>
              <a:ext cx="522" cy="0"/>
            </a:xfrm>
            <a:prstGeom prst="line">
              <a:avLst/>
            </a:prstGeom>
            <a:noFill/>
            <a:ln w="50800">
              <a:solidFill>
                <a:schemeClr val="tx1"/>
              </a:solidFill>
              <a:round/>
              <a:headEnd/>
              <a:tailEnd type="triangle" w="med" len="med"/>
            </a:ln>
          </p:spPr>
          <p:txBody>
            <a:bodyPr/>
            <a:lstStyle/>
            <a:p>
              <a:endParaRPr lang="en-US"/>
            </a:p>
          </p:txBody>
        </p:sp>
        <p:sp>
          <p:nvSpPr>
            <p:cNvPr id="12313" name="Line 11"/>
            <p:cNvSpPr>
              <a:spLocks noChangeShapeType="1"/>
            </p:cNvSpPr>
            <p:nvPr/>
          </p:nvSpPr>
          <p:spPr bwMode="auto">
            <a:xfrm>
              <a:off x="938" y="2400"/>
              <a:ext cx="192" cy="0"/>
            </a:xfrm>
            <a:prstGeom prst="line">
              <a:avLst/>
            </a:prstGeom>
            <a:noFill/>
            <a:ln w="50800">
              <a:solidFill>
                <a:schemeClr val="tx1"/>
              </a:solidFill>
              <a:round/>
              <a:headEnd/>
              <a:tailEnd/>
            </a:ln>
          </p:spPr>
          <p:txBody>
            <a:bodyPr/>
            <a:lstStyle/>
            <a:p>
              <a:endParaRPr lang="en-US"/>
            </a:p>
          </p:txBody>
        </p:sp>
        <p:sp>
          <p:nvSpPr>
            <p:cNvPr id="12314" name="Line 12"/>
            <p:cNvSpPr>
              <a:spLocks noChangeShapeType="1"/>
            </p:cNvSpPr>
            <p:nvPr/>
          </p:nvSpPr>
          <p:spPr bwMode="auto">
            <a:xfrm>
              <a:off x="938" y="1920"/>
              <a:ext cx="192" cy="0"/>
            </a:xfrm>
            <a:prstGeom prst="line">
              <a:avLst/>
            </a:prstGeom>
            <a:noFill/>
            <a:ln w="50800">
              <a:solidFill>
                <a:schemeClr val="tx1"/>
              </a:solidFill>
              <a:round/>
              <a:headEnd/>
              <a:tailEnd/>
            </a:ln>
          </p:spPr>
          <p:txBody>
            <a:bodyPr/>
            <a:lstStyle/>
            <a:p>
              <a:endParaRPr lang="en-US"/>
            </a:p>
          </p:txBody>
        </p:sp>
        <p:sp>
          <p:nvSpPr>
            <p:cNvPr id="12315" name="Line 13"/>
            <p:cNvSpPr>
              <a:spLocks noChangeShapeType="1"/>
            </p:cNvSpPr>
            <p:nvPr/>
          </p:nvSpPr>
          <p:spPr bwMode="auto">
            <a:xfrm>
              <a:off x="938" y="1440"/>
              <a:ext cx="192" cy="0"/>
            </a:xfrm>
            <a:prstGeom prst="line">
              <a:avLst/>
            </a:prstGeom>
            <a:noFill/>
            <a:ln w="50800">
              <a:solidFill>
                <a:schemeClr val="tx1"/>
              </a:solidFill>
              <a:round/>
              <a:headEnd/>
              <a:tailEnd/>
            </a:ln>
          </p:spPr>
          <p:txBody>
            <a:bodyPr/>
            <a:lstStyle/>
            <a:p>
              <a:endParaRPr lang="en-US"/>
            </a:p>
          </p:txBody>
        </p:sp>
        <p:sp>
          <p:nvSpPr>
            <p:cNvPr id="12316" name="Line 14"/>
            <p:cNvSpPr>
              <a:spLocks noChangeShapeType="1"/>
            </p:cNvSpPr>
            <p:nvPr/>
          </p:nvSpPr>
          <p:spPr bwMode="auto">
            <a:xfrm>
              <a:off x="938" y="960"/>
              <a:ext cx="192" cy="0"/>
            </a:xfrm>
            <a:prstGeom prst="line">
              <a:avLst/>
            </a:prstGeom>
            <a:noFill/>
            <a:ln w="50800">
              <a:solidFill>
                <a:schemeClr val="tx1"/>
              </a:solidFill>
              <a:round/>
              <a:headEnd/>
              <a:tailEnd/>
            </a:ln>
          </p:spPr>
          <p:txBody>
            <a:bodyPr/>
            <a:lstStyle/>
            <a:p>
              <a:endParaRPr lang="en-US"/>
            </a:p>
          </p:txBody>
        </p:sp>
        <p:sp>
          <p:nvSpPr>
            <p:cNvPr id="12317" name="Line 15"/>
            <p:cNvSpPr>
              <a:spLocks noChangeShapeType="1"/>
            </p:cNvSpPr>
            <p:nvPr/>
          </p:nvSpPr>
          <p:spPr bwMode="auto">
            <a:xfrm>
              <a:off x="938" y="480"/>
              <a:ext cx="192" cy="0"/>
            </a:xfrm>
            <a:prstGeom prst="line">
              <a:avLst/>
            </a:prstGeom>
            <a:noFill/>
            <a:ln w="50800">
              <a:solidFill>
                <a:schemeClr val="tx1"/>
              </a:solidFill>
              <a:round/>
              <a:headEnd/>
              <a:tailEnd/>
            </a:ln>
          </p:spPr>
          <p:txBody>
            <a:bodyPr/>
            <a:lstStyle/>
            <a:p>
              <a:endParaRPr lang="en-US"/>
            </a:p>
          </p:txBody>
        </p:sp>
        <p:sp>
          <p:nvSpPr>
            <p:cNvPr id="12318" name="Text Box 16"/>
            <p:cNvSpPr txBox="1">
              <a:spLocks noChangeArrowheads="1"/>
            </p:cNvSpPr>
            <p:nvPr/>
          </p:nvSpPr>
          <p:spPr bwMode="auto">
            <a:xfrm>
              <a:off x="240" y="282"/>
              <a:ext cx="649" cy="349"/>
            </a:xfrm>
            <a:prstGeom prst="rect">
              <a:avLst/>
            </a:prstGeom>
            <a:noFill/>
            <a:ln w="50800">
              <a:noFill/>
              <a:miter lim="800000"/>
              <a:headEnd/>
              <a:tailEnd/>
            </a:ln>
          </p:spPr>
          <p:txBody>
            <a:bodyPr wrap="none">
              <a:spAutoFit/>
            </a:bodyPr>
            <a:lstStyle/>
            <a:p>
              <a:r>
                <a:rPr lang="en-US"/>
                <a:t>500 Pa</a:t>
              </a:r>
            </a:p>
          </p:txBody>
        </p:sp>
        <p:sp>
          <p:nvSpPr>
            <p:cNvPr id="12319" name="Line 17"/>
            <p:cNvSpPr>
              <a:spLocks noChangeShapeType="1"/>
            </p:cNvSpPr>
            <p:nvPr/>
          </p:nvSpPr>
          <p:spPr bwMode="auto">
            <a:xfrm>
              <a:off x="1488" y="2784"/>
              <a:ext cx="0" cy="144"/>
            </a:xfrm>
            <a:prstGeom prst="line">
              <a:avLst/>
            </a:prstGeom>
            <a:noFill/>
            <a:ln w="50800">
              <a:solidFill>
                <a:schemeClr val="tx1"/>
              </a:solidFill>
              <a:round/>
              <a:headEnd/>
              <a:tailEnd/>
            </a:ln>
          </p:spPr>
          <p:txBody>
            <a:bodyPr/>
            <a:lstStyle/>
            <a:p>
              <a:endParaRPr lang="en-US"/>
            </a:p>
          </p:txBody>
        </p:sp>
        <p:sp>
          <p:nvSpPr>
            <p:cNvPr id="12320" name="Line 18"/>
            <p:cNvSpPr>
              <a:spLocks noChangeShapeType="1"/>
            </p:cNvSpPr>
            <p:nvPr/>
          </p:nvSpPr>
          <p:spPr bwMode="auto">
            <a:xfrm>
              <a:off x="1968" y="2784"/>
              <a:ext cx="0" cy="144"/>
            </a:xfrm>
            <a:prstGeom prst="line">
              <a:avLst/>
            </a:prstGeom>
            <a:noFill/>
            <a:ln w="50800">
              <a:solidFill>
                <a:schemeClr val="tx1"/>
              </a:solidFill>
              <a:round/>
              <a:headEnd/>
              <a:tailEnd/>
            </a:ln>
          </p:spPr>
          <p:txBody>
            <a:bodyPr/>
            <a:lstStyle/>
            <a:p>
              <a:endParaRPr lang="en-US"/>
            </a:p>
          </p:txBody>
        </p:sp>
        <p:sp>
          <p:nvSpPr>
            <p:cNvPr id="12321" name="Line 19"/>
            <p:cNvSpPr>
              <a:spLocks noChangeShapeType="1"/>
            </p:cNvSpPr>
            <p:nvPr/>
          </p:nvSpPr>
          <p:spPr bwMode="auto">
            <a:xfrm>
              <a:off x="2448" y="2784"/>
              <a:ext cx="0" cy="144"/>
            </a:xfrm>
            <a:prstGeom prst="line">
              <a:avLst/>
            </a:prstGeom>
            <a:noFill/>
            <a:ln w="50800">
              <a:solidFill>
                <a:schemeClr val="tx1"/>
              </a:solidFill>
              <a:round/>
              <a:headEnd/>
              <a:tailEnd/>
            </a:ln>
          </p:spPr>
          <p:txBody>
            <a:bodyPr/>
            <a:lstStyle/>
            <a:p>
              <a:endParaRPr lang="en-US"/>
            </a:p>
          </p:txBody>
        </p:sp>
        <p:sp>
          <p:nvSpPr>
            <p:cNvPr id="12322" name="Line 20"/>
            <p:cNvSpPr>
              <a:spLocks noChangeShapeType="1"/>
            </p:cNvSpPr>
            <p:nvPr/>
          </p:nvSpPr>
          <p:spPr bwMode="auto">
            <a:xfrm>
              <a:off x="2928" y="2784"/>
              <a:ext cx="0" cy="144"/>
            </a:xfrm>
            <a:prstGeom prst="line">
              <a:avLst/>
            </a:prstGeom>
            <a:noFill/>
            <a:ln w="50800">
              <a:solidFill>
                <a:schemeClr val="tx1"/>
              </a:solidFill>
              <a:round/>
              <a:headEnd/>
              <a:tailEnd/>
            </a:ln>
          </p:spPr>
          <p:txBody>
            <a:bodyPr/>
            <a:lstStyle/>
            <a:p>
              <a:endParaRPr lang="en-US"/>
            </a:p>
          </p:txBody>
        </p:sp>
        <p:sp>
          <p:nvSpPr>
            <p:cNvPr id="12323" name="Line 21"/>
            <p:cNvSpPr>
              <a:spLocks noChangeShapeType="1"/>
            </p:cNvSpPr>
            <p:nvPr/>
          </p:nvSpPr>
          <p:spPr bwMode="auto">
            <a:xfrm>
              <a:off x="3408" y="2784"/>
              <a:ext cx="0" cy="144"/>
            </a:xfrm>
            <a:prstGeom prst="line">
              <a:avLst/>
            </a:prstGeom>
            <a:noFill/>
            <a:ln w="50800">
              <a:solidFill>
                <a:schemeClr val="tx1"/>
              </a:solidFill>
              <a:round/>
              <a:headEnd/>
              <a:tailEnd/>
            </a:ln>
          </p:spPr>
          <p:txBody>
            <a:bodyPr/>
            <a:lstStyle/>
            <a:p>
              <a:endParaRPr lang="en-US"/>
            </a:p>
          </p:txBody>
        </p:sp>
        <p:sp>
          <p:nvSpPr>
            <p:cNvPr id="12324" name="Line 22"/>
            <p:cNvSpPr>
              <a:spLocks noChangeShapeType="1"/>
            </p:cNvSpPr>
            <p:nvPr/>
          </p:nvSpPr>
          <p:spPr bwMode="auto">
            <a:xfrm>
              <a:off x="3888" y="2784"/>
              <a:ext cx="0" cy="144"/>
            </a:xfrm>
            <a:prstGeom prst="line">
              <a:avLst/>
            </a:prstGeom>
            <a:noFill/>
            <a:ln w="50800">
              <a:solidFill>
                <a:schemeClr val="tx1"/>
              </a:solidFill>
              <a:round/>
              <a:headEnd/>
              <a:tailEnd/>
            </a:ln>
          </p:spPr>
          <p:txBody>
            <a:bodyPr/>
            <a:lstStyle/>
            <a:p>
              <a:endParaRPr lang="en-US"/>
            </a:p>
          </p:txBody>
        </p:sp>
        <p:sp>
          <p:nvSpPr>
            <p:cNvPr id="12325" name="Line 23"/>
            <p:cNvSpPr>
              <a:spLocks noChangeShapeType="1"/>
            </p:cNvSpPr>
            <p:nvPr/>
          </p:nvSpPr>
          <p:spPr bwMode="auto">
            <a:xfrm>
              <a:off x="4368" y="2784"/>
              <a:ext cx="0" cy="144"/>
            </a:xfrm>
            <a:prstGeom prst="line">
              <a:avLst/>
            </a:prstGeom>
            <a:noFill/>
            <a:ln w="50800">
              <a:solidFill>
                <a:schemeClr val="tx1"/>
              </a:solidFill>
              <a:round/>
              <a:headEnd/>
              <a:tailEnd/>
            </a:ln>
          </p:spPr>
          <p:txBody>
            <a:bodyPr/>
            <a:lstStyle/>
            <a:p>
              <a:endParaRPr lang="en-US"/>
            </a:p>
          </p:txBody>
        </p:sp>
        <p:sp>
          <p:nvSpPr>
            <p:cNvPr id="12326" name="Line 24"/>
            <p:cNvSpPr>
              <a:spLocks noChangeShapeType="1"/>
            </p:cNvSpPr>
            <p:nvPr/>
          </p:nvSpPr>
          <p:spPr bwMode="auto">
            <a:xfrm>
              <a:off x="4848" y="2784"/>
              <a:ext cx="0" cy="144"/>
            </a:xfrm>
            <a:prstGeom prst="line">
              <a:avLst/>
            </a:prstGeom>
            <a:noFill/>
            <a:ln w="50800">
              <a:solidFill>
                <a:schemeClr val="tx1"/>
              </a:solidFill>
              <a:round/>
              <a:headEnd/>
              <a:tailEnd/>
            </a:ln>
          </p:spPr>
          <p:txBody>
            <a:bodyPr/>
            <a:lstStyle/>
            <a:p>
              <a:endParaRPr lang="en-US"/>
            </a:p>
          </p:txBody>
        </p:sp>
        <p:sp>
          <p:nvSpPr>
            <p:cNvPr id="12327" name="Line 25"/>
            <p:cNvSpPr>
              <a:spLocks noChangeShapeType="1"/>
            </p:cNvSpPr>
            <p:nvPr/>
          </p:nvSpPr>
          <p:spPr bwMode="auto">
            <a:xfrm>
              <a:off x="5328" y="2784"/>
              <a:ext cx="0" cy="144"/>
            </a:xfrm>
            <a:prstGeom prst="line">
              <a:avLst/>
            </a:prstGeom>
            <a:noFill/>
            <a:ln w="50800">
              <a:solidFill>
                <a:schemeClr val="tx1"/>
              </a:solidFill>
              <a:round/>
              <a:headEnd/>
              <a:tailEnd/>
            </a:ln>
          </p:spPr>
          <p:txBody>
            <a:bodyPr/>
            <a:lstStyle/>
            <a:p>
              <a:endParaRPr lang="en-US"/>
            </a:p>
          </p:txBody>
        </p:sp>
        <p:sp>
          <p:nvSpPr>
            <p:cNvPr id="12328" name="Text Box 26"/>
            <p:cNvSpPr txBox="1">
              <a:spLocks noChangeArrowheads="1"/>
            </p:cNvSpPr>
            <p:nvPr/>
          </p:nvSpPr>
          <p:spPr bwMode="auto">
            <a:xfrm>
              <a:off x="3120" y="2970"/>
              <a:ext cx="526" cy="349"/>
            </a:xfrm>
            <a:prstGeom prst="rect">
              <a:avLst/>
            </a:prstGeom>
            <a:noFill/>
            <a:ln w="50800">
              <a:noFill/>
              <a:miter lim="800000"/>
              <a:headEnd/>
              <a:tailEnd/>
            </a:ln>
          </p:spPr>
          <p:txBody>
            <a:bodyPr wrap="none">
              <a:spAutoFit/>
            </a:bodyPr>
            <a:lstStyle/>
            <a:p>
              <a:r>
                <a:rPr lang="en-US"/>
                <a:t>.5 m</a:t>
              </a:r>
              <a:r>
                <a:rPr lang="en-US" baseline="30000"/>
                <a:t>3</a:t>
              </a:r>
            </a:p>
          </p:txBody>
        </p:sp>
      </p:grpSp>
      <p:sp>
        <p:nvSpPr>
          <p:cNvPr id="12291" name="Text Box 27"/>
          <p:cNvSpPr txBox="1">
            <a:spLocks noChangeArrowheads="1"/>
          </p:cNvSpPr>
          <p:nvPr/>
        </p:nvSpPr>
        <p:spPr bwMode="auto">
          <a:xfrm>
            <a:off x="593726" y="-7937"/>
            <a:ext cx="6106810" cy="461665"/>
          </a:xfrm>
          <a:prstGeom prst="rect">
            <a:avLst/>
          </a:prstGeom>
          <a:noFill/>
          <a:ln w="50800">
            <a:noFill/>
            <a:miter lim="800000"/>
            <a:headEnd/>
            <a:tailEnd/>
          </a:ln>
        </p:spPr>
        <p:txBody>
          <a:bodyPr wrap="none">
            <a:spAutoFit/>
          </a:bodyPr>
          <a:lstStyle/>
          <a:p>
            <a:r>
              <a:rPr lang="en-US"/>
              <a:t>Example: Total work done by process ABCDA?</a:t>
            </a:r>
          </a:p>
        </p:txBody>
      </p:sp>
      <p:sp>
        <p:nvSpPr>
          <p:cNvPr id="12292" name="Line 28"/>
          <p:cNvSpPr>
            <a:spLocks noChangeShapeType="1"/>
          </p:cNvSpPr>
          <p:nvPr/>
        </p:nvSpPr>
        <p:spPr bwMode="auto">
          <a:xfrm flipV="1">
            <a:off x="3124200" y="2730500"/>
            <a:ext cx="0" cy="1143000"/>
          </a:xfrm>
          <a:prstGeom prst="line">
            <a:avLst/>
          </a:prstGeom>
          <a:noFill/>
          <a:ln w="50800" cap="rnd">
            <a:solidFill>
              <a:schemeClr val="tx1"/>
            </a:solidFill>
            <a:prstDash val="sysDot"/>
            <a:round/>
            <a:headEnd/>
            <a:tailEnd/>
          </a:ln>
        </p:spPr>
        <p:txBody>
          <a:bodyPr/>
          <a:lstStyle/>
          <a:p>
            <a:endParaRPr lang="en-US"/>
          </a:p>
        </p:txBody>
      </p:sp>
      <p:sp>
        <p:nvSpPr>
          <p:cNvPr id="12293" name="Line 29"/>
          <p:cNvSpPr>
            <a:spLocks noChangeShapeType="1"/>
          </p:cNvSpPr>
          <p:nvPr/>
        </p:nvSpPr>
        <p:spPr bwMode="auto">
          <a:xfrm>
            <a:off x="1752600" y="2730500"/>
            <a:ext cx="1371600" cy="0"/>
          </a:xfrm>
          <a:prstGeom prst="line">
            <a:avLst/>
          </a:prstGeom>
          <a:noFill/>
          <a:ln w="50800" cap="rnd">
            <a:solidFill>
              <a:schemeClr val="tx1"/>
            </a:solidFill>
            <a:prstDash val="sysDot"/>
            <a:round/>
            <a:headEnd/>
            <a:tailEnd/>
          </a:ln>
        </p:spPr>
        <p:txBody>
          <a:bodyPr/>
          <a:lstStyle/>
          <a:p>
            <a:endParaRPr lang="en-US"/>
          </a:p>
        </p:txBody>
      </p:sp>
      <p:sp>
        <p:nvSpPr>
          <p:cNvPr id="12294" name="Line 30"/>
          <p:cNvSpPr>
            <a:spLocks noChangeShapeType="1"/>
          </p:cNvSpPr>
          <p:nvPr/>
        </p:nvSpPr>
        <p:spPr bwMode="auto">
          <a:xfrm>
            <a:off x="1752600" y="825500"/>
            <a:ext cx="1371600" cy="0"/>
          </a:xfrm>
          <a:prstGeom prst="line">
            <a:avLst/>
          </a:prstGeom>
          <a:noFill/>
          <a:ln w="50800" cap="rnd">
            <a:solidFill>
              <a:schemeClr val="tx1"/>
            </a:solidFill>
            <a:prstDash val="sysDot"/>
            <a:round/>
            <a:headEnd/>
            <a:tailEnd/>
          </a:ln>
        </p:spPr>
        <p:txBody>
          <a:bodyPr/>
          <a:lstStyle/>
          <a:p>
            <a:endParaRPr lang="en-US"/>
          </a:p>
        </p:txBody>
      </p:sp>
      <p:sp>
        <p:nvSpPr>
          <p:cNvPr id="12295" name="Line 31"/>
          <p:cNvSpPr>
            <a:spLocks noChangeShapeType="1"/>
          </p:cNvSpPr>
          <p:nvPr/>
        </p:nvSpPr>
        <p:spPr bwMode="auto">
          <a:xfrm flipV="1">
            <a:off x="3124200" y="825500"/>
            <a:ext cx="0" cy="1905000"/>
          </a:xfrm>
          <a:prstGeom prst="line">
            <a:avLst/>
          </a:prstGeom>
          <a:noFill/>
          <a:ln w="50800">
            <a:solidFill>
              <a:schemeClr val="tx1"/>
            </a:solidFill>
            <a:round/>
            <a:headEnd/>
            <a:tailEnd type="triangle" w="med" len="med"/>
          </a:ln>
        </p:spPr>
        <p:txBody>
          <a:bodyPr/>
          <a:lstStyle/>
          <a:p>
            <a:endParaRPr lang="en-US"/>
          </a:p>
        </p:txBody>
      </p:sp>
      <p:sp>
        <p:nvSpPr>
          <p:cNvPr id="12296" name="Text Box 32"/>
          <p:cNvSpPr txBox="1">
            <a:spLocks noChangeArrowheads="1"/>
          </p:cNvSpPr>
          <p:nvPr/>
        </p:nvSpPr>
        <p:spPr bwMode="auto">
          <a:xfrm>
            <a:off x="2514601" y="2857501"/>
            <a:ext cx="415498" cy="461665"/>
          </a:xfrm>
          <a:prstGeom prst="rect">
            <a:avLst/>
          </a:prstGeom>
          <a:noFill/>
          <a:ln w="50800">
            <a:noFill/>
            <a:miter lim="800000"/>
            <a:headEnd/>
            <a:tailEnd/>
          </a:ln>
        </p:spPr>
        <p:txBody>
          <a:bodyPr wrap="none">
            <a:spAutoFit/>
          </a:bodyPr>
          <a:lstStyle/>
          <a:p>
            <a:r>
              <a:rPr lang="en-US"/>
              <a:t>A</a:t>
            </a:r>
          </a:p>
        </p:txBody>
      </p:sp>
      <p:sp>
        <p:nvSpPr>
          <p:cNvPr id="12297" name="Text Box 33"/>
          <p:cNvSpPr txBox="1">
            <a:spLocks noChangeArrowheads="1"/>
          </p:cNvSpPr>
          <p:nvPr/>
        </p:nvSpPr>
        <p:spPr bwMode="auto">
          <a:xfrm>
            <a:off x="2667000" y="317501"/>
            <a:ext cx="389951" cy="461665"/>
          </a:xfrm>
          <a:prstGeom prst="rect">
            <a:avLst/>
          </a:prstGeom>
          <a:noFill/>
          <a:ln w="50800">
            <a:noFill/>
            <a:miter lim="800000"/>
            <a:headEnd/>
            <a:tailEnd/>
          </a:ln>
        </p:spPr>
        <p:txBody>
          <a:bodyPr wrap="none">
            <a:spAutoFit/>
          </a:bodyPr>
          <a:lstStyle/>
          <a:p>
            <a:r>
              <a:rPr lang="en-US"/>
              <a:t>B</a:t>
            </a:r>
          </a:p>
        </p:txBody>
      </p:sp>
      <p:sp>
        <p:nvSpPr>
          <p:cNvPr id="12298" name="Line 34"/>
          <p:cNvSpPr>
            <a:spLocks noChangeShapeType="1"/>
          </p:cNvSpPr>
          <p:nvPr/>
        </p:nvSpPr>
        <p:spPr bwMode="auto">
          <a:xfrm>
            <a:off x="5410200" y="3873500"/>
            <a:ext cx="0" cy="381000"/>
          </a:xfrm>
          <a:prstGeom prst="line">
            <a:avLst/>
          </a:prstGeom>
          <a:noFill/>
          <a:ln w="50800">
            <a:solidFill>
              <a:schemeClr val="tx1"/>
            </a:solidFill>
            <a:round/>
            <a:headEnd/>
            <a:tailEnd/>
          </a:ln>
        </p:spPr>
        <p:txBody>
          <a:bodyPr/>
          <a:lstStyle/>
          <a:p>
            <a:endParaRPr lang="en-US"/>
          </a:p>
        </p:txBody>
      </p:sp>
      <p:sp>
        <p:nvSpPr>
          <p:cNvPr id="12299" name="Line 35"/>
          <p:cNvSpPr>
            <a:spLocks noChangeShapeType="1"/>
          </p:cNvSpPr>
          <p:nvPr/>
        </p:nvSpPr>
        <p:spPr bwMode="auto">
          <a:xfrm flipV="1">
            <a:off x="6934200" y="1460500"/>
            <a:ext cx="0" cy="2413000"/>
          </a:xfrm>
          <a:prstGeom prst="line">
            <a:avLst/>
          </a:prstGeom>
          <a:noFill/>
          <a:ln w="50800" cap="rnd">
            <a:solidFill>
              <a:schemeClr val="tx1"/>
            </a:solidFill>
            <a:prstDash val="sysDot"/>
            <a:round/>
            <a:headEnd/>
            <a:tailEnd/>
          </a:ln>
        </p:spPr>
        <p:txBody>
          <a:bodyPr/>
          <a:lstStyle/>
          <a:p>
            <a:endParaRPr lang="en-US"/>
          </a:p>
        </p:txBody>
      </p:sp>
      <p:sp>
        <p:nvSpPr>
          <p:cNvPr id="12300" name="Line 36"/>
          <p:cNvSpPr>
            <a:spLocks noChangeShapeType="1"/>
          </p:cNvSpPr>
          <p:nvPr/>
        </p:nvSpPr>
        <p:spPr bwMode="auto">
          <a:xfrm>
            <a:off x="3124200" y="825500"/>
            <a:ext cx="3810000" cy="0"/>
          </a:xfrm>
          <a:prstGeom prst="line">
            <a:avLst/>
          </a:prstGeom>
          <a:noFill/>
          <a:ln w="50800">
            <a:solidFill>
              <a:schemeClr val="tx1"/>
            </a:solidFill>
            <a:round/>
            <a:headEnd/>
            <a:tailEnd type="triangle" w="med" len="med"/>
          </a:ln>
        </p:spPr>
        <p:txBody>
          <a:bodyPr/>
          <a:lstStyle/>
          <a:p>
            <a:endParaRPr lang="en-US"/>
          </a:p>
        </p:txBody>
      </p:sp>
      <p:sp>
        <p:nvSpPr>
          <p:cNvPr id="12301" name="Line 37"/>
          <p:cNvSpPr>
            <a:spLocks noChangeShapeType="1"/>
          </p:cNvSpPr>
          <p:nvPr/>
        </p:nvSpPr>
        <p:spPr bwMode="auto">
          <a:xfrm>
            <a:off x="3124200" y="2730500"/>
            <a:ext cx="3810000" cy="0"/>
          </a:xfrm>
          <a:prstGeom prst="line">
            <a:avLst/>
          </a:prstGeom>
          <a:noFill/>
          <a:ln w="50800">
            <a:solidFill>
              <a:schemeClr val="tx1"/>
            </a:solidFill>
            <a:round/>
            <a:headEnd type="triangle" w="med" len="med"/>
            <a:tailEnd/>
          </a:ln>
        </p:spPr>
        <p:txBody>
          <a:bodyPr/>
          <a:lstStyle/>
          <a:p>
            <a:endParaRPr lang="en-US"/>
          </a:p>
        </p:txBody>
      </p:sp>
      <p:sp>
        <p:nvSpPr>
          <p:cNvPr id="12302" name="Line 38"/>
          <p:cNvSpPr>
            <a:spLocks noChangeShapeType="1"/>
          </p:cNvSpPr>
          <p:nvPr/>
        </p:nvSpPr>
        <p:spPr bwMode="auto">
          <a:xfrm>
            <a:off x="6934200" y="825500"/>
            <a:ext cx="0" cy="1905000"/>
          </a:xfrm>
          <a:prstGeom prst="line">
            <a:avLst/>
          </a:prstGeom>
          <a:noFill/>
          <a:ln w="50800">
            <a:solidFill>
              <a:schemeClr val="tx1"/>
            </a:solidFill>
            <a:round/>
            <a:headEnd/>
            <a:tailEnd type="triangle" w="med" len="med"/>
          </a:ln>
        </p:spPr>
        <p:txBody>
          <a:bodyPr/>
          <a:lstStyle/>
          <a:p>
            <a:endParaRPr lang="en-US"/>
          </a:p>
        </p:txBody>
      </p:sp>
      <p:sp>
        <p:nvSpPr>
          <p:cNvPr id="12303" name="Text Box 39"/>
          <p:cNvSpPr txBox="1">
            <a:spLocks noChangeArrowheads="1"/>
          </p:cNvSpPr>
          <p:nvPr/>
        </p:nvSpPr>
        <p:spPr bwMode="auto">
          <a:xfrm>
            <a:off x="7086600" y="381001"/>
            <a:ext cx="389951" cy="461665"/>
          </a:xfrm>
          <a:prstGeom prst="rect">
            <a:avLst/>
          </a:prstGeom>
          <a:noFill/>
          <a:ln w="50800">
            <a:noFill/>
            <a:miter lim="800000"/>
            <a:headEnd/>
            <a:tailEnd/>
          </a:ln>
        </p:spPr>
        <p:txBody>
          <a:bodyPr wrap="none">
            <a:spAutoFit/>
          </a:bodyPr>
          <a:lstStyle/>
          <a:p>
            <a:r>
              <a:rPr lang="en-US"/>
              <a:t>C</a:t>
            </a:r>
          </a:p>
        </p:txBody>
      </p:sp>
      <p:sp>
        <p:nvSpPr>
          <p:cNvPr id="12304" name="Text Box 40"/>
          <p:cNvSpPr txBox="1">
            <a:spLocks noChangeArrowheads="1"/>
          </p:cNvSpPr>
          <p:nvPr/>
        </p:nvSpPr>
        <p:spPr bwMode="auto">
          <a:xfrm>
            <a:off x="7086601" y="2794001"/>
            <a:ext cx="406932" cy="461665"/>
          </a:xfrm>
          <a:prstGeom prst="rect">
            <a:avLst/>
          </a:prstGeom>
          <a:noFill/>
          <a:ln w="50800">
            <a:noFill/>
            <a:miter lim="800000"/>
            <a:headEnd/>
            <a:tailEnd/>
          </a:ln>
        </p:spPr>
        <p:txBody>
          <a:bodyPr wrap="none">
            <a:spAutoFit/>
          </a:bodyPr>
          <a:lstStyle/>
          <a:p>
            <a:r>
              <a:rPr lang="en-US"/>
              <a:t>D</a:t>
            </a:r>
          </a:p>
        </p:txBody>
      </p:sp>
      <p:sp>
        <p:nvSpPr>
          <p:cNvPr id="185385" name="Text Box 41"/>
          <p:cNvSpPr txBox="1">
            <a:spLocks noChangeArrowheads="1"/>
          </p:cNvSpPr>
          <p:nvPr/>
        </p:nvSpPr>
        <p:spPr bwMode="auto">
          <a:xfrm>
            <a:off x="0" y="4762500"/>
            <a:ext cx="9144000" cy="830997"/>
          </a:xfrm>
          <a:prstGeom prst="rect">
            <a:avLst/>
          </a:prstGeom>
          <a:noFill/>
          <a:ln w="50800">
            <a:noFill/>
            <a:miter lim="800000"/>
            <a:headEnd/>
            <a:tailEnd/>
          </a:ln>
        </p:spPr>
        <p:txBody>
          <a:bodyPr>
            <a:spAutoFit/>
          </a:bodyPr>
          <a:lstStyle/>
          <a:p>
            <a:pPr eaLnBrk="0" hangingPunct="0"/>
            <a:r>
              <a:rPr lang="en-US">
                <a:sym typeface="Symbol" pitchFamily="18" charset="2"/>
              </a:rPr>
              <a:t>Work = Area within A = LxW = (.5 m</a:t>
            </a:r>
            <a:r>
              <a:rPr lang="en-US" baseline="30000">
                <a:sym typeface="Symbol" pitchFamily="18" charset="2"/>
              </a:rPr>
              <a:t>3</a:t>
            </a:r>
            <a:r>
              <a:rPr lang="en-US">
                <a:sym typeface="Symbol" pitchFamily="18" charset="2"/>
              </a:rPr>
              <a:t>)(300) = 150 net J</a:t>
            </a:r>
          </a:p>
          <a:p>
            <a:pPr eaLnBrk="0" hangingPunct="0"/>
            <a:r>
              <a:rPr lang="en-US">
                <a:sym typeface="Symbol" pitchFamily="18" charset="2"/>
              </a:rPr>
              <a:t>CW is positive work, ACW is negative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85">
                                            <p:txEl>
                                              <p:pRg st="0" end="0"/>
                                            </p:txEl>
                                          </p:spTgt>
                                        </p:tgtEl>
                                        <p:attrNameLst>
                                          <p:attrName>style.visibility</p:attrName>
                                        </p:attrNameLst>
                                      </p:cBhvr>
                                      <p:to>
                                        <p:strVal val="visible"/>
                                      </p:to>
                                    </p:set>
                                    <p:animEffect transition="in" filter="wipe(left)">
                                      <p:cBhvr>
                                        <p:cTn id="7" dur="500"/>
                                        <p:tgtEl>
                                          <p:spTgt spid="185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85">
                                            <p:txEl>
                                              <p:pRg st="1" end="1"/>
                                            </p:txEl>
                                          </p:spTgt>
                                        </p:tgtEl>
                                        <p:attrNameLst>
                                          <p:attrName>style.visibility</p:attrName>
                                        </p:attrNameLst>
                                      </p:cBhvr>
                                      <p:to>
                                        <p:strVal val="visible"/>
                                      </p:to>
                                    </p:set>
                                    <p:animEffect transition="in" filter="wipe(left)">
                                      <p:cBhvr>
                                        <p:cTn id="12" dur="500"/>
                                        <p:tgtEl>
                                          <p:spTgt spid="1853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85"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5105400" y="3771900"/>
            <a:ext cx="1143000" cy="457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1689365"/>
            <a:ext cx="8763000" cy="1077218"/>
          </a:xfrm>
          <a:prstGeom prst="rect">
            <a:avLst/>
          </a:prstGeom>
          <a:noFill/>
          <a:ln w="9525">
            <a:noFill/>
            <a:miter lim="800000"/>
            <a:headEnd/>
            <a:tailEnd/>
          </a:ln>
          <a:effectLst/>
        </p:spPr>
        <p:txBody>
          <a:bodyPr>
            <a:spAutoFit/>
          </a:bodyPr>
          <a:lstStyle/>
          <a:p>
            <a:r>
              <a:rPr lang="en-US" sz="3200"/>
              <a:t>A = (.20 m)(.32 m) = .064 m</a:t>
            </a:r>
            <a:r>
              <a:rPr lang="en-US" sz="3200" baseline="30000"/>
              <a:t>2</a:t>
            </a:r>
          </a:p>
          <a:p>
            <a:r>
              <a:rPr lang="en-US" sz="3200">
                <a:sym typeface="Symbol" pitchFamily="18" charset="2"/>
              </a:rPr>
              <a:t>P = F/A = (42 N)/(.064 m</a:t>
            </a:r>
            <a:r>
              <a:rPr lang="en-US" sz="3200" baseline="30000">
                <a:sym typeface="Symbol" pitchFamily="18" charset="2"/>
              </a:rPr>
              <a:t>2</a:t>
            </a:r>
            <a:r>
              <a:rPr lang="en-US" sz="3200">
                <a:sym typeface="Symbol" pitchFamily="18" charset="2"/>
              </a:rPr>
              <a:t>)</a:t>
            </a:r>
          </a:p>
        </p:txBody>
      </p:sp>
      <p:sp>
        <p:nvSpPr>
          <p:cNvPr id="110595" name="Text Box 3"/>
          <p:cNvSpPr txBox="1">
            <a:spLocks noChangeArrowheads="1"/>
          </p:cNvSpPr>
          <p:nvPr/>
        </p:nvSpPr>
        <p:spPr bwMode="auto">
          <a:xfrm>
            <a:off x="228600" y="5397500"/>
            <a:ext cx="607859" cy="276999"/>
          </a:xfrm>
          <a:prstGeom prst="rect">
            <a:avLst/>
          </a:prstGeom>
          <a:noFill/>
          <a:ln w="25400">
            <a:noFill/>
            <a:miter lim="800000"/>
            <a:headEnd/>
            <a:tailEnd/>
          </a:ln>
          <a:effectLst/>
        </p:spPr>
        <p:txBody>
          <a:bodyPr wrap="none">
            <a:spAutoFit/>
          </a:bodyPr>
          <a:lstStyle/>
          <a:p>
            <a:r>
              <a:rPr lang="en-US" sz="1200">
                <a:sym typeface="Symbol" pitchFamily="18" charset="2"/>
              </a:rPr>
              <a:t>660 Pa</a:t>
            </a:r>
          </a:p>
        </p:txBody>
      </p:sp>
      <p:sp>
        <p:nvSpPr>
          <p:cNvPr id="110597" name="Text Box 5"/>
          <p:cNvSpPr txBox="1">
            <a:spLocks noChangeArrowheads="1"/>
          </p:cNvSpPr>
          <p:nvPr/>
        </p:nvSpPr>
        <p:spPr bwMode="auto">
          <a:xfrm>
            <a:off x="457200" y="317500"/>
            <a:ext cx="8458200" cy="1077218"/>
          </a:xfrm>
          <a:prstGeom prst="rect">
            <a:avLst/>
          </a:prstGeom>
          <a:noFill/>
          <a:ln w="50800">
            <a:noFill/>
            <a:miter lim="800000"/>
            <a:headEnd/>
            <a:tailEnd/>
          </a:ln>
          <a:effectLst/>
        </p:spPr>
        <p:txBody>
          <a:bodyPr>
            <a:spAutoFit/>
          </a:bodyPr>
          <a:lstStyle/>
          <a:p>
            <a:r>
              <a:rPr lang="en-US" sz="3200"/>
              <a:t>What is the pressure of 42 N on a 20. cm x 32 cm plate?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413000"/>
            <a:ext cx="8763000" cy="2308324"/>
          </a:xfrm>
          <a:prstGeom prst="rect">
            <a:avLst/>
          </a:prstGeom>
          <a:noFill/>
          <a:ln w="9525">
            <a:noFill/>
            <a:miter lim="800000"/>
            <a:headEnd/>
            <a:tailEnd/>
          </a:ln>
        </p:spPr>
        <p:txBody>
          <a:bodyPr>
            <a:spAutoFit/>
          </a:bodyPr>
          <a:lstStyle/>
          <a:p>
            <a:r>
              <a:rPr lang="en-US" dirty="0">
                <a:sym typeface="Symbol" pitchFamily="18" charset="2"/>
              </a:rPr>
              <a:t>Q = </a:t>
            </a:r>
            <a:r>
              <a:rPr lang="en-US" dirty="0"/>
              <a:t>U + </a:t>
            </a:r>
            <a:r>
              <a:rPr lang="en-US" dirty="0">
                <a:sym typeface="Symbol" pitchFamily="18" charset="2"/>
              </a:rPr>
              <a:t>W</a:t>
            </a:r>
          </a:p>
          <a:p>
            <a:r>
              <a:rPr lang="en-US" dirty="0">
                <a:sym typeface="Symbol" pitchFamily="18" charset="2"/>
              </a:rPr>
              <a:t>Q = -34 J</a:t>
            </a:r>
            <a:r>
              <a:rPr lang="en-US" dirty="0"/>
              <a:t> + 67 J</a:t>
            </a:r>
            <a:endParaRPr lang="en-US" dirty="0">
              <a:sym typeface="Symbol" pitchFamily="18" charset="2"/>
            </a:endParaRPr>
          </a:p>
          <a:p>
            <a:r>
              <a:rPr lang="en-US" dirty="0">
                <a:sym typeface="Symbol" pitchFamily="18" charset="2"/>
              </a:rPr>
              <a:t>Q = 33 J</a:t>
            </a:r>
          </a:p>
          <a:p>
            <a:endParaRPr lang="en-US" dirty="0">
              <a:sym typeface="Symbol" pitchFamily="18" charset="2"/>
            </a:endParaRPr>
          </a:p>
          <a:p>
            <a:r>
              <a:rPr lang="en-US" dirty="0">
                <a:sym typeface="Symbol" pitchFamily="18" charset="2"/>
              </a:rPr>
              <a:t>Temperature decreases as it is intrinsically linked to internal energy.  (the system does more work than the thermal energy supplied to it)</a:t>
            </a:r>
          </a:p>
        </p:txBody>
      </p:sp>
      <p:sp>
        <p:nvSpPr>
          <p:cNvPr id="10243" name="Text Box 3"/>
          <p:cNvSpPr txBox="1">
            <a:spLocks noChangeArrowheads="1"/>
          </p:cNvSpPr>
          <p:nvPr/>
        </p:nvSpPr>
        <p:spPr bwMode="auto">
          <a:xfrm>
            <a:off x="228600" y="5397500"/>
            <a:ext cx="1190124" cy="276999"/>
          </a:xfrm>
          <a:prstGeom prst="rect">
            <a:avLst/>
          </a:prstGeom>
          <a:noFill/>
          <a:ln w="25400">
            <a:noFill/>
            <a:miter lim="800000"/>
            <a:headEnd/>
            <a:tailEnd/>
          </a:ln>
        </p:spPr>
        <p:txBody>
          <a:bodyPr wrap="none">
            <a:spAutoFit/>
          </a:bodyPr>
          <a:lstStyle/>
          <a:p>
            <a:r>
              <a:rPr lang="en-US" sz="1200"/>
              <a:t>+33 J, decreases</a:t>
            </a:r>
          </a:p>
        </p:txBody>
      </p:sp>
      <p:sp>
        <p:nvSpPr>
          <p:cNvPr id="10245" name="Text Box 5"/>
          <p:cNvSpPr txBox="1">
            <a:spLocks noChangeArrowheads="1"/>
          </p:cNvSpPr>
          <p:nvPr/>
        </p:nvSpPr>
        <p:spPr bwMode="auto">
          <a:xfrm>
            <a:off x="228600" y="317500"/>
            <a:ext cx="8686800" cy="1815882"/>
          </a:xfrm>
          <a:prstGeom prst="rect">
            <a:avLst/>
          </a:prstGeom>
          <a:noFill/>
          <a:ln w="50800">
            <a:noFill/>
            <a:miter lim="800000"/>
            <a:headEnd/>
            <a:tailEnd/>
          </a:ln>
        </p:spPr>
        <p:txBody>
          <a:bodyPr>
            <a:spAutoFit/>
          </a:bodyPr>
          <a:lstStyle/>
          <a:p>
            <a:r>
              <a:rPr lang="en-US" sz="2800" dirty="0"/>
              <a:t>Ben </a:t>
            </a:r>
            <a:r>
              <a:rPr lang="en-US" sz="2800" dirty="0" err="1"/>
              <a:t>Derdundat</a:t>
            </a:r>
            <a:r>
              <a:rPr lang="en-US" sz="2800" dirty="0"/>
              <a:t> lets a gas expand, doing 67 J of work, while at the same time the internal energy of the gas goes down by 34 J.  What heat is transferred to the gas, and does the temperature of the gas increase, or decrease?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05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1600200" y="3695700"/>
            <a:ext cx="914400" cy="457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381000" y="1689365"/>
            <a:ext cx="8763000" cy="830997"/>
          </a:xfrm>
          <a:prstGeom prst="rect">
            <a:avLst/>
          </a:prstGeom>
          <a:noFill/>
          <a:ln w="9525">
            <a:noFill/>
            <a:miter lim="800000"/>
            <a:headEnd/>
            <a:tailEnd/>
          </a:ln>
          <a:effectLst/>
        </p:spPr>
        <p:txBody>
          <a:bodyPr>
            <a:spAutoFit/>
          </a:bodyPr>
          <a:lstStyle/>
          <a:p>
            <a:r>
              <a:rPr lang="en-US" dirty="0"/>
              <a:t>Q = </a:t>
            </a:r>
            <a:r>
              <a:rPr lang="en-US" dirty="0" err="1"/>
              <a:t>mc</a:t>
            </a:r>
            <a:r>
              <a:rPr lang="en-US" dirty="0" err="1">
                <a:sym typeface="Symbol" pitchFamily="18" charset="2"/>
              </a:rPr>
              <a:t></a:t>
            </a:r>
            <a:r>
              <a:rPr lang="en-US" dirty="0" err="1"/>
              <a:t>T</a:t>
            </a:r>
            <a:endParaRPr lang="en-US" dirty="0"/>
          </a:p>
          <a:p>
            <a:r>
              <a:rPr lang="en-US" dirty="0"/>
              <a:t>Q = 817 J, </a:t>
            </a:r>
            <a:r>
              <a:rPr lang="en-US" dirty="0" err="1"/>
              <a:t>m</a:t>
            </a:r>
            <a:r>
              <a:rPr lang="en-US" dirty="0"/>
              <a:t> = 0.512 kg, </a:t>
            </a:r>
            <a:r>
              <a:rPr lang="en-US" dirty="0" err="1"/>
              <a:t>c</a:t>
            </a:r>
            <a:r>
              <a:rPr lang="en-US" dirty="0"/>
              <a:t> = 450. J </a:t>
            </a:r>
            <a:r>
              <a:rPr lang="en-US" baseline="30000" dirty="0"/>
              <a:t>o</a:t>
            </a:r>
            <a:r>
              <a:rPr lang="en-US" dirty="0"/>
              <a:t>C</a:t>
            </a:r>
            <a:r>
              <a:rPr lang="en-US" baseline="30000" dirty="0"/>
              <a:t>-1</a:t>
            </a:r>
            <a:r>
              <a:rPr lang="en-US" dirty="0"/>
              <a:t>kg</a:t>
            </a:r>
            <a:r>
              <a:rPr lang="en-US" baseline="30000" dirty="0"/>
              <a:t>-1</a:t>
            </a:r>
            <a:r>
              <a:rPr lang="en-US" dirty="0"/>
              <a:t>, </a:t>
            </a:r>
            <a:r>
              <a:rPr lang="en-US" dirty="0">
                <a:sym typeface="Symbol" pitchFamily="18" charset="2"/>
              </a:rPr>
              <a:t></a:t>
            </a:r>
            <a:r>
              <a:rPr lang="en-US" dirty="0"/>
              <a:t>T = ??</a:t>
            </a:r>
          </a:p>
        </p:txBody>
      </p:sp>
      <p:sp>
        <p:nvSpPr>
          <p:cNvPr id="151555" name="Text Box 3"/>
          <p:cNvSpPr txBox="1">
            <a:spLocks noChangeArrowheads="1"/>
          </p:cNvSpPr>
          <p:nvPr/>
        </p:nvSpPr>
        <p:spPr bwMode="auto">
          <a:xfrm>
            <a:off x="228600" y="5397500"/>
            <a:ext cx="646381" cy="276999"/>
          </a:xfrm>
          <a:prstGeom prst="rect">
            <a:avLst/>
          </a:prstGeom>
          <a:noFill/>
          <a:ln w="25400">
            <a:noFill/>
            <a:miter lim="800000"/>
            <a:headEnd/>
            <a:tailEnd/>
          </a:ln>
          <a:effectLst/>
        </p:spPr>
        <p:txBody>
          <a:bodyPr wrap="none">
            <a:spAutoFit/>
          </a:bodyPr>
          <a:lstStyle/>
          <a:p>
            <a:r>
              <a:rPr lang="en-US" sz="1200">
                <a:sym typeface="Symbol" pitchFamily="18" charset="2"/>
              </a:rPr>
              <a:t>3.55 </a:t>
            </a:r>
            <a:r>
              <a:rPr lang="en-US" sz="1200" baseline="30000">
                <a:sym typeface="Symbol" pitchFamily="18" charset="2"/>
              </a:rPr>
              <a:t>o</a:t>
            </a:r>
            <a:r>
              <a:rPr lang="en-US" sz="1200">
                <a:sym typeface="Symbol" pitchFamily="18" charset="2"/>
              </a:rPr>
              <a:t>C</a:t>
            </a:r>
            <a:endParaRPr lang="en-US" sz="1200" baseline="30000">
              <a:sym typeface="Symbol" pitchFamily="18" charset="2"/>
            </a:endParaRPr>
          </a:p>
        </p:txBody>
      </p:sp>
      <p:sp>
        <p:nvSpPr>
          <p:cNvPr id="151557" name="Text Box 5"/>
          <p:cNvSpPr txBox="1">
            <a:spLocks noChangeArrowheads="1"/>
          </p:cNvSpPr>
          <p:nvPr/>
        </p:nvSpPr>
        <p:spPr bwMode="auto">
          <a:xfrm>
            <a:off x="457200" y="317500"/>
            <a:ext cx="8458200" cy="954107"/>
          </a:xfrm>
          <a:prstGeom prst="rect">
            <a:avLst/>
          </a:prstGeom>
          <a:noFill/>
          <a:ln w="50800">
            <a:noFill/>
            <a:miter lim="800000"/>
            <a:headEnd/>
            <a:tailEnd/>
          </a:ln>
          <a:effectLst/>
        </p:spPr>
        <p:txBody>
          <a:bodyPr>
            <a:spAutoFit/>
          </a:bodyPr>
          <a:lstStyle/>
          <a:p>
            <a:r>
              <a:rPr lang="en-US" sz="2800" dirty="0" err="1"/>
              <a:t>Adella</a:t>
            </a:r>
            <a:r>
              <a:rPr lang="en-US" sz="2800" dirty="0"/>
              <a:t> </a:t>
            </a:r>
            <a:r>
              <a:rPr lang="en-US" sz="2800" dirty="0" err="1"/>
              <a:t>Kutessen</a:t>
            </a:r>
            <a:r>
              <a:rPr lang="en-US" sz="2800" dirty="0"/>
              <a:t> notices what change in temperature if 512 </a:t>
            </a:r>
            <a:r>
              <a:rPr lang="en-US" sz="2800" dirty="0" err="1"/>
              <a:t>g</a:t>
            </a:r>
            <a:r>
              <a:rPr lang="en-US" sz="2800" dirty="0"/>
              <a:t> of iron absorbs 817 J of heat  (</a:t>
            </a:r>
            <a:r>
              <a:rPr lang="en-US" sz="2800" dirty="0" err="1"/>
              <a:t>c</a:t>
            </a:r>
            <a:r>
              <a:rPr lang="en-US" sz="2800" dirty="0"/>
              <a:t> = 450. J </a:t>
            </a:r>
            <a:r>
              <a:rPr lang="en-US" sz="2800" baseline="30000" dirty="0"/>
              <a:t>o</a:t>
            </a:r>
            <a:r>
              <a:rPr lang="en-US" sz="2800" dirty="0"/>
              <a:t>C</a:t>
            </a:r>
            <a:r>
              <a:rPr lang="en-US" sz="2800" baseline="30000" dirty="0"/>
              <a:t>-1</a:t>
            </a:r>
            <a:r>
              <a:rPr lang="en-US" sz="2800" dirty="0"/>
              <a:t>kg</a:t>
            </a:r>
            <a:r>
              <a:rPr lang="en-US" sz="2800" baseline="30000" dirty="0"/>
              <a:t>-1</a:t>
            </a:r>
            <a:r>
              <a:rPr 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1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15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944813"/>
            <a:ext cx="8763000" cy="1569660"/>
          </a:xfrm>
          <a:prstGeom prst="rect">
            <a:avLst/>
          </a:prstGeom>
          <a:noFill/>
          <a:ln w="9525">
            <a:noFill/>
            <a:miter lim="800000"/>
            <a:headEnd/>
            <a:tailEnd/>
          </a:ln>
          <a:effectLst/>
        </p:spPr>
        <p:txBody>
          <a:bodyPr>
            <a:spAutoFit/>
          </a:bodyPr>
          <a:lstStyle/>
          <a:p>
            <a:pPr algn="ctr"/>
            <a:r>
              <a:rPr lang="en-US"/>
              <a:t>Heat lost = Heat gained</a:t>
            </a:r>
          </a:p>
          <a:p>
            <a:pPr algn="ctr"/>
            <a:r>
              <a:rPr lang="en-US"/>
              <a:t>m</a:t>
            </a:r>
            <a:r>
              <a:rPr lang="en-US" baseline="-25000"/>
              <a:t>1</a:t>
            </a:r>
            <a:r>
              <a:rPr lang="en-US"/>
              <a:t>c</a:t>
            </a:r>
            <a:r>
              <a:rPr lang="en-US" baseline="-25000"/>
              <a:t>1</a:t>
            </a:r>
            <a:r>
              <a:rPr lang="en-US">
                <a:sym typeface="Symbol" pitchFamily="18" charset="2"/>
              </a:rPr>
              <a:t>T</a:t>
            </a:r>
            <a:r>
              <a:rPr lang="en-US" baseline="-25000"/>
              <a:t>1</a:t>
            </a:r>
            <a:r>
              <a:rPr lang="en-US">
                <a:sym typeface="Symbol" pitchFamily="18" charset="2"/>
              </a:rPr>
              <a:t> = </a:t>
            </a:r>
            <a:r>
              <a:rPr lang="en-US"/>
              <a:t>m</a:t>
            </a:r>
            <a:r>
              <a:rPr lang="en-US" baseline="-25000"/>
              <a:t>2</a:t>
            </a:r>
            <a:r>
              <a:rPr lang="en-US"/>
              <a:t>c</a:t>
            </a:r>
            <a:r>
              <a:rPr lang="en-US" baseline="-25000"/>
              <a:t>2</a:t>
            </a:r>
            <a:r>
              <a:rPr lang="en-US">
                <a:sym typeface="Symbol" pitchFamily="18" charset="2"/>
              </a:rPr>
              <a:t>T</a:t>
            </a:r>
            <a:r>
              <a:rPr lang="en-US" baseline="-25000"/>
              <a:t>2</a:t>
            </a:r>
            <a:endParaRPr lang="en-US"/>
          </a:p>
          <a:p>
            <a:pPr algn="ctr"/>
            <a:r>
              <a:rPr lang="en-US"/>
              <a:t>(.112)c(85.45-23.12) = (.873 kg)(4186)(23.12-18.05)</a:t>
            </a:r>
          </a:p>
          <a:p>
            <a:pPr algn="ctr"/>
            <a:r>
              <a:rPr lang="en-US"/>
              <a:t>c = 2650 J</a:t>
            </a:r>
            <a:r>
              <a:rPr lang="en-US" baseline="30000"/>
              <a:t>o</a:t>
            </a:r>
            <a:r>
              <a:rPr lang="en-US"/>
              <a:t>C</a:t>
            </a:r>
            <a:r>
              <a:rPr lang="en-US" baseline="30000"/>
              <a:t>-1</a:t>
            </a:r>
            <a:r>
              <a:rPr lang="en-US"/>
              <a:t>kg</a:t>
            </a:r>
            <a:r>
              <a:rPr lang="en-US" baseline="30000"/>
              <a:t>-1</a:t>
            </a:r>
          </a:p>
        </p:txBody>
      </p:sp>
      <p:sp>
        <p:nvSpPr>
          <p:cNvPr id="110595" name="Text Box 3"/>
          <p:cNvSpPr txBox="1">
            <a:spLocks noChangeArrowheads="1"/>
          </p:cNvSpPr>
          <p:nvPr/>
        </p:nvSpPr>
        <p:spPr bwMode="auto">
          <a:xfrm>
            <a:off x="228601" y="5397500"/>
            <a:ext cx="1069549" cy="276999"/>
          </a:xfrm>
          <a:prstGeom prst="rect">
            <a:avLst/>
          </a:prstGeom>
          <a:noFill/>
          <a:ln w="25400">
            <a:noFill/>
            <a:miter lim="800000"/>
            <a:headEnd/>
            <a:tailEnd/>
          </a:ln>
          <a:effectLst/>
        </p:spPr>
        <p:txBody>
          <a:bodyPr wrap="none">
            <a:spAutoFit/>
          </a:bodyPr>
          <a:lstStyle/>
          <a:p>
            <a:r>
              <a:rPr lang="en-US" sz="1200"/>
              <a:t>2650 J</a:t>
            </a:r>
            <a:r>
              <a:rPr lang="en-US" sz="1200" baseline="30000"/>
              <a:t>o</a:t>
            </a:r>
            <a:r>
              <a:rPr lang="en-US" sz="1200"/>
              <a:t>C</a:t>
            </a:r>
            <a:r>
              <a:rPr lang="en-US" sz="1200" baseline="30000"/>
              <a:t>-1</a:t>
            </a:r>
            <a:r>
              <a:rPr lang="en-US" sz="1200"/>
              <a:t>kg</a:t>
            </a:r>
            <a:r>
              <a:rPr lang="en-US" sz="1200" baseline="30000"/>
              <a:t>-1</a:t>
            </a:r>
          </a:p>
        </p:txBody>
      </p:sp>
      <p:sp>
        <p:nvSpPr>
          <p:cNvPr id="110597" name="Text Box 5"/>
          <p:cNvSpPr txBox="1">
            <a:spLocks noChangeArrowheads="1"/>
          </p:cNvSpPr>
          <p:nvPr/>
        </p:nvSpPr>
        <p:spPr bwMode="auto">
          <a:xfrm>
            <a:off x="228600" y="317500"/>
            <a:ext cx="8686800" cy="2185214"/>
          </a:xfrm>
          <a:prstGeom prst="rect">
            <a:avLst/>
          </a:prstGeom>
          <a:noFill/>
          <a:ln w="50800">
            <a:noFill/>
            <a:miter lim="800000"/>
            <a:headEnd/>
            <a:tailEnd/>
          </a:ln>
          <a:effectLst/>
        </p:spPr>
        <p:txBody>
          <a:bodyPr>
            <a:spAutoFit/>
          </a:bodyPr>
          <a:lstStyle/>
          <a:p>
            <a:r>
              <a:rPr lang="en-US" sz="2800" dirty="0"/>
              <a:t>.112 kg of a mystery substance at 85.45 </a:t>
            </a:r>
            <a:r>
              <a:rPr lang="en-US" sz="2800" baseline="30000" dirty="0" err="1"/>
              <a:t>o</a:t>
            </a:r>
            <a:r>
              <a:rPr lang="en-US" sz="2800" dirty="0" err="1"/>
              <a:t>C</a:t>
            </a:r>
            <a:r>
              <a:rPr lang="en-US" sz="2800" dirty="0"/>
              <a:t> is dropped into .873 kg of water at 18.05 </a:t>
            </a:r>
            <a:r>
              <a:rPr lang="en-US" sz="2800" baseline="30000" dirty="0" err="1"/>
              <a:t>o</a:t>
            </a:r>
            <a:r>
              <a:rPr lang="en-US" sz="2800" dirty="0" err="1"/>
              <a:t>C</a:t>
            </a:r>
            <a:r>
              <a:rPr lang="en-US" sz="2800" dirty="0"/>
              <a:t> in an insulated Styrofoam container.  The water and substance come to equilibrium at 23.12 </a:t>
            </a:r>
            <a:r>
              <a:rPr lang="en-US" sz="2800" baseline="30000" dirty="0" err="1"/>
              <a:t>o</a:t>
            </a:r>
            <a:r>
              <a:rPr lang="en-US" sz="2800" dirty="0" err="1"/>
              <a:t>C</a:t>
            </a:r>
            <a:r>
              <a:rPr lang="en-US" sz="2800" dirty="0"/>
              <a:t>.  What is the </a:t>
            </a:r>
            <a:r>
              <a:rPr lang="en-US" sz="2800" dirty="0" err="1"/>
              <a:t>c</a:t>
            </a:r>
            <a:r>
              <a:rPr lang="en-US" sz="2800" dirty="0"/>
              <a:t> of the substance?</a:t>
            </a:r>
          </a:p>
          <a:p>
            <a:r>
              <a:rPr lang="en-US" sz="2000" dirty="0"/>
              <a:t>(</a:t>
            </a:r>
            <a:r>
              <a:rPr lang="en-US" sz="2000" dirty="0" err="1"/>
              <a:t>c</a:t>
            </a:r>
            <a:r>
              <a:rPr lang="en-US" sz="2000" baseline="-25000" dirty="0" err="1"/>
              <a:t>water</a:t>
            </a:r>
            <a:r>
              <a:rPr lang="en-US" sz="2000" dirty="0"/>
              <a:t> = 4186 J</a:t>
            </a:r>
            <a:r>
              <a:rPr lang="en-US" sz="2000" baseline="30000" dirty="0"/>
              <a:t>o</a:t>
            </a:r>
            <a:r>
              <a:rPr lang="en-US" sz="2000" dirty="0"/>
              <a:t>C</a:t>
            </a:r>
            <a:r>
              <a:rPr lang="en-US" sz="2000" baseline="30000" dirty="0"/>
              <a:t>-1</a:t>
            </a:r>
            <a:r>
              <a:rPr lang="en-US" sz="2000" dirty="0"/>
              <a:t>kg</a:t>
            </a:r>
            <a:r>
              <a:rPr lang="en-US" sz="2000" baseline="30000" dirty="0"/>
              <a:t>-1</a:t>
            </a:r>
            <a:r>
              <a:rPr lang="en-US" sz="20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05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1524000" y="4076700"/>
            <a:ext cx="914400" cy="457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381000" y="3556000"/>
            <a:ext cx="8763000" cy="1384995"/>
          </a:xfrm>
          <a:prstGeom prst="rect">
            <a:avLst/>
          </a:prstGeom>
          <a:noFill/>
          <a:ln w="9525">
            <a:noFill/>
            <a:miter lim="800000"/>
            <a:headEnd/>
            <a:tailEnd/>
          </a:ln>
          <a:effectLst/>
        </p:spPr>
        <p:txBody>
          <a:bodyPr>
            <a:spAutoFit/>
          </a:bodyPr>
          <a:lstStyle/>
          <a:p>
            <a:r>
              <a:rPr lang="en-US" sz="2800" dirty="0"/>
              <a:t>Q = </a:t>
            </a:r>
            <a:r>
              <a:rPr lang="en-US" sz="2800" dirty="0" err="1"/>
              <a:t>mL</a:t>
            </a:r>
            <a:endParaRPr lang="en-US" sz="1400" dirty="0"/>
          </a:p>
          <a:p>
            <a:r>
              <a:rPr lang="en-US" sz="2800" dirty="0"/>
              <a:t>Q = </a:t>
            </a:r>
            <a:r>
              <a:rPr lang="en-US" dirty="0"/>
              <a:t>45 </a:t>
            </a:r>
            <a:r>
              <a:rPr lang="en-US" dirty="0" err="1"/>
              <a:t>x</a:t>
            </a:r>
            <a:r>
              <a:rPr lang="en-US" dirty="0"/>
              <a:t> 10</a:t>
            </a:r>
            <a:r>
              <a:rPr lang="en-US" baseline="30000" dirty="0"/>
              <a:t>6</a:t>
            </a:r>
            <a:r>
              <a:rPr lang="en-US" dirty="0"/>
              <a:t> J</a:t>
            </a:r>
            <a:r>
              <a:rPr lang="en-US" sz="2800" dirty="0"/>
              <a:t>, </a:t>
            </a:r>
            <a:r>
              <a:rPr lang="en-US" sz="2800" dirty="0" err="1"/>
              <a:t>m</a:t>
            </a:r>
            <a:r>
              <a:rPr lang="en-US" sz="2800" dirty="0"/>
              <a:t> = ??, L = </a:t>
            </a:r>
            <a:r>
              <a:rPr lang="en-US" sz="1800" dirty="0">
                <a:sym typeface="Symbol" pitchFamily="18" charset="2"/>
              </a:rPr>
              <a:t>22.6 </a:t>
            </a:r>
            <a:r>
              <a:rPr lang="en-US" sz="1800" dirty="0" err="1">
                <a:sym typeface="Symbol" pitchFamily="18" charset="2"/>
              </a:rPr>
              <a:t>x</a:t>
            </a:r>
            <a:r>
              <a:rPr lang="en-US" sz="1800" dirty="0">
                <a:sym typeface="Symbol" pitchFamily="18" charset="2"/>
              </a:rPr>
              <a:t> 10</a:t>
            </a:r>
            <a:r>
              <a:rPr lang="en-US" sz="1800" baseline="30000" dirty="0">
                <a:sym typeface="Symbol" pitchFamily="18" charset="2"/>
              </a:rPr>
              <a:t>5 </a:t>
            </a:r>
            <a:r>
              <a:rPr lang="en-US" sz="2800" dirty="0"/>
              <a:t>J kg</a:t>
            </a:r>
            <a:r>
              <a:rPr lang="en-US" sz="2800" baseline="30000" dirty="0"/>
              <a:t>-1</a:t>
            </a:r>
          </a:p>
          <a:p>
            <a:r>
              <a:rPr lang="en-US" sz="2800" dirty="0"/>
              <a:t>19.91 kg</a:t>
            </a:r>
          </a:p>
        </p:txBody>
      </p:sp>
      <p:sp>
        <p:nvSpPr>
          <p:cNvPr id="155651" name="Text Box 3"/>
          <p:cNvSpPr txBox="1">
            <a:spLocks noChangeArrowheads="1"/>
          </p:cNvSpPr>
          <p:nvPr/>
        </p:nvSpPr>
        <p:spPr bwMode="auto">
          <a:xfrm>
            <a:off x="228600" y="5397500"/>
            <a:ext cx="569387" cy="276999"/>
          </a:xfrm>
          <a:prstGeom prst="rect">
            <a:avLst/>
          </a:prstGeom>
          <a:noFill/>
          <a:ln w="25400">
            <a:noFill/>
            <a:miter lim="800000"/>
            <a:headEnd/>
            <a:tailEnd/>
          </a:ln>
          <a:effectLst/>
        </p:spPr>
        <p:txBody>
          <a:bodyPr wrap="none">
            <a:spAutoFit/>
          </a:bodyPr>
          <a:lstStyle/>
          <a:p>
            <a:r>
              <a:rPr lang="en-US" sz="1200">
                <a:sym typeface="Symbol" pitchFamily="18" charset="2"/>
              </a:rPr>
              <a:t>20. kg</a:t>
            </a:r>
            <a:endParaRPr lang="en-US" sz="1200" baseline="30000">
              <a:sym typeface="Symbol" pitchFamily="18" charset="2"/>
            </a:endParaRPr>
          </a:p>
        </p:txBody>
      </p:sp>
      <p:sp>
        <p:nvSpPr>
          <p:cNvPr id="155653" name="Text Box 5"/>
          <p:cNvSpPr txBox="1">
            <a:spLocks noChangeArrowheads="1"/>
          </p:cNvSpPr>
          <p:nvPr/>
        </p:nvSpPr>
        <p:spPr bwMode="auto">
          <a:xfrm>
            <a:off x="457200" y="317500"/>
            <a:ext cx="8458200" cy="2677656"/>
          </a:xfrm>
          <a:prstGeom prst="rect">
            <a:avLst/>
          </a:prstGeom>
          <a:noFill/>
          <a:ln w="50800">
            <a:noFill/>
            <a:miter lim="800000"/>
            <a:headEnd/>
            <a:tailEnd/>
          </a:ln>
          <a:effectLst/>
        </p:spPr>
        <p:txBody>
          <a:bodyPr>
            <a:spAutoFit/>
          </a:bodyPr>
          <a:lstStyle/>
          <a:p>
            <a:r>
              <a:rPr lang="en-US" sz="2800" dirty="0"/>
              <a:t>Helen </a:t>
            </a:r>
            <a:r>
              <a:rPr lang="en-US" sz="2800" dirty="0" err="1"/>
              <a:t>Highwater</a:t>
            </a:r>
            <a:r>
              <a:rPr lang="en-US" sz="2800" dirty="0"/>
              <a:t> pumps 45 MJ (45 </a:t>
            </a:r>
            <a:r>
              <a:rPr lang="en-US" sz="2800" dirty="0" err="1"/>
              <a:t>x</a:t>
            </a:r>
            <a:r>
              <a:rPr lang="en-US" sz="2800" dirty="0"/>
              <a:t> 10</a:t>
            </a:r>
            <a:r>
              <a:rPr lang="en-US" sz="2800" baseline="30000" dirty="0"/>
              <a:t>6</a:t>
            </a:r>
            <a:r>
              <a:rPr lang="en-US" sz="2800" dirty="0"/>
              <a:t> J) of heat into some water at 100 </a:t>
            </a:r>
            <a:r>
              <a:rPr lang="en-US" sz="2800" baseline="30000" dirty="0" err="1"/>
              <a:t>o</a:t>
            </a:r>
            <a:r>
              <a:rPr lang="en-US" sz="2800" dirty="0" err="1"/>
              <a:t>C</a:t>
            </a:r>
            <a:r>
              <a:rPr lang="en-US" sz="2800" dirty="0"/>
              <a:t>.  How much boils away?</a:t>
            </a:r>
          </a:p>
          <a:p>
            <a:r>
              <a:rPr lang="en-US" sz="2000" dirty="0">
                <a:sym typeface="Symbol" pitchFamily="18" charset="2"/>
              </a:rPr>
              <a:t>Some latent heats</a:t>
            </a:r>
          </a:p>
          <a:p>
            <a:pPr eaLnBrk="0" hangingPunct="0"/>
            <a:r>
              <a:rPr lang="en-US" sz="2800" dirty="0"/>
              <a:t>(in J kg</a:t>
            </a:r>
            <a:r>
              <a:rPr lang="en-US" sz="2800" baseline="30000" dirty="0"/>
              <a:t>-1</a:t>
            </a:r>
            <a:r>
              <a:rPr lang="en-US" sz="2800" dirty="0"/>
              <a:t>)		Fusion		</a:t>
            </a:r>
            <a:r>
              <a:rPr lang="en-US" sz="2800" dirty="0" err="1"/>
              <a:t>Vaporisation</a:t>
            </a:r>
            <a:endParaRPr lang="en-US" sz="2800" dirty="0"/>
          </a:p>
          <a:p>
            <a:pPr eaLnBrk="0" hangingPunct="0"/>
            <a:r>
              <a:rPr lang="en-US" sz="2000" dirty="0">
                <a:sym typeface="Symbol" pitchFamily="18" charset="2"/>
              </a:rPr>
              <a:t>H</a:t>
            </a:r>
            <a:r>
              <a:rPr lang="en-US" sz="2000" baseline="-25000" dirty="0">
                <a:sym typeface="Symbol" pitchFamily="18" charset="2"/>
              </a:rPr>
              <a:t>2</a:t>
            </a:r>
            <a:r>
              <a:rPr lang="en-US" sz="2000" dirty="0">
                <a:sym typeface="Symbol" pitchFamily="18" charset="2"/>
              </a:rPr>
              <a:t>O 			3.33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r>
              <a:rPr lang="en-US" sz="2000" dirty="0">
                <a:sym typeface="Symbol" pitchFamily="18" charset="2"/>
              </a:rPr>
              <a:t>		22.6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p>
          <a:p>
            <a:pPr eaLnBrk="0" hangingPunct="0"/>
            <a:r>
              <a:rPr lang="en-US" sz="2000" dirty="0">
                <a:sym typeface="Symbol" pitchFamily="18" charset="2"/>
              </a:rPr>
              <a:t>Lead 			0.25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r>
              <a:rPr lang="en-US" sz="2000" dirty="0">
                <a:sym typeface="Symbol" pitchFamily="18" charset="2"/>
              </a:rPr>
              <a:t>		8.7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p>
          <a:p>
            <a:pPr eaLnBrk="0" hangingPunct="0"/>
            <a:r>
              <a:rPr lang="en-US" sz="2000" dirty="0">
                <a:sym typeface="Symbol" pitchFamily="18" charset="2"/>
              </a:rPr>
              <a:t>NH</a:t>
            </a:r>
            <a:r>
              <a:rPr lang="en-US" sz="2000" baseline="-25000" dirty="0">
                <a:sym typeface="Symbol" pitchFamily="18" charset="2"/>
              </a:rPr>
              <a:t>3</a:t>
            </a:r>
            <a:r>
              <a:rPr lang="en-US" sz="2000" dirty="0">
                <a:sym typeface="Symbol" pitchFamily="18" charset="2"/>
              </a:rPr>
              <a:t>			0.33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r>
              <a:rPr lang="en-US" sz="2000" dirty="0">
                <a:sym typeface="Symbol" pitchFamily="18" charset="2"/>
              </a:rPr>
              <a:t>		1.37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6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56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rot="16200000">
            <a:off x="-961582" y="2669272"/>
            <a:ext cx="3415418" cy="646331"/>
          </a:xfrm>
          <a:prstGeom prst="rect">
            <a:avLst/>
          </a:prstGeom>
          <a:noFill/>
          <a:ln w="25400">
            <a:noFill/>
            <a:miter lim="800000"/>
            <a:headEnd/>
            <a:tailEnd/>
          </a:ln>
        </p:spPr>
        <p:txBody>
          <a:bodyPr wrap="none">
            <a:prstTxWarp prst="textNoShape">
              <a:avLst/>
            </a:prstTxWarp>
            <a:spAutoFit/>
          </a:bodyPr>
          <a:lstStyle/>
          <a:p>
            <a:r>
              <a:rPr lang="en-US" sz="3600" dirty="0" smtClean="0"/>
              <a:t>Thermodynamics</a:t>
            </a:r>
            <a:endParaRPr lang="en-US" sz="3600" dirty="0"/>
          </a:p>
        </p:txBody>
      </p:sp>
      <p:pic>
        <p:nvPicPr>
          <p:cNvPr id="5" name="Picture 4"/>
          <p:cNvPicPr>
            <a:picLocks noChangeAspect="1"/>
          </p:cNvPicPr>
          <p:nvPr/>
        </p:nvPicPr>
        <p:blipFill>
          <a:blip r:embed="rId2"/>
          <a:stretch>
            <a:fillRect/>
          </a:stretch>
        </p:blipFill>
        <p:spPr>
          <a:xfrm>
            <a:off x="1371600" y="2227462"/>
            <a:ext cx="7660413" cy="2617587"/>
          </a:xfrm>
          <a:prstGeom prst="rect">
            <a:avLst/>
          </a:prstGeom>
        </p:spPr>
      </p:pic>
      <p:sp>
        <p:nvSpPr>
          <p:cNvPr id="5124" name="Rectangle 4"/>
          <p:cNvSpPr>
            <a:spLocks noChangeArrowheads="1"/>
          </p:cNvSpPr>
          <p:nvPr/>
        </p:nvSpPr>
        <p:spPr bwMode="auto">
          <a:xfrm>
            <a:off x="1524000" y="3695700"/>
            <a:ext cx="1066800" cy="838200"/>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381000" y="2857501"/>
            <a:ext cx="8763000" cy="954107"/>
          </a:xfrm>
          <a:prstGeom prst="rect">
            <a:avLst/>
          </a:prstGeom>
          <a:noFill/>
          <a:ln w="9525">
            <a:noFill/>
            <a:miter lim="800000"/>
            <a:headEnd/>
            <a:tailEnd/>
          </a:ln>
          <a:effectLst/>
        </p:spPr>
        <p:txBody>
          <a:bodyPr>
            <a:spAutoFit/>
          </a:bodyPr>
          <a:lstStyle/>
          <a:p>
            <a:r>
              <a:rPr lang="en-US" dirty="0"/>
              <a:t>Q = </a:t>
            </a:r>
            <a:r>
              <a:rPr lang="en-US" sz="2800" dirty="0" err="1"/>
              <a:t>mc</a:t>
            </a:r>
            <a:r>
              <a:rPr lang="en-US" sz="2800" baseline="-25000" dirty="0" err="1"/>
              <a:t>ice</a:t>
            </a:r>
            <a:r>
              <a:rPr lang="en-US" sz="2800" dirty="0" err="1">
                <a:sym typeface="Symbol" pitchFamily="18" charset="2"/>
              </a:rPr>
              <a:t></a:t>
            </a:r>
            <a:r>
              <a:rPr lang="en-US" sz="2800" dirty="0" err="1"/>
              <a:t>T</a:t>
            </a:r>
            <a:r>
              <a:rPr lang="en-US" sz="2800" dirty="0"/>
              <a:t> + </a:t>
            </a:r>
            <a:r>
              <a:rPr lang="en-US" dirty="0" err="1"/>
              <a:t>mL</a:t>
            </a:r>
            <a:r>
              <a:rPr lang="en-US" dirty="0"/>
              <a:t> + </a:t>
            </a:r>
            <a:r>
              <a:rPr lang="en-US" sz="2800" dirty="0" err="1"/>
              <a:t>mc</a:t>
            </a:r>
            <a:r>
              <a:rPr lang="en-US" sz="2800" baseline="-25000" dirty="0" err="1"/>
              <a:t>water</a:t>
            </a:r>
            <a:r>
              <a:rPr lang="en-US" sz="2800" dirty="0" err="1">
                <a:sym typeface="Symbol" pitchFamily="18" charset="2"/>
              </a:rPr>
              <a:t></a:t>
            </a:r>
            <a:r>
              <a:rPr lang="en-US" sz="2800" dirty="0" err="1"/>
              <a:t>T</a:t>
            </a:r>
            <a:endParaRPr lang="en-US" sz="2800" dirty="0"/>
          </a:p>
          <a:p>
            <a:r>
              <a:rPr lang="en-US" sz="2800" dirty="0" smtClean="0"/>
              <a:t>711,022.4 </a:t>
            </a:r>
            <a:r>
              <a:rPr lang="en-US" sz="2800" dirty="0"/>
              <a:t>J</a:t>
            </a:r>
            <a:endParaRPr lang="en-US" dirty="0"/>
          </a:p>
        </p:txBody>
      </p:sp>
      <p:sp>
        <p:nvSpPr>
          <p:cNvPr id="157699" name="Text Box 3"/>
          <p:cNvSpPr txBox="1">
            <a:spLocks noChangeArrowheads="1"/>
          </p:cNvSpPr>
          <p:nvPr/>
        </p:nvSpPr>
        <p:spPr bwMode="auto">
          <a:xfrm>
            <a:off x="228600" y="5397500"/>
            <a:ext cx="905692" cy="276999"/>
          </a:xfrm>
          <a:prstGeom prst="rect">
            <a:avLst/>
          </a:prstGeom>
          <a:noFill/>
          <a:ln w="25400">
            <a:noFill/>
            <a:miter lim="800000"/>
            <a:headEnd/>
            <a:tailEnd/>
          </a:ln>
          <a:effectLst/>
        </p:spPr>
        <p:txBody>
          <a:bodyPr wrap="none">
            <a:spAutoFit/>
          </a:bodyPr>
          <a:lstStyle/>
          <a:p>
            <a:r>
              <a:rPr lang="en-US" sz="1200">
                <a:sym typeface="Symbol" pitchFamily="18" charset="2"/>
              </a:rPr>
              <a:t>7.11 x 10</a:t>
            </a:r>
            <a:r>
              <a:rPr lang="en-US" sz="1200" baseline="30000">
                <a:sym typeface="Symbol" pitchFamily="18" charset="2"/>
              </a:rPr>
              <a:t>5</a:t>
            </a:r>
            <a:r>
              <a:rPr lang="en-US" sz="1200">
                <a:sym typeface="Symbol" pitchFamily="18" charset="2"/>
              </a:rPr>
              <a:t> J</a:t>
            </a:r>
            <a:endParaRPr lang="en-US" sz="1200" baseline="30000">
              <a:sym typeface="Symbol" pitchFamily="18" charset="2"/>
            </a:endParaRPr>
          </a:p>
        </p:txBody>
      </p:sp>
      <p:sp>
        <p:nvSpPr>
          <p:cNvPr id="157701" name="Text Box 5"/>
          <p:cNvSpPr txBox="1">
            <a:spLocks noChangeArrowheads="1"/>
          </p:cNvSpPr>
          <p:nvPr/>
        </p:nvSpPr>
        <p:spPr bwMode="auto">
          <a:xfrm>
            <a:off x="457200" y="317500"/>
            <a:ext cx="8458200" cy="2492990"/>
          </a:xfrm>
          <a:prstGeom prst="rect">
            <a:avLst/>
          </a:prstGeom>
          <a:noFill/>
          <a:ln w="50800">
            <a:noFill/>
            <a:miter lim="800000"/>
            <a:headEnd/>
            <a:tailEnd/>
          </a:ln>
          <a:effectLst/>
        </p:spPr>
        <p:txBody>
          <a:bodyPr>
            <a:spAutoFit/>
          </a:bodyPr>
          <a:lstStyle/>
          <a:p>
            <a:r>
              <a:rPr lang="en-US" sz="2800" dirty="0"/>
              <a:t>Eileen Dover takes 1.42 kg of ice ( </a:t>
            </a:r>
            <a:r>
              <a:rPr lang="en-US" sz="2800" dirty="0" err="1"/>
              <a:t>c</a:t>
            </a:r>
            <a:r>
              <a:rPr lang="en-US" sz="2800" dirty="0"/>
              <a:t> = 2100 J </a:t>
            </a:r>
            <a:r>
              <a:rPr lang="en-US" sz="2800" baseline="30000" dirty="0"/>
              <a:t>o</a:t>
            </a:r>
            <a:r>
              <a:rPr lang="en-US" sz="2800" dirty="0"/>
              <a:t>C</a:t>
            </a:r>
            <a:r>
              <a:rPr lang="en-US" sz="2800" baseline="30000" dirty="0"/>
              <a:t>-1</a:t>
            </a:r>
            <a:r>
              <a:rPr lang="en-US" sz="2800" dirty="0"/>
              <a:t>kg</a:t>
            </a:r>
            <a:r>
              <a:rPr lang="en-US" sz="2800" baseline="30000" dirty="0"/>
              <a:t>-1</a:t>
            </a:r>
            <a:r>
              <a:rPr lang="en-US" sz="2800" dirty="0"/>
              <a:t>) from -40.0 </a:t>
            </a:r>
            <a:r>
              <a:rPr lang="en-US" sz="2800" baseline="30000" dirty="0" err="1"/>
              <a:t>o</a:t>
            </a:r>
            <a:r>
              <a:rPr lang="en-US" sz="2800" dirty="0" err="1"/>
              <a:t>C</a:t>
            </a:r>
            <a:r>
              <a:rPr lang="en-US" sz="2800" dirty="0"/>
              <a:t> to water ( </a:t>
            </a:r>
            <a:r>
              <a:rPr lang="en-US" sz="2800" dirty="0" err="1"/>
              <a:t>c</a:t>
            </a:r>
            <a:r>
              <a:rPr lang="en-US" sz="2800" dirty="0"/>
              <a:t> = 4186 J </a:t>
            </a:r>
            <a:r>
              <a:rPr lang="en-US" sz="2800" baseline="30000" dirty="0"/>
              <a:t>o</a:t>
            </a:r>
            <a:r>
              <a:rPr lang="en-US" sz="2800" dirty="0"/>
              <a:t>C</a:t>
            </a:r>
            <a:r>
              <a:rPr lang="en-US" sz="2800" baseline="30000" dirty="0"/>
              <a:t>-1</a:t>
            </a:r>
            <a:r>
              <a:rPr lang="en-US" sz="2800" dirty="0"/>
              <a:t>kg</a:t>
            </a:r>
            <a:r>
              <a:rPr lang="en-US" sz="2800" baseline="30000" dirty="0"/>
              <a:t>-1</a:t>
            </a:r>
            <a:r>
              <a:rPr lang="en-US" sz="2800" dirty="0"/>
              <a:t>) at 20.0 </a:t>
            </a:r>
            <a:r>
              <a:rPr lang="en-US" sz="2800" baseline="30000" dirty="0" err="1"/>
              <a:t>o</a:t>
            </a:r>
            <a:r>
              <a:rPr lang="en-US" sz="2800" dirty="0" err="1"/>
              <a:t>C</a:t>
            </a:r>
            <a:r>
              <a:rPr lang="en-US" sz="2800" dirty="0"/>
              <a:t>.  What TOTAL heat is needed?</a:t>
            </a:r>
          </a:p>
          <a:p>
            <a:r>
              <a:rPr lang="en-US" sz="2000" dirty="0">
                <a:sym typeface="Symbol" pitchFamily="18" charset="2"/>
              </a:rPr>
              <a:t>Some latent heats</a:t>
            </a:r>
          </a:p>
          <a:p>
            <a:pPr eaLnBrk="0" hangingPunct="0"/>
            <a:r>
              <a:rPr lang="en-US" sz="2800" dirty="0"/>
              <a:t>(in J kg</a:t>
            </a:r>
            <a:r>
              <a:rPr lang="en-US" sz="2800" baseline="30000" dirty="0"/>
              <a:t>-1</a:t>
            </a:r>
            <a:r>
              <a:rPr lang="en-US" sz="2800" dirty="0"/>
              <a:t>)		Fusion		</a:t>
            </a:r>
            <a:r>
              <a:rPr lang="en-US" sz="2800" dirty="0" err="1"/>
              <a:t>Vaporisation</a:t>
            </a:r>
            <a:endParaRPr lang="en-US" sz="2800" dirty="0"/>
          </a:p>
          <a:p>
            <a:pPr eaLnBrk="0" hangingPunct="0"/>
            <a:r>
              <a:rPr lang="en-US" sz="2000" dirty="0">
                <a:sym typeface="Symbol" pitchFamily="18" charset="2"/>
              </a:rPr>
              <a:t>H</a:t>
            </a:r>
            <a:r>
              <a:rPr lang="en-US" sz="2000" baseline="-25000" dirty="0">
                <a:sym typeface="Symbol" pitchFamily="18" charset="2"/>
              </a:rPr>
              <a:t>2</a:t>
            </a:r>
            <a:r>
              <a:rPr lang="en-US" sz="2000" dirty="0">
                <a:sym typeface="Symbol" pitchFamily="18" charset="2"/>
              </a:rPr>
              <a:t>O 			3.33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r>
              <a:rPr lang="en-US" sz="2000" dirty="0">
                <a:sym typeface="Symbol" pitchFamily="18" charset="2"/>
              </a:rPr>
              <a:t>		22.6 </a:t>
            </a:r>
            <a:r>
              <a:rPr lang="en-US" sz="2000" dirty="0" err="1">
                <a:sym typeface="Symbol" pitchFamily="18" charset="2"/>
              </a:rPr>
              <a:t>x</a:t>
            </a:r>
            <a:r>
              <a:rPr lang="en-US" sz="2000" dirty="0">
                <a:sym typeface="Symbol" pitchFamily="18" charset="2"/>
              </a:rPr>
              <a:t> 10</a:t>
            </a:r>
            <a:r>
              <a:rPr lang="en-US" sz="2000" baseline="30000" dirty="0">
                <a:sym typeface="Symbol" pitchFamily="18" charset="2"/>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76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FF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2569</TotalTime>
  <Words>847</Words>
  <Application>Microsoft Office PowerPoint</Application>
  <PresentationFormat>On-screen Show (16:10)</PresentationFormat>
  <Paragraphs>90</Paragraphs>
  <Slides>20</Slides>
  <Notes>0</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Times New Roman</vt:lpstr>
      <vt:lpstr>ＭＳ Ｐゴシック</vt:lpstr>
      <vt:lpstr>Arial</vt:lpstr>
      <vt:lpstr>Calibri</vt:lpstr>
      <vt:lpstr>Symbol</vt:lpstr>
      <vt:lpstr>Default Design</vt:lpstr>
      <vt:lpstr>Microsoft Excel 97 - 2004 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237</cp:revision>
  <dcterms:created xsi:type="dcterms:W3CDTF">2014-04-05T16:40:08Z</dcterms:created>
  <dcterms:modified xsi:type="dcterms:W3CDTF">2014-04-05T17:41:06Z</dcterms:modified>
</cp:coreProperties>
</file>