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s/slide33.xml" ContentType="application/vnd.openxmlformats-officedocument.presentationml.slide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87.xml" ContentType="application/vnd.openxmlformats-officedocument.presentationml.slide+xml"/>
  <Default Extension="bin" ContentType="application/vnd.openxmlformats-officedocument.presentationml.printerSettings"/>
  <Override PartName="/ppt/slideLayouts/slideLayout8.xml" ContentType="application/vnd.openxmlformats-officedocument.presentationml.slideLayout+xml"/>
  <Override PartName="/ppt/slides/slide92.xml" ContentType="application/vnd.openxmlformats-officedocument.presentationml.slide+xml"/>
  <Override PartName="/ppt/slides/slide100.xml" ContentType="application/vnd.openxmlformats-officedocument.presentationml.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slides/slide80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slides/slide79.xml" ContentType="application/vnd.openxmlformats-officedocument.presentationml.slide+xml"/>
  <Override PartName="/ppt/slides/slide98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84.xml" ContentType="application/vnd.openxmlformats-officedocument.presentationml.slide+xml"/>
  <Override PartName="/ppt/slides/slide7.xml" ContentType="application/vnd.openxmlformats-officedocument.presentationml.slide+xml"/>
  <Override PartName="/ppt/slides/slide46.xml" ContentType="application/vnd.openxmlformats-officedocument.presentationml.slide+xml"/>
  <Override PartName="/ppt/slides/slide70.xml" ContentType="application/vnd.openxmlformats-officedocument.presentationml.slide+xml"/>
  <Override PartName="/ppt/slides/slide15.xml" ContentType="application/vnd.openxmlformats-officedocument.presentationml.slide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72.xml" ContentType="application/vnd.openxmlformats-officedocument.presentationml.slide+xml"/>
  <Override PartName="/ppt/slides/slide69.xml" ContentType="application/vnd.openxmlformats-officedocument.presentationml.slide+xml"/>
  <Override PartName="/ppt/slides/slide8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Default Extension="xls" ContentType="application/vnd.ms-exce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slides/slide81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jpeg" ContentType="image/jpeg"/>
  <Default Extension="vml" ContentType="application/vnd.openxmlformats-officedocument.vmlDrawing"/>
  <Override PartName="/ppt/slides/slide99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85.xml" ContentType="application/vnd.openxmlformats-officedocument.presentationml.slide+xml"/>
  <Override PartName="/ppt/slides/slide8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slides/slide71.xml" ContentType="application/vnd.openxmlformats-officedocument.presentationml.slide+xml"/>
  <Override PartName="/ppt/slides/slide90.xml" ContentType="application/vnd.openxmlformats-officedocument.presentationml.slide+xml"/>
  <Default Extension="emf" ContentType="image/x-emf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media/audio1.bin" ContentType="audio/unknown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slides/slide96.xml" ContentType="application/vnd.openxmlformats-officedocument.presentationml.slide+xml"/>
  <Override PartName="/ppt/slides/slide82.xml" ContentType="application/vnd.openxmlformats-officedocument.presentationml.slide+xml"/>
  <Override PartName="/ppt/slides/slide63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slides/slide86.xml" ContentType="application/vnd.openxmlformats-officedocument.presentationml.slide+xml"/>
  <Override PartName="/docProps/app.xml" ContentType="application/vnd.openxmlformats-officedocument.extended-properties+xml"/>
  <Override PartName="/ppt/slides/slide91.xml" ContentType="application/vnd.openxmlformats-officedocument.presentationml.slide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slides/slide95.xml" ContentType="application/vnd.openxmlformats-officedocument.presentationml.slide+xml"/>
  <Override PartName="/ppt/slides/slide59.xml" ContentType="application/vnd.openxmlformats-officedocument.presentationml.slide+xml"/>
  <Override PartName="/ppt/slides/slide78.xml" ContentType="application/vnd.openxmlformats-officedocument.presentationml.slide+xml"/>
  <Override PartName="/ppt/slides/slide9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slides/slide83.xml" ContentType="application/vnd.openxmlformats-officedocument.presentationml.slide+xml"/>
  <Override PartName="/ppt/slides/slide6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handoutMasterIdLst>
    <p:handoutMasterId r:id="rId104"/>
  </p:handoutMasterIdLst>
  <p:sldIdLst>
    <p:sldId id="368" r:id="rId2"/>
    <p:sldId id="363" r:id="rId3"/>
    <p:sldId id="364" r:id="rId4"/>
    <p:sldId id="365" r:id="rId5"/>
    <p:sldId id="366" r:id="rId6"/>
    <p:sldId id="367" r:id="rId7"/>
    <p:sldId id="264" r:id="rId8"/>
    <p:sldId id="305" r:id="rId9"/>
    <p:sldId id="306" r:id="rId10"/>
    <p:sldId id="307" r:id="rId11"/>
    <p:sldId id="308" r:id="rId12"/>
    <p:sldId id="310" r:id="rId13"/>
    <p:sldId id="312" r:id="rId14"/>
    <p:sldId id="351" r:id="rId15"/>
    <p:sldId id="352" r:id="rId16"/>
    <p:sldId id="353" r:id="rId17"/>
    <p:sldId id="398" r:id="rId18"/>
    <p:sldId id="369" r:id="rId19"/>
    <p:sldId id="319" r:id="rId20"/>
    <p:sldId id="315" r:id="rId21"/>
    <p:sldId id="417" r:id="rId22"/>
    <p:sldId id="418" r:id="rId23"/>
    <p:sldId id="419" r:id="rId24"/>
    <p:sldId id="420" r:id="rId25"/>
    <p:sldId id="421" r:id="rId26"/>
    <p:sldId id="422" r:id="rId27"/>
    <p:sldId id="371" r:id="rId28"/>
    <p:sldId id="324" r:id="rId29"/>
    <p:sldId id="325" r:id="rId30"/>
    <p:sldId id="326" r:id="rId31"/>
    <p:sldId id="372" r:id="rId32"/>
    <p:sldId id="373" r:id="rId33"/>
    <p:sldId id="329" r:id="rId34"/>
    <p:sldId id="330" r:id="rId35"/>
    <p:sldId id="331" r:id="rId36"/>
    <p:sldId id="374" r:id="rId37"/>
    <p:sldId id="333" r:id="rId38"/>
    <p:sldId id="334" r:id="rId39"/>
    <p:sldId id="335" r:id="rId40"/>
    <p:sldId id="375" r:id="rId41"/>
    <p:sldId id="337" r:id="rId42"/>
    <p:sldId id="338" r:id="rId43"/>
    <p:sldId id="362" r:id="rId44"/>
    <p:sldId id="339" r:id="rId45"/>
    <p:sldId id="340" r:id="rId46"/>
    <p:sldId id="341" r:id="rId47"/>
    <p:sldId id="342" r:id="rId48"/>
    <p:sldId id="376" r:id="rId49"/>
    <p:sldId id="345" r:id="rId50"/>
    <p:sldId id="347" r:id="rId51"/>
    <p:sldId id="346" r:id="rId52"/>
    <p:sldId id="348" r:id="rId53"/>
    <p:sldId id="349" r:id="rId54"/>
    <p:sldId id="360" r:id="rId55"/>
    <p:sldId id="377" r:id="rId56"/>
    <p:sldId id="379" r:id="rId57"/>
    <p:sldId id="380" r:id="rId58"/>
    <p:sldId id="381" r:id="rId59"/>
    <p:sldId id="382" r:id="rId60"/>
    <p:sldId id="383" r:id="rId61"/>
    <p:sldId id="384" r:id="rId62"/>
    <p:sldId id="385" r:id="rId63"/>
    <p:sldId id="386" r:id="rId64"/>
    <p:sldId id="387" r:id="rId65"/>
    <p:sldId id="378" r:id="rId66"/>
    <p:sldId id="392" r:id="rId67"/>
    <p:sldId id="393" r:id="rId68"/>
    <p:sldId id="394" r:id="rId69"/>
    <p:sldId id="395" r:id="rId70"/>
    <p:sldId id="396" r:id="rId71"/>
    <p:sldId id="397" r:id="rId72"/>
    <p:sldId id="399" r:id="rId73"/>
    <p:sldId id="400" r:id="rId74"/>
    <p:sldId id="401" r:id="rId75"/>
    <p:sldId id="402" r:id="rId76"/>
    <p:sldId id="403" r:id="rId77"/>
    <p:sldId id="404" r:id="rId78"/>
    <p:sldId id="405" r:id="rId79"/>
    <p:sldId id="406" r:id="rId80"/>
    <p:sldId id="407" r:id="rId81"/>
    <p:sldId id="408" r:id="rId82"/>
    <p:sldId id="409" r:id="rId83"/>
    <p:sldId id="410" r:id="rId84"/>
    <p:sldId id="411" r:id="rId85"/>
    <p:sldId id="412" r:id="rId86"/>
    <p:sldId id="413" r:id="rId87"/>
    <p:sldId id="414" r:id="rId88"/>
    <p:sldId id="415" r:id="rId89"/>
    <p:sldId id="416" r:id="rId90"/>
    <p:sldId id="388" r:id="rId91"/>
    <p:sldId id="389" r:id="rId92"/>
    <p:sldId id="424" r:id="rId93"/>
    <p:sldId id="425" r:id="rId94"/>
    <p:sldId id="427" r:id="rId95"/>
    <p:sldId id="423" r:id="rId96"/>
    <p:sldId id="428" r:id="rId97"/>
    <p:sldId id="429" r:id="rId98"/>
    <p:sldId id="430" r:id="rId99"/>
    <p:sldId id="426" r:id="rId100"/>
    <p:sldId id="431" r:id="rId101"/>
    <p:sldId id="390" r:id="rId102"/>
    <p:sldId id="391" r:id="rId10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 autoAdjust="0"/>
    <p:restoredTop sz="94645" autoAdjust="0"/>
  </p:normalViewPr>
  <p:slideViewPr>
    <p:cSldViewPr>
      <p:cViewPr varScale="1">
        <p:scale>
          <a:sx n="97" d="100"/>
          <a:sy n="97" d="100"/>
        </p:scale>
        <p:origin x="-6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handoutMaster" Target="handoutMasters/handoutMaster1.xml"/><Relationship Id="rId105" Type="http://schemas.openxmlformats.org/officeDocument/2006/relationships/printerSettings" Target="printerSettings/printerSettings1.bin"/><Relationship Id="rId106" Type="http://schemas.openxmlformats.org/officeDocument/2006/relationships/presProps" Target="presProps.xml"/><Relationship Id="rId10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theme" Target="theme/theme1.xml"/><Relationship Id="rId10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5FDA26-2E2D-E148-B5B3-D3BCD98550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562F55-92DB-4444-B62F-DF5A4DA81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6BAAF6-8489-6A4B-968B-8A7A2897C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7E9DC8-613C-4848-BE7B-236D50CFB3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EF8E42-9546-FE49-A7E3-95EB2F61A8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0F1758-8432-6143-A506-92816A0BD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E47AB6-593D-A54C-A9DA-726CBE8F5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49D62B-7575-174F-AB9F-514555185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A72BDC-B10E-4A40-A4F5-59464B6DC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13B24D7-E26E-7D45-B3A1-C22F2E953C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D3EAF6-FCB6-1849-A211-ADA35C13E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492AEF-E65B-744C-8175-9F3CF7D40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5118B5-FFA1-4249-BA71-6390DC73E7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4" Type="http://schemas.openxmlformats.org/officeDocument/2006/relationships/slide" Target="slide27.xml"/><Relationship Id="rId5" Type="http://schemas.openxmlformats.org/officeDocument/2006/relationships/slide" Target="slide32.xml"/><Relationship Id="rId6" Type="http://schemas.openxmlformats.org/officeDocument/2006/relationships/slide" Target="slide36.xml"/><Relationship Id="rId7" Type="http://schemas.openxmlformats.org/officeDocument/2006/relationships/slide" Target="slide40.xml"/><Relationship Id="rId8" Type="http://schemas.openxmlformats.org/officeDocument/2006/relationships/slide" Target="slide48.xml"/><Relationship Id="rId9" Type="http://schemas.openxmlformats.org/officeDocument/2006/relationships/slide" Target="slide55.xml"/><Relationship Id="rId10" Type="http://schemas.openxmlformats.org/officeDocument/2006/relationships/slide" Target="slide6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png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oleObject" Target="../embeddings/Microsoft_Excel_Char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oleObject" Target="../embeddings/Microsoft_Excel_Chart2.xls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7.xml"/><Relationship Id="rId3" Type="http://schemas.openxmlformats.org/officeDocument/2006/relationships/image" Target="../media/image13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0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6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 Review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u="sng"/>
              <a:t>Following the Data Packet</a:t>
            </a:r>
          </a:p>
          <a:p>
            <a:pPr lvl="1"/>
            <a:r>
              <a:rPr lang="en-US" sz="1800"/>
              <a:t>The front matter</a:t>
            </a:r>
          </a:p>
          <a:p>
            <a:pPr lvl="1"/>
            <a:r>
              <a:rPr lang="en-US" sz="1800"/>
              <a:t>Section by section formulas/problems</a:t>
            </a:r>
          </a:p>
          <a:p>
            <a:pPr lvl="2"/>
            <a:r>
              <a:rPr lang="en-US" sz="1600">
                <a:hlinkClick r:id="rId2" action="ppaction://hlinksldjump"/>
              </a:rPr>
              <a:t>Linear kinematics</a:t>
            </a:r>
            <a:endParaRPr lang="en-US" sz="1600"/>
          </a:p>
          <a:p>
            <a:pPr lvl="2"/>
            <a:r>
              <a:rPr lang="en-US" sz="1600">
                <a:hlinkClick r:id="rId3" action="ppaction://hlinksldjump"/>
              </a:rPr>
              <a:t>Dynamics (F = ma)</a:t>
            </a:r>
            <a:endParaRPr lang="en-US" sz="1600"/>
          </a:p>
          <a:p>
            <a:pPr lvl="2"/>
            <a:r>
              <a:rPr lang="en-US" sz="1600">
                <a:hlinkClick r:id="rId4" action="ppaction://hlinksldjump"/>
              </a:rPr>
              <a:t>Circular Motion</a:t>
            </a:r>
            <a:endParaRPr lang="en-US" sz="1600"/>
          </a:p>
          <a:p>
            <a:pPr lvl="2"/>
            <a:r>
              <a:rPr lang="en-US" sz="1600">
                <a:hlinkClick r:id="rId5" action="ppaction://hlinksldjump"/>
              </a:rPr>
              <a:t>Energy</a:t>
            </a:r>
            <a:endParaRPr lang="en-US" sz="1600"/>
          </a:p>
          <a:p>
            <a:pPr lvl="2"/>
            <a:r>
              <a:rPr lang="en-US" sz="1600">
                <a:hlinkClick r:id="rId6" action="ppaction://hlinksldjump"/>
              </a:rPr>
              <a:t>Momentum</a:t>
            </a:r>
            <a:endParaRPr lang="en-US" sz="1600"/>
          </a:p>
          <a:p>
            <a:pPr lvl="2"/>
            <a:r>
              <a:rPr lang="en-US" sz="1600">
                <a:hlinkClick r:id="rId7" action="ppaction://hlinksldjump"/>
              </a:rPr>
              <a:t>Waves</a:t>
            </a:r>
            <a:endParaRPr lang="en-US" sz="1600"/>
          </a:p>
          <a:p>
            <a:pPr lvl="2"/>
            <a:r>
              <a:rPr lang="en-US" sz="1600">
                <a:hlinkClick r:id="rId8" action="ppaction://hlinksldjump"/>
              </a:rPr>
              <a:t>Thermal</a:t>
            </a:r>
            <a:endParaRPr lang="en-US" sz="1600"/>
          </a:p>
          <a:p>
            <a:pPr lvl="2"/>
            <a:r>
              <a:rPr lang="en-US" sz="1600">
                <a:hlinkClick r:id="rId9" action="ppaction://hlinksldjump"/>
              </a:rPr>
              <a:t>Field Theory</a:t>
            </a:r>
            <a:endParaRPr lang="en-US" sz="1600"/>
          </a:p>
          <a:p>
            <a:pPr lvl="2"/>
            <a:r>
              <a:rPr lang="en-US" sz="1600">
                <a:hlinkClick r:id="rId10" action="ppaction://hlinksldjump"/>
              </a:rPr>
              <a:t>Currents and Induction</a:t>
            </a:r>
            <a:endParaRPr lang="en-US" sz="1600"/>
          </a:p>
          <a:p>
            <a:pPr lvl="1"/>
            <a:r>
              <a:rPr lang="en-US" sz="1800"/>
              <a:t>The rest of the formulas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/>
              <a:t>An air rocket leaves the ground straight up, and strikes the ground 4.80 seconds later.</a:t>
            </a:r>
          </a:p>
          <a:p>
            <a:r>
              <a:rPr lang="en-US" sz="4000"/>
              <a:t>C) What was its initial velocity?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28600" y="3276600"/>
            <a:ext cx="868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/>
              <a:t>23.5 m/s - use </a:t>
            </a:r>
            <a:r>
              <a:rPr lang="en-US" sz="3200">
                <a:latin typeface="Courier New" charset="0"/>
                <a:ea typeface="Courier New" charset="0"/>
                <a:cs typeface="Courier New" charset="0"/>
              </a:rPr>
              <a:t>v = u + at</a:t>
            </a:r>
            <a:r>
              <a:rPr lang="en-US" sz="3200"/>
              <a:t> </a:t>
            </a:r>
          </a:p>
          <a:p>
            <a:pPr eaLnBrk="0" hangingPunct="0"/>
            <a:r>
              <a:rPr lang="en-US" sz="32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8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5878513" cy="2619375"/>
          </a:xfrm>
          <a:prstGeom prst="rect">
            <a:avLst/>
          </a:prstGeom>
          <a:noFill/>
        </p:spPr>
      </p:pic>
      <p:pic>
        <p:nvPicPr>
          <p:cNvPr id="2078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829050"/>
            <a:ext cx="50292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 rot="16200000">
            <a:off x="-431800" y="3098800"/>
            <a:ext cx="24193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Astophysics</a:t>
            </a:r>
          </a:p>
        </p:txBody>
      </p:sp>
      <p:pic>
        <p:nvPicPr>
          <p:cNvPr id="159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3988" y="1671638"/>
            <a:ext cx="6296025" cy="3514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 rot="16200000">
            <a:off x="-215900" y="3314700"/>
            <a:ext cx="19875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Relativity</a:t>
            </a:r>
          </a:p>
        </p:txBody>
      </p:sp>
      <p:pic>
        <p:nvPicPr>
          <p:cNvPr id="160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75" y="1123950"/>
            <a:ext cx="6269038" cy="461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/>
              <a:t>An air rocket leaves the ground straight up, and strikes the ground 4.80 seconds later.</a:t>
            </a:r>
          </a:p>
          <a:p>
            <a:r>
              <a:rPr lang="en-US" sz="4000"/>
              <a:t>D) What is the velocity at elevation 21.0 m?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28600" y="3657600"/>
            <a:ext cx="868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/>
              <a:t>11.9 m/s - use </a:t>
            </a:r>
            <a:r>
              <a:rPr lang="en-US" sz="32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>
                <a:latin typeface="Courier New" charset="0"/>
                <a:ea typeface="Courier New" charset="0"/>
                <a:cs typeface="Courier New" charset="0"/>
              </a:rPr>
              <a:t>v</a:t>
            </a:r>
            <a:r>
              <a:rPr lang="en-US" sz="3200" baseline="3000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3200">
                <a:latin typeface="Courier New" charset="0"/>
                <a:ea typeface="Courier New" charset="0"/>
                <a:cs typeface="Courier New" charset="0"/>
              </a:rPr>
              <a:t> = u</a:t>
            </a:r>
            <a:r>
              <a:rPr lang="en-US" sz="3200" baseline="3000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3200">
                <a:latin typeface="Courier New" charset="0"/>
                <a:ea typeface="Courier New" charset="0"/>
                <a:cs typeface="Courier New" charset="0"/>
              </a:rPr>
              <a:t> + 2as</a:t>
            </a:r>
          </a:p>
          <a:p>
            <a:pPr eaLnBrk="0" hangingPunct="0"/>
            <a:r>
              <a:rPr lang="en-US" sz="3200"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sz="32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2-Dimensional Motion</a:t>
            </a:r>
            <a:r>
              <a:rPr lang="en-US" sz="3200"/>
              <a:t> </a:t>
            </a:r>
          </a:p>
          <a:p>
            <a:r>
              <a:rPr lang="en-US" sz="3200">
                <a:latin typeface="Arial" charset="0"/>
                <a:ea typeface="Arial" charset="0"/>
                <a:cs typeface="Arial" charset="0"/>
              </a:rPr>
              <a:t> </a:t>
            </a:r>
            <a:endParaRPr lang="en-US" sz="320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228600" y="1336675"/>
            <a:ext cx="3657600" cy="3768725"/>
            <a:chOff x="2832" y="842"/>
            <a:chExt cx="2304" cy="2374"/>
          </a:xfrm>
        </p:grpSpPr>
        <p:sp>
          <p:nvSpPr>
            <p:cNvPr id="74756" name="Line 4"/>
            <p:cNvSpPr>
              <a:spLocks noChangeShapeType="1"/>
            </p:cNvSpPr>
            <p:nvPr/>
          </p:nvSpPr>
          <p:spPr bwMode="auto">
            <a:xfrm>
              <a:off x="2832" y="1200"/>
              <a:ext cx="23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>
              <a:off x="3984" y="1200"/>
              <a:ext cx="0" cy="2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3158" y="842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4310" y="842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74760" name="Text Box 8"/>
            <p:cNvSpPr txBox="1">
              <a:spLocks noChangeArrowheads="1"/>
            </p:cNvSpPr>
            <p:nvPr/>
          </p:nvSpPr>
          <p:spPr bwMode="auto">
            <a:xfrm>
              <a:off x="2918" y="1370"/>
              <a:ext cx="212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  <a:p>
              <a:r>
                <a:rPr lang="en-US"/>
                <a:t>u</a:t>
              </a:r>
            </a:p>
            <a:p>
              <a:r>
                <a:rPr lang="en-US"/>
                <a:t>v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t</a:t>
              </a:r>
            </a:p>
          </p:txBody>
        </p:sp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4108" y="1372"/>
              <a:ext cx="212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  <a:p>
              <a:r>
                <a:rPr lang="en-US"/>
                <a:t>u</a:t>
              </a:r>
            </a:p>
            <a:p>
              <a:r>
                <a:rPr lang="en-US"/>
                <a:t>v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t</a:t>
              </a:r>
            </a:p>
          </p:txBody>
        </p:sp>
      </p:grpSp>
      <p:grpSp>
        <p:nvGrpSpPr>
          <p:cNvPr id="74771" name="Group 19"/>
          <p:cNvGrpSpPr>
            <a:grpSpLocks/>
          </p:cNvGrpSpPr>
          <p:nvPr/>
        </p:nvGrpSpPr>
        <p:grpSpPr bwMode="auto">
          <a:xfrm>
            <a:off x="3886200" y="3756025"/>
            <a:ext cx="4562475" cy="1882775"/>
            <a:chOff x="2448" y="2366"/>
            <a:chExt cx="2874" cy="1186"/>
          </a:xfrm>
        </p:grpSpPr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 flipV="1">
              <a:off x="2448" y="2371"/>
              <a:ext cx="1488" cy="8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4" name="Line 12"/>
            <p:cNvSpPr>
              <a:spLocks noChangeShapeType="1"/>
            </p:cNvSpPr>
            <p:nvPr/>
          </p:nvSpPr>
          <p:spPr bwMode="auto">
            <a:xfrm>
              <a:off x="2448" y="3230"/>
              <a:ext cx="15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5" name="Line 13"/>
            <p:cNvSpPr>
              <a:spLocks noChangeShapeType="1"/>
            </p:cNvSpPr>
            <p:nvPr/>
          </p:nvSpPr>
          <p:spPr bwMode="auto">
            <a:xfrm flipV="1">
              <a:off x="3984" y="2366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6" name="Freeform 14"/>
            <p:cNvSpPr>
              <a:spLocks/>
            </p:cNvSpPr>
            <p:nvPr/>
          </p:nvSpPr>
          <p:spPr bwMode="auto">
            <a:xfrm>
              <a:off x="2784" y="3038"/>
              <a:ext cx="4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0" y="192"/>
                </a:cxn>
              </a:cxnLst>
              <a:rect l="0" t="0" r="r" b="b"/>
              <a:pathLst>
                <a:path w="48" h="192">
                  <a:moveTo>
                    <a:pt x="0" y="0"/>
                  </a:moveTo>
                  <a:cubicBezTo>
                    <a:pt x="24" y="32"/>
                    <a:pt x="48" y="64"/>
                    <a:pt x="48" y="96"/>
                  </a:cubicBezTo>
                  <a:cubicBezTo>
                    <a:pt x="48" y="128"/>
                    <a:pt x="24" y="160"/>
                    <a:pt x="0" y="192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2918" y="2916"/>
              <a:ext cx="2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  <a:sym typeface="Symbol" charset="2"/>
                </a:rPr>
                <a:t></a:t>
              </a:r>
              <a:endParaRPr lang="en-US"/>
            </a:p>
          </p:txBody>
        </p:sp>
        <p:sp>
          <p:nvSpPr>
            <p:cNvPr id="74768" name="Text Box 16"/>
            <p:cNvSpPr txBox="1">
              <a:spLocks noChangeArrowheads="1"/>
            </p:cNvSpPr>
            <p:nvPr/>
          </p:nvSpPr>
          <p:spPr bwMode="auto">
            <a:xfrm>
              <a:off x="2544" y="3264"/>
              <a:ext cx="1290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urier New" charset="0"/>
                  <a:ea typeface="Courier New" charset="0"/>
                  <a:cs typeface="Courier New" charset="0"/>
                </a:rPr>
                <a:t>A</a:t>
              </a:r>
              <a:r>
                <a:rPr lang="en-US" baseline="-30000">
                  <a:latin typeface="Courier New" charset="0"/>
                  <a:ea typeface="Courier New" charset="0"/>
                  <a:cs typeface="Courier New" charset="0"/>
                </a:rPr>
                <a:t>H </a:t>
              </a:r>
              <a:r>
                <a:rPr lang="en-US">
                  <a:latin typeface="Courier New" charset="0"/>
                  <a:ea typeface="Courier New" charset="0"/>
                  <a:cs typeface="Courier New" charset="0"/>
                </a:rPr>
                <a:t>= A cos</a:t>
              </a:r>
              <a:r>
                <a:rPr lang="en-US">
                  <a:ea typeface="Times New Roman" charset="0"/>
                  <a:cs typeface="Times New Roman" charset="0"/>
                  <a:sym typeface="Symbol" charset="2"/>
                </a:rPr>
                <a:t></a:t>
              </a:r>
              <a:endParaRPr lang="en-US"/>
            </a:p>
          </p:txBody>
        </p:sp>
        <p:sp>
          <p:nvSpPr>
            <p:cNvPr id="74769" name="Text Box 17"/>
            <p:cNvSpPr txBox="1">
              <a:spLocks noChangeArrowheads="1"/>
            </p:cNvSpPr>
            <p:nvPr/>
          </p:nvSpPr>
          <p:spPr bwMode="auto">
            <a:xfrm>
              <a:off x="4032" y="2736"/>
              <a:ext cx="1290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urier New" charset="0"/>
                  <a:ea typeface="Courier New" charset="0"/>
                  <a:cs typeface="Courier New" charset="0"/>
                </a:rPr>
                <a:t>A</a:t>
              </a:r>
              <a:r>
                <a:rPr lang="en-US" baseline="-30000">
                  <a:latin typeface="Courier New" charset="0"/>
                  <a:ea typeface="Courier New" charset="0"/>
                  <a:cs typeface="Courier New" charset="0"/>
                </a:rPr>
                <a:t>v </a:t>
              </a:r>
              <a:r>
                <a:rPr lang="en-US">
                  <a:latin typeface="Courier New" charset="0"/>
                  <a:ea typeface="Courier New" charset="0"/>
                  <a:cs typeface="Courier New" charset="0"/>
                </a:rPr>
                <a:t>= A sin</a:t>
              </a:r>
              <a:r>
                <a:rPr lang="en-US">
                  <a:ea typeface="Times New Roman" charset="0"/>
                  <a:cs typeface="Times New Roman" charset="0"/>
                  <a:sym typeface="Symbol" charset="2"/>
                </a:rPr>
                <a:t></a:t>
              </a:r>
              <a:endParaRPr lang="en-US"/>
            </a:p>
          </p:txBody>
        </p:sp>
      </p:grp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4022725" y="6061075"/>
            <a:ext cx="349726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Pythagorean x</a:t>
            </a:r>
            <a:r>
              <a:rPr lang="en-US" baseline="30000"/>
              <a:t>2</a:t>
            </a:r>
            <a:r>
              <a:rPr lang="en-US"/>
              <a:t> + y</a:t>
            </a:r>
            <a:r>
              <a:rPr lang="en-US" baseline="30000"/>
              <a:t>2</a:t>
            </a:r>
            <a:r>
              <a:rPr lang="en-US"/>
              <a:t> = hyp</a:t>
            </a:r>
            <a:r>
              <a:rPr lang="en-US" baseline="30000"/>
              <a:t>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3260725" y="574675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6080125" y="574675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3124200" y="1717675"/>
            <a:ext cx="601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far out does she land?</a:t>
            </a: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3032125" y="4994275"/>
            <a:ext cx="1030288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20.0 m</a:t>
            </a:r>
          </a:p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3" name="Line 1027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4" name="Line 1028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5" name="Line 1029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6" name="Line 1030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7" name="Oval 1031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8" name="Line 1032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9" name="Line 1033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0" name="Line 1034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1" name="Line 1035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2" name="Line 1036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3" name="Text Box 1037"/>
          <p:cNvSpPr txBox="1">
            <a:spLocks noChangeArrowheads="1"/>
          </p:cNvSpPr>
          <p:nvPr/>
        </p:nvSpPr>
        <p:spPr bwMode="auto">
          <a:xfrm>
            <a:off x="3260725" y="574675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117774" name="Text Box 1038"/>
          <p:cNvSpPr txBox="1">
            <a:spLocks noChangeArrowheads="1"/>
          </p:cNvSpPr>
          <p:nvPr/>
        </p:nvSpPr>
        <p:spPr bwMode="auto">
          <a:xfrm>
            <a:off x="6080125" y="574675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117775" name="Text Box 1039"/>
          <p:cNvSpPr txBox="1">
            <a:spLocks noChangeArrowheads="1"/>
          </p:cNvSpPr>
          <p:nvPr/>
        </p:nvSpPr>
        <p:spPr bwMode="auto">
          <a:xfrm>
            <a:off x="3124200" y="1717675"/>
            <a:ext cx="601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high is the cliff?</a:t>
            </a:r>
          </a:p>
        </p:txBody>
      </p:sp>
      <p:sp>
        <p:nvSpPr>
          <p:cNvPr id="117776" name="Rectangle 1040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7" name="Text Box 1041"/>
          <p:cNvSpPr txBox="1">
            <a:spLocks noChangeArrowheads="1"/>
          </p:cNvSpPr>
          <p:nvPr/>
        </p:nvSpPr>
        <p:spPr bwMode="auto">
          <a:xfrm>
            <a:off x="3032125" y="4994275"/>
            <a:ext cx="1030288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23.1 m</a:t>
            </a:r>
          </a:p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87" name="Line 1027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88" name="Line 1028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89" name="Line 1029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0" name="Line 1030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1" name="Oval 1031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2" name="Line 1032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3" name="Line 1033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4" name="Line 1034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5" name="Line 1035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6" name="Line 1036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7" name="Text Box 1037"/>
          <p:cNvSpPr txBox="1">
            <a:spLocks noChangeArrowheads="1"/>
          </p:cNvSpPr>
          <p:nvPr/>
        </p:nvSpPr>
        <p:spPr bwMode="auto">
          <a:xfrm>
            <a:off x="3260725" y="574675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118798" name="Text Box 1038"/>
          <p:cNvSpPr txBox="1">
            <a:spLocks noChangeArrowheads="1"/>
          </p:cNvSpPr>
          <p:nvPr/>
        </p:nvSpPr>
        <p:spPr bwMode="auto">
          <a:xfrm>
            <a:off x="6080125" y="574675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118799" name="Text Box 1039"/>
          <p:cNvSpPr txBox="1">
            <a:spLocks noChangeArrowheads="1"/>
          </p:cNvSpPr>
          <p:nvPr/>
        </p:nvSpPr>
        <p:spPr bwMode="auto">
          <a:xfrm>
            <a:off x="3124200" y="1717675"/>
            <a:ext cx="6019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 in VC Notation?</a:t>
            </a:r>
          </a:p>
        </p:txBody>
      </p:sp>
      <p:sp>
        <p:nvSpPr>
          <p:cNvPr id="118800" name="Rectangle 1040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1" name="Text Box 1041"/>
          <p:cNvSpPr txBox="1">
            <a:spLocks noChangeArrowheads="1"/>
          </p:cNvSpPr>
          <p:nvPr/>
        </p:nvSpPr>
        <p:spPr bwMode="auto">
          <a:xfrm>
            <a:off x="3032125" y="4994275"/>
            <a:ext cx="3165475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9.21 m/s x + -21.3 m/s y</a:t>
            </a:r>
          </a:p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1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5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3260725" y="574675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6080125" y="574675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3124200" y="1717675"/>
            <a:ext cx="6019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impact? (in AM Notation)</a:t>
            </a:r>
          </a:p>
        </p:txBody>
      </p:sp>
      <p:sp>
        <p:nvSpPr>
          <p:cNvPr id="119824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3032125" y="4994275"/>
            <a:ext cx="346710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23.2 m/s 66.6</a:t>
            </a:r>
            <a:r>
              <a:rPr lang="en-US" baseline="30000"/>
              <a:t>o</a:t>
            </a:r>
            <a:r>
              <a:rPr lang="en-US"/>
              <a:t> below horiz</a:t>
            </a:r>
          </a:p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0" y="3124200"/>
            <a:ext cx="2895600" cy="3730625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7940" name="Line 4"/>
          <p:cNvSpPr>
            <a:spLocks noChangeShapeType="1"/>
          </p:cNvSpPr>
          <p:nvPr/>
        </p:nvSpPr>
        <p:spPr bwMode="auto">
          <a:xfrm flipV="1">
            <a:off x="2862263" y="23622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41" name="Freeform 5"/>
          <p:cNvSpPr>
            <a:spLocks/>
          </p:cNvSpPr>
          <p:nvPr/>
        </p:nvSpPr>
        <p:spPr bwMode="auto">
          <a:xfrm>
            <a:off x="3319463" y="28194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3684588" y="2632075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angle = 43</a:t>
            </a:r>
            <a:r>
              <a:rPr lang="en-US" baseline="30000"/>
              <a:t>o</a:t>
            </a:r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1524000" y="2209800"/>
            <a:ext cx="163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 = 126 m/s</a:t>
            </a: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3124200" y="0"/>
            <a:ext cx="6019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/>
              <a:t>Find vector components</a:t>
            </a:r>
          </a:p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hang time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horizontal distance traveled</a:t>
            </a:r>
          </a:p>
        </p:txBody>
      </p:sp>
      <p:sp>
        <p:nvSpPr>
          <p:cNvPr id="167945" name="Text Box 9"/>
          <p:cNvSpPr txBox="1">
            <a:spLocks noChangeArrowheads="1"/>
          </p:cNvSpPr>
          <p:nvPr/>
        </p:nvSpPr>
        <p:spPr bwMode="auto">
          <a:xfrm>
            <a:off x="0" y="4343400"/>
            <a:ext cx="290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 cliff is 78.5 m tall</a:t>
            </a:r>
          </a:p>
        </p:txBody>
      </p:sp>
      <p:sp>
        <p:nvSpPr>
          <p:cNvPr id="167946" name="Line 10"/>
          <p:cNvSpPr>
            <a:spLocks noChangeShapeType="1"/>
          </p:cNvSpPr>
          <p:nvPr/>
        </p:nvSpPr>
        <p:spPr bwMode="auto">
          <a:xfrm>
            <a:off x="28956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47" name="Text Box 11"/>
          <p:cNvSpPr txBox="1">
            <a:spLocks noChangeArrowheads="1"/>
          </p:cNvSpPr>
          <p:nvPr/>
        </p:nvSpPr>
        <p:spPr bwMode="auto">
          <a:xfrm>
            <a:off x="2971800" y="3429000"/>
            <a:ext cx="6172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s = (92.15)(18.39) = 1690 m (6)	s = -78.5 (0)</a:t>
            </a:r>
          </a:p>
          <a:p>
            <a:r>
              <a:rPr lang="en-US" sz="1400"/>
              <a:t>u</a:t>
            </a:r>
            <a:r>
              <a:rPr lang="en-US" sz="1400" baseline="-25000"/>
              <a:t>H</a:t>
            </a:r>
            <a:r>
              <a:rPr lang="en-US" sz="1400"/>
              <a:t> = 126cos(43) = 92.15 m/s (1)	u</a:t>
            </a:r>
            <a:r>
              <a:rPr lang="en-US" sz="1400" baseline="-25000"/>
              <a:t>V</a:t>
            </a:r>
            <a:r>
              <a:rPr lang="en-US" sz="1400"/>
              <a:t> = 126sin(43) = 85.93 m/s (1)</a:t>
            </a:r>
          </a:p>
          <a:p>
            <a:r>
              <a:rPr lang="en-US" sz="1400"/>
              <a:t>v = 92.15 m/s (2)		v = </a:t>
            </a:r>
            <a:r>
              <a:rPr lang="en-US" sz="1400">
                <a:ea typeface="Times New Roman" charset="0"/>
                <a:cs typeface="Times New Roman" charset="0"/>
              </a:rPr>
              <a:t>√(85.93</a:t>
            </a:r>
            <a:r>
              <a:rPr lang="en-US" sz="1400" baseline="30000">
                <a:ea typeface="Times New Roman" charset="0"/>
                <a:cs typeface="Times New Roman" charset="0"/>
              </a:rPr>
              <a:t>2</a:t>
            </a:r>
            <a:r>
              <a:rPr lang="en-US" sz="1400">
                <a:ea typeface="Times New Roman" charset="0"/>
                <a:cs typeface="Times New Roman" charset="0"/>
              </a:rPr>
              <a:t> + 2*(-78.5)(-9.81)) = -96.47 (3)</a:t>
            </a:r>
          </a:p>
          <a:p>
            <a:r>
              <a:rPr lang="en-US" sz="1400">
                <a:ea typeface="Times New Roman" charset="0"/>
                <a:cs typeface="Times New Roman" charset="0"/>
              </a:rPr>
              <a:t>a = 0 (0)			a = -9.81 (0)</a:t>
            </a:r>
          </a:p>
          <a:p>
            <a:r>
              <a:rPr lang="en-US" sz="1400">
                <a:ea typeface="Times New Roman" charset="0"/>
                <a:cs typeface="Times New Roman" charset="0"/>
              </a:rPr>
              <a:t>t = 18.39 s(5)		t = (-96.47-85.93)/(-9.81) = 18.39 s 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90513"/>
            <a:ext cx="6200775" cy="6276975"/>
          </a:xfrm>
          <a:prstGeom prst="rect">
            <a:avLst/>
          </a:prstGeom>
          <a:noFill/>
        </p:spPr>
      </p:pic>
      <p:sp>
        <p:nvSpPr>
          <p:cNvPr id="138243" name="Text Box 3"/>
          <p:cNvSpPr txBox="1">
            <a:spLocks noChangeArrowheads="1"/>
          </p:cNvSpPr>
          <p:nvPr/>
        </p:nvSpPr>
        <p:spPr bwMode="auto">
          <a:xfrm rot="16200000">
            <a:off x="-273050" y="2755900"/>
            <a:ext cx="20383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Dynamics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1371600" y="2438400"/>
            <a:ext cx="1143000" cy="457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1371600" y="3124200"/>
            <a:ext cx="1143000" cy="457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1026"/>
          <p:cNvGrpSpPr>
            <a:grpSpLocks/>
          </p:cNvGrpSpPr>
          <p:nvPr/>
        </p:nvGrpSpPr>
        <p:grpSpPr bwMode="auto">
          <a:xfrm>
            <a:off x="609600" y="2328863"/>
            <a:ext cx="8305800" cy="2166937"/>
            <a:chOff x="384" y="1440"/>
            <a:chExt cx="5232" cy="1365"/>
          </a:xfrm>
        </p:grpSpPr>
        <p:sp>
          <p:nvSpPr>
            <p:cNvPr id="83971" name="Line 1027"/>
            <p:cNvSpPr>
              <a:spLocks noChangeShapeType="1"/>
            </p:cNvSpPr>
            <p:nvPr/>
          </p:nvSpPr>
          <p:spPr bwMode="auto">
            <a:xfrm flipV="1">
              <a:off x="385" y="1440"/>
              <a:ext cx="5090" cy="136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2" name="Line 1028"/>
            <p:cNvSpPr>
              <a:spLocks noChangeShapeType="1"/>
            </p:cNvSpPr>
            <p:nvPr/>
          </p:nvSpPr>
          <p:spPr bwMode="auto">
            <a:xfrm>
              <a:off x="384" y="2784"/>
              <a:ext cx="523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3" name="Rectangle 1029"/>
            <p:cNvSpPr>
              <a:spLocks noChangeArrowheads="1"/>
            </p:cNvSpPr>
            <p:nvPr/>
          </p:nvSpPr>
          <p:spPr bwMode="auto">
            <a:xfrm rot="-900000">
              <a:off x="3216" y="1728"/>
              <a:ext cx="480" cy="240"/>
            </a:xfrm>
            <a:prstGeom prst="rect">
              <a:avLst/>
            </a:prstGeom>
            <a:solidFill>
              <a:srgbClr val="0000FF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3974" name="Oval 1030"/>
          <p:cNvSpPr>
            <a:spLocks noChangeArrowheads="1"/>
          </p:cNvSpPr>
          <p:nvPr/>
        </p:nvSpPr>
        <p:spPr bwMode="auto">
          <a:xfrm>
            <a:off x="5427663" y="2954338"/>
            <a:ext cx="76200" cy="762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3975" name="Group 1031"/>
          <p:cNvGrpSpPr>
            <a:grpSpLocks/>
          </p:cNvGrpSpPr>
          <p:nvPr/>
        </p:nvGrpSpPr>
        <p:grpSpPr bwMode="auto">
          <a:xfrm>
            <a:off x="2514600" y="3776663"/>
            <a:ext cx="754063" cy="701675"/>
            <a:chOff x="1584" y="2379"/>
            <a:chExt cx="475" cy="442"/>
          </a:xfrm>
        </p:grpSpPr>
        <p:sp>
          <p:nvSpPr>
            <p:cNvPr id="83976" name="Freeform 1032"/>
            <p:cNvSpPr>
              <a:spLocks/>
            </p:cNvSpPr>
            <p:nvPr/>
          </p:nvSpPr>
          <p:spPr bwMode="auto">
            <a:xfrm>
              <a:off x="1584" y="2523"/>
              <a:ext cx="10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44"/>
                </a:cxn>
                <a:cxn ang="0">
                  <a:pos x="48" y="288"/>
                </a:cxn>
              </a:cxnLst>
              <a:rect l="0" t="0" r="r" b="b"/>
              <a:pathLst>
                <a:path w="104" h="288">
                  <a:moveTo>
                    <a:pt x="0" y="0"/>
                  </a:moveTo>
                  <a:cubicBezTo>
                    <a:pt x="44" y="48"/>
                    <a:pt x="88" y="96"/>
                    <a:pt x="96" y="144"/>
                  </a:cubicBezTo>
                  <a:cubicBezTo>
                    <a:pt x="104" y="192"/>
                    <a:pt x="76" y="240"/>
                    <a:pt x="48" y="288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7" name="Text Box 1033"/>
            <p:cNvSpPr txBox="1">
              <a:spLocks noChangeArrowheads="1"/>
            </p:cNvSpPr>
            <p:nvPr/>
          </p:nvSpPr>
          <p:spPr bwMode="auto">
            <a:xfrm>
              <a:off x="1776" y="2379"/>
              <a:ext cx="28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>
                  <a:sym typeface="BR Symbol" pitchFamily="18" charset="2"/>
                </a:rPr>
                <a:t></a:t>
              </a:r>
              <a:endParaRPr lang="en-US" sz="4000"/>
            </a:p>
          </p:txBody>
        </p:sp>
      </p:grpSp>
      <p:sp>
        <p:nvSpPr>
          <p:cNvPr id="83978" name="Line 1034"/>
          <p:cNvSpPr>
            <a:spLocks noChangeShapeType="1"/>
          </p:cNvSpPr>
          <p:nvPr/>
        </p:nvSpPr>
        <p:spPr bwMode="auto">
          <a:xfrm>
            <a:off x="5483225" y="2970213"/>
            <a:ext cx="0" cy="26685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9" name="Text Box 1035"/>
          <p:cNvSpPr txBox="1">
            <a:spLocks noChangeArrowheads="1"/>
          </p:cNvSpPr>
          <p:nvPr/>
        </p:nvSpPr>
        <p:spPr bwMode="auto">
          <a:xfrm>
            <a:off x="4783138" y="4648200"/>
            <a:ext cx="703262" cy="579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mg</a:t>
            </a:r>
          </a:p>
        </p:txBody>
      </p:sp>
      <p:sp>
        <p:nvSpPr>
          <p:cNvPr id="83980" name="Line 1036"/>
          <p:cNvSpPr>
            <a:spLocks noChangeShapeType="1"/>
          </p:cNvSpPr>
          <p:nvPr/>
        </p:nvSpPr>
        <p:spPr bwMode="auto">
          <a:xfrm>
            <a:off x="5486400" y="2971800"/>
            <a:ext cx="654050" cy="2438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1" name="Line 1037"/>
          <p:cNvSpPr>
            <a:spLocks noChangeShapeType="1"/>
          </p:cNvSpPr>
          <p:nvPr/>
        </p:nvSpPr>
        <p:spPr bwMode="auto">
          <a:xfrm flipH="1">
            <a:off x="5410200" y="5410200"/>
            <a:ext cx="762000" cy="2047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2" name="Freeform 1038"/>
          <p:cNvSpPr>
            <a:spLocks/>
          </p:cNvSpPr>
          <p:nvPr/>
        </p:nvSpPr>
        <p:spPr bwMode="auto">
          <a:xfrm>
            <a:off x="5486400" y="3886200"/>
            <a:ext cx="2286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0"/>
                </a:moveTo>
                <a:cubicBezTo>
                  <a:pt x="32" y="48"/>
                  <a:pt x="64" y="96"/>
                  <a:pt x="96" y="96"/>
                </a:cubicBezTo>
                <a:cubicBezTo>
                  <a:pt x="128" y="96"/>
                  <a:pt x="160" y="48"/>
                  <a:pt x="192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3" name="Text Box 1039"/>
          <p:cNvSpPr txBox="1">
            <a:spLocks noChangeArrowheads="1"/>
          </p:cNvSpPr>
          <p:nvPr/>
        </p:nvSpPr>
        <p:spPr bwMode="auto">
          <a:xfrm>
            <a:off x="5851525" y="3276600"/>
            <a:ext cx="29114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perp</a:t>
            </a:r>
            <a:r>
              <a:rPr lang="en-US"/>
              <a:t> = </a:t>
            </a:r>
            <a:r>
              <a:rPr lang="en-US" b="1"/>
              <a:t>mg</a:t>
            </a:r>
            <a:r>
              <a:rPr lang="en-US"/>
              <a:t>cos</a:t>
            </a:r>
            <a:r>
              <a:rPr lang="en-US">
                <a:sym typeface="Symbol" charset="2"/>
              </a:rPr>
              <a:t></a:t>
            </a:r>
            <a:endParaRPr lang="en-US"/>
          </a:p>
        </p:txBody>
      </p:sp>
      <p:sp>
        <p:nvSpPr>
          <p:cNvPr id="83984" name="Text Box 1040"/>
          <p:cNvSpPr txBox="1">
            <a:spLocks noChangeArrowheads="1"/>
          </p:cNvSpPr>
          <p:nvPr/>
        </p:nvSpPr>
        <p:spPr bwMode="auto">
          <a:xfrm>
            <a:off x="5165725" y="1108075"/>
            <a:ext cx="184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85" name="Text Box 1041"/>
          <p:cNvSpPr txBox="1">
            <a:spLocks noChangeArrowheads="1"/>
          </p:cNvSpPr>
          <p:nvPr/>
        </p:nvSpPr>
        <p:spPr bwMode="auto">
          <a:xfrm>
            <a:off x="5791200" y="5654675"/>
            <a:ext cx="29114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||</a:t>
            </a:r>
            <a:r>
              <a:rPr lang="en-US"/>
              <a:t>  = </a:t>
            </a:r>
            <a:r>
              <a:rPr lang="en-US" b="1"/>
              <a:t>mg</a:t>
            </a:r>
            <a:r>
              <a:rPr lang="en-US"/>
              <a:t>sin</a:t>
            </a:r>
            <a:r>
              <a:rPr lang="en-US">
                <a:sym typeface="Symbol" charset="2"/>
              </a:rPr>
              <a:t></a:t>
            </a:r>
          </a:p>
        </p:txBody>
      </p:sp>
      <p:grpSp>
        <p:nvGrpSpPr>
          <p:cNvPr id="83986" name="Group 1042"/>
          <p:cNvGrpSpPr>
            <a:grpSpLocks/>
          </p:cNvGrpSpPr>
          <p:nvPr/>
        </p:nvGrpSpPr>
        <p:grpSpPr bwMode="auto">
          <a:xfrm>
            <a:off x="517525" y="557213"/>
            <a:ext cx="7575550" cy="2438400"/>
            <a:chOff x="326" y="351"/>
            <a:chExt cx="4772" cy="1536"/>
          </a:xfrm>
        </p:grpSpPr>
        <p:sp>
          <p:nvSpPr>
            <p:cNvPr id="83987" name="Line 1043"/>
            <p:cNvSpPr>
              <a:spLocks noChangeShapeType="1"/>
            </p:cNvSpPr>
            <p:nvPr/>
          </p:nvSpPr>
          <p:spPr bwMode="auto">
            <a:xfrm>
              <a:off x="3046" y="351"/>
              <a:ext cx="412" cy="15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8" name="Text Box 1044"/>
            <p:cNvSpPr txBox="1">
              <a:spLocks noChangeArrowheads="1"/>
            </p:cNvSpPr>
            <p:nvPr/>
          </p:nvSpPr>
          <p:spPr bwMode="auto">
            <a:xfrm>
              <a:off x="3264" y="624"/>
              <a:ext cx="1834" cy="825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N</a:t>
              </a:r>
              <a:r>
                <a:rPr lang="en-US"/>
                <a:t> = </a:t>
              </a:r>
              <a:r>
                <a:rPr lang="en-US" b="1"/>
                <a:t>mg</a:t>
              </a:r>
              <a:r>
                <a:rPr lang="en-US"/>
                <a:t>cos</a:t>
              </a:r>
              <a:r>
                <a:rPr lang="en-US">
                  <a:sym typeface="Symbol" charset="2"/>
                </a:rPr>
                <a:t></a:t>
              </a:r>
            </a:p>
            <a:p>
              <a:r>
                <a:rPr lang="en-US">
                  <a:sym typeface="Symbol" charset="2"/>
                </a:rPr>
                <a:t>(Causes friction)</a:t>
              </a:r>
            </a:p>
            <a:p>
              <a:r>
                <a:rPr lang="en-US" sz="3200"/>
                <a:t>   </a:t>
              </a:r>
              <a:endParaRPr lang="en-US" sz="2800">
                <a:sym typeface="Symbol" charset="2"/>
              </a:endParaRPr>
            </a:p>
          </p:txBody>
        </p:sp>
        <p:sp>
          <p:nvSpPr>
            <p:cNvPr id="83989" name="Text Box 1045"/>
            <p:cNvSpPr txBox="1">
              <a:spLocks noChangeArrowheads="1"/>
            </p:cNvSpPr>
            <p:nvPr/>
          </p:nvSpPr>
          <p:spPr bwMode="auto">
            <a:xfrm>
              <a:off x="326" y="714"/>
              <a:ext cx="2514" cy="596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And the plane pushes back</a:t>
              </a:r>
            </a:p>
            <a:p>
              <a:r>
                <a:rPr lang="en-US" sz="2800"/>
                <a:t>(It doesn’t break)</a:t>
              </a:r>
            </a:p>
          </p:txBody>
        </p:sp>
      </p:grpSp>
      <p:sp>
        <p:nvSpPr>
          <p:cNvPr id="83990" name="Text Box 1046"/>
          <p:cNvSpPr txBox="1">
            <a:spLocks noChangeArrowheads="1"/>
          </p:cNvSpPr>
          <p:nvPr/>
        </p:nvSpPr>
        <p:spPr bwMode="auto">
          <a:xfrm>
            <a:off x="457200" y="5302250"/>
            <a:ext cx="4854575" cy="9461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Since we know the angle, </a:t>
            </a:r>
          </a:p>
          <a:p>
            <a:r>
              <a:rPr lang="en-US" sz="2800"/>
              <a:t>we can calculate the components</a:t>
            </a:r>
          </a:p>
        </p:txBody>
      </p:sp>
      <p:sp>
        <p:nvSpPr>
          <p:cNvPr id="83991" name="Text Box 1047"/>
          <p:cNvSpPr txBox="1">
            <a:spLocks noChangeArrowheads="1"/>
          </p:cNvSpPr>
          <p:nvPr/>
        </p:nvSpPr>
        <p:spPr bwMode="auto">
          <a:xfrm>
            <a:off x="5638800" y="6035675"/>
            <a:ext cx="32004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(Acts down the plane)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0588" y="0"/>
            <a:ext cx="5537200" cy="664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/>
              <a:t>120. kg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7848600" y="1554163"/>
            <a:ext cx="4095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F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6248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/>
              <a:t>F = ma, </a:t>
            </a:r>
          </a:p>
          <a:p>
            <a:r>
              <a:rPr lang="en-US" sz="2800" b="1"/>
              <a:t>wt = 1176 N downward</a:t>
            </a:r>
          </a:p>
          <a:p>
            <a:r>
              <a:rPr lang="en-US" sz="2800" b="1"/>
              <a:t>&lt;F – 1176 N&gt; = (120. kg)(-4.50 m/s/s)</a:t>
            </a:r>
          </a:p>
          <a:p>
            <a:r>
              <a:rPr lang="en-US" sz="2800" b="1"/>
              <a:t>F – 1176 N = -540 N</a:t>
            </a:r>
          </a:p>
          <a:p>
            <a:r>
              <a:rPr lang="en-US" sz="2800" b="1"/>
              <a:t>F = </a:t>
            </a:r>
            <a:r>
              <a:rPr lang="en-US" sz="2800" b="1" u="sng"/>
              <a:t>636 N</a:t>
            </a:r>
            <a:r>
              <a:rPr lang="en-US" sz="2800" b="1"/>
              <a:t> </a:t>
            </a:r>
          </a:p>
          <a:p>
            <a:r>
              <a:rPr lang="en-US" sz="2800" b="1"/>
              <a:t>…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/>
              <a:t>Find the force:</a:t>
            </a:r>
            <a:endParaRPr lang="en-US" sz="3200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6096000" y="4114800"/>
            <a:ext cx="2962275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 = -4.50 m/s/s</a:t>
            </a:r>
          </a:p>
          <a:p>
            <a:r>
              <a:rPr lang="en-US" sz="3200"/>
              <a:t>(DOWNWARD)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6400800"/>
            <a:ext cx="9382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/>
              <a:t>636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0930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/>
              <a:t>The plane is frictionless, so the component of gravity parallel to the plane is unopposed.  What is the acceleration of the block down the plane?</a:t>
            </a:r>
            <a:endParaRPr lang="en-US" sz="3600">
              <a:sym typeface="Symbol" charset="2"/>
            </a:endParaRP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perp</a:t>
            </a:r>
            <a:r>
              <a:rPr lang="en-US" sz="2800"/>
              <a:t> = 40.48 N, F</a:t>
            </a:r>
            <a:r>
              <a:rPr lang="en-US" sz="2800" baseline="-25000"/>
              <a:t>||</a:t>
            </a:r>
            <a:r>
              <a:rPr lang="en-US" sz="2800"/>
              <a:t> = 17.60 N, F = ma, </a:t>
            </a:r>
            <a:br>
              <a:rPr lang="en-US" sz="2800"/>
            </a:br>
            <a:r>
              <a:rPr lang="en-US" sz="2800"/>
              <a:t>&lt;-17.60 N&gt; = (4.50 kg)a</a:t>
            </a:r>
          </a:p>
          <a:p>
            <a:pPr eaLnBrk="0" hangingPunct="0"/>
            <a:r>
              <a:rPr lang="en-US" sz="2800"/>
              <a:t>a = F/m = F</a:t>
            </a:r>
            <a:r>
              <a:rPr lang="en-US" sz="2800" baseline="-25000"/>
              <a:t>||</a:t>
            </a:r>
            <a:r>
              <a:rPr lang="en-US" sz="2800"/>
              <a:t>/m = (-17.58 N)/(4.50 kg) = -3.91 m/s/s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62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-3.91 m/s/s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>
            <a:off x="382588" y="1525588"/>
            <a:ext cx="769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399" name="Line 7"/>
          <p:cNvSpPr>
            <a:spLocks noChangeShapeType="1"/>
          </p:cNvSpPr>
          <p:nvPr/>
        </p:nvSpPr>
        <p:spPr bwMode="auto">
          <a:xfrm flipV="1">
            <a:off x="381000" y="457200"/>
            <a:ext cx="78486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0" name="Freeform 8"/>
          <p:cNvSpPr>
            <a:spLocks/>
          </p:cNvSpPr>
          <p:nvPr/>
        </p:nvSpPr>
        <p:spPr bwMode="auto">
          <a:xfrm>
            <a:off x="3048000" y="11430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3276600" y="1081088"/>
            <a:ext cx="1490663" cy="5191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BR Symbol" pitchFamily="18" charset="2"/>
              </a:rPr>
              <a:t> = 23.5</a:t>
            </a:r>
            <a:r>
              <a:rPr lang="en-US" sz="2800" baseline="30000">
                <a:sym typeface="BR Symbol" pitchFamily="18" charset="2"/>
              </a:rPr>
              <a:t>o</a:t>
            </a: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 rot="-421867">
            <a:off x="3706813" y="581025"/>
            <a:ext cx="987425" cy="384175"/>
          </a:xfrm>
          <a:prstGeom prst="rect">
            <a:avLst/>
          </a:prstGeom>
          <a:solidFill>
            <a:srgbClr val="FF00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4.50 kg</a:t>
            </a:r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 flipV="1">
            <a:off x="5943600" y="381000"/>
            <a:ext cx="7620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5511800" y="346075"/>
            <a:ext cx="355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87405" name="Line 13"/>
          <p:cNvSpPr>
            <a:spLocks noChangeShapeType="1"/>
          </p:cNvSpPr>
          <p:nvPr/>
        </p:nvSpPr>
        <p:spPr bwMode="auto">
          <a:xfrm flipH="1">
            <a:off x="1600200" y="914400"/>
            <a:ext cx="8382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6" name="Text Box 14"/>
          <p:cNvSpPr txBox="1">
            <a:spLocks noChangeArrowheads="1"/>
          </p:cNvSpPr>
          <p:nvPr/>
        </p:nvSpPr>
        <p:spPr bwMode="auto">
          <a:xfrm>
            <a:off x="2514600" y="563563"/>
            <a:ext cx="319088" cy="5794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0930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/>
              <a:t>What force would make the block accelerate up the plane at 2.10 m/s/s?</a:t>
            </a:r>
            <a:endParaRPr lang="en-US" sz="3600">
              <a:sym typeface="Symbol" charset="2"/>
            </a:endParaRP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perp</a:t>
            </a:r>
            <a:r>
              <a:rPr lang="en-US" sz="2800"/>
              <a:t> = 40.48 N, F</a:t>
            </a:r>
            <a:r>
              <a:rPr lang="en-US" sz="2800" baseline="-25000"/>
              <a:t>||</a:t>
            </a:r>
            <a:r>
              <a:rPr lang="en-US" sz="2800"/>
              <a:t> = 17.60 N, F = ma, </a:t>
            </a:r>
            <a:br>
              <a:rPr lang="en-US" sz="2800"/>
            </a:br>
            <a:r>
              <a:rPr lang="en-US" sz="2800"/>
              <a:t>&lt;-17.60 N + F&gt; = (4.50 kg)(+2.10 m/s/s)</a:t>
            </a:r>
          </a:p>
          <a:p>
            <a:pPr eaLnBrk="0" hangingPunct="0"/>
            <a:r>
              <a:rPr lang="en-US" sz="2800"/>
              <a:t>F = 27.053 = 27.1 N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98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27.1 N</a:t>
            </a: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88422" name="Line 6"/>
          <p:cNvSpPr>
            <a:spLocks noChangeShapeType="1"/>
          </p:cNvSpPr>
          <p:nvPr/>
        </p:nvSpPr>
        <p:spPr bwMode="auto">
          <a:xfrm>
            <a:off x="382588" y="1525588"/>
            <a:ext cx="769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3" name="Line 7"/>
          <p:cNvSpPr>
            <a:spLocks noChangeShapeType="1"/>
          </p:cNvSpPr>
          <p:nvPr/>
        </p:nvSpPr>
        <p:spPr bwMode="auto">
          <a:xfrm flipV="1">
            <a:off x="381000" y="457200"/>
            <a:ext cx="78486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4" name="Freeform 8"/>
          <p:cNvSpPr>
            <a:spLocks/>
          </p:cNvSpPr>
          <p:nvPr/>
        </p:nvSpPr>
        <p:spPr bwMode="auto">
          <a:xfrm>
            <a:off x="3048000" y="11430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5" name="Text Box 9"/>
          <p:cNvSpPr txBox="1">
            <a:spLocks noChangeArrowheads="1"/>
          </p:cNvSpPr>
          <p:nvPr/>
        </p:nvSpPr>
        <p:spPr bwMode="auto">
          <a:xfrm>
            <a:off x="3276600" y="1081088"/>
            <a:ext cx="1490663" cy="5191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BR Symbol" pitchFamily="18" charset="2"/>
              </a:rPr>
              <a:t> = 23.5</a:t>
            </a:r>
            <a:r>
              <a:rPr lang="en-US" sz="2800" baseline="30000">
                <a:sym typeface="BR Symbol" pitchFamily="18" charset="2"/>
              </a:rPr>
              <a:t>o</a:t>
            </a:r>
          </a:p>
        </p:txBody>
      </p:sp>
      <p:sp>
        <p:nvSpPr>
          <p:cNvPr id="188426" name="Rectangle 10"/>
          <p:cNvSpPr>
            <a:spLocks noChangeArrowheads="1"/>
          </p:cNvSpPr>
          <p:nvPr/>
        </p:nvSpPr>
        <p:spPr bwMode="auto">
          <a:xfrm rot="-421867">
            <a:off x="3706813" y="581025"/>
            <a:ext cx="987425" cy="384175"/>
          </a:xfrm>
          <a:prstGeom prst="rect">
            <a:avLst/>
          </a:prstGeom>
          <a:solidFill>
            <a:srgbClr val="FF00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4.50 kg</a:t>
            </a:r>
          </a:p>
        </p:txBody>
      </p:sp>
      <p:sp>
        <p:nvSpPr>
          <p:cNvPr id="188427" name="Line 11"/>
          <p:cNvSpPr>
            <a:spLocks noChangeShapeType="1"/>
          </p:cNvSpPr>
          <p:nvPr/>
        </p:nvSpPr>
        <p:spPr bwMode="auto">
          <a:xfrm flipV="1">
            <a:off x="5943600" y="381000"/>
            <a:ext cx="7620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8" name="Text Box 12"/>
          <p:cNvSpPr txBox="1">
            <a:spLocks noChangeArrowheads="1"/>
          </p:cNvSpPr>
          <p:nvPr/>
        </p:nvSpPr>
        <p:spPr bwMode="auto">
          <a:xfrm>
            <a:off x="5511800" y="346075"/>
            <a:ext cx="355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88429" name="Line 13"/>
          <p:cNvSpPr>
            <a:spLocks noChangeShapeType="1"/>
          </p:cNvSpPr>
          <p:nvPr/>
        </p:nvSpPr>
        <p:spPr bwMode="auto">
          <a:xfrm flipH="1">
            <a:off x="1600200" y="914400"/>
            <a:ext cx="8382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30" name="Text Box 14"/>
          <p:cNvSpPr txBox="1">
            <a:spLocks noChangeArrowheads="1"/>
          </p:cNvSpPr>
          <p:nvPr/>
        </p:nvSpPr>
        <p:spPr bwMode="auto">
          <a:xfrm>
            <a:off x="2514600" y="563563"/>
            <a:ext cx="319088" cy="5794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093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/>
              <a:t>Suppose it accelerates down the plane at 2.71 m/s/s.  What other force is acting on the block?  What is the direction?</a:t>
            </a:r>
            <a:endParaRPr lang="en-US" sz="3600">
              <a:sym typeface="Symbol" charset="2"/>
            </a:endParaRPr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perp</a:t>
            </a:r>
            <a:r>
              <a:rPr lang="en-US" sz="2800"/>
              <a:t> = 40.48 N, F</a:t>
            </a:r>
            <a:r>
              <a:rPr lang="en-US" sz="2800" baseline="-25000"/>
              <a:t>||</a:t>
            </a:r>
            <a:r>
              <a:rPr lang="en-US" sz="2800"/>
              <a:t> = 17.60 N, F = ma, </a:t>
            </a:r>
            <a:br>
              <a:rPr lang="en-US" sz="2800"/>
            </a:br>
            <a:r>
              <a:rPr lang="en-US" sz="2800"/>
              <a:t>&lt;-17.60 N + F&gt; = (4.50 kg)(-2.71 m/s/s)</a:t>
            </a:r>
          </a:p>
          <a:p>
            <a:pPr eaLnBrk="0" hangingPunct="0"/>
            <a:r>
              <a:rPr lang="en-US" sz="2800"/>
              <a:t>F = 5.41 N (up the plane)</a:t>
            </a: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3843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5.41 N up the plane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89446" name="Line 6"/>
          <p:cNvSpPr>
            <a:spLocks noChangeShapeType="1"/>
          </p:cNvSpPr>
          <p:nvPr/>
        </p:nvSpPr>
        <p:spPr bwMode="auto">
          <a:xfrm>
            <a:off x="382588" y="1525588"/>
            <a:ext cx="769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7" name="Line 7"/>
          <p:cNvSpPr>
            <a:spLocks noChangeShapeType="1"/>
          </p:cNvSpPr>
          <p:nvPr/>
        </p:nvSpPr>
        <p:spPr bwMode="auto">
          <a:xfrm flipV="1">
            <a:off x="381000" y="457200"/>
            <a:ext cx="78486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8" name="Freeform 8"/>
          <p:cNvSpPr>
            <a:spLocks/>
          </p:cNvSpPr>
          <p:nvPr/>
        </p:nvSpPr>
        <p:spPr bwMode="auto">
          <a:xfrm>
            <a:off x="3048000" y="11430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9" name="Text Box 9"/>
          <p:cNvSpPr txBox="1">
            <a:spLocks noChangeArrowheads="1"/>
          </p:cNvSpPr>
          <p:nvPr/>
        </p:nvSpPr>
        <p:spPr bwMode="auto">
          <a:xfrm>
            <a:off x="3276600" y="1081088"/>
            <a:ext cx="1490663" cy="5191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BR Symbol" pitchFamily="18" charset="2"/>
              </a:rPr>
              <a:t> = 23.5</a:t>
            </a:r>
            <a:r>
              <a:rPr lang="en-US" sz="2800" baseline="30000">
                <a:sym typeface="BR Symbol" pitchFamily="18" charset="2"/>
              </a:rPr>
              <a:t>o</a:t>
            </a:r>
          </a:p>
        </p:txBody>
      </p:sp>
      <p:sp>
        <p:nvSpPr>
          <p:cNvPr id="189450" name="Rectangle 10"/>
          <p:cNvSpPr>
            <a:spLocks noChangeArrowheads="1"/>
          </p:cNvSpPr>
          <p:nvPr/>
        </p:nvSpPr>
        <p:spPr bwMode="auto">
          <a:xfrm rot="-421867">
            <a:off x="3706813" y="581025"/>
            <a:ext cx="987425" cy="384175"/>
          </a:xfrm>
          <a:prstGeom prst="rect">
            <a:avLst/>
          </a:prstGeom>
          <a:solidFill>
            <a:srgbClr val="FF00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4.50 kg</a:t>
            </a:r>
          </a:p>
        </p:txBody>
      </p:sp>
      <p:sp>
        <p:nvSpPr>
          <p:cNvPr id="189451" name="Line 11"/>
          <p:cNvSpPr>
            <a:spLocks noChangeShapeType="1"/>
          </p:cNvSpPr>
          <p:nvPr/>
        </p:nvSpPr>
        <p:spPr bwMode="auto">
          <a:xfrm flipV="1">
            <a:off x="5943600" y="381000"/>
            <a:ext cx="7620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52" name="Text Box 12"/>
          <p:cNvSpPr txBox="1">
            <a:spLocks noChangeArrowheads="1"/>
          </p:cNvSpPr>
          <p:nvPr/>
        </p:nvSpPr>
        <p:spPr bwMode="auto">
          <a:xfrm>
            <a:off x="5511800" y="346075"/>
            <a:ext cx="355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89453" name="Line 13"/>
          <p:cNvSpPr>
            <a:spLocks noChangeShapeType="1"/>
          </p:cNvSpPr>
          <p:nvPr/>
        </p:nvSpPr>
        <p:spPr bwMode="auto">
          <a:xfrm flipH="1">
            <a:off x="1600200" y="914400"/>
            <a:ext cx="8382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54" name="Text Box 14"/>
          <p:cNvSpPr txBox="1">
            <a:spLocks noChangeArrowheads="1"/>
          </p:cNvSpPr>
          <p:nvPr/>
        </p:nvSpPr>
        <p:spPr bwMode="auto">
          <a:xfrm>
            <a:off x="2514600" y="563563"/>
            <a:ext cx="319088" cy="5794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66" name="Group 2"/>
          <p:cNvGrpSpPr>
            <a:grpSpLocks/>
          </p:cNvGrpSpPr>
          <p:nvPr/>
        </p:nvGrpSpPr>
        <p:grpSpPr bwMode="auto">
          <a:xfrm>
            <a:off x="0" y="2632075"/>
            <a:ext cx="4160838" cy="3768725"/>
            <a:chOff x="0" y="1562"/>
            <a:chExt cx="2621" cy="2374"/>
          </a:xfrm>
        </p:grpSpPr>
        <p:sp>
          <p:nvSpPr>
            <p:cNvPr id="190467" name="Rectangle 3"/>
            <p:cNvSpPr>
              <a:spLocks noChangeArrowheads="1"/>
            </p:cNvSpPr>
            <p:nvPr/>
          </p:nvSpPr>
          <p:spPr bwMode="auto">
            <a:xfrm>
              <a:off x="528" y="3456"/>
              <a:ext cx="720" cy="480"/>
            </a:xfrm>
            <a:prstGeom prst="rect">
              <a:avLst/>
            </a:prstGeom>
            <a:solidFill>
              <a:srgbClr val="FF000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12.5 kg</a:t>
              </a:r>
            </a:p>
          </p:txBody>
        </p:sp>
        <p:sp>
          <p:nvSpPr>
            <p:cNvPr id="190468" name="Line 4"/>
            <p:cNvSpPr>
              <a:spLocks noChangeShapeType="1"/>
            </p:cNvSpPr>
            <p:nvPr/>
          </p:nvSpPr>
          <p:spPr bwMode="auto">
            <a:xfrm flipV="1">
              <a:off x="864" y="2784"/>
              <a:ext cx="0" cy="6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69" name="Rectangle 5"/>
            <p:cNvSpPr>
              <a:spLocks noChangeArrowheads="1"/>
            </p:cNvSpPr>
            <p:nvPr/>
          </p:nvSpPr>
          <p:spPr bwMode="auto">
            <a:xfrm>
              <a:off x="0" y="1917"/>
              <a:ext cx="2349" cy="144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0" name="Rectangle 6"/>
            <p:cNvSpPr>
              <a:spLocks noChangeArrowheads="1"/>
            </p:cNvSpPr>
            <p:nvPr/>
          </p:nvSpPr>
          <p:spPr bwMode="auto">
            <a:xfrm>
              <a:off x="2160" y="1920"/>
              <a:ext cx="192" cy="1968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1" name="Line 7"/>
            <p:cNvSpPr>
              <a:spLocks noChangeShapeType="1"/>
            </p:cNvSpPr>
            <p:nvPr/>
          </p:nvSpPr>
          <p:spPr bwMode="auto">
            <a:xfrm flipH="1" flipV="1">
              <a:off x="0" y="2016"/>
              <a:ext cx="864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2" name="Line 8"/>
            <p:cNvSpPr>
              <a:spLocks noChangeShapeType="1"/>
            </p:cNvSpPr>
            <p:nvPr/>
          </p:nvSpPr>
          <p:spPr bwMode="auto">
            <a:xfrm flipV="1">
              <a:off x="863" y="2401"/>
              <a:ext cx="1296" cy="3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3" name="Line 9"/>
            <p:cNvSpPr>
              <a:spLocks noChangeShapeType="1"/>
            </p:cNvSpPr>
            <p:nvPr/>
          </p:nvSpPr>
          <p:spPr bwMode="auto">
            <a:xfrm flipH="1">
              <a:off x="0" y="278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4" name="Line 10"/>
            <p:cNvSpPr>
              <a:spLocks noChangeShapeType="1"/>
            </p:cNvSpPr>
            <p:nvPr/>
          </p:nvSpPr>
          <p:spPr bwMode="auto">
            <a:xfrm flipH="1">
              <a:off x="864" y="278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5" name="Freeform 11"/>
            <p:cNvSpPr>
              <a:spLocks/>
            </p:cNvSpPr>
            <p:nvPr/>
          </p:nvSpPr>
          <p:spPr bwMode="auto">
            <a:xfrm>
              <a:off x="512" y="2544"/>
              <a:ext cx="112" cy="240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6" y="96"/>
                </a:cxn>
                <a:cxn ang="0">
                  <a:pos x="16" y="240"/>
                </a:cxn>
              </a:cxnLst>
              <a:rect l="0" t="0" r="r" b="b"/>
              <a:pathLst>
                <a:path w="112" h="240">
                  <a:moveTo>
                    <a:pt x="112" y="0"/>
                  </a:moveTo>
                  <a:cubicBezTo>
                    <a:pt x="72" y="28"/>
                    <a:pt x="32" y="56"/>
                    <a:pt x="16" y="96"/>
                  </a:cubicBezTo>
                  <a:cubicBezTo>
                    <a:pt x="0" y="136"/>
                    <a:pt x="8" y="188"/>
                    <a:pt x="1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6" name="Text Box 12"/>
            <p:cNvSpPr txBox="1">
              <a:spLocks noChangeArrowheads="1"/>
            </p:cNvSpPr>
            <p:nvPr/>
          </p:nvSpPr>
          <p:spPr bwMode="auto">
            <a:xfrm>
              <a:off x="156" y="2496"/>
              <a:ext cx="372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40</a:t>
              </a:r>
              <a:r>
                <a:rPr lang="en-US" baseline="30000"/>
                <a:t>o</a:t>
              </a:r>
            </a:p>
          </p:txBody>
        </p:sp>
        <p:sp>
          <p:nvSpPr>
            <p:cNvPr id="190477" name="Text Box 13"/>
            <p:cNvSpPr txBox="1">
              <a:spLocks noChangeArrowheads="1"/>
            </p:cNvSpPr>
            <p:nvPr/>
          </p:nvSpPr>
          <p:spPr bwMode="auto">
            <a:xfrm>
              <a:off x="1536" y="2522"/>
              <a:ext cx="372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20</a:t>
              </a:r>
              <a:r>
                <a:rPr lang="en-US" baseline="30000"/>
                <a:t>o</a:t>
              </a:r>
            </a:p>
          </p:txBody>
        </p:sp>
        <p:sp>
          <p:nvSpPr>
            <p:cNvPr id="190478" name="Text Box 14"/>
            <p:cNvSpPr txBox="1">
              <a:spLocks noChangeArrowheads="1"/>
            </p:cNvSpPr>
            <p:nvPr/>
          </p:nvSpPr>
          <p:spPr bwMode="auto">
            <a:xfrm>
              <a:off x="854" y="3002"/>
              <a:ext cx="297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1</a:t>
              </a:r>
            </a:p>
          </p:txBody>
        </p:sp>
        <p:sp>
          <p:nvSpPr>
            <p:cNvPr id="190479" name="Text Box 15"/>
            <p:cNvSpPr txBox="1">
              <a:spLocks noChangeArrowheads="1"/>
            </p:cNvSpPr>
            <p:nvPr/>
          </p:nvSpPr>
          <p:spPr bwMode="auto">
            <a:xfrm>
              <a:off x="432" y="2160"/>
              <a:ext cx="297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2</a:t>
              </a:r>
            </a:p>
          </p:txBody>
        </p:sp>
        <p:sp>
          <p:nvSpPr>
            <p:cNvPr id="190480" name="Text Box 16"/>
            <p:cNvSpPr txBox="1">
              <a:spLocks noChangeArrowheads="1"/>
            </p:cNvSpPr>
            <p:nvPr/>
          </p:nvSpPr>
          <p:spPr bwMode="auto">
            <a:xfrm>
              <a:off x="1440" y="2208"/>
              <a:ext cx="297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3</a:t>
              </a:r>
            </a:p>
          </p:txBody>
        </p:sp>
        <p:sp>
          <p:nvSpPr>
            <p:cNvPr id="190481" name="Text Box 17"/>
            <p:cNvSpPr txBox="1">
              <a:spLocks noChangeArrowheads="1"/>
            </p:cNvSpPr>
            <p:nvPr/>
          </p:nvSpPr>
          <p:spPr bwMode="auto">
            <a:xfrm>
              <a:off x="86" y="1562"/>
              <a:ext cx="2535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Find the tensions T</a:t>
              </a:r>
              <a:r>
                <a:rPr lang="en-US" baseline="-25000"/>
                <a:t>1</a:t>
              </a:r>
              <a:r>
                <a:rPr lang="en-US"/>
                <a:t>, T</a:t>
              </a:r>
              <a:r>
                <a:rPr lang="en-US" baseline="-25000"/>
                <a:t>2</a:t>
              </a:r>
              <a:r>
                <a:rPr lang="en-US"/>
                <a:t>, and T</a:t>
              </a:r>
              <a:r>
                <a:rPr lang="en-US" baseline="-25000"/>
                <a:t>3</a:t>
              </a:r>
            </a:p>
          </p:txBody>
        </p:sp>
        <p:sp>
          <p:nvSpPr>
            <p:cNvPr id="190482" name="Freeform 18"/>
            <p:cNvSpPr>
              <a:spLocks/>
            </p:cNvSpPr>
            <p:nvPr/>
          </p:nvSpPr>
          <p:spPr bwMode="auto">
            <a:xfrm>
              <a:off x="1488" y="2592"/>
              <a:ext cx="4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0" y="192"/>
                </a:cxn>
              </a:cxnLst>
              <a:rect l="0" t="0" r="r" b="b"/>
              <a:pathLst>
                <a:path w="48" h="192">
                  <a:moveTo>
                    <a:pt x="0" y="0"/>
                  </a:moveTo>
                  <a:cubicBezTo>
                    <a:pt x="24" y="32"/>
                    <a:pt x="48" y="64"/>
                    <a:pt x="48" y="96"/>
                  </a:cubicBezTo>
                  <a:cubicBezTo>
                    <a:pt x="48" y="128"/>
                    <a:pt x="24" y="160"/>
                    <a:pt x="0" y="19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0483" name="Group 19"/>
          <p:cNvGrpSpPr>
            <a:grpSpLocks/>
          </p:cNvGrpSpPr>
          <p:nvPr/>
        </p:nvGrpSpPr>
        <p:grpSpPr bwMode="auto">
          <a:xfrm>
            <a:off x="1371600" y="1981200"/>
            <a:ext cx="7543800" cy="4876800"/>
            <a:chOff x="864" y="1248"/>
            <a:chExt cx="4752" cy="3072"/>
          </a:xfrm>
        </p:grpSpPr>
        <p:sp>
          <p:nvSpPr>
            <p:cNvPr id="190484" name="Text Box 20"/>
            <p:cNvSpPr txBox="1">
              <a:spLocks noChangeArrowheads="1"/>
            </p:cNvSpPr>
            <p:nvPr/>
          </p:nvSpPr>
          <p:spPr bwMode="auto">
            <a:xfrm>
              <a:off x="2774" y="1248"/>
              <a:ext cx="2842" cy="634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In the y direction:</a:t>
              </a:r>
            </a:p>
            <a:p>
              <a:r>
                <a:rPr lang="en-US" sz="2000"/>
                <a:t>T</a:t>
              </a:r>
              <a:r>
                <a:rPr lang="en-US" sz="2000" baseline="-25000"/>
                <a:t>1</a:t>
              </a:r>
              <a:r>
                <a:rPr lang="en-US" sz="2000"/>
                <a:t> = (12.5 kg)(9.81 N/kg) = 122.625 N</a:t>
              </a:r>
            </a:p>
            <a:p>
              <a:r>
                <a:rPr lang="en-US" sz="2000"/>
                <a:t>(down)</a:t>
              </a:r>
            </a:p>
          </p:txBody>
        </p:sp>
        <p:sp>
          <p:nvSpPr>
            <p:cNvPr id="190485" name="Line 21"/>
            <p:cNvSpPr>
              <a:spLocks noChangeShapeType="1"/>
            </p:cNvSpPr>
            <p:nvPr/>
          </p:nvSpPr>
          <p:spPr bwMode="auto">
            <a:xfrm>
              <a:off x="864" y="2880"/>
              <a:ext cx="0" cy="144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0486" name="Group 22"/>
          <p:cNvGrpSpPr>
            <a:grpSpLocks/>
          </p:cNvGrpSpPr>
          <p:nvPr/>
        </p:nvGrpSpPr>
        <p:grpSpPr bwMode="auto">
          <a:xfrm>
            <a:off x="157163" y="3214688"/>
            <a:ext cx="7512050" cy="1357312"/>
            <a:chOff x="99" y="2025"/>
            <a:chExt cx="4732" cy="855"/>
          </a:xfrm>
        </p:grpSpPr>
        <p:sp>
          <p:nvSpPr>
            <p:cNvPr id="190487" name="Text Box 23"/>
            <p:cNvSpPr txBox="1">
              <a:spLocks noChangeArrowheads="1"/>
            </p:cNvSpPr>
            <p:nvPr/>
          </p:nvSpPr>
          <p:spPr bwMode="auto">
            <a:xfrm>
              <a:off x="2784" y="2025"/>
              <a:ext cx="2047" cy="442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T</a:t>
              </a:r>
              <a:r>
                <a:rPr lang="en-US" sz="2000" baseline="-25000"/>
                <a:t>2</a:t>
              </a:r>
              <a:r>
                <a:rPr lang="en-US" sz="2000"/>
                <a:t> has an upward component:</a:t>
              </a:r>
            </a:p>
            <a:p>
              <a:r>
                <a:rPr lang="en-US" sz="2000"/>
                <a:t>T</a:t>
              </a:r>
              <a:r>
                <a:rPr lang="en-US" sz="2000" baseline="-25000"/>
                <a:t>2</a:t>
              </a:r>
              <a:r>
                <a:rPr lang="en-US" sz="2000"/>
                <a:t> sin(180-</a:t>
              </a:r>
              <a:r>
                <a:rPr lang="en-US" sz="2000">
                  <a:sym typeface="Symbol" charset="2"/>
                </a:rPr>
                <a:t>40</a:t>
              </a:r>
              <a:r>
                <a:rPr lang="en-US" sz="2000" baseline="30000">
                  <a:sym typeface="Symbol" charset="2"/>
                </a:rPr>
                <a:t>o</a:t>
              </a:r>
              <a:r>
                <a:rPr lang="en-US" sz="2000"/>
                <a:t>) = T</a:t>
              </a:r>
              <a:r>
                <a:rPr lang="en-US" sz="2000" baseline="-25000"/>
                <a:t>2</a:t>
              </a:r>
              <a:r>
                <a:rPr lang="en-US" sz="2000"/>
                <a:t> sin(140</a:t>
              </a:r>
              <a:r>
                <a:rPr lang="en-US" sz="2000" baseline="30000"/>
                <a:t>o</a:t>
              </a:r>
              <a:r>
                <a:rPr lang="en-US" sz="2000"/>
                <a:t>)</a:t>
              </a:r>
            </a:p>
          </p:txBody>
        </p:sp>
        <p:sp>
          <p:nvSpPr>
            <p:cNvPr id="190488" name="Line 24"/>
            <p:cNvSpPr>
              <a:spLocks noChangeShapeType="1"/>
            </p:cNvSpPr>
            <p:nvPr/>
          </p:nvSpPr>
          <p:spPr bwMode="auto">
            <a:xfrm flipH="1" flipV="1">
              <a:off x="99" y="2208"/>
              <a:ext cx="768" cy="67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89" name="Line 25"/>
            <p:cNvSpPr>
              <a:spLocks noChangeShapeType="1"/>
            </p:cNvSpPr>
            <p:nvPr/>
          </p:nvSpPr>
          <p:spPr bwMode="auto">
            <a:xfrm flipV="1">
              <a:off x="112" y="2208"/>
              <a:ext cx="0" cy="67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0490" name="Group 26"/>
          <p:cNvGrpSpPr>
            <a:grpSpLocks/>
          </p:cNvGrpSpPr>
          <p:nvPr/>
        </p:nvGrpSpPr>
        <p:grpSpPr bwMode="auto">
          <a:xfrm>
            <a:off x="1371600" y="3976688"/>
            <a:ext cx="6792913" cy="701675"/>
            <a:chOff x="864" y="2505"/>
            <a:chExt cx="4279" cy="442"/>
          </a:xfrm>
        </p:grpSpPr>
        <p:sp>
          <p:nvSpPr>
            <p:cNvPr id="190491" name="Text Box 27"/>
            <p:cNvSpPr txBox="1">
              <a:spLocks noChangeArrowheads="1"/>
            </p:cNvSpPr>
            <p:nvPr/>
          </p:nvSpPr>
          <p:spPr bwMode="auto">
            <a:xfrm>
              <a:off x="2822" y="2505"/>
              <a:ext cx="2321" cy="442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T</a:t>
              </a:r>
              <a:r>
                <a:rPr lang="en-US" sz="2000" baseline="-25000"/>
                <a:t>3</a:t>
              </a:r>
              <a:r>
                <a:rPr lang="en-US" sz="2000"/>
                <a:t> also has an upward component:</a:t>
              </a:r>
            </a:p>
            <a:p>
              <a:r>
                <a:rPr lang="en-US" sz="2000"/>
                <a:t>T</a:t>
              </a:r>
              <a:r>
                <a:rPr lang="en-US" sz="2000" baseline="-25000"/>
                <a:t>3</a:t>
              </a:r>
              <a:r>
                <a:rPr lang="en-US" sz="2000"/>
                <a:t> sin(</a:t>
              </a:r>
              <a:r>
                <a:rPr lang="en-US" sz="2000">
                  <a:sym typeface="Symbol" charset="2"/>
                </a:rPr>
                <a:t>20</a:t>
              </a:r>
              <a:r>
                <a:rPr lang="en-US" sz="2000" baseline="30000">
                  <a:sym typeface="Symbol" charset="2"/>
                </a:rPr>
                <a:t>o</a:t>
              </a:r>
              <a:r>
                <a:rPr lang="en-US" sz="2000"/>
                <a:t>)</a:t>
              </a:r>
            </a:p>
          </p:txBody>
        </p:sp>
        <p:sp>
          <p:nvSpPr>
            <p:cNvPr id="190492" name="Line 28"/>
            <p:cNvSpPr>
              <a:spLocks noChangeShapeType="1"/>
            </p:cNvSpPr>
            <p:nvPr/>
          </p:nvSpPr>
          <p:spPr bwMode="auto">
            <a:xfrm flipV="1">
              <a:off x="864" y="2658"/>
              <a:ext cx="720" cy="22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93" name="Line 29"/>
            <p:cNvSpPr>
              <a:spLocks noChangeShapeType="1"/>
            </p:cNvSpPr>
            <p:nvPr/>
          </p:nvSpPr>
          <p:spPr bwMode="auto">
            <a:xfrm flipV="1">
              <a:off x="1536" y="2688"/>
              <a:ext cx="0" cy="19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0494" name="Text Box 30"/>
          <p:cNvSpPr txBox="1">
            <a:spLocks noChangeArrowheads="1"/>
          </p:cNvSpPr>
          <p:nvPr/>
        </p:nvSpPr>
        <p:spPr bwMode="auto">
          <a:xfrm>
            <a:off x="3827463" y="4891088"/>
            <a:ext cx="4465637" cy="10064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So our expression becomes:</a:t>
            </a:r>
          </a:p>
          <a:p>
            <a:r>
              <a:rPr lang="en-US" sz="2000"/>
              <a:t>T</a:t>
            </a:r>
            <a:r>
              <a:rPr lang="en-US" sz="2000" baseline="-25000"/>
              <a:t>2</a:t>
            </a:r>
            <a:r>
              <a:rPr lang="en-US" sz="2000"/>
              <a:t> sin(</a:t>
            </a:r>
            <a:r>
              <a:rPr lang="en-US" sz="2000">
                <a:sym typeface="Symbol" charset="2"/>
              </a:rPr>
              <a:t>140</a:t>
            </a:r>
            <a:r>
              <a:rPr lang="en-US" sz="2000" baseline="30000">
                <a:sym typeface="Symbol" charset="2"/>
              </a:rPr>
              <a:t>o</a:t>
            </a:r>
            <a:r>
              <a:rPr lang="en-US" sz="2000"/>
              <a:t>) + T</a:t>
            </a:r>
            <a:r>
              <a:rPr lang="en-US" sz="2000" baseline="-25000"/>
              <a:t>3</a:t>
            </a:r>
            <a:r>
              <a:rPr lang="en-US" sz="2000"/>
              <a:t> sin(</a:t>
            </a:r>
            <a:r>
              <a:rPr lang="en-US" sz="2000">
                <a:sym typeface="Symbol" charset="2"/>
              </a:rPr>
              <a:t>20</a:t>
            </a:r>
            <a:r>
              <a:rPr lang="en-US" sz="2000" baseline="30000">
                <a:sym typeface="Symbol" charset="2"/>
              </a:rPr>
              <a:t>o</a:t>
            </a:r>
            <a:r>
              <a:rPr lang="en-US" sz="2000"/>
              <a:t>) - 122.625 N = 0</a:t>
            </a:r>
          </a:p>
          <a:p>
            <a:r>
              <a:rPr lang="en-US" sz="2000"/>
              <a:t>(Making up positive)</a:t>
            </a:r>
          </a:p>
        </p:txBody>
      </p:sp>
      <p:sp>
        <p:nvSpPr>
          <p:cNvPr id="190495" name="Rectangle 31"/>
          <p:cNvSpPr>
            <a:spLocks noChangeArrowheads="1"/>
          </p:cNvSpPr>
          <p:nvPr/>
        </p:nvSpPr>
        <p:spPr bwMode="auto">
          <a:xfrm>
            <a:off x="4572000" y="6400800"/>
            <a:ext cx="45720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/>
              <a:t>T2 = 133.06</a:t>
            </a:r>
          </a:p>
          <a:p>
            <a:r>
              <a:rPr lang="en-US" sz="1200"/>
              <a:t>T3 = 108.47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9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8397875" cy="22828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/>
              <a:t>Step By Step: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Take all the given forces and break them into components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Express the unknown forces as components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Set up a &lt;sum of all forces&gt; = 0 equation for </a:t>
            </a:r>
            <a:r>
              <a:rPr lang="en-US" b="1" u="sng"/>
              <a:t>x</a:t>
            </a:r>
            <a:r>
              <a:rPr lang="en-US"/>
              <a:t> and another for the </a:t>
            </a:r>
            <a:r>
              <a:rPr lang="en-US" b="1" u="sng"/>
              <a:t>y</a:t>
            </a:r>
            <a:r>
              <a:rPr lang="en-US"/>
              <a:t> direction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Do math.</a:t>
            </a:r>
          </a:p>
        </p:txBody>
      </p:sp>
      <p:grpSp>
        <p:nvGrpSpPr>
          <p:cNvPr id="191491" name="Group 3"/>
          <p:cNvGrpSpPr>
            <a:grpSpLocks/>
          </p:cNvGrpSpPr>
          <p:nvPr/>
        </p:nvGrpSpPr>
        <p:grpSpPr bwMode="auto">
          <a:xfrm>
            <a:off x="0" y="2632075"/>
            <a:ext cx="4160838" cy="3768725"/>
            <a:chOff x="0" y="1562"/>
            <a:chExt cx="2621" cy="2374"/>
          </a:xfrm>
        </p:grpSpPr>
        <p:sp>
          <p:nvSpPr>
            <p:cNvPr id="191492" name="Rectangle 4"/>
            <p:cNvSpPr>
              <a:spLocks noChangeArrowheads="1"/>
            </p:cNvSpPr>
            <p:nvPr/>
          </p:nvSpPr>
          <p:spPr bwMode="auto">
            <a:xfrm>
              <a:off x="528" y="3456"/>
              <a:ext cx="720" cy="480"/>
            </a:xfrm>
            <a:prstGeom prst="rect">
              <a:avLst/>
            </a:prstGeom>
            <a:solidFill>
              <a:srgbClr val="FF000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12.5 kg</a:t>
              </a:r>
            </a:p>
          </p:txBody>
        </p:sp>
        <p:sp>
          <p:nvSpPr>
            <p:cNvPr id="191493" name="Line 5"/>
            <p:cNvSpPr>
              <a:spLocks noChangeShapeType="1"/>
            </p:cNvSpPr>
            <p:nvPr/>
          </p:nvSpPr>
          <p:spPr bwMode="auto">
            <a:xfrm flipV="1">
              <a:off x="864" y="2784"/>
              <a:ext cx="0" cy="6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494" name="Rectangle 6"/>
            <p:cNvSpPr>
              <a:spLocks noChangeArrowheads="1"/>
            </p:cNvSpPr>
            <p:nvPr/>
          </p:nvSpPr>
          <p:spPr bwMode="auto">
            <a:xfrm>
              <a:off x="0" y="1917"/>
              <a:ext cx="2349" cy="144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495" name="Rectangle 7"/>
            <p:cNvSpPr>
              <a:spLocks noChangeArrowheads="1"/>
            </p:cNvSpPr>
            <p:nvPr/>
          </p:nvSpPr>
          <p:spPr bwMode="auto">
            <a:xfrm>
              <a:off x="2160" y="1920"/>
              <a:ext cx="192" cy="1968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496" name="Line 8"/>
            <p:cNvSpPr>
              <a:spLocks noChangeShapeType="1"/>
            </p:cNvSpPr>
            <p:nvPr/>
          </p:nvSpPr>
          <p:spPr bwMode="auto">
            <a:xfrm flipH="1" flipV="1">
              <a:off x="0" y="2016"/>
              <a:ext cx="864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497" name="Line 9"/>
            <p:cNvSpPr>
              <a:spLocks noChangeShapeType="1"/>
            </p:cNvSpPr>
            <p:nvPr/>
          </p:nvSpPr>
          <p:spPr bwMode="auto">
            <a:xfrm flipV="1">
              <a:off x="863" y="2401"/>
              <a:ext cx="1296" cy="3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498" name="Line 10"/>
            <p:cNvSpPr>
              <a:spLocks noChangeShapeType="1"/>
            </p:cNvSpPr>
            <p:nvPr/>
          </p:nvSpPr>
          <p:spPr bwMode="auto">
            <a:xfrm flipH="1">
              <a:off x="0" y="278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499" name="Line 11"/>
            <p:cNvSpPr>
              <a:spLocks noChangeShapeType="1"/>
            </p:cNvSpPr>
            <p:nvPr/>
          </p:nvSpPr>
          <p:spPr bwMode="auto">
            <a:xfrm flipH="1">
              <a:off x="864" y="278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00" name="Freeform 12"/>
            <p:cNvSpPr>
              <a:spLocks/>
            </p:cNvSpPr>
            <p:nvPr/>
          </p:nvSpPr>
          <p:spPr bwMode="auto">
            <a:xfrm>
              <a:off x="512" y="2544"/>
              <a:ext cx="112" cy="240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6" y="96"/>
                </a:cxn>
                <a:cxn ang="0">
                  <a:pos x="16" y="240"/>
                </a:cxn>
              </a:cxnLst>
              <a:rect l="0" t="0" r="r" b="b"/>
              <a:pathLst>
                <a:path w="112" h="240">
                  <a:moveTo>
                    <a:pt x="112" y="0"/>
                  </a:moveTo>
                  <a:cubicBezTo>
                    <a:pt x="72" y="28"/>
                    <a:pt x="32" y="56"/>
                    <a:pt x="16" y="96"/>
                  </a:cubicBezTo>
                  <a:cubicBezTo>
                    <a:pt x="0" y="136"/>
                    <a:pt x="8" y="188"/>
                    <a:pt x="1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01" name="Text Box 13"/>
            <p:cNvSpPr txBox="1">
              <a:spLocks noChangeArrowheads="1"/>
            </p:cNvSpPr>
            <p:nvPr/>
          </p:nvSpPr>
          <p:spPr bwMode="auto">
            <a:xfrm>
              <a:off x="156" y="2496"/>
              <a:ext cx="372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40</a:t>
              </a:r>
              <a:r>
                <a:rPr lang="en-US" baseline="30000"/>
                <a:t>o</a:t>
              </a:r>
            </a:p>
          </p:txBody>
        </p:sp>
        <p:sp>
          <p:nvSpPr>
            <p:cNvPr id="191502" name="Text Box 14"/>
            <p:cNvSpPr txBox="1">
              <a:spLocks noChangeArrowheads="1"/>
            </p:cNvSpPr>
            <p:nvPr/>
          </p:nvSpPr>
          <p:spPr bwMode="auto">
            <a:xfrm>
              <a:off x="1536" y="2522"/>
              <a:ext cx="372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20</a:t>
              </a:r>
              <a:r>
                <a:rPr lang="en-US" baseline="30000"/>
                <a:t>o</a:t>
              </a:r>
            </a:p>
          </p:txBody>
        </p:sp>
        <p:sp>
          <p:nvSpPr>
            <p:cNvPr id="191503" name="Text Box 15"/>
            <p:cNvSpPr txBox="1">
              <a:spLocks noChangeArrowheads="1"/>
            </p:cNvSpPr>
            <p:nvPr/>
          </p:nvSpPr>
          <p:spPr bwMode="auto">
            <a:xfrm>
              <a:off x="854" y="3002"/>
              <a:ext cx="297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1</a:t>
              </a:r>
            </a:p>
          </p:txBody>
        </p:sp>
        <p:sp>
          <p:nvSpPr>
            <p:cNvPr id="191504" name="Text Box 16"/>
            <p:cNvSpPr txBox="1">
              <a:spLocks noChangeArrowheads="1"/>
            </p:cNvSpPr>
            <p:nvPr/>
          </p:nvSpPr>
          <p:spPr bwMode="auto">
            <a:xfrm>
              <a:off x="432" y="2160"/>
              <a:ext cx="297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2</a:t>
              </a:r>
            </a:p>
          </p:txBody>
        </p:sp>
        <p:sp>
          <p:nvSpPr>
            <p:cNvPr id="191505" name="Text Box 17"/>
            <p:cNvSpPr txBox="1">
              <a:spLocks noChangeArrowheads="1"/>
            </p:cNvSpPr>
            <p:nvPr/>
          </p:nvSpPr>
          <p:spPr bwMode="auto">
            <a:xfrm>
              <a:off x="1440" y="2208"/>
              <a:ext cx="297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3</a:t>
              </a:r>
            </a:p>
          </p:txBody>
        </p:sp>
        <p:sp>
          <p:nvSpPr>
            <p:cNvPr id="191506" name="Text Box 18"/>
            <p:cNvSpPr txBox="1">
              <a:spLocks noChangeArrowheads="1"/>
            </p:cNvSpPr>
            <p:nvPr/>
          </p:nvSpPr>
          <p:spPr bwMode="auto">
            <a:xfrm>
              <a:off x="86" y="1562"/>
              <a:ext cx="2535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Find the tensions T</a:t>
              </a:r>
              <a:r>
                <a:rPr lang="en-US" baseline="-25000"/>
                <a:t>1</a:t>
              </a:r>
              <a:r>
                <a:rPr lang="en-US"/>
                <a:t>, T</a:t>
              </a:r>
              <a:r>
                <a:rPr lang="en-US" baseline="-25000"/>
                <a:t>2</a:t>
              </a:r>
              <a:r>
                <a:rPr lang="en-US"/>
                <a:t>, and T</a:t>
              </a:r>
              <a:r>
                <a:rPr lang="en-US" baseline="-25000"/>
                <a:t>3</a:t>
              </a:r>
            </a:p>
          </p:txBody>
        </p:sp>
        <p:sp>
          <p:nvSpPr>
            <p:cNvPr id="191507" name="Freeform 19"/>
            <p:cNvSpPr>
              <a:spLocks/>
            </p:cNvSpPr>
            <p:nvPr/>
          </p:nvSpPr>
          <p:spPr bwMode="auto">
            <a:xfrm>
              <a:off x="1488" y="2592"/>
              <a:ext cx="4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0" y="192"/>
                </a:cxn>
              </a:cxnLst>
              <a:rect l="0" t="0" r="r" b="b"/>
              <a:pathLst>
                <a:path w="48" h="192">
                  <a:moveTo>
                    <a:pt x="0" y="0"/>
                  </a:moveTo>
                  <a:cubicBezTo>
                    <a:pt x="24" y="32"/>
                    <a:pt x="48" y="64"/>
                    <a:pt x="48" y="96"/>
                  </a:cubicBezTo>
                  <a:cubicBezTo>
                    <a:pt x="48" y="128"/>
                    <a:pt x="24" y="160"/>
                    <a:pt x="0" y="19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3827463" y="4114800"/>
            <a:ext cx="5011737" cy="10064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So our expression becomes:</a:t>
            </a:r>
          </a:p>
          <a:p>
            <a:r>
              <a:rPr lang="en-US" sz="2000"/>
              <a:t>T</a:t>
            </a:r>
            <a:r>
              <a:rPr lang="en-US" sz="2000" baseline="-25000"/>
              <a:t>2</a:t>
            </a:r>
            <a:r>
              <a:rPr lang="en-US" sz="2000"/>
              <a:t> cos(</a:t>
            </a:r>
            <a:r>
              <a:rPr lang="en-US" sz="2000">
                <a:sym typeface="Symbol" charset="2"/>
              </a:rPr>
              <a:t>140</a:t>
            </a:r>
            <a:r>
              <a:rPr lang="en-US" sz="2000" baseline="30000">
                <a:sym typeface="Symbol" charset="2"/>
              </a:rPr>
              <a:t>o</a:t>
            </a:r>
            <a:r>
              <a:rPr lang="en-US" sz="2000"/>
              <a:t>) + T</a:t>
            </a:r>
            <a:r>
              <a:rPr lang="en-US" sz="2000" baseline="-25000"/>
              <a:t>3</a:t>
            </a:r>
            <a:r>
              <a:rPr lang="en-US" sz="2000"/>
              <a:t> cos(</a:t>
            </a:r>
            <a:r>
              <a:rPr lang="en-US" sz="2000">
                <a:sym typeface="Symbol" charset="2"/>
              </a:rPr>
              <a:t>20</a:t>
            </a:r>
            <a:r>
              <a:rPr lang="en-US" sz="2000" baseline="30000">
                <a:sym typeface="Symbol" charset="2"/>
              </a:rPr>
              <a:t>o</a:t>
            </a:r>
            <a:r>
              <a:rPr lang="en-US" sz="2000"/>
              <a:t>) = 0</a:t>
            </a:r>
          </a:p>
          <a:p>
            <a:r>
              <a:rPr lang="en-US" sz="2000"/>
              <a:t>(One is +, the other -)</a:t>
            </a:r>
          </a:p>
        </p:txBody>
      </p:sp>
      <p:grpSp>
        <p:nvGrpSpPr>
          <p:cNvPr id="191509" name="Group 21"/>
          <p:cNvGrpSpPr>
            <a:grpSpLocks/>
          </p:cNvGrpSpPr>
          <p:nvPr/>
        </p:nvGrpSpPr>
        <p:grpSpPr bwMode="auto">
          <a:xfrm>
            <a:off x="157163" y="1981200"/>
            <a:ext cx="8758237" cy="2590800"/>
            <a:chOff x="99" y="1248"/>
            <a:chExt cx="5517" cy="1632"/>
          </a:xfrm>
        </p:grpSpPr>
        <p:sp>
          <p:nvSpPr>
            <p:cNvPr id="191510" name="Text Box 22"/>
            <p:cNvSpPr txBox="1">
              <a:spLocks noChangeArrowheads="1"/>
            </p:cNvSpPr>
            <p:nvPr/>
          </p:nvSpPr>
          <p:spPr bwMode="auto">
            <a:xfrm>
              <a:off x="2774" y="1248"/>
              <a:ext cx="2842" cy="634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In the x direction:</a:t>
              </a:r>
            </a:p>
            <a:p>
              <a:r>
                <a:rPr lang="en-US" sz="2000"/>
                <a:t>T</a:t>
              </a:r>
              <a:r>
                <a:rPr lang="en-US" sz="2000" baseline="-25000"/>
                <a:t>2</a:t>
              </a:r>
              <a:r>
                <a:rPr lang="en-US" sz="2000"/>
                <a:t> has an leftward (-) component:</a:t>
              </a:r>
            </a:p>
            <a:p>
              <a:r>
                <a:rPr lang="en-US" sz="2000"/>
                <a:t>T</a:t>
              </a:r>
              <a:r>
                <a:rPr lang="en-US" sz="2000" baseline="-25000"/>
                <a:t>2</a:t>
              </a:r>
              <a:r>
                <a:rPr lang="en-US" sz="2000"/>
                <a:t> cos(</a:t>
              </a:r>
              <a:r>
                <a:rPr lang="en-US" sz="2000">
                  <a:sym typeface="Symbol" charset="2"/>
                </a:rPr>
                <a:t>140</a:t>
              </a:r>
              <a:r>
                <a:rPr lang="en-US" sz="2000" baseline="30000">
                  <a:sym typeface="Symbol" charset="2"/>
                </a:rPr>
                <a:t>o</a:t>
              </a:r>
              <a:r>
                <a:rPr lang="en-US" sz="2000"/>
                <a:t>)</a:t>
              </a:r>
            </a:p>
          </p:txBody>
        </p:sp>
        <p:sp>
          <p:nvSpPr>
            <p:cNvPr id="191511" name="Line 23"/>
            <p:cNvSpPr>
              <a:spLocks noChangeShapeType="1"/>
            </p:cNvSpPr>
            <p:nvPr/>
          </p:nvSpPr>
          <p:spPr bwMode="auto">
            <a:xfrm flipH="1" flipV="1">
              <a:off x="99" y="2208"/>
              <a:ext cx="768" cy="67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12" name="Line 24"/>
            <p:cNvSpPr>
              <a:spLocks noChangeShapeType="1"/>
            </p:cNvSpPr>
            <p:nvPr/>
          </p:nvSpPr>
          <p:spPr bwMode="auto">
            <a:xfrm flipH="1">
              <a:off x="144" y="2880"/>
              <a:ext cx="72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1513" name="Group 25"/>
          <p:cNvGrpSpPr>
            <a:grpSpLocks/>
          </p:cNvGrpSpPr>
          <p:nvPr/>
        </p:nvGrpSpPr>
        <p:grpSpPr bwMode="auto">
          <a:xfrm>
            <a:off x="1371600" y="3214688"/>
            <a:ext cx="6859588" cy="1357312"/>
            <a:chOff x="864" y="2025"/>
            <a:chExt cx="4321" cy="855"/>
          </a:xfrm>
        </p:grpSpPr>
        <p:sp>
          <p:nvSpPr>
            <p:cNvPr id="191514" name="Text Box 26"/>
            <p:cNvSpPr txBox="1">
              <a:spLocks noChangeArrowheads="1"/>
            </p:cNvSpPr>
            <p:nvPr/>
          </p:nvSpPr>
          <p:spPr bwMode="auto">
            <a:xfrm>
              <a:off x="2784" y="2025"/>
              <a:ext cx="2401" cy="442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T</a:t>
              </a:r>
              <a:r>
                <a:rPr lang="en-US" sz="2000" baseline="-25000"/>
                <a:t>3</a:t>
              </a:r>
              <a:r>
                <a:rPr lang="en-US" sz="2000"/>
                <a:t> has an rightward (+) component:</a:t>
              </a:r>
            </a:p>
            <a:p>
              <a:r>
                <a:rPr lang="en-US" sz="2000"/>
                <a:t>T</a:t>
              </a:r>
              <a:r>
                <a:rPr lang="en-US" sz="2000" baseline="-25000"/>
                <a:t>3</a:t>
              </a:r>
              <a:r>
                <a:rPr lang="en-US" sz="2000"/>
                <a:t> cos(</a:t>
              </a:r>
              <a:r>
                <a:rPr lang="en-US" sz="2000">
                  <a:sym typeface="Symbol" charset="2"/>
                </a:rPr>
                <a:t>20</a:t>
              </a:r>
              <a:r>
                <a:rPr lang="en-US" sz="2000" baseline="30000">
                  <a:sym typeface="Symbol" charset="2"/>
                </a:rPr>
                <a:t>o</a:t>
              </a:r>
              <a:r>
                <a:rPr lang="en-US" sz="2000"/>
                <a:t>)</a:t>
              </a:r>
            </a:p>
          </p:txBody>
        </p:sp>
        <p:sp>
          <p:nvSpPr>
            <p:cNvPr id="191515" name="Line 27"/>
            <p:cNvSpPr>
              <a:spLocks noChangeShapeType="1"/>
            </p:cNvSpPr>
            <p:nvPr/>
          </p:nvSpPr>
          <p:spPr bwMode="auto">
            <a:xfrm flipV="1">
              <a:off x="864" y="2659"/>
              <a:ext cx="720" cy="221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16" name="Line 28"/>
            <p:cNvSpPr>
              <a:spLocks noChangeShapeType="1"/>
            </p:cNvSpPr>
            <p:nvPr/>
          </p:nvSpPr>
          <p:spPr bwMode="auto">
            <a:xfrm>
              <a:off x="864" y="2880"/>
              <a:ext cx="72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0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5029200" cy="6413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/>
              <a:t>Now it’s MATH time!!!!!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153400" cy="55689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Two equations, two unknowns:</a:t>
            </a:r>
          </a:p>
          <a:p>
            <a:pPr lvl="1"/>
            <a:r>
              <a:rPr lang="en-US"/>
              <a:t>T</a:t>
            </a:r>
            <a:r>
              <a:rPr lang="en-US" baseline="-25000"/>
              <a:t>2</a:t>
            </a:r>
            <a:r>
              <a:rPr lang="en-US"/>
              <a:t> cos(</a:t>
            </a:r>
            <a:r>
              <a:rPr lang="en-US">
                <a:sym typeface="Symbol" charset="2"/>
              </a:rPr>
              <a:t>140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 + T</a:t>
            </a:r>
            <a:r>
              <a:rPr lang="en-US" baseline="-25000"/>
              <a:t>3</a:t>
            </a:r>
            <a:r>
              <a:rPr lang="en-US"/>
              <a:t> cos(</a:t>
            </a:r>
            <a:r>
              <a:rPr lang="en-US">
                <a:sym typeface="Symbol" charset="2"/>
              </a:rPr>
              <a:t>20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 = 0</a:t>
            </a:r>
          </a:p>
          <a:p>
            <a:pPr lvl="1"/>
            <a:r>
              <a:rPr lang="en-US"/>
              <a:t>T</a:t>
            </a:r>
            <a:r>
              <a:rPr lang="en-US" baseline="-25000"/>
              <a:t>2</a:t>
            </a:r>
            <a:r>
              <a:rPr lang="en-US"/>
              <a:t> sin(</a:t>
            </a:r>
            <a:r>
              <a:rPr lang="en-US">
                <a:sym typeface="Symbol" charset="2"/>
              </a:rPr>
              <a:t>140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 + T</a:t>
            </a:r>
            <a:r>
              <a:rPr lang="en-US" baseline="-25000"/>
              <a:t>3</a:t>
            </a:r>
            <a:r>
              <a:rPr lang="en-US"/>
              <a:t> sin(</a:t>
            </a:r>
            <a:r>
              <a:rPr lang="en-US">
                <a:sym typeface="Symbol" charset="2"/>
              </a:rPr>
              <a:t>20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 - 122.625 N = 0</a:t>
            </a:r>
          </a:p>
          <a:p>
            <a:r>
              <a:rPr lang="en-US"/>
              <a:t>Re-Write them like this:</a:t>
            </a:r>
          </a:p>
          <a:p>
            <a:pPr lvl="1"/>
            <a:r>
              <a:rPr lang="en-US"/>
              <a:t> cos(</a:t>
            </a:r>
            <a:r>
              <a:rPr lang="en-US">
                <a:sym typeface="Symbol" charset="2"/>
              </a:rPr>
              <a:t>140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 T</a:t>
            </a:r>
            <a:r>
              <a:rPr lang="en-US" baseline="-25000"/>
              <a:t>2</a:t>
            </a:r>
            <a:r>
              <a:rPr lang="en-US"/>
              <a:t> + cos(</a:t>
            </a:r>
            <a:r>
              <a:rPr lang="en-US">
                <a:sym typeface="Symbol" charset="2"/>
              </a:rPr>
              <a:t>20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 T</a:t>
            </a:r>
            <a:r>
              <a:rPr lang="en-US" baseline="-25000"/>
              <a:t>3</a:t>
            </a:r>
            <a:r>
              <a:rPr lang="en-US"/>
              <a:t> = 0</a:t>
            </a:r>
          </a:p>
          <a:p>
            <a:pPr lvl="1"/>
            <a:r>
              <a:rPr lang="en-US"/>
              <a:t>  sin(</a:t>
            </a:r>
            <a:r>
              <a:rPr lang="en-US">
                <a:sym typeface="Symbol" charset="2"/>
              </a:rPr>
              <a:t>140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 T</a:t>
            </a:r>
            <a:r>
              <a:rPr lang="en-US" baseline="-25000"/>
              <a:t>2</a:t>
            </a:r>
            <a:r>
              <a:rPr lang="en-US"/>
              <a:t> + sin(</a:t>
            </a:r>
            <a:r>
              <a:rPr lang="en-US">
                <a:sym typeface="Symbol" charset="2"/>
              </a:rPr>
              <a:t>20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 T</a:t>
            </a:r>
            <a:r>
              <a:rPr lang="en-US" baseline="-25000"/>
              <a:t>3</a:t>
            </a:r>
            <a:r>
              <a:rPr lang="en-US"/>
              <a:t> = 122.625 N</a:t>
            </a:r>
          </a:p>
          <a:p>
            <a:r>
              <a:rPr lang="en-US"/>
              <a:t>Matrices:</a:t>
            </a:r>
          </a:p>
          <a:p>
            <a:pPr lvl="1"/>
            <a:r>
              <a:rPr lang="en-US"/>
              <a:t>                   A                                   B</a:t>
            </a:r>
          </a:p>
          <a:p>
            <a:pPr lvl="1"/>
            <a:r>
              <a:rPr lang="en-US"/>
              <a:t>[ cos(</a:t>
            </a:r>
            <a:r>
              <a:rPr lang="en-US">
                <a:sym typeface="Symbol" charset="2"/>
              </a:rPr>
              <a:t>140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  , cos(</a:t>
            </a:r>
            <a:r>
              <a:rPr lang="en-US">
                <a:sym typeface="Symbol" charset="2"/>
              </a:rPr>
              <a:t>20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)] [T</a:t>
            </a:r>
            <a:r>
              <a:rPr lang="en-US" baseline="-25000"/>
              <a:t>2</a:t>
            </a:r>
            <a:r>
              <a:rPr lang="en-US"/>
              <a:t>] = [0           ]</a:t>
            </a:r>
          </a:p>
          <a:p>
            <a:pPr lvl="1"/>
            <a:r>
              <a:rPr lang="en-US"/>
              <a:t>[  sin(</a:t>
            </a:r>
            <a:r>
              <a:rPr lang="en-US">
                <a:sym typeface="Symbol" charset="2"/>
              </a:rPr>
              <a:t>140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  ,</a:t>
            </a:r>
            <a:r>
              <a:rPr lang="en-US" sz="2000"/>
              <a:t>  </a:t>
            </a:r>
            <a:r>
              <a:rPr lang="en-US"/>
              <a:t>sin(</a:t>
            </a:r>
            <a:r>
              <a:rPr lang="en-US">
                <a:sym typeface="Symbol" charset="2"/>
              </a:rPr>
              <a:t>20</a:t>
            </a:r>
            <a:r>
              <a:rPr lang="en-US" baseline="30000">
                <a:sym typeface="Symbol" charset="2"/>
              </a:rPr>
              <a:t>o</a:t>
            </a:r>
            <a:r>
              <a:rPr lang="en-US"/>
              <a:t>)] [T</a:t>
            </a:r>
            <a:r>
              <a:rPr lang="en-US" baseline="-25000"/>
              <a:t>3</a:t>
            </a:r>
            <a:r>
              <a:rPr lang="en-US"/>
              <a:t>] = [122.625 N]</a:t>
            </a:r>
          </a:p>
          <a:p>
            <a:endParaRPr lang="en-US"/>
          </a:p>
          <a:p>
            <a:r>
              <a:rPr lang="en-US"/>
              <a:t>The answer is [A]</a:t>
            </a:r>
            <a:r>
              <a:rPr lang="en-US" baseline="30000"/>
              <a:t>-1</a:t>
            </a:r>
            <a:r>
              <a:rPr lang="en-US"/>
              <a:t>[B]</a:t>
            </a:r>
          </a:p>
          <a:p>
            <a:r>
              <a:rPr lang="en-US"/>
              <a:t>T</a:t>
            </a:r>
            <a:r>
              <a:rPr lang="en-US" baseline="-25000"/>
              <a:t>2</a:t>
            </a:r>
            <a:r>
              <a:rPr lang="en-US"/>
              <a:t> = 133.06</a:t>
            </a:r>
          </a:p>
          <a:p>
            <a:r>
              <a:rPr lang="en-US"/>
              <a:t>T</a:t>
            </a:r>
            <a:r>
              <a:rPr lang="en-US" baseline="-25000"/>
              <a:t>3</a:t>
            </a:r>
            <a:r>
              <a:rPr lang="en-US"/>
              <a:t> = 108.47</a:t>
            </a:r>
          </a:p>
          <a:p>
            <a:r>
              <a:rPr lang="en-US"/>
              <a:t>(Demo with calculator)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2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2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utoUpdateAnimBg="0"/>
      <p:bldP spid="19251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90513"/>
            <a:ext cx="6200775" cy="6276975"/>
          </a:xfrm>
          <a:prstGeom prst="rect">
            <a:avLst/>
          </a:prstGeom>
          <a:noFill/>
        </p:spPr>
      </p:pic>
      <p:sp>
        <p:nvSpPr>
          <p:cNvPr id="140291" name="Text Box 3"/>
          <p:cNvSpPr txBox="1">
            <a:spLocks noChangeArrowheads="1"/>
          </p:cNvSpPr>
          <p:nvPr/>
        </p:nvSpPr>
        <p:spPr bwMode="auto">
          <a:xfrm rot="16200000">
            <a:off x="-1968500" y="3822700"/>
            <a:ext cx="54292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Gravity and Circular Motion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371600" y="2438400"/>
            <a:ext cx="1143000" cy="457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1371600" y="5715000"/>
            <a:ext cx="1295400" cy="609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02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828800"/>
            <a:ext cx="3438525" cy="2590800"/>
          </a:xfrm>
          <a:prstGeom prst="rect">
            <a:avLst/>
          </a:prstGeom>
          <a:noFill/>
        </p:spPr>
      </p:pic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5181600" y="1295400"/>
            <a:ext cx="21050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Also on page 8:</a:t>
            </a: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5334000" y="2743200"/>
            <a:ext cx="1219200" cy="685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/>
              <a:t>What should be the period of motion if you want 3.5 “g”s of centripetal acceleration 5.25 m from the center of rotation?</a:t>
            </a:r>
            <a:endParaRPr lang="en-US" sz="4000">
              <a:sym typeface="Symbol" charset="2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28600" y="2987675"/>
            <a:ext cx="8686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/>
              <a:t>a = 4</a:t>
            </a:r>
            <a:r>
              <a:rPr lang="en-US" sz="2800">
                <a:sym typeface="Symbol" charset="2"/>
              </a:rPr>
              <a:t></a:t>
            </a:r>
            <a:r>
              <a:rPr lang="en-US" sz="2800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r/T</a:t>
            </a:r>
            <a:r>
              <a:rPr lang="en-US" sz="2800" baseline="30000">
                <a:sym typeface="Symbol" charset="2"/>
              </a:rPr>
              <a:t>2</a:t>
            </a:r>
            <a:endParaRPr lang="en-US" sz="2800"/>
          </a:p>
          <a:p>
            <a:pPr eaLnBrk="0" hangingPunct="0"/>
            <a:r>
              <a:rPr lang="en-US" sz="2800"/>
              <a:t>a = (3.5)(9.8 m/s/s) = 34.3 m/s/s</a:t>
            </a:r>
          </a:p>
          <a:p>
            <a:pPr eaLnBrk="0" hangingPunct="0"/>
            <a:r>
              <a:rPr lang="en-US" sz="2800"/>
              <a:t>34.3 m/s/s = 4</a:t>
            </a:r>
            <a:r>
              <a:rPr lang="en-US" sz="2800">
                <a:sym typeface="Symbol" charset="2"/>
              </a:rPr>
              <a:t></a:t>
            </a:r>
            <a:r>
              <a:rPr lang="en-US" sz="2800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(5.25 m)/T</a:t>
            </a:r>
            <a:r>
              <a:rPr lang="en-US" sz="2800" baseline="30000">
                <a:sym typeface="Symbol" charset="2"/>
              </a:rPr>
              <a:t>2</a:t>
            </a:r>
            <a:endParaRPr lang="en-US" sz="2800"/>
          </a:p>
          <a:p>
            <a:pPr eaLnBrk="0" hangingPunct="0"/>
            <a:r>
              <a:rPr lang="en-US" sz="2800"/>
              <a:t>T = 2.5 s</a:t>
            </a:r>
          </a:p>
          <a:p>
            <a:pPr eaLnBrk="0" hangingPunct="0"/>
            <a:r>
              <a:rPr lang="en-US" sz="2800"/>
              <a:t>…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6400800"/>
            <a:ext cx="7604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2.5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/>
              <a:t>It takes 35 N of force to make a glob of Jello go in a 2.0 m radius circle with a period of 1.85 seconds What’s the mass? What’s its flavor?</a:t>
            </a:r>
            <a:endParaRPr lang="en-US" sz="4000">
              <a:sym typeface="Symbol" charset="2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28600" y="2881313"/>
            <a:ext cx="86868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/>
              <a:t>a = 4</a:t>
            </a:r>
            <a:r>
              <a:rPr lang="en-US" sz="2800">
                <a:sym typeface="Symbol" charset="2"/>
              </a:rPr>
              <a:t></a:t>
            </a:r>
            <a:r>
              <a:rPr lang="en-US" sz="2800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r/T</a:t>
            </a:r>
            <a:r>
              <a:rPr lang="en-US" sz="2800" baseline="30000">
                <a:sym typeface="Symbol" charset="2"/>
              </a:rPr>
              <a:t>2</a:t>
            </a:r>
            <a:endParaRPr lang="en-US" sz="3200"/>
          </a:p>
          <a:p>
            <a:pPr eaLnBrk="0" hangingPunct="0"/>
            <a:r>
              <a:rPr lang="en-US" sz="3200"/>
              <a:t>F = ma</a:t>
            </a:r>
          </a:p>
          <a:p>
            <a:pPr eaLnBrk="0" hangingPunct="0"/>
            <a:r>
              <a:rPr lang="en-US" sz="3200"/>
              <a:t>a = 4</a:t>
            </a:r>
            <a:r>
              <a:rPr lang="en-US" sz="2800">
                <a:sym typeface="Symbol" charset="2"/>
              </a:rPr>
              <a:t></a:t>
            </a:r>
            <a:r>
              <a:rPr lang="en-US" sz="2800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(2.0 m)/(.85 s)</a:t>
            </a:r>
            <a:r>
              <a:rPr lang="en-US" sz="2800" baseline="30000">
                <a:sym typeface="Symbol" charset="2"/>
              </a:rPr>
              <a:t>2</a:t>
            </a:r>
            <a:endParaRPr lang="en-US" sz="3200"/>
          </a:p>
          <a:p>
            <a:pPr eaLnBrk="0" hangingPunct="0"/>
            <a:r>
              <a:rPr lang="en-US" sz="3200"/>
              <a:t>a = 23.07 m/s/s</a:t>
            </a:r>
          </a:p>
          <a:p>
            <a:pPr eaLnBrk="0" hangingPunct="0"/>
            <a:r>
              <a:rPr lang="en-US" sz="3200"/>
              <a:t>F = ma, m = F/a = (35 N)/(23.07 m/s/s) = 1.5 kg</a:t>
            </a:r>
          </a:p>
          <a:p>
            <a:pPr eaLnBrk="0" hangingPunct="0"/>
            <a:r>
              <a:rPr lang="en-US" sz="3200"/>
              <a:t>Flavor= Red</a:t>
            </a:r>
          </a:p>
          <a:p>
            <a:pPr eaLnBrk="0" hangingPunct="0"/>
            <a:r>
              <a:rPr lang="en-US" sz="3200"/>
              <a:t>…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0" y="6400800"/>
            <a:ext cx="946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1.5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7325" y="276225"/>
            <a:ext cx="6230938" cy="630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/>
              <a:t>The moon has a mass of 7.36 x 10</a:t>
            </a:r>
            <a:r>
              <a:rPr lang="en-US" sz="4000" baseline="30000"/>
              <a:t>22</a:t>
            </a:r>
            <a:r>
              <a:rPr lang="en-US" sz="4000"/>
              <a:t> kg, and a radius of 1.74 x 10</a:t>
            </a:r>
            <a:r>
              <a:rPr lang="en-US" sz="4000" baseline="30000"/>
              <a:t>6</a:t>
            </a:r>
            <a:r>
              <a:rPr lang="en-US" sz="4000"/>
              <a:t> m.  What does a 34.2 kg mass weight on the surface?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28600" y="3124200"/>
            <a:ext cx="86868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r = Center to center distance</a:t>
            </a:r>
          </a:p>
          <a:p>
            <a:r>
              <a:rPr lang="en-US" sz="2800"/>
              <a:t>m</a:t>
            </a:r>
            <a:r>
              <a:rPr lang="en-US" sz="2800" baseline="-25000"/>
              <a:t>1</a:t>
            </a:r>
            <a:r>
              <a:rPr lang="en-US" sz="2800"/>
              <a:t> = One of the masses</a:t>
            </a:r>
          </a:p>
          <a:p>
            <a:r>
              <a:rPr lang="en-US" sz="2800"/>
              <a:t>m</a:t>
            </a:r>
            <a:r>
              <a:rPr lang="en-US" sz="2800" baseline="-25000"/>
              <a:t>2</a:t>
            </a:r>
            <a:r>
              <a:rPr lang="en-US" sz="2800"/>
              <a:t> = The other mass</a:t>
            </a:r>
          </a:p>
          <a:p>
            <a:r>
              <a:rPr lang="en-US" sz="2800"/>
              <a:t>G = 6.67 x 10</a:t>
            </a:r>
            <a:r>
              <a:rPr lang="en-US" sz="2800" baseline="30000"/>
              <a:t>-11</a:t>
            </a:r>
            <a:r>
              <a:rPr lang="en-US" sz="2800"/>
              <a:t> Nm</a:t>
            </a:r>
            <a:r>
              <a:rPr lang="en-US" sz="2800" baseline="30000"/>
              <a:t>2</a:t>
            </a:r>
            <a:r>
              <a:rPr lang="en-US" sz="2800"/>
              <a:t>/kg</a:t>
            </a:r>
            <a:r>
              <a:rPr lang="en-US" sz="2800" baseline="30000"/>
              <a:t>2</a:t>
            </a:r>
            <a:endParaRPr lang="en-US" sz="4000">
              <a:sym typeface="Symbol" charset="2"/>
            </a:endParaRPr>
          </a:p>
          <a:p>
            <a:r>
              <a:rPr lang="en-US" sz="2800"/>
              <a:t>F =</a:t>
            </a:r>
            <a:r>
              <a:rPr lang="en-US" sz="2800" u="sng"/>
              <a:t> Gm</a:t>
            </a:r>
            <a:r>
              <a:rPr lang="en-US" sz="2800" baseline="-25000"/>
              <a:t>1</a:t>
            </a:r>
            <a:r>
              <a:rPr lang="en-US" sz="2800" u="sng"/>
              <a:t>m</a:t>
            </a:r>
            <a:r>
              <a:rPr lang="en-US" sz="2800" baseline="-25000"/>
              <a:t>2</a:t>
            </a:r>
          </a:p>
          <a:p>
            <a:pPr lvl="1"/>
            <a:r>
              <a:rPr lang="en-US" sz="2800"/>
              <a:t>      r</a:t>
            </a:r>
            <a:r>
              <a:rPr lang="en-US" sz="2800" baseline="30000"/>
              <a:t>2</a:t>
            </a:r>
          </a:p>
          <a:p>
            <a:pPr eaLnBrk="0" hangingPunct="0"/>
            <a:r>
              <a:rPr lang="en-US" sz="3200"/>
              <a:t>F = </a:t>
            </a:r>
            <a:r>
              <a:rPr lang="en-US" sz="3600"/>
              <a:t>55.5 N</a:t>
            </a:r>
          </a:p>
          <a:p>
            <a:pPr eaLnBrk="0" hangingPunct="0"/>
            <a:r>
              <a:rPr lang="en-US" sz="3600"/>
              <a:t>…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990600" y="6400800"/>
            <a:ext cx="10144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55.5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/>
              <a:t>At what distance from the moon’s center is the orbital velocity 52.5 m/s?  </a:t>
            </a:r>
          </a:p>
          <a:p>
            <a:r>
              <a:rPr lang="en-US" sz="4000"/>
              <a:t>M</a:t>
            </a:r>
            <a:r>
              <a:rPr lang="en-US" sz="4000" baseline="-25000"/>
              <a:t>m</a:t>
            </a:r>
            <a:r>
              <a:rPr lang="en-US" sz="4000"/>
              <a:t> = 7.36 x 10</a:t>
            </a:r>
            <a:r>
              <a:rPr lang="en-US" sz="4000" baseline="30000"/>
              <a:t>22</a:t>
            </a:r>
            <a:r>
              <a:rPr lang="en-US" sz="4000"/>
              <a:t> kg</a:t>
            </a:r>
            <a:endParaRPr lang="en-US" sz="4000">
              <a:sym typeface="Symbol" charset="2"/>
            </a:endParaRP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963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1.78 x 10</a:t>
            </a:r>
            <a:r>
              <a:rPr lang="en-US" sz="1200" baseline="30000"/>
              <a:t>9</a:t>
            </a:r>
            <a:r>
              <a:rPr lang="en-US" sz="1200"/>
              <a:t> m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141317" name="Group 5"/>
          <p:cNvGrpSpPr>
            <a:grpSpLocks/>
          </p:cNvGrpSpPr>
          <p:nvPr/>
        </p:nvGrpSpPr>
        <p:grpSpPr bwMode="auto">
          <a:xfrm>
            <a:off x="2422525" y="2428875"/>
            <a:ext cx="2911475" cy="955675"/>
            <a:chOff x="1526" y="1530"/>
            <a:chExt cx="1834" cy="602"/>
          </a:xfrm>
        </p:grpSpPr>
        <p:sp>
          <p:nvSpPr>
            <p:cNvPr id="141318" name="Text Box 6"/>
            <p:cNvSpPr txBox="1">
              <a:spLocks noChangeArrowheads="1"/>
            </p:cNvSpPr>
            <p:nvPr/>
          </p:nvSpPr>
          <p:spPr bwMode="auto">
            <a:xfrm>
              <a:off x="2064" y="1536"/>
              <a:ext cx="129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   =</a:t>
              </a:r>
              <a:r>
                <a:rPr lang="en-US" sz="2800" u="sng"/>
                <a:t> Gm</a:t>
              </a:r>
              <a:r>
                <a:rPr lang="en-US" sz="2800" baseline="-25000"/>
                <a:t>s</a:t>
              </a:r>
              <a:r>
                <a:rPr lang="en-US" sz="2800" u="sng"/>
                <a:t>m</a:t>
              </a:r>
              <a:r>
                <a:rPr lang="en-US" sz="2800" baseline="-25000"/>
                <a:t>c</a:t>
              </a:r>
            </a:p>
            <a:p>
              <a:pPr lvl="1"/>
              <a:r>
                <a:rPr lang="en-US" sz="2800"/>
                <a:t>      r</a:t>
              </a:r>
              <a:r>
                <a:rPr lang="en-US" sz="2800" baseline="30000"/>
                <a:t>2</a:t>
              </a:r>
              <a:endParaRPr lang="en-US" sz="3200"/>
            </a:p>
          </p:txBody>
        </p:sp>
        <p:sp>
          <p:nvSpPr>
            <p:cNvPr id="141319" name="Text Box 7"/>
            <p:cNvSpPr txBox="1">
              <a:spLocks noChangeArrowheads="1"/>
            </p:cNvSpPr>
            <p:nvPr/>
          </p:nvSpPr>
          <p:spPr bwMode="auto">
            <a:xfrm>
              <a:off x="1526" y="1530"/>
              <a:ext cx="649" cy="5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  </a:t>
              </a:r>
              <a:r>
                <a:rPr lang="en-US" sz="2800" u="sng"/>
                <a:t>m</a:t>
              </a:r>
              <a:r>
                <a:rPr lang="en-US" sz="2800" baseline="-25000"/>
                <a:t>s</a:t>
              </a:r>
              <a:r>
                <a:rPr lang="en-US" sz="2800" u="sng"/>
                <a:t>v</a:t>
              </a:r>
              <a:r>
                <a:rPr lang="en-US" sz="2800" u="sng" baseline="30000"/>
                <a:t>2</a:t>
              </a:r>
            </a:p>
            <a:p>
              <a:r>
                <a:rPr lang="en-US" sz="2800"/>
                <a:t>    r</a:t>
              </a:r>
            </a:p>
          </p:txBody>
        </p:sp>
      </p:grp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3184525" y="5334000"/>
            <a:ext cx="20208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1781086621 m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2879725" y="3854450"/>
            <a:ext cx="13208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r = </a:t>
            </a:r>
            <a:r>
              <a:rPr lang="en-US" sz="2800" u="sng"/>
              <a:t>Gm</a:t>
            </a:r>
            <a:r>
              <a:rPr lang="en-US" sz="2800" baseline="-25000"/>
              <a:t>c</a:t>
            </a:r>
          </a:p>
          <a:p>
            <a:pPr lvl="1"/>
            <a:r>
              <a:rPr lang="en-US" sz="2800"/>
              <a:t>  v</a:t>
            </a:r>
            <a:r>
              <a:rPr lang="en-US" sz="2800" baseline="30000"/>
              <a:t>2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0" grpId="0" autoUpdateAnimBg="0"/>
      <p:bldP spid="14132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90513"/>
            <a:ext cx="6200775" cy="6276975"/>
          </a:xfrm>
          <a:prstGeom prst="rect">
            <a:avLst/>
          </a:prstGeom>
          <a:noFill/>
        </p:spPr>
      </p:pic>
      <p:sp>
        <p:nvSpPr>
          <p:cNvPr id="142339" name="Text Box 3"/>
          <p:cNvSpPr txBox="1">
            <a:spLocks noChangeArrowheads="1"/>
          </p:cNvSpPr>
          <p:nvPr/>
        </p:nvSpPr>
        <p:spPr bwMode="auto">
          <a:xfrm rot="16200000">
            <a:off x="-6350" y="4489450"/>
            <a:ext cx="15049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Energy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371600" y="3886200"/>
            <a:ext cx="1219200" cy="1905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4479925" y="3775075"/>
            <a:ext cx="2538413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Also</a:t>
            </a:r>
          </a:p>
          <a:p>
            <a:r>
              <a:rPr lang="en-US"/>
              <a:t>Power = work/time</a:t>
            </a:r>
          </a:p>
          <a:p>
            <a:r>
              <a:rPr lang="en-US"/>
              <a:t>E</a:t>
            </a:r>
            <a:r>
              <a:rPr lang="en-US" baseline="-25000"/>
              <a:t>elas</a:t>
            </a:r>
            <a:r>
              <a:rPr lang="en-US"/>
              <a:t> =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839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>
                <a:sym typeface="Symbol" charset="2"/>
              </a:rPr>
              <a:t>PE</a:t>
            </a:r>
            <a:r>
              <a:rPr lang="en-US" sz="3200"/>
              <a:t> = mgh</a:t>
            </a:r>
          </a:p>
          <a:p>
            <a:pPr eaLnBrk="0" hangingPunct="0"/>
            <a:r>
              <a:rPr lang="en-US" sz="3200"/>
              <a:t>h = </a:t>
            </a:r>
            <a:r>
              <a:rPr lang="en-US" sz="3200">
                <a:sym typeface="Symbol" charset="2"/>
              </a:rPr>
              <a:t>PE</a:t>
            </a:r>
            <a:r>
              <a:rPr lang="en-US" sz="3200"/>
              <a:t>/(mg) = (1573 J)/(75 kg)/(9.80 N/kg) </a:t>
            </a:r>
          </a:p>
          <a:p>
            <a:pPr eaLnBrk="0" hangingPunct="0"/>
            <a:r>
              <a:rPr lang="en-US" sz="3200"/>
              <a:t>= 2.14 m</a:t>
            </a:r>
          </a:p>
          <a:p>
            <a:pPr eaLnBrk="0" hangingPunct="0"/>
            <a:r>
              <a:rPr lang="en-US" sz="3200"/>
              <a:t>…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/>
              <a:t>Toby Continued lifts a 75.0 kg box doing 1573 J of work.  What is the change in height of the box?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6400800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2.14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04800" y="2133600"/>
            <a:ext cx="85344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/>
              <a:t>KE = </a:t>
            </a:r>
            <a:r>
              <a:rPr lang="en-US" sz="3200" baseline="30000"/>
              <a:t>1</a:t>
            </a:r>
            <a:r>
              <a:rPr lang="en-US" sz="3200"/>
              <a:t>/</a:t>
            </a:r>
            <a:r>
              <a:rPr lang="en-US" sz="3200" baseline="-25000"/>
              <a:t>2</a:t>
            </a:r>
            <a:r>
              <a:rPr lang="en-US" sz="3200"/>
              <a:t>mv</a:t>
            </a:r>
            <a:r>
              <a:rPr lang="en-US" sz="3200" baseline="30000"/>
              <a:t>2</a:t>
            </a:r>
          </a:p>
          <a:p>
            <a:pPr eaLnBrk="0" hangingPunct="0"/>
            <a:r>
              <a:rPr lang="en-US" sz="3200"/>
              <a:t>m = 2 KE/v</a:t>
            </a:r>
            <a:r>
              <a:rPr lang="en-US" sz="3200" baseline="30000"/>
              <a:t>2 </a:t>
            </a:r>
            <a:r>
              <a:rPr lang="en-US" sz="3200"/>
              <a:t>= 2(23.5 J)/(14.23 m/s)</a:t>
            </a:r>
            <a:r>
              <a:rPr lang="en-US" sz="3200" baseline="30000"/>
              <a:t>2  </a:t>
            </a:r>
            <a:r>
              <a:rPr lang="en-US" sz="3200"/>
              <a:t>= .0232 kg</a:t>
            </a:r>
          </a:p>
          <a:p>
            <a:pPr eaLnBrk="0" hangingPunct="0"/>
            <a:r>
              <a:rPr lang="en-US" sz="3200"/>
              <a:t>…</a:t>
            </a:r>
            <a:endParaRPr lang="en-US" sz="3200" baseline="30000"/>
          </a:p>
          <a:p>
            <a:pPr eaLnBrk="0" hangingPunct="0"/>
            <a:endParaRPr lang="en-US" sz="3200" baseline="30000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/>
              <a:t>A European swallow has 2.35 J of kinetic energy when it is flying at 14.23 m/s.  What is its mass?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6400800"/>
            <a:ext cx="12509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.0232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Fd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 =</a:t>
            </a:r>
            <a:r>
              <a:rPr lang="en-US" sz="3600" b="1"/>
              <a:t> </a:t>
            </a:r>
            <a:r>
              <a:rPr lang="en-US"/>
              <a:t>Fd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0   + mgh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=</a:t>
            </a:r>
            <a:r>
              <a:rPr lang="en-US" sz="3600" b="1"/>
              <a:t>  </a:t>
            </a:r>
            <a:r>
              <a:rPr lang="en-US"/>
              <a:t>0 +   0    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(15 kg)(9.8 N/kg)(2.15 m)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(15 kg)(5.8 m/s)</a:t>
            </a:r>
            <a:r>
              <a:rPr lang="en-US" baseline="30000"/>
              <a:t>2</a:t>
            </a:r>
            <a:r>
              <a:rPr lang="en-US"/>
              <a:t>=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(15 kg)v</a:t>
            </a:r>
            <a:r>
              <a:rPr lang="en-US" baseline="30000"/>
              <a:t>2</a:t>
            </a:r>
          </a:p>
          <a:p>
            <a:pPr algn="ctr"/>
            <a:r>
              <a:rPr lang="en-US" sz="3600"/>
              <a:t>v = </a:t>
            </a:r>
            <a:r>
              <a:rPr lang="en-US" sz="3200"/>
              <a:t>8.7 m/s</a:t>
            </a:r>
          </a:p>
          <a:p>
            <a:pPr algn="ctr"/>
            <a:r>
              <a:rPr lang="en-US" sz="3200"/>
              <a:t>…</a:t>
            </a:r>
            <a:endParaRPr lang="en-US" sz="3600"/>
          </a:p>
        </p:txBody>
      </p:sp>
      <p:grpSp>
        <p:nvGrpSpPr>
          <p:cNvPr id="96261" name="Group 5"/>
          <p:cNvGrpSpPr>
            <a:grpSpLocks/>
          </p:cNvGrpSpPr>
          <p:nvPr/>
        </p:nvGrpSpPr>
        <p:grpSpPr bwMode="auto">
          <a:xfrm>
            <a:off x="609600" y="152400"/>
            <a:ext cx="1371600" cy="1066800"/>
            <a:chOff x="384" y="1200"/>
            <a:chExt cx="864" cy="672"/>
          </a:xfrm>
        </p:grpSpPr>
        <p:sp>
          <p:nvSpPr>
            <p:cNvPr id="96262" name="Rectangle 6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63" name="Oval 7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64" name="Oval 8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0" y="12192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>
            <a:off x="2362200" y="1219200"/>
            <a:ext cx="3429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>
            <a:off x="5791200" y="22098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2117725" y="193675"/>
            <a:ext cx="16144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i</a:t>
            </a:r>
            <a:r>
              <a:rPr lang="en-US"/>
              <a:t> = 5.8 m/s</a:t>
            </a:r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 flipH="1">
            <a:off x="457200" y="2209800"/>
            <a:ext cx="5334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>
            <a:off x="1905000" y="1219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1981200" y="1538288"/>
            <a:ext cx="172720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h = 2.15 m</a:t>
            </a:r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838200" y="242888"/>
            <a:ext cx="98425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15 kg</a:t>
            </a:r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4419600" y="171450"/>
            <a:ext cx="45212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What speed at the bottom?</a:t>
            </a: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0" y="6400800"/>
            <a:ext cx="1081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8.7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90513"/>
            <a:ext cx="6200775" cy="6276975"/>
          </a:xfrm>
          <a:prstGeom prst="rect">
            <a:avLst/>
          </a:prstGeom>
          <a:noFill/>
        </p:spPr>
      </p:pic>
      <p:sp>
        <p:nvSpPr>
          <p:cNvPr id="143363" name="Text Box 3"/>
          <p:cNvSpPr txBox="1">
            <a:spLocks noChangeArrowheads="1"/>
          </p:cNvSpPr>
          <p:nvPr/>
        </p:nvSpPr>
        <p:spPr bwMode="auto">
          <a:xfrm rot="16200000">
            <a:off x="-412750" y="3244850"/>
            <a:ext cx="23177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Momentum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1371600" y="2819400"/>
            <a:ext cx="1905000" cy="1143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400"/>
              <a:t>Jolene exerts a 50. N force for 3.00 seconds on a stage set.  It speeds up from rest to .25 m/s.  What is the mass of the set? </a:t>
            </a:r>
            <a:endParaRPr lang="en-US" sz="1200"/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609600" y="3384550"/>
            <a:ext cx="809307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400"/>
              <a:t>(m)(</a:t>
            </a:r>
            <a:r>
              <a:rPr lang="en-US" sz="4400">
                <a:sym typeface="Symbol" charset="2"/>
              </a:rPr>
              <a:t></a:t>
            </a:r>
            <a:r>
              <a:rPr lang="en-US" sz="4400"/>
              <a:t>v) = (F )(</a:t>
            </a:r>
            <a:r>
              <a:rPr lang="en-US" sz="4400">
                <a:sym typeface="Symbol" charset="2"/>
              </a:rPr>
              <a:t></a:t>
            </a:r>
            <a:r>
              <a:rPr lang="en-US" sz="4400"/>
              <a:t> t)</a:t>
            </a:r>
          </a:p>
          <a:p>
            <a:r>
              <a:rPr lang="en-US" sz="4400"/>
              <a:t>(m)(</a:t>
            </a:r>
            <a:r>
              <a:rPr lang="en-US" sz="4400">
                <a:sym typeface="Symbol" charset="2"/>
              </a:rPr>
              <a:t>.25 m/s</a:t>
            </a:r>
            <a:r>
              <a:rPr lang="en-US" sz="4400"/>
              <a:t>) = (50. N )(</a:t>
            </a:r>
            <a:r>
              <a:rPr lang="en-US" sz="4400">
                <a:sym typeface="Symbol" charset="2"/>
              </a:rPr>
              <a:t>3.0 s</a:t>
            </a:r>
            <a:r>
              <a:rPr lang="en-US" sz="4400"/>
              <a:t>)</a:t>
            </a:r>
          </a:p>
          <a:p>
            <a:r>
              <a:rPr lang="en-US" sz="4400"/>
              <a:t>m = (50. N )(</a:t>
            </a:r>
            <a:r>
              <a:rPr lang="en-US" sz="4400">
                <a:sym typeface="Symbol" charset="2"/>
              </a:rPr>
              <a:t>3.0 s</a:t>
            </a:r>
            <a:r>
              <a:rPr lang="en-US" sz="4400"/>
              <a:t>)/(</a:t>
            </a:r>
            <a:r>
              <a:rPr lang="en-US" sz="4400">
                <a:sym typeface="Symbol" charset="2"/>
              </a:rPr>
              <a:t>.25 m/s</a:t>
            </a:r>
            <a:r>
              <a:rPr lang="en-US" sz="4400"/>
              <a:t>) = </a:t>
            </a:r>
          </a:p>
          <a:p>
            <a:r>
              <a:rPr lang="en-US" sz="4400"/>
              <a:t>600 kg = 6.0 x10</a:t>
            </a:r>
            <a:r>
              <a:rPr lang="en-US" sz="4400" baseline="30000"/>
              <a:t>2</a:t>
            </a:r>
            <a:r>
              <a:rPr lang="en-US" sz="4400"/>
              <a:t> kg</a:t>
            </a:r>
          </a:p>
          <a:p>
            <a:r>
              <a:rPr lang="en-US" sz="4400"/>
              <a:t>…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1676400" y="6342063"/>
            <a:ext cx="1581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6.0 x10</a:t>
            </a:r>
            <a:r>
              <a:rPr lang="en-US" baseline="30000"/>
              <a:t>2</a:t>
            </a:r>
            <a:r>
              <a:rPr lang="en-US"/>
              <a:t>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517525" y="44196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4400"/>
          </a:p>
        </p:txBody>
      </p:sp>
      <p:sp>
        <p:nvSpPr>
          <p:cNvPr id="99331" name="Line 3"/>
          <p:cNvSpPr>
            <a:spLocks noChangeShapeType="1"/>
          </p:cNvSpPr>
          <p:nvPr/>
        </p:nvSpPr>
        <p:spPr bwMode="auto">
          <a:xfrm>
            <a:off x="4543425" y="9144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2286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>
            <a:off x="48768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54175" y="304800"/>
            <a:ext cx="10128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6335713" y="304800"/>
            <a:ext cx="827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9906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20574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4022725" y="171450"/>
            <a:ext cx="1082675" cy="579438"/>
            <a:chOff x="2390" y="108"/>
            <a:chExt cx="682" cy="365"/>
          </a:xfrm>
        </p:grpSpPr>
        <p:sp>
          <p:nvSpPr>
            <p:cNvPr id="99339" name="Line 11"/>
            <p:cNvSpPr>
              <a:spLocks noChangeShapeType="1"/>
            </p:cNvSpPr>
            <p:nvPr/>
          </p:nvSpPr>
          <p:spPr bwMode="auto">
            <a:xfrm>
              <a:off x="2640" y="28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0" name="Text Box 12"/>
            <p:cNvSpPr txBox="1">
              <a:spLocks noChangeArrowheads="1"/>
            </p:cNvSpPr>
            <p:nvPr/>
          </p:nvSpPr>
          <p:spPr bwMode="auto">
            <a:xfrm>
              <a:off x="2390" y="108"/>
              <a:ext cx="262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/>
                <a:t>+</a:t>
              </a:r>
            </a:p>
          </p:txBody>
        </p:sp>
      </p:grp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1235075" y="704850"/>
            <a:ext cx="14827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6.20m/s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685800" y="2316163"/>
            <a:ext cx="14033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13.0 kg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2101850" y="2286000"/>
            <a:ext cx="14033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17.0 kg</a:t>
            </a: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51816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76200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7610475" y="838200"/>
            <a:ext cx="10001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v = ?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228600" y="3214688"/>
            <a:ext cx="86868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             (13kg+17kg)(6.2m/s) = (13kg)(-1.2m/s)+(17kg)v</a:t>
            </a:r>
          </a:p>
          <a:p>
            <a:r>
              <a:rPr lang="en-US" sz="2800"/>
              <a:t>                                186kgm/s = -15.6kgm/s+(17kg)v</a:t>
            </a:r>
          </a:p>
          <a:p>
            <a:r>
              <a:rPr lang="en-US" sz="2800"/>
              <a:t>                             201.6kgm/s = (17kg)v</a:t>
            </a:r>
          </a:p>
          <a:p>
            <a:r>
              <a:rPr lang="en-US" sz="2800"/>
              <a:t>              (201.6kgm/s)/(17kg) = 11.9 m/s = v</a:t>
            </a:r>
          </a:p>
          <a:p>
            <a:r>
              <a:rPr lang="en-US" sz="2800"/>
              <a:t>…</a:t>
            </a:r>
          </a:p>
        </p:txBody>
      </p:sp>
      <p:sp>
        <p:nvSpPr>
          <p:cNvPr id="99349" name="Freeform 21"/>
          <p:cNvSpPr>
            <a:spLocks/>
          </p:cNvSpPr>
          <p:nvPr/>
        </p:nvSpPr>
        <p:spPr bwMode="auto">
          <a:xfrm>
            <a:off x="1757363" y="1966913"/>
            <a:ext cx="271462" cy="176212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5" y="39"/>
              </a:cxn>
              <a:cxn ang="0">
                <a:pos x="36" y="3"/>
              </a:cxn>
              <a:cxn ang="0">
                <a:pos x="18" y="30"/>
              </a:cxn>
              <a:cxn ang="0">
                <a:pos x="90" y="84"/>
              </a:cxn>
              <a:cxn ang="0">
                <a:pos x="99" y="48"/>
              </a:cxn>
              <a:cxn ang="0">
                <a:pos x="72" y="30"/>
              </a:cxn>
              <a:cxn ang="0">
                <a:pos x="135" y="111"/>
              </a:cxn>
              <a:cxn ang="0">
                <a:pos x="126" y="48"/>
              </a:cxn>
              <a:cxn ang="0">
                <a:pos x="135" y="84"/>
              </a:cxn>
              <a:cxn ang="0">
                <a:pos x="162" y="93"/>
              </a:cxn>
              <a:cxn ang="0">
                <a:pos x="171" y="66"/>
              </a:cxn>
            </a:cxnLst>
            <a:rect l="0" t="0" r="r" b="b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>
            <a:off x="1752600" y="1828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>
            <a:off x="7696200" y="16002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5181600" y="792163"/>
            <a:ext cx="1584325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1.20 m/s</a:t>
            </a:r>
          </a:p>
        </p:txBody>
      </p:sp>
      <p:sp>
        <p:nvSpPr>
          <p:cNvPr id="99353" name="Freeform 25"/>
          <p:cNvSpPr>
            <a:spLocks/>
          </p:cNvSpPr>
          <p:nvPr/>
        </p:nvSpPr>
        <p:spPr bwMode="auto">
          <a:xfrm>
            <a:off x="5976938" y="1905000"/>
            <a:ext cx="652462" cy="176213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5" y="39"/>
              </a:cxn>
              <a:cxn ang="0">
                <a:pos x="36" y="3"/>
              </a:cxn>
              <a:cxn ang="0">
                <a:pos x="18" y="30"/>
              </a:cxn>
              <a:cxn ang="0">
                <a:pos x="90" y="84"/>
              </a:cxn>
              <a:cxn ang="0">
                <a:pos x="99" y="48"/>
              </a:cxn>
              <a:cxn ang="0">
                <a:pos x="72" y="30"/>
              </a:cxn>
              <a:cxn ang="0">
                <a:pos x="135" y="111"/>
              </a:cxn>
              <a:cxn ang="0">
                <a:pos x="126" y="48"/>
              </a:cxn>
              <a:cxn ang="0">
                <a:pos x="135" y="84"/>
              </a:cxn>
              <a:cxn ang="0">
                <a:pos x="162" y="93"/>
              </a:cxn>
              <a:cxn ang="0">
                <a:pos x="171" y="66"/>
              </a:cxn>
            </a:cxnLst>
            <a:rect l="0" t="0" r="r" b="b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>
            <a:off x="5943600" y="1828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5105400" y="2316163"/>
            <a:ext cx="14033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13.0 kg</a:t>
            </a:r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7512050" y="2286000"/>
            <a:ext cx="14033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17.0 kg</a:t>
            </a:r>
          </a:p>
        </p:txBody>
      </p:sp>
      <p:sp>
        <p:nvSpPr>
          <p:cNvPr id="99357" name="Line 29"/>
          <p:cNvSpPr>
            <a:spLocks noChangeShapeType="1"/>
          </p:cNvSpPr>
          <p:nvPr/>
        </p:nvSpPr>
        <p:spPr bwMode="auto">
          <a:xfrm>
            <a:off x="1524000" y="16002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8" name="Line 30"/>
          <p:cNvSpPr>
            <a:spLocks noChangeShapeType="1"/>
          </p:cNvSpPr>
          <p:nvPr/>
        </p:nvSpPr>
        <p:spPr bwMode="auto">
          <a:xfrm flipH="1">
            <a:off x="5334000" y="1600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0" y="6400800"/>
            <a:ext cx="1233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11.9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build="p" autoUpdateAnimBg="0"/>
      <p:bldP spid="9934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/>
              <a:t>A 153 gram bullet going 452 m/s goes through two stationary 3.50 kg blocks of wood.  After this, the first block is traveling at 6.50 m/s and the second is going 8.30 m/s in the same direction. What is the bullet’s velocity after this?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28600" y="4114800"/>
            <a:ext cx="87630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(.153kg)(452m/s)= (3.5kg)(6.5m/s)+(3.5kg)(8.3m/s)+(.153kg)v</a:t>
            </a:r>
          </a:p>
          <a:p>
            <a:pPr eaLnBrk="0" hangingPunct="0"/>
            <a:r>
              <a:rPr lang="en-US" sz="3200"/>
              <a:t>69.156kgm/s = 22.75kgm/s+29.05kgm/s+(</a:t>
            </a:r>
            <a:r>
              <a:rPr lang="en-US" sz="2800"/>
              <a:t>.153kg</a:t>
            </a:r>
            <a:r>
              <a:rPr lang="en-US" sz="3200"/>
              <a:t>)v</a:t>
            </a:r>
          </a:p>
          <a:p>
            <a:pPr eaLnBrk="0" hangingPunct="0"/>
            <a:r>
              <a:rPr lang="en-US" sz="3200"/>
              <a:t>17.356kgm/s = (</a:t>
            </a:r>
            <a:r>
              <a:rPr lang="en-US" sz="2800"/>
              <a:t>.153kg</a:t>
            </a:r>
            <a:r>
              <a:rPr lang="en-US" sz="3200"/>
              <a:t>)v</a:t>
            </a:r>
          </a:p>
          <a:p>
            <a:pPr eaLnBrk="0" hangingPunct="0"/>
            <a:r>
              <a:rPr lang="en-US" sz="3200"/>
              <a:t>(17.356kgm/s)/(</a:t>
            </a:r>
            <a:r>
              <a:rPr lang="en-US" sz="2800"/>
              <a:t>.153kg</a:t>
            </a:r>
            <a:r>
              <a:rPr lang="en-US" sz="3200"/>
              <a:t>) = 113.44 = </a:t>
            </a:r>
            <a:r>
              <a:rPr lang="en-US" sz="3200" u="sng"/>
              <a:t>113 m/s</a:t>
            </a:r>
          </a:p>
          <a:p>
            <a:pPr eaLnBrk="0" hangingPunct="0"/>
            <a:r>
              <a:rPr lang="en-US" sz="3200"/>
              <a:t>…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1143000" y="6400800"/>
            <a:ext cx="1157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113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633538"/>
            <a:ext cx="6288088" cy="3590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657225"/>
            <a:ext cx="6288088" cy="5543550"/>
          </a:xfrm>
          <a:prstGeom prst="rect">
            <a:avLst/>
          </a:prstGeom>
          <a:noFill/>
        </p:spPr>
      </p:pic>
      <p:sp>
        <p:nvSpPr>
          <p:cNvPr id="144387" name="Text Box 3"/>
          <p:cNvSpPr txBox="1">
            <a:spLocks noChangeArrowheads="1"/>
          </p:cNvSpPr>
          <p:nvPr/>
        </p:nvSpPr>
        <p:spPr bwMode="auto">
          <a:xfrm rot="16200000">
            <a:off x="-1454150" y="3270250"/>
            <a:ext cx="44005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Oscillations and waves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/>
              <a:t>What is the frequency of a sound wave that has a wavelength of 45 cm, where the speed of sound is 335 m/s</a:t>
            </a:r>
            <a:endParaRPr lang="en-US" sz="1000"/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28600" y="2895600"/>
            <a:ext cx="8763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charset="2"/>
              </a:rPr>
              <a:t></a:t>
            </a:r>
            <a:endParaRPr lang="en-US" sz="4400" baseline="-25000"/>
          </a:p>
          <a:p>
            <a:pPr eaLnBrk="0" hangingPunct="0"/>
            <a:r>
              <a:rPr lang="en-US" sz="3200">
                <a:sym typeface="Symbol" charset="2"/>
              </a:rPr>
              <a:t>f = v/ = (335 m/s)/(.45 m) = 744.444 = 740 Hz</a:t>
            </a:r>
          </a:p>
          <a:p>
            <a:pPr eaLnBrk="0" hangingPunct="0"/>
            <a:r>
              <a:rPr lang="en-US" sz="3200">
                <a:sym typeface="Symbol" charset="2"/>
              </a:rPr>
              <a:t>…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6400800"/>
            <a:ext cx="1073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740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228600" y="4114800"/>
            <a:ext cx="87630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L = </a:t>
            </a:r>
            <a:r>
              <a:rPr lang="en-US" sz="4400" baseline="30000"/>
              <a:t>2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charset="2"/>
              </a:rPr>
              <a:t></a:t>
            </a:r>
          </a:p>
          <a:p>
            <a:r>
              <a:rPr lang="en-US" sz="4000">
                <a:sym typeface="Symbol" charset="2"/>
              </a:rPr>
              <a:t> = </a:t>
            </a:r>
            <a:r>
              <a:rPr lang="en-US" sz="4400" baseline="30000"/>
              <a:t>4</a:t>
            </a:r>
            <a:r>
              <a:rPr lang="en-US" sz="4400"/>
              <a:t>/</a:t>
            </a:r>
            <a:r>
              <a:rPr lang="en-US" sz="4400" baseline="-25000"/>
              <a:t>2</a:t>
            </a:r>
            <a:r>
              <a:rPr lang="en-US" sz="4000">
                <a:sym typeface="Symbol" charset="2"/>
              </a:rPr>
              <a:t>(.62 m) = 1.24 m</a:t>
            </a:r>
          </a:p>
          <a:p>
            <a:r>
              <a:rPr lang="en-US" sz="2800"/>
              <a:t>v = f</a:t>
            </a:r>
            <a:r>
              <a:rPr lang="en-US" sz="2800">
                <a:sym typeface="Symbol" charset="2"/>
              </a:rPr>
              <a:t>, f = v/ = (343 m/s)/(1.24 m) =</a:t>
            </a:r>
            <a:r>
              <a:rPr lang="en-US" sz="4000">
                <a:sym typeface="Symbol" charset="2"/>
              </a:rPr>
              <a:t> 277 Hz</a:t>
            </a:r>
          </a:p>
          <a:p>
            <a:r>
              <a:rPr lang="en-US" sz="4000">
                <a:sym typeface="Symbol" charset="2"/>
              </a:rPr>
              <a:t>…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746125" y="2286000"/>
            <a:ext cx="8169275" cy="1920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The waveform is 62 cm long.  What is the </a:t>
            </a:r>
            <a:r>
              <a:rPr lang="en-US" sz="4000">
                <a:sym typeface="Symbol" charset="2"/>
              </a:rPr>
              <a:t>?</a:t>
            </a:r>
          </a:p>
          <a:p>
            <a:r>
              <a:rPr lang="en-US" sz="4000">
                <a:sym typeface="Symbol" charset="2"/>
              </a:rPr>
              <a:t>If it is a sound wave (v = 343 m/s), what is its frequency</a:t>
            </a:r>
            <a:r>
              <a:rPr lang="en-US" sz="3200"/>
              <a:t> (v = f</a:t>
            </a:r>
            <a:r>
              <a:rPr lang="en-US" sz="4000">
                <a:sym typeface="Symbol" charset="2"/>
              </a:rPr>
              <a:t>)</a:t>
            </a:r>
          </a:p>
        </p:txBody>
      </p:sp>
      <p:pic>
        <p:nvPicPr>
          <p:cNvPr id="103430" name="Picture 6" descr="FG12_12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8600"/>
            <a:ext cx="7467600" cy="2047875"/>
          </a:xfrm>
          <a:prstGeom prst="rect">
            <a:avLst/>
          </a:prstGeom>
          <a:noFill/>
        </p:spPr>
      </p:pic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1066800" y="6324600"/>
            <a:ext cx="1073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277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228600" y="4283075"/>
            <a:ext cx="87630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L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charset="2"/>
              </a:rPr>
              <a:t></a:t>
            </a:r>
          </a:p>
          <a:p>
            <a:r>
              <a:rPr lang="en-US" sz="4000">
                <a:sym typeface="Symbol" charset="2"/>
              </a:rPr>
              <a:t> = </a:t>
            </a:r>
            <a:r>
              <a:rPr lang="en-US" sz="4400" baseline="30000"/>
              <a:t>4</a:t>
            </a:r>
            <a:r>
              <a:rPr lang="en-US" sz="4400"/>
              <a:t>/</a:t>
            </a:r>
            <a:r>
              <a:rPr lang="en-US" sz="4400" baseline="-25000"/>
              <a:t>1</a:t>
            </a:r>
            <a:r>
              <a:rPr lang="en-US" sz="4000">
                <a:sym typeface="Symbol" charset="2"/>
              </a:rPr>
              <a:t>(2.42 m) = 9.68 m</a:t>
            </a:r>
          </a:p>
          <a:p>
            <a:r>
              <a:rPr lang="en-US" sz="2800"/>
              <a:t>v = f</a:t>
            </a:r>
            <a:r>
              <a:rPr lang="en-US" sz="2800">
                <a:sym typeface="Symbol" charset="2"/>
              </a:rPr>
              <a:t>, f = v/ = (343 m/s)/(9.68 m) =</a:t>
            </a:r>
            <a:r>
              <a:rPr lang="en-US" sz="4000">
                <a:sym typeface="Symbol" charset="2"/>
              </a:rPr>
              <a:t> 35.4 Hz</a:t>
            </a:r>
          </a:p>
          <a:p>
            <a:r>
              <a:rPr lang="en-US" sz="4000">
                <a:sym typeface="Symbol" charset="2"/>
              </a:rPr>
              <a:t>...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746125" y="2578100"/>
            <a:ext cx="8169275" cy="1920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The waveform is 2.42 m long.  What is the </a:t>
            </a:r>
            <a:r>
              <a:rPr lang="en-US" sz="4000" u="sng">
                <a:sym typeface="Symbol" charset="2"/>
              </a:rPr>
              <a:t></a:t>
            </a:r>
            <a:r>
              <a:rPr lang="en-US" sz="4000">
                <a:sym typeface="Symbol" charset="2"/>
              </a:rPr>
              <a:t>?</a:t>
            </a:r>
          </a:p>
          <a:p>
            <a:r>
              <a:rPr lang="en-US" sz="4000">
                <a:sym typeface="Symbol" charset="2"/>
              </a:rPr>
              <a:t>If it is a sound wave (v = 343 m/s), what is its </a:t>
            </a:r>
            <a:r>
              <a:rPr lang="en-US" sz="4000" u="sng">
                <a:sym typeface="Symbol" charset="2"/>
              </a:rPr>
              <a:t>frequency</a:t>
            </a:r>
            <a:r>
              <a:rPr lang="en-US" sz="3200"/>
              <a:t> (v = f</a:t>
            </a:r>
            <a:r>
              <a:rPr lang="en-US" sz="4000">
                <a:sym typeface="Symbol" charset="2"/>
              </a:rPr>
              <a:t>)</a:t>
            </a:r>
          </a:p>
        </p:txBody>
      </p:sp>
      <p:pic>
        <p:nvPicPr>
          <p:cNvPr id="131078" name="Picture 6" descr="FG12_1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8100"/>
            <a:ext cx="9144000" cy="2476500"/>
          </a:xfrm>
          <a:prstGeom prst="rect">
            <a:avLst/>
          </a:prstGeom>
          <a:noFill/>
        </p:spPr>
      </p:pic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1143000" y="6400800"/>
            <a:ext cx="11493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35.4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Moving observer</a:t>
            </a:r>
          </a:p>
          <a:p>
            <a:r>
              <a:rPr lang="en-US" sz="3200"/>
              <a:t>higher frequency</a:t>
            </a:r>
          </a:p>
          <a:p>
            <a:pPr eaLnBrk="0" hangingPunct="0"/>
            <a:r>
              <a:rPr lang="en-US" sz="3200">
                <a:sym typeface="Symbol" charset="2"/>
              </a:rPr>
              <a:t>f’ = f{1 </a:t>
            </a:r>
            <a:r>
              <a:rPr lang="en-US" sz="3200" u="sng">
                <a:sym typeface="Symbol" charset="2"/>
              </a:rPr>
              <a:t>+</a:t>
            </a:r>
            <a:r>
              <a:rPr lang="en-US" sz="3200">
                <a:sym typeface="Symbol" charset="2"/>
              </a:rPr>
              <a:t> v</a:t>
            </a:r>
            <a:r>
              <a:rPr lang="en-US" sz="3200" baseline="-25000">
                <a:sym typeface="Symbol" charset="2"/>
              </a:rPr>
              <a:t>o</a:t>
            </a:r>
            <a:r>
              <a:rPr lang="en-US" sz="3200">
                <a:sym typeface="Symbol" charset="2"/>
              </a:rPr>
              <a:t>/v}</a:t>
            </a:r>
          </a:p>
          <a:p>
            <a:pPr lvl="1"/>
            <a:endParaRPr lang="en-US" sz="3200">
              <a:sym typeface="Symbol" charset="2"/>
            </a:endParaRPr>
          </a:p>
          <a:p>
            <a:r>
              <a:rPr lang="en-US" sz="3200">
                <a:sym typeface="Symbol" charset="2"/>
              </a:rPr>
              <a:t>f = 440.0 Hz, vo = 18.0 m/s, v = 343 m/s, and +</a:t>
            </a:r>
          </a:p>
          <a:p>
            <a:r>
              <a:rPr lang="en-US" sz="3600"/>
              <a:t>F = 463 Hz</a:t>
            </a:r>
          </a:p>
          <a:p>
            <a:r>
              <a:rPr lang="en-US" sz="3600"/>
              <a:t>…</a:t>
            </a:r>
            <a:endParaRPr lang="en-US" sz="3200">
              <a:sym typeface="Symbol" charset="2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A person who is late for a concert runs at 18.0 m/s towards an A 440.0 Hz.  What frequency do they hear?  </a:t>
            </a:r>
            <a:r>
              <a:rPr lang="en-US"/>
              <a:t>(use v sound = 343 m/s)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6400800"/>
            <a:ext cx="1073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463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/>
              <a:t>Two speakers 3.0 m apart are making sound with a wavelength of 48.0 cm. </a:t>
            </a:r>
          </a:p>
          <a:p>
            <a:pPr eaLnBrk="0" hangingPunct="0"/>
            <a:r>
              <a:rPr lang="en-US" sz="4000"/>
              <a:t>If I am 2.12 m from one speaker, and 3.80 m from the other, is it loud, or quiet, and how many wavelengths difference in distance is there?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81000" y="4130675"/>
            <a:ext cx="8763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3.80 m - 2.12 m = 1.68 m</a:t>
            </a:r>
          </a:p>
          <a:p>
            <a:r>
              <a:rPr lang="en-US" sz="3200"/>
              <a:t>(1.68 m)/(.48 m) = 3.5 </a:t>
            </a:r>
            <a:r>
              <a:rPr lang="en-US" sz="3200">
                <a:sym typeface="Symbol" charset="2"/>
              </a:rPr>
              <a:t> = destructive interference</a:t>
            </a:r>
          </a:p>
          <a:p>
            <a:r>
              <a:rPr lang="en-US" sz="3200">
                <a:sym typeface="Symbol" charset="2"/>
              </a:rPr>
              <a:t>…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6400800"/>
            <a:ext cx="39957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3.5 </a:t>
            </a:r>
            <a:r>
              <a:rPr lang="en-US">
                <a:sym typeface="Symbol" charset="2"/>
              </a:rPr>
              <a:t> = destructive interference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n = </a:t>
            </a:r>
            <a:r>
              <a:rPr lang="en-US" sz="5400" baseline="30000"/>
              <a:t>c</a:t>
            </a:r>
            <a:r>
              <a:rPr lang="en-US" sz="5400"/>
              <a:t>/</a:t>
            </a:r>
            <a:r>
              <a:rPr lang="en-US" sz="5400" baseline="-25000"/>
              <a:t>v</a:t>
            </a:r>
          </a:p>
          <a:p>
            <a:pPr lvl="1"/>
            <a:endParaRPr lang="en-US" sz="3200">
              <a:sym typeface="Symbol" charset="2"/>
            </a:endParaRPr>
          </a:p>
          <a:p>
            <a:r>
              <a:rPr lang="en-US" sz="3200">
                <a:sym typeface="Symbol" charset="2"/>
              </a:rPr>
              <a:t>n = 2.42, c = 3.00 x 10</a:t>
            </a:r>
            <a:r>
              <a:rPr lang="en-US" sz="3200" baseline="30000">
                <a:sym typeface="Symbol" charset="2"/>
              </a:rPr>
              <a:t>8</a:t>
            </a:r>
            <a:r>
              <a:rPr lang="en-US" sz="3200">
                <a:sym typeface="Symbol" charset="2"/>
              </a:rPr>
              <a:t> m/s </a:t>
            </a:r>
          </a:p>
          <a:p>
            <a:r>
              <a:rPr lang="en-US" sz="3200">
                <a:sym typeface="Symbol" charset="2"/>
              </a:rPr>
              <a:t>V = </a:t>
            </a:r>
            <a:r>
              <a:rPr lang="en-US" sz="3200"/>
              <a:t>1.24 x 10</a:t>
            </a:r>
            <a:r>
              <a:rPr lang="en-US" sz="3200" baseline="30000"/>
              <a:t>8</a:t>
            </a:r>
            <a:r>
              <a:rPr lang="en-US" sz="3200"/>
              <a:t> m/s</a:t>
            </a:r>
          </a:p>
          <a:p>
            <a:r>
              <a:rPr lang="en-US" sz="3200"/>
              <a:t>…</a:t>
            </a:r>
            <a:endParaRPr lang="en-US" sz="6600">
              <a:sym typeface="Symbol" charset="2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What is the speed of light in diamond? n = 2.42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6400800"/>
            <a:ext cx="19446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1.24 x 10</a:t>
            </a:r>
            <a:r>
              <a:rPr lang="en-US" baseline="30000"/>
              <a:t>8</a:t>
            </a:r>
            <a:r>
              <a:rPr lang="en-US"/>
              <a:t>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381000" y="2530475"/>
            <a:ext cx="4953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n</a:t>
            </a:r>
            <a:r>
              <a:rPr lang="en-US" sz="2800" baseline="-25000"/>
              <a:t>1</a:t>
            </a:r>
            <a:r>
              <a:rPr lang="en-US" sz="2800"/>
              <a:t> </a:t>
            </a:r>
            <a:r>
              <a:rPr lang="en-US" sz="3200"/>
              <a:t>sin </a:t>
            </a:r>
            <a:r>
              <a:rPr lang="en-US" sz="3200">
                <a:sym typeface="Symbol" charset="2"/>
              </a:rPr>
              <a:t></a:t>
            </a:r>
            <a:r>
              <a:rPr lang="en-US" sz="3200" baseline="-25000">
                <a:sym typeface="Symbol" charset="2"/>
              </a:rPr>
              <a:t>1</a:t>
            </a:r>
            <a:r>
              <a:rPr lang="en-US" sz="3200">
                <a:sym typeface="Symbol" charset="2"/>
              </a:rPr>
              <a:t>  =  </a:t>
            </a:r>
            <a:r>
              <a:rPr lang="en-US" sz="2800"/>
              <a:t>n</a:t>
            </a:r>
            <a:r>
              <a:rPr lang="en-US" sz="2800" baseline="-25000"/>
              <a:t>2</a:t>
            </a:r>
            <a:r>
              <a:rPr lang="en-US" sz="2800"/>
              <a:t> </a:t>
            </a:r>
            <a:r>
              <a:rPr lang="en-US" sz="3200"/>
              <a:t>sin </a:t>
            </a:r>
            <a:r>
              <a:rPr lang="en-US" sz="3200">
                <a:sym typeface="Symbol" charset="2"/>
              </a:rPr>
              <a:t></a:t>
            </a:r>
            <a:r>
              <a:rPr lang="en-US" sz="3200" baseline="-25000">
                <a:sym typeface="Symbol" charset="2"/>
              </a:rPr>
              <a:t>2</a:t>
            </a:r>
            <a:endParaRPr lang="en-US" sz="3200">
              <a:sym typeface="Symbol" charset="2"/>
            </a:endParaRPr>
          </a:p>
          <a:p>
            <a:r>
              <a:rPr lang="en-US" sz="2800"/>
              <a:t>n</a:t>
            </a:r>
            <a:r>
              <a:rPr lang="en-US" sz="2800" baseline="-25000"/>
              <a:t>1</a:t>
            </a:r>
            <a:r>
              <a:rPr lang="en-US" sz="3200">
                <a:sym typeface="Symbol" charset="2"/>
              </a:rPr>
              <a:t> = 1.33, </a:t>
            </a:r>
            <a:r>
              <a:rPr lang="en-US" sz="3200" baseline="-25000">
                <a:sym typeface="Symbol" charset="2"/>
              </a:rPr>
              <a:t>1</a:t>
            </a:r>
            <a:r>
              <a:rPr lang="en-US" sz="3200">
                <a:sym typeface="Symbol" charset="2"/>
              </a:rPr>
              <a:t> = </a:t>
            </a:r>
            <a:r>
              <a:rPr lang="en-US" sz="3200"/>
              <a:t>12</a:t>
            </a:r>
            <a:r>
              <a:rPr lang="en-US" sz="3200" baseline="30000"/>
              <a:t>o</a:t>
            </a:r>
            <a:r>
              <a:rPr lang="en-US" sz="3200">
                <a:sym typeface="Symbol" charset="2"/>
              </a:rPr>
              <a:t>, n</a:t>
            </a:r>
            <a:r>
              <a:rPr lang="en-US" sz="3200" baseline="-25000">
                <a:sym typeface="Symbol" charset="2"/>
              </a:rPr>
              <a:t>2</a:t>
            </a:r>
            <a:r>
              <a:rPr lang="en-US" sz="3200">
                <a:sym typeface="Symbol" charset="2"/>
              </a:rPr>
              <a:t> = </a:t>
            </a:r>
            <a:r>
              <a:rPr lang="en-US" sz="3200"/>
              <a:t>1.00</a:t>
            </a:r>
          </a:p>
          <a:p>
            <a:r>
              <a:rPr lang="en-US" sz="3200"/>
              <a:t>Angle = </a:t>
            </a:r>
            <a:r>
              <a:rPr lang="en-US" sz="2800"/>
              <a:t>16</a:t>
            </a:r>
            <a:r>
              <a:rPr lang="en-US" sz="2800" baseline="30000"/>
              <a:t>o</a:t>
            </a:r>
          </a:p>
          <a:p>
            <a:r>
              <a:rPr lang="en-US" sz="2800"/>
              <a:t>…</a:t>
            </a:r>
            <a:endParaRPr lang="en-US" sz="6000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2041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A ray of light has an incident angle of 12</a:t>
            </a:r>
            <a:r>
              <a:rPr lang="en-US" sz="3200" baseline="30000"/>
              <a:t>o</a:t>
            </a:r>
            <a:r>
              <a:rPr lang="en-US" sz="3200"/>
              <a:t> with the underside of an air-water interface, what is the refracted angle in the air?  (n = 1.33 for water, 1.00 for air)</a:t>
            </a:r>
          </a:p>
        </p:txBody>
      </p:sp>
      <p:grpSp>
        <p:nvGrpSpPr>
          <p:cNvPr id="107526" name="Group 6"/>
          <p:cNvGrpSpPr>
            <a:grpSpLocks/>
          </p:cNvGrpSpPr>
          <p:nvPr/>
        </p:nvGrpSpPr>
        <p:grpSpPr bwMode="auto">
          <a:xfrm>
            <a:off x="6019800" y="2362200"/>
            <a:ext cx="3124200" cy="2743200"/>
            <a:chOff x="240" y="1296"/>
            <a:chExt cx="4368" cy="2880"/>
          </a:xfrm>
        </p:grpSpPr>
        <p:sp>
          <p:nvSpPr>
            <p:cNvPr id="107527" name="Rectangle 7"/>
            <p:cNvSpPr>
              <a:spLocks noChangeArrowheads="1"/>
            </p:cNvSpPr>
            <p:nvPr/>
          </p:nvSpPr>
          <p:spPr bwMode="auto">
            <a:xfrm>
              <a:off x="240" y="1296"/>
              <a:ext cx="4368" cy="2880"/>
            </a:xfrm>
            <a:prstGeom prst="rect">
              <a:avLst/>
            </a:prstGeom>
            <a:solidFill>
              <a:schemeClr val="bg1"/>
            </a:solidFill>
            <a:ln w="508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800"/>
            </a:p>
          </p:txBody>
        </p:sp>
        <p:sp>
          <p:nvSpPr>
            <p:cNvPr id="107528" name="Rectangle 8"/>
            <p:cNvSpPr>
              <a:spLocks noChangeArrowheads="1"/>
            </p:cNvSpPr>
            <p:nvPr/>
          </p:nvSpPr>
          <p:spPr bwMode="auto">
            <a:xfrm>
              <a:off x="240" y="2736"/>
              <a:ext cx="4368" cy="1440"/>
            </a:xfrm>
            <a:prstGeom prst="rect">
              <a:avLst/>
            </a:prstGeom>
            <a:solidFill>
              <a:srgbClr val="00FFFF"/>
            </a:solidFill>
            <a:ln w="508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7620000" y="2438400"/>
            <a:ext cx="0" cy="26670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 flipH="1" flipV="1">
            <a:off x="7620000" y="3733800"/>
            <a:ext cx="6096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 flipH="1" flipV="1">
            <a:off x="6629400" y="2514600"/>
            <a:ext cx="9906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2" name="Freeform 12"/>
          <p:cNvSpPr>
            <a:spLocks/>
          </p:cNvSpPr>
          <p:nvPr/>
        </p:nvSpPr>
        <p:spPr bwMode="auto">
          <a:xfrm>
            <a:off x="7620000" y="4495800"/>
            <a:ext cx="304800" cy="889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48"/>
              </a:cxn>
              <a:cxn ang="0">
                <a:pos x="0" y="48"/>
              </a:cxn>
            </a:cxnLst>
            <a:rect l="0" t="0" r="r" b="b"/>
            <a:pathLst>
              <a:path w="192" h="56">
                <a:moveTo>
                  <a:pt x="192" y="0"/>
                </a:moveTo>
                <a:cubicBezTo>
                  <a:pt x="184" y="20"/>
                  <a:pt x="176" y="40"/>
                  <a:pt x="144" y="48"/>
                </a:cubicBezTo>
                <a:cubicBezTo>
                  <a:pt x="112" y="56"/>
                  <a:pt x="56" y="52"/>
                  <a:pt x="0" y="48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3" name="Freeform 13"/>
          <p:cNvSpPr>
            <a:spLocks/>
          </p:cNvSpPr>
          <p:nvPr/>
        </p:nvSpPr>
        <p:spPr bwMode="auto">
          <a:xfrm>
            <a:off x="7239000" y="3124200"/>
            <a:ext cx="3810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96" y="0"/>
              </a:cxn>
              <a:cxn ang="0">
                <a:pos x="240" y="48"/>
              </a:cxn>
            </a:cxnLst>
            <a:rect l="0" t="0" r="r" b="b"/>
            <a:pathLst>
              <a:path w="240" h="48">
                <a:moveTo>
                  <a:pt x="0" y="48"/>
                </a:moveTo>
                <a:cubicBezTo>
                  <a:pt x="28" y="24"/>
                  <a:pt x="56" y="0"/>
                  <a:pt x="96" y="0"/>
                </a:cubicBezTo>
                <a:cubicBezTo>
                  <a:pt x="136" y="0"/>
                  <a:pt x="188" y="24"/>
                  <a:pt x="240" y="48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7070725" y="2505075"/>
            <a:ext cx="4984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??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8137525" y="4029075"/>
            <a:ext cx="6604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12</a:t>
            </a:r>
            <a:r>
              <a:rPr lang="en-US" sz="2800" baseline="30000"/>
              <a:t>o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6080125" y="4105275"/>
            <a:ext cx="13620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n = 1.33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7756525" y="2657475"/>
            <a:ext cx="13620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n = 1.00</a:t>
            </a:r>
          </a:p>
        </p:txBody>
      </p:sp>
      <p:sp>
        <p:nvSpPr>
          <p:cNvPr id="107538" name="Rectangle 18"/>
          <p:cNvSpPr>
            <a:spLocks noChangeArrowheads="1"/>
          </p:cNvSpPr>
          <p:nvPr/>
        </p:nvSpPr>
        <p:spPr bwMode="auto">
          <a:xfrm>
            <a:off x="0" y="6400800"/>
            <a:ext cx="5905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16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3"/>
          <p:cNvSpPr txBox="1">
            <a:spLocks noChangeArrowheads="1"/>
          </p:cNvSpPr>
          <p:nvPr/>
        </p:nvSpPr>
        <p:spPr bwMode="auto">
          <a:xfrm rot="16200000">
            <a:off x="-120650" y="3136900"/>
            <a:ext cx="17335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Thermal</a:t>
            </a:r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7325" y="2352675"/>
            <a:ext cx="6230938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pV = nRT</a:t>
            </a:r>
          </a:p>
          <a:p>
            <a:r>
              <a:rPr lang="en-US" sz="3200"/>
              <a:t>p = 1.013 x 10</a:t>
            </a:r>
            <a:r>
              <a:rPr lang="en-US" sz="3200" baseline="30000"/>
              <a:t>5</a:t>
            </a:r>
            <a:r>
              <a:rPr lang="en-US" sz="3200"/>
              <a:t> Pa, n = 1.3, T = 273 K + 34 K,</a:t>
            </a:r>
          </a:p>
          <a:p>
            <a:r>
              <a:rPr lang="en-US" sz="3200"/>
              <a:t>V = </a:t>
            </a:r>
            <a:r>
              <a:rPr lang="en-US" sz="3200">
                <a:sym typeface="Symbol" charset="2"/>
              </a:rPr>
              <a:t>.033 m</a:t>
            </a:r>
            <a:r>
              <a:rPr lang="en-US" sz="3200" baseline="30000">
                <a:sym typeface="Symbol" charset="2"/>
              </a:rPr>
              <a:t>3</a:t>
            </a:r>
          </a:p>
          <a:p>
            <a:r>
              <a:rPr lang="en-US" sz="3200">
                <a:sym typeface="Symbol" charset="2"/>
              </a:rPr>
              <a:t>…</a:t>
            </a:r>
            <a:endParaRPr lang="en-US" sz="6600">
              <a:sym typeface="Symbol" charset="2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What is the volume of 1.3 mol of N</a:t>
            </a:r>
            <a:r>
              <a:rPr lang="en-US" sz="3200" baseline="-25000"/>
              <a:t>2 </a:t>
            </a:r>
            <a:r>
              <a:rPr lang="en-US" sz="3200"/>
              <a:t>at 34 </a:t>
            </a:r>
            <a:r>
              <a:rPr lang="en-US" sz="3200" baseline="30000"/>
              <a:t>o</a:t>
            </a:r>
            <a:r>
              <a:rPr lang="en-US" sz="3200"/>
              <a:t>C, and 1.0 atm?  (1 atm = 1.013 x 10</a:t>
            </a:r>
            <a:r>
              <a:rPr lang="en-US" sz="3200" baseline="30000"/>
              <a:t>5</a:t>
            </a:r>
            <a:r>
              <a:rPr lang="en-US" sz="3200"/>
              <a:t> Pa)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6400800"/>
            <a:ext cx="11318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.033 m</a:t>
            </a:r>
            <a:r>
              <a:rPr lang="en-US" baseline="30000">
                <a:sym typeface="Symbol" charset="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7925" y="0"/>
            <a:ext cx="4481513" cy="675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152400" y="5715000"/>
            <a:ext cx="87630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Symbol" charset="2"/>
              </a:rPr>
              <a:t></a:t>
            </a:r>
            <a:r>
              <a:rPr lang="en-US" sz="2800"/>
              <a:t>Q = 10,000, </a:t>
            </a:r>
            <a:r>
              <a:rPr lang="en-US" sz="2800">
                <a:sym typeface="Symbol" charset="2"/>
              </a:rPr>
              <a:t></a:t>
            </a:r>
            <a:r>
              <a:rPr lang="en-US" sz="2800"/>
              <a:t>T = 15 </a:t>
            </a:r>
            <a:r>
              <a:rPr lang="en-US" sz="2800" baseline="30000"/>
              <a:t>o</a:t>
            </a:r>
            <a:r>
              <a:rPr lang="en-US" sz="2800"/>
              <a:t>C, m = .45 kg,  </a:t>
            </a:r>
            <a:r>
              <a:rPr lang="en-US" sz="3200"/>
              <a:t>c = </a:t>
            </a:r>
            <a:r>
              <a:rPr lang="en-US">
                <a:sym typeface="Symbol" charset="2"/>
              </a:rPr>
              <a:t>1480 J </a:t>
            </a:r>
            <a:r>
              <a:rPr lang="en-US" baseline="30000">
                <a:sym typeface="Symbol" charset="2"/>
              </a:rPr>
              <a:t>o</a:t>
            </a:r>
            <a:r>
              <a:rPr lang="en-US">
                <a:sym typeface="Symbol" charset="2"/>
              </a:rPr>
              <a:t>C</a:t>
            </a:r>
            <a:r>
              <a:rPr lang="en-US" baseline="30000">
                <a:sym typeface="Symbol" charset="2"/>
              </a:rPr>
              <a:t>-1</a:t>
            </a:r>
            <a:r>
              <a:rPr lang="en-US">
                <a:sym typeface="Symbol" charset="2"/>
              </a:rPr>
              <a:t> kg</a:t>
            </a:r>
            <a:r>
              <a:rPr lang="en-US" baseline="30000">
                <a:sym typeface="Symbol" charset="2"/>
              </a:rPr>
              <a:t>-1</a:t>
            </a:r>
          </a:p>
          <a:p>
            <a:r>
              <a:rPr lang="en-US" baseline="30000">
                <a:sym typeface="Symbol" charset="2"/>
              </a:rPr>
              <a:t>…</a:t>
            </a:r>
            <a:endParaRPr lang="en-US" sz="4800"/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3" action="ppaction://hlinksldjump"/>
              </a:rPr>
              <a:t>W</a:t>
            </a:r>
            <a:endParaRPr lang="en-US" sz="2800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304800" y="-122238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What is specific heat of the gaseous phase?</a:t>
            </a:r>
            <a:endParaRPr lang="en-US" sz="2800" baseline="30000">
              <a:sym typeface="Symbol" charset="2"/>
            </a:endParaRPr>
          </a:p>
        </p:txBody>
      </p:sp>
      <p:graphicFrame>
        <p:nvGraphicFramePr>
          <p:cNvPr id="113670" name="Object 6"/>
          <p:cNvGraphicFramePr>
            <a:graphicFrameLocks noChangeAspect="1"/>
          </p:cNvGraphicFramePr>
          <p:nvPr/>
        </p:nvGraphicFramePr>
        <p:xfrm>
          <a:off x="-34925" y="304800"/>
          <a:ext cx="9220200" cy="5470525"/>
        </p:xfrm>
        <a:graphic>
          <a:graphicData uri="http://schemas.openxmlformats.org/presentationml/2006/ole">
            <p:oleObj spid="_x0000_s113670" name="Chart" r:id="rId4" imgW="5924821" imgH="3515087" progId="Excel.Chart.8">
              <p:embed/>
            </p:oleObj>
          </a:graphicData>
        </a:graphic>
      </p:graphicFrame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533400" y="6400800"/>
            <a:ext cx="23098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1480 J oC-1 kg-1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152400" y="57150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Symbol" charset="2"/>
              </a:rPr>
              <a:t></a:t>
            </a:r>
            <a:r>
              <a:rPr lang="en-US" sz="2800"/>
              <a:t>Q = 10,000,  m = .45 kg, L = ?? Lf = </a:t>
            </a:r>
            <a:r>
              <a:rPr lang="en-US" sz="2800">
                <a:sym typeface="Symbol" charset="2"/>
              </a:rPr>
              <a:t>22,000 J  kg</a:t>
            </a:r>
            <a:r>
              <a:rPr lang="en-US" sz="2800" baseline="30000">
                <a:sym typeface="Symbol" charset="2"/>
              </a:rPr>
              <a:t>-1</a:t>
            </a:r>
            <a:endParaRPr lang="en-US" sz="5400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3" action="ppaction://hlinksldjump"/>
              </a:rPr>
              <a:t>W</a:t>
            </a:r>
            <a:endParaRPr lang="en-US" sz="2800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304800" y="-122238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What is the latent heat of fusion?</a:t>
            </a:r>
            <a:endParaRPr lang="en-US" sz="2800" baseline="30000">
              <a:sym typeface="Symbol" charset="2"/>
            </a:endParaRPr>
          </a:p>
        </p:txBody>
      </p:sp>
      <p:graphicFrame>
        <p:nvGraphicFramePr>
          <p:cNvPr id="111622" name="Object 6"/>
          <p:cNvGraphicFramePr>
            <a:graphicFrameLocks noChangeAspect="1"/>
          </p:cNvGraphicFramePr>
          <p:nvPr/>
        </p:nvGraphicFramePr>
        <p:xfrm>
          <a:off x="-34925" y="304800"/>
          <a:ext cx="9220200" cy="5470525"/>
        </p:xfrm>
        <a:graphic>
          <a:graphicData uri="http://schemas.openxmlformats.org/presentationml/2006/ole">
            <p:oleObj spid="_x0000_s111622" name="Chart" r:id="rId4" imgW="5924821" imgH="3515087" progId="Excel.Chart.8">
              <p:embed/>
            </p:oleObj>
          </a:graphicData>
        </a:graphic>
      </p:graphicFrame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0" y="6400800"/>
            <a:ext cx="19288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22,000 J  kg-1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0" y="195263"/>
            <a:ext cx="70945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Which process is adiabatic, which is isothermal?</a:t>
            </a:r>
          </a:p>
          <a:p>
            <a:r>
              <a:rPr lang="en-US" sz="2800"/>
              <a:t>(Explain why)</a:t>
            </a:r>
          </a:p>
          <a:p>
            <a:r>
              <a:rPr lang="en-US" sz="2800"/>
              <a:t>Adiabatic = no heat flow, Isothermal = const T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pic>
        <p:nvPicPr>
          <p:cNvPr id="114692" name="Picture 4" descr="FG15_02"/>
          <p:cNvPicPr>
            <a:picLocks noChangeAspect="1" noChangeArrowheads="1"/>
          </p:cNvPicPr>
          <p:nvPr/>
        </p:nvPicPr>
        <p:blipFill>
          <a:blip r:embed="rId3"/>
          <a:srcRect l="37042" t="6580" r="38391" b="7895"/>
          <a:stretch>
            <a:fillRect/>
          </a:stretch>
        </p:blipFill>
        <p:spPr bwMode="auto">
          <a:xfrm>
            <a:off x="7189788" y="82550"/>
            <a:ext cx="1871662" cy="4343400"/>
          </a:xfrm>
          <a:prstGeom prst="rect">
            <a:avLst/>
          </a:prstGeom>
          <a:noFill/>
        </p:spPr>
      </p:pic>
      <p:grpSp>
        <p:nvGrpSpPr>
          <p:cNvPr id="114693" name="Group 5"/>
          <p:cNvGrpSpPr>
            <a:grpSpLocks/>
          </p:cNvGrpSpPr>
          <p:nvPr/>
        </p:nvGrpSpPr>
        <p:grpSpPr bwMode="auto">
          <a:xfrm>
            <a:off x="457200" y="1752600"/>
            <a:ext cx="5943600" cy="3657600"/>
            <a:chOff x="288" y="480"/>
            <a:chExt cx="3744" cy="2304"/>
          </a:xfrm>
        </p:grpSpPr>
        <p:sp>
          <p:nvSpPr>
            <p:cNvPr id="114694" name="Rectangle 6"/>
            <p:cNvSpPr>
              <a:spLocks noChangeArrowheads="1"/>
            </p:cNvSpPr>
            <p:nvPr/>
          </p:nvSpPr>
          <p:spPr bwMode="auto">
            <a:xfrm>
              <a:off x="288" y="480"/>
              <a:ext cx="3744" cy="2304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800"/>
            </a:p>
          </p:txBody>
        </p:sp>
        <p:sp>
          <p:nvSpPr>
            <p:cNvPr id="114695" name="Line 7"/>
            <p:cNvSpPr>
              <a:spLocks noChangeShapeType="1"/>
            </p:cNvSpPr>
            <p:nvPr/>
          </p:nvSpPr>
          <p:spPr bwMode="auto">
            <a:xfrm>
              <a:off x="642" y="480"/>
              <a:ext cx="0" cy="19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6" name="Line 8"/>
            <p:cNvSpPr>
              <a:spLocks noChangeShapeType="1"/>
            </p:cNvSpPr>
            <p:nvPr/>
          </p:nvSpPr>
          <p:spPr bwMode="auto">
            <a:xfrm>
              <a:off x="624" y="2448"/>
              <a:ext cx="340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7" name="Text Box 9"/>
            <p:cNvSpPr txBox="1">
              <a:spLocks noChangeArrowheads="1"/>
            </p:cNvSpPr>
            <p:nvPr/>
          </p:nvSpPr>
          <p:spPr bwMode="auto">
            <a:xfrm>
              <a:off x="987" y="2448"/>
              <a:ext cx="837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Volume</a:t>
              </a:r>
            </a:p>
          </p:txBody>
        </p:sp>
        <p:sp>
          <p:nvSpPr>
            <p:cNvPr id="114698" name="Line 10"/>
            <p:cNvSpPr>
              <a:spLocks noChangeShapeType="1"/>
            </p:cNvSpPr>
            <p:nvPr/>
          </p:nvSpPr>
          <p:spPr bwMode="auto">
            <a:xfrm>
              <a:off x="1824" y="2614"/>
              <a:ext cx="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4699" name="Group 11"/>
            <p:cNvGrpSpPr>
              <a:grpSpLocks/>
            </p:cNvGrpSpPr>
            <p:nvPr/>
          </p:nvGrpSpPr>
          <p:grpSpPr bwMode="auto">
            <a:xfrm rot="-5400000">
              <a:off x="-331" y="1252"/>
              <a:ext cx="1583" cy="327"/>
              <a:chOff x="1958" y="3450"/>
              <a:chExt cx="1583" cy="327"/>
            </a:xfrm>
          </p:grpSpPr>
          <p:sp>
            <p:nvSpPr>
              <p:cNvPr id="114700" name="Text Box 12"/>
              <p:cNvSpPr txBox="1">
                <a:spLocks noChangeArrowheads="1"/>
              </p:cNvSpPr>
              <p:nvPr/>
            </p:nvSpPr>
            <p:spPr bwMode="auto">
              <a:xfrm>
                <a:off x="1958" y="3450"/>
                <a:ext cx="875" cy="327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/>
                  <a:t>Pressure</a:t>
                </a:r>
              </a:p>
            </p:txBody>
          </p:sp>
          <p:sp>
            <p:nvSpPr>
              <p:cNvPr id="114701" name="Line 13"/>
              <p:cNvSpPr>
                <a:spLocks noChangeShapeType="1"/>
              </p:cNvSpPr>
              <p:nvPr/>
            </p:nvSpPr>
            <p:spPr bwMode="auto">
              <a:xfrm>
                <a:off x="2821" y="3626"/>
                <a:ext cx="72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685800" y="5410200"/>
            <a:ext cx="7391400" cy="13731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In which process would the temperature drop?</a:t>
            </a:r>
          </a:p>
          <a:p>
            <a:r>
              <a:rPr lang="en-US" sz="2800"/>
              <a:t>B is adiabatic</a:t>
            </a:r>
          </a:p>
          <a:p>
            <a:r>
              <a:rPr lang="en-US" sz="2800"/>
              <a:t>…</a:t>
            </a:r>
          </a:p>
        </p:txBody>
      </p:sp>
      <p:sp>
        <p:nvSpPr>
          <p:cNvPr id="114703" name="Freeform 15"/>
          <p:cNvSpPr>
            <a:spLocks/>
          </p:cNvSpPr>
          <p:nvPr/>
        </p:nvSpPr>
        <p:spPr bwMode="auto">
          <a:xfrm>
            <a:off x="1600200" y="2514600"/>
            <a:ext cx="1752600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960"/>
              </a:cxn>
              <a:cxn ang="0">
                <a:pos x="1104" y="1248"/>
              </a:cxn>
            </a:cxnLst>
            <a:rect l="0" t="0" r="r" b="b"/>
            <a:pathLst>
              <a:path w="1104" h="1248">
                <a:moveTo>
                  <a:pt x="0" y="0"/>
                </a:moveTo>
                <a:cubicBezTo>
                  <a:pt x="52" y="376"/>
                  <a:pt x="104" y="752"/>
                  <a:pt x="288" y="960"/>
                </a:cubicBezTo>
                <a:cubicBezTo>
                  <a:pt x="472" y="1168"/>
                  <a:pt x="788" y="1208"/>
                  <a:pt x="1104" y="1248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4" name="Freeform 16"/>
          <p:cNvSpPr>
            <a:spLocks/>
          </p:cNvSpPr>
          <p:nvPr/>
        </p:nvSpPr>
        <p:spPr bwMode="auto">
          <a:xfrm>
            <a:off x="1600200" y="2514600"/>
            <a:ext cx="17526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960"/>
              </a:cxn>
              <a:cxn ang="0">
                <a:pos x="1104" y="1248"/>
              </a:cxn>
            </a:cxnLst>
            <a:rect l="0" t="0" r="r" b="b"/>
            <a:pathLst>
              <a:path w="1104" h="1248">
                <a:moveTo>
                  <a:pt x="0" y="0"/>
                </a:moveTo>
                <a:cubicBezTo>
                  <a:pt x="52" y="376"/>
                  <a:pt x="104" y="752"/>
                  <a:pt x="288" y="960"/>
                </a:cubicBezTo>
                <a:cubicBezTo>
                  <a:pt x="472" y="1168"/>
                  <a:pt x="788" y="1208"/>
                  <a:pt x="1104" y="1248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3352800" y="39624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3352800" y="44958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2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914400" y="5715000"/>
            <a:ext cx="78486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>
                <a:sym typeface="Symbol" charset="2"/>
              </a:rPr>
              <a:t></a:t>
            </a:r>
            <a:r>
              <a:rPr lang="en-US" sz="2800"/>
              <a:t>W = Area = LxW = (.3 m</a:t>
            </a:r>
            <a:r>
              <a:rPr lang="en-US" sz="2800" baseline="30000"/>
              <a:t>3</a:t>
            </a:r>
            <a:r>
              <a:rPr lang="en-US" sz="2800"/>
              <a:t>)(100 Pa) = +30 J (CW)</a:t>
            </a:r>
          </a:p>
          <a:p>
            <a:pPr eaLnBrk="0" hangingPunct="0"/>
            <a:r>
              <a:rPr lang="en-US" sz="2800"/>
              <a:t>…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15716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800"/>
            </a:p>
          </p:txBody>
        </p:sp>
        <p:sp>
          <p:nvSpPr>
            <p:cNvPr id="115717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18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19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V</a:t>
              </a:r>
            </a:p>
          </p:txBody>
        </p:sp>
        <p:sp>
          <p:nvSpPr>
            <p:cNvPr id="115720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1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P</a:t>
              </a:r>
            </a:p>
          </p:txBody>
        </p:sp>
        <p:sp>
          <p:nvSpPr>
            <p:cNvPr id="115722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3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4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5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6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7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8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500 Pa</a:t>
              </a:r>
            </a:p>
          </p:txBody>
        </p:sp>
        <p:sp>
          <p:nvSpPr>
            <p:cNvPr id="115729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0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1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2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3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4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5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6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7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8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.5 m</a:t>
              </a:r>
              <a:r>
                <a:rPr lang="en-US" sz="2800" baseline="30000"/>
                <a:t>3</a:t>
              </a:r>
            </a:p>
          </p:txBody>
        </p:sp>
      </p:grp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59166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How much net work done by this cycle?</a:t>
            </a:r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115742" name="Line 30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3" name="Line 31"/>
          <p:cNvSpPr>
            <a:spLocks noChangeShapeType="1"/>
          </p:cNvSpPr>
          <p:nvPr/>
        </p:nvSpPr>
        <p:spPr bwMode="auto">
          <a:xfrm flipV="1">
            <a:off x="3886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4" name="Line 32"/>
          <p:cNvSpPr>
            <a:spLocks noChangeShapeType="1"/>
          </p:cNvSpPr>
          <p:nvPr/>
        </p:nvSpPr>
        <p:spPr bwMode="auto">
          <a:xfrm>
            <a:off x="1752600" y="3276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5" name="Line 33"/>
          <p:cNvSpPr>
            <a:spLocks noChangeShapeType="1"/>
          </p:cNvSpPr>
          <p:nvPr/>
        </p:nvSpPr>
        <p:spPr bwMode="auto">
          <a:xfrm>
            <a:off x="1752600" y="2514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6" name="Line 34"/>
          <p:cNvSpPr>
            <a:spLocks noChangeShapeType="1"/>
          </p:cNvSpPr>
          <p:nvPr/>
        </p:nvSpPr>
        <p:spPr bwMode="auto">
          <a:xfrm flipV="1">
            <a:off x="3886200" y="25146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7" name="Line 35"/>
          <p:cNvSpPr>
            <a:spLocks noChangeShapeType="1"/>
          </p:cNvSpPr>
          <p:nvPr/>
        </p:nvSpPr>
        <p:spPr bwMode="auto">
          <a:xfrm flipV="1">
            <a:off x="6172200" y="2667000"/>
            <a:ext cx="0" cy="19812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8" name="Line 36"/>
          <p:cNvSpPr>
            <a:spLocks noChangeShapeType="1"/>
          </p:cNvSpPr>
          <p:nvPr/>
        </p:nvSpPr>
        <p:spPr bwMode="auto">
          <a:xfrm>
            <a:off x="3886200" y="2514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9" name="Line 37"/>
          <p:cNvSpPr>
            <a:spLocks noChangeShapeType="1"/>
          </p:cNvSpPr>
          <p:nvPr/>
        </p:nvSpPr>
        <p:spPr bwMode="auto">
          <a:xfrm>
            <a:off x="3886200" y="3276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0" name="Line 38"/>
          <p:cNvSpPr>
            <a:spLocks noChangeShapeType="1"/>
          </p:cNvSpPr>
          <p:nvPr/>
        </p:nvSpPr>
        <p:spPr bwMode="auto">
          <a:xfrm>
            <a:off x="6172200" y="25146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1" name="Rectangle 39"/>
          <p:cNvSpPr>
            <a:spLocks noChangeArrowheads="1"/>
          </p:cNvSpPr>
          <p:nvPr/>
        </p:nvSpPr>
        <p:spPr bwMode="auto">
          <a:xfrm>
            <a:off x="58738" y="6400800"/>
            <a:ext cx="85566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+30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0" y="3609975"/>
            <a:ext cx="9144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/>
              <a:t>Heat lost = Heat gained</a:t>
            </a:r>
          </a:p>
          <a:p>
            <a:pPr algn="ctr"/>
            <a:r>
              <a:rPr lang="en-US" sz="2800"/>
              <a:t>m</a:t>
            </a:r>
            <a:r>
              <a:rPr lang="en-US" sz="2800" baseline="-25000"/>
              <a:t>1</a:t>
            </a:r>
            <a:r>
              <a:rPr lang="en-US" sz="2800"/>
              <a:t>c</a:t>
            </a:r>
            <a:r>
              <a:rPr lang="en-US" sz="2800" baseline="-25000"/>
              <a:t>1</a:t>
            </a:r>
            <a:r>
              <a:rPr lang="en-US" sz="2800">
                <a:sym typeface="Symbol" charset="2"/>
              </a:rPr>
              <a:t>T</a:t>
            </a:r>
            <a:r>
              <a:rPr lang="en-US" sz="2800" baseline="-25000"/>
              <a:t>1</a:t>
            </a:r>
            <a:r>
              <a:rPr lang="en-US" sz="2800">
                <a:sym typeface="Symbol" charset="2"/>
              </a:rPr>
              <a:t> = </a:t>
            </a:r>
            <a:r>
              <a:rPr lang="en-US" sz="2800"/>
              <a:t>m</a:t>
            </a:r>
            <a:r>
              <a:rPr lang="en-US" sz="2800" baseline="-25000"/>
              <a:t>2</a:t>
            </a:r>
            <a:r>
              <a:rPr lang="en-US" sz="2800"/>
              <a:t>c</a:t>
            </a:r>
            <a:r>
              <a:rPr lang="en-US" sz="2800" baseline="-25000"/>
              <a:t>2</a:t>
            </a:r>
            <a:r>
              <a:rPr lang="en-US" sz="2800">
                <a:sym typeface="Symbol" charset="2"/>
              </a:rPr>
              <a:t>T</a:t>
            </a:r>
            <a:r>
              <a:rPr lang="en-US" sz="2800" baseline="-25000"/>
              <a:t>2 </a:t>
            </a:r>
            <a:r>
              <a:rPr lang="en-US" sz="2800"/>
              <a:t>+</a:t>
            </a:r>
            <a:r>
              <a:rPr lang="en-US" sz="2800" baseline="-25000"/>
              <a:t> </a:t>
            </a:r>
            <a:r>
              <a:rPr lang="en-US" sz="2800"/>
              <a:t>m</a:t>
            </a:r>
            <a:r>
              <a:rPr lang="en-US" sz="2800" baseline="-25000"/>
              <a:t>3</a:t>
            </a:r>
            <a:r>
              <a:rPr lang="en-US" sz="2800"/>
              <a:t>c</a:t>
            </a:r>
            <a:r>
              <a:rPr lang="en-US" sz="2800" baseline="-25000"/>
              <a:t>3</a:t>
            </a:r>
            <a:r>
              <a:rPr lang="en-US" sz="2800">
                <a:sym typeface="Symbol" charset="2"/>
              </a:rPr>
              <a:t>T</a:t>
            </a:r>
            <a:r>
              <a:rPr lang="en-US" sz="2800" baseline="-25000"/>
              <a:t>3</a:t>
            </a:r>
            <a:endParaRPr lang="en-US" sz="2800"/>
          </a:p>
          <a:p>
            <a:pPr algn="ctr"/>
            <a:r>
              <a:rPr lang="en-US"/>
              <a:t>(.127)(390)(99.5-T) = (.325)(4180)(T-23.6) + (.562)(840)(T-23.6)</a:t>
            </a:r>
          </a:p>
          <a:p>
            <a:pPr algn="ctr"/>
            <a:r>
              <a:rPr lang="en-US" sz="2800"/>
              <a:t>T = 25.6 </a:t>
            </a:r>
            <a:r>
              <a:rPr lang="en-US" sz="2800" baseline="30000"/>
              <a:t>o</a:t>
            </a:r>
            <a:r>
              <a:rPr lang="en-US" sz="2800"/>
              <a:t>C</a:t>
            </a:r>
          </a:p>
          <a:p>
            <a:pPr algn="ctr"/>
            <a:r>
              <a:rPr lang="en-US" sz="2800"/>
              <a:t>...</a:t>
            </a:r>
            <a:endParaRPr lang="en-US" sz="2800" baseline="30000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24685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127 grams of copper at 99.5 </a:t>
            </a:r>
            <a:r>
              <a:rPr lang="en-US" sz="3200" baseline="30000"/>
              <a:t>o</a:t>
            </a:r>
            <a:r>
              <a:rPr lang="en-US" sz="3200"/>
              <a:t>C is dropped into 325 g of water at 23.6 </a:t>
            </a:r>
            <a:r>
              <a:rPr lang="en-US" sz="3200" baseline="30000"/>
              <a:t>o</a:t>
            </a:r>
            <a:r>
              <a:rPr lang="en-US" sz="3200"/>
              <a:t>C in a 562 g glass beaker.  What will be the final equilibrium temperature if no heat is lost to the surroundings?</a:t>
            </a:r>
          </a:p>
          <a:p>
            <a:r>
              <a:rPr lang="en-US" sz="2800"/>
              <a:t>(c</a:t>
            </a:r>
            <a:r>
              <a:rPr lang="en-US" sz="2800" baseline="-25000"/>
              <a:t>water</a:t>
            </a:r>
            <a:r>
              <a:rPr lang="en-US" sz="2800"/>
              <a:t> = 4180 </a:t>
            </a:r>
            <a:r>
              <a:rPr lang="en-US" sz="1800"/>
              <a:t>J</a:t>
            </a:r>
            <a:r>
              <a:rPr lang="en-US" sz="1800" baseline="30000"/>
              <a:t>o</a:t>
            </a:r>
            <a:r>
              <a:rPr lang="en-US" sz="1800"/>
              <a:t>C</a:t>
            </a:r>
            <a:r>
              <a:rPr lang="en-US" sz="1800" baseline="30000"/>
              <a:t>-1</a:t>
            </a:r>
            <a:r>
              <a:rPr lang="en-US" sz="1800"/>
              <a:t>kg</a:t>
            </a:r>
            <a:r>
              <a:rPr lang="en-US" sz="1800" baseline="30000"/>
              <a:t>-1</a:t>
            </a:r>
            <a:r>
              <a:rPr lang="en-US" sz="2800"/>
              <a:t>, c</a:t>
            </a:r>
            <a:r>
              <a:rPr lang="en-US" sz="2800" baseline="-25000"/>
              <a:t>glass</a:t>
            </a:r>
            <a:r>
              <a:rPr lang="en-US" sz="2800"/>
              <a:t> = 840 </a:t>
            </a:r>
            <a:r>
              <a:rPr lang="en-US" sz="1800"/>
              <a:t>J</a:t>
            </a:r>
            <a:r>
              <a:rPr lang="en-US" sz="1800" baseline="30000"/>
              <a:t>o</a:t>
            </a:r>
            <a:r>
              <a:rPr lang="en-US" sz="1800"/>
              <a:t>C</a:t>
            </a:r>
            <a:r>
              <a:rPr lang="en-US" sz="1800" baseline="30000"/>
              <a:t>-1</a:t>
            </a:r>
            <a:r>
              <a:rPr lang="en-US" sz="1800"/>
              <a:t>kg</a:t>
            </a:r>
            <a:r>
              <a:rPr lang="en-US" sz="1800" baseline="30000"/>
              <a:t>-1</a:t>
            </a:r>
            <a:r>
              <a:rPr lang="en-US" sz="2800"/>
              <a:t>, c</a:t>
            </a:r>
            <a:r>
              <a:rPr lang="en-US" sz="2800" baseline="-25000"/>
              <a:t>Cu</a:t>
            </a:r>
            <a:r>
              <a:rPr lang="en-US" sz="2800"/>
              <a:t> = 390 </a:t>
            </a:r>
            <a:r>
              <a:rPr lang="en-US" sz="1800"/>
              <a:t>J</a:t>
            </a:r>
            <a:r>
              <a:rPr lang="en-US" sz="1800" baseline="30000"/>
              <a:t>o</a:t>
            </a:r>
            <a:r>
              <a:rPr lang="en-US" sz="1800"/>
              <a:t>C</a:t>
            </a:r>
            <a:r>
              <a:rPr lang="en-US" sz="1800" baseline="30000"/>
              <a:t>-1</a:t>
            </a:r>
            <a:r>
              <a:rPr lang="en-US" sz="1800"/>
              <a:t>kg</a:t>
            </a:r>
            <a:r>
              <a:rPr lang="en-US" sz="1800" baseline="30000"/>
              <a:t>-1</a:t>
            </a:r>
            <a:r>
              <a:rPr lang="en-US" sz="2800"/>
              <a:t>)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0" y="6400800"/>
            <a:ext cx="11493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25.6 oC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 rot="16200000">
            <a:off x="-533400" y="3092450"/>
            <a:ext cx="25590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Field Theory</a:t>
            </a: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3988" y="1419225"/>
            <a:ext cx="6296025" cy="401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9620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ym typeface="Symbol" charset="2"/>
              </a:rPr>
              <a:t>-1.32x10</a:t>
            </a:r>
            <a:r>
              <a:rPr lang="en-US" sz="1200" baseline="30000">
                <a:sym typeface="Symbol" charset="2"/>
              </a:rPr>
              <a:t>-8</a:t>
            </a:r>
            <a:r>
              <a:rPr lang="en-US" sz="1200">
                <a:sym typeface="Symbol" charset="2"/>
              </a:rPr>
              <a:t> N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/>
              <a:t>Ido Wanamaker places an electron 1.32x10</a:t>
            </a:r>
            <a:r>
              <a:rPr lang="en-US" sz="4000" b="1" baseline="30000"/>
              <a:t>-10</a:t>
            </a:r>
            <a:r>
              <a:rPr lang="en-US" sz="4000" b="1"/>
              <a:t> m from a proton.  What is the force of attraction?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85344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/>
            <a:r>
              <a:rPr lang="en-US" sz="3200"/>
              <a:t>F = </a:t>
            </a:r>
            <a:r>
              <a:rPr lang="en-US" sz="3200" u="sng"/>
              <a:t>kq</a:t>
            </a:r>
            <a:r>
              <a:rPr lang="en-US" sz="3200" baseline="-25000"/>
              <a:t>1</a:t>
            </a:r>
            <a:r>
              <a:rPr lang="en-US" sz="3200" u="sng"/>
              <a:t>q</a:t>
            </a:r>
            <a:r>
              <a:rPr lang="en-US" sz="3200" baseline="-25000"/>
              <a:t>2</a:t>
            </a:r>
          </a:p>
          <a:p>
            <a:pPr lvl="1"/>
            <a:r>
              <a:rPr lang="en-US" sz="3200"/>
              <a:t>         r</a:t>
            </a:r>
            <a:r>
              <a:rPr lang="en-US" sz="3200" baseline="30000"/>
              <a:t>2</a:t>
            </a:r>
            <a:endParaRPr lang="en-US" sz="2800"/>
          </a:p>
          <a:p>
            <a:endParaRPr lang="en-US" sz="2800"/>
          </a:p>
          <a:p>
            <a:r>
              <a:rPr lang="en-US" sz="2800"/>
              <a:t>k = 8.99x10</a:t>
            </a:r>
            <a:r>
              <a:rPr lang="en-US" sz="2800" baseline="30000"/>
              <a:t>9</a:t>
            </a:r>
            <a:r>
              <a:rPr lang="en-US" sz="2800"/>
              <a:t> Nm</a:t>
            </a:r>
            <a:r>
              <a:rPr lang="en-US" sz="2800" baseline="30000"/>
              <a:t>2</a:t>
            </a:r>
            <a:r>
              <a:rPr lang="en-US" sz="2800"/>
              <a:t>C</a:t>
            </a:r>
            <a:r>
              <a:rPr lang="en-US" sz="2800" baseline="30000"/>
              <a:t>-2</a:t>
            </a:r>
            <a:r>
              <a:rPr lang="en-US" sz="2800"/>
              <a:t>, q</a:t>
            </a:r>
            <a:r>
              <a:rPr lang="en-US" sz="2800" baseline="-25000"/>
              <a:t>1</a:t>
            </a:r>
            <a:r>
              <a:rPr lang="en-US" sz="2800"/>
              <a:t> = -1.602x10</a:t>
            </a:r>
            <a:r>
              <a:rPr lang="en-US" sz="2800" baseline="30000"/>
              <a:t>-19 </a:t>
            </a:r>
            <a:r>
              <a:rPr lang="en-US" sz="2800"/>
              <a:t>C, </a:t>
            </a:r>
          </a:p>
          <a:p>
            <a:r>
              <a:rPr lang="en-US" sz="2800"/>
              <a:t>q</a:t>
            </a:r>
            <a:r>
              <a:rPr lang="en-US" sz="2800" baseline="-25000"/>
              <a:t>2</a:t>
            </a:r>
            <a:r>
              <a:rPr lang="en-US" sz="2800"/>
              <a:t> = +1.602x10</a:t>
            </a:r>
            <a:r>
              <a:rPr lang="en-US" sz="2800" baseline="30000"/>
              <a:t>-19  </a:t>
            </a:r>
            <a:r>
              <a:rPr lang="en-US" sz="2800"/>
              <a:t>C, r = 1.32x10</a:t>
            </a:r>
            <a:r>
              <a:rPr lang="en-US" sz="2800" baseline="30000"/>
              <a:t>-10</a:t>
            </a:r>
            <a:r>
              <a:rPr lang="en-US" sz="2800"/>
              <a:t> m</a:t>
            </a:r>
          </a:p>
          <a:p>
            <a:r>
              <a:rPr lang="en-US" sz="2800"/>
              <a:t>F = -1.32x10</a:t>
            </a:r>
            <a:r>
              <a:rPr lang="en-US" sz="2800" baseline="30000"/>
              <a:t>-8</a:t>
            </a:r>
            <a:r>
              <a:rPr lang="en-US" sz="2800"/>
              <a:t>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0239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ym typeface="Symbol" charset="2"/>
              </a:rPr>
              <a:t>1200 N/C left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304800" y="286385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E = F/q = (.15 N)/(-125x10</a:t>
            </a:r>
            <a:r>
              <a:rPr lang="en-US" sz="3200" baseline="30000"/>
              <a:t>-6</a:t>
            </a:r>
            <a:r>
              <a:rPr lang="en-US" sz="3200"/>
              <a:t> N) = -1200 N/C right or 1200 N/C left</a:t>
            </a:r>
            <a:endParaRPr lang="en-US" sz="2800"/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/>
              <a:t>Ishunta Dunnit notices that a charge of -125 </a:t>
            </a:r>
            <a:r>
              <a:rPr lang="en-US" sz="4000" b="1">
                <a:sym typeface="Symbol" charset="2"/>
              </a:rPr>
              <a:t></a:t>
            </a:r>
            <a:r>
              <a:rPr lang="en-US" sz="4000" b="1"/>
              <a:t>C experiences a force of .15 N to the right.  What is the electric field and its direction?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887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1.1 x 10</a:t>
            </a:r>
            <a:r>
              <a:rPr lang="en-US" sz="1200" baseline="30000"/>
              <a:t>7</a:t>
            </a:r>
            <a:r>
              <a:rPr lang="en-US" sz="1200"/>
              <a:t> m</a:t>
            </a:r>
            <a:endParaRPr lang="en-US" sz="1400">
              <a:sym typeface="Symbol" charset="2"/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304800" y="2863850"/>
            <a:ext cx="85344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g for a point mass:</a:t>
            </a:r>
          </a:p>
          <a:p>
            <a:pPr lvl="1"/>
            <a:r>
              <a:rPr lang="en-US" sz="2800"/>
              <a:t>g = </a:t>
            </a:r>
            <a:r>
              <a:rPr lang="en-US" sz="2800" u="sng"/>
              <a:t>Gm</a:t>
            </a:r>
            <a:endParaRPr lang="en-US" sz="2800" baseline="-25000"/>
          </a:p>
          <a:p>
            <a:pPr lvl="1"/>
            <a:r>
              <a:rPr lang="en-US" sz="2800" baseline="-25000"/>
              <a:t>	     </a:t>
            </a:r>
            <a:r>
              <a:rPr lang="en-US" sz="2800"/>
              <a:t>r</a:t>
            </a:r>
            <a:r>
              <a:rPr lang="en-US" sz="2800" baseline="30000"/>
              <a:t>2</a:t>
            </a:r>
          </a:p>
          <a:p>
            <a:r>
              <a:rPr lang="en-US" sz="2800"/>
              <a:t>G = 6.67x10</a:t>
            </a:r>
            <a:r>
              <a:rPr lang="en-US" sz="2800" baseline="30000"/>
              <a:t>-11</a:t>
            </a:r>
            <a:r>
              <a:rPr lang="en-US" sz="2800"/>
              <a:t> Nm</a:t>
            </a:r>
            <a:r>
              <a:rPr lang="en-US" sz="2800" baseline="30000"/>
              <a:t>2</a:t>
            </a:r>
            <a:r>
              <a:rPr lang="en-US" sz="2800"/>
              <a:t>kg</a:t>
            </a:r>
            <a:r>
              <a:rPr lang="en-US" sz="2800" baseline="30000"/>
              <a:t>-2</a:t>
            </a:r>
            <a:r>
              <a:rPr lang="en-US" sz="2800"/>
              <a:t>, g = 3.4 N/kg, m = 5.98x10</a:t>
            </a:r>
            <a:r>
              <a:rPr lang="en-US" sz="2800" baseline="30000"/>
              <a:t>24 </a:t>
            </a:r>
            <a:r>
              <a:rPr lang="en-US" sz="3200">
                <a:sym typeface="Symbol" charset="2"/>
              </a:rPr>
              <a:t>kg</a:t>
            </a:r>
            <a:endParaRPr lang="en-US" sz="2800" baseline="30000"/>
          </a:p>
          <a:p>
            <a:r>
              <a:rPr lang="en-US" sz="2800"/>
              <a:t>r = 10831137.03 m = 10.8 x 10</a:t>
            </a:r>
            <a:r>
              <a:rPr lang="en-US" sz="2800" baseline="30000"/>
              <a:t>6</a:t>
            </a:r>
            <a:r>
              <a:rPr lang="en-US" sz="2800"/>
              <a:t> m (r</a:t>
            </a:r>
            <a:r>
              <a:rPr lang="en-US" sz="2800" baseline="-25000"/>
              <a:t>e</a:t>
            </a:r>
            <a:r>
              <a:rPr lang="en-US" sz="2800"/>
              <a:t> = 6.38 x 10</a:t>
            </a:r>
            <a:r>
              <a:rPr lang="en-US" sz="2800" baseline="30000"/>
              <a:t>6</a:t>
            </a:r>
            <a:r>
              <a:rPr lang="en-US" sz="2800"/>
              <a:t> m)</a:t>
            </a:r>
          </a:p>
          <a:p>
            <a:endParaRPr lang="en-US" sz="3200">
              <a:sym typeface="Symbol" charset="2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304800" y="136525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/>
              <a:t>Amelia Rate measures a gravitational field of 3.4 N/kg.  What distance is she from the center of the earth?  (Me = 5.98 x 10</a:t>
            </a:r>
            <a:r>
              <a:rPr lang="en-US" sz="4000" b="1" baseline="30000"/>
              <a:t>24</a:t>
            </a:r>
            <a:r>
              <a:rPr lang="en-US" sz="4000" b="1"/>
              <a:t> kg.  )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476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ym typeface="Symbol" charset="2"/>
              </a:rPr>
              <a:t>.600 J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/>
              <a:t>Lila Karug moves a 120. </a:t>
            </a:r>
            <a:r>
              <a:rPr lang="en-US" sz="4000" b="1">
                <a:sym typeface="Symbol" charset="2"/>
              </a:rPr>
              <a:t>C charge through a voltage of 5000. V.  How much work does she do?</a:t>
            </a:r>
            <a:endParaRPr lang="en-US" sz="4000" b="1"/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304800" y="31242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Symbol" charset="2"/>
              </a:rPr>
              <a:t></a:t>
            </a:r>
            <a:r>
              <a:rPr lang="en-US" sz="2800">
                <a:ea typeface="Times New Roman" charset="0"/>
                <a:cs typeface="Times New Roman" charset="0"/>
              </a:rPr>
              <a:t>V = </a:t>
            </a:r>
            <a:r>
              <a:rPr lang="en-US" sz="2800">
                <a:sym typeface="Symbol" charset="2"/>
              </a:rPr>
              <a:t></a:t>
            </a:r>
            <a:r>
              <a:rPr lang="en-US" sz="2800">
                <a:ea typeface="Times New Roman" charset="0"/>
                <a:cs typeface="Times New Roman" charset="0"/>
              </a:rPr>
              <a:t>E</a:t>
            </a:r>
            <a:r>
              <a:rPr lang="en-US" sz="2800" baseline="-25000">
                <a:ea typeface="Times New Roman" charset="0"/>
                <a:cs typeface="Times New Roman" charset="0"/>
              </a:rPr>
              <a:t>p</a:t>
            </a:r>
            <a:r>
              <a:rPr lang="en-US" sz="2800">
                <a:ea typeface="Times New Roman" charset="0"/>
                <a:cs typeface="Times New Roman" charset="0"/>
              </a:rPr>
              <a:t>/q</a:t>
            </a:r>
            <a:r>
              <a:rPr lang="en-US" sz="2800"/>
              <a:t>,  q = </a:t>
            </a:r>
            <a:r>
              <a:rPr lang="en-US" sz="3200">
                <a:ea typeface="Times New Roman" charset="0"/>
                <a:cs typeface="Times New Roman" charset="0"/>
              </a:rPr>
              <a:t>120x10</a:t>
            </a:r>
            <a:r>
              <a:rPr lang="en-US" sz="3200" baseline="30000">
                <a:ea typeface="Times New Roman" charset="0"/>
                <a:cs typeface="Times New Roman" charset="0"/>
              </a:rPr>
              <a:t>-6</a:t>
            </a:r>
            <a:r>
              <a:rPr lang="en-US" sz="3200">
                <a:ea typeface="Times New Roman" charset="0"/>
                <a:cs typeface="Times New Roman" charset="0"/>
              </a:rPr>
              <a:t> C</a:t>
            </a:r>
            <a:r>
              <a:rPr lang="en-US" sz="2800"/>
              <a:t>, </a:t>
            </a:r>
            <a:r>
              <a:rPr lang="en-US" sz="2800">
                <a:sym typeface="Symbol" charset="2"/>
              </a:rPr>
              <a:t></a:t>
            </a:r>
            <a:r>
              <a:rPr lang="en-US" sz="2800"/>
              <a:t>V = </a:t>
            </a:r>
            <a:r>
              <a:rPr lang="en-US" sz="3200">
                <a:ea typeface="Times New Roman" charset="0"/>
                <a:cs typeface="Times New Roman" charset="0"/>
              </a:rPr>
              <a:t>5000. V</a:t>
            </a:r>
            <a:endParaRPr lang="en-US" sz="2800"/>
          </a:p>
          <a:p>
            <a:r>
              <a:rPr lang="en-US" sz="2800">
                <a:sym typeface="Symbol" charset="2"/>
              </a:rPr>
              <a:t></a:t>
            </a:r>
            <a:r>
              <a:rPr lang="en-US" sz="2800">
                <a:ea typeface="Times New Roman" charset="0"/>
                <a:cs typeface="Times New Roman" charset="0"/>
              </a:rPr>
              <a:t>E</a:t>
            </a:r>
            <a:r>
              <a:rPr lang="en-US" sz="2800" baseline="-25000">
                <a:ea typeface="Times New Roman" charset="0"/>
                <a:cs typeface="Times New Roman" charset="0"/>
              </a:rPr>
              <a:t>p</a:t>
            </a:r>
            <a:r>
              <a:rPr lang="en-US" sz="2800"/>
              <a:t> = 0.600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728663"/>
            <a:ext cx="6257925" cy="5400675"/>
          </a:xfrm>
          <a:prstGeom prst="rect">
            <a:avLst/>
          </a:prstGeom>
          <a:noFill/>
        </p:spPr>
      </p:pic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431925" y="41275"/>
            <a:ext cx="4521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Uncertainty and vector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222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.39 V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304800" y="136525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/>
              <a:t>Art Zenkraftz measures a 125 V/m electric field between some || plates separated by 3.1 mm.  What must be the voltage across them?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81000" y="40386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E = -</a:t>
            </a:r>
            <a:r>
              <a:rPr lang="el-GR" sz="2800">
                <a:ea typeface="Times New Roman" charset="0"/>
                <a:cs typeface="Times New Roman" charset="0"/>
              </a:rPr>
              <a:t>Δ</a:t>
            </a:r>
            <a:r>
              <a:rPr lang="en-US" sz="2800"/>
              <a:t>V/</a:t>
            </a:r>
            <a:r>
              <a:rPr lang="el-GR" sz="2800">
                <a:ea typeface="Times New Roman" charset="0"/>
                <a:cs typeface="Times New Roman" charset="0"/>
              </a:rPr>
              <a:t>Δ</a:t>
            </a:r>
            <a:r>
              <a:rPr lang="en-US" sz="2800">
                <a:ea typeface="Times New Roman" charset="0"/>
                <a:cs typeface="Times New Roman" charset="0"/>
              </a:rPr>
              <a:t>x</a:t>
            </a:r>
            <a:r>
              <a:rPr lang="en-US" sz="2800"/>
              <a:t>, </a:t>
            </a:r>
            <a:r>
              <a:rPr lang="el-GR" sz="2800">
                <a:ea typeface="Times New Roman" charset="0"/>
                <a:cs typeface="Times New Roman" charset="0"/>
              </a:rPr>
              <a:t>Δ</a:t>
            </a:r>
            <a:r>
              <a:rPr lang="en-US" sz="2800">
                <a:ea typeface="Times New Roman" charset="0"/>
                <a:cs typeface="Times New Roman" charset="0"/>
              </a:rPr>
              <a:t>x</a:t>
            </a:r>
            <a:r>
              <a:rPr lang="en-US" sz="2800"/>
              <a:t> = </a:t>
            </a:r>
            <a:r>
              <a:rPr lang="en-US" sz="2800">
                <a:ea typeface="Times New Roman" charset="0"/>
                <a:cs typeface="Times New Roman" charset="0"/>
              </a:rPr>
              <a:t>3.1x10</a:t>
            </a:r>
            <a:r>
              <a:rPr lang="en-US" sz="2700" baseline="30000">
                <a:ea typeface="Times New Roman" charset="0"/>
                <a:cs typeface="Times New Roman" charset="0"/>
              </a:rPr>
              <a:t>-3</a:t>
            </a:r>
            <a:r>
              <a:rPr lang="en-US" sz="2800">
                <a:ea typeface="Times New Roman" charset="0"/>
                <a:cs typeface="Times New Roman" charset="0"/>
              </a:rPr>
              <a:t> m</a:t>
            </a:r>
            <a:r>
              <a:rPr lang="en-US" sz="2800"/>
              <a:t>, </a:t>
            </a:r>
            <a:r>
              <a:rPr lang="en-US" sz="2800">
                <a:ea typeface="Times New Roman" charset="0"/>
                <a:cs typeface="Times New Roman" charset="0"/>
              </a:rPr>
              <a:t>E = 125 V/m</a:t>
            </a:r>
          </a:p>
          <a:p>
            <a:r>
              <a:rPr lang="el-GR" sz="2800">
                <a:ea typeface="Times New Roman" charset="0"/>
                <a:cs typeface="Times New Roman" charset="0"/>
              </a:rPr>
              <a:t>Δ</a:t>
            </a:r>
            <a:r>
              <a:rPr lang="en-US" sz="2800">
                <a:ea typeface="Times New Roman" charset="0"/>
                <a:cs typeface="Times New Roman" charset="0"/>
              </a:rPr>
              <a:t>V = 0.3875 V = 0.39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1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9382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726,000 m/s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304800" y="2863850"/>
            <a:ext cx="8534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Symbol" charset="2"/>
              </a:rPr>
              <a:t></a:t>
            </a:r>
            <a:r>
              <a:rPr lang="en-US" sz="2800">
                <a:ea typeface="Times New Roman" charset="0"/>
                <a:cs typeface="Times New Roman" charset="0"/>
              </a:rPr>
              <a:t>V = </a:t>
            </a:r>
            <a:r>
              <a:rPr lang="en-US" sz="2800">
                <a:sym typeface="Symbol" charset="2"/>
              </a:rPr>
              <a:t></a:t>
            </a:r>
            <a:r>
              <a:rPr lang="en-US" sz="2800">
                <a:ea typeface="Times New Roman" charset="0"/>
                <a:cs typeface="Times New Roman" charset="0"/>
              </a:rPr>
              <a:t>E</a:t>
            </a:r>
            <a:r>
              <a:rPr lang="en-US" sz="1800" baseline="-25000">
                <a:ea typeface="Times New Roman" charset="0"/>
                <a:cs typeface="Times New Roman" charset="0"/>
              </a:rPr>
              <a:t>p</a:t>
            </a:r>
            <a:r>
              <a:rPr lang="en-US" sz="2800">
                <a:ea typeface="Times New Roman" charset="0"/>
                <a:cs typeface="Times New Roman" charset="0"/>
              </a:rPr>
              <a:t>/q</a:t>
            </a:r>
            <a:r>
              <a:rPr lang="en-US" sz="2800"/>
              <a:t>, </a:t>
            </a:r>
            <a:r>
              <a:rPr lang="en-US" sz="2800">
                <a:sym typeface="Symbol" charset="2"/>
              </a:rPr>
              <a:t></a:t>
            </a:r>
            <a:r>
              <a:rPr lang="en-US" sz="2800">
                <a:ea typeface="Times New Roman" charset="0"/>
                <a:cs typeface="Times New Roman" charset="0"/>
              </a:rPr>
              <a:t>E</a:t>
            </a:r>
            <a:r>
              <a:rPr lang="en-US" sz="1800" baseline="-25000">
                <a:ea typeface="Times New Roman" charset="0"/>
                <a:cs typeface="Times New Roman" charset="0"/>
              </a:rPr>
              <a:t>p</a:t>
            </a:r>
            <a:r>
              <a:rPr lang="en-US" sz="2800"/>
              <a:t> = </a:t>
            </a:r>
            <a:r>
              <a:rPr lang="en-US" sz="2800">
                <a:sym typeface="Symbol" charset="2"/>
              </a:rPr>
              <a:t></a:t>
            </a:r>
            <a:r>
              <a:rPr lang="en-US" sz="2800"/>
              <a:t>Vq =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</a:p>
          <a:p>
            <a:r>
              <a:rPr lang="en-US" sz="2800">
                <a:sym typeface="Symbol" charset="2"/>
              </a:rPr>
              <a:t></a:t>
            </a:r>
            <a:r>
              <a:rPr lang="en-US" sz="2800"/>
              <a:t>V = 1.50 V, m = 9.11x10</a:t>
            </a:r>
            <a:r>
              <a:rPr lang="en-US" sz="2800" baseline="30000"/>
              <a:t>-31</a:t>
            </a:r>
            <a:r>
              <a:rPr lang="en-US" sz="2800"/>
              <a:t> kg, q = 1.602x10</a:t>
            </a:r>
            <a:r>
              <a:rPr lang="en-US" sz="2800" baseline="30000"/>
              <a:t>-19</a:t>
            </a:r>
            <a:r>
              <a:rPr lang="en-US" sz="2800"/>
              <a:t> C</a:t>
            </a:r>
          </a:p>
          <a:p>
            <a:r>
              <a:rPr lang="en-US" sz="2800"/>
              <a:t>v = 726327.8464 = 726,000 m/s</a:t>
            </a:r>
          </a:p>
          <a:p>
            <a:endParaRPr lang="en-US" sz="2800"/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/>
              <a:t>Brennan Dondahaus accelerates an electron (m = 9.11x10</a:t>
            </a:r>
            <a:r>
              <a:rPr lang="en-US" sz="4000" b="1" baseline="30000"/>
              <a:t>-31</a:t>
            </a:r>
            <a:r>
              <a:rPr lang="en-US" sz="4000" b="1"/>
              <a:t> kg) through a voltage of 1.50 V.  What is its final speed assuming it started from rest?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08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.899 m</a:t>
            </a:r>
            <a:endParaRPr lang="en-US" sz="1200">
              <a:sym typeface="Symbol" charset="2"/>
            </a:endParaRP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/>
              <a:t>Ashley Knott reads a voltage of 10,000. volts at what distance from a 1.00 </a:t>
            </a:r>
            <a:r>
              <a:rPr lang="en-US" sz="4000" b="1">
                <a:sym typeface="Symbol" charset="2"/>
              </a:rPr>
              <a:t>C charge?</a:t>
            </a:r>
            <a:endParaRPr lang="en-US" sz="4000" b="1"/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304800" y="3505200"/>
            <a:ext cx="8534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V = kq/r, V = 10,000 V, q = 1.00x10</a:t>
            </a:r>
            <a:r>
              <a:rPr lang="en-US" sz="3200" baseline="30000"/>
              <a:t>-6</a:t>
            </a:r>
            <a:r>
              <a:rPr lang="en-US" sz="3200"/>
              <a:t> C</a:t>
            </a:r>
          </a:p>
          <a:p>
            <a:r>
              <a:rPr lang="en-US" sz="3200"/>
              <a:t>r = .899 m</a:t>
            </a:r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 u="sng"/>
              <a:t>Try this one</a:t>
            </a:r>
            <a:endParaRPr lang="en-US" sz="1600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0" y="685800"/>
            <a:ext cx="8839200" cy="1373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What work to bring a 13.0 </a:t>
            </a:r>
            <a:r>
              <a:rPr lang="en-US" sz="2800">
                <a:sym typeface="Symbol" charset="2"/>
              </a:rPr>
              <a:t></a:t>
            </a:r>
            <a:r>
              <a:rPr lang="en-US" sz="2800"/>
              <a:t>C charge from halfway between the other two charges to 6.0 cm from the positive and 18 cm from the negative?</a:t>
            </a:r>
          </a:p>
        </p:txBody>
      </p:sp>
      <p:grpSp>
        <p:nvGrpSpPr>
          <p:cNvPr id="155653" name="Group 5"/>
          <p:cNvGrpSpPr>
            <a:grpSpLocks/>
          </p:cNvGrpSpPr>
          <p:nvPr/>
        </p:nvGrpSpPr>
        <p:grpSpPr bwMode="auto">
          <a:xfrm>
            <a:off x="8045450" y="2524125"/>
            <a:ext cx="838200" cy="838200"/>
            <a:chOff x="432" y="1104"/>
            <a:chExt cx="528" cy="528"/>
          </a:xfrm>
        </p:grpSpPr>
        <p:sp>
          <p:nvSpPr>
            <p:cNvPr id="155654" name="Oval 6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55" name="Text Box 7"/>
            <p:cNvSpPr txBox="1">
              <a:spLocks noChangeArrowheads="1"/>
            </p:cNvSpPr>
            <p:nvPr/>
          </p:nvSpPr>
          <p:spPr bwMode="auto">
            <a:xfrm>
              <a:off x="545" y="1168"/>
              <a:ext cx="22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q</a:t>
              </a:r>
              <a:endParaRPr lang="en-US" sz="2800" baseline="-25000"/>
            </a:p>
          </p:txBody>
        </p:sp>
      </p:grpSp>
      <p:grpSp>
        <p:nvGrpSpPr>
          <p:cNvPr id="155656" name="Group 8"/>
          <p:cNvGrpSpPr>
            <a:grpSpLocks/>
          </p:cNvGrpSpPr>
          <p:nvPr/>
        </p:nvGrpSpPr>
        <p:grpSpPr bwMode="auto">
          <a:xfrm>
            <a:off x="273050" y="2524125"/>
            <a:ext cx="838200" cy="838200"/>
            <a:chOff x="432" y="1104"/>
            <a:chExt cx="528" cy="528"/>
          </a:xfrm>
        </p:grpSpPr>
        <p:sp>
          <p:nvSpPr>
            <p:cNvPr id="155657" name="Oval 9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58" name="Text Box 10"/>
            <p:cNvSpPr txBox="1">
              <a:spLocks noChangeArrowheads="1"/>
            </p:cNvSpPr>
            <p:nvPr/>
          </p:nvSpPr>
          <p:spPr bwMode="auto">
            <a:xfrm>
              <a:off x="545" y="1168"/>
              <a:ext cx="22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q</a:t>
              </a:r>
              <a:endParaRPr lang="en-US" sz="2800" baseline="-25000"/>
            </a:p>
          </p:txBody>
        </p:sp>
      </p:grp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76200" y="1981200"/>
            <a:ext cx="15367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+3.20 </a:t>
            </a:r>
            <a:r>
              <a:rPr lang="en-US" sz="2800">
                <a:sym typeface="Symbol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7620000" y="1981200"/>
            <a:ext cx="14557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-4.10 </a:t>
            </a:r>
            <a:r>
              <a:rPr lang="en-US" sz="2800">
                <a:sym typeface="Symbol" charset="2"/>
              </a:rPr>
              <a:t></a:t>
            </a:r>
            <a:r>
              <a:rPr lang="en-US" sz="2800"/>
              <a:t>C</a:t>
            </a:r>
          </a:p>
        </p:txBody>
      </p:sp>
      <p:grpSp>
        <p:nvGrpSpPr>
          <p:cNvPr id="155661" name="Group 13"/>
          <p:cNvGrpSpPr>
            <a:grpSpLocks/>
          </p:cNvGrpSpPr>
          <p:nvPr/>
        </p:nvGrpSpPr>
        <p:grpSpPr bwMode="auto">
          <a:xfrm>
            <a:off x="4191000" y="2559050"/>
            <a:ext cx="838200" cy="838200"/>
            <a:chOff x="432" y="1104"/>
            <a:chExt cx="528" cy="528"/>
          </a:xfrm>
        </p:grpSpPr>
        <p:sp>
          <p:nvSpPr>
            <p:cNvPr id="155662" name="Oval 14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63" name="Text Box 15"/>
            <p:cNvSpPr txBox="1">
              <a:spLocks noChangeArrowheads="1"/>
            </p:cNvSpPr>
            <p:nvPr/>
          </p:nvSpPr>
          <p:spPr bwMode="auto">
            <a:xfrm>
              <a:off x="545" y="1168"/>
              <a:ext cx="22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q</a:t>
              </a:r>
              <a:endParaRPr lang="en-US" sz="2800" baseline="-25000"/>
            </a:p>
          </p:txBody>
        </p:sp>
      </p:grpSp>
      <p:sp>
        <p:nvSpPr>
          <p:cNvPr id="155664" name="Line 16"/>
          <p:cNvSpPr>
            <a:spLocks noChangeShapeType="1"/>
          </p:cNvSpPr>
          <p:nvPr/>
        </p:nvSpPr>
        <p:spPr bwMode="auto">
          <a:xfrm>
            <a:off x="4648200" y="29718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5686425" y="2392363"/>
            <a:ext cx="132873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12.0 cm</a:t>
            </a:r>
          </a:p>
        </p:txBody>
      </p:sp>
      <p:sp>
        <p:nvSpPr>
          <p:cNvPr id="155666" name="Line 18"/>
          <p:cNvSpPr>
            <a:spLocks noChangeShapeType="1"/>
          </p:cNvSpPr>
          <p:nvPr/>
        </p:nvSpPr>
        <p:spPr bwMode="auto">
          <a:xfrm>
            <a:off x="685800" y="2968625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>
            <a:off x="2133600" y="2406650"/>
            <a:ext cx="13287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12.0 cm</a:t>
            </a:r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>
            <a:off x="3975100" y="1981200"/>
            <a:ext cx="15367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+13.0 </a:t>
            </a:r>
            <a:r>
              <a:rPr lang="en-US" sz="2800">
                <a:sym typeface="Symbol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>
            <a:off x="2041525" y="3927475"/>
            <a:ext cx="3300413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Initial V	-67425 V</a:t>
            </a:r>
          </a:p>
          <a:p>
            <a:r>
              <a:rPr lang="en-US"/>
              <a:t>Final V	274700. V</a:t>
            </a:r>
          </a:p>
          <a:p>
            <a:r>
              <a:rPr lang="en-US"/>
              <a:t>Change in V	342100. V</a:t>
            </a:r>
          </a:p>
          <a:p>
            <a:r>
              <a:rPr lang="en-US"/>
              <a:t>Work		4.448 V</a:t>
            </a:r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>
            <a:off x="212725" y="6553200"/>
            <a:ext cx="557213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+4.4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9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8672513" y="6400800"/>
            <a:ext cx="4714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156675" name="Group 3"/>
          <p:cNvGrpSpPr>
            <a:grpSpLocks/>
          </p:cNvGrpSpPr>
          <p:nvPr/>
        </p:nvGrpSpPr>
        <p:grpSpPr bwMode="auto">
          <a:xfrm>
            <a:off x="762000" y="3429000"/>
            <a:ext cx="838200" cy="838200"/>
            <a:chOff x="432" y="1104"/>
            <a:chExt cx="528" cy="528"/>
          </a:xfrm>
        </p:grpSpPr>
        <p:sp>
          <p:nvSpPr>
            <p:cNvPr id="156676" name="Oval 4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77" name="Text Box 5"/>
            <p:cNvSpPr txBox="1">
              <a:spLocks noChangeArrowheads="1"/>
            </p:cNvSpPr>
            <p:nvPr/>
          </p:nvSpPr>
          <p:spPr bwMode="auto">
            <a:xfrm>
              <a:off x="545" y="1168"/>
              <a:ext cx="27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A</a:t>
              </a:r>
              <a:endParaRPr lang="en-US" sz="2800" baseline="-25000"/>
            </a:p>
          </p:txBody>
        </p:sp>
      </p:grpSp>
      <p:grpSp>
        <p:nvGrpSpPr>
          <p:cNvPr id="156678" name="Group 6"/>
          <p:cNvGrpSpPr>
            <a:grpSpLocks/>
          </p:cNvGrpSpPr>
          <p:nvPr/>
        </p:nvGrpSpPr>
        <p:grpSpPr bwMode="auto">
          <a:xfrm>
            <a:off x="7315200" y="3429000"/>
            <a:ext cx="838200" cy="838200"/>
            <a:chOff x="432" y="1104"/>
            <a:chExt cx="528" cy="528"/>
          </a:xfrm>
        </p:grpSpPr>
        <p:sp>
          <p:nvSpPr>
            <p:cNvPr id="156679" name="Oval 7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80" name="Text Box 8"/>
            <p:cNvSpPr txBox="1">
              <a:spLocks noChangeArrowheads="1"/>
            </p:cNvSpPr>
            <p:nvPr/>
          </p:nvSpPr>
          <p:spPr bwMode="auto">
            <a:xfrm>
              <a:off x="545" y="1168"/>
              <a:ext cx="265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B</a:t>
              </a:r>
              <a:endParaRPr lang="en-US" sz="2800" baseline="-25000"/>
            </a:p>
          </p:txBody>
        </p:sp>
      </p:grpSp>
      <p:grpSp>
        <p:nvGrpSpPr>
          <p:cNvPr id="156681" name="Group 9"/>
          <p:cNvGrpSpPr>
            <a:grpSpLocks/>
          </p:cNvGrpSpPr>
          <p:nvPr/>
        </p:nvGrpSpPr>
        <p:grpSpPr bwMode="auto">
          <a:xfrm>
            <a:off x="762000" y="457200"/>
            <a:ext cx="838200" cy="838200"/>
            <a:chOff x="432" y="1104"/>
            <a:chExt cx="528" cy="528"/>
          </a:xfrm>
        </p:grpSpPr>
        <p:sp>
          <p:nvSpPr>
            <p:cNvPr id="156682" name="Oval 10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83" name="Text Box 11"/>
            <p:cNvSpPr txBox="1">
              <a:spLocks noChangeArrowheads="1"/>
            </p:cNvSpPr>
            <p:nvPr/>
          </p:nvSpPr>
          <p:spPr bwMode="auto">
            <a:xfrm>
              <a:off x="545" y="1168"/>
              <a:ext cx="265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C</a:t>
              </a:r>
              <a:endParaRPr lang="en-US" sz="2800" baseline="-25000"/>
            </a:p>
          </p:txBody>
        </p:sp>
      </p:grp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1676400" y="685800"/>
            <a:ext cx="14478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+180 </a:t>
            </a:r>
            <a:r>
              <a:rPr lang="en-US" sz="2800">
                <a:sym typeface="Symbol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1447800" y="3048000"/>
            <a:ext cx="14478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+150 </a:t>
            </a:r>
            <a:r>
              <a:rPr lang="en-US" sz="2800">
                <a:sym typeface="Symbol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156686" name="Text Box 14"/>
          <p:cNvSpPr txBox="1">
            <a:spLocks noChangeArrowheads="1"/>
          </p:cNvSpPr>
          <p:nvPr/>
        </p:nvSpPr>
        <p:spPr bwMode="auto">
          <a:xfrm>
            <a:off x="6934200" y="2971800"/>
            <a:ext cx="14478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+520 </a:t>
            </a:r>
            <a:r>
              <a:rPr lang="en-US" sz="2800">
                <a:sym typeface="Symbol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4724400" y="3276600"/>
            <a:ext cx="9937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1.9 m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1520825" y="2057400"/>
            <a:ext cx="9937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.92 m</a:t>
            </a:r>
          </a:p>
        </p:txBody>
      </p:sp>
      <p:sp>
        <p:nvSpPr>
          <p:cNvPr id="156689" name="Line 17"/>
          <p:cNvSpPr>
            <a:spLocks noChangeShapeType="1"/>
          </p:cNvSpPr>
          <p:nvPr/>
        </p:nvSpPr>
        <p:spPr bwMode="auto">
          <a:xfrm>
            <a:off x="1143000" y="3810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 flipH="1">
            <a:off x="1143000" y="914400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3733800" y="457200"/>
            <a:ext cx="5181600" cy="1739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/>
              <a:t>Find the force on C, and the angle it makes with the horizontal.</a:t>
            </a:r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>
            <a:off x="838200" y="4267200"/>
            <a:ext cx="6273800" cy="2227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 F</a:t>
            </a:r>
            <a:r>
              <a:rPr lang="en-US" sz="2800" baseline="-25000"/>
              <a:t>AC</a:t>
            </a:r>
            <a:r>
              <a:rPr lang="en-US" sz="2800"/>
              <a:t>= 286.8 N, F</a:t>
            </a:r>
            <a:r>
              <a:rPr lang="en-US" sz="2800" baseline="-25000"/>
              <a:t>BC</a:t>
            </a:r>
            <a:r>
              <a:rPr lang="en-US" sz="2800"/>
              <a:t> = 188.8 N</a:t>
            </a:r>
          </a:p>
          <a:p>
            <a:r>
              <a:rPr lang="en-US" sz="2800">
                <a:sym typeface="Symbol" charset="2"/>
              </a:rPr>
              <a:t></a:t>
            </a:r>
            <a:r>
              <a:rPr lang="en-US" sz="2800" baseline="-25000">
                <a:sym typeface="Symbol" charset="2"/>
              </a:rPr>
              <a:t>ABC</a:t>
            </a:r>
            <a:r>
              <a:rPr lang="en-US" sz="2800">
                <a:sym typeface="Symbol" charset="2"/>
              </a:rPr>
              <a:t> = Tan</a:t>
            </a:r>
            <a:r>
              <a:rPr lang="en-US" sz="2800" baseline="30000">
                <a:sym typeface="Symbol" charset="2"/>
              </a:rPr>
              <a:t>-1</a:t>
            </a:r>
            <a:r>
              <a:rPr lang="en-US" sz="2800">
                <a:sym typeface="Symbol" charset="2"/>
              </a:rPr>
              <a:t>(.92/1.9) = 25.84</a:t>
            </a:r>
            <a:r>
              <a:rPr lang="en-US" sz="2800" baseline="30000">
                <a:sym typeface="Symbol" charset="2"/>
              </a:rPr>
              <a:t>o</a:t>
            </a:r>
            <a:endParaRPr lang="en-US" sz="2800" baseline="30000"/>
          </a:p>
          <a:p>
            <a:r>
              <a:rPr lang="en-US" sz="2800"/>
              <a:t>F</a:t>
            </a:r>
            <a:r>
              <a:rPr lang="en-US" sz="2800" baseline="-25000"/>
              <a:t>AC </a:t>
            </a:r>
            <a:r>
              <a:rPr lang="en-US" sz="2800"/>
              <a:t>= 	0 N x			+ 286.8 N y</a:t>
            </a:r>
          </a:p>
          <a:p>
            <a:r>
              <a:rPr lang="en-US" sz="2800"/>
              <a:t>F</a:t>
            </a:r>
            <a:r>
              <a:rPr lang="en-US" sz="2800" baseline="-25000"/>
              <a:t>BC</a:t>
            </a:r>
            <a:r>
              <a:rPr lang="en-US" sz="2800"/>
              <a:t> = </a:t>
            </a:r>
            <a:r>
              <a:rPr lang="en-US"/>
              <a:t>-188.8cos(25.84</a:t>
            </a:r>
            <a:r>
              <a:rPr lang="en-US" baseline="30000"/>
              <a:t>o</a:t>
            </a:r>
            <a:r>
              <a:rPr lang="en-US"/>
              <a:t>) x	+ 188.8sin(25.84</a:t>
            </a:r>
            <a:r>
              <a:rPr lang="en-US" baseline="30000"/>
              <a:t>o</a:t>
            </a:r>
            <a:r>
              <a:rPr lang="en-US"/>
              <a:t>)y</a:t>
            </a:r>
          </a:p>
          <a:p>
            <a:r>
              <a:rPr lang="en-US" sz="2800"/>
              <a:t>F</a:t>
            </a:r>
            <a:r>
              <a:rPr lang="en-US" sz="2800" baseline="-25000"/>
              <a:t>total</a:t>
            </a:r>
            <a:r>
              <a:rPr lang="en-US" sz="2800"/>
              <a:t> =         </a:t>
            </a:r>
            <a:r>
              <a:rPr lang="en-US"/>
              <a:t>-170. x		+ 369 y</a:t>
            </a:r>
          </a:p>
        </p:txBody>
      </p:sp>
      <p:sp>
        <p:nvSpPr>
          <p:cNvPr id="156693" name="Text Box 21"/>
          <p:cNvSpPr txBox="1">
            <a:spLocks noChangeArrowheads="1"/>
          </p:cNvSpPr>
          <p:nvPr/>
        </p:nvSpPr>
        <p:spPr bwMode="auto">
          <a:xfrm>
            <a:off x="136525" y="6553200"/>
            <a:ext cx="26479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410 N, 65</a:t>
            </a:r>
            <a:r>
              <a:rPr lang="en-US" sz="1200" baseline="30000"/>
              <a:t>o</a:t>
            </a:r>
            <a:r>
              <a:rPr lang="en-US" sz="1200"/>
              <a:t> above x axis (to the left of 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6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6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6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2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 rot="16200000">
            <a:off x="-1365250" y="3054350"/>
            <a:ext cx="42227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Current and Induction</a:t>
            </a:r>
          </a:p>
        </p:txBody>
      </p:sp>
      <p:pic>
        <p:nvPicPr>
          <p:cNvPr id="147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9225" y="862013"/>
            <a:ext cx="6305550" cy="513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669925" y="247650"/>
            <a:ext cx="8245475" cy="1800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What current flows through a 15 ohm light bulb attached to a 120 V source of current?  What charge passes through in a minute?  What is the power of the light bulb?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228600" y="6400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288925" y="6553200"/>
            <a:ext cx="15684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8.0 A, 480 C, 1800 W </a:t>
            </a:r>
            <a:endParaRPr lang="en-US" sz="1000">
              <a:sym typeface="Symbol" charset="2"/>
            </a:endParaRP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990600" y="2252663"/>
            <a:ext cx="4821238" cy="1249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I = 120/15 = 8.0 Ampz</a:t>
            </a:r>
          </a:p>
          <a:p>
            <a:r>
              <a:rPr lang="en-US">
                <a:sym typeface="Symbol" charset="2"/>
              </a:rPr>
              <a:t>q = It = (8 C/s)(60 s) = 480 Coulombs</a:t>
            </a:r>
          </a:p>
          <a:p>
            <a:r>
              <a:rPr lang="en-US">
                <a:sym typeface="Symbol" charset="2"/>
              </a:rPr>
              <a:t>P = V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/R = 1800 W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8518525" y="6289675"/>
            <a:ext cx="471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1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669925" y="247650"/>
            <a:ext cx="8245475" cy="155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A copper wire is 1610 m long (1 mile) and has a cross sectional area of 4.5 x 10</a:t>
            </a:r>
            <a:r>
              <a:rPr lang="en-US" sz="3200" baseline="30000"/>
              <a:t>-6</a:t>
            </a:r>
            <a:r>
              <a:rPr lang="en-US" sz="3200"/>
              <a:t> m</a:t>
            </a:r>
            <a:r>
              <a:rPr lang="en-US" sz="3200" baseline="30000"/>
              <a:t>2</a:t>
            </a:r>
            <a:r>
              <a:rPr lang="en-US" sz="3200"/>
              <a:t>.  What is its resistance? (This wire is about 2.4 mm in dia)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228600" y="6400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288925" y="6502400"/>
            <a:ext cx="6397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6.0 </a:t>
            </a:r>
            <a:r>
              <a:rPr lang="el-GR" sz="1600"/>
              <a:t>Ω</a:t>
            </a:r>
            <a:endParaRPr lang="en-US" sz="1600"/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990600" y="1955800"/>
            <a:ext cx="3733800" cy="350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R = </a:t>
            </a:r>
            <a:r>
              <a:rPr lang="el-GR" sz="2000" u="sng"/>
              <a:t>ρ</a:t>
            </a:r>
            <a:r>
              <a:rPr lang="en-US" sz="2000" u="sng"/>
              <a:t>L</a:t>
            </a:r>
          </a:p>
          <a:p>
            <a:pPr lvl="1"/>
            <a:r>
              <a:rPr lang="en-US" sz="2000"/>
              <a:t>        A</a:t>
            </a:r>
          </a:p>
          <a:p>
            <a:pPr lvl="1"/>
            <a:r>
              <a:rPr lang="en-US" sz="2000"/>
              <a:t>and</a:t>
            </a:r>
          </a:p>
          <a:p>
            <a:pPr lvl="1"/>
            <a:r>
              <a:rPr lang="en-US" sz="2000"/>
              <a:t>A = </a:t>
            </a:r>
            <a:r>
              <a:rPr lang="el-GR" sz="2000">
                <a:ea typeface="Times New Roman" charset="0"/>
                <a:cs typeface="Times New Roman" charset="0"/>
              </a:rPr>
              <a:t>π</a:t>
            </a:r>
            <a:r>
              <a:rPr lang="en-US" sz="2000">
                <a:ea typeface="Times New Roman" charset="0"/>
                <a:cs typeface="Times New Roman" charset="0"/>
              </a:rPr>
              <a:t>r</a:t>
            </a:r>
            <a:r>
              <a:rPr lang="en-US" sz="2000" baseline="30000">
                <a:ea typeface="Times New Roman" charset="0"/>
                <a:cs typeface="Times New Roman" charset="0"/>
              </a:rPr>
              <a:t>2</a:t>
            </a:r>
          </a:p>
          <a:p>
            <a:pPr lvl="1"/>
            <a:endParaRPr lang="en-US" sz="2000"/>
          </a:p>
          <a:p>
            <a:pPr lvl="1"/>
            <a:r>
              <a:rPr lang="en-US" sz="2000">
                <a:sym typeface="Symbol" charset="2"/>
              </a:rPr>
              <a:t>R = ??</a:t>
            </a:r>
          </a:p>
          <a:p>
            <a:pPr lvl="1"/>
            <a:r>
              <a:rPr lang="el-GR"/>
              <a:t>ρ</a:t>
            </a:r>
            <a:r>
              <a:rPr lang="en-US" sz="2000">
                <a:sym typeface="Symbol" charset="2"/>
              </a:rPr>
              <a:t> = 1.68E-8 </a:t>
            </a:r>
            <a:r>
              <a:rPr lang="el-GR" sz="2000">
                <a:ea typeface="Times New Roman" charset="0"/>
                <a:cs typeface="Times New Roman" charset="0"/>
                <a:sym typeface="Symbol" charset="2"/>
              </a:rPr>
              <a:t>Ω</a:t>
            </a:r>
            <a:r>
              <a:rPr lang="en-US" sz="2000">
                <a:ea typeface="Times New Roman" charset="0"/>
                <a:cs typeface="Times New Roman" charset="0"/>
                <a:sym typeface="Symbol" charset="2"/>
              </a:rPr>
              <a:t>m</a:t>
            </a:r>
            <a:endParaRPr lang="el-GR" sz="2000">
              <a:ea typeface="Times New Roman" charset="0"/>
              <a:cs typeface="Times New Roman" charset="0"/>
              <a:sym typeface="Symbol" charset="2"/>
            </a:endParaRPr>
          </a:p>
          <a:p>
            <a:pPr lvl="1"/>
            <a:r>
              <a:rPr lang="en-US" sz="2000">
                <a:sym typeface="Symbol" charset="2"/>
              </a:rPr>
              <a:t>L = 1610 m</a:t>
            </a:r>
          </a:p>
          <a:p>
            <a:pPr lvl="1"/>
            <a:r>
              <a:rPr lang="en-US" sz="2000">
                <a:sym typeface="Symbol" charset="2"/>
              </a:rPr>
              <a:t>A = 4.5E-6 m</a:t>
            </a:r>
            <a:r>
              <a:rPr lang="en-US" sz="2000" baseline="30000">
                <a:sym typeface="Symbol" charset="2"/>
              </a:rPr>
              <a:t>2</a:t>
            </a:r>
          </a:p>
          <a:p>
            <a:endParaRPr lang="en-US" sz="2000"/>
          </a:p>
          <a:p>
            <a:r>
              <a:rPr lang="en-US" sz="2000"/>
              <a:t>R = 6.010666667 = 6.0 </a:t>
            </a:r>
            <a:r>
              <a:rPr lang="el-GR" sz="2000">
                <a:ea typeface="Times New Roman" charset="0"/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8518525" y="6289675"/>
            <a:ext cx="471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4953000" y="2209800"/>
            <a:ext cx="4191000" cy="3508375"/>
          </a:xfrm>
          <a:prstGeom prst="rect">
            <a:avLst/>
          </a:prstGeom>
          <a:solidFill>
            <a:srgbClr val="EAEAEA"/>
          </a:solidFill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Silver			1.59E-8</a:t>
            </a:r>
          </a:p>
          <a:p>
            <a:r>
              <a:rPr lang="en-US" sz="2800"/>
              <a:t>Copper		1.68E-8</a:t>
            </a:r>
          </a:p>
          <a:p>
            <a:r>
              <a:rPr lang="en-US" sz="2800"/>
              <a:t>Gold			2.44E-8</a:t>
            </a:r>
          </a:p>
          <a:p>
            <a:r>
              <a:rPr lang="en-US" sz="2800"/>
              <a:t>Aluminium		2.65E-8</a:t>
            </a:r>
          </a:p>
          <a:p>
            <a:r>
              <a:rPr lang="en-US" sz="2800"/>
              <a:t>Tungsten		5.6  E-8</a:t>
            </a:r>
          </a:p>
          <a:p>
            <a:r>
              <a:rPr lang="en-US" sz="2800"/>
              <a:t>Iron			9.71E-8</a:t>
            </a:r>
          </a:p>
          <a:p>
            <a:r>
              <a:rPr lang="en-US" sz="2800"/>
              <a:t>Platinum		10.6E-8</a:t>
            </a:r>
          </a:p>
          <a:p>
            <a:r>
              <a:rPr lang="en-US" sz="2800"/>
              <a:t>Nichrome 		100E-8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2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2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28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669925" y="247650"/>
            <a:ext cx="8245475" cy="1433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What’s the rms voltage here?</a:t>
            </a:r>
          </a:p>
          <a:p>
            <a:pPr lvl="3"/>
            <a:r>
              <a:rPr lang="en-US" sz="2800"/>
              <a:t>I</a:t>
            </a:r>
            <a:r>
              <a:rPr lang="en-US" sz="2800" baseline="-25000"/>
              <a:t>rms</a:t>
            </a:r>
            <a:r>
              <a:rPr lang="en-US" sz="2800"/>
              <a:t> = </a:t>
            </a:r>
            <a:r>
              <a:rPr lang="en-US" sz="2800" u="sng"/>
              <a:t> I</a:t>
            </a:r>
            <a:r>
              <a:rPr lang="en-US" sz="2800" baseline="-25000"/>
              <a:t>o	     </a:t>
            </a:r>
            <a:r>
              <a:rPr lang="en-US" sz="2800"/>
              <a:t>V</a:t>
            </a:r>
            <a:r>
              <a:rPr lang="en-US" sz="2800" baseline="-25000"/>
              <a:t>rms</a:t>
            </a:r>
            <a:r>
              <a:rPr lang="en-US" sz="2800"/>
              <a:t> = </a:t>
            </a:r>
            <a:r>
              <a:rPr lang="en-US" sz="2800" u="sng"/>
              <a:t> V</a:t>
            </a:r>
            <a:r>
              <a:rPr lang="en-US" sz="2800" baseline="-25000"/>
              <a:t>o</a:t>
            </a:r>
            <a:endParaRPr lang="en-US" sz="2800"/>
          </a:p>
          <a:p>
            <a:pPr lvl="4"/>
            <a:r>
              <a:rPr lang="en-US" sz="2800"/>
              <a:t>    </a:t>
            </a:r>
            <a:r>
              <a:rPr lang="en-US" sz="2800">
                <a:sym typeface="Symbol" charset="2"/>
              </a:rPr>
              <a:t>2    	     2</a:t>
            </a:r>
            <a:endParaRPr lang="en-US" sz="2800"/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228600" y="6400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288925" y="6553200"/>
            <a:ext cx="4841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11 V</a:t>
            </a:r>
            <a:endParaRPr lang="en-US" sz="1000">
              <a:sym typeface="Symbol" charset="2"/>
            </a:endParaRP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990600" y="2465388"/>
            <a:ext cx="2882900" cy="3508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Given:</a:t>
            </a:r>
          </a:p>
          <a:p>
            <a:r>
              <a:rPr lang="en-US" sz="2800"/>
              <a:t>V</a:t>
            </a:r>
            <a:r>
              <a:rPr lang="en-US" sz="2800" baseline="-25000"/>
              <a:t>rms</a:t>
            </a:r>
            <a:r>
              <a:rPr lang="en-US" sz="2800"/>
              <a:t> = </a:t>
            </a:r>
            <a:r>
              <a:rPr lang="en-US" sz="2800" u="sng"/>
              <a:t> V</a:t>
            </a:r>
            <a:r>
              <a:rPr lang="en-US" sz="2800" baseline="-25000"/>
              <a:t>o</a:t>
            </a:r>
            <a:endParaRPr lang="en-US" sz="2800"/>
          </a:p>
          <a:p>
            <a:pPr lvl="1"/>
            <a:r>
              <a:rPr lang="en-US" sz="2800"/>
              <a:t>      </a:t>
            </a:r>
            <a:r>
              <a:rPr lang="en-US" sz="2800">
                <a:sym typeface="Symbol" charset="2"/>
              </a:rPr>
              <a:t>2</a:t>
            </a:r>
            <a:endParaRPr lang="en-US" sz="2800"/>
          </a:p>
          <a:p>
            <a:pPr lvl="1"/>
            <a:endParaRPr lang="en-US" sz="2800">
              <a:sym typeface="Symbol" charset="2"/>
            </a:endParaRPr>
          </a:p>
          <a:p>
            <a:pPr lvl="1"/>
            <a:r>
              <a:rPr lang="en-US" sz="2800"/>
              <a:t>V</a:t>
            </a:r>
            <a:r>
              <a:rPr lang="en-US" sz="2800" baseline="-25000"/>
              <a:t>o</a:t>
            </a:r>
            <a:r>
              <a:rPr lang="en-US" sz="2800">
                <a:sym typeface="Symbol" charset="2"/>
              </a:rPr>
              <a:t> = 16 V</a:t>
            </a:r>
          </a:p>
          <a:p>
            <a:pPr lvl="1"/>
            <a:r>
              <a:rPr lang="en-US" sz="2800"/>
              <a:t>V</a:t>
            </a:r>
            <a:r>
              <a:rPr lang="en-US" sz="2800" baseline="-25000"/>
              <a:t>rms</a:t>
            </a:r>
            <a:r>
              <a:rPr lang="en-US" sz="2800">
                <a:sym typeface="Symbol" charset="2"/>
              </a:rPr>
              <a:t> = ??</a:t>
            </a:r>
          </a:p>
          <a:p>
            <a:endParaRPr lang="en-US" sz="2800"/>
          </a:p>
          <a:p>
            <a:r>
              <a:rPr lang="en-US" sz="2800"/>
              <a:t>V</a:t>
            </a:r>
            <a:r>
              <a:rPr lang="en-US" sz="2800" baseline="-25000"/>
              <a:t>rms</a:t>
            </a:r>
            <a:r>
              <a:rPr lang="en-US" sz="2800">
                <a:sym typeface="Symbol" charset="2"/>
              </a:rPr>
              <a:t> =</a:t>
            </a:r>
            <a:r>
              <a:rPr lang="en-US" sz="2800"/>
              <a:t> 11.3 = 11 V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8518525" y="6289675"/>
            <a:ext cx="471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pic>
        <p:nvPicPr>
          <p:cNvPr id="163847" name="Picture 7" descr="FG18_19"/>
          <p:cNvPicPr>
            <a:picLocks noChangeAspect="1" noChangeArrowheads="1"/>
          </p:cNvPicPr>
          <p:nvPr/>
        </p:nvPicPr>
        <p:blipFill>
          <a:blip r:embed="rId3"/>
          <a:srcRect l="38008" t="51500" r="24985" b="6500"/>
          <a:stretch>
            <a:fillRect/>
          </a:stretch>
        </p:blipFill>
        <p:spPr bwMode="auto">
          <a:xfrm>
            <a:off x="5257800" y="2209800"/>
            <a:ext cx="3657600" cy="2768600"/>
          </a:xfrm>
          <a:prstGeom prst="rect">
            <a:avLst/>
          </a:prstGeom>
          <a:noFill/>
        </p:spPr>
      </p:pic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4495800" y="2528888"/>
            <a:ext cx="763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+16 V</a:t>
            </a:r>
          </a:p>
        </p:txBody>
      </p:sp>
      <p:sp>
        <p:nvSpPr>
          <p:cNvPr id="163849" name="Text Box 9"/>
          <p:cNvSpPr txBox="1">
            <a:spLocks noChangeArrowheads="1"/>
          </p:cNvSpPr>
          <p:nvPr/>
        </p:nvSpPr>
        <p:spPr bwMode="auto">
          <a:xfrm>
            <a:off x="4495800" y="3841750"/>
            <a:ext cx="711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-16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3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593725" y="14288"/>
            <a:ext cx="535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What do the voltmeters read? (3 SF)</a:t>
            </a:r>
          </a:p>
        </p:txBody>
      </p:sp>
      <p:sp>
        <p:nvSpPr>
          <p:cNvPr id="164867" name="Oval 3"/>
          <p:cNvSpPr>
            <a:spLocks noChangeArrowheads="1"/>
          </p:cNvSpPr>
          <p:nvPr/>
        </p:nvSpPr>
        <p:spPr bwMode="auto">
          <a:xfrm>
            <a:off x="1447800" y="533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sp>
        <p:nvSpPr>
          <p:cNvPr id="164868" name="Oval 4"/>
          <p:cNvSpPr>
            <a:spLocks noChangeArrowheads="1"/>
          </p:cNvSpPr>
          <p:nvPr/>
        </p:nvSpPr>
        <p:spPr bwMode="auto">
          <a:xfrm>
            <a:off x="2590800" y="609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grpSp>
        <p:nvGrpSpPr>
          <p:cNvPr id="164869" name="Group 5"/>
          <p:cNvGrpSpPr>
            <a:grpSpLocks/>
          </p:cNvGrpSpPr>
          <p:nvPr/>
        </p:nvGrpSpPr>
        <p:grpSpPr bwMode="auto">
          <a:xfrm rot="-27000000">
            <a:off x="1585913" y="1155700"/>
            <a:ext cx="152400" cy="584200"/>
            <a:chOff x="384" y="400"/>
            <a:chExt cx="48" cy="368"/>
          </a:xfrm>
        </p:grpSpPr>
        <p:sp>
          <p:nvSpPr>
            <p:cNvPr id="164870" name="Line 6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71" name="Line 7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72" name="Line 8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73" name="Line 9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74" name="Line 10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75" name="Line 11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76" name="Line 12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77" name="Line 13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78" name="Line 14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79" name="Line 15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4880" name="Group 16"/>
          <p:cNvGrpSpPr>
            <a:grpSpLocks/>
          </p:cNvGrpSpPr>
          <p:nvPr/>
        </p:nvGrpSpPr>
        <p:grpSpPr bwMode="auto">
          <a:xfrm rot="-5400000">
            <a:off x="2185988" y="3252787"/>
            <a:ext cx="304800" cy="504825"/>
            <a:chOff x="864" y="432"/>
            <a:chExt cx="192" cy="318"/>
          </a:xfrm>
        </p:grpSpPr>
        <p:sp>
          <p:nvSpPr>
            <p:cNvPr id="164881" name="Line 17"/>
            <p:cNvSpPr>
              <a:spLocks noChangeShapeType="1"/>
            </p:cNvSpPr>
            <p:nvPr/>
          </p:nvSpPr>
          <p:spPr bwMode="auto">
            <a:xfrm>
              <a:off x="864" y="5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2" name="Line 18"/>
            <p:cNvSpPr>
              <a:spLocks noChangeShapeType="1"/>
            </p:cNvSpPr>
            <p:nvPr/>
          </p:nvSpPr>
          <p:spPr bwMode="auto">
            <a:xfrm>
              <a:off x="912" y="60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3" name="Line 19"/>
            <p:cNvSpPr>
              <a:spLocks noChangeShapeType="1"/>
            </p:cNvSpPr>
            <p:nvPr/>
          </p:nvSpPr>
          <p:spPr bwMode="auto">
            <a:xfrm flipV="1">
              <a:off x="960" y="4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4" name="Line 20"/>
            <p:cNvSpPr>
              <a:spLocks noChangeShapeType="1"/>
            </p:cNvSpPr>
            <p:nvPr/>
          </p:nvSpPr>
          <p:spPr bwMode="auto">
            <a:xfrm flipV="1">
              <a:off x="960" y="60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4885" name="Group 21"/>
          <p:cNvGrpSpPr>
            <a:grpSpLocks/>
          </p:cNvGrpSpPr>
          <p:nvPr/>
        </p:nvGrpSpPr>
        <p:grpSpPr bwMode="auto">
          <a:xfrm rot="-27000000">
            <a:off x="2678113" y="1155700"/>
            <a:ext cx="152400" cy="584200"/>
            <a:chOff x="384" y="400"/>
            <a:chExt cx="48" cy="368"/>
          </a:xfrm>
        </p:grpSpPr>
        <p:sp>
          <p:nvSpPr>
            <p:cNvPr id="164886" name="Line 22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7" name="Line 23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8" name="Line 24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9" name="Line 25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0" name="Line 26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1" name="Line 27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2" name="Line 28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3" name="Line 29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4" name="Line 30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5" name="Line 31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4896" name="Group 32"/>
          <p:cNvGrpSpPr>
            <a:grpSpLocks/>
          </p:cNvGrpSpPr>
          <p:nvPr/>
        </p:nvGrpSpPr>
        <p:grpSpPr bwMode="auto">
          <a:xfrm rot="-27000000">
            <a:off x="3973513" y="1155700"/>
            <a:ext cx="152400" cy="584200"/>
            <a:chOff x="384" y="400"/>
            <a:chExt cx="48" cy="368"/>
          </a:xfrm>
        </p:grpSpPr>
        <p:sp>
          <p:nvSpPr>
            <p:cNvPr id="164897" name="Line 3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8" name="Line 3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9" name="Line 3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0" name="Line 3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1" name="Line 3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2" name="Line 3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3" name="Line 3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4" name="Line 40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5" name="Line 4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6" name="Line 4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907" name="Line 43"/>
          <p:cNvSpPr>
            <a:spLocks noChangeShapeType="1"/>
          </p:cNvSpPr>
          <p:nvPr/>
        </p:nvSpPr>
        <p:spPr bwMode="auto">
          <a:xfrm rot="-5400000">
            <a:off x="2208213" y="114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8" name="Line 44"/>
          <p:cNvSpPr>
            <a:spLocks noChangeShapeType="1"/>
          </p:cNvSpPr>
          <p:nvPr/>
        </p:nvSpPr>
        <p:spPr bwMode="auto">
          <a:xfrm rot="-5400000">
            <a:off x="3389313" y="10318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9" name="Line 45"/>
          <p:cNvSpPr>
            <a:spLocks noChangeShapeType="1"/>
          </p:cNvSpPr>
          <p:nvPr/>
        </p:nvSpPr>
        <p:spPr bwMode="auto">
          <a:xfrm rot="-5400000">
            <a:off x="4494213" y="114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0" name="Line 46"/>
          <p:cNvSpPr>
            <a:spLocks noChangeShapeType="1"/>
          </p:cNvSpPr>
          <p:nvPr/>
        </p:nvSpPr>
        <p:spPr bwMode="auto">
          <a:xfrm rot="16200000" flipH="1">
            <a:off x="3741738" y="24765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1" name="Line 47"/>
          <p:cNvSpPr>
            <a:spLocks noChangeShapeType="1"/>
          </p:cNvSpPr>
          <p:nvPr/>
        </p:nvSpPr>
        <p:spPr bwMode="auto">
          <a:xfrm rot="-5400000">
            <a:off x="3695700" y="24003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2" name="Line 48"/>
          <p:cNvSpPr>
            <a:spLocks noChangeShapeType="1"/>
          </p:cNvSpPr>
          <p:nvPr/>
        </p:nvSpPr>
        <p:spPr bwMode="auto">
          <a:xfrm rot="16200000" flipV="1">
            <a:off x="1524000" y="2895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3" name="Line 49"/>
          <p:cNvSpPr>
            <a:spLocks noChangeShapeType="1"/>
          </p:cNvSpPr>
          <p:nvPr/>
        </p:nvSpPr>
        <p:spPr bwMode="auto">
          <a:xfrm rot="-5400000">
            <a:off x="-115887" y="24765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4" name="Line 50"/>
          <p:cNvSpPr>
            <a:spLocks noChangeShapeType="1"/>
          </p:cNvSpPr>
          <p:nvPr/>
        </p:nvSpPr>
        <p:spPr bwMode="auto">
          <a:xfrm rot="16200000" flipV="1">
            <a:off x="1179513" y="11811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5" name="Text Box 51"/>
          <p:cNvSpPr txBox="1">
            <a:spLocks noChangeArrowheads="1"/>
          </p:cNvSpPr>
          <p:nvPr/>
        </p:nvSpPr>
        <p:spPr bwMode="auto">
          <a:xfrm rot="-21600000">
            <a:off x="1957388" y="2895600"/>
            <a:ext cx="101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20.0 V</a:t>
            </a:r>
          </a:p>
        </p:txBody>
      </p:sp>
      <p:sp>
        <p:nvSpPr>
          <p:cNvPr id="164916" name="Text Box 52"/>
          <p:cNvSpPr txBox="1">
            <a:spLocks noChangeArrowheads="1"/>
          </p:cNvSpPr>
          <p:nvPr/>
        </p:nvSpPr>
        <p:spPr bwMode="auto">
          <a:xfrm rot="-21600000">
            <a:off x="1319213" y="1749425"/>
            <a:ext cx="64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 </a:t>
            </a:r>
            <a:r>
              <a:rPr lang="en-US">
                <a:sym typeface="Symbol" charset="2"/>
              </a:rPr>
              <a:t></a:t>
            </a:r>
            <a:endParaRPr lang="en-US"/>
          </a:p>
        </p:txBody>
      </p:sp>
      <p:sp>
        <p:nvSpPr>
          <p:cNvPr id="164917" name="Text Box 53"/>
          <p:cNvSpPr txBox="1">
            <a:spLocks noChangeArrowheads="1"/>
          </p:cNvSpPr>
          <p:nvPr/>
        </p:nvSpPr>
        <p:spPr bwMode="auto">
          <a:xfrm rot="-21600000">
            <a:off x="2493963" y="1733550"/>
            <a:ext cx="64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7 </a:t>
            </a:r>
            <a:r>
              <a:rPr lang="en-US">
                <a:sym typeface="Symbol" charset="2"/>
              </a:rPr>
              <a:t></a:t>
            </a:r>
            <a:endParaRPr lang="en-US"/>
          </a:p>
        </p:txBody>
      </p:sp>
      <p:sp>
        <p:nvSpPr>
          <p:cNvPr id="164918" name="Text Box 54"/>
          <p:cNvSpPr txBox="1">
            <a:spLocks noChangeArrowheads="1"/>
          </p:cNvSpPr>
          <p:nvPr/>
        </p:nvSpPr>
        <p:spPr bwMode="auto">
          <a:xfrm rot="-21600000">
            <a:off x="3636963" y="1657350"/>
            <a:ext cx="79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 </a:t>
            </a:r>
            <a:r>
              <a:rPr lang="en-US">
                <a:sym typeface="Symbol" charset="2"/>
              </a:rPr>
              <a:t></a:t>
            </a:r>
            <a:endParaRPr lang="en-US"/>
          </a:p>
        </p:txBody>
      </p:sp>
      <p:sp>
        <p:nvSpPr>
          <p:cNvPr id="164919" name="Line 55"/>
          <p:cNvSpPr>
            <a:spLocks noChangeShapeType="1"/>
          </p:cNvSpPr>
          <p:nvPr/>
        </p:nvSpPr>
        <p:spPr bwMode="auto">
          <a:xfrm rot="16200000" flipV="1">
            <a:off x="2474913" y="723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0" name="Line 56"/>
          <p:cNvSpPr>
            <a:spLocks noChangeShapeType="1"/>
          </p:cNvSpPr>
          <p:nvPr/>
        </p:nvSpPr>
        <p:spPr bwMode="auto">
          <a:xfrm rot="16200000" flipV="1">
            <a:off x="3771900" y="1143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1" name="Line 57"/>
          <p:cNvSpPr>
            <a:spLocks noChangeShapeType="1"/>
          </p:cNvSpPr>
          <p:nvPr/>
        </p:nvSpPr>
        <p:spPr bwMode="auto">
          <a:xfrm rot="16200000" flipV="1">
            <a:off x="1331913" y="723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2" name="Line 58"/>
          <p:cNvSpPr>
            <a:spLocks noChangeShapeType="1"/>
          </p:cNvSpPr>
          <p:nvPr/>
        </p:nvSpPr>
        <p:spPr bwMode="auto">
          <a:xfrm rot="16200000" flipV="1">
            <a:off x="2017713" y="723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3" name="Line 59"/>
          <p:cNvSpPr>
            <a:spLocks noChangeShapeType="1"/>
          </p:cNvSpPr>
          <p:nvPr/>
        </p:nvSpPr>
        <p:spPr bwMode="auto">
          <a:xfrm rot="16200000" flipH="1">
            <a:off x="912813" y="114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4" name="Line 60"/>
          <p:cNvSpPr>
            <a:spLocks noChangeShapeType="1"/>
          </p:cNvSpPr>
          <p:nvPr/>
        </p:nvSpPr>
        <p:spPr bwMode="auto">
          <a:xfrm rot="16200000" flipH="1">
            <a:off x="1827213" y="114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5" name="Line 61"/>
          <p:cNvSpPr>
            <a:spLocks noChangeShapeType="1"/>
          </p:cNvSpPr>
          <p:nvPr/>
        </p:nvSpPr>
        <p:spPr bwMode="auto">
          <a:xfrm rot="16200000" flipH="1">
            <a:off x="2055813" y="114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6" name="Line 62"/>
          <p:cNvSpPr>
            <a:spLocks noChangeShapeType="1"/>
          </p:cNvSpPr>
          <p:nvPr/>
        </p:nvSpPr>
        <p:spPr bwMode="auto">
          <a:xfrm rot="16200000" flipH="1">
            <a:off x="4189413" y="114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7" name="Text Box 63"/>
          <p:cNvSpPr txBox="1">
            <a:spLocks noChangeArrowheads="1"/>
          </p:cNvSpPr>
          <p:nvPr/>
        </p:nvSpPr>
        <p:spPr bwMode="auto">
          <a:xfrm>
            <a:off x="304800" y="6554788"/>
            <a:ext cx="10890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4.35 V, 15.7 V</a:t>
            </a:r>
          </a:p>
        </p:txBody>
      </p:sp>
      <p:sp>
        <p:nvSpPr>
          <p:cNvPr id="164928" name="Text Box 64"/>
          <p:cNvSpPr txBox="1">
            <a:spLocks noChangeArrowheads="1"/>
          </p:cNvSpPr>
          <p:nvPr/>
        </p:nvSpPr>
        <p:spPr bwMode="auto">
          <a:xfrm>
            <a:off x="822325" y="4410075"/>
            <a:ext cx="45561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V = IR</a:t>
            </a:r>
          </a:p>
          <a:p>
            <a:r>
              <a:rPr lang="en-US"/>
              <a:t>V</a:t>
            </a:r>
            <a:r>
              <a:rPr lang="en-US" baseline="-25000"/>
              <a:t>1</a:t>
            </a:r>
            <a:r>
              <a:rPr lang="en-US" sz="2800"/>
              <a:t>  = (</a:t>
            </a:r>
            <a:r>
              <a:rPr lang="en-US"/>
              <a:t>5 </a:t>
            </a:r>
            <a:r>
              <a:rPr lang="en-US">
                <a:sym typeface="Symbol" charset="2"/>
              </a:rPr>
              <a:t></a:t>
            </a:r>
            <a:r>
              <a:rPr lang="en-US" sz="2800"/>
              <a:t>)(.8696 A) = 4.35 V</a:t>
            </a:r>
          </a:p>
          <a:p>
            <a:r>
              <a:rPr lang="en-US"/>
              <a:t>V</a:t>
            </a:r>
            <a:r>
              <a:rPr lang="en-US" baseline="-25000"/>
              <a:t>2</a:t>
            </a:r>
            <a:r>
              <a:rPr lang="en-US" sz="2800"/>
              <a:t>  = (</a:t>
            </a:r>
            <a:r>
              <a:rPr lang="en-US"/>
              <a:t>18 </a:t>
            </a:r>
            <a:r>
              <a:rPr lang="en-US">
                <a:sym typeface="Symbol" charset="2"/>
              </a:rPr>
              <a:t></a:t>
            </a:r>
            <a:r>
              <a:rPr lang="en-US" sz="2800"/>
              <a:t>)(.8696 A) = 15.7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90513"/>
            <a:ext cx="6200775" cy="6276975"/>
          </a:xfrm>
          <a:prstGeom prst="rect">
            <a:avLst/>
          </a:prstGeom>
          <a:noFill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 rot="16200000">
            <a:off x="-1041400" y="1543050"/>
            <a:ext cx="35750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Linear Kinematics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089525" y="1717675"/>
            <a:ext cx="23352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 = u + at    ?????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371600" y="1295400"/>
            <a:ext cx="6400800" cy="1219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Group 2"/>
          <p:cNvGrpSpPr>
            <a:grpSpLocks/>
          </p:cNvGrpSpPr>
          <p:nvPr/>
        </p:nvGrpSpPr>
        <p:grpSpPr bwMode="auto">
          <a:xfrm>
            <a:off x="517525" y="1295400"/>
            <a:ext cx="8448675" cy="4718050"/>
            <a:chOff x="326" y="816"/>
            <a:chExt cx="5322" cy="2972"/>
          </a:xfrm>
        </p:grpSpPr>
        <p:grpSp>
          <p:nvGrpSpPr>
            <p:cNvPr id="165891" name="Group 3"/>
            <p:cNvGrpSpPr>
              <a:grpSpLocks/>
            </p:cNvGrpSpPr>
            <p:nvPr/>
          </p:nvGrpSpPr>
          <p:grpSpPr bwMode="auto">
            <a:xfrm>
              <a:off x="765" y="909"/>
              <a:ext cx="3572" cy="1299"/>
              <a:chOff x="765" y="2637"/>
              <a:chExt cx="3572" cy="1299"/>
            </a:xfrm>
          </p:grpSpPr>
          <p:sp>
            <p:nvSpPr>
              <p:cNvPr id="165892" name="Line 4"/>
              <p:cNvSpPr>
                <a:spLocks noChangeShapeType="1"/>
              </p:cNvSpPr>
              <p:nvPr/>
            </p:nvSpPr>
            <p:spPr bwMode="auto">
              <a:xfrm flipV="1">
                <a:off x="768" y="3360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5893" name="Group 5"/>
              <p:cNvGrpSpPr>
                <a:grpSpLocks/>
              </p:cNvGrpSpPr>
              <p:nvPr/>
            </p:nvGrpSpPr>
            <p:grpSpPr bwMode="auto">
              <a:xfrm>
                <a:off x="765" y="2637"/>
                <a:ext cx="3572" cy="1299"/>
                <a:chOff x="765" y="2637"/>
                <a:chExt cx="3572" cy="1299"/>
              </a:xfrm>
            </p:grpSpPr>
            <p:sp>
              <p:nvSpPr>
                <p:cNvPr id="165894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765" y="2637"/>
                  <a:ext cx="0" cy="674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895" name="Line 7"/>
                <p:cNvSpPr>
                  <a:spLocks noChangeShapeType="1"/>
                </p:cNvSpPr>
                <p:nvPr/>
              </p:nvSpPr>
              <p:spPr bwMode="auto">
                <a:xfrm>
                  <a:off x="768" y="2640"/>
                  <a:ext cx="3552" cy="0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896" name="Line 8"/>
                <p:cNvSpPr>
                  <a:spLocks noChangeShapeType="1"/>
                </p:cNvSpPr>
                <p:nvPr/>
              </p:nvSpPr>
              <p:spPr bwMode="auto">
                <a:xfrm>
                  <a:off x="4320" y="2640"/>
                  <a:ext cx="0" cy="1296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89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768" y="3936"/>
                  <a:ext cx="3552" cy="0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89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070" y="2682"/>
                  <a:ext cx="26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>
                      <a:solidFill>
                        <a:srgbClr val="66FF33"/>
                      </a:solidFill>
                    </a:rPr>
                    <a:t>I</a:t>
                  </a:r>
                  <a:r>
                    <a:rPr lang="en-US" sz="2800" baseline="-25000">
                      <a:solidFill>
                        <a:srgbClr val="66FF33"/>
                      </a:solidFill>
                    </a:rPr>
                    <a:t>3</a:t>
                  </a:r>
                </a:p>
              </p:txBody>
            </p:sp>
          </p:grpSp>
        </p:grpSp>
        <p:grpSp>
          <p:nvGrpSpPr>
            <p:cNvPr id="165899" name="Group 11"/>
            <p:cNvGrpSpPr>
              <a:grpSpLocks/>
            </p:cNvGrpSpPr>
            <p:nvPr/>
          </p:nvGrpSpPr>
          <p:grpSpPr bwMode="auto">
            <a:xfrm>
              <a:off x="672" y="863"/>
              <a:ext cx="2273" cy="1403"/>
              <a:chOff x="672" y="2591"/>
              <a:chExt cx="2273" cy="1403"/>
            </a:xfrm>
          </p:grpSpPr>
          <p:sp>
            <p:nvSpPr>
              <p:cNvPr id="165900" name="Line 12"/>
              <p:cNvSpPr>
                <a:spLocks noChangeShapeType="1"/>
              </p:cNvSpPr>
              <p:nvPr/>
            </p:nvSpPr>
            <p:spPr bwMode="auto">
              <a:xfrm flipV="1">
                <a:off x="708" y="2591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01" name="Line 13"/>
              <p:cNvSpPr>
                <a:spLocks noChangeShapeType="1"/>
              </p:cNvSpPr>
              <p:nvPr/>
            </p:nvSpPr>
            <p:spPr bwMode="auto">
              <a:xfrm>
                <a:off x="720" y="2592"/>
                <a:ext cx="220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02" name="Line 14"/>
              <p:cNvSpPr>
                <a:spLocks noChangeShapeType="1"/>
              </p:cNvSpPr>
              <p:nvPr/>
            </p:nvSpPr>
            <p:spPr bwMode="auto">
              <a:xfrm>
                <a:off x="2928" y="2592"/>
                <a:ext cx="0" cy="13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03" name="Line 15"/>
              <p:cNvSpPr>
                <a:spLocks noChangeShapeType="1"/>
              </p:cNvSpPr>
              <p:nvPr/>
            </p:nvSpPr>
            <p:spPr bwMode="auto">
              <a:xfrm flipH="1">
                <a:off x="672" y="3994"/>
                <a:ext cx="22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04" name="Line 16"/>
              <p:cNvSpPr>
                <a:spLocks noChangeShapeType="1"/>
              </p:cNvSpPr>
              <p:nvPr/>
            </p:nvSpPr>
            <p:spPr bwMode="auto">
              <a:xfrm flipV="1">
                <a:off x="720" y="3360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05" name="Text Box 17"/>
              <p:cNvSpPr txBox="1">
                <a:spLocks noChangeArrowheads="1"/>
              </p:cNvSpPr>
              <p:nvPr/>
            </p:nvSpPr>
            <p:spPr bwMode="auto">
              <a:xfrm>
                <a:off x="2678" y="3402"/>
                <a:ext cx="26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I</a:t>
                </a:r>
                <a:r>
                  <a:rPr lang="en-US" sz="2800" baseline="-2500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grpSp>
          <p:nvGrpSpPr>
            <p:cNvPr id="165906" name="Group 18"/>
            <p:cNvGrpSpPr>
              <a:grpSpLocks/>
            </p:cNvGrpSpPr>
            <p:nvPr/>
          </p:nvGrpSpPr>
          <p:grpSpPr bwMode="auto">
            <a:xfrm>
              <a:off x="672" y="816"/>
              <a:ext cx="977" cy="1488"/>
              <a:chOff x="672" y="2544"/>
              <a:chExt cx="977" cy="1488"/>
            </a:xfrm>
          </p:grpSpPr>
          <p:grpSp>
            <p:nvGrpSpPr>
              <p:cNvPr id="165907" name="Group 19"/>
              <p:cNvGrpSpPr>
                <a:grpSpLocks/>
              </p:cNvGrpSpPr>
              <p:nvPr/>
            </p:nvGrpSpPr>
            <p:grpSpPr bwMode="auto">
              <a:xfrm>
                <a:off x="672" y="2544"/>
                <a:ext cx="912" cy="1488"/>
                <a:chOff x="672" y="2544"/>
                <a:chExt cx="912" cy="1488"/>
              </a:xfrm>
            </p:grpSpPr>
            <p:sp>
              <p:nvSpPr>
                <p:cNvPr id="165908" name="Line 20"/>
                <p:cNvSpPr>
                  <a:spLocks noChangeShapeType="1"/>
                </p:cNvSpPr>
                <p:nvPr/>
              </p:nvSpPr>
              <p:spPr bwMode="auto">
                <a:xfrm>
                  <a:off x="673" y="2545"/>
                  <a:ext cx="910" cy="0"/>
                </a:xfrm>
                <a:prstGeom prst="line">
                  <a:avLst/>
                </a:prstGeom>
                <a:noFill/>
                <a:ln w="9525">
                  <a:solidFill>
                    <a:srgbClr val="3366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90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673" y="2545"/>
                  <a:ext cx="0" cy="766"/>
                </a:xfrm>
                <a:prstGeom prst="line">
                  <a:avLst/>
                </a:prstGeom>
                <a:noFill/>
                <a:ln w="9525">
                  <a:solidFill>
                    <a:srgbClr val="3366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910" name="Line 22"/>
                <p:cNvSpPr>
                  <a:spLocks noChangeShapeType="1"/>
                </p:cNvSpPr>
                <p:nvPr/>
              </p:nvSpPr>
              <p:spPr bwMode="auto">
                <a:xfrm>
                  <a:off x="1584" y="2544"/>
                  <a:ext cx="0" cy="1488"/>
                </a:xfrm>
                <a:prstGeom prst="line">
                  <a:avLst/>
                </a:prstGeom>
                <a:noFill/>
                <a:ln w="9525">
                  <a:solidFill>
                    <a:srgbClr val="3366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911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672" y="4032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rgbClr val="3366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912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672" y="3360"/>
                  <a:ext cx="0" cy="672"/>
                </a:xfrm>
                <a:prstGeom prst="line">
                  <a:avLst/>
                </a:prstGeom>
                <a:noFill/>
                <a:ln w="9525">
                  <a:solidFill>
                    <a:srgbClr val="3366FF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5913" name="Text Box 25"/>
              <p:cNvSpPr txBox="1">
                <a:spLocks noChangeArrowheads="1"/>
              </p:cNvSpPr>
              <p:nvPr/>
            </p:nvSpPr>
            <p:spPr bwMode="auto">
              <a:xfrm>
                <a:off x="1382" y="2730"/>
                <a:ext cx="26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>
                    <a:solidFill>
                      <a:srgbClr val="3366FF"/>
                    </a:solidFill>
                  </a:rPr>
                  <a:t>I</a:t>
                </a:r>
                <a:r>
                  <a:rPr lang="en-US" sz="2800" baseline="-25000">
                    <a:solidFill>
                      <a:srgbClr val="3366FF"/>
                    </a:solidFill>
                  </a:rPr>
                  <a:t>1</a:t>
                </a:r>
              </a:p>
            </p:txBody>
          </p:sp>
        </p:grpSp>
        <p:sp>
          <p:nvSpPr>
            <p:cNvPr id="165914" name="Text Box 26"/>
            <p:cNvSpPr txBox="1">
              <a:spLocks noChangeArrowheads="1"/>
            </p:cNvSpPr>
            <p:nvPr/>
          </p:nvSpPr>
          <p:spPr bwMode="auto">
            <a:xfrm>
              <a:off x="4589" y="816"/>
              <a:ext cx="1059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3366FF"/>
                  </a:solidFill>
                </a:rPr>
                <a:t>I</a:t>
              </a:r>
              <a:r>
                <a:rPr lang="en-US" sz="2800" baseline="-25000">
                  <a:solidFill>
                    <a:srgbClr val="3366FF"/>
                  </a:solidFill>
                </a:rPr>
                <a:t>1</a:t>
              </a:r>
              <a:r>
                <a:rPr lang="en-US" sz="2800">
                  <a:solidFill>
                    <a:srgbClr val="3366FF"/>
                  </a:solidFill>
                </a:rPr>
                <a:t> =  4.0A</a:t>
              </a:r>
            </a:p>
            <a:p>
              <a:r>
                <a:rPr lang="en-US" sz="2800">
                  <a:solidFill>
                    <a:srgbClr val="FF0000"/>
                  </a:solidFill>
                </a:rPr>
                <a:t>I</a:t>
              </a:r>
              <a:r>
                <a:rPr lang="en-US" sz="2800" baseline="-25000">
                  <a:solidFill>
                    <a:srgbClr val="FF0000"/>
                  </a:solidFill>
                </a:rPr>
                <a:t>2</a:t>
              </a:r>
              <a:r>
                <a:rPr lang="en-US" sz="2800">
                  <a:solidFill>
                    <a:srgbClr val="FF0000"/>
                  </a:solidFill>
                </a:rPr>
                <a:t> = </a:t>
              </a:r>
              <a:r>
                <a:rPr lang="en-US" sz="2800">
                  <a:solidFill>
                    <a:srgbClr val="FF0000"/>
                  </a:solidFill>
                  <a:sym typeface="Symbol" charset="2"/>
                </a:rPr>
                <a:t> 3.0 A</a:t>
              </a:r>
            </a:p>
            <a:p>
              <a:r>
                <a:rPr lang="en-US" sz="2800">
                  <a:solidFill>
                    <a:srgbClr val="66FF33"/>
                  </a:solidFill>
                </a:rPr>
                <a:t>I</a:t>
              </a:r>
              <a:r>
                <a:rPr lang="en-US" sz="2800" baseline="-25000">
                  <a:solidFill>
                    <a:srgbClr val="66FF33"/>
                  </a:solidFill>
                </a:rPr>
                <a:t>3</a:t>
              </a:r>
              <a:r>
                <a:rPr lang="en-US" sz="2800">
                  <a:solidFill>
                    <a:srgbClr val="66FF33"/>
                  </a:solidFill>
                </a:rPr>
                <a:t> = 2.0 A</a:t>
              </a:r>
              <a:endParaRPr lang="en-US" sz="2800">
                <a:solidFill>
                  <a:srgbClr val="FF0000"/>
                </a:solidFill>
              </a:endParaRPr>
            </a:p>
          </p:txBody>
        </p:sp>
        <p:sp>
          <p:nvSpPr>
            <p:cNvPr id="165915" name="Text Box 27"/>
            <p:cNvSpPr txBox="1">
              <a:spLocks noChangeArrowheads="1"/>
            </p:cNvSpPr>
            <p:nvPr/>
          </p:nvSpPr>
          <p:spPr bwMode="auto">
            <a:xfrm>
              <a:off x="326" y="2810"/>
              <a:ext cx="1706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1</a:t>
              </a:r>
              <a:r>
                <a:rPr lang="en-US"/>
                <a:t> = 4 + 3 + 2 = 9 A</a:t>
              </a:r>
            </a:p>
            <a:p>
              <a:r>
                <a:rPr lang="en-US"/>
                <a:t>A</a:t>
              </a:r>
              <a:r>
                <a:rPr lang="en-US" baseline="-25000"/>
                <a:t>2</a:t>
              </a:r>
              <a:r>
                <a:rPr lang="en-US"/>
                <a:t> = 3 + 2 = 5 A</a:t>
              </a:r>
            </a:p>
            <a:p>
              <a:r>
                <a:rPr lang="en-US"/>
                <a:t>A</a:t>
              </a:r>
              <a:r>
                <a:rPr lang="en-US" baseline="-25000"/>
                <a:t>3</a:t>
              </a:r>
              <a:r>
                <a:rPr lang="en-US"/>
                <a:t> = 3 A</a:t>
              </a:r>
            </a:p>
            <a:p>
              <a:r>
                <a:rPr lang="en-US"/>
                <a:t>A</a:t>
              </a:r>
              <a:r>
                <a:rPr lang="en-US" baseline="-25000"/>
                <a:t>4</a:t>
              </a:r>
              <a:r>
                <a:rPr lang="en-US"/>
                <a:t> = 2 A</a:t>
              </a:r>
            </a:p>
          </p:txBody>
        </p:sp>
      </p:grpSp>
      <p:sp>
        <p:nvSpPr>
          <p:cNvPr id="165916" name="Text Box 28"/>
          <p:cNvSpPr txBox="1">
            <a:spLocks noChangeArrowheads="1"/>
          </p:cNvSpPr>
          <p:nvPr/>
        </p:nvSpPr>
        <p:spPr bwMode="auto">
          <a:xfrm>
            <a:off x="609600" y="304800"/>
            <a:ext cx="6438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What are the readings on the meters? (2 SF)</a:t>
            </a:r>
          </a:p>
        </p:txBody>
      </p:sp>
      <p:sp>
        <p:nvSpPr>
          <p:cNvPr id="165917" name="Text Box 29"/>
          <p:cNvSpPr txBox="1">
            <a:spLocks noChangeArrowheads="1"/>
          </p:cNvSpPr>
          <p:nvPr/>
        </p:nvSpPr>
        <p:spPr bwMode="auto">
          <a:xfrm>
            <a:off x="304800" y="6554788"/>
            <a:ext cx="1322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9.0, 5.0, 3.0, 2.0 A</a:t>
            </a:r>
          </a:p>
        </p:txBody>
      </p:sp>
      <p:grpSp>
        <p:nvGrpSpPr>
          <p:cNvPr id="165918" name="Group 30"/>
          <p:cNvGrpSpPr>
            <a:grpSpLocks/>
          </p:cNvGrpSpPr>
          <p:nvPr/>
        </p:nvGrpSpPr>
        <p:grpSpPr bwMode="auto">
          <a:xfrm>
            <a:off x="838200" y="1219200"/>
            <a:ext cx="6140450" cy="2514600"/>
            <a:chOff x="528" y="1968"/>
            <a:chExt cx="3868" cy="1584"/>
          </a:xfrm>
        </p:grpSpPr>
        <p:sp>
          <p:nvSpPr>
            <p:cNvPr id="165919" name="Line 31"/>
            <p:cNvSpPr>
              <a:spLocks noChangeShapeType="1"/>
            </p:cNvSpPr>
            <p:nvPr/>
          </p:nvSpPr>
          <p:spPr bwMode="auto">
            <a:xfrm>
              <a:off x="624" y="1968"/>
              <a:ext cx="3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20" name="Line 32"/>
            <p:cNvSpPr>
              <a:spLocks noChangeShapeType="1"/>
            </p:cNvSpPr>
            <p:nvPr/>
          </p:nvSpPr>
          <p:spPr bwMode="auto">
            <a:xfrm>
              <a:off x="624" y="3552"/>
              <a:ext cx="3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5921" name="Group 33"/>
            <p:cNvGrpSpPr>
              <a:grpSpLocks/>
            </p:cNvGrpSpPr>
            <p:nvPr/>
          </p:nvGrpSpPr>
          <p:grpSpPr bwMode="auto">
            <a:xfrm>
              <a:off x="528" y="2658"/>
              <a:ext cx="192" cy="318"/>
              <a:chOff x="864" y="432"/>
              <a:chExt cx="192" cy="318"/>
            </a:xfrm>
          </p:grpSpPr>
          <p:sp>
            <p:nvSpPr>
              <p:cNvPr id="165922" name="Line 34"/>
              <p:cNvSpPr>
                <a:spLocks noChangeShapeType="1"/>
              </p:cNvSpPr>
              <p:nvPr/>
            </p:nvSpPr>
            <p:spPr bwMode="auto">
              <a:xfrm>
                <a:off x="864" y="57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23" name="Line 35"/>
              <p:cNvSpPr>
                <a:spLocks noChangeShapeType="1"/>
              </p:cNvSpPr>
              <p:nvPr/>
            </p:nvSpPr>
            <p:spPr bwMode="auto">
              <a:xfrm>
                <a:off x="912" y="60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24" name="Line 36"/>
              <p:cNvSpPr>
                <a:spLocks noChangeShapeType="1"/>
              </p:cNvSpPr>
              <p:nvPr/>
            </p:nvSpPr>
            <p:spPr bwMode="auto">
              <a:xfrm flipV="1">
                <a:off x="960" y="43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25" name="Line 37"/>
              <p:cNvSpPr>
                <a:spLocks noChangeShapeType="1"/>
              </p:cNvSpPr>
              <p:nvPr/>
            </p:nvSpPr>
            <p:spPr bwMode="auto">
              <a:xfrm flipV="1">
                <a:off x="960" y="60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5926" name="Line 38"/>
            <p:cNvSpPr>
              <a:spLocks noChangeShapeType="1"/>
            </p:cNvSpPr>
            <p:nvPr/>
          </p:nvSpPr>
          <p:spPr bwMode="auto">
            <a:xfrm flipV="1">
              <a:off x="624" y="196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27" name="Line 39"/>
            <p:cNvSpPr>
              <a:spLocks noChangeShapeType="1"/>
            </p:cNvSpPr>
            <p:nvPr/>
          </p:nvSpPr>
          <p:spPr bwMode="auto">
            <a:xfrm flipV="1">
              <a:off x="624" y="288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5928" name="Group 40"/>
            <p:cNvGrpSpPr>
              <a:grpSpLocks/>
            </p:cNvGrpSpPr>
            <p:nvPr/>
          </p:nvGrpSpPr>
          <p:grpSpPr bwMode="auto">
            <a:xfrm rot="-21600000">
              <a:off x="1600" y="2550"/>
              <a:ext cx="80" cy="368"/>
              <a:chOff x="384" y="400"/>
              <a:chExt cx="48" cy="368"/>
            </a:xfrm>
          </p:grpSpPr>
          <p:sp>
            <p:nvSpPr>
              <p:cNvPr id="165929" name="Line 41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30" name="Line 42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31" name="Line 43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32" name="Line 44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33" name="Line 45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34" name="Line 46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35" name="Line 47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36" name="Line 48"/>
              <p:cNvSpPr>
                <a:spLocks noChangeShapeType="1"/>
              </p:cNvSpPr>
              <p:nvPr/>
            </p:nvSpPr>
            <p:spPr bwMode="auto">
              <a:xfrm rot="21600000"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37" name="Line 49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38" name="Line 50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939" name="Group 51"/>
            <p:cNvGrpSpPr>
              <a:grpSpLocks/>
            </p:cNvGrpSpPr>
            <p:nvPr/>
          </p:nvGrpSpPr>
          <p:grpSpPr bwMode="auto">
            <a:xfrm rot="-21600000">
              <a:off x="2934" y="2534"/>
              <a:ext cx="80" cy="368"/>
              <a:chOff x="384" y="400"/>
              <a:chExt cx="48" cy="368"/>
            </a:xfrm>
          </p:grpSpPr>
          <p:sp>
            <p:nvSpPr>
              <p:cNvPr id="165940" name="Line 52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41" name="Line 53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42" name="Line 54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43" name="Line 55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44" name="Line 56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45" name="Line 57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46" name="Line 58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47" name="Line 59"/>
              <p:cNvSpPr>
                <a:spLocks noChangeShapeType="1"/>
              </p:cNvSpPr>
              <p:nvPr/>
            </p:nvSpPr>
            <p:spPr bwMode="auto">
              <a:xfrm rot="21600000"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48" name="Line 60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49" name="Line 61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950" name="Group 62"/>
            <p:cNvGrpSpPr>
              <a:grpSpLocks/>
            </p:cNvGrpSpPr>
            <p:nvPr/>
          </p:nvGrpSpPr>
          <p:grpSpPr bwMode="auto">
            <a:xfrm rot="-21600000">
              <a:off x="4316" y="2550"/>
              <a:ext cx="80" cy="368"/>
              <a:chOff x="384" y="400"/>
              <a:chExt cx="48" cy="368"/>
            </a:xfrm>
          </p:grpSpPr>
          <p:sp>
            <p:nvSpPr>
              <p:cNvPr id="165951" name="Line 63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52" name="Line 64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53" name="Line 65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54" name="Line 66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55" name="Line 67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56" name="Line 68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57" name="Line 69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58" name="Line 70"/>
              <p:cNvSpPr>
                <a:spLocks noChangeShapeType="1"/>
              </p:cNvSpPr>
              <p:nvPr/>
            </p:nvSpPr>
            <p:spPr bwMode="auto">
              <a:xfrm rot="21600000"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59" name="Line 71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60" name="Line 72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5961" name="Line 73"/>
            <p:cNvSpPr>
              <a:spLocks noChangeShapeType="1"/>
            </p:cNvSpPr>
            <p:nvPr/>
          </p:nvSpPr>
          <p:spPr bwMode="auto">
            <a:xfrm flipV="1">
              <a:off x="2976" y="19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62" name="Line 74"/>
            <p:cNvSpPr>
              <a:spLocks noChangeShapeType="1"/>
            </p:cNvSpPr>
            <p:nvPr/>
          </p:nvSpPr>
          <p:spPr bwMode="auto">
            <a:xfrm flipV="1">
              <a:off x="4358" y="19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63" name="Line 75"/>
            <p:cNvSpPr>
              <a:spLocks noChangeShapeType="1"/>
            </p:cNvSpPr>
            <p:nvPr/>
          </p:nvSpPr>
          <p:spPr bwMode="auto">
            <a:xfrm flipV="1">
              <a:off x="1642" y="19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64" name="Line 76"/>
            <p:cNvSpPr>
              <a:spLocks noChangeShapeType="1"/>
            </p:cNvSpPr>
            <p:nvPr/>
          </p:nvSpPr>
          <p:spPr bwMode="auto">
            <a:xfrm>
              <a:off x="1642" y="288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65" name="Line 77"/>
            <p:cNvSpPr>
              <a:spLocks noChangeShapeType="1"/>
            </p:cNvSpPr>
            <p:nvPr/>
          </p:nvSpPr>
          <p:spPr bwMode="auto">
            <a:xfrm>
              <a:off x="2976" y="288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66" name="Line 78"/>
            <p:cNvSpPr>
              <a:spLocks noChangeShapeType="1"/>
            </p:cNvSpPr>
            <p:nvPr/>
          </p:nvSpPr>
          <p:spPr bwMode="auto">
            <a:xfrm>
              <a:off x="4358" y="288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5967" name="Text Box 79"/>
          <p:cNvSpPr txBox="1">
            <a:spLocks noChangeArrowheads="1"/>
          </p:cNvSpPr>
          <p:nvPr/>
        </p:nvSpPr>
        <p:spPr bwMode="auto">
          <a:xfrm>
            <a:off x="0" y="23622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72 V</a:t>
            </a:r>
          </a:p>
        </p:txBody>
      </p:sp>
      <p:sp>
        <p:nvSpPr>
          <p:cNvPr id="165968" name="Text Box 80"/>
          <p:cNvSpPr txBox="1">
            <a:spLocks noChangeArrowheads="1"/>
          </p:cNvSpPr>
          <p:nvPr/>
        </p:nvSpPr>
        <p:spPr bwMode="auto">
          <a:xfrm>
            <a:off x="1676400" y="2198688"/>
            <a:ext cx="79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18 </a:t>
            </a:r>
            <a:r>
              <a:rPr lang="en-US">
                <a:sym typeface="Symbol" charset="2"/>
              </a:rPr>
              <a:t></a:t>
            </a:r>
            <a:endParaRPr lang="en-US"/>
          </a:p>
        </p:txBody>
      </p:sp>
      <p:sp>
        <p:nvSpPr>
          <p:cNvPr id="165969" name="Text Box 81"/>
          <p:cNvSpPr txBox="1">
            <a:spLocks noChangeArrowheads="1"/>
          </p:cNvSpPr>
          <p:nvPr/>
        </p:nvSpPr>
        <p:spPr bwMode="auto">
          <a:xfrm>
            <a:off x="3733800" y="2184400"/>
            <a:ext cx="79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24 </a:t>
            </a:r>
            <a:r>
              <a:rPr lang="en-US">
                <a:sym typeface="Symbol" charset="2"/>
              </a:rPr>
              <a:t></a:t>
            </a:r>
            <a:endParaRPr lang="en-US"/>
          </a:p>
        </p:txBody>
      </p:sp>
      <p:sp>
        <p:nvSpPr>
          <p:cNvPr id="165970" name="Text Box 82"/>
          <p:cNvSpPr txBox="1">
            <a:spLocks noChangeArrowheads="1"/>
          </p:cNvSpPr>
          <p:nvPr/>
        </p:nvSpPr>
        <p:spPr bwMode="auto">
          <a:xfrm>
            <a:off x="6059488" y="2209800"/>
            <a:ext cx="79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36 </a:t>
            </a:r>
            <a:r>
              <a:rPr lang="en-US">
                <a:sym typeface="Symbol" charset="2"/>
              </a:rPr>
              <a:t></a:t>
            </a:r>
            <a:endParaRPr lang="en-US"/>
          </a:p>
        </p:txBody>
      </p:sp>
      <p:sp>
        <p:nvSpPr>
          <p:cNvPr id="165971" name="Oval 83"/>
          <p:cNvSpPr>
            <a:spLocks noChangeArrowheads="1"/>
          </p:cNvSpPr>
          <p:nvPr/>
        </p:nvSpPr>
        <p:spPr bwMode="auto">
          <a:xfrm>
            <a:off x="3352800" y="990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65972" name="Oval 84"/>
          <p:cNvSpPr>
            <a:spLocks noChangeArrowheads="1"/>
          </p:cNvSpPr>
          <p:nvPr/>
        </p:nvSpPr>
        <p:spPr bwMode="auto">
          <a:xfrm>
            <a:off x="1524000" y="1066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65973" name="Oval 85"/>
          <p:cNvSpPr>
            <a:spLocks noChangeArrowheads="1"/>
          </p:cNvSpPr>
          <p:nvPr/>
        </p:nvSpPr>
        <p:spPr bwMode="auto">
          <a:xfrm>
            <a:off x="4495800" y="1600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65974" name="Oval 86"/>
          <p:cNvSpPr>
            <a:spLocks noChangeArrowheads="1"/>
          </p:cNvSpPr>
          <p:nvPr/>
        </p:nvSpPr>
        <p:spPr bwMode="auto">
          <a:xfrm>
            <a:off x="6629400" y="2819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  <a:r>
              <a:rPr lang="en-US" baseline="-25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What is the current through and the power dissipated by each resistor?</a:t>
            </a:r>
          </a:p>
        </p:txBody>
      </p:sp>
      <p:sp>
        <p:nvSpPr>
          <p:cNvPr id="166915" name="Line 3"/>
          <p:cNvSpPr>
            <a:spLocks noChangeShapeType="1"/>
          </p:cNvSpPr>
          <p:nvPr/>
        </p:nvSpPr>
        <p:spPr bwMode="auto">
          <a:xfrm rot="-16200000">
            <a:off x="4418013" y="225901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6" name="Line 4"/>
          <p:cNvSpPr>
            <a:spLocks noChangeShapeType="1"/>
          </p:cNvSpPr>
          <p:nvPr/>
        </p:nvSpPr>
        <p:spPr bwMode="auto">
          <a:xfrm rot="-16200000">
            <a:off x="1903413" y="225901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6917" name="Group 5"/>
          <p:cNvGrpSpPr>
            <a:grpSpLocks/>
          </p:cNvGrpSpPr>
          <p:nvPr/>
        </p:nvGrpSpPr>
        <p:grpSpPr bwMode="auto">
          <a:xfrm rot="-37800000">
            <a:off x="4205288" y="895350"/>
            <a:ext cx="127000" cy="584200"/>
            <a:chOff x="384" y="400"/>
            <a:chExt cx="48" cy="368"/>
          </a:xfrm>
        </p:grpSpPr>
        <p:sp>
          <p:nvSpPr>
            <p:cNvPr id="166918" name="Line 6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19" name="Line 7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20" name="Line 8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21" name="Line 9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22" name="Line 10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23" name="Line 11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24" name="Line 12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25" name="Line 13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26" name="Line 14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27" name="Line 15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6928" name="Group 16"/>
          <p:cNvGrpSpPr>
            <a:grpSpLocks/>
          </p:cNvGrpSpPr>
          <p:nvPr/>
        </p:nvGrpSpPr>
        <p:grpSpPr bwMode="auto">
          <a:xfrm rot="-37800000">
            <a:off x="4232275" y="3030538"/>
            <a:ext cx="127000" cy="584200"/>
            <a:chOff x="384" y="400"/>
            <a:chExt cx="48" cy="368"/>
          </a:xfrm>
        </p:grpSpPr>
        <p:sp>
          <p:nvSpPr>
            <p:cNvPr id="166929" name="Line 1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30" name="Line 1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31" name="Line 1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32" name="Line 2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33" name="Line 2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34" name="Line 2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35" name="Line 2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36" name="Line 24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37" name="Line 2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38" name="Line 2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6939" name="Line 27"/>
          <p:cNvSpPr>
            <a:spLocks noChangeShapeType="1"/>
          </p:cNvSpPr>
          <p:nvPr/>
        </p:nvSpPr>
        <p:spPr bwMode="auto">
          <a:xfrm rot="5400000" flipV="1">
            <a:off x="5029200" y="286861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0" name="Line 28"/>
          <p:cNvSpPr>
            <a:spLocks noChangeShapeType="1"/>
          </p:cNvSpPr>
          <p:nvPr/>
        </p:nvSpPr>
        <p:spPr bwMode="auto">
          <a:xfrm rot="5400000" flipV="1">
            <a:off x="5027613" y="73342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1" name="Line 29"/>
          <p:cNvSpPr>
            <a:spLocks noChangeShapeType="1"/>
          </p:cNvSpPr>
          <p:nvPr/>
        </p:nvSpPr>
        <p:spPr bwMode="auto">
          <a:xfrm rot="-16200000">
            <a:off x="3503613" y="6572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2" name="Line 30"/>
          <p:cNvSpPr>
            <a:spLocks noChangeShapeType="1"/>
          </p:cNvSpPr>
          <p:nvPr/>
        </p:nvSpPr>
        <p:spPr bwMode="auto">
          <a:xfrm rot="-16200000">
            <a:off x="3505200" y="279241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3" name="Text Box 31"/>
          <p:cNvSpPr txBox="1">
            <a:spLocks noChangeArrowheads="1"/>
          </p:cNvSpPr>
          <p:nvPr/>
        </p:nvSpPr>
        <p:spPr bwMode="auto">
          <a:xfrm>
            <a:off x="1600200" y="2514600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5 </a:t>
            </a:r>
            <a:r>
              <a:rPr lang="en-US" sz="2800">
                <a:sym typeface="Symbol" charset="2"/>
              </a:rPr>
              <a:t></a:t>
            </a:r>
          </a:p>
        </p:txBody>
      </p:sp>
      <p:sp>
        <p:nvSpPr>
          <p:cNvPr id="166944" name="Text Box 32"/>
          <p:cNvSpPr txBox="1">
            <a:spLocks noChangeArrowheads="1"/>
          </p:cNvSpPr>
          <p:nvPr/>
        </p:nvSpPr>
        <p:spPr bwMode="auto">
          <a:xfrm>
            <a:off x="6172200" y="2514600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7 </a:t>
            </a:r>
            <a:r>
              <a:rPr lang="en-US" sz="2800">
                <a:sym typeface="Symbol" charset="2"/>
              </a:rPr>
              <a:t></a:t>
            </a:r>
          </a:p>
        </p:txBody>
      </p:sp>
      <p:sp>
        <p:nvSpPr>
          <p:cNvPr id="166945" name="Text Box 33"/>
          <p:cNvSpPr txBox="1">
            <a:spLocks noChangeArrowheads="1"/>
          </p:cNvSpPr>
          <p:nvPr/>
        </p:nvSpPr>
        <p:spPr bwMode="auto">
          <a:xfrm>
            <a:off x="3886200" y="3352800"/>
            <a:ext cx="901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24 </a:t>
            </a:r>
            <a:r>
              <a:rPr lang="en-US" sz="2800">
                <a:sym typeface="Symbol" charset="2"/>
              </a:rPr>
              <a:t></a:t>
            </a:r>
          </a:p>
        </p:txBody>
      </p:sp>
      <p:sp>
        <p:nvSpPr>
          <p:cNvPr id="166946" name="Text Box 34"/>
          <p:cNvSpPr txBox="1">
            <a:spLocks noChangeArrowheads="1"/>
          </p:cNvSpPr>
          <p:nvPr/>
        </p:nvSpPr>
        <p:spPr bwMode="auto">
          <a:xfrm>
            <a:off x="1676400" y="5873750"/>
            <a:ext cx="4337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Step 1 - reduce until solvable</a:t>
            </a:r>
          </a:p>
        </p:txBody>
      </p:sp>
      <p:sp>
        <p:nvSpPr>
          <p:cNvPr id="166947" name="Line 35"/>
          <p:cNvSpPr>
            <a:spLocks noChangeShapeType="1"/>
          </p:cNvSpPr>
          <p:nvPr/>
        </p:nvSpPr>
        <p:spPr bwMode="auto">
          <a:xfrm>
            <a:off x="914400" y="22875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6948" name="Group 36"/>
          <p:cNvGrpSpPr>
            <a:grpSpLocks/>
          </p:cNvGrpSpPr>
          <p:nvPr/>
        </p:nvGrpSpPr>
        <p:grpSpPr bwMode="auto">
          <a:xfrm rot="-16200000">
            <a:off x="1968500" y="2012950"/>
            <a:ext cx="152400" cy="584200"/>
            <a:chOff x="384" y="400"/>
            <a:chExt cx="48" cy="368"/>
          </a:xfrm>
        </p:grpSpPr>
        <p:sp>
          <p:nvSpPr>
            <p:cNvPr id="166949" name="Line 3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50" name="Line 3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51" name="Line 3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52" name="Line 4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53" name="Line 4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54" name="Line 4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55" name="Line 4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56" name="Line 44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57" name="Line 4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58" name="Line 4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6959" name="Line 47"/>
          <p:cNvSpPr>
            <a:spLocks noChangeShapeType="1"/>
          </p:cNvSpPr>
          <p:nvPr/>
        </p:nvSpPr>
        <p:spPr bwMode="auto">
          <a:xfrm>
            <a:off x="2286000" y="22875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0" name="Line 48"/>
          <p:cNvSpPr>
            <a:spLocks noChangeShapeType="1"/>
          </p:cNvSpPr>
          <p:nvPr/>
        </p:nvSpPr>
        <p:spPr bwMode="auto">
          <a:xfrm>
            <a:off x="5486400" y="22875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6961" name="Group 49"/>
          <p:cNvGrpSpPr>
            <a:grpSpLocks/>
          </p:cNvGrpSpPr>
          <p:nvPr/>
        </p:nvGrpSpPr>
        <p:grpSpPr bwMode="auto">
          <a:xfrm rot="-16200000">
            <a:off x="6540500" y="2012950"/>
            <a:ext cx="152400" cy="584200"/>
            <a:chOff x="384" y="400"/>
            <a:chExt cx="48" cy="368"/>
          </a:xfrm>
        </p:grpSpPr>
        <p:sp>
          <p:nvSpPr>
            <p:cNvPr id="166962" name="Line 50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63" name="Line 51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64" name="Line 52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65" name="Line 53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66" name="Line 54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67" name="Line 55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68" name="Line 56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69" name="Line 57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70" name="Line 58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71" name="Line 59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6972" name="Line 60"/>
          <p:cNvSpPr>
            <a:spLocks noChangeShapeType="1"/>
          </p:cNvSpPr>
          <p:nvPr/>
        </p:nvSpPr>
        <p:spPr bwMode="auto">
          <a:xfrm>
            <a:off x="6858000" y="22875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3" name="Text Box 61"/>
          <p:cNvSpPr txBox="1">
            <a:spLocks noChangeArrowheads="1"/>
          </p:cNvSpPr>
          <p:nvPr/>
        </p:nvSpPr>
        <p:spPr bwMode="auto">
          <a:xfrm>
            <a:off x="3886200" y="1219200"/>
            <a:ext cx="901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12 </a:t>
            </a:r>
            <a:r>
              <a:rPr lang="en-US" sz="2800">
                <a:sym typeface="Symbol" charset="2"/>
              </a:rPr>
              <a:t></a:t>
            </a:r>
          </a:p>
        </p:txBody>
      </p:sp>
      <p:sp>
        <p:nvSpPr>
          <p:cNvPr id="166974" name="Line 62"/>
          <p:cNvSpPr>
            <a:spLocks noChangeShapeType="1"/>
          </p:cNvSpPr>
          <p:nvPr/>
        </p:nvSpPr>
        <p:spPr bwMode="auto">
          <a:xfrm>
            <a:off x="914400" y="2303463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5" name="Line 63"/>
          <p:cNvSpPr>
            <a:spLocks noChangeShapeType="1"/>
          </p:cNvSpPr>
          <p:nvPr/>
        </p:nvSpPr>
        <p:spPr bwMode="auto">
          <a:xfrm>
            <a:off x="7543800" y="2303463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6" name="Line 64"/>
          <p:cNvSpPr>
            <a:spLocks noChangeShapeType="1"/>
          </p:cNvSpPr>
          <p:nvPr/>
        </p:nvSpPr>
        <p:spPr bwMode="auto">
          <a:xfrm>
            <a:off x="914400" y="4970463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7" name="Line 65"/>
          <p:cNvSpPr>
            <a:spLocks noChangeShapeType="1"/>
          </p:cNvSpPr>
          <p:nvPr/>
        </p:nvSpPr>
        <p:spPr bwMode="auto">
          <a:xfrm>
            <a:off x="3657600" y="4894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8" name="Line 66"/>
          <p:cNvSpPr>
            <a:spLocks noChangeShapeType="1"/>
          </p:cNvSpPr>
          <p:nvPr/>
        </p:nvSpPr>
        <p:spPr bwMode="auto">
          <a:xfrm>
            <a:off x="3733800" y="47831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9" name="Line 67"/>
          <p:cNvSpPr>
            <a:spLocks noChangeShapeType="1"/>
          </p:cNvSpPr>
          <p:nvPr/>
        </p:nvSpPr>
        <p:spPr bwMode="auto">
          <a:xfrm>
            <a:off x="3733800" y="4970463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80" name="Text Box 68"/>
          <p:cNvSpPr txBox="1">
            <a:spLocks noChangeArrowheads="1"/>
          </p:cNvSpPr>
          <p:nvPr/>
        </p:nvSpPr>
        <p:spPr bwMode="auto">
          <a:xfrm>
            <a:off x="3276600" y="4273550"/>
            <a:ext cx="885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17 </a:t>
            </a:r>
            <a:r>
              <a:rPr lang="en-US" sz="2800">
                <a:sym typeface="Symbol" charset="2"/>
              </a:rPr>
              <a:t>V</a:t>
            </a:r>
          </a:p>
        </p:txBody>
      </p:sp>
      <p:sp>
        <p:nvSpPr>
          <p:cNvPr id="166981" name="Oval 69"/>
          <p:cNvSpPr>
            <a:spLocks noChangeArrowheads="1"/>
          </p:cNvSpPr>
          <p:nvPr/>
        </p:nvSpPr>
        <p:spPr bwMode="auto">
          <a:xfrm>
            <a:off x="3198813" y="839788"/>
            <a:ext cx="2211387" cy="3125787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46" grpId="0" autoUpdateAnimBg="0"/>
      <p:bldP spid="166981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Which way is the force?</a:t>
            </a:r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000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outa the page</a:t>
            </a:r>
          </a:p>
        </p:txBody>
      </p:sp>
      <p:sp>
        <p:nvSpPr>
          <p:cNvPr id="168964" name="Line 4"/>
          <p:cNvSpPr>
            <a:spLocks noChangeShapeType="1"/>
          </p:cNvSpPr>
          <p:nvPr/>
        </p:nvSpPr>
        <p:spPr bwMode="auto">
          <a:xfrm rot="10800000" flipV="1">
            <a:off x="4038600" y="1371600"/>
            <a:ext cx="1588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3581400" y="14478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I</a:t>
            </a:r>
          </a:p>
        </p:txBody>
      </p:sp>
      <p:grpSp>
        <p:nvGrpSpPr>
          <p:cNvPr id="168966" name="Group 6"/>
          <p:cNvGrpSpPr>
            <a:grpSpLocks/>
          </p:cNvGrpSpPr>
          <p:nvPr/>
        </p:nvGrpSpPr>
        <p:grpSpPr bwMode="auto">
          <a:xfrm>
            <a:off x="1219200" y="1371600"/>
            <a:ext cx="5029200" cy="3048000"/>
            <a:chOff x="768" y="1632"/>
            <a:chExt cx="3168" cy="1920"/>
          </a:xfrm>
        </p:grpSpPr>
        <p:sp>
          <p:nvSpPr>
            <p:cNvPr id="168967" name="Line 7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8" name="Line 8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70" name="Line 10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71" name="Line 11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73" name="Line 13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74" name="Line 14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75" name="Line 15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76" name="Line 16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77" name="Line 17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978" name="Text Box 18"/>
          <p:cNvSpPr txBox="1">
            <a:spLocks noChangeArrowheads="1"/>
          </p:cNvSpPr>
          <p:nvPr/>
        </p:nvSpPr>
        <p:spPr bwMode="auto">
          <a:xfrm>
            <a:off x="457200" y="23622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B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Which way is the force?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3889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left</a:t>
            </a:r>
          </a:p>
        </p:txBody>
      </p:sp>
      <p:sp>
        <p:nvSpPr>
          <p:cNvPr id="169988" name="Line 4"/>
          <p:cNvSpPr>
            <a:spLocks noChangeShapeType="1"/>
          </p:cNvSpPr>
          <p:nvPr/>
        </p:nvSpPr>
        <p:spPr bwMode="auto">
          <a:xfrm rot="10800000" flipV="1">
            <a:off x="3810000" y="914400"/>
            <a:ext cx="1588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 rot="-21600000">
            <a:off x="4125913" y="2324100"/>
            <a:ext cx="369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I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1143000" y="27432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B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1600200" y="1295400"/>
            <a:ext cx="52133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A  0.15 T magnetic field is 17</a:t>
            </a:r>
            <a:r>
              <a:rPr lang="en-US" sz="2800" baseline="30000"/>
              <a:t>o</a:t>
            </a:r>
            <a:r>
              <a:rPr lang="en-US" sz="2800"/>
              <a:t> east of North  What’s the force on a 3.2 m long wire if the current is 5.0 A to the West?</a:t>
            </a: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15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2.1 N South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365125" y="1660525"/>
            <a:ext cx="8321675" cy="1800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Symbol" charset="2"/>
              </a:rPr>
              <a:t> = </a:t>
            </a:r>
            <a:r>
              <a:rPr lang="en-US" sz="2800"/>
              <a:t> 90</a:t>
            </a:r>
            <a:r>
              <a:rPr lang="en-US" sz="2800" baseline="30000"/>
              <a:t>o</a:t>
            </a:r>
            <a:r>
              <a:rPr lang="en-US" sz="2800"/>
              <a:t> + 17</a:t>
            </a:r>
            <a:r>
              <a:rPr lang="en-US" sz="2800" baseline="30000"/>
              <a:t>o</a:t>
            </a:r>
            <a:r>
              <a:rPr lang="en-US" sz="2800"/>
              <a:t> = 117</a:t>
            </a:r>
            <a:r>
              <a:rPr lang="en-US" sz="2800" baseline="30000"/>
              <a:t>o</a:t>
            </a:r>
          </a:p>
          <a:p>
            <a:r>
              <a:rPr lang="en-US" sz="2800"/>
              <a:t>F = IlBsin</a:t>
            </a:r>
            <a:r>
              <a:rPr lang="en-US" sz="2800">
                <a:sym typeface="Symbol" charset="2"/>
              </a:rPr>
              <a:t></a:t>
            </a:r>
          </a:p>
          <a:p>
            <a:r>
              <a:rPr lang="en-US" sz="2800">
                <a:sym typeface="Symbol" charset="2"/>
              </a:rPr>
              <a:t>F = (5.0 A)(3.2 m)(0.15 T)sin(117</a:t>
            </a:r>
            <a:r>
              <a:rPr lang="en-US" sz="2800" baseline="30000">
                <a:sym typeface="Symbol" charset="2"/>
              </a:rPr>
              <a:t>o</a:t>
            </a:r>
            <a:r>
              <a:rPr lang="en-US" sz="2800">
                <a:sym typeface="Symbol" charset="2"/>
              </a:rPr>
              <a:t>) = 2.1 N</a:t>
            </a:r>
          </a:p>
          <a:p>
            <a:r>
              <a:rPr lang="en-US" sz="2800">
                <a:sym typeface="Symbol" charset="2"/>
              </a:rPr>
              <a:t>E x U = S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6096000" y="3200400"/>
            <a:ext cx="2667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N</a:t>
            </a:r>
          </a:p>
          <a:p>
            <a:pPr algn="ctr"/>
            <a:endParaRPr lang="en-US" sz="2800">
              <a:latin typeface="Arial" charset="0"/>
            </a:endParaRPr>
          </a:p>
          <a:p>
            <a:pPr algn="ctr"/>
            <a:r>
              <a:rPr lang="en-US" sz="2800">
                <a:latin typeface="Arial" charset="0"/>
              </a:rPr>
              <a:t>W            E</a:t>
            </a:r>
          </a:p>
          <a:p>
            <a:pPr algn="ctr"/>
            <a:endParaRPr lang="en-US" sz="2800">
              <a:latin typeface="Arial" charset="0"/>
            </a:endParaRPr>
          </a:p>
          <a:p>
            <a:pPr algn="ctr"/>
            <a:r>
              <a:rPr lang="en-US" sz="2800">
                <a:latin typeface="Arial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build="p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534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What is the force acting on a proton moving at 2.5 x 10</a:t>
            </a:r>
            <a:r>
              <a:rPr lang="en-US" sz="2800" baseline="30000"/>
              <a:t>8</a:t>
            </a:r>
            <a:r>
              <a:rPr lang="en-US" sz="2800"/>
              <a:t> m/s perpendicular to a .35 T magnetic field?</a:t>
            </a:r>
          </a:p>
          <a:p>
            <a:r>
              <a:rPr lang="en-US" sz="2800"/>
              <a:t>q = 1.602 x 10</a:t>
            </a:r>
            <a:r>
              <a:rPr lang="en-US" sz="2800" baseline="30000"/>
              <a:t>-19</a:t>
            </a:r>
            <a:r>
              <a:rPr lang="en-US" sz="2800"/>
              <a:t> C</a:t>
            </a:r>
          </a:p>
          <a:p>
            <a:r>
              <a:rPr lang="en-US" sz="2800">
                <a:sym typeface="Symbol" charset="2"/>
              </a:rPr>
              <a:t>F = qvB</a:t>
            </a:r>
            <a:r>
              <a:rPr lang="en-US" sz="2800"/>
              <a:t>sin</a:t>
            </a:r>
            <a:r>
              <a:rPr lang="en-US" sz="2800">
                <a:sym typeface="Symbol" charset="2"/>
              </a:rPr>
              <a:t></a:t>
            </a:r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620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ym typeface="Symbol" charset="2"/>
              </a:rPr>
              <a:t>1.4 x 10</a:t>
            </a:r>
            <a:r>
              <a:rPr lang="en-US" sz="1200" baseline="30000">
                <a:sym typeface="Symbol" charset="2"/>
              </a:rPr>
              <a:t>-11</a:t>
            </a:r>
            <a:r>
              <a:rPr lang="en-US" sz="1200">
                <a:sym typeface="Symbol" charset="2"/>
              </a:rPr>
              <a:t> N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365125" y="2270125"/>
            <a:ext cx="8550275" cy="1249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Symbol" charset="2"/>
              </a:rPr>
              <a:t>F = qvB</a:t>
            </a:r>
            <a:r>
              <a:rPr lang="en-US" sz="2800"/>
              <a:t>sin</a:t>
            </a:r>
            <a:r>
              <a:rPr lang="en-US" sz="2800">
                <a:sym typeface="Symbol" charset="2"/>
              </a:rPr>
              <a:t></a:t>
            </a:r>
          </a:p>
          <a:p>
            <a:r>
              <a:rPr lang="en-US">
                <a:sym typeface="Symbol" charset="2"/>
              </a:rPr>
              <a:t>F = (1.602 x 10</a:t>
            </a:r>
            <a:r>
              <a:rPr lang="en-US" baseline="30000">
                <a:sym typeface="Symbol" charset="2"/>
              </a:rPr>
              <a:t>-19</a:t>
            </a:r>
            <a:r>
              <a:rPr lang="en-US">
                <a:sym typeface="Symbol" charset="2"/>
              </a:rPr>
              <a:t> C)(</a:t>
            </a:r>
            <a:r>
              <a:rPr lang="en-US"/>
              <a:t>2.5 x 10</a:t>
            </a:r>
            <a:r>
              <a:rPr lang="en-US" baseline="30000"/>
              <a:t>8</a:t>
            </a:r>
            <a:r>
              <a:rPr lang="en-US"/>
              <a:t> m/s</a:t>
            </a:r>
            <a:r>
              <a:rPr lang="en-US">
                <a:sym typeface="Symbol" charset="2"/>
              </a:rPr>
              <a:t>)(.35 T)sin(90</a:t>
            </a:r>
            <a:r>
              <a:rPr lang="en-US" baseline="30000">
                <a:sym typeface="Symbol" charset="2"/>
              </a:rPr>
              <a:t>o</a:t>
            </a:r>
            <a:r>
              <a:rPr lang="en-US">
                <a:sym typeface="Symbol" charset="2"/>
              </a:rPr>
              <a:t>) = 1.4 x 10</a:t>
            </a:r>
            <a:r>
              <a:rPr lang="en-US" baseline="30000">
                <a:sym typeface="Symbol" charset="2"/>
              </a:rPr>
              <a:t>-11</a:t>
            </a:r>
            <a:r>
              <a:rPr lang="en-US">
                <a:sym typeface="Symbol" charset="2"/>
              </a:rPr>
              <a:t> N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 rot="-10800000">
            <a:off x="5334000" y="3200400"/>
            <a:ext cx="2679700" cy="2514600"/>
            <a:chOff x="376" y="816"/>
            <a:chExt cx="1688" cy="1584"/>
          </a:xfrm>
        </p:grpSpPr>
        <p:grpSp>
          <p:nvGrpSpPr>
            <p:cNvPr id="173059" name="Group 3"/>
            <p:cNvGrpSpPr>
              <a:grpSpLocks/>
            </p:cNvGrpSpPr>
            <p:nvPr/>
          </p:nvGrpSpPr>
          <p:grpSpPr bwMode="auto">
            <a:xfrm>
              <a:off x="376" y="816"/>
              <a:ext cx="1688" cy="1584"/>
              <a:chOff x="376" y="2544"/>
              <a:chExt cx="1688" cy="1584"/>
            </a:xfrm>
          </p:grpSpPr>
          <p:sp>
            <p:nvSpPr>
              <p:cNvPr id="173060" name="Oval 4"/>
              <p:cNvSpPr>
                <a:spLocks noChangeArrowheads="1"/>
              </p:cNvSpPr>
              <p:nvPr/>
            </p:nvSpPr>
            <p:spPr bwMode="auto">
              <a:xfrm>
                <a:off x="768" y="2688"/>
                <a:ext cx="1296" cy="129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061" name="Rectangle 5"/>
              <p:cNvSpPr>
                <a:spLocks noChangeArrowheads="1"/>
              </p:cNvSpPr>
              <p:nvPr/>
            </p:nvSpPr>
            <p:spPr bwMode="auto">
              <a:xfrm>
                <a:off x="376" y="2544"/>
                <a:ext cx="1056" cy="1584"/>
              </a:xfrm>
              <a:prstGeom prst="rect">
                <a:avLst/>
              </a:prstGeom>
              <a:solidFill>
                <a:schemeClr val="bg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3062" name="Line 6"/>
            <p:cNvSpPr>
              <a:spLocks noChangeShapeType="1"/>
            </p:cNvSpPr>
            <p:nvPr/>
          </p:nvSpPr>
          <p:spPr bwMode="auto">
            <a:xfrm flipV="1">
              <a:off x="1440" y="849"/>
              <a:ext cx="192" cy="1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63" name="Line 7"/>
            <p:cNvSpPr>
              <a:spLocks noChangeShapeType="1"/>
            </p:cNvSpPr>
            <p:nvPr/>
          </p:nvSpPr>
          <p:spPr bwMode="auto">
            <a:xfrm>
              <a:off x="1440" y="960"/>
              <a:ext cx="111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381000" y="3048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What is the path of the electron in the B field?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304800" y="655478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ym typeface="Symbol" charset="2"/>
              </a:rPr>
              <a:t>ACW</a:t>
            </a:r>
          </a:p>
        </p:txBody>
      </p:sp>
      <p:grpSp>
        <p:nvGrpSpPr>
          <p:cNvPr id="173066" name="Group 10"/>
          <p:cNvGrpSpPr>
            <a:grpSpLocks/>
          </p:cNvGrpSpPr>
          <p:nvPr/>
        </p:nvGrpSpPr>
        <p:grpSpPr bwMode="auto">
          <a:xfrm rot="-10800000">
            <a:off x="6477000" y="3397250"/>
            <a:ext cx="1403350" cy="76200"/>
            <a:chOff x="4320" y="2304"/>
            <a:chExt cx="884" cy="48"/>
          </a:xfrm>
        </p:grpSpPr>
        <p:sp>
          <p:nvSpPr>
            <p:cNvPr id="173067" name="Oval 11"/>
            <p:cNvSpPr>
              <a:spLocks noChangeArrowheads="1"/>
            </p:cNvSpPr>
            <p:nvPr/>
          </p:nvSpPr>
          <p:spPr bwMode="auto">
            <a:xfrm>
              <a:off x="4320" y="2304"/>
              <a:ext cx="48" cy="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68" name="Line 12"/>
            <p:cNvSpPr>
              <a:spLocks noChangeShapeType="1"/>
            </p:cNvSpPr>
            <p:nvPr/>
          </p:nvSpPr>
          <p:spPr bwMode="auto">
            <a:xfrm>
              <a:off x="4388" y="2334"/>
              <a:ext cx="8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3069" name="Text Box 13"/>
          <p:cNvSpPr txBox="1">
            <a:spLocks noChangeArrowheads="1"/>
          </p:cNvSpPr>
          <p:nvPr/>
        </p:nvSpPr>
        <p:spPr bwMode="auto">
          <a:xfrm>
            <a:off x="7467600" y="2863850"/>
            <a:ext cx="4206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e-</a:t>
            </a:r>
          </a:p>
        </p:txBody>
      </p:sp>
      <p:sp>
        <p:nvSpPr>
          <p:cNvPr id="173070" name="Text Box 14"/>
          <p:cNvSpPr txBox="1">
            <a:spLocks noChangeArrowheads="1"/>
          </p:cNvSpPr>
          <p:nvPr/>
        </p:nvSpPr>
        <p:spPr bwMode="auto">
          <a:xfrm>
            <a:off x="2133600" y="914400"/>
            <a:ext cx="506095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    .     .     .     .     .     .     .     .     .     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 rot="-16200000">
            <a:off x="3575050" y="1758950"/>
            <a:ext cx="2679700" cy="2514600"/>
            <a:chOff x="376" y="816"/>
            <a:chExt cx="1688" cy="1584"/>
          </a:xfrm>
        </p:grpSpPr>
        <p:grpSp>
          <p:nvGrpSpPr>
            <p:cNvPr id="174083" name="Group 3"/>
            <p:cNvGrpSpPr>
              <a:grpSpLocks/>
            </p:cNvGrpSpPr>
            <p:nvPr/>
          </p:nvGrpSpPr>
          <p:grpSpPr bwMode="auto">
            <a:xfrm>
              <a:off x="376" y="816"/>
              <a:ext cx="1688" cy="1584"/>
              <a:chOff x="376" y="2544"/>
              <a:chExt cx="1688" cy="1584"/>
            </a:xfrm>
          </p:grpSpPr>
          <p:sp>
            <p:nvSpPr>
              <p:cNvPr id="174084" name="Oval 4"/>
              <p:cNvSpPr>
                <a:spLocks noChangeArrowheads="1"/>
              </p:cNvSpPr>
              <p:nvPr/>
            </p:nvSpPr>
            <p:spPr bwMode="auto">
              <a:xfrm>
                <a:off x="768" y="2688"/>
                <a:ext cx="1296" cy="129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085" name="Rectangle 5"/>
              <p:cNvSpPr>
                <a:spLocks noChangeArrowheads="1"/>
              </p:cNvSpPr>
              <p:nvPr/>
            </p:nvSpPr>
            <p:spPr bwMode="auto">
              <a:xfrm>
                <a:off x="376" y="2544"/>
                <a:ext cx="1056" cy="1584"/>
              </a:xfrm>
              <a:prstGeom prst="rect">
                <a:avLst/>
              </a:prstGeom>
              <a:solidFill>
                <a:schemeClr val="bg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4086" name="Line 6"/>
            <p:cNvSpPr>
              <a:spLocks noChangeShapeType="1"/>
            </p:cNvSpPr>
            <p:nvPr/>
          </p:nvSpPr>
          <p:spPr bwMode="auto">
            <a:xfrm flipV="1">
              <a:off x="1440" y="849"/>
              <a:ext cx="192" cy="1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087" name="Line 7"/>
            <p:cNvSpPr>
              <a:spLocks noChangeShapeType="1"/>
            </p:cNvSpPr>
            <p:nvPr/>
          </p:nvSpPr>
          <p:spPr bwMode="auto">
            <a:xfrm>
              <a:off x="1440" y="960"/>
              <a:ext cx="111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381000" y="3048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What is the path of the proton in the B field?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304800" y="655478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ym typeface="Symbol" charset="2"/>
              </a:rPr>
              <a:t>ACW</a:t>
            </a:r>
          </a:p>
        </p:txBody>
      </p:sp>
      <p:grpSp>
        <p:nvGrpSpPr>
          <p:cNvPr id="174090" name="Group 10"/>
          <p:cNvGrpSpPr>
            <a:grpSpLocks/>
          </p:cNvGrpSpPr>
          <p:nvPr/>
        </p:nvGrpSpPr>
        <p:grpSpPr bwMode="auto">
          <a:xfrm rot="-16200000">
            <a:off x="3222625" y="2536825"/>
            <a:ext cx="1403350" cy="76200"/>
            <a:chOff x="4320" y="2304"/>
            <a:chExt cx="884" cy="48"/>
          </a:xfrm>
        </p:grpSpPr>
        <p:sp>
          <p:nvSpPr>
            <p:cNvPr id="174091" name="Oval 11"/>
            <p:cNvSpPr>
              <a:spLocks noChangeArrowheads="1"/>
            </p:cNvSpPr>
            <p:nvPr/>
          </p:nvSpPr>
          <p:spPr bwMode="auto">
            <a:xfrm>
              <a:off x="4320" y="2304"/>
              <a:ext cx="48" cy="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092" name="Line 12"/>
            <p:cNvSpPr>
              <a:spLocks noChangeShapeType="1"/>
            </p:cNvSpPr>
            <p:nvPr/>
          </p:nvSpPr>
          <p:spPr bwMode="auto">
            <a:xfrm>
              <a:off x="4388" y="2334"/>
              <a:ext cx="8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3276600" y="1676400"/>
            <a:ext cx="5080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p+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1524000" y="3200400"/>
            <a:ext cx="5181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106" name="Group 2"/>
          <p:cNvGrpSpPr>
            <a:grpSpLocks/>
          </p:cNvGrpSpPr>
          <p:nvPr/>
        </p:nvGrpSpPr>
        <p:grpSpPr bwMode="auto">
          <a:xfrm>
            <a:off x="1828800" y="3352800"/>
            <a:ext cx="2679700" cy="2514600"/>
            <a:chOff x="376" y="2112"/>
            <a:chExt cx="1688" cy="1584"/>
          </a:xfrm>
        </p:grpSpPr>
        <p:grpSp>
          <p:nvGrpSpPr>
            <p:cNvPr id="175107" name="Group 3"/>
            <p:cNvGrpSpPr>
              <a:grpSpLocks/>
            </p:cNvGrpSpPr>
            <p:nvPr/>
          </p:nvGrpSpPr>
          <p:grpSpPr bwMode="auto">
            <a:xfrm>
              <a:off x="376" y="2112"/>
              <a:ext cx="1688" cy="1584"/>
              <a:chOff x="376" y="2544"/>
              <a:chExt cx="1688" cy="1584"/>
            </a:xfrm>
          </p:grpSpPr>
          <p:sp>
            <p:nvSpPr>
              <p:cNvPr id="175108" name="Oval 4"/>
              <p:cNvSpPr>
                <a:spLocks noChangeArrowheads="1"/>
              </p:cNvSpPr>
              <p:nvPr/>
            </p:nvSpPr>
            <p:spPr bwMode="auto">
              <a:xfrm>
                <a:off x="768" y="2688"/>
                <a:ext cx="1296" cy="129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109" name="Rectangle 5"/>
              <p:cNvSpPr>
                <a:spLocks noChangeArrowheads="1"/>
              </p:cNvSpPr>
              <p:nvPr/>
            </p:nvSpPr>
            <p:spPr bwMode="auto">
              <a:xfrm>
                <a:off x="376" y="2544"/>
                <a:ext cx="1056" cy="1584"/>
              </a:xfrm>
              <a:prstGeom prst="rect">
                <a:avLst/>
              </a:prstGeom>
              <a:solidFill>
                <a:schemeClr val="bg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5110" name="Line 6"/>
            <p:cNvSpPr>
              <a:spLocks noChangeShapeType="1"/>
            </p:cNvSpPr>
            <p:nvPr/>
          </p:nvSpPr>
          <p:spPr bwMode="auto">
            <a:xfrm flipV="1">
              <a:off x="1440" y="3360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11" name="Line 7"/>
            <p:cNvSpPr>
              <a:spLocks noChangeShapeType="1"/>
            </p:cNvSpPr>
            <p:nvPr/>
          </p:nvSpPr>
          <p:spPr bwMode="auto">
            <a:xfrm>
              <a:off x="1440" y="3552"/>
              <a:ext cx="240" cy="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381000" y="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If the electron is going 1.75 x 10</a:t>
            </a:r>
            <a:r>
              <a:rPr lang="en-US" sz="2800" baseline="30000"/>
              <a:t>6</a:t>
            </a:r>
            <a:r>
              <a:rPr lang="en-US" sz="2800"/>
              <a:t>m/s, and the magnetic field is .00013 T, what is the radius of the path of the electron?</a:t>
            </a:r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304800" y="6554788"/>
            <a:ext cx="600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ym typeface="Symbol" charset="2"/>
              </a:rPr>
              <a:t>7.7 cm</a:t>
            </a:r>
          </a:p>
        </p:txBody>
      </p:sp>
      <p:grpSp>
        <p:nvGrpSpPr>
          <p:cNvPr id="175114" name="Group 10"/>
          <p:cNvGrpSpPr>
            <a:grpSpLocks/>
          </p:cNvGrpSpPr>
          <p:nvPr/>
        </p:nvGrpSpPr>
        <p:grpSpPr bwMode="auto">
          <a:xfrm rot="-21600000">
            <a:off x="1981200" y="3505200"/>
            <a:ext cx="1403350" cy="76200"/>
            <a:chOff x="4320" y="2304"/>
            <a:chExt cx="884" cy="48"/>
          </a:xfrm>
        </p:grpSpPr>
        <p:sp>
          <p:nvSpPr>
            <p:cNvPr id="175115" name="Oval 11"/>
            <p:cNvSpPr>
              <a:spLocks noChangeArrowheads="1"/>
            </p:cNvSpPr>
            <p:nvPr/>
          </p:nvSpPr>
          <p:spPr bwMode="auto">
            <a:xfrm>
              <a:off x="4320" y="2304"/>
              <a:ext cx="48" cy="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16" name="Line 12"/>
            <p:cNvSpPr>
              <a:spLocks noChangeShapeType="1"/>
            </p:cNvSpPr>
            <p:nvPr/>
          </p:nvSpPr>
          <p:spPr bwMode="auto">
            <a:xfrm>
              <a:off x="4388" y="2334"/>
              <a:ext cx="8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5117" name="Text Box 13"/>
          <p:cNvSpPr txBox="1">
            <a:spLocks noChangeArrowheads="1"/>
          </p:cNvSpPr>
          <p:nvPr/>
        </p:nvSpPr>
        <p:spPr bwMode="auto">
          <a:xfrm>
            <a:off x="1752600" y="2971800"/>
            <a:ext cx="4206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e-</a:t>
            </a:r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3540125" y="1355725"/>
            <a:ext cx="4613275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ahoma" charset="0"/>
              </a:rPr>
              <a:t>x    x    x    x    x    x    x    x    x    x    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</a:t>
            </a: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381000" y="1371600"/>
            <a:ext cx="2938463" cy="1800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m = 9.11 x 10</a:t>
            </a:r>
            <a:r>
              <a:rPr lang="en-US" sz="2800" baseline="30000"/>
              <a:t>-31</a:t>
            </a:r>
            <a:r>
              <a:rPr lang="en-US" sz="2800"/>
              <a:t> kg</a:t>
            </a:r>
          </a:p>
          <a:p>
            <a:r>
              <a:rPr lang="en-US" sz="2800"/>
              <a:t>q = 1.602 x 10</a:t>
            </a:r>
            <a:r>
              <a:rPr lang="en-US" sz="2800" baseline="30000"/>
              <a:t>-19</a:t>
            </a:r>
            <a:r>
              <a:rPr lang="en-US" sz="2800"/>
              <a:t> C</a:t>
            </a:r>
          </a:p>
          <a:p>
            <a:r>
              <a:rPr lang="en-US" sz="2800">
                <a:sym typeface="Symbol" charset="2"/>
              </a:rPr>
              <a:t>F = qvB</a:t>
            </a:r>
            <a:r>
              <a:rPr lang="en-US" sz="2800"/>
              <a:t>sin</a:t>
            </a:r>
            <a:r>
              <a:rPr lang="en-US" sz="2800">
                <a:sym typeface="Symbol" charset="2"/>
              </a:rPr>
              <a:t></a:t>
            </a:r>
          </a:p>
          <a:p>
            <a:r>
              <a:rPr lang="en-US" sz="2800">
                <a:sym typeface="Symbol" charset="2"/>
              </a:rPr>
              <a:t>F = ma, a = v</a:t>
            </a:r>
            <a:r>
              <a:rPr lang="en-US" sz="2800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/r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4800600" y="1371600"/>
            <a:ext cx="4038600" cy="2227263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Symbol" charset="2"/>
              </a:rPr>
              <a:t>F = qvB</a:t>
            </a:r>
            <a:r>
              <a:rPr lang="en-US" sz="2800"/>
              <a:t>sin</a:t>
            </a:r>
            <a:r>
              <a:rPr lang="en-US" sz="2800">
                <a:sym typeface="Symbol" charset="2"/>
              </a:rPr>
              <a:t></a:t>
            </a:r>
          </a:p>
          <a:p>
            <a:r>
              <a:rPr lang="en-US" sz="2800">
                <a:sym typeface="Symbol" charset="2"/>
              </a:rPr>
              <a:t>F = ma, a = v</a:t>
            </a:r>
            <a:r>
              <a:rPr lang="en-US" sz="2800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/r</a:t>
            </a:r>
          </a:p>
          <a:p>
            <a:r>
              <a:rPr lang="en-US" sz="2800">
                <a:sym typeface="Symbol" charset="2"/>
              </a:rPr>
              <a:t>qvB = mv</a:t>
            </a:r>
            <a:r>
              <a:rPr lang="en-US" sz="2800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/r</a:t>
            </a:r>
          </a:p>
          <a:p>
            <a:r>
              <a:rPr lang="en-US" sz="2800">
                <a:sym typeface="Symbol" charset="2"/>
              </a:rPr>
              <a:t>r = mv/qB</a:t>
            </a:r>
          </a:p>
          <a:p>
            <a:r>
              <a:rPr lang="en-US" sz="2800">
                <a:sym typeface="Symbol" charset="2"/>
              </a:rPr>
              <a:t>r = 0.07655 m = 7.7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51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5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5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5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5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5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0" grpId="0" build="p" animBg="1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The loop is removed in .012 s.  What is the EMF generated?  Which way does the current flow? (N = 1)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806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53 V, acw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3810000" y="5334000"/>
            <a:ext cx="2332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B = 1.7 T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1600200" y="1295400"/>
            <a:ext cx="52133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</p:txBody>
      </p:sp>
      <p:sp>
        <p:nvSpPr>
          <p:cNvPr id="176134" name="Line 6"/>
          <p:cNvSpPr>
            <a:spLocks noChangeShapeType="1"/>
          </p:cNvSpPr>
          <p:nvPr/>
        </p:nvSpPr>
        <p:spPr bwMode="auto">
          <a:xfrm>
            <a:off x="3505200" y="2209800"/>
            <a:ext cx="3124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135" name="Line 7"/>
          <p:cNvSpPr>
            <a:spLocks noChangeShapeType="1"/>
          </p:cNvSpPr>
          <p:nvPr/>
        </p:nvSpPr>
        <p:spPr bwMode="auto">
          <a:xfrm>
            <a:off x="3505200" y="4419600"/>
            <a:ext cx="3124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3505200" y="2209800"/>
            <a:ext cx="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>
            <a:off x="6610350" y="2209800"/>
            <a:ext cx="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138" name="Text Box 10"/>
          <p:cNvSpPr txBox="1">
            <a:spLocks noChangeArrowheads="1"/>
          </p:cNvSpPr>
          <p:nvPr/>
        </p:nvSpPr>
        <p:spPr bwMode="auto">
          <a:xfrm>
            <a:off x="2362200" y="2971800"/>
            <a:ext cx="11509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50. cm</a:t>
            </a:r>
          </a:p>
        </p:txBody>
      </p:sp>
      <p:sp>
        <p:nvSpPr>
          <p:cNvPr id="176139" name="Text Box 11"/>
          <p:cNvSpPr txBox="1">
            <a:spLocks noChangeArrowheads="1"/>
          </p:cNvSpPr>
          <p:nvPr/>
        </p:nvSpPr>
        <p:spPr bwMode="auto">
          <a:xfrm>
            <a:off x="4724400" y="1524000"/>
            <a:ext cx="10620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75 cm</a:t>
            </a:r>
          </a:p>
        </p:txBody>
      </p:sp>
      <p:sp>
        <p:nvSpPr>
          <p:cNvPr id="176140" name="Text Box 12"/>
          <p:cNvSpPr txBox="1">
            <a:spLocks noChangeArrowheads="1"/>
          </p:cNvSpPr>
          <p:nvPr/>
        </p:nvSpPr>
        <p:spPr bwMode="auto">
          <a:xfrm>
            <a:off x="1905000" y="6400800"/>
            <a:ext cx="65770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Three ways for direction, resist change, magnet, qvb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/>
              <a:t>An air rocket leaves the ground straight up, and strikes the ground 4.80 seconds later.</a:t>
            </a:r>
          </a:p>
          <a:p>
            <a:r>
              <a:rPr lang="en-US" sz="4000"/>
              <a:t>A) What time does it take to get to the top?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8600" y="3276600"/>
            <a:ext cx="868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/>
              <a:t>uh - Half the time - 2.4 s</a:t>
            </a:r>
          </a:p>
          <a:p>
            <a:pPr eaLnBrk="0" hangingPunct="0"/>
            <a:r>
              <a:rPr lang="en-US" sz="40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001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The bar moves to the right at 2.0 m/s, and the loop is 1.5 m wide.  What EMF is generated, and which direction is the current?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844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9.6 V, acw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4114800" y="5486400"/>
            <a:ext cx="2332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B = 3.2 T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1905000" y="2098675"/>
            <a:ext cx="5181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2743200" y="2819400"/>
            <a:ext cx="5257800" cy="1447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59" name="Line 7"/>
          <p:cNvSpPr>
            <a:spLocks noChangeShapeType="1"/>
          </p:cNvSpPr>
          <p:nvPr/>
        </p:nvSpPr>
        <p:spPr bwMode="auto">
          <a:xfrm>
            <a:off x="8001000" y="2819400"/>
            <a:ext cx="0" cy="1447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3962400" y="25908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61" name="Line 9"/>
          <p:cNvSpPr>
            <a:spLocks noChangeShapeType="1"/>
          </p:cNvSpPr>
          <p:nvPr/>
        </p:nvSpPr>
        <p:spPr bwMode="auto">
          <a:xfrm>
            <a:off x="3962400" y="35052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5410200" y="3429000"/>
            <a:ext cx="13811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2.0 m/s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1676400" y="3267075"/>
            <a:ext cx="9937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1.5 m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351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Where da North Pole?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318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into da page</a:t>
            </a:r>
          </a:p>
        </p:txBody>
      </p:sp>
      <p:sp>
        <p:nvSpPr>
          <p:cNvPr id="178180" name="Oval 4"/>
          <p:cNvSpPr>
            <a:spLocks noChangeArrowheads="1"/>
          </p:cNvSpPr>
          <p:nvPr/>
        </p:nvSpPr>
        <p:spPr bwMode="auto">
          <a:xfrm>
            <a:off x="3582988" y="1982788"/>
            <a:ext cx="1216025" cy="12160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181" name="Line 5"/>
          <p:cNvSpPr>
            <a:spLocks noChangeShapeType="1"/>
          </p:cNvSpPr>
          <p:nvPr/>
        </p:nvSpPr>
        <p:spPr bwMode="auto">
          <a:xfrm>
            <a:off x="4114800" y="18288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182" name="Line 6"/>
          <p:cNvSpPr>
            <a:spLocks noChangeShapeType="1"/>
          </p:cNvSpPr>
          <p:nvPr/>
        </p:nvSpPr>
        <p:spPr bwMode="auto">
          <a:xfrm flipH="1">
            <a:off x="4114800" y="19812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351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Where da North Pole?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673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left side</a:t>
            </a:r>
          </a:p>
        </p:txBody>
      </p:sp>
      <p:sp>
        <p:nvSpPr>
          <p:cNvPr id="179204" name="Oval 4"/>
          <p:cNvSpPr>
            <a:spLocks noChangeArrowheads="1"/>
          </p:cNvSpPr>
          <p:nvPr/>
        </p:nvSpPr>
        <p:spPr bwMode="auto">
          <a:xfrm>
            <a:off x="3276600" y="22098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05" name="Oval 5"/>
          <p:cNvSpPr>
            <a:spLocks noChangeArrowheads="1"/>
          </p:cNvSpPr>
          <p:nvPr/>
        </p:nvSpPr>
        <p:spPr bwMode="auto">
          <a:xfrm>
            <a:off x="3429000" y="22098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06" name="Oval 6"/>
          <p:cNvSpPr>
            <a:spLocks noChangeArrowheads="1"/>
          </p:cNvSpPr>
          <p:nvPr/>
        </p:nvSpPr>
        <p:spPr bwMode="auto">
          <a:xfrm>
            <a:off x="3581400" y="22098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07" name="Oval 7"/>
          <p:cNvSpPr>
            <a:spLocks noChangeArrowheads="1"/>
          </p:cNvSpPr>
          <p:nvPr/>
        </p:nvSpPr>
        <p:spPr bwMode="auto">
          <a:xfrm>
            <a:off x="3733800" y="22098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08" name="Oval 8"/>
          <p:cNvSpPr>
            <a:spLocks noChangeArrowheads="1"/>
          </p:cNvSpPr>
          <p:nvPr/>
        </p:nvSpPr>
        <p:spPr bwMode="auto">
          <a:xfrm>
            <a:off x="3886200" y="22098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09" name="Oval 9"/>
          <p:cNvSpPr>
            <a:spLocks noChangeArrowheads="1"/>
          </p:cNvSpPr>
          <p:nvPr/>
        </p:nvSpPr>
        <p:spPr bwMode="auto">
          <a:xfrm>
            <a:off x="4038600" y="22098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10" name="Oval 10"/>
          <p:cNvSpPr>
            <a:spLocks noChangeArrowheads="1"/>
          </p:cNvSpPr>
          <p:nvPr/>
        </p:nvSpPr>
        <p:spPr bwMode="auto">
          <a:xfrm>
            <a:off x="4191000" y="22098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11" name="Oval 11"/>
          <p:cNvSpPr>
            <a:spLocks noChangeArrowheads="1"/>
          </p:cNvSpPr>
          <p:nvPr/>
        </p:nvSpPr>
        <p:spPr bwMode="auto">
          <a:xfrm>
            <a:off x="4343400" y="22098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12" name="Oval 12"/>
          <p:cNvSpPr>
            <a:spLocks noChangeArrowheads="1"/>
          </p:cNvSpPr>
          <p:nvPr/>
        </p:nvSpPr>
        <p:spPr bwMode="auto">
          <a:xfrm>
            <a:off x="4495800" y="22098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13" name="Line 13"/>
          <p:cNvSpPr>
            <a:spLocks noChangeShapeType="1"/>
          </p:cNvSpPr>
          <p:nvPr/>
        </p:nvSpPr>
        <p:spPr bwMode="auto">
          <a:xfrm flipV="1">
            <a:off x="2514600" y="2286000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1905000" y="38862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1889125" y="3800475"/>
            <a:ext cx="56515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Current goes up in the front of the coil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Which way is the current?  (When does it stop flowing?) 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430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CW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52133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5867400" y="2133600"/>
            <a:ext cx="2362200" cy="2209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230" name="Line 6"/>
          <p:cNvSpPr>
            <a:spLocks noChangeShapeType="1"/>
          </p:cNvSpPr>
          <p:nvPr/>
        </p:nvSpPr>
        <p:spPr bwMode="auto">
          <a:xfrm rot="10800000">
            <a:off x="3962400" y="3200400"/>
            <a:ext cx="17526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Which way is the current? 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ACW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2133600" y="1676400"/>
            <a:ext cx="5181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</p:txBody>
      </p:sp>
      <p:sp>
        <p:nvSpPr>
          <p:cNvPr id="181253" name="Oval 5"/>
          <p:cNvSpPr>
            <a:spLocks noChangeArrowheads="1"/>
          </p:cNvSpPr>
          <p:nvPr/>
        </p:nvSpPr>
        <p:spPr bwMode="auto">
          <a:xfrm>
            <a:off x="3581400" y="2514600"/>
            <a:ext cx="1905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212725" y="2428875"/>
            <a:ext cx="1809750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B increases</a:t>
            </a:r>
          </a:p>
          <a:p>
            <a:r>
              <a:rPr lang="en-US" sz="2800"/>
              <a:t>into page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Which way is the current? 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ACW</a:t>
            </a: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3581400" y="1676400"/>
            <a:ext cx="5181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228600" y="2362200"/>
            <a:ext cx="1905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278" name="Line 6"/>
          <p:cNvSpPr>
            <a:spLocks noChangeShapeType="1"/>
          </p:cNvSpPr>
          <p:nvPr/>
        </p:nvSpPr>
        <p:spPr bwMode="auto">
          <a:xfrm>
            <a:off x="2209800" y="3276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/>
          <p:cNvSpPr txBox="1">
            <a:spLocks noChangeArrowheads="1"/>
          </p:cNvSpPr>
          <p:nvPr/>
        </p:nvSpPr>
        <p:spPr bwMode="auto">
          <a:xfrm>
            <a:off x="304800" y="6554788"/>
            <a:ext cx="930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Up the front</a:t>
            </a:r>
          </a:p>
        </p:txBody>
      </p:sp>
      <p:grpSp>
        <p:nvGrpSpPr>
          <p:cNvPr id="183299" name="Group 3"/>
          <p:cNvGrpSpPr>
            <a:grpSpLocks/>
          </p:cNvGrpSpPr>
          <p:nvPr/>
        </p:nvGrpSpPr>
        <p:grpSpPr bwMode="auto">
          <a:xfrm>
            <a:off x="2667000" y="3124200"/>
            <a:ext cx="4495800" cy="1146175"/>
            <a:chOff x="2304" y="1774"/>
            <a:chExt cx="2832" cy="722"/>
          </a:xfrm>
        </p:grpSpPr>
        <p:sp>
          <p:nvSpPr>
            <p:cNvPr id="183300" name="Rectangle 4"/>
            <p:cNvSpPr>
              <a:spLocks noChangeArrowheads="1"/>
            </p:cNvSpPr>
            <p:nvPr/>
          </p:nvSpPr>
          <p:spPr bwMode="auto">
            <a:xfrm>
              <a:off x="2304" y="1968"/>
              <a:ext cx="2496" cy="5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01" name="Line 5"/>
            <p:cNvSpPr>
              <a:spLocks noChangeShapeType="1"/>
            </p:cNvSpPr>
            <p:nvPr/>
          </p:nvSpPr>
          <p:spPr bwMode="auto">
            <a:xfrm flipV="1">
              <a:off x="2304" y="1774"/>
              <a:ext cx="336" cy="1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02" name="Line 6"/>
            <p:cNvSpPr>
              <a:spLocks noChangeShapeType="1"/>
            </p:cNvSpPr>
            <p:nvPr/>
          </p:nvSpPr>
          <p:spPr bwMode="auto">
            <a:xfrm>
              <a:off x="2640" y="1776"/>
              <a:ext cx="24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03" name="Line 7"/>
            <p:cNvSpPr>
              <a:spLocks noChangeShapeType="1"/>
            </p:cNvSpPr>
            <p:nvPr/>
          </p:nvSpPr>
          <p:spPr bwMode="auto">
            <a:xfrm flipV="1">
              <a:off x="4800" y="1774"/>
              <a:ext cx="336" cy="1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04" name="Line 8"/>
            <p:cNvSpPr>
              <a:spLocks noChangeShapeType="1"/>
            </p:cNvSpPr>
            <p:nvPr/>
          </p:nvSpPr>
          <p:spPr bwMode="auto">
            <a:xfrm>
              <a:off x="5136" y="1776"/>
              <a:ext cx="0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05" name="Line 9"/>
            <p:cNvSpPr>
              <a:spLocks noChangeShapeType="1"/>
            </p:cNvSpPr>
            <p:nvPr/>
          </p:nvSpPr>
          <p:spPr bwMode="auto">
            <a:xfrm flipV="1">
              <a:off x="4800" y="2302"/>
              <a:ext cx="336" cy="1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06" name="Text Box 10"/>
            <p:cNvSpPr txBox="1">
              <a:spLocks noChangeArrowheads="1"/>
            </p:cNvSpPr>
            <p:nvPr/>
          </p:nvSpPr>
          <p:spPr bwMode="auto">
            <a:xfrm>
              <a:off x="2438" y="2058"/>
              <a:ext cx="27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N</a:t>
              </a:r>
            </a:p>
          </p:txBody>
        </p:sp>
        <p:sp>
          <p:nvSpPr>
            <p:cNvPr id="183307" name="Text Box 11"/>
            <p:cNvSpPr txBox="1">
              <a:spLocks noChangeArrowheads="1"/>
            </p:cNvSpPr>
            <p:nvPr/>
          </p:nvSpPr>
          <p:spPr bwMode="auto">
            <a:xfrm>
              <a:off x="4320" y="2064"/>
              <a:ext cx="241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S</a:t>
              </a:r>
            </a:p>
          </p:txBody>
        </p:sp>
      </p:grpSp>
      <p:sp>
        <p:nvSpPr>
          <p:cNvPr id="183308" name="Line 12"/>
          <p:cNvSpPr>
            <a:spLocks noChangeShapeType="1"/>
          </p:cNvSpPr>
          <p:nvPr/>
        </p:nvSpPr>
        <p:spPr bwMode="auto">
          <a:xfrm rot="10800000">
            <a:off x="4419600" y="2514600"/>
            <a:ext cx="20574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609600" y="304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Which way is the current on the front of the coil? (up or down)</a:t>
            </a:r>
          </a:p>
        </p:txBody>
      </p:sp>
      <p:sp>
        <p:nvSpPr>
          <p:cNvPr id="183310" name="Oval 14"/>
          <p:cNvSpPr>
            <a:spLocks noChangeArrowheads="1"/>
          </p:cNvSpPr>
          <p:nvPr/>
        </p:nvSpPr>
        <p:spPr bwMode="auto">
          <a:xfrm>
            <a:off x="7391400" y="28956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1" name="Oval 15"/>
          <p:cNvSpPr>
            <a:spLocks noChangeArrowheads="1"/>
          </p:cNvSpPr>
          <p:nvPr/>
        </p:nvSpPr>
        <p:spPr bwMode="auto">
          <a:xfrm>
            <a:off x="7543800" y="28956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2" name="Oval 16"/>
          <p:cNvSpPr>
            <a:spLocks noChangeArrowheads="1"/>
          </p:cNvSpPr>
          <p:nvPr/>
        </p:nvSpPr>
        <p:spPr bwMode="auto">
          <a:xfrm>
            <a:off x="7696200" y="28956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3" name="Oval 17"/>
          <p:cNvSpPr>
            <a:spLocks noChangeArrowheads="1"/>
          </p:cNvSpPr>
          <p:nvPr/>
        </p:nvSpPr>
        <p:spPr bwMode="auto">
          <a:xfrm>
            <a:off x="7848600" y="28956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4" name="Oval 18"/>
          <p:cNvSpPr>
            <a:spLocks noChangeArrowheads="1"/>
          </p:cNvSpPr>
          <p:nvPr/>
        </p:nvSpPr>
        <p:spPr bwMode="auto">
          <a:xfrm>
            <a:off x="8001000" y="28956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5" name="Oval 19"/>
          <p:cNvSpPr>
            <a:spLocks noChangeArrowheads="1"/>
          </p:cNvSpPr>
          <p:nvPr/>
        </p:nvSpPr>
        <p:spPr bwMode="auto">
          <a:xfrm>
            <a:off x="8153400" y="28956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6" name="Oval 20"/>
          <p:cNvSpPr>
            <a:spLocks noChangeArrowheads="1"/>
          </p:cNvSpPr>
          <p:nvPr/>
        </p:nvSpPr>
        <p:spPr bwMode="auto">
          <a:xfrm>
            <a:off x="8305800" y="28956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7" name="Oval 21"/>
          <p:cNvSpPr>
            <a:spLocks noChangeArrowheads="1"/>
          </p:cNvSpPr>
          <p:nvPr/>
        </p:nvSpPr>
        <p:spPr bwMode="auto">
          <a:xfrm>
            <a:off x="8458200" y="28956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8" name="Oval 22"/>
          <p:cNvSpPr>
            <a:spLocks noChangeArrowheads="1"/>
          </p:cNvSpPr>
          <p:nvPr/>
        </p:nvSpPr>
        <p:spPr bwMode="auto">
          <a:xfrm>
            <a:off x="8610600" y="2895600"/>
            <a:ext cx="762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The wire moves to the right at 12.5 m/s.  What is the EMF generated?  Which end of the wire is the + end?</a:t>
            </a: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057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11 V , Bottom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4191000" y="1447800"/>
            <a:ext cx="2332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B = 1.7 T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1600200" y="1295400"/>
            <a:ext cx="52133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3505200" y="2209800"/>
            <a:ext cx="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2362200" y="2971800"/>
            <a:ext cx="11509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50. cm</a:t>
            </a:r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>
            <a:off x="3657600" y="3352800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6232525" y="2962275"/>
            <a:ext cx="1408113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12.5 m/s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4022725" y="46132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4235450" y="3962400"/>
            <a:ext cx="4908550" cy="22240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400" i="1">
                <a:sym typeface="Symbol" charset="2"/>
              </a:rPr>
              <a:t></a:t>
            </a:r>
            <a:r>
              <a:rPr lang="en-US" sz="2800" i="1">
                <a:sym typeface="Symbol" charset="2"/>
              </a:rPr>
              <a:t> = </a:t>
            </a:r>
            <a:r>
              <a:rPr lang="en-US" sz="3200" i="1">
                <a:sym typeface="Symbol" charset="2"/>
              </a:rPr>
              <a:t>Bvl</a:t>
            </a:r>
          </a:p>
          <a:p>
            <a:r>
              <a:rPr lang="en-US" sz="5400" i="1">
                <a:sym typeface="Symbol" charset="2"/>
              </a:rPr>
              <a:t></a:t>
            </a:r>
            <a:r>
              <a:rPr lang="en-US" sz="2800" i="1">
                <a:sym typeface="Symbol" charset="2"/>
              </a:rPr>
              <a:t> =</a:t>
            </a:r>
            <a:r>
              <a:rPr lang="en-US" sz="3200">
                <a:sym typeface="Symbol" charset="2"/>
              </a:rPr>
              <a:t> (1.7 T)(12.5 m/s)(.50 m)</a:t>
            </a:r>
          </a:p>
          <a:p>
            <a:r>
              <a:rPr lang="en-US" sz="3200">
                <a:sym typeface="Symbol" charset="2"/>
              </a:rPr>
              <a:t>= 10.625 V = 11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1" grpId="0" build="p" animBg="1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The wire has a potential of .215 V, and the right end is positive.  What is the magnetic field, and which direction is it?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300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.0501 T ,into page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5897563" y="1447800"/>
            <a:ext cx="1647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B = ??</a:t>
            </a: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3429000" y="1600200"/>
            <a:ext cx="13287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175. cm</a:t>
            </a: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1408113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2.45 m/s</a:t>
            </a: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4022725" y="46132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4235450" y="4286250"/>
            <a:ext cx="4454525" cy="1373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>
                <a:sym typeface="Symbol" charset="2"/>
              </a:rPr>
              <a:t> = Bvl</a:t>
            </a:r>
          </a:p>
          <a:p>
            <a:r>
              <a:rPr lang="en-US" sz="2800">
                <a:sym typeface="Symbol" charset="2"/>
              </a:rPr>
              <a:t>.215 V = B(2.45 m/s)(1.75 m)</a:t>
            </a:r>
          </a:p>
          <a:p>
            <a:r>
              <a:rPr lang="en-US" sz="2800">
                <a:sym typeface="Symbol" charset="2"/>
              </a:rPr>
              <a:t>B = 0.050145773 = .0501 T</a:t>
            </a:r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>
            <a:off x="1828800" y="2209800"/>
            <a:ext cx="464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4038600" y="2438400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5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5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2" grpId="0" build="p" animBg="1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A transformer has 120 primary windings, and 2400 secondary windings.  If there is an AC voltage of 90. V , and a current of 125 mA in the primary, what is the voltage across and current through the secondary?</a:t>
            </a:r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246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1800 V, 6.25 mA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762000" y="2576513"/>
            <a:ext cx="7315200" cy="1465262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ym typeface="Symbol" charset="2"/>
              </a:rPr>
              <a:t>This one steps up</a:t>
            </a:r>
          </a:p>
          <a:p>
            <a:r>
              <a:rPr lang="en-US" sz="1800">
                <a:sym typeface="Symbol" charset="2"/>
              </a:rPr>
              <a:t>V = 90*(2400/120) = 1800 V</a:t>
            </a:r>
          </a:p>
          <a:p>
            <a:r>
              <a:rPr lang="en-US" sz="1800">
                <a:sym typeface="Symbol" charset="2"/>
              </a:rPr>
              <a:t>Current gets less: Power in = power out</a:t>
            </a:r>
          </a:p>
          <a:p>
            <a:r>
              <a:rPr lang="en-US" sz="1800">
                <a:sym typeface="Symbol" charset="2"/>
              </a:rPr>
              <a:t>IV = IV</a:t>
            </a:r>
          </a:p>
          <a:p>
            <a:r>
              <a:rPr lang="en-US" sz="1800">
                <a:sym typeface="Symbol" charset="2"/>
              </a:rPr>
              <a:t>(0.125 A)(90. V) = (I)(1800) = .00625 A = 6.25 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/>
              <a:t>An air rocket leaves the ground straight up, and strikes the ground 4.80 seconds later.</a:t>
            </a:r>
          </a:p>
          <a:p>
            <a:r>
              <a:rPr lang="en-US" sz="4000"/>
              <a:t>B) How high does it go?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28600" y="3276600"/>
            <a:ext cx="868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/>
              <a:t>28.2 m - use </a:t>
            </a:r>
            <a:r>
              <a:rPr lang="en-US" sz="3200">
                <a:latin typeface="Courier New" charset="0"/>
                <a:ea typeface="Courier New" charset="0"/>
                <a:cs typeface="Courier New" charset="0"/>
              </a:rPr>
              <a:t>s = ut +</a:t>
            </a:r>
            <a:r>
              <a:rPr lang="en-US" sz="3200" baseline="3000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sz="320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3200" baseline="-3000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3200"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en-US" sz="3200" baseline="3000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3200"/>
              <a:t> </a:t>
            </a:r>
          </a:p>
          <a:p>
            <a:pPr eaLnBrk="0" hangingPunct="0"/>
            <a:r>
              <a:rPr lang="en-US" sz="3200"/>
              <a:t>…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 rot="16200000">
            <a:off x="-1200150" y="3219450"/>
            <a:ext cx="38925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Atomic and Nuclear</a:t>
            </a:r>
          </a:p>
        </p:txBody>
      </p:sp>
      <p:pic>
        <p:nvPicPr>
          <p:cNvPr id="1577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49238"/>
            <a:ext cx="6288088" cy="6361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 rot="16200000">
            <a:off x="-1841500" y="3060700"/>
            <a:ext cx="52387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Energy, Power and Climate</a:t>
            </a:r>
          </a:p>
        </p:txBody>
      </p:sp>
      <p:pic>
        <p:nvPicPr>
          <p:cNvPr id="158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38213"/>
            <a:ext cx="6249988" cy="498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4543425" cy="2381250"/>
          </a:xfrm>
          <a:prstGeom prst="rect">
            <a:avLst/>
          </a:prstGeom>
          <a:noFill/>
        </p:spPr>
      </p:pic>
      <p:pic>
        <p:nvPicPr>
          <p:cNvPr id="1945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657600"/>
            <a:ext cx="4648200" cy="2324100"/>
          </a:xfrm>
          <a:prstGeom prst="rect">
            <a:avLst/>
          </a:prstGeom>
          <a:noFill/>
        </p:spPr>
      </p:pic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2971800" y="3810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1736725" y="498475"/>
            <a:ext cx="2273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Sankey diagrams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762000"/>
            <a:ext cx="496252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7850" y="814388"/>
            <a:ext cx="5448300" cy="5229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Air with a density of 1.3 kg m</a:t>
            </a:r>
            <a:r>
              <a:rPr lang="en-US" sz="2800" baseline="30000"/>
              <a:t>-3</a:t>
            </a:r>
            <a:r>
              <a:rPr lang="en-US" sz="2800"/>
              <a:t> is moving at 13.5 m/s across a wind turbine with a radius of 32.1 m.  What is the theoretical wind power available to this turbine?  If the generator actually generates 2.8 MW, what is the efficiency?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035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5.2 MW, 0.54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304800" y="2576513"/>
            <a:ext cx="8305800" cy="64135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ym typeface="Symbol" charset="2"/>
              </a:rPr>
              <a:t>power = </a:t>
            </a:r>
            <a:r>
              <a:rPr lang="en-US" sz="1800" baseline="30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/</a:t>
            </a:r>
            <a:r>
              <a:rPr lang="en-US" sz="1800" baseline="-25000">
                <a:sym typeface="Symbol" charset="2"/>
              </a:rPr>
              <a:t>2</a:t>
            </a:r>
            <a:r>
              <a:rPr lang="en-US" sz="1800">
                <a:sym typeface="Symbol" charset="2"/>
              </a:rPr>
              <a:t>A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ρ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v</a:t>
            </a:r>
            <a:r>
              <a:rPr lang="en-US" sz="1800" baseline="30000">
                <a:ea typeface="Times New Roman" charset="0"/>
                <a:cs typeface="Times New Roman" charset="0"/>
                <a:sym typeface="Symbol" charset="2"/>
              </a:rPr>
              <a:t>3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 = </a:t>
            </a:r>
            <a:r>
              <a:rPr lang="en-US" sz="1800">
                <a:sym typeface="Symbol" charset="2"/>
              </a:rPr>
              <a:t> </a:t>
            </a:r>
            <a:r>
              <a:rPr lang="en-US" sz="1800" baseline="30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/</a:t>
            </a:r>
            <a:r>
              <a:rPr lang="en-US" sz="1800" baseline="-25000">
                <a:sym typeface="Symbol" charset="2"/>
              </a:rPr>
              <a:t>2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π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(32.1)</a:t>
            </a:r>
            <a:r>
              <a:rPr lang="en-US" sz="1800" baseline="30000">
                <a:ea typeface="Times New Roman" charset="0"/>
                <a:cs typeface="Times New Roman" charset="0"/>
                <a:sym typeface="Symbol" charset="2"/>
              </a:rPr>
              <a:t>2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(1.3kg m</a:t>
            </a:r>
            <a:r>
              <a:rPr lang="en-US" sz="1800" baseline="30000">
                <a:ea typeface="Times New Roman" charset="0"/>
                <a:cs typeface="Times New Roman" charset="0"/>
                <a:sym typeface="Symbol" charset="2"/>
              </a:rPr>
              <a:t>-3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)(13.5 m/s)</a:t>
            </a:r>
            <a:r>
              <a:rPr lang="en-US" sz="1800" baseline="30000">
                <a:ea typeface="Times New Roman" charset="0"/>
                <a:cs typeface="Times New Roman" charset="0"/>
                <a:sym typeface="Symbol" charset="2"/>
              </a:rPr>
              <a:t>3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 = 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5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,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176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,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957.499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 W = 5.2 MW</a:t>
            </a:r>
          </a:p>
          <a:p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efficiency = 2.8E6W/ 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5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,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176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,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957.499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 W = 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0.540858216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 = 0.54 or 54%</a:t>
            </a:r>
            <a:endParaRPr lang="el-GR" sz="1800">
              <a:ea typeface="Times New Roman" charset="0"/>
              <a:cs typeface="Times New Roman" charset="0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3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3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 build="p" autoUpdateAnimBg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You have a wind turbine that is 49% efficient at a wind speed of 8.5 m/s.  How long do the blades need to be so that you can generate 1.8 MW of electricity.  Use the density of air to be 1.3 kg m</a:t>
            </a:r>
            <a:r>
              <a:rPr lang="en-US" sz="2800" baseline="30000"/>
              <a:t>-3</a:t>
            </a:r>
            <a:r>
              <a:rPr lang="en-US" sz="2800"/>
              <a:t>.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493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54 m</a:t>
            </a: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304800" y="2576513"/>
            <a:ext cx="8305800" cy="119062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ym typeface="Symbol" charset="2"/>
              </a:rPr>
              <a:t>0.49 = 1.8E6W/P</a:t>
            </a:r>
            <a:r>
              <a:rPr lang="en-US" sz="1800" baseline="-25000">
                <a:sym typeface="Symbol" charset="2"/>
              </a:rPr>
              <a:t>theoretical</a:t>
            </a:r>
            <a:r>
              <a:rPr lang="en-US" sz="1800">
                <a:sym typeface="Symbol" charset="2"/>
              </a:rPr>
              <a:t>, P</a:t>
            </a:r>
            <a:r>
              <a:rPr lang="en-US" sz="1800" baseline="-25000">
                <a:sym typeface="Symbol" charset="2"/>
              </a:rPr>
              <a:t>theoretical</a:t>
            </a:r>
            <a:r>
              <a:rPr lang="en-US" sz="1800">
                <a:sym typeface="Symbol" charset="2"/>
              </a:rPr>
              <a:t>  = 3.6735E+06 W</a:t>
            </a:r>
          </a:p>
          <a:p>
            <a:r>
              <a:rPr lang="en-US" sz="1800">
                <a:sym typeface="Symbol" charset="2"/>
              </a:rPr>
              <a:t>power = </a:t>
            </a:r>
            <a:r>
              <a:rPr lang="en-US" sz="1800" baseline="30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/</a:t>
            </a:r>
            <a:r>
              <a:rPr lang="en-US" sz="1800" baseline="-25000">
                <a:sym typeface="Symbol" charset="2"/>
              </a:rPr>
              <a:t>2</a:t>
            </a:r>
            <a:r>
              <a:rPr lang="en-US" sz="1800">
                <a:sym typeface="Symbol" charset="2"/>
              </a:rPr>
              <a:t>A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ρ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v</a:t>
            </a:r>
            <a:r>
              <a:rPr lang="en-US" sz="1800" baseline="30000">
                <a:ea typeface="Times New Roman" charset="0"/>
                <a:cs typeface="Times New Roman" charset="0"/>
                <a:sym typeface="Symbol" charset="2"/>
              </a:rPr>
              <a:t>3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 = </a:t>
            </a:r>
            <a:r>
              <a:rPr lang="en-US" sz="1800">
                <a:sym typeface="Symbol" charset="2"/>
              </a:rPr>
              <a:t> </a:t>
            </a:r>
            <a:r>
              <a:rPr lang="en-US" sz="1800" baseline="30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/</a:t>
            </a:r>
            <a:r>
              <a:rPr lang="en-US" sz="1800" baseline="-25000">
                <a:sym typeface="Symbol" charset="2"/>
              </a:rPr>
              <a:t>2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π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(32.1)</a:t>
            </a:r>
            <a:r>
              <a:rPr lang="en-US" sz="1800" baseline="30000">
                <a:ea typeface="Times New Roman" charset="0"/>
                <a:cs typeface="Times New Roman" charset="0"/>
                <a:sym typeface="Symbol" charset="2"/>
              </a:rPr>
              <a:t>2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(1.3kg m</a:t>
            </a:r>
            <a:r>
              <a:rPr lang="en-US" sz="1800" baseline="30000">
                <a:ea typeface="Times New Roman" charset="0"/>
                <a:cs typeface="Times New Roman" charset="0"/>
                <a:sym typeface="Symbol" charset="2"/>
              </a:rPr>
              <a:t>-3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)(13.5 m/s)</a:t>
            </a:r>
            <a:r>
              <a:rPr lang="en-US" sz="1800" baseline="30000">
                <a:ea typeface="Times New Roman" charset="0"/>
                <a:cs typeface="Times New Roman" charset="0"/>
                <a:sym typeface="Symbol" charset="2"/>
              </a:rPr>
              <a:t>3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 = 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5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,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176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,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957.499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 W = 5.2 MW</a:t>
            </a:r>
          </a:p>
          <a:p>
            <a:r>
              <a:rPr lang="en-US" sz="1800">
                <a:sym typeface="Symbol" charset="2"/>
              </a:rPr>
              <a:t>3.6735E+06 W 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= </a:t>
            </a:r>
            <a:r>
              <a:rPr lang="en-US" sz="1800">
                <a:sym typeface="Symbol" charset="2"/>
              </a:rPr>
              <a:t> </a:t>
            </a:r>
            <a:r>
              <a:rPr lang="en-US" sz="1800" baseline="30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/</a:t>
            </a:r>
            <a:r>
              <a:rPr lang="en-US" sz="1800" baseline="-25000">
                <a:sym typeface="Symbol" charset="2"/>
              </a:rPr>
              <a:t>2</a:t>
            </a:r>
            <a:r>
              <a:rPr lang="el-GR" sz="1800">
                <a:ea typeface="Times New Roman" charset="0"/>
                <a:cs typeface="Times New Roman" charset="0"/>
                <a:sym typeface="Symbol" charset="2"/>
              </a:rPr>
              <a:t>π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1800" baseline="30000">
                <a:ea typeface="Times New Roman" charset="0"/>
                <a:cs typeface="Times New Roman" charset="0"/>
                <a:sym typeface="Symbol" charset="2"/>
              </a:rPr>
              <a:t>2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(1.3kg m</a:t>
            </a:r>
            <a:r>
              <a:rPr lang="en-US" sz="1800" baseline="30000">
                <a:ea typeface="Times New Roman" charset="0"/>
                <a:cs typeface="Times New Roman" charset="0"/>
                <a:sym typeface="Symbol" charset="2"/>
              </a:rPr>
              <a:t>-3</a:t>
            </a:r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)(8.5 m/s)</a:t>
            </a:r>
            <a:r>
              <a:rPr lang="en-US" sz="1800" baseline="30000">
                <a:ea typeface="Times New Roman" charset="0"/>
                <a:cs typeface="Times New Roman" charset="0"/>
                <a:sym typeface="Symbol" charset="2"/>
              </a:rPr>
              <a:t>3</a:t>
            </a:r>
          </a:p>
          <a:p>
            <a:r>
              <a:rPr lang="en-US" sz="1800">
                <a:ea typeface="Times New Roman" charset="0"/>
                <a:cs typeface="Times New Roman" charset="0"/>
                <a:sym typeface="Symbol" charset="2"/>
              </a:rPr>
              <a:t>r = 54.12 = 54 m.</a:t>
            </a:r>
            <a:endParaRPr lang="el-GR" sz="1800" baseline="30000">
              <a:ea typeface="Times New Roman" charset="0"/>
              <a:cs typeface="Times New Roman" charset="0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build="p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191000"/>
            <a:ext cx="3048000" cy="628650"/>
          </a:xfrm>
          <a:prstGeom prst="rect">
            <a:avLst/>
          </a:prstGeom>
          <a:noFill/>
        </p:spPr>
      </p:pic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5830888" cy="3714750"/>
          </a:xfrm>
          <a:prstGeom prst="rect">
            <a:avLst/>
          </a:prstGeom>
          <a:noFill/>
        </p:spPr>
      </p:pic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3794125" y="4724400"/>
            <a:ext cx="328930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>
                <a:ea typeface="Times New Roman" charset="0"/>
                <a:cs typeface="Times New Roman" charset="0"/>
              </a:rPr>
              <a:t>ρ</a:t>
            </a:r>
            <a:r>
              <a:rPr lang="en-US">
                <a:ea typeface="Times New Roman" charset="0"/>
                <a:cs typeface="Times New Roman" charset="0"/>
              </a:rPr>
              <a:t> = water density kg/m</a:t>
            </a:r>
            <a:r>
              <a:rPr lang="en-US" baseline="30000">
                <a:ea typeface="Times New Roman" charset="0"/>
                <a:cs typeface="Times New Roman" charset="0"/>
              </a:rPr>
              <a:t>3</a:t>
            </a:r>
          </a:p>
          <a:p>
            <a:r>
              <a:rPr lang="en-US">
                <a:ea typeface="Times New Roman" charset="0"/>
                <a:cs typeface="Times New Roman" charset="0"/>
              </a:rPr>
              <a:t>g = 9.81 N/kg</a:t>
            </a:r>
          </a:p>
          <a:p>
            <a:r>
              <a:rPr lang="en-US">
                <a:ea typeface="Times New Roman" charset="0"/>
                <a:cs typeface="Times New Roman" charset="0"/>
              </a:rPr>
              <a:t>A = wave amplitude in m</a:t>
            </a:r>
          </a:p>
          <a:p>
            <a:r>
              <a:rPr lang="en-US">
                <a:ea typeface="Times New Roman" charset="0"/>
                <a:cs typeface="Times New Roman" charset="0"/>
              </a:rPr>
              <a:t>v = wave speed</a:t>
            </a:r>
          </a:p>
          <a:p>
            <a:r>
              <a:rPr lang="en-US">
                <a:ea typeface="Times New Roman" charset="0"/>
                <a:cs typeface="Times New Roman" charset="0"/>
              </a:rPr>
              <a:t>v = f</a:t>
            </a:r>
            <a:r>
              <a:rPr lang="el-GR">
                <a:ea typeface="Times New Roman" charset="0"/>
                <a:cs typeface="Times New Roman" charset="0"/>
              </a:rPr>
              <a:t>λ</a:t>
            </a:r>
            <a:r>
              <a:rPr lang="en-US">
                <a:ea typeface="Times New Roman" charset="0"/>
                <a:cs typeface="Times New Roman" charset="0"/>
              </a:rPr>
              <a:t>,    f = 1/T</a:t>
            </a:r>
            <a:endParaRPr lang="el-GR"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Wave energy .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4048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yah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304800" y="2576513"/>
            <a:ext cx="8305800" cy="366712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ym typeface="Symbol" charset="2"/>
              </a:rPr>
              <a:t>Wave energy solution</a:t>
            </a:r>
            <a:endParaRPr lang="el-GR" sz="1800" baseline="30000">
              <a:ea typeface="Times New Roman" charset="0"/>
              <a:cs typeface="Times New Roman" charset="0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build="p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5514975" cy="1857375"/>
          </a:xfrm>
          <a:prstGeom prst="rect">
            <a:avLst/>
          </a:prstGeom>
          <a:noFill/>
        </p:spPr>
      </p:pic>
      <p:pic>
        <p:nvPicPr>
          <p:cNvPr id="195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5225" y="2466975"/>
            <a:ext cx="5438775" cy="4391025"/>
          </a:xfrm>
          <a:prstGeom prst="rect">
            <a:avLst/>
          </a:prstGeom>
          <a:noFill/>
        </p:spPr>
      </p:pic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24388"/>
            <a:ext cx="3657600" cy="2233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FF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6399</Words>
  <Application>Microsoft PowerPoint</Application>
  <PresentationFormat>On-screen Show (4:3)</PresentationFormat>
  <Paragraphs>791</Paragraphs>
  <Slides>102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10" baseType="lpstr">
      <vt:lpstr>Times New Roman</vt:lpstr>
      <vt:lpstr>Courier New</vt:lpstr>
      <vt:lpstr>Arial</vt:lpstr>
      <vt:lpstr>Symbol</vt:lpstr>
      <vt:lpstr>BR Symbol</vt:lpstr>
      <vt:lpstr>Tahoma</vt:lpstr>
      <vt:lpstr>Default Design</vt:lpstr>
      <vt:lpstr>Microsoft Excel Chart</vt:lpstr>
      <vt:lpstr>IB Review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205</cp:revision>
  <dcterms:created xsi:type="dcterms:W3CDTF">2014-04-05T17:45:29Z</dcterms:created>
  <dcterms:modified xsi:type="dcterms:W3CDTF">2014-04-05T17:47:20Z</dcterms:modified>
</cp:coreProperties>
</file>