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7"/>
  </p:notesMasterIdLst>
  <p:handoutMasterIdLst>
    <p:handoutMasterId r:id="rId188"/>
  </p:handoutMasterIdLst>
  <p:sldIdLst>
    <p:sldId id="368" r:id="rId2"/>
    <p:sldId id="363" r:id="rId3"/>
    <p:sldId id="364" r:id="rId4"/>
    <p:sldId id="365" r:id="rId5"/>
    <p:sldId id="366" r:id="rId6"/>
    <p:sldId id="367" r:id="rId7"/>
    <p:sldId id="264" r:id="rId8"/>
    <p:sldId id="305" r:id="rId9"/>
    <p:sldId id="310" r:id="rId10"/>
    <p:sldId id="312" r:id="rId11"/>
    <p:sldId id="398" r:id="rId12"/>
    <p:sldId id="369" r:id="rId13"/>
    <p:sldId id="315" r:id="rId14"/>
    <p:sldId id="432" r:id="rId15"/>
    <p:sldId id="371" r:id="rId16"/>
    <p:sldId id="467" r:id="rId17"/>
    <p:sldId id="324" r:id="rId18"/>
    <p:sldId id="433" r:id="rId19"/>
    <p:sldId id="326" r:id="rId20"/>
    <p:sldId id="372" r:id="rId21"/>
    <p:sldId id="373" r:id="rId22"/>
    <p:sldId id="331" r:id="rId23"/>
    <p:sldId id="434" r:id="rId24"/>
    <p:sldId id="435" r:id="rId25"/>
    <p:sldId id="436" r:id="rId26"/>
    <p:sldId id="374" r:id="rId27"/>
    <p:sldId id="333" r:id="rId28"/>
    <p:sldId id="334" r:id="rId29"/>
    <p:sldId id="459" r:id="rId30"/>
    <p:sldId id="375" r:id="rId31"/>
    <p:sldId id="440" r:id="rId32"/>
    <p:sldId id="441" r:id="rId33"/>
    <p:sldId id="438" r:id="rId34"/>
    <p:sldId id="437" r:id="rId35"/>
    <p:sldId id="480" r:id="rId36"/>
    <p:sldId id="481" r:id="rId37"/>
    <p:sldId id="482" r:id="rId38"/>
    <p:sldId id="483" r:id="rId39"/>
    <p:sldId id="484" r:id="rId40"/>
    <p:sldId id="485" r:id="rId41"/>
    <p:sldId id="486" r:id="rId42"/>
    <p:sldId id="487" r:id="rId43"/>
    <p:sldId id="488" r:id="rId44"/>
    <p:sldId id="489" r:id="rId45"/>
    <p:sldId id="442" r:id="rId46"/>
    <p:sldId id="337" r:id="rId47"/>
    <p:sldId id="338" r:id="rId48"/>
    <p:sldId id="362" r:id="rId49"/>
    <p:sldId id="443" r:id="rId50"/>
    <p:sldId id="339" r:id="rId51"/>
    <p:sldId id="468" r:id="rId52"/>
    <p:sldId id="444" r:id="rId53"/>
    <p:sldId id="340" r:id="rId54"/>
    <p:sldId id="445" r:id="rId55"/>
    <p:sldId id="341" r:id="rId56"/>
    <p:sldId id="342" r:id="rId57"/>
    <p:sldId id="446" r:id="rId58"/>
    <p:sldId id="478" r:id="rId59"/>
    <p:sldId id="447" r:id="rId60"/>
    <p:sldId id="448" r:id="rId61"/>
    <p:sldId id="449" r:id="rId62"/>
    <p:sldId id="450" r:id="rId63"/>
    <p:sldId id="451" r:id="rId64"/>
    <p:sldId id="452" r:id="rId65"/>
    <p:sldId id="453" r:id="rId66"/>
    <p:sldId id="454" r:id="rId67"/>
    <p:sldId id="457" r:id="rId68"/>
    <p:sldId id="455" r:id="rId69"/>
    <p:sldId id="456" r:id="rId70"/>
    <p:sldId id="458" r:id="rId71"/>
    <p:sldId id="376" r:id="rId72"/>
    <p:sldId id="460" r:id="rId73"/>
    <p:sldId id="461" r:id="rId74"/>
    <p:sldId id="462" r:id="rId75"/>
    <p:sldId id="347" r:id="rId76"/>
    <p:sldId id="469" r:id="rId77"/>
    <p:sldId id="463" r:id="rId78"/>
    <p:sldId id="470" r:id="rId79"/>
    <p:sldId id="346" r:id="rId80"/>
    <p:sldId id="465" r:id="rId81"/>
    <p:sldId id="345" r:id="rId82"/>
    <p:sldId id="466" r:id="rId83"/>
    <p:sldId id="471" r:id="rId84"/>
    <p:sldId id="472" r:id="rId85"/>
    <p:sldId id="473" r:id="rId86"/>
    <p:sldId id="474" r:id="rId87"/>
    <p:sldId id="475" r:id="rId88"/>
    <p:sldId id="476" r:id="rId89"/>
    <p:sldId id="477" r:id="rId90"/>
    <p:sldId id="377" r:id="rId91"/>
    <p:sldId id="379" r:id="rId92"/>
    <p:sldId id="380" r:id="rId93"/>
    <p:sldId id="381" r:id="rId94"/>
    <p:sldId id="382" r:id="rId95"/>
    <p:sldId id="383" r:id="rId96"/>
    <p:sldId id="384" r:id="rId97"/>
    <p:sldId id="385" r:id="rId98"/>
    <p:sldId id="386" r:id="rId99"/>
    <p:sldId id="387" r:id="rId100"/>
    <p:sldId id="378" r:id="rId101"/>
    <p:sldId id="392" r:id="rId102"/>
    <p:sldId id="393" r:id="rId103"/>
    <p:sldId id="394" r:id="rId104"/>
    <p:sldId id="395" r:id="rId105"/>
    <p:sldId id="396" r:id="rId106"/>
    <p:sldId id="397" r:id="rId107"/>
    <p:sldId id="399" r:id="rId108"/>
    <p:sldId id="400" r:id="rId109"/>
    <p:sldId id="401" r:id="rId110"/>
    <p:sldId id="402" r:id="rId111"/>
    <p:sldId id="403" r:id="rId112"/>
    <p:sldId id="404" r:id="rId113"/>
    <p:sldId id="405" r:id="rId114"/>
    <p:sldId id="406" r:id="rId115"/>
    <p:sldId id="407" r:id="rId116"/>
    <p:sldId id="408" r:id="rId117"/>
    <p:sldId id="409" r:id="rId118"/>
    <p:sldId id="410" r:id="rId119"/>
    <p:sldId id="411" r:id="rId120"/>
    <p:sldId id="412" r:id="rId121"/>
    <p:sldId id="413" r:id="rId122"/>
    <p:sldId id="414" r:id="rId123"/>
    <p:sldId id="415" r:id="rId124"/>
    <p:sldId id="416" r:id="rId125"/>
    <p:sldId id="388" r:id="rId126"/>
    <p:sldId id="389" r:id="rId127"/>
    <p:sldId id="424" r:id="rId128"/>
    <p:sldId id="425" r:id="rId129"/>
    <p:sldId id="427" r:id="rId130"/>
    <p:sldId id="423" r:id="rId131"/>
    <p:sldId id="428" r:id="rId132"/>
    <p:sldId id="429" r:id="rId133"/>
    <p:sldId id="430" r:id="rId134"/>
    <p:sldId id="426" r:id="rId135"/>
    <p:sldId id="431" r:id="rId136"/>
    <p:sldId id="390" r:id="rId137"/>
    <p:sldId id="490" r:id="rId138"/>
    <p:sldId id="491" r:id="rId139"/>
    <p:sldId id="532" r:id="rId140"/>
    <p:sldId id="492" r:id="rId141"/>
    <p:sldId id="493" r:id="rId142"/>
    <p:sldId id="533" r:id="rId143"/>
    <p:sldId id="494" r:id="rId144"/>
    <p:sldId id="495" r:id="rId145"/>
    <p:sldId id="496" r:id="rId146"/>
    <p:sldId id="534" r:id="rId147"/>
    <p:sldId id="497" r:id="rId148"/>
    <p:sldId id="498" r:id="rId149"/>
    <p:sldId id="535" r:id="rId150"/>
    <p:sldId id="499" r:id="rId151"/>
    <p:sldId id="500" r:id="rId152"/>
    <p:sldId id="536" r:id="rId153"/>
    <p:sldId id="501" r:id="rId154"/>
    <p:sldId id="502" r:id="rId155"/>
    <p:sldId id="537" r:id="rId156"/>
    <p:sldId id="503" r:id="rId157"/>
    <p:sldId id="504" r:id="rId158"/>
    <p:sldId id="391" r:id="rId159"/>
    <p:sldId id="505" r:id="rId160"/>
    <p:sldId id="506" r:id="rId161"/>
    <p:sldId id="507" r:id="rId162"/>
    <p:sldId id="508" r:id="rId163"/>
    <p:sldId id="509" r:id="rId164"/>
    <p:sldId id="510" r:id="rId165"/>
    <p:sldId id="522" r:id="rId166"/>
    <p:sldId id="531" r:id="rId167"/>
    <p:sldId id="511" r:id="rId168"/>
    <p:sldId id="512" r:id="rId169"/>
    <p:sldId id="513" r:id="rId170"/>
    <p:sldId id="523" r:id="rId171"/>
    <p:sldId id="514" r:id="rId172"/>
    <p:sldId id="515" r:id="rId173"/>
    <p:sldId id="516" r:id="rId174"/>
    <p:sldId id="517" r:id="rId175"/>
    <p:sldId id="518" r:id="rId176"/>
    <p:sldId id="519" r:id="rId177"/>
    <p:sldId id="524" r:id="rId178"/>
    <p:sldId id="520" r:id="rId179"/>
    <p:sldId id="521" r:id="rId180"/>
    <p:sldId id="525" r:id="rId181"/>
    <p:sldId id="529" r:id="rId182"/>
    <p:sldId id="530" r:id="rId183"/>
    <p:sldId id="526" r:id="rId184"/>
    <p:sldId id="527" r:id="rId185"/>
    <p:sldId id="528" r:id="rId186"/>
  </p:sldIdLst>
  <p:sldSz cx="9144000" cy="5715000" type="screen16x1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26" y="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129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129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129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9DB90A7-7633-4D94-B78B-A99C03E3158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82B5BB0-EDAE-4366-9BCE-8844CEDF501F}" type="datetimeFigureOut">
              <a:rPr lang="en-US"/>
              <a:pPr>
                <a:defRPr/>
              </a:pPr>
              <a:t>4/11/2022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23BA991-7577-4D02-9F88-76B1DEE237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Hubble's_law" TargetMode="External"/><Relationship Id="rId13" Type="http://schemas.openxmlformats.org/officeDocument/2006/relationships/hyperlink" Target="http://en.wikipedia.org/wiki/Vesto_Slipher" TargetMode="External"/><Relationship Id="rId18" Type="http://schemas.openxmlformats.org/officeDocument/2006/relationships/hyperlink" Target="http://en.wikipedia.org/wiki/Kilometre" TargetMode="External"/><Relationship Id="rId26" Type="http://schemas.openxmlformats.org/officeDocument/2006/relationships/hyperlink" Target="http://en.wikipedia.org/wiki/Cepheid_variable" TargetMode="External"/><Relationship Id="rId3" Type="http://schemas.openxmlformats.org/officeDocument/2006/relationships/hyperlink" Target="http://en.wikipedia.org/wiki/Physical_cosmology" TargetMode="External"/><Relationship Id="rId21" Type="http://schemas.openxmlformats.org/officeDocument/2006/relationships/hyperlink" Target="http://en.wikipedia.org/wiki/Hubble%27s_law" TargetMode="External"/><Relationship Id="rId7" Type="http://schemas.openxmlformats.org/officeDocument/2006/relationships/hyperlink" Target="http://en.wikipedia.org/wiki/Proportionality_(mathematics)" TargetMode="External"/><Relationship Id="rId12" Type="http://schemas.openxmlformats.org/officeDocument/2006/relationships/hyperlink" Target="http://en.wikipedia.org/wiki/Redshifts" TargetMode="External"/><Relationship Id="rId17" Type="http://schemas.openxmlformats.org/officeDocument/2006/relationships/hyperlink" Target="http://en.wikipedia.org/wiki/Derivative" TargetMode="External"/><Relationship Id="rId25" Type="http://schemas.openxmlformats.org/officeDocument/2006/relationships/hyperlink" Target="http://en.wikipedia.org/wiki/Prior_probability" TargetMode="External"/><Relationship Id="rId2" Type="http://schemas.openxmlformats.org/officeDocument/2006/relationships/slide" Target="../slides/slide156.xml"/><Relationship Id="rId16" Type="http://schemas.openxmlformats.org/officeDocument/2006/relationships/hyperlink" Target="http://en.wikipedia.org/wiki/Comoving_distance" TargetMode="External"/><Relationship Id="rId20" Type="http://schemas.openxmlformats.org/officeDocument/2006/relationships/hyperlink" Target="http://en.wikipedia.org/wiki/Parsec" TargetMode="External"/><Relationship Id="rId1" Type="http://schemas.openxmlformats.org/officeDocument/2006/relationships/notesMaster" Target="../notesMasters/notesMaster1.xml"/><Relationship Id="rId6" Type="http://schemas.openxmlformats.org/officeDocument/2006/relationships/hyperlink" Target="http://en.wikipedia.org/wiki/Galaxy" TargetMode="External"/><Relationship Id="rId11" Type="http://schemas.openxmlformats.org/officeDocument/2006/relationships/hyperlink" Target="http://en.wikipedia.org/wiki/Observation" TargetMode="External"/><Relationship Id="rId24" Type="http://schemas.openxmlformats.org/officeDocument/2006/relationships/hyperlink" Target="http://en.wikipedia.org/wiki/Wilkinson_Microwave_Anisotropy_Probe" TargetMode="External"/><Relationship Id="rId5" Type="http://schemas.openxmlformats.org/officeDocument/2006/relationships/hyperlink" Target="http://en.wikipedia.org/wiki/Doppler_shift" TargetMode="External"/><Relationship Id="rId15" Type="http://schemas.openxmlformats.org/officeDocument/2006/relationships/hyperlink" Target="http://en.wikipedia.org/wiki/Big_Bang" TargetMode="External"/><Relationship Id="rId23" Type="http://schemas.openxmlformats.org/officeDocument/2006/relationships/hyperlink" Target="http://en.wikipedia.org/wiki/Gravitational_lensing" TargetMode="External"/><Relationship Id="rId10" Type="http://schemas.openxmlformats.org/officeDocument/2006/relationships/hyperlink" Target="http://en.wikipedia.org/wiki/Georges_Lema%C3%AEtre" TargetMode="External"/><Relationship Id="rId19" Type="http://schemas.openxmlformats.org/officeDocument/2006/relationships/hyperlink" Target="http://en.wikipedia.org/wiki/Second" TargetMode="External"/><Relationship Id="rId4" Type="http://schemas.openxmlformats.org/officeDocument/2006/relationships/hyperlink" Target="http://en.wikipedia.org/wiki/Edwin_Hubble" TargetMode="External"/><Relationship Id="rId9" Type="http://schemas.openxmlformats.org/officeDocument/2006/relationships/hyperlink" Target="http://en.wikipedia.org/wiki/General_Relativity" TargetMode="External"/><Relationship Id="rId14" Type="http://schemas.openxmlformats.org/officeDocument/2006/relationships/hyperlink" Target="http://en.wikipedia.org/wiki/Metric_expansion_of_space" TargetMode="External"/><Relationship Id="rId22" Type="http://schemas.openxmlformats.org/officeDocument/2006/relationships/hyperlink" Target="http://en.wikipedia.org/wiki/Hubble_Space_Telescope" TargetMode="External"/><Relationship Id="rId27" Type="http://schemas.openxmlformats.org/officeDocument/2006/relationships/hyperlink" Target="http://en.wikipedia.org/wiki/Chandra_X-ray_Observator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A199F5-C6E6-4E71-92D5-59DF7396EAB0}" type="slidenum">
              <a:rPr lang="en-US"/>
              <a:pPr/>
              <a:t>138</a:t>
            </a:fld>
            <a:endParaRPr lang="en-US"/>
          </a:p>
        </p:txBody>
      </p:sp>
      <p:sp>
        <p:nvSpPr>
          <p:cNvPr id="19353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93540"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3200" smtClean="0"/>
              <a:t>Luminosity L = </a:t>
            </a:r>
            <a:r>
              <a:rPr lang="en-US" sz="3200" smtClean="0">
                <a:cs typeface="Times New Roman" pitchFamily="18" charset="0"/>
              </a:rPr>
              <a:t>σAT</a:t>
            </a:r>
            <a:r>
              <a:rPr lang="en-US" sz="3200" baseline="30000" smtClean="0">
                <a:cs typeface="Times New Roman" pitchFamily="18" charset="0"/>
              </a:rPr>
              <a:t>4 </a:t>
            </a:r>
            <a:r>
              <a:rPr lang="en-US" sz="3200" smtClean="0">
                <a:cs typeface="Times New Roman" pitchFamily="18" charset="0"/>
              </a:rPr>
              <a:t>, T = (L/(σ*4*pi*5E8</a:t>
            </a:r>
            <a:r>
              <a:rPr lang="en-US" sz="3200" baseline="30000" smtClean="0">
                <a:cs typeface="Times New Roman" pitchFamily="18" charset="0"/>
              </a:rPr>
              <a:t>2</a:t>
            </a:r>
            <a:r>
              <a:rPr lang="en-US" sz="3200" smtClean="0">
                <a:cs typeface="Times New Roman" pitchFamily="18" charset="0"/>
              </a:rPr>
              <a:t>))^.25 = 6968 K = 7.0E3 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8AAFCC-1F4D-4FD6-98AC-029571913671}" type="slidenum">
              <a:rPr lang="en-US"/>
              <a:pPr/>
              <a:t>178</a:t>
            </a:fld>
            <a:endParaRPr lang="en-US"/>
          </a:p>
        </p:txBody>
      </p:sp>
      <p:sp>
        <p:nvSpPr>
          <p:cNvPr id="202755" name="Rectangle 2"/>
          <p:cNvSpPr>
            <a:spLocks noChangeArrowheads="1" noTextEdit="1"/>
          </p:cNvSpPr>
          <p:nvPr>
            <p:ph type="sldImg"/>
          </p:nvPr>
        </p:nvSpPr>
        <p:spPr bwMode="auto">
          <a:noFill/>
          <a:ln>
            <a:solidFill>
              <a:srgbClr val="000000"/>
            </a:solidFill>
            <a:miter lim="800000"/>
            <a:headEnd/>
            <a:tailEnd/>
          </a:ln>
        </p:spPr>
      </p:sp>
      <p:sp>
        <p:nvSpPr>
          <p:cNvPr id="202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B34169-AFB7-4429-ACEC-6BED8597392F}" type="slidenum">
              <a:rPr lang="en-US"/>
              <a:pPr/>
              <a:t>179</a:t>
            </a:fld>
            <a:endParaRPr lang="en-US"/>
          </a:p>
        </p:txBody>
      </p:sp>
      <p:sp>
        <p:nvSpPr>
          <p:cNvPr id="203779" name="Rectangle 2"/>
          <p:cNvSpPr>
            <a:spLocks noChangeArrowheads="1" noTextEdit="1"/>
          </p:cNvSpPr>
          <p:nvPr>
            <p:ph type="sldImg"/>
          </p:nvPr>
        </p:nvSpPr>
        <p:spPr bwMode="auto">
          <a:noFill/>
          <a:ln>
            <a:solidFill>
              <a:srgbClr val="000000"/>
            </a:solidFill>
            <a:miter lim="800000"/>
            <a:headEnd/>
            <a:tailEnd/>
          </a:ln>
        </p:spPr>
      </p:sp>
      <p:sp>
        <p:nvSpPr>
          <p:cNvPr id="203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341412-134F-404B-9F96-FCE3149AFA2A}" type="slidenum">
              <a:rPr lang="en-US"/>
              <a:pPr/>
              <a:t>181</a:t>
            </a:fld>
            <a:endParaRPr lang="en-US"/>
          </a:p>
        </p:txBody>
      </p:sp>
      <p:sp>
        <p:nvSpPr>
          <p:cNvPr id="204803" name="Rectangle 2"/>
          <p:cNvSpPr>
            <a:spLocks noChangeArrowheads="1" noTextEdit="1"/>
          </p:cNvSpPr>
          <p:nvPr>
            <p:ph type="sldImg"/>
          </p:nvPr>
        </p:nvSpPr>
        <p:spPr bwMode="auto">
          <a:noFill/>
          <a:ln>
            <a:solidFill>
              <a:srgbClr val="000000"/>
            </a:solidFill>
            <a:miter lim="800000"/>
            <a:headEnd/>
            <a:tailEnd/>
          </a:ln>
        </p:spPr>
      </p:sp>
      <p:sp>
        <p:nvSpPr>
          <p:cNvPr id="204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988EC9-92C9-4258-BBF5-5B6023D5A097}" type="slidenum">
              <a:rPr lang="en-US"/>
              <a:pPr/>
              <a:t>182</a:t>
            </a:fld>
            <a:endParaRPr lang="en-US"/>
          </a:p>
        </p:txBody>
      </p:sp>
      <p:sp>
        <p:nvSpPr>
          <p:cNvPr id="205827" name="Rectangle 2"/>
          <p:cNvSpPr>
            <a:spLocks noChangeArrowheads="1" noTextEdit="1"/>
          </p:cNvSpPr>
          <p:nvPr>
            <p:ph type="sldImg"/>
          </p:nvPr>
        </p:nvSpPr>
        <p:spPr bwMode="auto">
          <a:noFill/>
          <a:ln>
            <a:solidFill>
              <a:srgbClr val="000000"/>
            </a:solidFill>
            <a:miter lim="800000"/>
            <a:headEnd/>
            <a:tailEnd/>
          </a:ln>
        </p:spPr>
      </p:sp>
      <p:sp>
        <p:nvSpPr>
          <p:cNvPr id="205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 = rc2/(2G) = 6.38E6*3E82/(2*6.67E-11) = 4.3E33 kgc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17209B-C78E-437A-9479-008CD8E402CE}" type="slidenum">
              <a:rPr lang="en-US"/>
              <a:pPr/>
              <a:t>184</a:t>
            </a:fld>
            <a:endParaRPr lang="en-US"/>
          </a:p>
        </p:txBody>
      </p:sp>
      <p:sp>
        <p:nvSpPr>
          <p:cNvPr id="206851" name="Rectangle 2"/>
          <p:cNvSpPr>
            <a:spLocks noChangeArrowheads="1" noTextEdit="1"/>
          </p:cNvSpPr>
          <p:nvPr>
            <p:ph type="sldImg"/>
          </p:nvPr>
        </p:nvSpPr>
        <p:spPr bwMode="auto">
          <a:noFill/>
          <a:ln>
            <a:solidFill>
              <a:srgbClr val="000000"/>
            </a:solidFill>
            <a:miter lim="800000"/>
            <a:headEnd/>
            <a:tailEnd/>
          </a:ln>
        </p:spPr>
      </p:sp>
      <p:sp>
        <p:nvSpPr>
          <p:cNvPr id="206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310EA1-7D5B-482B-B441-9D7BE4C857B8}" type="slidenum">
              <a:rPr lang="en-US"/>
              <a:pPr/>
              <a:t>185</a:t>
            </a:fld>
            <a:endParaRPr lang="en-US"/>
          </a:p>
        </p:txBody>
      </p:sp>
      <p:sp>
        <p:nvSpPr>
          <p:cNvPr id="207875" name="Rectangle 2"/>
          <p:cNvSpPr>
            <a:spLocks noChangeArrowheads="1" noTextEdit="1"/>
          </p:cNvSpPr>
          <p:nvPr>
            <p:ph type="sldImg"/>
          </p:nvPr>
        </p:nvSpPr>
        <p:spPr bwMode="auto">
          <a:noFill/>
          <a:ln>
            <a:solidFill>
              <a:srgbClr val="000000"/>
            </a:solidFill>
            <a:miter lim="800000"/>
            <a:headEnd/>
            <a:tailEnd/>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8CF503-C50F-4DC9-B271-69E376E16165}" type="slidenum">
              <a:rPr lang="en-US"/>
              <a:pPr/>
              <a:t>141</a:t>
            </a:fld>
            <a:endParaRPr lang="en-US"/>
          </a:p>
        </p:txBody>
      </p:sp>
      <p:sp>
        <p:nvSpPr>
          <p:cNvPr id="19456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94564"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z="3200"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1263F04-B945-4B27-8ED6-2B9A9C0C6F3E}" type="slidenum">
              <a:rPr lang="en-US"/>
              <a:pPr/>
              <a:t>144</a:t>
            </a:fld>
            <a:endParaRPr lang="en-US"/>
          </a:p>
        </p:txBody>
      </p:sp>
      <p:sp>
        <p:nvSpPr>
          <p:cNvPr id="195587" name="Rectangle 2"/>
          <p:cNvSpPr>
            <a:spLocks noChangeArrowheads="1" noTextEdit="1"/>
          </p:cNvSpPr>
          <p:nvPr>
            <p:ph type="sldImg"/>
          </p:nvPr>
        </p:nvSpPr>
        <p:spPr bwMode="auto">
          <a:noFill/>
          <a:ln>
            <a:solidFill>
              <a:srgbClr val="000000"/>
            </a:solidFill>
            <a:miter lim="800000"/>
            <a:headEnd/>
            <a:tailEnd/>
          </a:ln>
        </p:spPr>
      </p:sp>
      <p:sp>
        <p:nvSpPr>
          <p:cNvPr id="195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3.2*3600=11520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E6AAE5F-C83A-4C4A-9D14-908B4B86ED0E}" type="slidenum">
              <a:rPr lang="en-US"/>
              <a:pPr/>
              <a:t>145</a:t>
            </a:fld>
            <a:endParaRPr lang="en-US"/>
          </a:p>
        </p:txBody>
      </p:sp>
      <p:sp>
        <p:nvSpPr>
          <p:cNvPr id="196611" name="Rectangle 2"/>
          <p:cNvSpPr>
            <a:spLocks noChangeArrowheads="1" noTextEdit="1"/>
          </p:cNvSpPr>
          <p:nvPr>
            <p:ph type="sldImg"/>
          </p:nvPr>
        </p:nvSpPr>
        <p:spPr bwMode="auto">
          <a:noFill/>
          <a:ln>
            <a:solidFill>
              <a:srgbClr val="000000"/>
            </a:solidFill>
            <a:miter lim="800000"/>
            <a:headEnd/>
            <a:tailEnd/>
          </a:ln>
        </p:spPr>
      </p:sp>
      <p:sp>
        <p:nvSpPr>
          <p:cNvPr id="196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Parsecs = 1/arcseconds = 1/.12 = 8.3 pc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454EE13-6E30-4B2B-B18A-0E6B590650DC}" type="slidenum">
              <a:rPr lang="en-US"/>
              <a:pPr/>
              <a:t>148</a:t>
            </a:fld>
            <a:endParaRPr lang="en-US"/>
          </a:p>
        </p:txBody>
      </p:sp>
      <p:sp>
        <p:nvSpPr>
          <p:cNvPr id="19763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97636"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3200" smtClean="0"/>
              <a:t>b = L/</a:t>
            </a:r>
            <a:r>
              <a:rPr lang="en-US" sz="3200" smtClean="0">
                <a:cs typeface="Times New Roman" pitchFamily="18" charset="0"/>
              </a:rPr>
              <a:t>4πd</a:t>
            </a:r>
            <a:r>
              <a:rPr lang="en-US" sz="3200" baseline="30000" smtClean="0">
                <a:cs typeface="Times New Roman" pitchFamily="18" charset="0"/>
              </a:rPr>
              <a:t>2</a:t>
            </a:r>
            <a:r>
              <a:rPr lang="en-US" sz="3200" smtClean="0"/>
              <a:t> , d = (L/</a:t>
            </a:r>
            <a:r>
              <a:rPr lang="en-US" sz="3200" smtClean="0">
                <a:cs typeface="Times New Roman" pitchFamily="18" charset="0"/>
              </a:rPr>
              <a:t>4πb)^.5 = 1.3E17 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863F5F-6316-4C61-B272-8AD2D2AAE7E0}" type="slidenum">
              <a:rPr lang="en-US"/>
              <a:pPr/>
              <a:t>151</a:t>
            </a:fld>
            <a:endParaRPr lang="en-US"/>
          </a:p>
        </p:txBody>
      </p:sp>
      <p:sp>
        <p:nvSpPr>
          <p:cNvPr id="19865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98660"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3200" smtClean="0"/>
              <a:t>M = m - 5 l</a:t>
            </a:r>
            <a:r>
              <a:rPr lang="en-US" sz="3200" smtClean="0">
                <a:cs typeface="Times New Roman" pitchFamily="18" charset="0"/>
              </a:rPr>
              <a:t>og</a:t>
            </a:r>
            <a:r>
              <a:rPr lang="en-US" sz="3200" baseline="-25000" smtClean="0"/>
              <a:t>10</a:t>
            </a:r>
            <a:r>
              <a:rPr lang="en-US" sz="3200" smtClean="0">
                <a:cs typeface="Times New Roman" pitchFamily="18" charset="0"/>
              </a:rPr>
              <a:t>(d/10), m = M + </a:t>
            </a:r>
            <a:r>
              <a:rPr lang="en-US" sz="3200" smtClean="0"/>
              <a:t>5 l</a:t>
            </a:r>
            <a:r>
              <a:rPr lang="en-US" sz="3200" smtClean="0">
                <a:cs typeface="Times New Roman" pitchFamily="18" charset="0"/>
              </a:rPr>
              <a:t>og</a:t>
            </a:r>
            <a:r>
              <a:rPr lang="en-US" sz="3200" baseline="-25000" smtClean="0"/>
              <a:t>10</a:t>
            </a:r>
            <a:r>
              <a:rPr lang="en-US" sz="3200" smtClean="0">
                <a:cs typeface="Times New Roman" pitchFamily="18" charset="0"/>
              </a:rPr>
              <a:t>(d/10) = 6.3 + </a:t>
            </a:r>
            <a:r>
              <a:rPr lang="en-US" sz="3200" smtClean="0"/>
              <a:t>5 l</a:t>
            </a:r>
            <a:r>
              <a:rPr lang="en-US" sz="3200" smtClean="0">
                <a:cs typeface="Times New Roman" pitchFamily="18" charset="0"/>
              </a:rPr>
              <a:t>og</a:t>
            </a:r>
            <a:r>
              <a:rPr lang="en-US" sz="3200" baseline="-25000" smtClean="0"/>
              <a:t>10</a:t>
            </a:r>
            <a:r>
              <a:rPr lang="en-US" sz="3200" smtClean="0">
                <a:cs typeface="Times New Roman" pitchFamily="18" charset="0"/>
              </a:rPr>
              <a:t>(320/10) = 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51D3CE-CFD6-410E-8061-4FFCB3CDE300}" type="slidenum">
              <a:rPr lang="en-US"/>
              <a:pPr/>
              <a:t>154</a:t>
            </a:fld>
            <a:endParaRPr lang="en-US"/>
          </a:p>
        </p:txBody>
      </p:sp>
      <p:sp>
        <p:nvSpPr>
          <p:cNvPr id="199683" name="Rectangle 2"/>
          <p:cNvSpPr>
            <a:spLocks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(691-656)/656*3E5 = 16,000 km/s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3E61B2-D1B0-4E5C-906C-01AD55FC1C19}" type="slidenum">
              <a:rPr lang="en-US"/>
              <a:pPr/>
              <a:t>156</a:t>
            </a:fld>
            <a:endParaRPr lang="en-US"/>
          </a:p>
        </p:txBody>
      </p:sp>
      <p:sp>
        <p:nvSpPr>
          <p:cNvPr id="200707" name="Rectangle 2"/>
          <p:cNvSpPr>
            <a:spLocks noChangeArrowheads="1" noTextEdit="1"/>
          </p:cNvSpPr>
          <p:nvPr>
            <p:ph type="sldImg"/>
          </p:nvPr>
        </p:nvSpPr>
        <p:spPr bwMode="auto">
          <a:noFill/>
          <a:ln>
            <a:solidFill>
              <a:srgbClr val="000000"/>
            </a:solidFill>
            <a:miter lim="800000"/>
            <a:headEnd/>
            <a:tailEnd/>
          </a:ln>
        </p:spPr>
      </p:sp>
      <p:sp>
        <p:nvSpPr>
          <p:cNvPr id="200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Hubble's law</a:t>
            </a:r>
            <a:r>
              <a:rPr lang="en-US" smtClean="0"/>
              <a:t> is the name for the astronomical observation in </a:t>
            </a:r>
            <a:r>
              <a:rPr lang="en-US" smtClean="0">
                <a:hlinkClick r:id="rId3" tooltip="Physical cosmology"/>
              </a:rPr>
              <a:t>physical cosmology</a:t>
            </a:r>
            <a:r>
              <a:rPr lang="en-US" smtClean="0"/>
              <a:t> first made by American astronomer </a:t>
            </a:r>
            <a:r>
              <a:rPr lang="en-US" smtClean="0">
                <a:hlinkClick r:id="rId4" tooltip="Edwin Hubble"/>
              </a:rPr>
              <a:t>Edwin Hubble</a:t>
            </a:r>
            <a:r>
              <a:rPr lang="en-US" smtClean="0"/>
              <a:t>, that: (1) all objects observed in deep space (interstellar space) are found to have a </a:t>
            </a:r>
            <a:r>
              <a:rPr lang="en-US" smtClean="0">
                <a:hlinkClick r:id="rId5" tooltip="Doppler shift"/>
              </a:rPr>
              <a:t>doppler shift</a:t>
            </a:r>
            <a:r>
              <a:rPr lang="en-US" smtClean="0"/>
              <a:t> observable relative velocity to Earth, </a:t>
            </a:r>
            <a:r>
              <a:rPr lang="en-US" i="1" smtClean="0"/>
              <a:t>and</a:t>
            </a:r>
            <a:r>
              <a:rPr lang="en-US" smtClean="0"/>
              <a:t> to each other; and (2) that this doppler-shift measured velocity, of various </a:t>
            </a:r>
            <a:r>
              <a:rPr lang="en-US" smtClean="0">
                <a:hlinkClick r:id="rId6" tooltip="Galaxy"/>
              </a:rPr>
              <a:t>galaxies</a:t>
            </a:r>
            <a:r>
              <a:rPr lang="en-US" smtClean="0"/>
              <a:t> receding from the Earth is </a:t>
            </a:r>
            <a:r>
              <a:rPr lang="en-US" smtClean="0">
                <a:hlinkClick r:id="rId7" tooltip="Proportionality (mathematics)"/>
              </a:rPr>
              <a:t>proportional</a:t>
            </a:r>
            <a:r>
              <a:rPr lang="en-US" smtClean="0"/>
              <a:t> to their distance from the Earth and all other interstellar bodies. In effect, the space-time volume of the observable universe is expanding (from a smaller past to a larger future); and Hubble's law is the direct physical observation of this process, as it unfolds.</a:t>
            </a:r>
            <a:r>
              <a:rPr lang="en-US" smtClean="0">
                <a:hlinkClick r:id="rId8"/>
              </a:rPr>
              <a:t>[1]</a:t>
            </a:r>
            <a:r>
              <a:rPr lang="en-US" smtClean="0"/>
              <a:t> The law was first derived from the </a:t>
            </a:r>
            <a:r>
              <a:rPr lang="en-US" smtClean="0">
                <a:hlinkClick r:id="rId9" tooltip="General Relativity"/>
              </a:rPr>
              <a:t>General Relativity</a:t>
            </a:r>
            <a:r>
              <a:rPr lang="en-US" smtClean="0"/>
              <a:t> equations by</a:t>
            </a:r>
            <a:r>
              <a:rPr lang="en-US" smtClean="0">
                <a:hlinkClick r:id="rId10" tooltip="Georges Lemaître"/>
              </a:rPr>
              <a:t>Georges Lemaître</a:t>
            </a:r>
            <a:r>
              <a:rPr lang="en-US" smtClean="0"/>
              <a:t> in 1927.</a:t>
            </a:r>
            <a:r>
              <a:rPr lang="en-US" smtClean="0">
                <a:hlinkClick r:id="rId8"/>
              </a:rPr>
              <a:t>[2]</a:t>
            </a:r>
            <a:r>
              <a:rPr lang="en-US" smtClean="0"/>
              <a:t> </a:t>
            </a:r>
            <a:r>
              <a:rPr lang="en-US" smtClean="0">
                <a:hlinkClick r:id="rId4" tooltip="Edwin Hubble"/>
              </a:rPr>
              <a:t>Edwin Hubble</a:t>
            </a:r>
            <a:r>
              <a:rPr lang="en-US" smtClean="0"/>
              <a:t> derived it empirically in 1929</a:t>
            </a:r>
            <a:r>
              <a:rPr lang="en-US" smtClean="0">
                <a:hlinkClick r:id="rId8"/>
              </a:rPr>
              <a:t>[3]</a:t>
            </a:r>
            <a:r>
              <a:rPr lang="en-US" smtClean="0"/>
              <a:t> after nearly a decade of </a:t>
            </a:r>
            <a:r>
              <a:rPr lang="en-US" smtClean="0">
                <a:hlinkClick r:id="rId11" tooltip="Observation"/>
              </a:rPr>
              <a:t>observations</a:t>
            </a:r>
            <a:r>
              <a:rPr lang="en-US" smtClean="0"/>
              <a:t>. The recession velocity of the objects was inferred from their </a:t>
            </a:r>
            <a:r>
              <a:rPr lang="en-US" smtClean="0">
                <a:hlinkClick r:id="rId12" tooltip="Redshifts"/>
              </a:rPr>
              <a:t>redshifts</a:t>
            </a:r>
            <a:r>
              <a:rPr lang="en-US" smtClean="0"/>
              <a:t>, many measured earlier by </a:t>
            </a:r>
            <a:r>
              <a:rPr lang="en-US" smtClean="0">
                <a:hlinkClick r:id="rId13" tooltip="Vesto Slipher"/>
              </a:rPr>
              <a:t>Vesto Slipher</a:t>
            </a:r>
            <a:r>
              <a:rPr lang="en-US" smtClean="0"/>
              <a:t> (1917) and related to velocity by him.</a:t>
            </a:r>
            <a:r>
              <a:rPr lang="en-US" smtClean="0">
                <a:hlinkClick r:id="rId8"/>
              </a:rPr>
              <a:t>[4]</a:t>
            </a:r>
            <a:r>
              <a:rPr lang="en-US" smtClean="0"/>
              <a:t> It is considered the first observational basis for the </a:t>
            </a:r>
            <a:r>
              <a:rPr lang="en-US" smtClean="0">
                <a:hlinkClick r:id="rId14" tooltip="Metric expansion of space"/>
              </a:rPr>
              <a:t>expanding space paradigm</a:t>
            </a:r>
            <a:r>
              <a:rPr lang="en-US" smtClean="0"/>
              <a:t> and today serves as one of the pieces of evidence most often cited in support of the</a:t>
            </a:r>
            <a:r>
              <a:rPr lang="en-US" smtClean="0">
                <a:hlinkClick r:id="rId15" tooltip="Big Bang"/>
              </a:rPr>
              <a:t>Big Bang</a:t>
            </a:r>
            <a:r>
              <a:rPr lang="en-US" smtClean="0"/>
              <a:t> model.</a:t>
            </a:r>
          </a:p>
          <a:p>
            <a:pPr>
              <a:spcBef>
                <a:spcPct val="0"/>
              </a:spcBef>
            </a:pPr>
            <a:r>
              <a:rPr lang="en-US" smtClean="0"/>
              <a:t>The law is often expressed by the equation </a:t>
            </a:r>
            <a:r>
              <a:rPr lang="en-US" i="1" smtClean="0"/>
              <a:t>v</a:t>
            </a:r>
            <a:r>
              <a:rPr lang="en-US" smtClean="0"/>
              <a:t> = </a:t>
            </a:r>
            <a:r>
              <a:rPr lang="en-US" i="1" smtClean="0"/>
              <a:t>H</a:t>
            </a:r>
            <a:r>
              <a:rPr lang="en-US" smtClean="0"/>
              <a:t>0</a:t>
            </a:r>
            <a:r>
              <a:rPr lang="en-US" i="1" smtClean="0"/>
              <a:t>D</a:t>
            </a:r>
            <a:r>
              <a:rPr lang="en-US" smtClean="0"/>
              <a:t>, with </a:t>
            </a:r>
            <a:r>
              <a:rPr lang="en-US" i="1" smtClean="0"/>
              <a:t>H</a:t>
            </a:r>
            <a:r>
              <a:rPr lang="en-US" smtClean="0"/>
              <a:t>0 the constant of proportionality (the </a:t>
            </a:r>
            <a:r>
              <a:rPr lang="en-US" b="1" smtClean="0"/>
              <a:t>Hubble constant</a:t>
            </a:r>
            <a:r>
              <a:rPr lang="en-US" smtClean="0"/>
              <a:t>) between the "proper distance" </a:t>
            </a:r>
            <a:r>
              <a:rPr lang="en-US" i="1" smtClean="0"/>
              <a:t>D</a:t>
            </a:r>
            <a:r>
              <a:rPr lang="en-US" smtClean="0"/>
              <a:t> to a galaxy (which can change over time, unlike the </a:t>
            </a:r>
            <a:r>
              <a:rPr lang="en-US" smtClean="0">
                <a:hlinkClick r:id="rId16" tooltip="Comoving distance"/>
              </a:rPr>
              <a:t>comoving distance</a:t>
            </a:r>
            <a:r>
              <a:rPr lang="en-US" smtClean="0"/>
              <a:t>) and its velocity </a:t>
            </a:r>
            <a:r>
              <a:rPr lang="en-US" i="1" smtClean="0"/>
              <a:t>v</a:t>
            </a:r>
            <a:r>
              <a:rPr lang="en-US" smtClean="0"/>
              <a:t> (i.e. the </a:t>
            </a:r>
            <a:r>
              <a:rPr lang="en-US" smtClean="0">
                <a:hlinkClick r:id="rId17" tooltip="Derivative"/>
              </a:rPr>
              <a:t>derivative</a:t>
            </a:r>
            <a:r>
              <a:rPr lang="en-US" smtClean="0"/>
              <a:t> of proper distance with respect to cosmological time coordinate; see </a:t>
            </a:r>
            <a:r>
              <a:rPr lang="en-US" smtClean="0">
                <a:hlinkClick r:id="rId16" tooltip="Comoving distance"/>
              </a:rPr>
              <a:t>Comoving distance#Uses of the proper distance</a:t>
            </a:r>
            <a:r>
              <a:rPr lang="en-US" smtClean="0"/>
              <a:t> for some discussion of the subtleties of this definition of 'velocity'). The SI unit of </a:t>
            </a:r>
            <a:r>
              <a:rPr lang="en-US" i="1" smtClean="0"/>
              <a:t>H</a:t>
            </a:r>
            <a:r>
              <a:rPr lang="en-US" smtClean="0"/>
              <a:t>0 is s−1 but it is most frequently quoted in (</a:t>
            </a:r>
            <a:r>
              <a:rPr lang="en-US" smtClean="0">
                <a:hlinkClick r:id="rId18" tooltip="Kilometre"/>
              </a:rPr>
              <a:t>km</a:t>
            </a:r>
            <a:r>
              <a:rPr lang="en-US" smtClean="0"/>
              <a:t>/</a:t>
            </a:r>
            <a:r>
              <a:rPr lang="en-US" smtClean="0">
                <a:hlinkClick r:id="rId19" tooltip="Second"/>
              </a:rPr>
              <a:t>s</a:t>
            </a:r>
            <a:r>
              <a:rPr lang="en-US" smtClean="0"/>
              <a:t>)/</a:t>
            </a:r>
            <a:r>
              <a:rPr lang="en-US" smtClean="0">
                <a:hlinkClick r:id="rId20" tooltip="Parsec"/>
              </a:rPr>
              <a:t>Mpc</a:t>
            </a:r>
            <a:r>
              <a:rPr lang="en-US" smtClean="0"/>
              <a:t>, thus giving the speed in km/s of a galaxy one megaparsec away. The reciprocal of </a:t>
            </a:r>
            <a:r>
              <a:rPr lang="en-US" i="1" smtClean="0"/>
              <a:t>H</a:t>
            </a:r>
            <a:r>
              <a:rPr lang="en-US" smtClean="0"/>
              <a:t>0 is the </a:t>
            </a:r>
            <a:r>
              <a:rPr lang="en-US" smtClean="0">
                <a:hlinkClick r:id="rId21" tooltip="Hubble's law"/>
              </a:rPr>
              <a:t>Hubble time</a:t>
            </a:r>
            <a:r>
              <a:rPr lang="en-US" smtClean="0"/>
              <a:t>.</a:t>
            </a:r>
          </a:p>
          <a:p>
            <a:pPr>
              <a:spcBef>
                <a:spcPct val="0"/>
              </a:spcBef>
            </a:pPr>
            <a:r>
              <a:rPr lang="en-US" smtClean="0"/>
              <a:t>A recent 2011 estimate of the Hubble constant, which used a new infrared camera on the </a:t>
            </a:r>
            <a:r>
              <a:rPr lang="en-US" smtClean="0">
                <a:hlinkClick r:id="rId22" tooltip="Hubble Space Telescope"/>
              </a:rPr>
              <a:t>Hubble Space Telescope</a:t>
            </a:r>
            <a:r>
              <a:rPr lang="en-US" smtClean="0"/>
              <a:t> (HST) to measure the distance and redshift for a collection of astronomical objects, gives a value of </a:t>
            </a:r>
            <a:r>
              <a:rPr lang="en-US" i="1" smtClean="0"/>
              <a:t>H</a:t>
            </a:r>
            <a:r>
              <a:rPr lang="en-US" smtClean="0"/>
              <a:t>0 = 73.8 ± 2.4 (km/s)/Mpc.</a:t>
            </a:r>
            <a:r>
              <a:rPr lang="en-US" smtClean="0">
                <a:hlinkClick r:id="rId8"/>
              </a:rPr>
              <a:t>[5]</a:t>
            </a:r>
            <a:r>
              <a:rPr lang="en-US" smtClean="0">
                <a:hlinkClick r:id="rId8"/>
              </a:rPr>
              <a:t>[6]</a:t>
            </a:r>
            <a:r>
              <a:rPr lang="en-US" smtClean="0"/>
              <a:t> An observational determination of the Hubble constant obtained in 2010</a:t>
            </a:r>
            <a:r>
              <a:rPr lang="en-US" smtClean="0">
                <a:hlinkClick r:id="rId8"/>
              </a:rPr>
              <a:t>[7]</a:t>
            </a:r>
            <a:r>
              <a:rPr lang="en-US" smtClean="0"/>
              <a:t> based upon measurements of </a:t>
            </a:r>
            <a:r>
              <a:rPr lang="en-US" smtClean="0">
                <a:hlinkClick r:id="rId23" tooltip="Gravitational lensing"/>
              </a:rPr>
              <a:t>gravitational lensing</a:t>
            </a:r>
            <a:r>
              <a:rPr lang="en-US" smtClean="0"/>
              <a:t> by using the HST yielded a value of</a:t>
            </a:r>
            <a:r>
              <a:rPr lang="en-US" i="1" smtClean="0"/>
              <a:t>H</a:t>
            </a:r>
            <a:r>
              <a:rPr lang="en-US" smtClean="0"/>
              <a:t>0 = 72.6 ± 3.1 (km/s)/Mpc. </a:t>
            </a:r>
            <a:r>
              <a:rPr lang="en-US" smtClean="0">
                <a:hlinkClick r:id="rId24" tooltip="Wilkinson Microwave Anisotropy Probe"/>
              </a:rPr>
              <a:t>WMAP seven-year results</a:t>
            </a:r>
            <a:r>
              <a:rPr lang="en-US" smtClean="0"/>
              <a:t>, also from 2010, gave an estimate of </a:t>
            </a:r>
            <a:r>
              <a:rPr lang="en-US" i="1" smtClean="0"/>
              <a:t>H</a:t>
            </a:r>
            <a:r>
              <a:rPr lang="en-US" smtClean="0"/>
              <a:t>0 = 71.0 ± 2.5 (km/s)/Mpc based on WMAP data alone, and an estimate of </a:t>
            </a:r>
            <a:r>
              <a:rPr lang="en-US" i="1" smtClean="0"/>
              <a:t>H</a:t>
            </a:r>
            <a:r>
              <a:rPr lang="en-US" smtClean="0"/>
              <a:t>0 = 70.4 +1.3</a:t>
            </a:r>
            <a:br>
              <a:rPr lang="en-US" smtClean="0"/>
            </a:br>
            <a:r>
              <a:rPr lang="en-US" smtClean="0"/>
              <a:t>−1.4 (km/s)/Mpc based on WMAP data with Gaussian </a:t>
            </a:r>
            <a:r>
              <a:rPr lang="en-US" smtClean="0">
                <a:hlinkClick r:id="rId25" tooltip="Prior probability"/>
              </a:rPr>
              <a:t>priors</a:t>
            </a:r>
            <a:r>
              <a:rPr lang="en-US" smtClean="0"/>
              <a:t> based on earlier estimates from other studies.</a:t>
            </a:r>
            <a:r>
              <a:rPr lang="en-US" smtClean="0">
                <a:hlinkClick r:id="rId8"/>
              </a:rPr>
              <a:t>[8]</a:t>
            </a:r>
            <a:r>
              <a:rPr lang="en-US" smtClean="0"/>
              <a:t> In 2009 also using the Hubble Space Telescope the measure was 74.2 ± 3.6 (km/s)/Mpc.</a:t>
            </a:r>
            <a:r>
              <a:rPr lang="en-US" smtClean="0">
                <a:hlinkClick r:id="rId8"/>
              </a:rPr>
              <a:t>[9]</a:t>
            </a:r>
            <a:r>
              <a:rPr lang="en-US" smtClean="0"/>
              <a:t> The results agree closely with an earlier measurement, based on observations by the HST of </a:t>
            </a:r>
            <a:r>
              <a:rPr lang="en-US" smtClean="0">
                <a:hlinkClick r:id="rId26" tooltip="Cepheid variable"/>
              </a:rPr>
              <a:t>Cepheid variable</a:t>
            </a:r>
            <a:r>
              <a:rPr lang="en-US" smtClean="0"/>
              <a:t> stars, of </a:t>
            </a:r>
            <a:r>
              <a:rPr lang="en-US" i="1" smtClean="0"/>
              <a:t>H</a:t>
            </a:r>
            <a:r>
              <a:rPr lang="en-US" smtClean="0"/>
              <a:t>0 = 72 ± 8 km/s/Mpc obtained in 2001.</a:t>
            </a:r>
            <a:r>
              <a:rPr lang="en-US" smtClean="0">
                <a:hlinkClick r:id="rId8"/>
              </a:rPr>
              <a:t>[10]</a:t>
            </a:r>
            <a:r>
              <a:rPr lang="en-US" smtClean="0"/>
              <a:t> In August 2006, a less-precise figure was obtained independently using data from NASA's </a:t>
            </a:r>
            <a:r>
              <a:rPr lang="en-US" smtClean="0">
                <a:hlinkClick r:id="rId27" tooltip="Chandra X-ray Observatory"/>
              </a:rPr>
              <a:t>Chandra X-ray Observatory</a:t>
            </a:r>
            <a:r>
              <a:rPr lang="en-US" smtClean="0"/>
              <a:t>: </a:t>
            </a:r>
            <a:r>
              <a:rPr lang="en-US" i="1" smtClean="0"/>
              <a:t>H</a:t>
            </a:r>
            <a:r>
              <a:rPr lang="en-US" smtClean="0"/>
              <a:t>0 = 77 (km/s)/Mpc or about 2.5×10−18 s−1with an uncertainty of ± 15%.</a:t>
            </a:r>
            <a:r>
              <a:rPr lang="en-US" smtClean="0">
                <a:hlinkClick r:id="rId8"/>
              </a:rPr>
              <a:t>[11]</a:t>
            </a:r>
            <a:r>
              <a:rPr lang="en-US" smtClean="0"/>
              <a:t> NASA's WMAP site summarizes existing data to indicate a constant of 70.8 ± 1.6 (km/s)/Mpc if space is assumed to be flat, or 70.8 ± 4.0 (km/s)/Mpc otherwise,</a:t>
            </a:r>
            <a:r>
              <a:rPr lang="en-US" smtClean="0">
                <a:hlinkClick r:id="rId8"/>
              </a:rPr>
              <a:t>[12]</a:t>
            </a:r>
            <a:r>
              <a:rPr lang="en-US" smtClean="0"/>
              <a:t> although these estimates have been on the site since January 2007</a:t>
            </a:r>
            <a:r>
              <a:rPr lang="en-US" smtClean="0">
                <a:hlinkClick r:id="rId8"/>
              </a:rPr>
              <a:t>[13]</a:t>
            </a:r>
            <a:r>
              <a:rPr lang="en-US" smtClean="0"/>
              <a:t> and may not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12190C-2F93-4547-A2F1-21D39BC236A1}" type="slidenum">
              <a:rPr lang="en-US"/>
              <a:pPr/>
              <a:t>157</a:t>
            </a:fld>
            <a:endParaRPr lang="en-US"/>
          </a:p>
        </p:txBody>
      </p:sp>
      <p:sp>
        <p:nvSpPr>
          <p:cNvPr id="201731" name="Rectangle 2"/>
          <p:cNvSpPr>
            <a:spLocks noChangeArrowheads="1" noTextEdit="1"/>
          </p:cNvSpPr>
          <p:nvPr>
            <p:ph type="sldImg"/>
          </p:nvPr>
        </p:nvSpPr>
        <p:spPr bwMode="auto">
          <a:noFill/>
          <a:ln>
            <a:solidFill>
              <a:srgbClr val="000000"/>
            </a:solidFill>
            <a:miter lim="800000"/>
            <a:headEnd/>
            <a:tailEnd/>
          </a:ln>
        </p:spPr>
      </p:sp>
      <p:sp>
        <p:nvSpPr>
          <p:cNvPr id="201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1300 km/s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DA712E-CD70-40BC-A674-38153BCF13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B67C6-BC40-4CC8-82C7-7B693AC80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B8047-8EF6-4CDF-8669-068FE83AF6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080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D800963A-C00C-4094-AD49-FD49907D07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678ED-40E3-4DAF-842A-9DBAD5E650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19D7A-F7EF-4881-A5E6-67C2FC8377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D489CE-34E7-43FE-98AB-4B27A302CC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86142C-6F07-4D0E-92AF-D1601500BC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9A3117-1043-442A-8F30-A3235B7FDE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9C3FBC-77D5-444D-8705-65B44E451C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FDE4AB-003D-45F0-A2D3-0D2F873680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EB3DF3-F4D0-4823-A49E-F425571ECE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F553DE-8A8D-4C32-AD8E-5B970F766D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12.xml"/><Relationship Id="rId7" Type="http://schemas.openxmlformats.org/officeDocument/2006/relationships/slide" Target="slide3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1.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9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6.bin"/><Relationship Id="rId4" Type="http://schemas.openxmlformats.org/officeDocument/2006/relationships/image" Target="../media/image52.png"/></Relationships>
</file>

<file path=ppt/slides/_rels/slide16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16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8.bin"/></Relationships>
</file>

<file path=ppt/slides/_rels/slide16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9.bin"/></Relationships>
</file>

<file path=ppt/slides/_rels/slide16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0.bin"/></Relationships>
</file>

<file path=ppt/slides/_rels/slide1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6.png"/><Relationship Id="rId4" Type="http://schemas.openxmlformats.org/officeDocument/2006/relationships/oleObject" Target="../embeddings/oleObject12.bin"/></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16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6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0.bin"/></Relationships>
</file>

<file path=ppt/slides/_rels/slide1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tuhsphysics.ttsd.k12.or.us/wiki/index.php/Field_Theory_Worksheet"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slide" Target="slide15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IB Review</a:t>
            </a:r>
          </a:p>
        </p:txBody>
      </p:sp>
      <p:sp>
        <p:nvSpPr>
          <p:cNvPr id="23555" name="Rectangle 3"/>
          <p:cNvSpPr>
            <a:spLocks noGrp="1" noChangeArrowheads="1"/>
          </p:cNvSpPr>
          <p:nvPr>
            <p:ph type="body" idx="1"/>
          </p:nvPr>
        </p:nvSpPr>
        <p:spPr/>
        <p:txBody>
          <a:bodyPr/>
          <a:lstStyle/>
          <a:p>
            <a:pPr eaLnBrk="1" hangingPunct="1">
              <a:buFontTx/>
              <a:buNone/>
            </a:pPr>
            <a:r>
              <a:rPr lang="en-US" sz="2400" b="1" u="sng" smtClean="0"/>
              <a:t>Following the Data Packet</a:t>
            </a:r>
          </a:p>
          <a:p>
            <a:pPr lvl="1" eaLnBrk="1" hangingPunct="1"/>
            <a:r>
              <a:rPr lang="en-US" sz="1800" smtClean="0"/>
              <a:t>The front matter</a:t>
            </a:r>
          </a:p>
          <a:p>
            <a:pPr lvl="1" eaLnBrk="1" hangingPunct="1"/>
            <a:r>
              <a:rPr lang="en-US" sz="1800" smtClean="0"/>
              <a:t>Section by section formulas/problems</a:t>
            </a:r>
          </a:p>
          <a:p>
            <a:pPr lvl="2" eaLnBrk="1" hangingPunct="1"/>
            <a:r>
              <a:rPr lang="en-US" sz="1600" smtClean="0">
                <a:hlinkClick r:id="rId2" action="ppaction://hlinksldjump"/>
              </a:rPr>
              <a:t>Linear kinematics</a:t>
            </a:r>
            <a:endParaRPr lang="en-US" sz="1600" smtClean="0"/>
          </a:p>
          <a:p>
            <a:pPr lvl="2" eaLnBrk="1" hangingPunct="1"/>
            <a:r>
              <a:rPr lang="en-US" sz="1600" smtClean="0">
                <a:hlinkClick r:id="rId3" action="ppaction://hlinksldjump"/>
              </a:rPr>
              <a:t>Dynamics (F = ma)</a:t>
            </a:r>
            <a:endParaRPr lang="en-US" sz="1600" smtClean="0"/>
          </a:p>
          <a:p>
            <a:pPr lvl="2" eaLnBrk="1" hangingPunct="1"/>
            <a:r>
              <a:rPr lang="en-US" sz="1600" smtClean="0">
                <a:hlinkClick r:id="rId4" action="ppaction://hlinksldjump"/>
              </a:rPr>
              <a:t>Circular Motion</a:t>
            </a:r>
            <a:endParaRPr lang="en-US" sz="1600" smtClean="0"/>
          </a:p>
          <a:p>
            <a:pPr lvl="2" eaLnBrk="1" hangingPunct="1"/>
            <a:r>
              <a:rPr lang="en-US" sz="1600" smtClean="0">
                <a:hlinkClick r:id="rId5" action="ppaction://hlinksldjump"/>
              </a:rPr>
              <a:t>Energy</a:t>
            </a:r>
            <a:endParaRPr lang="en-US" sz="1600" smtClean="0"/>
          </a:p>
          <a:p>
            <a:pPr lvl="2" eaLnBrk="1" hangingPunct="1"/>
            <a:r>
              <a:rPr lang="en-US" sz="1600" smtClean="0">
                <a:hlinkClick r:id="rId6" action="ppaction://hlinksldjump"/>
              </a:rPr>
              <a:t>Momentum</a:t>
            </a:r>
            <a:endParaRPr lang="en-US" sz="1600" smtClean="0"/>
          </a:p>
          <a:p>
            <a:pPr lvl="2" eaLnBrk="1" hangingPunct="1"/>
            <a:r>
              <a:rPr lang="en-US" sz="1600" smtClean="0">
                <a:hlinkClick r:id="rId7" action="ppaction://hlinksldjump"/>
              </a:rPr>
              <a:t>Waves</a:t>
            </a:r>
            <a:endParaRPr lang="en-US" sz="1600" smtClean="0"/>
          </a:p>
          <a:p>
            <a:pPr lvl="2" eaLnBrk="1" hangingPunct="1"/>
            <a:r>
              <a:rPr lang="en-US" sz="1600" smtClean="0">
                <a:hlinkClick r:id="rId8" action="ppaction://hlinksldjump"/>
              </a:rPr>
              <a:t>Thermal</a:t>
            </a:r>
            <a:endParaRPr lang="en-US" sz="1600" smtClean="0"/>
          </a:p>
          <a:p>
            <a:pPr lvl="2" eaLnBrk="1" hangingPunct="1"/>
            <a:r>
              <a:rPr lang="en-US" sz="1600" smtClean="0">
                <a:hlinkClick r:id="rId9" action="ppaction://hlinksldjump"/>
              </a:rPr>
              <a:t>Field Theory</a:t>
            </a:r>
            <a:endParaRPr lang="en-US" sz="1600" smtClean="0"/>
          </a:p>
          <a:p>
            <a:pPr lvl="2" eaLnBrk="1" hangingPunct="1"/>
            <a:r>
              <a:rPr lang="en-US" sz="1600" smtClean="0">
                <a:hlinkClick r:id="rId10" action="ppaction://hlinksldjump"/>
              </a:rPr>
              <a:t>Currents and Induction</a:t>
            </a:r>
            <a:endParaRPr lang="en-US" sz="1600" smtClean="0"/>
          </a:p>
          <a:p>
            <a:pPr lvl="1" eaLnBrk="1" hangingPunct="1"/>
            <a:r>
              <a:rPr lang="en-US" sz="1800" smtClean="0"/>
              <a:t>The rest of the formulas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012825"/>
            <a:ext cx="2514600" cy="4699000"/>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32771" name="Line 3"/>
          <p:cNvSpPr>
            <a:spLocks noChangeShapeType="1"/>
          </p:cNvSpPr>
          <p:nvPr/>
        </p:nvSpPr>
        <p:spPr bwMode="auto">
          <a:xfrm flipV="1">
            <a:off x="1447800" y="698500"/>
            <a:ext cx="304800" cy="254000"/>
          </a:xfrm>
          <a:prstGeom prst="line">
            <a:avLst/>
          </a:prstGeom>
          <a:noFill/>
          <a:ln w="9525">
            <a:solidFill>
              <a:schemeClr val="tx1"/>
            </a:solidFill>
            <a:round/>
            <a:headEnd/>
            <a:tailEnd/>
          </a:ln>
        </p:spPr>
        <p:txBody>
          <a:bodyPr/>
          <a:lstStyle/>
          <a:p>
            <a:endParaRPr lang="en-US"/>
          </a:p>
        </p:txBody>
      </p:sp>
      <p:sp>
        <p:nvSpPr>
          <p:cNvPr id="32772" name="Line 4"/>
          <p:cNvSpPr>
            <a:spLocks noChangeShapeType="1"/>
          </p:cNvSpPr>
          <p:nvPr/>
        </p:nvSpPr>
        <p:spPr bwMode="auto">
          <a:xfrm>
            <a:off x="1752600" y="698500"/>
            <a:ext cx="152400" cy="127000"/>
          </a:xfrm>
          <a:prstGeom prst="line">
            <a:avLst/>
          </a:prstGeom>
          <a:noFill/>
          <a:ln w="9525">
            <a:solidFill>
              <a:schemeClr val="tx1"/>
            </a:solidFill>
            <a:round/>
            <a:headEnd/>
            <a:tailEnd/>
          </a:ln>
        </p:spPr>
        <p:txBody>
          <a:bodyPr/>
          <a:lstStyle/>
          <a:p>
            <a:endParaRPr lang="en-US"/>
          </a:p>
        </p:txBody>
      </p:sp>
      <p:sp>
        <p:nvSpPr>
          <p:cNvPr id="32773" name="Line 5"/>
          <p:cNvSpPr>
            <a:spLocks noChangeShapeType="1"/>
          </p:cNvSpPr>
          <p:nvPr/>
        </p:nvSpPr>
        <p:spPr bwMode="auto">
          <a:xfrm flipH="1">
            <a:off x="1752600" y="825500"/>
            <a:ext cx="152400" cy="127000"/>
          </a:xfrm>
          <a:prstGeom prst="line">
            <a:avLst/>
          </a:prstGeom>
          <a:noFill/>
          <a:ln w="9525">
            <a:solidFill>
              <a:schemeClr val="tx1"/>
            </a:solidFill>
            <a:round/>
            <a:headEnd/>
            <a:tailEnd/>
          </a:ln>
        </p:spPr>
        <p:txBody>
          <a:bodyPr/>
          <a:lstStyle/>
          <a:p>
            <a:endParaRPr lang="en-US"/>
          </a:p>
        </p:txBody>
      </p:sp>
      <p:sp>
        <p:nvSpPr>
          <p:cNvPr id="32774" name="Line 6"/>
          <p:cNvSpPr>
            <a:spLocks noChangeShapeType="1"/>
          </p:cNvSpPr>
          <p:nvPr/>
        </p:nvSpPr>
        <p:spPr bwMode="auto">
          <a:xfrm flipV="1">
            <a:off x="1752600" y="508000"/>
            <a:ext cx="304800" cy="190500"/>
          </a:xfrm>
          <a:prstGeom prst="line">
            <a:avLst/>
          </a:prstGeom>
          <a:noFill/>
          <a:ln w="9525">
            <a:solidFill>
              <a:schemeClr val="tx1"/>
            </a:solidFill>
            <a:round/>
            <a:headEnd/>
            <a:tailEnd/>
          </a:ln>
        </p:spPr>
        <p:txBody>
          <a:bodyPr/>
          <a:lstStyle/>
          <a:p>
            <a:endParaRPr lang="en-US"/>
          </a:p>
        </p:txBody>
      </p:sp>
      <p:sp>
        <p:nvSpPr>
          <p:cNvPr id="32775" name="Oval 7"/>
          <p:cNvSpPr>
            <a:spLocks noChangeArrowheads="1"/>
          </p:cNvSpPr>
          <p:nvPr/>
        </p:nvSpPr>
        <p:spPr bwMode="auto">
          <a:xfrm>
            <a:off x="1981200" y="381000"/>
            <a:ext cx="228600" cy="127000"/>
          </a:xfrm>
          <a:prstGeom prst="ellipse">
            <a:avLst/>
          </a:prstGeom>
          <a:noFill/>
          <a:ln w="9525">
            <a:solidFill>
              <a:schemeClr val="tx1"/>
            </a:solidFill>
            <a:round/>
            <a:headEnd/>
            <a:tailEnd/>
          </a:ln>
        </p:spPr>
        <p:txBody>
          <a:bodyPr wrap="none" anchor="ctr"/>
          <a:lstStyle/>
          <a:p>
            <a:endParaRPr lang="en-US"/>
          </a:p>
        </p:txBody>
      </p:sp>
      <p:sp>
        <p:nvSpPr>
          <p:cNvPr id="32776" name="Line 8"/>
          <p:cNvSpPr>
            <a:spLocks noChangeShapeType="1"/>
          </p:cNvSpPr>
          <p:nvPr/>
        </p:nvSpPr>
        <p:spPr bwMode="auto">
          <a:xfrm>
            <a:off x="1905000" y="571500"/>
            <a:ext cx="228600" cy="127000"/>
          </a:xfrm>
          <a:prstGeom prst="line">
            <a:avLst/>
          </a:prstGeom>
          <a:noFill/>
          <a:ln w="9525">
            <a:solidFill>
              <a:schemeClr val="tx1"/>
            </a:solidFill>
            <a:round/>
            <a:headEnd/>
            <a:tailEnd/>
          </a:ln>
        </p:spPr>
        <p:txBody>
          <a:bodyPr/>
          <a:lstStyle/>
          <a:p>
            <a:endParaRPr lang="en-US"/>
          </a:p>
        </p:txBody>
      </p:sp>
      <p:sp>
        <p:nvSpPr>
          <p:cNvPr id="32777" name="Line 9"/>
          <p:cNvSpPr>
            <a:spLocks noChangeShapeType="1"/>
          </p:cNvSpPr>
          <p:nvPr/>
        </p:nvSpPr>
        <p:spPr bwMode="auto">
          <a:xfrm flipH="1">
            <a:off x="1905000" y="698500"/>
            <a:ext cx="228600" cy="0"/>
          </a:xfrm>
          <a:prstGeom prst="line">
            <a:avLst/>
          </a:prstGeom>
          <a:noFill/>
          <a:ln w="9525">
            <a:solidFill>
              <a:schemeClr val="tx1"/>
            </a:solidFill>
            <a:round/>
            <a:headEnd/>
            <a:tailEnd/>
          </a:ln>
        </p:spPr>
        <p:txBody>
          <a:bodyPr/>
          <a:lstStyle/>
          <a:p>
            <a:endParaRPr lang="en-US"/>
          </a:p>
        </p:txBody>
      </p:sp>
      <p:sp>
        <p:nvSpPr>
          <p:cNvPr id="32778" name="Line 10"/>
          <p:cNvSpPr>
            <a:spLocks noChangeShapeType="1"/>
          </p:cNvSpPr>
          <p:nvPr/>
        </p:nvSpPr>
        <p:spPr bwMode="auto">
          <a:xfrm>
            <a:off x="990600" y="508000"/>
            <a:ext cx="533400" cy="0"/>
          </a:xfrm>
          <a:prstGeom prst="line">
            <a:avLst/>
          </a:prstGeom>
          <a:noFill/>
          <a:ln w="9525">
            <a:solidFill>
              <a:schemeClr val="tx1"/>
            </a:solidFill>
            <a:round/>
            <a:headEnd/>
            <a:tailEnd/>
          </a:ln>
        </p:spPr>
        <p:txBody>
          <a:bodyPr/>
          <a:lstStyle/>
          <a:p>
            <a:endParaRPr lang="en-US"/>
          </a:p>
        </p:txBody>
      </p:sp>
      <p:sp>
        <p:nvSpPr>
          <p:cNvPr id="32779" name="Line 11"/>
          <p:cNvSpPr>
            <a:spLocks noChangeShapeType="1"/>
          </p:cNvSpPr>
          <p:nvPr/>
        </p:nvSpPr>
        <p:spPr bwMode="auto">
          <a:xfrm>
            <a:off x="838200" y="635000"/>
            <a:ext cx="457200" cy="0"/>
          </a:xfrm>
          <a:prstGeom prst="line">
            <a:avLst/>
          </a:prstGeom>
          <a:noFill/>
          <a:ln w="9525">
            <a:solidFill>
              <a:schemeClr val="tx1"/>
            </a:solidFill>
            <a:round/>
            <a:headEnd/>
            <a:tailEnd/>
          </a:ln>
        </p:spPr>
        <p:txBody>
          <a:bodyPr/>
          <a:lstStyle/>
          <a:p>
            <a:endParaRPr lang="en-US"/>
          </a:p>
        </p:txBody>
      </p:sp>
      <p:sp>
        <p:nvSpPr>
          <p:cNvPr id="32780" name="Line 12"/>
          <p:cNvSpPr>
            <a:spLocks noChangeShapeType="1"/>
          </p:cNvSpPr>
          <p:nvPr/>
        </p:nvSpPr>
        <p:spPr bwMode="auto">
          <a:xfrm>
            <a:off x="609600" y="762000"/>
            <a:ext cx="533400" cy="0"/>
          </a:xfrm>
          <a:prstGeom prst="line">
            <a:avLst/>
          </a:prstGeom>
          <a:noFill/>
          <a:ln w="9525">
            <a:solidFill>
              <a:schemeClr val="tx1"/>
            </a:solidFill>
            <a:round/>
            <a:headEnd/>
            <a:tailEnd/>
          </a:ln>
        </p:spPr>
        <p:txBody>
          <a:bodyPr/>
          <a:lstStyle/>
          <a:p>
            <a:endParaRPr lang="en-US"/>
          </a:p>
        </p:txBody>
      </p:sp>
      <p:sp>
        <p:nvSpPr>
          <p:cNvPr id="32781" name="Text Box 13"/>
          <p:cNvSpPr txBox="1">
            <a:spLocks noChangeArrowheads="1"/>
          </p:cNvSpPr>
          <p:nvPr/>
        </p:nvSpPr>
        <p:spPr bwMode="auto">
          <a:xfrm>
            <a:off x="3260725" y="479425"/>
            <a:ext cx="1789113" cy="460375"/>
          </a:xfrm>
          <a:prstGeom prst="rect">
            <a:avLst/>
          </a:prstGeom>
          <a:noFill/>
          <a:ln w="9525">
            <a:noFill/>
            <a:miter lim="800000"/>
            <a:headEnd/>
            <a:tailEnd/>
          </a:ln>
        </p:spPr>
        <p:txBody>
          <a:bodyPr wrap="none">
            <a:spAutoFit/>
          </a:bodyPr>
          <a:lstStyle/>
          <a:p>
            <a:r>
              <a:rPr lang="en-US"/>
              <a:t>V = 9.21 m/s</a:t>
            </a:r>
          </a:p>
        </p:txBody>
      </p:sp>
      <p:sp>
        <p:nvSpPr>
          <p:cNvPr id="32782" name="Text Box 14"/>
          <p:cNvSpPr txBox="1">
            <a:spLocks noChangeArrowheads="1"/>
          </p:cNvSpPr>
          <p:nvPr/>
        </p:nvSpPr>
        <p:spPr bwMode="auto">
          <a:xfrm>
            <a:off x="6080125" y="479425"/>
            <a:ext cx="1333500" cy="460375"/>
          </a:xfrm>
          <a:prstGeom prst="rect">
            <a:avLst/>
          </a:prstGeom>
          <a:noFill/>
          <a:ln w="9525">
            <a:noFill/>
            <a:miter lim="800000"/>
            <a:headEnd/>
            <a:tailEnd/>
          </a:ln>
        </p:spPr>
        <p:txBody>
          <a:bodyPr wrap="none">
            <a:spAutoFit/>
          </a:bodyPr>
          <a:lstStyle/>
          <a:p>
            <a:r>
              <a:rPr lang="en-US"/>
              <a:t>t = 2.17 s</a:t>
            </a:r>
          </a:p>
        </p:txBody>
      </p:sp>
      <p:sp>
        <p:nvSpPr>
          <p:cNvPr id="32783" name="Text Box 15"/>
          <p:cNvSpPr txBox="1">
            <a:spLocks noChangeArrowheads="1"/>
          </p:cNvSpPr>
          <p:nvPr/>
        </p:nvSpPr>
        <p:spPr bwMode="auto">
          <a:xfrm>
            <a:off x="0" y="1181100"/>
            <a:ext cx="2514600" cy="5540375"/>
          </a:xfrm>
          <a:prstGeom prst="rect">
            <a:avLst/>
          </a:prstGeom>
          <a:noFill/>
          <a:ln w="9525">
            <a:noFill/>
            <a:miter lim="800000"/>
            <a:headEnd/>
            <a:tailEnd/>
          </a:ln>
        </p:spPr>
        <p:txBody>
          <a:bodyPr>
            <a:spAutoFit/>
          </a:bodyPr>
          <a:lstStyle/>
          <a:p>
            <a:pPr marL="457200" indent="-457200">
              <a:buFontTx/>
              <a:buAutoNum type="arabicPeriod"/>
            </a:pPr>
            <a:r>
              <a:rPr lang="en-US" sz="1800"/>
              <a:t>How far out does she land?</a:t>
            </a:r>
          </a:p>
          <a:p>
            <a:pPr marL="457200" indent="-457200">
              <a:buFontTx/>
              <a:buAutoNum type="arabicPeriod"/>
            </a:pPr>
            <a:r>
              <a:rPr lang="en-US" sz="1800"/>
              <a:t>How high is the cliff?</a:t>
            </a:r>
          </a:p>
          <a:p>
            <a:pPr marL="457200" indent="-457200">
              <a:buFontTx/>
              <a:buAutoNum type="arabicPeriod"/>
            </a:pPr>
            <a:r>
              <a:rPr lang="en-US" sz="1800"/>
              <a:t>What is the velocity of impact in VC Notation?</a:t>
            </a:r>
          </a:p>
          <a:p>
            <a:pPr marL="457200" indent="-457200">
              <a:buFontTx/>
              <a:buAutoNum type="arabicPeriod"/>
            </a:pPr>
            <a:r>
              <a:rPr lang="en-US" sz="1800"/>
              <a:t>What is the velocity of impact? (in AM Notation)</a:t>
            </a:r>
          </a:p>
          <a:p>
            <a:pPr marL="457200" indent="-457200"/>
            <a:r>
              <a:rPr lang="en-US" sz="1800"/>
              <a:t>20.0 m, 23.1 m, </a:t>
            </a:r>
          </a:p>
          <a:p>
            <a:pPr marL="457200" indent="-457200"/>
            <a:r>
              <a:rPr lang="en-US" sz="1800"/>
              <a:t>9.21 m/s x + -21.3 m/s y</a:t>
            </a:r>
          </a:p>
          <a:p>
            <a:pPr marL="457200" indent="-457200"/>
            <a:r>
              <a:rPr lang="en-US" sz="1800"/>
              <a:t>23.2 m/s 66.6</a:t>
            </a:r>
            <a:r>
              <a:rPr lang="en-US" sz="1800" baseline="30000"/>
              <a:t>o</a:t>
            </a:r>
            <a:r>
              <a:rPr lang="en-US" sz="1800"/>
              <a:t> below horiz</a:t>
            </a:r>
          </a:p>
          <a:p>
            <a:pPr marL="457200" indent="-457200"/>
            <a:endParaRPr lang="en-US" sz="1800"/>
          </a:p>
          <a:p>
            <a:pPr marL="457200" indent="-457200"/>
            <a:endParaRPr lang="en-US" sz="1800"/>
          </a:p>
          <a:p>
            <a:pPr marL="457200" indent="-457200"/>
            <a:endParaRPr lang="en-US" sz="1800"/>
          </a:p>
          <a:p>
            <a:pPr marL="457200" indent="-457200">
              <a:buFontTx/>
              <a:buAutoNum type="arabicPeriod"/>
            </a:pPr>
            <a:endParaRPr lang="en-US" sz="1800"/>
          </a:p>
          <a:p>
            <a:pPr marL="457200" indent="-457200">
              <a:buFontTx/>
              <a:buAutoNum type="arabicPeriod"/>
            </a:pPr>
            <a:endParaRPr lang="en-US" sz="1800"/>
          </a:p>
        </p:txBody>
      </p:sp>
      <p:sp>
        <p:nvSpPr>
          <p:cNvPr id="32784" name="Rectangle 16"/>
          <p:cNvSpPr>
            <a:spLocks noChangeArrowheads="1"/>
          </p:cNvSpPr>
          <p:nvPr/>
        </p:nvSpPr>
        <p:spPr bwMode="auto">
          <a:xfrm>
            <a:off x="2514600" y="5524500"/>
            <a:ext cx="6629400" cy="190500"/>
          </a:xfrm>
          <a:prstGeom prst="rect">
            <a:avLst/>
          </a:prstGeom>
          <a:solidFill>
            <a:srgbClr val="0000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rot="-5400000">
            <a:off x="-1385094" y="2488407"/>
            <a:ext cx="4262437" cy="647700"/>
          </a:xfrm>
          <a:prstGeom prst="rect">
            <a:avLst/>
          </a:prstGeom>
          <a:noFill/>
          <a:ln w="25400">
            <a:noFill/>
            <a:miter lim="800000"/>
            <a:headEnd/>
            <a:tailEnd/>
          </a:ln>
        </p:spPr>
        <p:txBody>
          <a:bodyPr wrap="none">
            <a:spAutoFit/>
          </a:bodyPr>
          <a:lstStyle/>
          <a:p>
            <a:r>
              <a:rPr lang="en-US" sz="3600"/>
              <a:t>Current and Induction</a:t>
            </a:r>
          </a:p>
        </p:txBody>
      </p:sp>
      <p:pic>
        <p:nvPicPr>
          <p:cNvPr id="119811" name="Picture 3"/>
          <p:cNvPicPr>
            <a:picLocks noChangeAspect="1" noChangeArrowheads="1"/>
          </p:cNvPicPr>
          <p:nvPr/>
        </p:nvPicPr>
        <p:blipFill>
          <a:blip r:embed="rId2"/>
          <a:srcRect/>
          <a:stretch>
            <a:fillRect/>
          </a:stretch>
        </p:blipFill>
        <p:spPr bwMode="auto">
          <a:xfrm>
            <a:off x="1419225" y="719138"/>
            <a:ext cx="6305550" cy="427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669925" y="206375"/>
            <a:ext cx="8245475" cy="1816100"/>
          </a:xfrm>
          <a:prstGeom prst="rect">
            <a:avLst/>
          </a:prstGeom>
          <a:noFill/>
          <a:ln w="25400">
            <a:noFill/>
            <a:miter lim="800000"/>
            <a:headEnd/>
            <a:tailEnd/>
          </a:ln>
        </p:spPr>
        <p:txBody>
          <a:bodyPr>
            <a:spAutoFit/>
          </a:bodyPr>
          <a:lstStyle/>
          <a:p>
            <a:r>
              <a:rPr lang="en-US" sz="2800"/>
              <a:t>What current flows through a 15 ohm light bulb attached to a 120 V source of current?  What charge passes through in a minute?  What is the power of the light bulb?</a:t>
            </a:r>
          </a:p>
        </p:txBody>
      </p:sp>
      <p:sp>
        <p:nvSpPr>
          <p:cNvPr id="120835" name="Text Box 3"/>
          <p:cNvSpPr txBox="1">
            <a:spLocks noChangeArrowheads="1"/>
          </p:cNvSpPr>
          <p:nvPr/>
        </p:nvSpPr>
        <p:spPr bwMode="auto">
          <a:xfrm>
            <a:off x="228600" y="5334000"/>
            <a:ext cx="184150" cy="461963"/>
          </a:xfrm>
          <a:prstGeom prst="rect">
            <a:avLst/>
          </a:prstGeom>
          <a:noFill/>
          <a:ln w="25400">
            <a:noFill/>
            <a:miter lim="800000"/>
            <a:headEnd/>
            <a:tailEnd/>
          </a:ln>
        </p:spPr>
        <p:txBody>
          <a:bodyPr wrap="none">
            <a:spAutoFit/>
          </a:bodyPr>
          <a:lstStyle/>
          <a:p>
            <a:endParaRPr lang="en-US"/>
          </a:p>
        </p:txBody>
      </p:sp>
      <p:sp>
        <p:nvSpPr>
          <p:cNvPr id="120836" name="Text Box 4"/>
          <p:cNvSpPr txBox="1">
            <a:spLocks noChangeArrowheads="1"/>
          </p:cNvSpPr>
          <p:nvPr/>
        </p:nvSpPr>
        <p:spPr bwMode="auto">
          <a:xfrm>
            <a:off x="288925" y="5461000"/>
            <a:ext cx="1492250" cy="276225"/>
          </a:xfrm>
          <a:prstGeom prst="rect">
            <a:avLst/>
          </a:prstGeom>
          <a:noFill/>
          <a:ln w="25400">
            <a:noFill/>
            <a:miter lim="800000"/>
            <a:headEnd/>
            <a:tailEnd/>
          </a:ln>
        </p:spPr>
        <p:txBody>
          <a:bodyPr wrap="none">
            <a:spAutoFit/>
          </a:bodyPr>
          <a:lstStyle/>
          <a:p>
            <a:r>
              <a:rPr lang="en-US" sz="1200"/>
              <a:t>8.0 A, 480 C, 960 W </a:t>
            </a:r>
            <a:endParaRPr lang="en-US" sz="1000">
              <a:sym typeface="Symbol" pitchFamily="18" charset="2"/>
            </a:endParaRPr>
          </a:p>
        </p:txBody>
      </p:sp>
      <p:sp>
        <p:nvSpPr>
          <p:cNvPr id="161797" name="Text Box 5"/>
          <p:cNvSpPr txBox="1">
            <a:spLocks noChangeArrowheads="1"/>
          </p:cNvSpPr>
          <p:nvPr/>
        </p:nvSpPr>
        <p:spPr bwMode="auto">
          <a:xfrm>
            <a:off x="990600" y="1878013"/>
            <a:ext cx="4868863" cy="1260475"/>
          </a:xfrm>
          <a:prstGeom prst="rect">
            <a:avLst/>
          </a:prstGeom>
          <a:noFill/>
          <a:ln w="25400">
            <a:noFill/>
            <a:miter lim="800000"/>
            <a:headEnd/>
            <a:tailEnd/>
          </a:ln>
        </p:spPr>
        <p:txBody>
          <a:bodyPr wrap="none">
            <a:spAutoFit/>
          </a:bodyPr>
          <a:lstStyle/>
          <a:p>
            <a:r>
              <a:rPr lang="en-US" sz="2800"/>
              <a:t>I = 120/15 = 8.0 Amps</a:t>
            </a:r>
          </a:p>
          <a:p>
            <a:r>
              <a:rPr lang="en-US">
                <a:sym typeface="Symbol" pitchFamily="18" charset="2"/>
              </a:rPr>
              <a:t>q = It = (8 C/s)(60 s) = 480 Coulombs</a:t>
            </a:r>
          </a:p>
          <a:p>
            <a:r>
              <a:rPr lang="en-US">
                <a:sym typeface="Symbol" pitchFamily="18" charset="2"/>
              </a:rPr>
              <a:t>P = V</a:t>
            </a:r>
            <a:r>
              <a:rPr lang="en-US" baseline="30000">
                <a:sym typeface="Symbol" pitchFamily="18" charset="2"/>
              </a:rPr>
              <a:t>2</a:t>
            </a:r>
            <a:r>
              <a:rPr lang="en-US">
                <a:sym typeface="Symbol" pitchFamily="18" charset="2"/>
              </a:rPr>
              <a:t>/R = 1800 W</a:t>
            </a:r>
          </a:p>
        </p:txBody>
      </p:sp>
      <p:sp>
        <p:nvSpPr>
          <p:cNvPr id="120838" name="Text Box 6"/>
          <p:cNvSpPr txBox="1">
            <a:spLocks noChangeArrowheads="1"/>
          </p:cNvSpPr>
          <p:nvPr/>
        </p:nvSpPr>
        <p:spPr bwMode="auto">
          <a:xfrm>
            <a:off x="8518525" y="52419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dissolve">
                                      <p:cBhvr>
                                        <p:cTn id="7" dur="500"/>
                                        <p:tgtEl>
                                          <p:spTgt spid="161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1797">
                                            <p:txEl>
                                              <p:pRg st="1" end="1"/>
                                            </p:txEl>
                                          </p:spTgt>
                                        </p:tgtEl>
                                        <p:attrNameLst>
                                          <p:attrName>style.visibility</p:attrName>
                                        </p:attrNameLst>
                                      </p:cBhvr>
                                      <p:to>
                                        <p:strVal val="visible"/>
                                      </p:to>
                                    </p:set>
                                    <p:animEffect transition="in" filter="dissolve">
                                      <p:cBhvr>
                                        <p:cTn id="12" dur="500"/>
                                        <p:tgtEl>
                                          <p:spTgt spid="161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1797">
                                            <p:txEl>
                                              <p:pRg st="2" end="2"/>
                                            </p:txEl>
                                          </p:spTgt>
                                        </p:tgtEl>
                                        <p:attrNameLst>
                                          <p:attrName>style.visibility</p:attrName>
                                        </p:attrNameLst>
                                      </p:cBhvr>
                                      <p:to>
                                        <p:strVal val="visible"/>
                                      </p:to>
                                    </p:set>
                                    <p:animEffect transition="in" filter="dissolve">
                                      <p:cBhvr>
                                        <p:cTn id="17" dur="500"/>
                                        <p:tgtEl>
                                          <p:spTgt spid="1617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69925" y="206375"/>
            <a:ext cx="8245475" cy="1570038"/>
          </a:xfrm>
          <a:prstGeom prst="rect">
            <a:avLst/>
          </a:prstGeom>
          <a:noFill/>
          <a:ln w="25400">
            <a:noFill/>
            <a:miter lim="800000"/>
            <a:headEnd/>
            <a:tailEnd/>
          </a:ln>
        </p:spPr>
        <p:txBody>
          <a:bodyPr>
            <a:spAutoFit/>
          </a:bodyPr>
          <a:lstStyle/>
          <a:p>
            <a:r>
              <a:rPr lang="en-US" sz="3200"/>
              <a:t>A copper wire is 1610 m long (1 mile) and has a cross sectional area of 4.5 x 10</a:t>
            </a:r>
            <a:r>
              <a:rPr lang="en-US" sz="3200" baseline="30000"/>
              <a:t>-6</a:t>
            </a:r>
            <a:r>
              <a:rPr lang="en-US" sz="3200"/>
              <a:t> m</a:t>
            </a:r>
            <a:r>
              <a:rPr lang="en-US" sz="3200" baseline="30000"/>
              <a:t>2</a:t>
            </a:r>
            <a:r>
              <a:rPr lang="en-US" sz="3200"/>
              <a:t>.  What is its resistance? (This wire is about 2.4 mm in dia)</a:t>
            </a:r>
          </a:p>
        </p:txBody>
      </p:sp>
      <p:sp>
        <p:nvSpPr>
          <p:cNvPr id="121859" name="Text Box 3"/>
          <p:cNvSpPr txBox="1">
            <a:spLocks noChangeArrowheads="1"/>
          </p:cNvSpPr>
          <p:nvPr/>
        </p:nvSpPr>
        <p:spPr bwMode="auto">
          <a:xfrm>
            <a:off x="228600" y="5334000"/>
            <a:ext cx="184150" cy="461963"/>
          </a:xfrm>
          <a:prstGeom prst="rect">
            <a:avLst/>
          </a:prstGeom>
          <a:noFill/>
          <a:ln w="25400">
            <a:noFill/>
            <a:miter lim="800000"/>
            <a:headEnd/>
            <a:tailEnd/>
          </a:ln>
        </p:spPr>
        <p:txBody>
          <a:bodyPr wrap="none">
            <a:spAutoFit/>
          </a:bodyPr>
          <a:lstStyle/>
          <a:p>
            <a:endParaRPr lang="en-US"/>
          </a:p>
        </p:txBody>
      </p:sp>
      <p:sp>
        <p:nvSpPr>
          <p:cNvPr id="121860" name="Text Box 4"/>
          <p:cNvSpPr txBox="1">
            <a:spLocks noChangeArrowheads="1"/>
          </p:cNvSpPr>
          <p:nvPr/>
        </p:nvSpPr>
        <p:spPr bwMode="auto">
          <a:xfrm>
            <a:off x="288925" y="5418138"/>
            <a:ext cx="644525" cy="339725"/>
          </a:xfrm>
          <a:prstGeom prst="rect">
            <a:avLst/>
          </a:prstGeom>
          <a:noFill/>
          <a:ln w="25400">
            <a:noFill/>
            <a:miter lim="800000"/>
            <a:headEnd/>
            <a:tailEnd/>
          </a:ln>
        </p:spPr>
        <p:txBody>
          <a:bodyPr wrap="none">
            <a:spAutoFit/>
          </a:bodyPr>
          <a:lstStyle/>
          <a:p>
            <a:r>
              <a:rPr lang="en-US" sz="1600"/>
              <a:t>6.0 </a:t>
            </a:r>
            <a:r>
              <a:rPr lang="el-GR" sz="1600"/>
              <a:t>Ω</a:t>
            </a:r>
            <a:endParaRPr lang="en-US" sz="1600"/>
          </a:p>
        </p:txBody>
      </p:sp>
      <p:sp>
        <p:nvSpPr>
          <p:cNvPr id="162821" name="Text Box 5"/>
          <p:cNvSpPr txBox="1">
            <a:spLocks noChangeArrowheads="1"/>
          </p:cNvSpPr>
          <p:nvPr/>
        </p:nvSpPr>
        <p:spPr bwMode="auto">
          <a:xfrm>
            <a:off x="990600" y="1630363"/>
            <a:ext cx="3733800" cy="3538537"/>
          </a:xfrm>
          <a:prstGeom prst="rect">
            <a:avLst/>
          </a:prstGeom>
          <a:noFill/>
          <a:ln w="25400">
            <a:noFill/>
            <a:miter lim="800000"/>
            <a:headEnd/>
            <a:tailEnd/>
          </a:ln>
        </p:spPr>
        <p:txBody>
          <a:bodyPr>
            <a:spAutoFit/>
          </a:bodyPr>
          <a:lstStyle/>
          <a:p>
            <a:r>
              <a:rPr lang="en-US" sz="2000"/>
              <a:t>R = </a:t>
            </a:r>
            <a:r>
              <a:rPr lang="el-GR" sz="2000" u="sng"/>
              <a:t>ρ</a:t>
            </a:r>
            <a:r>
              <a:rPr lang="en-US" sz="2000" u="sng"/>
              <a:t>L</a:t>
            </a:r>
          </a:p>
          <a:p>
            <a:pPr lvl="1"/>
            <a:r>
              <a:rPr lang="en-US" sz="2000"/>
              <a:t>        A</a:t>
            </a:r>
          </a:p>
          <a:p>
            <a:pPr lvl="1"/>
            <a:r>
              <a:rPr lang="en-US" sz="2000"/>
              <a:t>and</a:t>
            </a:r>
          </a:p>
          <a:p>
            <a:pPr lvl="1"/>
            <a:r>
              <a:rPr lang="en-US" sz="2000"/>
              <a:t>A = </a:t>
            </a:r>
            <a:r>
              <a:rPr lang="el-GR" sz="2000">
                <a:cs typeface="Times New Roman" pitchFamily="18" charset="0"/>
              </a:rPr>
              <a:t>π</a:t>
            </a:r>
            <a:r>
              <a:rPr lang="en-US" sz="2000">
                <a:cs typeface="Times New Roman" pitchFamily="18" charset="0"/>
              </a:rPr>
              <a:t>r</a:t>
            </a:r>
            <a:r>
              <a:rPr lang="en-US" sz="2000" baseline="30000">
                <a:cs typeface="Times New Roman" pitchFamily="18" charset="0"/>
              </a:rPr>
              <a:t>2</a:t>
            </a:r>
          </a:p>
          <a:p>
            <a:pPr lvl="1"/>
            <a:endParaRPr lang="en-US" sz="2000">
              <a:cs typeface="Times New Roman" pitchFamily="18" charset="0"/>
            </a:endParaRPr>
          </a:p>
          <a:p>
            <a:pPr lvl="1"/>
            <a:r>
              <a:rPr lang="en-US" sz="2000">
                <a:cs typeface="Times New Roman" pitchFamily="18" charset="0"/>
                <a:sym typeface="Symbol" pitchFamily="18" charset="2"/>
              </a:rPr>
              <a:t>R = ??</a:t>
            </a:r>
          </a:p>
          <a:p>
            <a:pPr lvl="1"/>
            <a:r>
              <a:rPr lang="el-GR">
                <a:cs typeface="Times New Roman" pitchFamily="18" charset="0"/>
              </a:rPr>
              <a:t>ρ</a:t>
            </a:r>
            <a:r>
              <a:rPr lang="en-US" sz="2000">
                <a:cs typeface="Times New Roman" pitchFamily="18" charset="0"/>
                <a:sym typeface="Symbol" pitchFamily="18" charset="2"/>
              </a:rPr>
              <a:t> = 1.68E-8 </a:t>
            </a:r>
            <a:r>
              <a:rPr lang="el-GR" sz="2000">
                <a:cs typeface="Times New Roman" pitchFamily="18" charset="0"/>
                <a:sym typeface="Symbol" pitchFamily="18" charset="2"/>
              </a:rPr>
              <a:t>Ω</a:t>
            </a:r>
            <a:r>
              <a:rPr lang="en-US" sz="2000">
                <a:cs typeface="Times New Roman" pitchFamily="18" charset="0"/>
                <a:sym typeface="Symbol" pitchFamily="18" charset="2"/>
              </a:rPr>
              <a:t>m</a:t>
            </a:r>
            <a:endParaRPr lang="el-GR" sz="2000">
              <a:cs typeface="Times New Roman" pitchFamily="18" charset="0"/>
              <a:sym typeface="Symbol" pitchFamily="18" charset="2"/>
            </a:endParaRPr>
          </a:p>
          <a:p>
            <a:pPr lvl="1"/>
            <a:r>
              <a:rPr lang="en-US" sz="2000">
                <a:cs typeface="Times New Roman" pitchFamily="18" charset="0"/>
                <a:sym typeface="Symbol" pitchFamily="18" charset="2"/>
              </a:rPr>
              <a:t>L = 1610 m</a:t>
            </a:r>
          </a:p>
          <a:p>
            <a:pPr lvl="1"/>
            <a:r>
              <a:rPr lang="en-US" sz="2000">
                <a:cs typeface="Times New Roman" pitchFamily="18" charset="0"/>
                <a:sym typeface="Symbol" pitchFamily="18" charset="2"/>
              </a:rPr>
              <a:t>A = 4.5E-6 m</a:t>
            </a:r>
            <a:r>
              <a:rPr lang="en-US" sz="2000" baseline="30000">
                <a:cs typeface="Times New Roman" pitchFamily="18" charset="0"/>
                <a:sym typeface="Symbol" pitchFamily="18" charset="2"/>
              </a:rPr>
              <a:t>2</a:t>
            </a:r>
          </a:p>
          <a:p>
            <a:endParaRPr lang="en-US" sz="2000">
              <a:cs typeface="Times New Roman" pitchFamily="18" charset="0"/>
            </a:endParaRPr>
          </a:p>
          <a:p>
            <a:r>
              <a:rPr lang="en-US" sz="2000">
                <a:cs typeface="Times New Roman" pitchFamily="18" charset="0"/>
              </a:rPr>
              <a:t>R = 6.010666667 = 6.0 </a:t>
            </a:r>
            <a:r>
              <a:rPr lang="el-GR" sz="2000">
                <a:cs typeface="Times New Roman" pitchFamily="18" charset="0"/>
              </a:rPr>
              <a:t>Ω</a:t>
            </a:r>
            <a:endParaRPr lang="en-US" sz="2000">
              <a:cs typeface="Times New Roman" pitchFamily="18" charset="0"/>
            </a:endParaRPr>
          </a:p>
        </p:txBody>
      </p:sp>
      <p:sp>
        <p:nvSpPr>
          <p:cNvPr id="121862" name="Text Box 6"/>
          <p:cNvSpPr txBox="1">
            <a:spLocks noChangeArrowheads="1"/>
          </p:cNvSpPr>
          <p:nvPr/>
        </p:nvSpPr>
        <p:spPr bwMode="auto">
          <a:xfrm>
            <a:off x="8518525" y="52419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21863" name="Text Box 7"/>
          <p:cNvSpPr txBox="1">
            <a:spLocks noChangeArrowheads="1"/>
          </p:cNvSpPr>
          <p:nvPr/>
        </p:nvSpPr>
        <p:spPr bwMode="auto">
          <a:xfrm>
            <a:off x="4953000" y="1841500"/>
            <a:ext cx="4191000" cy="3540125"/>
          </a:xfrm>
          <a:prstGeom prst="rect">
            <a:avLst/>
          </a:prstGeom>
          <a:solidFill>
            <a:srgbClr val="EAEAEA"/>
          </a:solidFill>
          <a:ln w="50800">
            <a:noFill/>
            <a:miter lim="800000"/>
            <a:headEnd/>
            <a:tailEnd/>
          </a:ln>
        </p:spPr>
        <p:txBody>
          <a:bodyPr>
            <a:spAutoFit/>
          </a:bodyPr>
          <a:lstStyle/>
          <a:p>
            <a:r>
              <a:rPr lang="en-US" sz="2800"/>
              <a:t>Silver			1.59E-8</a:t>
            </a:r>
          </a:p>
          <a:p>
            <a:r>
              <a:rPr lang="en-US" sz="2800"/>
              <a:t>Copper		1.68E-8</a:t>
            </a:r>
          </a:p>
          <a:p>
            <a:r>
              <a:rPr lang="en-US" sz="2800"/>
              <a:t>Gold			2.44E-8</a:t>
            </a:r>
          </a:p>
          <a:p>
            <a:r>
              <a:rPr lang="en-US" sz="2800"/>
              <a:t>Aluminium		2.65E-8</a:t>
            </a:r>
          </a:p>
          <a:p>
            <a:r>
              <a:rPr lang="en-US" sz="2800"/>
              <a:t>Tungsten		5.6  E-8</a:t>
            </a:r>
          </a:p>
          <a:p>
            <a:r>
              <a:rPr lang="en-US" sz="2800"/>
              <a:t>Iron			9.71E-8</a:t>
            </a:r>
          </a:p>
          <a:p>
            <a:r>
              <a:rPr lang="en-US" sz="2800"/>
              <a:t>Platinum		10.6E-8</a:t>
            </a:r>
          </a:p>
          <a:p>
            <a:r>
              <a:rPr lang="en-US" sz="2800"/>
              <a:t>Nichrome 		100E-8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21">
                                            <p:txEl>
                                              <p:pRg st="0" end="0"/>
                                            </p:txEl>
                                          </p:spTgt>
                                        </p:tgtEl>
                                        <p:attrNameLst>
                                          <p:attrName>style.visibility</p:attrName>
                                        </p:attrNameLst>
                                      </p:cBhvr>
                                      <p:to>
                                        <p:strVal val="visible"/>
                                      </p:to>
                                    </p:set>
                                    <p:animEffect transition="in" filter="dissolve">
                                      <p:cBhvr>
                                        <p:cTn id="7" dur="500"/>
                                        <p:tgtEl>
                                          <p:spTgt spid="16282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2821">
                                            <p:txEl>
                                              <p:pRg st="1" end="1"/>
                                            </p:txEl>
                                          </p:spTgt>
                                        </p:tgtEl>
                                        <p:attrNameLst>
                                          <p:attrName>style.visibility</p:attrName>
                                        </p:attrNameLst>
                                      </p:cBhvr>
                                      <p:to>
                                        <p:strVal val="visible"/>
                                      </p:to>
                                    </p:set>
                                    <p:animEffect transition="in" filter="dissolve">
                                      <p:cBhvr>
                                        <p:cTn id="10" dur="500"/>
                                        <p:tgtEl>
                                          <p:spTgt spid="16282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2821">
                                            <p:txEl>
                                              <p:pRg st="2" end="2"/>
                                            </p:txEl>
                                          </p:spTgt>
                                        </p:tgtEl>
                                        <p:attrNameLst>
                                          <p:attrName>style.visibility</p:attrName>
                                        </p:attrNameLst>
                                      </p:cBhvr>
                                      <p:to>
                                        <p:strVal val="visible"/>
                                      </p:to>
                                    </p:set>
                                    <p:animEffect transition="in" filter="dissolve">
                                      <p:cBhvr>
                                        <p:cTn id="13" dur="500"/>
                                        <p:tgtEl>
                                          <p:spTgt spid="16282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2821">
                                            <p:txEl>
                                              <p:pRg st="3" end="3"/>
                                            </p:txEl>
                                          </p:spTgt>
                                        </p:tgtEl>
                                        <p:attrNameLst>
                                          <p:attrName>style.visibility</p:attrName>
                                        </p:attrNameLst>
                                      </p:cBhvr>
                                      <p:to>
                                        <p:strVal val="visible"/>
                                      </p:to>
                                    </p:set>
                                    <p:animEffect transition="in" filter="dissolve">
                                      <p:cBhvr>
                                        <p:cTn id="16" dur="500"/>
                                        <p:tgtEl>
                                          <p:spTgt spid="16282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2821">
                                            <p:txEl>
                                              <p:pRg st="5" end="5"/>
                                            </p:txEl>
                                          </p:spTgt>
                                        </p:tgtEl>
                                        <p:attrNameLst>
                                          <p:attrName>style.visibility</p:attrName>
                                        </p:attrNameLst>
                                      </p:cBhvr>
                                      <p:to>
                                        <p:strVal val="visible"/>
                                      </p:to>
                                    </p:set>
                                    <p:animEffect transition="in" filter="dissolve">
                                      <p:cBhvr>
                                        <p:cTn id="19" dur="500"/>
                                        <p:tgtEl>
                                          <p:spTgt spid="162821">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2821">
                                            <p:txEl>
                                              <p:pRg st="6" end="6"/>
                                            </p:txEl>
                                          </p:spTgt>
                                        </p:tgtEl>
                                        <p:attrNameLst>
                                          <p:attrName>style.visibility</p:attrName>
                                        </p:attrNameLst>
                                      </p:cBhvr>
                                      <p:to>
                                        <p:strVal val="visible"/>
                                      </p:to>
                                    </p:set>
                                    <p:animEffect transition="in" filter="dissolve">
                                      <p:cBhvr>
                                        <p:cTn id="22" dur="500"/>
                                        <p:tgtEl>
                                          <p:spTgt spid="162821">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2821">
                                            <p:txEl>
                                              <p:pRg st="7" end="7"/>
                                            </p:txEl>
                                          </p:spTgt>
                                        </p:tgtEl>
                                        <p:attrNameLst>
                                          <p:attrName>style.visibility</p:attrName>
                                        </p:attrNameLst>
                                      </p:cBhvr>
                                      <p:to>
                                        <p:strVal val="visible"/>
                                      </p:to>
                                    </p:set>
                                    <p:animEffect transition="in" filter="dissolve">
                                      <p:cBhvr>
                                        <p:cTn id="25" dur="500"/>
                                        <p:tgtEl>
                                          <p:spTgt spid="162821">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2821">
                                            <p:txEl>
                                              <p:pRg st="8" end="8"/>
                                            </p:txEl>
                                          </p:spTgt>
                                        </p:tgtEl>
                                        <p:attrNameLst>
                                          <p:attrName>style.visibility</p:attrName>
                                        </p:attrNameLst>
                                      </p:cBhvr>
                                      <p:to>
                                        <p:strVal val="visible"/>
                                      </p:to>
                                    </p:set>
                                    <p:animEffect transition="in" filter="dissolve">
                                      <p:cBhvr>
                                        <p:cTn id="28" dur="500"/>
                                        <p:tgtEl>
                                          <p:spTgt spid="162821">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2821">
                                            <p:txEl>
                                              <p:pRg st="10" end="10"/>
                                            </p:txEl>
                                          </p:spTgt>
                                        </p:tgtEl>
                                        <p:attrNameLst>
                                          <p:attrName>style.visibility</p:attrName>
                                        </p:attrNameLst>
                                      </p:cBhvr>
                                      <p:to>
                                        <p:strVal val="visible"/>
                                      </p:to>
                                    </p:set>
                                    <p:animEffect transition="in" filter="dissolve">
                                      <p:cBhvr>
                                        <p:cTn id="33" dur="500"/>
                                        <p:tgtEl>
                                          <p:spTgt spid="1628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69925" y="206375"/>
            <a:ext cx="8245475" cy="1446213"/>
          </a:xfrm>
          <a:prstGeom prst="rect">
            <a:avLst/>
          </a:prstGeom>
          <a:noFill/>
          <a:ln w="25400">
            <a:noFill/>
            <a:miter lim="800000"/>
            <a:headEnd/>
            <a:tailEnd/>
          </a:ln>
        </p:spPr>
        <p:txBody>
          <a:bodyPr>
            <a:spAutoFit/>
          </a:bodyPr>
          <a:lstStyle/>
          <a:p>
            <a:r>
              <a:rPr lang="en-US" sz="3200"/>
              <a:t>What’s the rms voltage here?</a:t>
            </a:r>
          </a:p>
          <a:p>
            <a:pPr lvl="3"/>
            <a:r>
              <a:rPr lang="en-US" sz="2800"/>
              <a:t>I</a:t>
            </a:r>
            <a:r>
              <a:rPr lang="en-US" sz="2800" baseline="-25000"/>
              <a:t>rms</a:t>
            </a:r>
            <a:r>
              <a:rPr lang="en-US" sz="2800"/>
              <a:t> = </a:t>
            </a:r>
            <a:r>
              <a:rPr lang="en-US" sz="2800" u="sng"/>
              <a:t> I</a:t>
            </a:r>
            <a:r>
              <a:rPr lang="en-US" sz="2800" baseline="-25000"/>
              <a:t>o	     </a:t>
            </a:r>
            <a:r>
              <a:rPr lang="en-US" sz="2800"/>
              <a:t>V</a:t>
            </a:r>
            <a:r>
              <a:rPr lang="en-US" sz="2800" baseline="-25000"/>
              <a:t>rms</a:t>
            </a:r>
            <a:r>
              <a:rPr lang="en-US" sz="2800"/>
              <a:t> = </a:t>
            </a:r>
            <a:r>
              <a:rPr lang="en-US" sz="2800" u="sng"/>
              <a:t> V</a:t>
            </a:r>
            <a:r>
              <a:rPr lang="en-US" sz="2800" baseline="-25000"/>
              <a:t>o</a:t>
            </a:r>
            <a:endParaRPr lang="en-US" sz="2800"/>
          </a:p>
          <a:p>
            <a:pPr lvl="4"/>
            <a:r>
              <a:rPr lang="en-US" sz="2800"/>
              <a:t>    </a:t>
            </a:r>
            <a:r>
              <a:rPr lang="en-US" sz="2800">
                <a:sym typeface="Symbol" pitchFamily="18" charset="2"/>
              </a:rPr>
              <a:t>2    	     2</a:t>
            </a:r>
            <a:endParaRPr lang="en-US" sz="2800"/>
          </a:p>
        </p:txBody>
      </p:sp>
      <p:sp>
        <p:nvSpPr>
          <p:cNvPr id="122883" name="Text Box 3"/>
          <p:cNvSpPr txBox="1">
            <a:spLocks noChangeArrowheads="1"/>
          </p:cNvSpPr>
          <p:nvPr/>
        </p:nvSpPr>
        <p:spPr bwMode="auto">
          <a:xfrm>
            <a:off x="228600" y="5334000"/>
            <a:ext cx="184150" cy="461963"/>
          </a:xfrm>
          <a:prstGeom prst="rect">
            <a:avLst/>
          </a:prstGeom>
          <a:noFill/>
          <a:ln w="25400">
            <a:noFill/>
            <a:miter lim="800000"/>
            <a:headEnd/>
            <a:tailEnd/>
          </a:ln>
        </p:spPr>
        <p:txBody>
          <a:bodyPr wrap="none">
            <a:spAutoFit/>
          </a:bodyPr>
          <a:lstStyle/>
          <a:p>
            <a:endParaRPr lang="en-US"/>
          </a:p>
        </p:txBody>
      </p:sp>
      <p:sp>
        <p:nvSpPr>
          <p:cNvPr id="122884" name="Text Box 4"/>
          <p:cNvSpPr txBox="1">
            <a:spLocks noChangeArrowheads="1"/>
          </p:cNvSpPr>
          <p:nvPr/>
        </p:nvSpPr>
        <p:spPr bwMode="auto">
          <a:xfrm>
            <a:off x="288925" y="5461000"/>
            <a:ext cx="479425" cy="276225"/>
          </a:xfrm>
          <a:prstGeom prst="rect">
            <a:avLst/>
          </a:prstGeom>
          <a:noFill/>
          <a:ln w="25400">
            <a:noFill/>
            <a:miter lim="800000"/>
            <a:headEnd/>
            <a:tailEnd/>
          </a:ln>
        </p:spPr>
        <p:txBody>
          <a:bodyPr wrap="none">
            <a:spAutoFit/>
          </a:bodyPr>
          <a:lstStyle/>
          <a:p>
            <a:r>
              <a:rPr lang="en-US" sz="1200"/>
              <a:t>11 V</a:t>
            </a:r>
            <a:endParaRPr lang="en-US" sz="1000">
              <a:sym typeface="Symbol" pitchFamily="18" charset="2"/>
            </a:endParaRPr>
          </a:p>
        </p:txBody>
      </p:sp>
      <p:sp>
        <p:nvSpPr>
          <p:cNvPr id="163845" name="Text Box 5"/>
          <p:cNvSpPr txBox="1">
            <a:spLocks noChangeArrowheads="1"/>
          </p:cNvSpPr>
          <p:nvPr/>
        </p:nvSpPr>
        <p:spPr bwMode="auto">
          <a:xfrm>
            <a:off x="990600" y="2054225"/>
            <a:ext cx="2865438" cy="3540125"/>
          </a:xfrm>
          <a:prstGeom prst="rect">
            <a:avLst/>
          </a:prstGeom>
          <a:noFill/>
          <a:ln w="25400">
            <a:noFill/>
            <a:miter lim="800000"/>
            <a:headEnd/>
            <a:tailEnd/>
          </a:ln>
        </p:spPr>
        <p:txBody>
          <a:bodyPr wrap="none">
            <a:spAutoFit/>
          </a:bodyPr>
          <a:lstStyle/>
          <a:p>
            <a:r>
              <a:rPr lang="en-US" sz="2800"/>
              <a:t>Given:</a:t>
            </a:r>
          </a:p>
          <a:p>
            <a:r>
              <a:rPr lang="en-US" sz="2800"/>
              <a:t>V</a:t>
            </a:r>
            <a:r>
              <a:rPr lang="en-US" sz="2800" baseline="-25000"/>
              <a:t>rms</a:t>
            </a:r>
            <a:r>
              <a:rPr lang="en-US" sz="2800"/>
              <a:t> = </a:t>
            </a:r>
            <a:r>
              <a:rPr lang="en-US" sz="2800" u="sng"/>
              <a:t> V</a:t>
            </a:r>
            <a:r>
              <a:rPr lang="en-US" sz="2800" baseline="-25000"/>
              <a:t>o</a:t>
            </a:r>
            <a:endParaRPr lang="en-US" sz="2800"/>
          </a:p>
          <a:p>
            <a:pPr lvl="1"/>
            <a:r>
              <a:rPr lang="en-US" sz="2800"/>
              <a:t>      </a:t>
            </a:r>
            <a:r>
              <a:rPr lang="en-US" sz="2800">
                <a:sym typeface="Symbol" pitchFamily="18" charset="2"/>
              </a:rPr>
              <a:t>2</a:t>
            </a:r>
            <a:endParaRPr lang="en-US" sz="2800"/>
          </a:p>
          <a:p>
            <a:pPr lvl="1"/>
            <a:endParaRPr lang="en-US" sz="2800">
              <a:sym typeface="Symbol" pitchFamily="18" charset="2"/>
            </a:endParaRPr>
          </a:p>
          <a:p>
            <a:pPr lvl="1"/>
            <a:r>
              <a:rPr lang="en-US" sz="2800"/>
              <a:t>V</a:t>
            </a:r>
            <a:r>
              <a:rPr lang="en-US" sz="2800" baseline="-25000"/>
              <a:t>o</a:t>
            </a:r>
            <a:r>
              <a:rPr lang="en-US" sz="2800">
                <a:sym typeface="Symbol" pitchFamily="18" charset="2"/>
              </a:rPr>
              <a:t> = 16 V</a:t>
            </a:r>
          </a:p>
          <a:p>
            <a:pPr lvl="1"/>
            <a:r>
              <a:rPr lang="en-US" sz="2800"/>
              <a:t>V</a:t>
            </a:r>
            <a:r>
              <a:rPr lang="en-US" sz="2800" baseline="-25000"/>
              <a:t>rms</a:t>
            </a:r>
            <a:r>
              <a:rPr lang="en-US" sz="2800">
                <a:sym typeface="Symbol" pitchFamily="18" charset="2"/>
              </a:rPr>
              <a:t> = ??</a:t>
            </a:r>
          </a:p>
          <a:p>
            <a:endParaRPr lang="en-US" sz="2800"/>
          </a:p>
          <a:p>
            <a:r>
              <a:rPr lang="en-US" sz="2800"/>
              <a:t>V</a:t>
            </a:r>
            <a:r>
              <a:rPr lang="en-US" sz="2800" baseline="-25000"/>
              <a:t>rms</a:t>
            </a:r>
            <a:r>
              <a:rPr lang="en-US" sz="2800">
                <a:sym typeface="Symbol" pitchFamily="18" charset="2"/>
              </a:rPr>
              <a:t> =</a:t>
            </a:r>
            <a:r>
              <a:rPr lang="en-US" sz="2800"/>
              <a:t> 11.3 = 11 V</a:t>
            </a:r>
          </a:p>
        </p:txBody>
      </p:sp>
      <p:sp>
        <p:nvSpPr>
          <p:cNvPr id="122886" name="Text Box 6"/>
          <p:cNvSpPr txBox="1">
            <a:spLocks noChangeArrowheads="1"/>
          </p:cNvSpPr>
          <p:nvPr/>
        </p:nvSpPr>
        <p:spPr bwMode="auto">
          <a:xfrm>
            <a:off x="8518525" y="52419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pic>
        <p:nvPicPr>
          <p:cNvPr id="122887" name="Picture 7" descr="FG18_19"/>
          <p:cNvPicPr>
            <a:picLocks noChangeAspect="1" noChangeArrowheads="1"/>
          </p:cNvPicPr>
          <p:nvPr/>
        </p:nvPicPr>
        <p:blipFill>
          <a:blip r:embed="rId3"/>
          <a:srcRect l="38008" t="51500" r="24985" b="6500"/>
          <a:stretch>
            <a:fillRect/>
          </a:stretch>
        </p:blipFill>
        <p:spPr bwMode="auto">
          <a:xfrm>
            <a:off x="5257800" y="1841500"/>
            <a:ext cx="3657600" cy="2306638"/>
          </a:xfrm>
          <a:prstGeom prst="rect">
            <a:avLst/>
          </a:prstGeom>
          <a:noFill/>
          <a:ln w="9525">
            <a:noFill/>
            <a:miter lim="800000"/>
            <a:headEnd/>
            <a:tailEnd/>
          </a:ln>
        </p:spPr>
      </p:pic>
      <p:sp>
        <p:nvSpPr>
          <p:cNvPr id="122888" name="Text Box 8"/>
          <p:cNvSpPr txBox="1">
            <a:spLocks noChangeArrowheads="1"/>
          </p:cNvSpPr>
          <p:nvPr/>
        </p:nvSpPr>
        <p:spPr bwMode="auto">
          <a:xfrm>
            <a:off x="4495800" y="2108200"/>
            <a:ext cx="762000" cy="368300"/>
          </a:xfrm>
          <a:prstGeom prst="rect">
            <a:avLst/>
          </a:prstGeom>
          <a:noFill/>
          <a:ln w="25400">
            <a:noFill/>
            <a:miter lim="800000"/>
            <a:headEnd/>
            <a:tailEnd/>
          </a:ln>
        </p:spPr>
        <p:txBody>
          <a:bodyPr wrap="none">
            <a:spAutoFit/>
          </a:bodyPr>
          <a:lstStyle/>
          <a:p>
            <a:r>
              <a:rPr lang="en-US" sz="1800"/>
              <a:t>+16 V</a:t>
            </a:r>
          </a:p>
        </p:txBody>
      </p:sp>
      <p:sp>
        <p:nvSpPr>
          <p:cNvPr id="122889" name="Text Box 9"/>
          <p:cNvSpPr txBox="1">
            <a:spLocks noChangeArrowheads="1"/>
          </p:cNvSpPr>
          <p:nvPr/>
        </p:nvSpPr>
        <p:spPr bwMode="auto">
          <a:xfrm>
            <a:off x="4495800" y="3201988"/>
            <a:ext cx="708025" cy="368300"/>
          </a:xfrm>
          <a:prstGeom prst="rect">
            <a:avLst/>
          </a:prstGeom>
          <a:noFill/>
          <a:ln w="25400">
            <a:noFill/>
            <a:miter lim="800000"/>
            <a:headEnd/>
            <a:tailEnd/>
          </a:ln>
        </p:spPr>
        <p:txBody>
          <a:bodyPr wrap="none">
            <a:spAutoFit/>
          </a:bodyPr>
          <a:lstStyle/>
          <a:p>
            <a:r>
              <a:rPr lang="en-US" sz="1800"/>
              <a:t>-16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Effect transition="in" filter="dissolve">
                                      <p:cBhvr>
                                        <p:cTn id="7" dur="500"/>
                                        <p:tgtEl>
                                          <p:spTgt spid="163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45">
                                            <p:txEl>
                                              <p:pRg st="1" end="1"/>
                                            </p:txEl>
                                          </p:spTgt>
                                        </p:tgtEl>
                                        <p:attrNameLst>
                                          <p:attrName>style.visibility</p:attrName>
                                        </p:attrNameLst>
                                      </p:cBhvr>
                                      <p:to>
                                        <p:strVal val="visible"/>
                                      </p:to>
                                    </p:set>
                                    <p:animEffect transition="in" filter="dissolve">
                                      <p:cBhvr>
                                        <p:cTn id="12" dur="500"/>
                                        <p:tgtEl>
                                          <p:spTgt spid="16384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3845">
                                            <p:txEl>
                                              <p:pRg st="2" end="2"/>
                                            </p:txEl>
                                          </p:spTgt>
                                        </p:tgtEl>
                                        <p:attrNameLst>
                                          <p:attrName>style.visibility</p:attrName>
                                        </p:attrNameLst>
                                      </p:cBhvr>
                                      <p:to>
                                        <p:strVal val="visible"/>
                                      </p:to>
                                    </p:set>
                                    <p:animEffect transition="in" filter="dissolve">
                                      <p:cBhvr>
                                        <p:cTn id="15" dur="500"/>
                                        <p:tgtEl>
                                          <p:spTgt spid="16384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3845">
                                            <p:txEl>
                                              <p:pRg st="4" end="4"/>
                                            </p:txEl>
                                          </p:spTgt>
                                        </p:tgtEl>
                                        <p:attrNameLst>
                                          <p:attrName>style.visibility</p:attrName>
                                        </p:attrNameLst>
                                      </p:cBhvr>
                                      <p:to>
                                        <p:strVal val="visible"/>
                                      </p:to>
                                    </p:set>
                                    <p:animEffect transition="in" filter="dissolve">
                                      <p:cBhvr>
                                        <p:cTn id="18" dur="500"/>
                                        <p:tgtEl>
                                          <p:spTgt spid="163845">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3845">
                                            <p:txEl>
                                              <p:pRg st="5" end="5"/>
                                            </p:txEl>
                                          </p:spTgt>
                                        </p:tgtEl>
                                        <p:attrNameLst>
                                          <p:attrName>style.visibility</p:attrName>
                                        </p:attrNameLst>
                                      </p:cBhvr>
                                      <p:to>
                                        <p:strVal val="visible"/>
                                      </p:to>
                                    </p:set>
                                    <p:animEffect transition="in" filter="dissolve">
                                      <p:cBhvr>
                                        <p:cTn id="21" dur="500"/>
                                        <p:tgtEl>
                                          <p:spTgt spid="16384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3845">
                                            <p:txEl>
                                              <p:pRg st="7" end="7"/>
                                            </p:txEl>
                                          </p:spTgt>
                                        </p:tgtEl>
                                        <p:attrNameLst>
                                          <p:attrName>style.visibility</p:attrName>
                                        </p:attrNameLst>
                                      </p:cBhvr>
                                      <p:to>
                                        <p:strVal val="visible"/>
                                      </p:to>
                                    </p:set>
                                    <p:animEffect transition="in" filter="dissolve">
                                      <p:cBhvr>
                                        <p:cTn id="26" dur="500"/>
                                        <p:tgtEl>
                                          <p:spTgt spid="1638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593725" y="12700"/>
            <a:ext cx="5410200" cy="522288"/>
          </a:xfrm>
          <a:prstGeom prst="rect">
            <a:avLst/>
          </a:prstGeom>
          <a:noFill/>
          <a:ln w="9525">
            <a:noFill/>
            <a:miter lim="800000"/>
            <a:headEnd/>
            <a:tailEnd/>
          </a:ln>
        </p:spPr>
        <p:txBody>
          <a:bodyPr wrap="none">
            <a:spAutoFit/>
          </a:bodyPr>
          <a:lstStyle/>
          <a:p>
            <a:r>
              <a:rPr lang="en-US" sz="2800"/>
              <a:t>What do the voltmeters read? (3 SF)</a:t>
            </a:r>
          </a:p>
        </p:txBody>
      </p:sp>
      <p:sp>
        <p:nvSpPr>
          <p:cNvPr id="123907" name="Oval 3"/>
          <p:cNvSpPr>
            <a:spLocks noChangeArrowheads="1"/>
          </p:cNvSpPr>
          <p:nvPr/>
        </p:nvSpPr>
        <p:spPr bwMode="auto">
          <a:xfrm>
            <a:off x="1447800" y="444500"/>
            <a:ext cx="457200" cy="381000"/>
          </a:xfrm>
          <a:prstGeom prst="ellipse">
            <a:avLst/>
          </a:prstGeom>
          <a:solidFill>
            <a:schemeClr val="bg1"/>
          </a:solidFill>
          <a:ln w="9525">
            <a:solidFill>
              <a:schemeClr val="tx1"/>
            </a:solidFill>
            <a:round/>
            <a:headEnd/>
            <a:tailEnd/>
          </a:ln>
        </p:spPr>
        <p:txBody>
          <a:bodyPr wrap="none" anchor="ctr"/>
          <a:lstStyle/>
          <a:p>
            <a:pPr algn="ctr"/>
            <a:r>
              <a:rPr lang="en-US"/>
              <a:t>V</a:t>
            </a:r>
            <a:r>
              <a:rPr lang="en-US" baseline="-25000"/>
              <a:t>1</a:t>
            </a:r>
          </a:p>
        </p:txBody>
      </p:sp>
      <p:sp>
        <p:nvSpPr>
          <p:cNvPr id="123908" name="Oval 4"/>
          <p:cNvSpPr>
            <a:spLocks noChangeArrowheads="1"/>
          </p:cNvSpPr>
          <p:nvPr/>
        </p:nvSpPr>
        <p:spPr bwMode="auto">
          <a:xfrm>
            <a:off x="2590800" y="508000"/>
            <a:ext cx="457200" cy="381000"/>
          </a:xfrm>
          <a:prstGeom prst="ellipse">
            <a:avLst/>
          </a:prstGeom>
          <a:solidFill>
            <a:schemeClr val="bg1"/>
          </a:solidFill>
          <a:ln w="9525">
            <a:solidFill>
              <a:schemeClr val="tx1"/>
            </a:solidFill>
            <a:round/>
            <a:headEnd/>
            <a:tailEnd/>
          </a:ln>
        </p:spPr>
        <p:txBody>
          <a:bodyPr wrap="none" anchor="ctr"/>
          <a:lstStyle/>
          <a:p>
            <a:pPr algn="ctr"/>
            <a:r>
              <a:rPr lang="en-US"/>
              <a:t>V</a:t>
            </a:r>
            <a:r>
              <a:rPr lang="en-US" baseline="-25000"/>
              <a:t>2</a:t>
            </a:r>
          </a:p>
        </p:txBody>
      </p:sp>
      <p:grpSp>
        <p:nvGrpSpPr>
          <p:cNvPr id="123909" name="Group 5"/>
          <p:cNvGrpSpPr>
            <a:grpSpLocks/>
          </p:cNvGrpSpPr>
          <p:nvPr/>
        </p:nvGrpSpPr>
        <p:grpSpPr bwMode="auto">
          <a:xfrm rot="-5400000">
            <a:off x="1598613" y="914400"/>
            <a:ext cx="127000" cy="584200"/>
            <a:chOff x="384" y="400"/>
            <a:chExt cx="48" cy="368"/>
          </a:xfrm>
        </p:grpSpPr>
        <p:sp>
          <p:nvSpPr>
            <p:cNvPr id="123959" name="Line 6"/>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3960" name="Line 7"/>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3961" name="Line 8"/>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3962" name="Line 9"/>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3963" name="Line 10"/>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3964" name="Line 11"/>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3965" name="Line 12"/>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3966" name="Line 13"/>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3967" name="Line 14"/>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3968" name="Line 15"/>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123910" name="Group 16"/>
          <p:cNvGrpSpPr>
            <a:grpSpLocks/>
          </p:cNvGrpSpPr>
          <p:nvPr/>
        </p:nvGrpSpPr>
        <p:grpSpPr bwMode="auto">
          <a:xfrm rot="-5400000">
            <a:off x="2211388" y="2668587"/>
            <a:ext cx="254000" cy="504825"/>
            <a:chOff x="864" y="432"/>
            <a:chExt cx="192" cy="318"/>
          </a:xfrm>
        </p:grpSpPr>
        <p:sp>
          <p:nvSpPr>
            <p:cNvPr id="123955" name="Line 17"/>
            <p:cNvSpPr>
              <a:spLocks noChangeShapeType="1"/>
            </p:cNvSpPr>
            <p:nvPr/>
          </p:nvSpPr>
          <p:spPr bwMode="auto">
            <a:xfrm>
              <a:off x="864" y="576"/>
              <a:ext cx="192" cy="0"/>
            </a:xfrm>
            <a:prstGeom prst="line">
              <a:avLst/>
            </a:prstGeom>
            <a:noFill/>
            <a:ln w="9525">
              <a:solidFill>
                <a:schemeClr val="tx1"/>
              </a:solidFill>
              <a:round/>
              <a:headEnd/>
              <a:tailEnd/>
            </a:ln>
          </p:spPr>
          <p:txBody>
            <a:bodyPr/>
            <a:lstStyle/>
            <a:p>
              <a:endParaRPr lang="en-US"/>
            </a:p>
          </p:txBody>
        </p:sp>
        <p:sp>
          <p:nvSpPr>
            <p:cNvPr id="123956" name="Line 18"/>
            <p:cNvSpPr>
              <a:spLocks noChangeShapeType="1"/>
            </p:cNvSpPr>
            <p:nvPr/>
          </p:nvSpPr>
          <p:spPr bwMode="auto">
            <a:xfrm>
              <a:off x="912" y="606"/>
              <a:ext cx="96" cy="0"/>
            </a:xfrm>
            <a:prstGeom prst="line">
              <a:avLst/>
            </a:prstGeom>
            <a:noFill/>
            <a:ln w="9525">
              <a:solidFill>
                <a:schemeClr val="tx1"/>
              </a:solidFill>
              <a:round/>
              <a:headEnd/>
              <a:tailEnd/>
            </a:ln>
          </p:spPr>
          <p:txBody>
            <a:bodyPr/>
            <a:lstStyle/>
            <a:p>
              <a:endParaRPr lang="en-US"/>
            </a:p>
          </p:txBody>
        </p:sp>
        <p:sp>
          <p:nvSpPr>
            <p:cNvPr id="123957" name="Line 19"/>
            <p:cNvSpPr>
              <a:spLocks noChangeShapeType="1"/>
            </p:cNvSpPr>
            <p:nvPr/>
          </p:nvSpPr>
          <p:spPr bwMode="auto">
            <a:xfrm flipV="1">
              <a:off x="960" y="432"/>
              <a:ext cx="0" cy="144"/>
            </a:xfrm>
            <a:prstGeom prst="line">
              <a:avLst/>
            </a:prstGeom>
            <a:noFill/>
            <a:ln w="9525">
              <a:solidFill>
                <a:schemeClr val="tx1"/>
              </a:solidFill>
              <a:round/>
              <a:headEnd/>
              <a:tailEnd/>
            </a:ln>
          </p:spPr>
          <p:txBody>
            <a:bodyPr/>
            <a:lstStyle/>
            <a:p>
              <a:endParaRPr lang="en-US"/>
            </a:p>
          </p:txBody>
        </p:sp>
        <p:sp>
          <p:nvSpPr>
            <p:cNvPr id="123958" name="Line 20"/>
            <p:cNvSpPr>
              <a:spLocks noChangeShapeType="1"/>
            </p:cNvSpPr>
            <p:nvPr/>
          </p:nvSpPr>
          <p:spPr bwMode="auto">
            <a:xfrm flipV="1">
              <a:off x="960" y="606"/>
              <a:ext cx="0" cy="144"/>
            </a:xfrm>
            <a:prstGeom prst="line">
              <a:avLst/>
            </a:prstGeom>
            <a:noFill/>
            <a:ln w="9525">
              <a:solidFill>
                <a:schemeClr val="tx1"/>
              </a:solidFill>
              <a:round/>
              <a:headEnd/>
              <a:tailEnd/>
            </a:ln>
          </p:spPr>
          <p:txBody>
            <a:bodyPr/>
            <a:lstStyle/>
            <a:p>
              <a:endParaRPr lang="en-US"/>
            </a:p>
          </p:txBody>
        </p:sp>
      </p:grpSp>
      <p:grpSp>
        <p:nvGrpSpPr>
          <p:cNvPr id="123911" name="Group 21"/>
          <p:cNvGrpSpPr>
            <a:grpSpLocks/>
          </p:cNvGrpSpPr>
          <p:nvPr/>
        </p:nvGrpSpPr>
        <p:grpSpPr bwMode="auto">
          <a:xfrm rot="-5400000">
            <a:off x="2690813" y="914400"/>
            <a:ext cx="127000" cy="584200"/>
            <a:chOff x="384" y="400"/>
            <a:chExt cx="48" cy="368"/>
          </a:xfrm>
        </p:grpSpPr>
        <p:sp>
          <p:nvSpPr>
            <p:cNvPr id="123945" name="Line 22"/>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3946" name="Line 23"/>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3947" name="Line 24"/>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3948" name="Line 25"/>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3949" name="Line 26"/>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3950" name="Line 27"/>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3951" name="Line 28"/>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3952" name="Line 29"/>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3953" name="Line 30"/>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3954" name="Line 31"/>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123912" name="Group 32"/>
          <p:cNvGrpSpPr>
            <a:grpSpLocks/>
          </p:cNvGrpSpPr>
          <p:nvPr/>
        </p:nvGrpSpPr>
        <p:grpSpPr bwMode="auto">
          <a:xfrm rot="-5400000">
            <a:off x="3986213" y="914400"/>
            <a:ext cx="127000" cy="584200"/>
            <a:chOff x="384" y="400"/>
            <a:chExt cx="48" cy="368"/>
          </a:xfrm>
        </p:grpSpPr>
        <p:sp>
          <p:nvSpPr>
            <p:cNvPr id="123935" name="Line 33"/>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3936" name="Line 34"/>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3937" name="Line 35"/>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3938" name="Line 36"/>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3939" name="Line 37"/>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3940" name="Line 38"/>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3941" name="Line 39"/>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3942" name="Line 40"/>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3943" name="Line 41"/>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3944" name="Line 42"/>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23913" name="Line 43"/>
          <p:cNvSpPr>
            <a:spLocks noChangeShapeType="1"/>
          </p:cNvSpPr>
          <p:nvPr/>
        </p:nvSpPr>
        <p:spPr bwMode="auto">
          <a:xfrm rot="-5400000">
            <a:off x="2208213" y="901700"/>
            <a:ext cx="0" cy="609600"/>
          </a:xfrm>
          <a:prstGeom prst="line">
            <a:avLst/>
          </a:prstGeom>
          <a:noFill/>
          <a:ln w="9525">
            <a:solidFill>
              <a:schemeClr val="tx1"/>
            </a:solidFill>
            <a:round/>
            <a:headEnd/>
            <a:tailEnd/>
          </a:ln>
        </p:spPr>
        <p:txBody>
          <a:bodyPr/>
          <a:lstStyle/>
          <a:p>
            <a:endParaRPr lang="en-US"/>
          </a:p>
        </p:txBody>
      </p:sp>
      <p:sp>
        <p:nvSpPr>
          <p:cNvPr id="123914" name="Line 44"/>
          <p:cNvSpPr>
            <a:spLocks noChangeShapeType="1"/>
          </p:cNvSpPr>
          <p:nvPr/>
        </p:nvSpPr>
        <p:spPr bwMode="auto">
          <a:xfrm rot="-5400000">
            <a:off x="3389313" y="790575"/>
            <a:ext cx="0" cy="838200"/>
          </a:xfrm>
          <a:prstGeom prst="line">
            <a:avLst/>
          </a:prstGeom>
          <a:noFill/>
          <a:ln w="9525">
            <a:solidFill>
              <a:schemeClr val="tx1"/>
            </a:solidFill>
            <a:round/>
            <a:headEnd/>
            <a:tailEnd/>
          </a:ln>
        </p:spPr>
        <p:txBody>
          <a:bodyPr/>
          <a:lstStyle/>
          <a:p>
            <a:endParaRPr lang="en-US"/>
          </a:p>
        </p:txBody>
      </p:sp>
      <p:sp>
        <p:nvSpPr>
          <p:cNvPr id="123915" name="Line 45"/>
          <p:cNvSpPr>
            <a:spLocks noChangeShapeType="1"/>
          </p:cNvSpPr>
          <p:nvPr/>
        </p:nvSpPr>
        <p:spPr bwMode="auto">
          <a:xfrm rot="-5400000">
            <a:off x="4494213" y="901700"/>
            <a:ext cx="0" cy="609600"/>
          </a:xfrm>
          <a:prstGeom prst="line">
            <a:avLst/>
          </a:prstGeom>
          <a:noFill/>
          <a:ln w="9525">
            <a:solidFill>
              <a:schemeClr val="tx1"/>
            </a:solidFill>
            <a:round/>
            <a:headEnd/>
            <a:tailEnd/>
          </a:ln>
        </p:spPr>
        <p:txBody>
          <a:bodyPr/>
          <a:lstStyle/>
          <a:p>
            <a:endParaRPr lang="en-US"/>
          </a:p>
        </p:txBody>
      </p:sp>
      <p:sp>
        <p:nvSpPr>
          <p:cNvPr id="123916" name="Line 46"/>
          <p:cNvSpPr>
            <a:spLocks noChangeShapeType="1"/>
          </p:cNvSpPr>
          <p:nvPr/>
        </p:nvSpPr>
        <p:spPr bwMode="auto">
          <a:xfrm rot="16200000" flipH="1">
            <a:off x="3913188" y="2063750"/>
            <a:ext cx="1714500" cy="0"/>
          </a:xfrm>
          <a:prstGeom prst="line">
            <a:avLst/>
          </a:prstGeom>
          <a:noFill/>
          <a:ln w="9525">
            <a:solidFill>
              <a:schemeClr val="tx1"/>
            </a:solidFill>
            <a:round/>
            <a:headEnd/>
            <a:tailEnd/>
          </a:ln>
        </p:spPr>
        <p:txBody>
          <a:bodyPr/>
          <a:lstStyle/>
          <a:p>
            <a:endParaRPr lang="en-US"/>
          </a:p>
        </p:txBody>
      </p:sp>
      <p:sp>
        <p:nvSpPr>
          <p:cNvPr id="123917" name="Line 47"/>
          <p:cNvSpPr>
            <a:spLocks noChangeShapeType="1"/>
          </p:cNvSpPr>
          <p:nvPr/>
        </p:nvSpPr>
        <p:spPr bwMode="auto">
          <a:xfrm rot="-5400000">
            <a:off x="3695700" y="1816100"/>
            <a:ext cx="0" cy="2209800"/>
          </a:xfrm>
          <a:prstGeom prst="line">
            <a:avLst/>
          </a:prstGeom>
          <a:noFill/>
          <a:ln w="9525">
            <a:solidFill>
              <a:schemeClr val="tx1"/>
            </a:solidFill>
            <a:round/>
            <a:headEnd/>
            <a:tailEnd/>
          </a:ln>
        </p:spPr>
        <p:txBody>
          <a:bodyPr/>
          <a:lstStyle/>
          <a:p>
            <a:endParaRPr lang="en-US"/>
          </a:p>
        </p:txBody>
      </p:sp>
      <p:sp>
        <p:nvSpPr>
          <p:cNvPr id="123918" name="Line 48"/>
          <p:cNvSpPr>
            <a:spLocks noChangeShapeType="1"/>
          </p:cNvSpPr>
          <p:nvPr/>
        </p:nvSpPr>
        <p:spPr bwMode="auto">
          <a:xfrm rot="16200000" flipV="1">
            <a:off x="1524000" y="2311400"/>
            <a:ext cx="0" cy="1219200"/>
          </a:xfrm>
          <a:prstGeom prst="line">
            <a:avLst/>
          </a:prstGeom>
          <a:noFill/>
          <a:ln w="9525">
            <a:solidFill>
              <a:schemeClr val="tx1"/>
            </a:solidFill>
            <a:round/>
            <a:headEnd/>
            <a:tailEnd/>
          </a:ln>
        </p:spPr>
        <p:txBody>
          <a:bodyPr/>
          <a:lstStyle/>
          <a:p>
            <a:endParaRPr lang="en-US"/>
          </a:p>
        </p:txBody>
      </p:sp>
      <p:sp>
        <p:nvSpPr>
          <p:cNvPr id="123919" name="Line 49"/>
          <p:cNvSpPr>
            <a:spLocks noChangeShapeType="1"/>
          </p:cNvSpPr>
          <p:nvPr/>
        </p:nvSpPr>
        <p:spPr bwMode="auto">
          <a:xfrm rot="-5400000">
            <a:off x="55563" y="2063750"/>
            <a:ext cx="1714500" cy="0"/>
          </a:xfrm>
          <a:prstGeom prst="line">
            <a:avLst/>
          </a:prstGeom>
          <a:noFill/>
          <a:ln w="9525">
            <a:solidFill>
              <a:schemeClr val="tx1"/>
            </a:solidFill>
            <a:round/>
            <a:headEnd/>
            <a:tailEnd/>
          </a:ln>
        </p:spPr>
        <p:txBody>
          <a:bodyPr/>
          <a:lstStyle/>
          <a:p>
            <a:endParaRPr lang="en-US"/>
          </a:p>
        </p:txBody>
      </p:sp>
      <p:sp>
        <p:nvSpPr>
          <p:cNvPr id="123920" name="Line 50"/>
          <p:cNvSpPr>
            <a:spLocks noChangeShapeType="1"/>
          </p:cNvSpPr>
          <p:nvPr/>
        </p:nvSpPr>
        <p:spPr bwMode="auto">
          <a:xfrm rot="16200000" flipV="1">
            <a:off x="1179513" y="939800"/>
            <a:ext cx="0" cy="533400"/>
          </a:xfrm>
          <a:prstGeom prst="line">
            <a:avLst/>
          </a:prstGeom>
          <a:noFill/>
          <a:ln w="9525">
            <a:solidFill>
              <a:schemeClr val="tx1"/>
            </a:solidFill>
            <a:round/>
            <a:headEnd/>
            <a:tailEnd/>
          </a:ln>
        </p:spPr>
        <p:txBody>
          <a:bodyPr/>
          <a:lstStyle/>
          <a:p>
            <a:endParaRPr lang="en-US"/>
          </a:p>
        </p:txBody>
      </p:sp>
      <p:sp>
        <p:nvSpPr>
          <p:cNvPr id="123921" name="Text Box 51"/>
          <p:cNvSpPr txBox="1">
            <a:spLocks noChangeArrowheads="1"/>
          </p:cNvSpPr>
          <p:nvPr/>
        </p:nvSpPr>
        <p:spPr bwMode="auto">
          <a:xfrm>
            <a:off x="1957388" y="2413000"/>
            <a:ext cx="1017587" cy="461963"/>
          </a:xfrm>
          <a:prstGeom prst="rect">
            <a:avLst/>
          </a:prstGeom>
          <a:noFill/>
          <a:ln w="9525">
            <a:noFill/>
            <a:miter lim="800000"/>
            <a:headEnd/>
            <a:tailEnd/>
          </a:ln>
        </p:spPr>
        <p:txBody>
          <a:bodyPr wrap="none">
            <a:spAutoFit/>
          </a:bodyPr>
          <a:lstStyle/>
          <a:p>
            <a:r>
              <a:rPr lang="en-US"/>
              <a:t>20.0 V</a:t>
            </a:r>
          </a:p>
        </p:txBody>
      </p:sp>
      <p:sp>
        <p:nvSpPr>
          <p:cNvPr id="123922" name="Text Box 52"/>
          <p:cNvSpPr txBox="1">
            <a:spLocks noChangeArrowheads="1"/>
          </p:cNvSpPr>
          <p:nvPr/>
        </p:nvSpPr>
        <p:spPr bwMode="auto">
          <a:xfrm>
            <a:off x="1319213" y="1457325"/>
            <a:ext cx="652462" cy="461963"/>
          </a:xfrm>
          <a:prstGeom prst="rect">
            <a:avLst/>
          </a:prstGeom>
          <a:noFill/>
          <a:ln w="9525">
            <a:noFill/>
            <a:miter lim="800000"/>
            <a:headEnd/>
            <a:tailEnd/>
          </a:ln>
        </p:spPr>
        <p:txBody>
          <a:bodyPr wrap="none">
            <a:spAutoFit/>
          </a:bodyPr>
          <a:lstStyle/>
          <a:p>
            <a:r>
              <a:rPr lang="en-US"/>
              <a:t>5 </a:t>
            </a:r>
            <a:r>
              <a:rPr lang="en-US">
                <a:sym typeface="Symbol" pitchFamily="18" charset="2"/>
              </a:rPr>
              <a:t></a:t>
            </a:r>
            <a:endParaRPr lang="en-US"/>
          </a:p>
        </p:txBody>
      </p:sp>
      <p:sp>
        <p:nvSpPr>
          <p:cNvPr id="123923" name="Text Box 53"/>
          <p:cNvSpPr txBox="1">
            <a:spLocks noChangeArrowheads="1"/>
          </p:cNvSpPr>
          <p:nvPr/>
        </p:nvSpPr>
        <p:spPr bwMode="auto">
          <a:xfrm>
            <a:off x="2493963" y="1444625"/>
            <a:ext cx="652462" cy="461963"/>
          </a:xfrm>
          <a:prstGeom prst="rect">
            <a:avLst/>
          </a:prstGeom>
          <a:noFill/>
          <a:ln w="9525">
            <a:noFill/>
            <a:miter lim="800000"/>
            <a:headEnd/>
            <a:tailEnd/>
          </a:ln>
        </p:spPr>
        <p:txBody>
          <a:bodyPr wrap="none">
            <a:spAutoFit/>
          </a:bodyPr>
          <a:lstStyle/>
          <a:p>
            <a:r>
              <a:rPr lang="en-US"/>
              <a:t>7 </a:t>
            </a:r>
            <a:r>
              <a:rPr lang="en-US">
                <a:sym typeface="Symbol" pitchFamily="18" charset="2"/>
              </a:rPr>
              <a:t></a:t>
            </a:r>
            <a:endParaRPr lang="en-US"/>
          </a:p>
        </p:txBody>
      </p:sp>
      <p:sp>
        <p:nvSpPr>
          <p:cNvPr id="123924" name="Text Box 54"/>
          <p:cNvSpPr txBox="1">
            <a:spLocks noChangeArrowheads="1"/>
          </p:cNvSpPr>
          <p:nvPr/>
        </p:nvSpPr>
        <p:spPr bwMode="auto">
          <a:xfrm>
            <a:off x="3636963" y="1381125"/>
            <a:ext cx="793750" cy="461963"/>
          </a:xfrm>
          <a:prstGeom prst="rect">
            <a:avLst/>
          </a:prstGeom>
          <a:noFill/>
          <a:ln w="9525">
            <a:noFill/>
            <a:miter lim="800000"/>
            <a:headEnd/>
            <a:tailEnd/>
          </a:ln>
        </p:spPr>
        <p:txBody>
          <a:bodyPr wrap="none">
            <a:spAutoFit/>
          </a:bodyPr>
          <a:lstStyle/>
          <a:p>
            <a:r>
              <a:rPr lang="en-US"/>
              <a:t>11 </a:t>
            </a:r>
            <a:r>
              <a:rPr lang="en-US">
                <a:sym typeface="Symbol" pitchFamily="18" charset="2"/>
              </a:rPr>
              <a:t></a:t>
            </a:r>
            <a:endParaRPr lang="en-US"/>
          </a:p>
        </p:txBody>
      </p:sp>
      <p:sp>
        <p:nvSpPr>
          <p:cNvPr id="123925" name="Line 55"/>
          <p:cNvSpPr>
            <a:spLocks noChangeShapeType="1"/>
          </p:cNvSpPr>
          <p:nvPr/>
        </p:nvSpPr>
        <p:spPr bwMode="auto">
          <a:xfrm rot="16200000" flipV="1">
            <a:off x="2474913" y="584200"/>
            <a:ext cx="0" cy="228600"/>
          </a:xfrm>
          <a:prstGeom prst="line">
            <a:avLst/>
          </a:prstGeom>
          <a:noFill/>
          <a:ln w="9525">
            <a:solidFill>
              <a:schemeClr val="tx1"/>
            </a:solidFill>
            <a:round/>
            <a:headEnd/>
            <a:tailEnd/>
          </a:ln>
        </p:spPr>
        <p:txBody>
          <a:bodyPr/>
          <a:lstStyle/>
          <a:p>
            <a:endParaRPr lang="en-US"/>
          </a:p>
        </p:txBody>
      </p:sp>
      <p:sp>
        <p:nvSpPr>
          <p:cNvPr id="123926" name="Line 56"/>
          <p:cNvSpPr>
            <a:spLocks noChangeShapeType="1"/>
          </p:cNvSpPr>
          <p:nvPr/>
        </p:nvSpPr>
        <p:spPr bwMode="auto">
          <a:xfrm rot="16200000" flipV="1">
            <a:off x="3771900" y="-25400"/>
            <a:ext cx="0" cy="1447800"/>
          </a:xfrm>
          <a:prstGeom prst="line">
            <a:avLst/>
          </a:prstGeom>
          <a:noFill/>
          <a:ln w="9525">
            <a:solidFill>
              <a:schemeClr val="tx1"/>
            </a:solidFill>
            <a:round/>
            <a:headEnd/>
            <a:tailEnd/>
          </a:ln>
        </p:spPr>
        <p:txBody>
          <a:bodyPr/>
          <a:lstStyle/>
          <a:p>
            <a:endParaRPr lang="en-US"/>
          </a:p>
        </p:txBody>
      </p:sp>
      <p:sp>
        <p:nvSpPr>
          <p:cNvPr id="123927" name="Line 57"/>
          <p:cNvSpPr>
            <a:spLocks noChangeShapeType="1"/>
          </p:cNvSpPr>
          <p:nvPr/>
        </p:nvSpPr>
        <p:spPr bwMode="auto">
          <a:xfrm rot="16200000" flipV="1">
            <a:off x="1331913" y="584200"/>
            <a:ext cx="0" cy="228600"/>
          </a:xfrm>
          <a:prstGeom prst="line">
            <a:avLst/>
          </a:prstGeom>
          <a:noFill/>
          <a:ln w="9525">
            <a:solidFill>
              <a:schemeClr val="tx1"/>
            </a:solidFill>
            <a:round/>
            <a:headEnd/>
            <a:tailEnd/>
          </a:ln>
        </p:spPr>
        <p:txBody>
          <a:bodyPr/>
          <a:lstStyle/>
          <a:p>
            <a:endParaRPr lang="en-US"/>
          </a:p>
        </p:txBody>
      </p:sp>
      <p:sp>
        <p:nvSpPr>
          <p:cNvPr id="123928" name="Line 58"/>
          <p:cNvSpPr>
            <a:spLocks noChangeShapeType="1"/>
          </p:cNvSpPr>
          <p:nvPr/>
        </p:nvSpPr>
        <p:spPr bwMode="auto">
          <a:xfrm rot="16200000" flipV="1">
            <a:off x="2017713" y="584200"/>
            <a:ext cx="0" cy="228600"/>
          </a:xfrm>
          <a:prstGeom prst="line">
            <a:avLst/>
          </a:prstGeom>
          <a:noFill/>
          <a:ln w="9525">
            <a:solidFill>
              <a:schemeClr val="tx1"/>
            </a:solidFill>
            <a:round/>
            <a:headEnd/>
            <a:tailEnd/>
          </a:ln>
        </p:spPr>
        <p:txBody>
          <a:bodyPr/>
          <a:lstStyle/>
          <a:p>
            <a:endParaRPr lang="en-US"/>
          </a:p>
        </p:txBody>
      </p:sp>
      <p:sp>
        <p:nvSpPr>
          <p:cNvPr id="123929" name="Line 59"/>
          <p:cNvSpPr>
            <a:spLocks noChangeShapeType="1"/>
          </p:cNvSpPr>
          <p:nvPr/>
        </p:nvSpPr>
        <p:spPr bwMode="auto">
          <a:xfrm rot="16200000" flipH="1">
            <a:off x="963613" y="952500"/>
            <a:ext cx="508000" cy="0"/>
          </a:xfrm>
          <a:prstGeom prst="line">
            <a:avLst/>
          </a:prstGeom>
          <a:noFill/>
          <a:ln w="9525">
            <a:solidFill>
              <a:schemeClr val="tx1"/>
            </a:solidFill>
            <a:round/>
            <a:headEnd/>
            <a:tailEnd/>
          </a:ln>
        </p:spPr>
        <p:txBody>
          <a:bodyPr/>
          <a:lstStyle/>
          <a:p>
            <a:endParaRPr lang="en-US"/>
          </a:p>
        </p:txBody>
      </p:sp>
      <p:sp>
        <p:nvSpPr>
          <p:cNvPr id="123930" name="Line 60"/>
          <p:cNvSpPr>
            <a:spLocks noChangeShapeType="1"/>
          </p:cNvSpPr>
          <p:nvPr/>
        </p:nvSpPr>
        <p:spPr bwMode="auto">
          <a:xfrm rot="16200000" flipH="1">
            <a:off x="1878013" y="952500"/>
            <a:ext cx="508000" cy="0"/>
          </a:xfrm>
          <a:prstGeom prst="line">
            <a:avLst/>
          </a:prstGeom>
          <a:noFill/>
          <a:ln w="9525">
            <a:solidFill>
              <a:schemeClr val="tx1"/>
            </a:solidFill>
            <a:round/>
            <a:headEnd/>
            <a:tailEnd/>
          </a:ln>
        </p:spPr>
        <p:txBody>
          <a:bodyPr/>
          <a:lstStyle/>
          <a:p>
            <a:endParaRPr lang="en-US"/>
          </a:p>
        </p:txBody>
      </p:sp>
      <p:sp>
        <p:nvSpPr>
          <p:cNvPr id="123931" name="Line 61"/>
          <p:cNvSpPr>
            <a:spLocks noChangeShapeType="1"/>
          </p:cNvSpPr>
          <p:nvPr/>
        </p:nvSpPr>
        <p:spPr bwMode="auto">
          <a:xfrm rot="16200000" flipH="1">
            <a:off x="2106613" y="952500"/>
            <a:ext cx="508000" cy="0"/>
          </a:xfrm>
          <a:prstGeom prst="line">
            <a:avLst/>
          </a:prstGeom>
          <a:noFill/>
          <a:ln w="9525">
            <a:solidFill>
              <a:schemeClr val="tx1"/>
            </a:solidFill>
            <a:round/>
            <a:headEnd/>
            <a:tailEnd/>
          </a:ln>
        </p:spPr>
        <p:txBody>
          <a:bodyPr/>
          <a:lstStyle/>
          <a:p>
            <a:endParaRPr lang="en-US"/>
          </a:p>
        </p:txBody>
      </p:sp>
      <p:sp>
        <p:nvSpPr>
          <p:cNvPr id="123932" name="Line 62"/>
          <p:cNvSpPr>
            <a:spLocks noChangeShapeType="1"/>
          </p:cNvSpPr>
          <p:nvPr/>
        </p:nvSpPr>
        <p:spPr bwMode="auto">
          <a:xfrm rot="16200000" flipH="1">
            <a:off x="4240213" y="952500"/>
            <a:ext cx="508000" cy="0"/>
          </a:xfrm>
          <a:prstGeom prst="line">
            <a:avLst/>
          </a:prstGeom>
          <a:noFill/>
          <a:ln w="9525">
            <a:solidFill>
              <a:schemeClr val="tx1"/>
            </a:solidFill>
            <a:round/>
            <a:headEnd/>
            <a:tailEnd/>
          </a:ln>
        </p:spPr>
        <p:txBody>
          <a:bodyPr/>
          <a:lstStyle/>
          <a:p>
            <a:endParaRPr lang="en-US"/>
          </a:p>
        </p:txBody>
      </p:sp>
      <p:sp>
        <p:nvSpPr>
          <p:cNvPr id="123933" name="Text Box 63"/>
          <p:cNvSpPr txBox="1">
            <a:spLocks noChangeArrowheads="1"/>
          </p:cNvSpPr>
          <p:nvPr/>
        </p:nvSpPr>
        <p:spPr bwMode="auto">
          <a:xfrm>
            <a:off x="304800" y="5462588"/>
            <a:ext cx="1071563" cy="276225"/>
          </a:xfrm>
          <a:prstGeom prst="rect">
            <a:avLst/>
          </a:prstGeom>
          <a:noFill/>
          <a:ln w="9525">
            <a:noFill/>
            <a:miter lim="800000"/>
            <a:headEnd/>
            <a:tailEnd/>
          </a:ln>
        </p:spPr>
        <p:txBody>
          <a:bodyPr wrap="none">
            <a:spAutoFit/>
          </a:bodyPr>
          <a:lstStyle/>
          <a:p>
            <a:r>
              <a:rPr lang="en-US" sz="1200"/>
              <a:t>4.35 V, 15.7 V</a:t>
            </a:r>
          </a:p>
        </p:txBody>
      </p:sp>
      <p:sp>
        <p:nvSpPr>
          <p:cNvPr id="164928" name="Text Box 64"/>
          <p:cNvSpPr txBox="1">
            <a:spLocks noChangeArrowheads="1"/>
          </p:cNvSpPr>
          <p:nvPr/>
        </p:nvSpPr>
        <p:spPr bwMode="auto">
          <a:xfrm>
            <a:off x="822325" y="3675063"/>
            <a:ext cx="4570413" cy="1384300"/>
          </a:xfrm>
          <a:prstGeom prst="rect">
            <a:avLst/>
          </a:prstGeom>
          <a:noFill/>
          <a:ln w="9525">
            <a:noFill/>
            <a:miter lim="800000"/>
            <a:headEnd/>
            <a:tailEnd/>
          </a:ln>
        </p:spPr>
        <p:txBody>
          <a:bodyPr wrap="none">
            <a:spAutoFit/>
          </a:bodyPr>
          <a:lstStyle/>
          <a:p>
            <a:r>
              <a:rPr lang="en-US" sz="2800"/>
              <a:t>V = IR</a:t>
            </a:r>
          </a:p>
          <a:p>
            <a:r>
              <a:rPr lang="en-US"/>
              <a:t>V</a:t>
            </a:r>
            <a:r>
              <a:rPr lang="en-US" baseline="-25000"/>
              <a:t>1</a:t>
            </a:r>
            <a:r>
              <a:rPr lang="en-US" sz="2800"/>
              <a:t>  = (</a:t>
            </a:r>
            <a:r>
              <a:rPr lang="en-US"/>
              <a:t>5 </a:t>
            </a:r>
            <a:r>
              <a:rPr lang="en-US">
                <a:sym typeface="Symbol" pitchFamily="18" charset="2"/>
              </a:rPr>
              <a:t></a:t>
            </a:r>
            <a:r>
              <a:rPr lang="en-US" sz="2800"/>
              <a:t>)(.8696 A) = 4.35 V</a:t>
            </a:r>
          </a:p>
          <a:p>
            <a:r>
              <a:rPr lang="en-US"/>
              <a:t>V</a:t>
            </a:r>
            <a:r>
              <a:rPr lang="en-US" baseline="-25000"/>
              <a:t>2</a:t>
            </a:r>
            <a:r>
              <a:rPr lang="en-US" sz="2800"/>
              <a:t>  = (</a:t>
            </a:r>
            <a:r>
              <a:rPr lang="en-US"/>
              <a:t>18 </a:t>
            </a:r>
            <a:r>
              <a:rPr lang="en-US">
                <a:sym typeface="Symbol" pitchFamily="18" charset="2"/>
              </a:rPr>
              <a:t></a:t>
            </a:r>
            <a:r>
              <a:rPr lang="en-US" sz="2800"/>
              <a:t>)(.8696 A) = 15.7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928"/>
                                        </p:tgtEl>
                                        <p:attrNameLst>
                                          <p:attrName>style.visibility</p:attrName>
                                        </p:attrNameLst>
                                      </p:cBhvr>
                                      <p:to>
                                        <p:strVal val="visible"/>
                                      </p:to>
                                    </p:set>
                                    <p:animEffect transition="in" filter="wipe(left)">
                                      <p:cBhvr>
                                        <p:cTn id="7" dur="500"/>
                                        <p:tgtEl>
                                          <p:spTgt spid="164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28"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7525" y="1079500"/>
            <a:ext cx="8451850" cy="4208463"/>
            <a:chOff x="326" y="816"/>
            <a:chExt cx="5324" cy="3181"/>
          </a:xfrm>
        </p:grpSpPr>
        <p:grpSp>
          <p:nvGrpSpPr>
            <p:cNvPr id="124990" name="Group 3"/>
            <p:cNvGrpSpPr>
              <a:grpSpLocks/>
            </p:cNvGrpSpPr>
            <p:nvPr/>
          </p:nvGrpSpPr>
          <p:grpSpPr bwMode="auto">
            <a:xfrm>
              <a:off x="765" y="909"/>
              <a:ext cx="3572" cy="1299"/>
              <a:chOff x="765" y="2637"/>
              <a:chExt cx="3572" cy="1299"/>
            </a:xfrm>
          </p:grpSpPr>
          <p:sp>
            <p:nvSpPr>
              <p:cNvPr id="125008" name="Line 4"/>
              <p:cNvSpPr>
                <a:spLocks noChangeShapeType="1"/>
              </p:cNvSpPr>
              <p:nvPr/>
            </p:nvSpPr>
            <p:spPr bwMode="auto">
              <a:xfrm flipV="1">
                <a:off x="768" y="3360"/>
                <a:ext cx="0" cy="576"/>
              </a:xfrm>
              <a:prstGeom prst="line">
                <a:avLst/>
              </a:prstGeom>
              <a:noFill/>
              <a:ln w="9525">
                <a:solidFill>
                  <a:srgbClr val="00FF00"/>
                </a:solidFill>
                <a:round/>
                <a:headEnd/>
                <a:tailEnd type="triangle" w="med" len="med"/>
              </a:ln>
            </p:spPr>
            <p:txBody>
              <a:bodyPr/>
              <a:lstStyle/>
              <a:p>
                <a:endParaRPr lang="en-US"/>
              </a:p>
            </p:txBody>
          </p:sp>
          <p:grpSp>
            <p:nvGrpSpPr>
              <p:cNvPr id="125009" name="Group 5"/>
              <p:cNvGrpSpPr>
                <a:grpSpLocks/>
              </p:cNvGrpSpPr>
              <p:nvPr/>
            </p:nvGrpSpPr>
            <p:grpSpPr bwMode="auto">
              <a:xfrm>
                <a:off x="765" y="2637"/>
                <a:ext cx="3572" cy="1299"/>
                <a:chOff x="765" y="2637"/>
                <a:chExt cx="3572" cy="1299"/>
              </a:xfrm>
            </p:grpSpPr>
            <p:sp>
              <p:nvSpPr>
                <p:cNvPr id="125010" name="Line 6"/>
                <p:cNvSpPr>
                  <a:spLocks noChangeShapeType="1"/>
                </p:cNvSpPr>
                <p:nvPr/>
              </p:nvSpPr>
              <p:spPr bwMode="auto">
                <a:xfrm flipV="1">
                  <a:off x="765" y="2637"/>
                  <a:ext cx="0" cy="674"/>
                </a:xfrm>
                <a:prstGeom prst="line">
                  <a:avLst/>
                </a:prstGeom>
                <a:noFill/>
                <a:ln w="9525">
                  <a:solidFill>
                    <a:srgbClr val="00FF00"/>
                  </a:solidFill>
                  <a:round/>
                  <a:headEnd/>
                  <a:tailEnd type="triangle" w="med" len="med"/>
                </a:ln>
              </p:spPr>
              <p:txBody>
                <a:bodyPr/>
                <a:lstStyle/>
                <a:p>
                  <a:endParaRPr lang="en-US"/>
                </a:p>
              </p:txBody>
            </p:sp>
            <p:sp>
              <p:nvSpPr>
                <p:cNvPr id="125011" name="Line 7"/>
                <p:cNvSpPr>
                  <a:spLocks noChangeShapeType="1"/>
                </p:cNvSpPr>
                <p:nvPr/>
              </p:nvSpPr>
              <p:spPr bwMode="auto">
                <a:xfrm>
                  <a:off x="768" y="2640"/>
                  <a:ext cx="3552" cy="0"/>
                </a:xfrm>
                <a:prstGeom prst="line">
                  <a:avLst/>
                </a:prstGeom>
                <a:noFill/>
                <a:ln w="9525">
                  <a:solidFill>
                    <a:srgbClr val="00FF00"/>
                  </a:solidFill>
                  <a:round/>
                  <a:headEnd/>
                  <a:tailEnd type="triangle" w="med" len="med"/>
                </a:ln>
              </p:spPr>
              <p:txBody>
                <a:bodyPr/>
                <a:lstStyle/>
                <a:p>
                  <a:endParaRPr lang="en-US"/>
                </a:p>
              </p:txBody>
            </p:sp>
            <p:sp>
              <p:nvSpPr>
                <p:cNvPr id="125012" name="Line 8"/>
                <p:cNvSpPr>
                  <a:spLocks noChangeShapeType="1"/>
                </p:cNvSpPr>
                <p:nvPr/>
              </p:nvSpPr>
              <p:spPr bwMode="auto">
                <a:xfrm>
                  <a:off x="4320" y="2640"/>
                  <a:ext cx="0" cy="1296"/>
                </a:xfrm>
                <a:prstGeom prst="line">
                  <a:avLst/>
                </a:prstGeom>
                <a:noFill/>
                <a:ln w="9525">
                  <a:solidFill>
                    <a:srgbClr val="00FF00"/>
                  </a:solidFill>
                  <a:round/>
                  <a:headEnd/>
                  <a:tailEnd type="triangle" w="med" len="med"/>
                </a:ln>
              </p:spPr>
              <p:txBody>
                <a:bodyPr/>
                <a:lstStyle/>
                <a:p>
                  <a:endParaRPr lang="en-US"/>
                </a:p>
              </p:txBody>
            </p:sp>
            <p:sp>
              <p:nvSpPr>
                <p:cNvPr id="125013" name="Line 9"/>
                <p:cNvSpPr>
                  <a:spLocks noChangeShapeType="1"/>
                </p:cNvSpPr>
                <p:nvPr/>
              </p:nvSpPr>
              <p:spPr bwMode="auto">
                <a:xfrm flipH="1">
                  <a:off x="768" y="3936"/>
                  <a:ext cx="3552" cy="0"/>
                </a:xfrm>
                <a:prstGeom prst="line">
                  <a:avLst/>
                </a:prstGeom>
                <a:noFill/>
                <a:ln w="9525">
                  <a:solidFill>
                    <a:srgbClr val="00FF00"/>
                  </a:solidFill>
                  <a:round/>
                  <a:headEnd/>
                  <a:tailEnd type="triangle" w="med" len="med"/>
                </a:ln>
              </p:spPr>
              <p:txBody>
                <a:bodyPr/>
                <a:lstStyle/>
                <a:p>
                  <a:endParaRPr lang="en-US"/>
                </a:p>
              </p:txBody>
            </p:sp>
            <p:sp>
              <p:nvSpPr>
                <p:cNvPr id="125014" name="Text Box 10"/>
                <p:cNvSpPr txBox="1">
                  <a:spLocks noChangeArrowheads="1"/>
                </p:cNvSpPr>
                <p:nvPr/>
              </p:nvSpPr>
              <p:spPr bwMode="auto">
                <a:xfrm>
                  <a:off x="4070" y="2682"/>
                  <a:ext cx="267" cy="396"/>
                </a:xfrm>
                <a:prstGeom prst="rect">
                  <a:avLst/>
                </a:prstGeom>
                <a:noFill/>
                <a:ln w="9525">
                  <a:noFill/>
                  <a:miter lim="800000"/>
                  <a:headEnd/>
                  <a:tailEnd/>
                </a:ln>
              </p:spPr>
              <p:txBody>
                <a:bodyPr wrap="none">
                  <a:spAutoFit/>
                </a:bodyPr>
                <a:lstStyle/>
                <a:p>
                  <a:r>
                    <a:rPr lang="en-US" sz="2800">
                      <a:solidFill>
                        <a:srgbClr val="66FF33"/>
                      </a:solidFill>
                    </a:rPr>
                    <a:t>I</a:t>
                  </a:r>
                  <a:r>
                    <a:rPr lang="en-US" sz="2800" baseline="-25000">
                      <a:solidFill>
                        <a:srgbClr val="66FF33"/>
                      </a:solidFill>
                    </a:rPr>
                    <a:t>3</a:t>
                  </a:r>
                </a:p>
              </p:txBody>
            </p:sp>
          </p:grpSp>
        </p:grpSp>
        <p:grpSp>
          <p:nvGrpSpPr>
            <p:cNvPr id="124991" name="Group 11"/>
            <p:cNvGrpSpPr>
              <a:grpSpLocks/>
            </p:cNvGrpSpPr>
            <p:nvPr/>
          </p:nvGrpSpPr>
          <p:grpSpPr bwMode="auto">
            <a:xfrm>
              <a:off x="672" y="863"/>
              <a:ext cx="2273" cy="1403"/>
              <a:chOff x="672" y="2591"/>
              <a:chExt cx="2273" cy="1403"/>
            </a:xfrm>
          </p:grpSpPr>
          <p:sp>
            <p:nvSpPr>
              <p:cNvPr id="125002" name="Line 12"/>
              <p:cNvSpPr>
                <a:spLocks noChangeShapeType="1"/>
              </p:cNvSpPr>
              <p:nvPr/>
            </p:nvSpPr>
            <p:spPr bwMode="auto">
              <a:xfrm flipV="1">
                <a:off x="708" y="2591"/>
                <a:ext cx="0" cy="720"/>
              </a:xfrm>
              <a:prstGeom prst="line">
                <a:avLst/>
              </a:prstGeom>
              <a:noFill/>
              <a:ln w="9525">
                <a:solidFill>
                  <a:srgbClr val="FF0000"/>
                </a:solidFill>
                <a:round/>
                <a:headEnd/>
                <a:tailEnd type="triangle" w="med" len="med"/>
              </a:ln>
            </p:spPr>
            <p:txBody>
              <a:bodyPr/>
              <a:lstStyle/>
              <a:p>
                <a:endParaRPr lang="en-US"/>
              </a:p>
            </p:txBody>
          </p:sp>
          <p:sp>
            <p:nvSpPr>
              <p:cNvPr id="125003" name="Line 13"/>
              <p:cNvSpPr>
                <a:spLocks noChangeShapeType="1"/>
              </p:cNvSpPr>
              <p:nvPr/>
            </p:nvSpPr>
            <p:spPr bwMode="auto">
              <a:xfrm>
                <a:off x="720" y="2592"/>
                <a:ext cx="2208" cy="0"/>
              </a:xfrm>
              <a:prstGeom prst="line">
                <a:avLst/>
              </a:prstGeom>
              <a:noFill/>
              <a:ln w="9525">
                <a:solidFill>
                  <a:srgbClr val="FF0000"/>
                </a:solidFill>
                <a:round/>
                <a:headEnd/>
                <a:tailEnd type="triangle" w="med" len="med"/>
              </a:ln>
            </p:spPr>
            <p:txBody>
              <a:bodyPr/>
              <a:lstStyle/>
              <a:p>
                <a:endParaRPr lang="en-US"/>
              </a:p>
            </p:txBody>
          </p:sp>
          <p:sp>
            <p:nvSpPr>
              <p:cNvPr id="125004" name="Line 14"/>
              <p:cNvSpPr>
                <a:spLocks noChangeShapeType="1"/>
              </p:cNvSpPr>
              <p:nvPr/>
            </p:nvSpPr>
            <p:spPr bwMode="auto">
              <a:xfrm>
                <a:off x="2928" y="2592"/>
                <a:ext cx="0" cy="1392"/>
              </a:xfrm>
              <a:prstGeom prst="line">
                <a:avLst/>
              </a:prstGeom>
              <a:noFill/>
              <a:ln w="9525">
                <a:solidFill>
                  <a:srgbClr val="FF0000"/>
                </a:solidFill>
                <a:round/>
                <a:headEnd/>
                <a:tailEnd type="triangle" w="med" len="med"/>
              </a:ln>
            </p:spPr>
            <p:txBody>
              <a:bodyPr/>
              <a:lstStyle/>
              <a:p>
                <a:endParaRPr lang="en-US"/>
              </a:p>
            </p:txBody>
          </p:sp>
          <p:sp>
            <p:nvSpPr>
              <p:cNvPr id="125005" name="Line 15"/>
              <p:cNvSpPr>
                <a:spLocks noChangeShapeType="1"/>
              </p:cNvSpPr>
              <p:nvPr/>
            </p:nvSpPr>
            <p:spPr bwMode="auto">
              <a:xfrm flipH="1">
                <a:off x="672" y="3994"/>
                <a:ext cx="2256" cy="0"/>
              </a:xfrm>
              <a:prstGeom prst="line">
                <a:avLst/>
              </a:prstGeom>
              <a:noFill/>
              <a:ln w="9525">
                <a:solidFill>
                  <a:srgbClr val="FF0000"/>
                </a:solidFill>
                <a:round/>
                <a:headEnd/>
                <a:tailEnd type="triangle" w="med" len="med"/>
              </a:ln>
            </p:spPr>
            <p:txBody>
              <a:bodyPr/>
              <a:lstStyle/>
              <a:p>
                <a:endParaRPr lang="en-US"/>
              </a:p>
            </p:txBody>
          </p:sp>
          <p:sp>
            <p:nvSpPr>
              <p:cNvPr id="125006" name="Line 16"/>
              <p:cNvSpPr>
                <a:spLocks noChangeShapeType="1"/>
              </p:cNvSpPr>
              <p:nvPr/>
            </p:nvSpPr>
            <p:spPr bwMode="auto">
              <a:xfrm flipV="1">
                <a:off x="720" y="3360"/>
                <a:ext cx="0" cy="576"/>
              </a:xfrm>
              <a:prstGeom prst="line">
                <a:avLst/>
              </a:prstGeom>
              <a:noFill/>
              <a:ln w="9525">
                <a:solidFill>
                  <a:srgbClr val="FF0000"/>
                </a:solidFill>
                <a:round/>
                <a:headEnd/>
                <a:tailEnd type="triangle" w="med" len="med"/>
              </a:ln>
            </p:spPr>
            <p:txBody>
              <a:bodyPr/>
              <a:lstStyle/>
              <a:p>
                <a:endParaRPr lang="en-US"/>
              </a:p>
            </p:txBody>
          </p:sp>
          <p:sp>
            <p:nvSpPr>
              <p:cNvPr id="125007" name="Text Box 17"/>
              <p:cNvSpPr txBox="1">
                <a:spLocks noChangeArrowheads="1"/>
              </p:cNvSpPr>
              <p:nvPr/>
            </p:nvSpPr>
            <p:spPr bwMode="auto">
              <a:xfrm>
                <a:off x="2678" y="3402"/>
                <a:ext cx="267" cy="396"/>
              </a:xfrm>
              <a:prstGeom prst="rect">
                <a:avLst/>
              </a:prstGeom>
              <a:noFill/>
              <a:ln w="9525">
                <a:noFill/>
                <a:miter lim="800000"/>
                <a:headEnd/>
                <a:tailEnd/>
              </a:ln>
            </p:spPr>
            <p:txBody>
              <a:bodyPr wrap="none">
                <a:spAutoFit/>
              </a:bodyPr>
              <a:lstStyle/>
              <a:p>
                <a:r>
                  <a:rPr lang="en-US" sz="2800">
                    <a:solidFill>
                      <a:srgbClr val="FF0000"/>
                    </a:solidFill>
                  </a:rPr>
                  <a:t>I</a:t>
                </a:r>
                <a:r>
                  <a:rPr lang="en-US" sz="2800" baseline="-25000">
                    <a:solidFill>
                      <a:srgbClr val="FF0000"/>
                    </a:solidFill>
                  </a:rPr>
                  <a:t>2</a:t>
                </a:r>
              </a:p>
            </p:txBody>
          </p:sp>
        </p:grpSp>
        <p:grpSp>
          <p:nvGrpSpPr>
            <p:cNvPr id="124992" name="Group 18"/>
            <p:cNvGrpSpPr>
              <a:grpSpLocks/>
            </p:cNvGrpSpPr>
            <p:nvPr/>
          </p:nvGrpSpPr>
          <p:grpSpPr bwMode="auto">
            <a:xfrm>
              <a:off x="672" y="816"/>
              <a:ext cx="977" cy="1488"/>
              <a:chOff x="672" y="2544"/>
              <a:chExt cx="977" cy="1488"/>
            </a:xfrm>
          </p:grpSpPr>
          <p:grpSp>
            <p:nvGrpSpPr>
              <p:cNvPr id="124995" name="Group 19"/>
              <p:cNvGrpSpPr>
                <a:grpSpLocks/>
              </p:cNvGrpSpPr>
              <p:nvPr/>
            </p:nvGrpSpPr>
            <p:grpSpPr bwMode="auto">
              <a:xfrm>
                <a:off x="672" y="2544"/>
                <a:ext cx="912" cy="1488"/>
                <a:chOff x="672" y="2544"/>
                <a:chExt cx="912" cy="1488"/>
              </a:xfrm>
            </p:grpSpPr>
            <p:sp>
              <p:nvSpPr>
                <p:cNvPr id="124997" name="Line 20"/>
                <p:cNvSpPr>
                  <a:spLocks noChangeShapeType="1"/>
                </p:cNvSpPr>
                <p:nvPr/>
              </p:nvSpPr>
              <p:spPr bwMode="auto">
                <a:xfrm>
                  <a:off x="673" y="2545"/>
                  <a:ext cx="910" cy="0"/>
                </a:xfrm>
                <a:prstGeom prst="line">
                  <a:avLst/>
                </a:prstGeom>
                <a:noFill/>
                <a:ln w="9525">
                  <a:solidFill>
                    <a:srgbClr val="3366FF"/>
                  </a:solidFill>
                  <a:round/>
                  <a:headEnd/>
                  <a:tailEnd type="triangle" w="med" len="med"/>
                </a:ln>
              </p:spPr>
              <p:txBody>
                <a:bodyPr/>
                <a:lstStyle/>
                <a:p>
                  <a:endParaRPr lang="en-US"/>
                </a:p>
              </p:txBody>
            </p:sp>
            <p:sp>
              <p:nvSpPr>
                <p:cNvPr id="124998" name="Line 21"/>
                <p:cNvSpPr>
                  <a:spLocks noChangeShapeType="1"/>
                </p:cNvSpPr>
                <p:nvPr/>
              </p:nvSpPr>
              <p:spPr bwMode="auto">
                <a:xfrm flipV="1">
                  <a:off x="673" y="2545"/>
                  <a:ext cx="0" cy="766"/>
                </a:xfrm>
                <a:prstGeom prst="line">
                  <a:avLst/>
                </a:prstGeom>
                <a:noFill/>
                <a:ln w="9525">
                  <a:solidFill>
                    <a:srgbClr val="3366FF"/>
                  </a:solidFill>
                  <a:round/>
                  <a:headEnd/>
                  <a:tailEnd type="triangle" w="med" len="med"/>
                </a:ln>
              </p:spPr>
              <p:txBody>
                <a:bodyPr/>
                <a:lstStyle/>
                <a:p>
                  <a:endParaRPr lang="en-US"/>
                </a:p>
              </p:txBody>
            </p:sp>
            <p:sp>
              <p:nvSpPr>
                <p:cNvPr id="124999" name="Line 22"/>
                <p:cNvSpPr>
                  <a:spLocks noChangeShapeType="1"/>
                </p:cNvSpPr>
                <p:nvPr/>
              </p:nvSpPr>
              <p:spPr bwMode="auto">
                <a:xfrm>
                  <a:off x="1584" y="2544"/>
                  <a:ext cx="0" cy="1488"/>
                </a:xfrm>
                <a:prstGeom prst="line">
                  <a:avLst/>
                </a:prstGeom>
                <a:noFill/>
                <a:ln w="9525">
                  <a:solidFill>
                    <a:srgbClr val="3366FF"/>
                  </a:solidFill>
                  <a:round/>
                  <a:headEnd/>
                  <a:tailEnd type="triangle" w="med" len="med"/>
                </a:ln>
              </p:spPr>
              <p:txBody>
                <a:bodyPr/>
                <a:lstStyle/>
                <a:p>
                  <a:endParaRPr lang="en-US"/>
                </a:p>
              </p:txBody>
            </p:sp>
            <p:sp>
              <p:nvSpPr>
                <p:cNvPr id="125000" name="Line 23"/>
                <p:cNvSpPr>
                  <a:spLocks noChangeShapeType="1"/>
                </p:cNvSpPr>
                <p:nvPr/>
              </p:nvSpPr>
              <p:spPr bwMode="auto">
                <a:xfrm flipH="1">
                  <a:off x="672" y="4032"/>
                  <a:ext cx="912" cy="0"/>
                </a:xfrm>
                <a:prstGeom prst="line">
                  <a:avLst/>
                </a:prstGeom>
                <a:noFill/>
                <a:ln w="9525">
                  <a:solidFill>
                    <a:srgbClr val="3366FF"/>
                  </a:solidFill>
                  <a:round/>
                  <a:headEnd/>
                  <a:tailEnd type="triangle" w="med" len="med"/>
                </a:ln>
              </p:spPr>
              <p:txBody>
                <a:bodyPr/>
                <a:lstStyle/>
                <a:p>
                  <a:endParaRPr lang="en-US"/>
                </a:p>
              </p:txBody>
            </p:sp>
            <p:sp>
              <p:nvSpPr>
                <p:cNvPr id="125001" name="Line 24"/>
                <p:cNvSpPr>
                  <a:spLocks noChangeShapeType="1"/>
                </p:cNvSpPr>
                <p:nvPr/>
              </p:nvSpPr>
              <p:spPr bwMode="auto">
                <a:xfrm flipV="1">
                  <a:off x="672" y="3360"/>
                  <a:ext cx="0" cy="672"/>
                </a:xfrm>
                <a:prstGeom prst="line">
                  <a:avLst/>
                </a:prstGeom>
                <a:noFill/>
                <a:ln w="9525">
                  <a:solidFill>
                    <a:srgbClr val="3366FF"/>
                  </a:solidFill>
                  <a:round/>
                  <a:headEnd/>
                  <a:tailEnd type="triangle" w="med" len="med"/>
                </a:ln>
              </p:spPr>
              <p:txBody>
                <a:bodyPr/>
                <a:lstStyle/>
                <a:p>
                  <a:endParaRPr lang="en-US"/>
                </a:p>
              </p:txBody>
            </p:sp>
          </p:grpSp>
          <p:sp>
            <p:nvSpPr>
              <p:cNvPr id="124996" name="Text Box 25"/>
              <p:cNvSpPr txBox="1">
                <a:spLocks noChangeArrowheads="1"/>
              </p:cNvSpPr>
              <p:nvPr/>
            </p:nvSpPr>
            <p:spPr bwMode="auto">
              <a:xfrm>
                <a:off x="1382" y="2730"/>
                <a:ext cx="267" cy="396"/>
              </a:xfrm>
              <a:prstGeom prst="rect">
                <a:avLst/>
              </a:prstGeom>
              <a:noFill/>
              <a:ln w="9525">
                <a:noFill/>
                <a:miter lim="800000"/>
                <a:headEnd/>
                <a:tailEnd/>
              </a:ln>
            </p:spPr>
            <p:txBody>
              <a:bodyPr wrap="none">
                <a:spAutoFit/>
              </a:bodyPr>
              <a:lstStyle/>
              <a:p>
                <a:r>
                  <a:rPr lang="en-US" sz="2800">
                    <a:solidFill>
                      <a:srgbClr val="3366FF"/>
                    </a:solidFill>
                  </a:rPr>
                  <a:t>I</a:t>
                </a:r>
                <a:r>
                  <a:rPr lang="en-US" sz="2800" baseline="-25000">
                    <a:solidFill>
                      <a:srgbClr val="3366FF"/>
                    </a:solidFill>
                  </a:rPr>
                  <a:t>1</a:t>
                </a:r>
              </a:p>
            </p:txBody>
          </p:sp>
        </p:grpSp>
        <p:sp>
          <p:nvSpPr>
            <p:cNvPr id="124993" name="Text Box 26"/>
            <p:cNvSpPr txBox="1">
              <a:spLocks noChangeArrowheads="1"/>
            </p:cNvSpPr>
            <p:nvPr/>
          </p:nvSpPr>
          <p:spPr bwMode="auto">
            <a:xfrm>
              <a:off x="4589" y="816"/>
              <a:ext cx="1061" cy="1047"/>
            </a:xfrm>
            <a:prstGeom prst="rect">
              <a:avLst/>
            </a:prstGeom>
            <a:noFill/>
            <a:ln w="9525">
              <a:noFill/>
              <a:miter lim="800000"/>
              <a:headEnd/>
              <a:tailEnd/>
            </a:ln>
          </p:spPr>
          <p:txBody>
            <a:bodyPr wrap="none">
              <a:spAutoFit/>
            </a:bodyPr>
            <a:lstStyle/>
            <a:p>
              <a:r>
                <a:rPr lang="en-US" sz="2800">
                  <a:solidFill>
                    <a:srgbClr val="3366FF"/>
                  </a:solidFill>
                </a:rPr>
                <a:t>I</a:t>
              </a:r>
              <a:r>
                <a:rPr lang="en-US" sz="2800" baseline="-25000">
                  <a:solidFill>
                    <a:srgbClr val="3366FF"/>
                  </a:solidFill>
                </a:rPr>
                <a:t>1</a:t>
              </a:r>
              <a:r>
                <a:rPr lang="en-US" sz="2800">
                  <a:solidFill>
                    <a:srgbClr val="3366FF"/>
                  </a:solidFill>
                </a:rPr>
                <a:t> =  4.0A</a:t>
              </a:r>
            </a:p>
            <a:p>
              <a:r>
                <a:rPr lang="en-US" sz="2800">
                  <a:solidFill>
                    <a:srgbClr val="FF0000"/>
                  </a:solidFill>
                </a:rPr>
                <a:t>I</a:t>
              </a:r>
              <a:r>
                <a:rPr lang="en-US" sz="2800" baseline="-25000">
                  <a:solidFill>
                    <a:srgbClr val="FF0000"/>
                  </a:solidFill>
                </a:rPr>
                <a:t>2</a:t>
              </a:r>
              <a:r>
                <a:rPr lang="en-US" sz="2800">
                  <a:solidFill>
                    <a:srgbClr val="FF0000"/>
                  </a:solidFill>
                </a:rPr>
                <a:t> = </a:t>
              </a:r>
              <a:r>
                <a:rPr lang="en-US" sz="2800">
                  <a:solidFill>
                    <a:srgbClr val="FF0000"/>
                  </a:solidFill>
                  <a:sym typeface="Symbol" pitchFamily="18" charset="2"/>
                </a:rPr>
                <a:t> 3.0 A</a:t>
              </a:r>
            </a:p>
            <a:p>
              <a:r>
                <a:rPr lang="en-US" sz="2800">
                  <a:solidFill>
                    <a:srgbClr val="66FF33"/>
                  </a:solidFill>
                </a:rPr>
                <a:t>I</a:t>
              </a:r>
              <a:r>
                <a:rPr lang="en-US" sz="2800" baseline="-25000">
                  <a:solidFill>
                    <a:srgbClr val="66FF33"/>
                  </a:solidFill>
                </a:rPr>
                <a:t>3</a:t>
              </a:r>
              <a:r>
                <a:rPr lang="en-US" sz="2800">
                  <a:solidFill>
                    <a:srgbClr val="66FF33"/>
                  </a:solidFill>
                </a:rPr>
                <a:t> = 2.0 A</a:t>
              </a:r>
              <a:endParaRPr lang="en-US" sz="2800">
                <a:solidFill>
                  <a:srgbClr val="FF0000"/>
                </a:solidFill>
              </a:endParaRPr>
            </a:p>
          </p:txBody>
        </p:sp>
        <p:sp>
          <p:nvSpPr>
            <p:cNvPr id="124994" name="Text Box 27"/>
            <p:cNvSpPr txBox="1">
              <a:spLocks noChangeArrowheads="1"/>
            </p:cNvSpPr>
            <p:nvPr/>
          </p:nvSpPr>
          <p:spPr bwMode="auto">
            <a:xfrm>
              <a:off x="326" y="2810"/>
              <a:ext cx="1716" cy="1187"/>
            </a:xfrm>
            <a:prstGeom prst="rect">
              <a:avLst/>
            </a:prstGeom>
            <a:noFill/>
            <a:ln w="9525">
              <a:noFill/>
              <a:miter lim="800000"/>
              <a:headEnd/>
              <a:tailEnd/>
            </a:ln>
          </p:spPr>
          <p:txBody>
            <a:bodyPr wrap="none">
              <a:spAutoFit/>
            </a:bodyPr>
            <a:lstStyle/>
            <a:p>
              <a:r>
                <a:rPr lang="en-US"/>
                <a:t>A</a:t>
              </a:r>
              <a:r>
                <a:rPr lang="en-US" baseline="-25000"/>
                <a:t>1</a:t>
              </a:r>
              <a:r>
                <a:rPr lang="en-US"/>
                <a:t> = 4 + 3 + 2 = 9 A</a:t>
              </a:r>
            </a:p>
            <a:p>
              <a:r>
                <a:rPr lang="en-US"/>
                <a:t>A</a:t>
              </a:r>
              <a:r>
                <a:rPr lang="en-US" baseline="-25000"/>
                <a:t>2</a:t>
              </a:r>
              <a:r>
                <a:rPr lang="en-US"/>
                <a:t> = 3 + 2 = 5 A</a:t>
              </a:r>
            </a:p>
            <a:p>
              <a:r>
                <a:rPr lang="en-US"/>
                <a:t>A</a:t>
              </a:r>
              <a:r>
                <a:rPr lang="en-US" baseline="-25000"/>
                <a:t>3</a:t>
              </a:r>
              <a:r>
                <a:rPr lang="en-US"/>
                <a:t> = 3 A</a:t>
              </a:r>
            </a:p>
            <a:p>
              <a:r>
                <a:rPr lang="en-US"/>
                <a:t>A</a:t>
              </a:r>
              <a:r>
                <a:rPr lang="en-US" baseline="-25000"/>
                <a:t>4</a:t>
              </a:r>
              <a:r>
                <a:rPr lang="en-US"/>
                <a:t> = 2 A</a:t>
              </a:r>
            </a:p>
          </p:txBody>
        </p:sp>
      </p:grpSp>
      <p:sp>
        <p:nvSpPr>
          <p:cNvPr id="124931" name="Text Box 28"/>
          <p:cNvSpPr txBox="1">
            <a:spLocks noChangeArrowheads="1"/>
          </p:cNvSpPr>
          <p:nvPr/>
        </p:nvSpPr>
        <p:spPr bwMode="auto">
          <a:xfrm>
            <a:off x="609600" y="254000"/>
            <a:ext cx="6505575" cy="523875"/>
          </a:xfrm>
          <a:prstGeom prst="rect">
            <a:avLst/>
          </a:prstGeom>
          <a:noFill/>
          <a:ln w="9525">
            <a:noFill/>
            <a:miter lim="800000"/>
            <a:headEnd/>
            <a:tailEnd/>
          </a:ln>
        </p:spPr>
        <p:txBody>
          <a:bodyPr wrap="none">
            <a:spAutoFit/>
          </a:bodyPr>
          <a:lstStyle/>
          <a:p>
            <a:r>
              <a:rPr lang="en-US" sz="2800"/>
              <a:t>What are the readings on the meters? (2 SF)</a:t>
            </a:r>
          </a:p>
        </p:txBody>
      </p:sp>
      <p:sp>
        <p:nvSpPr>
          <p:cNvPr id="124932" name="Text Box 29"/>
          <p:cNvSpPr txBox="1">
            <a:spLocks noChangeArrowheads="1"/>
          </p:cNvSpPr>
          <p:nvPr/>
        </p:nvSpPr>
        <p:spPr bwMode="auto">
          <a:xfrm>
            <a:off x="304800" y="5462588"/>
            <a:ext cx="1325563" cy="276225"/>
          </a:xfrm>
          <a:prstGeom prst="rect">
            <a:avLst/>
          </a:prstGeom>
          <a:noFill/>
          <a:ln w="9525">
            <a:noFill/>
            <a:miter lim="800000"/>
            <a:headEnd/>
            <a:tailEnd/>
          </a:ln>
        </p:spPr>
        <p:txBody>
          <a:bodyPr wrap="none">
            <a:spAutoFit/>
          </a:bodyPr>
          <a:lstStyle/>
          <a:p>
            <a:r>
              <a:rPr lang="en-US" sz="1200"/>
              <a:t>9.0, 5.0, 3.0, 2.0 A</a:t>
            </a:r>
          </a:p>
        </p:txBody>
      </p:sp>
      <p:grpSp>
        <p:nvGrpSpPr>
          <p:cNvPr id="124933" name="Group 30"/>
          <p:cNvGrpSpPr>
            <a:grpSpLocks/>
          </p:cNvGrpSpPr>
          <p:nvPr/>
        </p:nvGrpSpPr>
        <p:grpSpPr bwMode="auto">
          <a:xfrm>
            <a:off x="838200" y="1016000"/>
            <a:ext cx="6140450" cy="2095500"/>
            <a:chOff x="528" y="1968"/>
            <a:chExt cx="3868" cy="1584"/>
          </a:xfrm>
        </p:grpSpPr>
        <p:sp>
          <p:nvSpPr>
            <p:cNvPr id="124942" name="Line 31"/>
            <p:cNvSpPr>
              <a:spLocks noChangeShapeType="1"/>
            </p:cNvSpPr>
            <p:nvPr/>
          </p:nvSpPr>
          <p:spPr bwMode="auto">
            <a:xfrm>
              <a:off x="624" y="1968"/>
              <a:ext cx="3744" cy="0"/>
            </a:xfrm>
            <a:prstGeom prst="line">
              <a:avLst/>
            </a:prstGeom>
            <a:noFill/>
            <a:ln w="9525">
              <a:solidFill>
                <a:schemeClr val="tx1"/>
              </a:solidFill>
              <a:round/>
              <a:headEnd/>
              <a:tailEnd/>
            </a:ln>
          </p:spPr>
          <p:txBody>
            <a:bodyPr/>
            <a:lstStyle/>
            <a:p>
              <a:endParaRPr lang="en-US"/>
            </a:p>
          </p:txBody>
        </p:sp>
        <p:sp>
          <p:nvSpPr>
            <p:cNvPr id="124943" name="Line 32"/>
            <p:cNvSpPr>
              <a:spLocks noChangeShapeType="1"/>
            </p:cNvSpPr>
            <p:nvPr/>
          </p:nvSpPr>
          <p:spPr bwMode="auto">
            <a:xfrm>
              <a:off x="624" y="3552"/>
              <a:ext cx="3744" cy="0"/>
            </a:xfrm>
            <a:prstGeom prst="line">
              <a:avLst/>
            </a:prstGeom>
            <a:noFill/>
            <a:ln w="9525">
              <a:solidFill>
                <a:schemeClr val="tx1"/>
              </a:solidFill>
              <a:round/>
              <a:headEnd/>
              <a:tailEnd/>
            </a:ln>
          </p:spPr>
          <p:txBody>
            <a:bodyPr/>
            <a:lstStyle/>
            <a:p>
              <a:endParaRPr lang="en-US"/>
            </a:p>
          </p:txBody>
        </p:sp>
        <p:grpSp>
          <p:nvGrpSpPr>
            <p:cNvPr id="124944" name="Group 33"/>
            <p:cNvGrpSpPr>
              <a:grpSpLocks/>
            </p:cNvGrpSpPr>
            <p:nvPr/>
          </p:nvGrpSpPr>
          <p:grpSpPr bwMode="auto">
            <a:xfrm>
              <a:off x="528" y="2658"/>
              <a:ext cx="192" cy="318"/>
              <a:chOff x="864" y="432"/>
              <a:chExt cx="192" cy="318"/>
            </a:xfrm>
          </p:grpSpPr>
          <p:sp>
            <p:nvSpPr>
              <p:cNvPr id="124986" name="Line 34"/>
              <p:cNvSpPr>
                <a:spLocks noChangeShapeType="1"/>
              </p:cNvSpPr>
              <p:nvPr/>
            </p:nvSpPr>
            <p:spPr bwMode="auto">
              <a:xfrm>
                <a:off x="864" y="576"/>
                <a:ext cx="192" cy="0"/>
              </a:xfrm>
              <a:prstGeom prst="line">
                <a:avLst/>
              </a:prstGeom>
              <a:noFill/>
              <a:ln w="9525">
                <a:solidFill>
                  <a:schemeClr val="tx1"/>
                </a:solidFill>
                <a:round/>
                <a:headEnd/>
                <a:tailEnd/>
              </a:ln>
            </p:spPr>
            <p:txBody>
              <a:bodyPr/>
              <a:lstStyle/>
              <a:p>
                <a:endParaRPr lang="en-US"/>
              </a:p>
            </p:txBody>
          </p:sp>
          <p:sp>
            <p:nvSpPr>
              <p:cNvPr id="124987" name="Line 35"/>
              <p:cNvSpPr>
                <a:spLocks noChangeShapeType="1"/>
              </p:cNvSpPr>
              <p:nvPr/>
            </p:nvSpPr>
            <p:spPr bwMode="auto">
              <a:xfrm>
                <a:off x="912" y="606"/>
                <a:ext cx="96" cy="0"/>
              </a:xfrm>
              <a:prstGeom prst="line">
                <a:avLst/>
              </a:prstGeom>
              <a:noFill/>
              <a:ln w="9525">
                <a:solidFill>
                  <a:schemeClr val="tx1"/>
                </a:solidFill>
                <a:round/>
                <a:headEnd/>
                <a:tailEnd/>
              </a:ln>
            </p:spPr>
            <p:txBody>
              <a:bodyPr/>
              <a:lstStyle/>
              <a:p>
                <a:endParaRPr lang="en-US"/>
              </a:p>
            </p:txBody>
          </p:sp>
          <p:sp>
            <p:nvSpPr>
              <p:cNvPr id="124988" name="Line 36"/>
              <p:cNvSpPr>
                <a:spLocks noChangeShapeType="1"/>
              </p:cNvSpPr>
              <p:nvPr/>
            </p:nvSpPr>
            <p:spPr bwMode="auto">
              <a:xfrm flipV="1">
                <a:off x="960" y="432"/>
                <a:ext cx="0" cy="144"/>
              </a:xfrm>
              <a:prstGeom prst="line">
                <a:avLst/>
              </a:prstGeom>
              <a:noFill/>
              <a:ln w="9525">
                <a:solidFill>
                  <a:schemeClr val="tx1"/>
                </a:solidFill>
                <a:round/>
                <a:headEnd/>
                <a:tailEnd/>
              </a:ln>
            </p:spPr>
            <p:txBody>
              <a:bodyPr/>
              <a:lstStyle/>
              <a:p>
                <a:endParaRPr lang="en-US"/>
              </a:p>
            </p:txBody>
          </p:sp>
          <p:sp>
            <p:nvSpPr>
              <p:cNvPr id="124989" name="Line 37"/>
              <p:cNvSpPr>
                <a:spLocks noChangeShapeType="1"/>
              </p:cNvSpPr>
              <p:nvPr/>
            </p:nvSpPr>
            <p:spPr bwMode="auto">
              <a:xfrm flipV="1">
                <a:off x="960" y="606"/>
                <a:ext cx="0" cy="144"/>
              </a:xfrm>
              <a:prstGeom prst="line">
                <a:avLst/>
              </a:prstGeom>
              <a:noFill/>
              <a:ln w="9525">
                <a:solidFill>
                  <a:schemeClr val="tx1"/>
                </a:solidFill>
                <a:round/>
                <a:headEnd/>
                <a:tailEnd/>
              </a:ln>
            </p:spPr>
            <p:txBody>
              <a:bodyPr/>
              <a:lstStyle/>
              <a:p>
                <a:endParaRPr lang="en-US"/>
              </a:p>
            </p:txBody>
          </p:sp>
        </p:grpSp>
        <p:sp>
          <p:nvSpPr>
            <p:cNvPr id="124945" name="Line 38"/>
            <p:cNvSpPr>
              <a:spLocks noChangeShapeType="1"/>
            </p:cNvSpPr>
            <p:nvPr/>
          </p:nvSpPr>
          <p:spPr bwMode="auto">
            <a:xfrm flipV="1">
              <a:off x="624" y="1968"/>
              <a:ext cx="0" cy="720"/>
            </a:xfrm>
            <a:prstGeom prst="line">
              <a:avLst/>
            </a:prstGeom>
            <a:noFill/>
            <a:ln w="9525">
              <a:solidFill>
                <a:schemeClr val="tx1"/>
              </a:solidFill>
              <a:round/>
              <a:headEnd/>
              <a:tailEnd/>
            </a:ln>
          </p:spPr>
          <p:txBody>
            <a:bodyPr/>
            <a:lstStyle/>
            <a:p>
              <a:endParaRPr lang="en-US"/>
            </a:p>
          </p:txBody>
        </p:sp>
        <p:sp>
          <p:nvSpPr>
            <p:cNvPr id="124946" name="Line 39"/>
            <p:cNvSpPr>
              <a:spLocks noChangeShapeType="1"/>
            </p:cNvSpPr>
            <p:nvPr/>
          </p:nvSpPr>
          <p:spPr bwMode="auto">
            <a:xfrm flipV="1">
              <a:off x="624" y="2880"/>
              <a:ext cx="0" cy="672"/>
            </a:xfrm>
            <a:prstGeom prst="line">
              <a:avLst/>
            </a:prstGeom>
            <a:noFill/>
            <a:ln w="9525">
              <a:solidFill>
                <a:schemeClr val="tx1"/>
              </a:solidFill>
              <a:round/>
              <a:headEnd/>
              <a:tailEnd/>
            </a:ln>
          </p:spPr>
          <p:txBody>
            <a:bodyPr/>
            <a:lstStyle/>
            <a:p>
              <a:endParaRPr lang="en-US"/>
            </a:p>
          </p:txBody>
        </p:sp>
        <p:grpSp>
          <p:nvGrpSpPr>
            <p:cNvPr id="124947" name="Group 40"/>
            <p:cNvGrpSpPr>
              <a:grpSpLocks/>
            </p:cNvGrpSpPr>
            <p:nvPr/>
          </p:nvGrpSpPr>
          <p:grpSpPr bwMode="auto">
            <a:xfrm>
              <a:off x="1600" y="2550"/>
              <a:ext cx="80" cy="368"/>
              <a:chOff x="384" y="400"/>
              <a:chExt cx="48" cy="368"/>
            </a:xfrm>
          </p:grpSpPr>
          <p:sp>
            <p:nvSpPr>
              <p:cNvPr id="124976" name="Line 41"/>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4977" name="Line 42"/>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4978" name="Line 43"/>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4979" name="Line 44"/>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4980" name="Line 45"/>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4981" name="Line 46"/>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4982" name="Line 47"/>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4983" name="Line 48"/>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4984" name="Line 49"/>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4985" name="Line 50"/>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124948" name="Group 51"/>
            <p:cNvGrpSpPr>
              <a:grpSpLocks/>
            </p:cNvGrpSpPr>
            <p:nvPr/>
          </p:nvGrpSpPr>
          <p:grpSpPr bwMode="auto">
            <a:xfrm>
              <a:off x="2934" y="2534"/>
              <a:ext cx="80" cy="368"/>
              <a:chOff x="384" y="400"/>
              <a:chExt cx="48" cy="368"/>
            </a:xfrm>
          </p:grpSpPr>
          <p:sp>
            <p:nvSpPr>
              <p:cNvPr id="124966" name="Line 52"/>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4967" name="Line 53"/>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4968" name="Line 54"/>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4969" name="Line 55"/>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4970" name="Line 56"/>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4971" name="Line 57"/>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4972" name="Line 58"/>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4973" name="Line 59"/>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4974" name="Line 60"/>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4975" name="Line 61"/>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124949" name="Group 62"/>
            <p:cNvGrpSpPr>
              <a:grpSpLocks/>
            </p:cNvGrpSpPr>
            <p:nvPr/>
          </p:nvGrpSpPr>
          <p:grpSpPr bwMode="auto">
            <a:xfrm>
              <a:off x="4316" y="2550"/>
              <a:ext cx="80" cy="368"/>
              <a:chOff x="384" y="400"/>
              <a:chExt cx="48" cy="368"/>
            </a:xfrm>
          </p:grpSpPr>
          <p:sp>
            <p:nvSpPr>
              <p:cNvPr id="124956" name="Line 63"/>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4957" name="Line 64"/>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4958" name="Line 65"/>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4959" name="Line 66"/>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4960" name="Line 67"/>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4961" name="Line 68"/>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4962" name="Line 69"/>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4963" name="Line 70"/>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4964" name="Line 71"/>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4965" name="Line 72"/>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24950" name="Line 73"/>
            <p:cNvSpPr>
              <a:spLocks noChangeShapeType="1"/>
            </p:cNvSpPr>
            <p:nvPr/>
          </p:nvSpPr>
          <p:spPr bwMode="auto">
            <a:xfrm flipV="1">
              <a:off x="2976" y="1968"/>
              <a:ext cx="0" cy="576"/>
            </a:xfrm>
            <a:prstGeom prst="line">
              <a:avLst/>
            </a:prstGeom>
            <a:noFill/>
            <a:ln w="9525">
              <a:solidFill>
                <a:schemeClr val="tx1"/>
              </a:solidFill>
              <a:round/>
              <a:headEnd/>
              <a:tailEnd/>
            </a:ln>
          </p:spPr>
          <p:txBody>
            <a:bodyPr/>
            <a:lstStyle/>
            <a:p>
              <a:endParaRPr lang="en-US"/>
            </a:p>
          </p:txBody>
        </p:sp>
        <p:sp>
          <p:nvSpPr>
            <p:cNvPr id="124951" name="Line 74"/>
            <p:cNvSpPr>
              <a:spLocks noChangeShapeType="1"/>
            </p:cNvSpPr>
            <p:nvPr/>
          </p:nvSpPr>
          <p:spPr bwMode="auto">
            <a:xfrm flipV="1">
              <a:off x="4358" y="1968"/>
              <a:ext cx="0" cy="576"/>
            </a:xfrm>
            <a:prstGeom prst="line">
              <a:avLst/>
            </a:prstGeom>
            <a:noFill/>
            <a:ln w="9525">
              <a:solidFill>
                <a:schemeClr val="tx1"/>
              </a:solidFill>
              <a:round/>
              <a:headEnd/>
              <a:tailEnd/>
            </a:ln>
          </p:spPr>
          <p:txBody>
            <a:bodyPr/>
            <a:lstStyle/>
            <a:p>
              <a:endParaRPr lang="en-US"/>
            </a:p>
          </p:txBody>
        </p:sp>
        <p:sp>
          <p:nvSpPr>
            <p:cNvPr id="124952" name="Line 75"/>
            <p:cNvSpPr>
              <a:spLocks noChangeShapeType="1"/>
            </p:cNvSpPr>
            <p:nvPr/>
          </p:nvSpPr>
          <p:spPr bwMode="auto">
            <a:xfrm flipV="1">
              <a:off x="1642" y="1968"/>
              <a:ext cx="0" cy="576"/>
            </a:xfrm>
            <a:prstGeom prst="line">
              <a:avLst/>
            </a:prstGeom>
            <a:noFill/>
            <a:ln w="9525">
              <a:solidFill>
                <a:schemeClr val="tx1"/>
              </a:solidFill>
              <a:round/>
              <a:headEnd/>
              <a:tailEnd/>
            </a:ln>
          </p:spPr>
          <p:txBody>
            <a:bodyPr/>
            <a:lstStyle/>
            <a:p>
              <a:endParaRPr lang="en-US"/>
            </a:p>
          </p:txBody>
        </p:sp>
        <p:sp>
          <p:nvSpPr>
            <p:cNvPr id="124953" name="Line 76"/>
            <p:cNvSpPr>
              <a:spLocks noChangeShapeType="1"/>
            </p:cNvSpPr>
            <p:nvPr/>
          </p:nvSpPr>
          <p:spPr bwMode="auto">
            <a:xfrm>
              <a:off x="1642" y="2880"/>
              <a:ext cx="0" cy="672"/>
            </a:xfrm>
            <a:prstGeom prst="line">
              <a:avLst/>
            </a:prstGeom>
            <a:noFill/>
            <a:ln w="9525">
              <a:solidFill>
                <a:schemeClr val="tx1"/>
              </a:solidFill>
              <a:round/>
              <a:headEnd/>
              <a:tailEnd/>
            </a:ln>
          </p:spPr>
          <p:txBody>
            <a:bodyPr/>
            <a:lstStyle/>
            <a:p>
              <a:endParaRPr lang="en-US"/>
            </a:p>
          </p:txBody>
        </p:sp>
        <p:sp>
          <p:nvSpPr>
            <p:cNvPr id="124954" name="Line 77"/>
            <p:cNvSpPr>
              <a:spLocks noChangeShapeType="1"/>
            </p:cNvSpPr>
            <p:nvPr/>
          </p:nvSpPr>
          <p:spPr bwMode="auto">
            <a:xfrm>
              <a:off x="2976" y="2880"/>
              <a:ext cx="0" cy="672"/>
            </a:xfrm>
            <a:prstGeom prst="line">
              <a:avLst/>
            </a:prstGeom>
            <a:noFill/>
            <a:ln w="9525">
              <a:solidFill>
                <a:schemeClr val="tx1"/>
              </a:solidFill>
              <a:round/>
              <a:headEnd/>
              <a:tailEnd/>
            </a:ln>
          </p:spPr>
          <p:txBody>
            <a:bodyPr/>
            <a:lstStyle/>
            <a:p>
              <a:endParaRPr lang="en-US"/>
            </a:p>
          </p:txBody>
        </p:sp>
        <p:sp>
          <p:nvSpPr>
            <p:cNvPr id="124955" name="Line 78"/>
            <p:cNvSpPr>
              <a:spLocks noChangeShapeType="1"/>
            </p:cNvSpPr>
            <p:nvPr/>
          </p:nvSpPr>
          <p:spPr bwMode="auto">
            <a:xfrm>
              <a:off x="4358" y="2880"/>
              <a:ext cx="0" cy="672"/>
            </a:xfrm>
            <a:prstGeom prst="line">
              <a:avLst/>
            </a:prstGeom>
            <a:noFill/>
            <a:ln w="9525">
              <a:solidFill>
                <a:schemeClr val="tx1"/>
              </a:solidFill>
              <a:round/>
              <a:headEnd/>
              <a:tailEnd/>
            </a:ln>
          </p:spPr>
          <p:txBody>
            <a:bodyPr/>
            <a:lstStyle/>
            <a:p>
              <a:endParaRPr lang="en-US"/>
            </a:p>
          </p:txBody>
        </p:sp>
      </p:grpSp>
      <p:sp>
        <p:nvSpPr>
          <p:cNvPr id="124934" name="Text Box 79"/>
          <p:cNvSpPr txBox="1">
            <a:spLocks noChangeArrowheads="1"/>
          </p:cNvSpPr>
          <p:nvPr/>
        </p:nvSpPr>
        <p:spPr bwMode="auto">
          <a:xfrm>
            <a:off x="0" y="1968500"/>
            <a:ext cx="787400" cy="461963"/>
          </a:xfrm>
          <a:prstGeom prst="rect">
            <a:avLst/>
          </a:prstGeom>
          <a:noFill/>
          <a:ln w="9525">
            <a:noFill/>
            <a:miter lim="800000"/>
            <a:headEnd/>
            <a:tailEnd/>
          </a:ln>
        </p:spPr>
        <p:txBody>
          <a:bodyPr wrap="none">
            <a:spAutoFit/>
          </a:bodyPr>
          <a:lstStyle/>
          <a:p>
            <a:r>
              <a:rPr lang="en-US"/>
              <a:t>72 V</a:t>
            </a:r>
          </a:p>
        </p:txBody>
      </p:sp>
      <p:sp>
        <p:nvSpPr>
          <p:cNvPr id="124935" name="Text Box 80"/>
          <p:cNvSpPr txBox="1">
            <a:spLocks noChangeArrowheads="1"/>
          </p:cNvSpPr>
          <p:nvPr/>
        </p:nvSpPr>
        <p:spPr bwMode="auto">
          <a:xfrm>
            <a:off x="1676400" y="1831975"/>
            <a:ext cx="806450" cy="461963"/>
          </a:xfrm>
          <a:prstGeom prst="rect">
            <a:avLst/>
          </a:prstGeom>
          <a:noFill/>
          <a:ln w="9525">
            <a:noFill/>
            <a:miter lim="800000"/>
            <a:headEnd/>
            <a:tailEnd/>
          </a:ln>
        </p:spPr>
        <p:txBody>
          <a:bodyPr wrap="none">
            <a:spAutoFit/>
          </a:bodyPr>
          <a:lstStyle/>
          <a:p>
            <a:r>
              <a:rPr lang="en-US"/>
              <a:t>18 </a:t>
            </a:r>
            <a:r>
              <a:rPr lang="en-US">
                <a:sym typeface="Symbol" pitchFamily="18" charset="2"/>
              </a:rPr>
              <a:t></a:t>
            </a:r>
            <a:endParaRPr lang="en-US"/>
          </a:p>
        </p:txBody>
      </p:sp>
      <p:sp>
        <p:nvSpPr>
          <p:cNvPr id="124936" name="Text Box 81"/>
          <p:cNvSpPr txBox="1">
            <a:spLocks noChangeArrowheads="1"/>
          </p:cNvSpPr>
          <p:nvPr/>
        </p:nvSpPr>
        <p:spPr bwMode="auto">
          <a:xfrm>
            <a:off x="3733800" y="1820863"/>
            <a:ext cx="806450" cy="460375"/>
          </a:xfrm>
          <a:prstGeom prst="rect">
            <a:avLst/>
          </a:prstGeom>
          <a:noFill/>
          <a:ln w="9525">
            <a:noFill/>
            <a:miter lim="800000"/>
            <a:headEnd/>
            <a:tailEnd/>
          </a:ln>
        </p:spPr>
        <p:txBody>
          <a:bodyPr wrap="none">
            <a:spAutoFit/>
          </a:bodyPr>
          <a:lstStyle/>
          <a:p>
            <a:r>
              <a:rPr lang="en-US"/>
              <a:t>24 </a:t>
            </a:r>
            <a:r>
              <a:rPr lang="en-US">
                <a:sym typeface="Symbol" pitchFamily="18" charset="2"/>
              </a:rPr>
              <a:t></a:t>
            </a:r>
            <a:endParaRPr lang="en-US"/>
          </a:p>
        </p:txBody>
      </p:sp>
      <p:sp>
        <p:nvSpPr>
          <p:cNvPr id="124937" name="Text Box 82"/>
          <p:cNvSpPr txBox="1">
            <a:spLocks noChangeArrowheads="1"/>
          </p:cNvSpPr>
          <p:nvPr/>
        </p:nvSpPr>
        <p:spPr bwMode="auto">
          <a:xfrm>
            <a:off x="6059488" y="1841500"/>
            <a:ext cx="806450" cy="461963"/>
          </a:xfrm>
          <a:prstGeom prst="rect">
            <a:avLst/>
          </a:prstGeom>
          <a:noFill/>
          <a:ln w="9525">
            <a:noFill/>
            <a:miter lim="800000"/>
            <a:headEnd/>
            <a:tailEnd/>
          </a:ln>
        </p:spPr>
        <p:txBody>
          <a:bodyPr wrap="none">
            <a:spAutoFit/>
          </a:bodyPr>
          <a:lstStyle/>
          <a:p>
            <a:r>
              <a:rPr lang="en-US"/>
              <a:t>36 </a:t>
            </a:r>
            <a:r>
              <a:rPr lang="en-US">
                <a:sym typeface="Symbol" pitchFamily="18" charset="2"/>
              </a:rPr>
              <a:t></a:t>
            </a:r>
            <a:endParaRPr lang="en-US"/>
          </a:p>
        </p:txBody>
      </p:sp>
      <p:sp>
        <p:nvSpPr>
          <p:cNvPr id="124938" name="Oval 83"/>
          <p:cNvSpPr>
            <a:spLocks noChangeArrowheads="1"/>
          </p:cNvSpPr>
          <p:nvPr/>
        </p:nvSpPr>
        <p:spPr bwMode="auto">
          <a:xfrm>
            <a:off x="3352800" y="825500"/>
            <a:ext cx="457200" cy="381000"/>
          </a:xfrm>
          <a:prstGeom prst="ellipse">
            <a:avLst/>
          </a:prstGeom>
          <a:solidFill>
            <a:schemeClr val="bg1"/>
          </a:solidFill>
          <a:ln w="9525">
            <a:solidFill>
              <a:schemeClr val="tx1"/>
            </a:solidFill>
            <a:round/>
            <a:headEnd/>
            <a:tailEnd/>
          </a:ln>
        </p:spPr>
        <p:txBody>
          <a:bodyPr wrap="none" anchor="ctr"/>
          <a:lstStyle/>
          <a:p>
            <a:pPr algn="ctr"/>
            <a:r>
              <a:rPr lang="en-US"/>
              <a:t>A</a:t>
            </a:r>
            <a:r>
              <a:rPr lang="en-US" baseline="-25000"/>
              <a:t>2</a:t>
            </a:r>
          </a:p>
        </p:txBody>
      </p:sp>
      <p:sp>
        <p:nvSpPr>
          <p:cNvPr id="124939" name="Oval 84"/>
          <p:cNvSpPr>
            <a:spLocks noChangeArrowheads="1"/>
          </p:cNvSpPr>
          <p:nvPr/>
        </p:nvSpPr>
        <p:spPr bwMode="auto">
          <a:xfrm>
            <a:off x="1524000" y="889000"/>
            <a:ext cx="457200" cy="381000"/>
          </a:xfrm>
          <a:prstGeom prst="ellipse">
            <a:avLst/>
          </a:prstGeom>
          <a:solidFill>
            <a:schemeClr val="bg1"/>
          </a:solidFill>
          <a:ln w="9525">
            <a:solidFill>
              <a:schemeClr val="tx1"/>
            </a:solidFill>
            <a:round/>
            <a:headEnd/>
            <a:tailEnd/>
          </a:ln>
        </p:spPr>
        <p:txBody>
          <a:bodyPr wrap="none" anchor="ctr"/>
          <a:lstStyle/>
          <a:p>
            <a:pPr algn="ctr"/>
            <a:r>
              <a:rPr lang="en-US"/>
              <a:t>A</a:t>
            </a:r>
            <a:r>
              <a:rPr lang="en-US" baseline="-25000"/>
              <a:t>1</a:t>
            </a:r>
          </a:p>
        </p:txBody>
      </p:sp>
      <p:sp>
        <p:nvSpPr>
          <p:cNvPr id="124940" name="Oval 85"/>
          <p:cNvSpPr>
            <a:spLocks noChangeArrowheads="1"/>
          </p:cNvSpPr>
          <p:nvPr/>
        </p:nvSpPr>
        <p:spPr bwMode="auto">
          <a:xfrm>
            <a:off x="4495800" y="1333500"/>
            <a:ext cx="457200" cy="381000"/>
          </a:xfrm>
          <a:prstGeom prst="ellipse">
            <a:avLst/>
          </a:prstGeom>
          <a:solidFill>
            <a:schemeClr val="bg1"/>
          </a:solidFill>
          <a:ln w="9525">
            <a:solidFill>
              <a:schemeClr val="tx1"/>
            </a:solidFill>
            <a:round/>
            <a:headEnd/>
            <a:tailEnd/>
          </a:ln>
        </p:spPr>
        <p:txBody>
          <a:bodyPr wrap="none" anchor="ctr"/>
          <a:lstStyle/>
          <a:p>
            <a:pPr algn="ctr"/>
            <a:r>
              <a:rPr lang="en-US"/>
              <a:t>A</a:t>
            </a:r>
            <a:r>
              <a:rPr lang="en-US" baseline="-25000"/>
              <a:t>3</a:t>
            </a:r>
          </a:p>
        </p:txBody>
      </p:sp>
      <p:sp>
        <p:nvSpPr>
          <p:cNvPr id="124941" name="Oval 86"/>
          <p:cNvSpPr>
            <a:spLocks noChangeArrowheads="1"/>
          </p:cNvSpPr>
          <p:nvPr/>
        </p:nvSpPr>
        <p:spPr bwMode="auto">
          <a:xfrm>
            <a:off x="6629400" y="2349500"/>
            <a:ext cx="457200" cy="381000"/>
          </a:xfrm>
          <a:prstGeom prst="ellipse">
            <a:avLst/>
          </a:prstGeom>
          <a:solidFill>
            <a:schemeClr val="bg1"/>
          </a:solidFill>
          <a:ln w="9525">
            <a:solidFill>
              <a:schemeClr val="tx1"/>
            </a:solidFill>
            <a:round/>
            <a:headEnd/>
            <a:tailEnd/>
          </a:ln>
        </p:spPr>
        <p:txBody>
          <a:bodyPr wrap="none" anchor="ctr"/>
          <a:lstStyle/>
          <a:p>
            <a:pPr algn="ctr"/>
            <a:r>
              <a:rPr lang="en-US"/>
              <a:t>A</a:t>
            </a:r>
            <a:r>
              <a:rPr lang="en-US" baseline="-25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04800" y="63500"/>
            <a:ext cx="8534400" cy="954088"/>
          </a:xfrm>
          <a:prstGeom prst="rect">
            <a:avLst/>
          </a:prstGeom>
          <a:noFill/>
          <a:ln w="9525">
            <a:noFill/>
            <a:miter lim="800000"/>
            <a:headEnd/>
            <a:tailEnd/>
          </a:ln>
        </p:spPr>
        <p:txBody>
          <a:bodyPr>
            <a:spAutoFit/>
          </a:bodyPr>
          <a:lstStyle/>
          <a:p>
            <a:r>
              <a:rPr lang="en-US" sz="2800"/>
              <a:t>What is the current through and the power dissipated by each resistor?</a:t>
            </a:r>
          </a:p>
        </p:txBody>
      </p:sp>
      <p:sp>
        <p:nvSpPr>
          <p:cNvPr id="125955" name="Line 3"/>
          <p:cNvSpPr>
            <a:spLocks noChangeShapeType="1"/>
          </p:cNvSpPr>
          <p:nvPr/>
        </p:nvSpPr>
        <p:spPr bwMode="auto">
          <a:xfrm rot="5400000">
            <a:off x="4595813" y="1882775"/>
            <a:ext cx="1778000" cy="0"/>
          </a:xfrm>
          <a:prstGeom prst="line">
            <a:avLst/>
          </a:prstGeom>
          <a:noFill/>
          <a:ln w="9525">
            <a:solidFill>
              <a:schemeClr val="tx1"/>
            </a:solidFill>
            <a:round/>
            <a:headEnd/>
            <a:tailEnd/>
          </a:ln>
        </p:spPr>
        <p:txBody>
          <a:bodyPr/>
          <a:lstStyle/>
          <a:p>
            <a:endParaRPr lang="en-US"/>
          </a:p>
        </p:txBody>
      </p:sp>
      <p:sp>
        <p:nvSpPr>
          <p:cNvPr id="125956" name="Line 4"/>
          <p:cNvSpPr>
            <a:spLocks noChangeShapeType="1"/>
          </p:cNvSpPr>
          <p:nvPr/>
        </p:nvSpPr>
        <p:spPr bwMode="auto">
          <a:xfrm rot="5400000">
            <a:off x="2081213" y="1882775"/>
            <a:ext cx="1778000" cy="0"/>
          </a:xfrm>
          <a:prstGeom prst="line">
            <a:avLst/>
          </a:prstGeom>
          <a:noFill/>
          <a:ln w="9525">
            <a:solidFill>
              <a:schemeClr val="tx1"/>
            </a:solidFill>
            <a:round/>
            <a:headEnd/>
            <a:tailEnd/>
          </a:ln>
        </p:spPr>
        <p:txBody>
          <a:bodyPr/>
          <a:lstStyle/>
          <a:p>
            <a:endParaRPr lang="en-US"/>
          </a:p>
        </p:txBody>
      </p:sp>
      <p:grpSp>
        <p:nvGrpSpPr>
          <p:cNvPr id="125957" name="Group 5"/>
          <p:cNvGrpSpPr>
            <a:grpSpLocks/>
          </p:cNvGrpSpPr>
          <p:nvPr/>
        </p:nvGrpSpPr>
        <p:grpSpPr bwMode="auto">
          <a:xfrm rot="5400000">
            <a:off x="4215606" y="697707"/>
            <a:ext cx="106363" cy="584200"/>
            <a:chOff x="384" y="400"/>
            <a:chExt cx="48" cy="368"/>
          </a:xfrm>
        </p:grpSpPr>
        <p:sp>
          <p:nvSpPr>
            <p:cNvPr id="126012" name="Line 6"/>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6013" name="Line 7"/>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6014" name="Line 8"/>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6015" name="Line 9"/>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6016" name="Line 10"/>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6017" name="Line 11"/>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6018" name="Line 12"/>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6019" name="Line 13"/>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6020" name="Line 14"/>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6021" name="Line 15"/>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grpSp>
        <p:nvGrpSpPr>
          <p:cNvPr id="125958" name="Group 16"/>
          <p:cNvGrpSpPr>
            <a:grpSpLocks/>
          </p:cNvGrpSpPr>
          <p:nvPr/>
        </p:nvGrpSpPr>
        <p:grpSpPr bwMode="auto">
          <a:xfrm rot="5400000">
            <a:off x="4243387" y="2476501"/>
            <a:ext cx="104775" cy="584200"/>
            <a:chOff x="384" y="400"/>
            <a:chExt cx="48" cy="368"/>
          </a:xfrm>
        </p:grpSpPr>
        <p:sp>
          <p:nvSpPr>
            <p:cNvPr id="126002" name="Line 17"/>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6003" name="Line 18"/>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6004" name="Line 19"/>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6005" name="Line 20"/>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6006" name="Line 21"/>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6007" name="Line 22"/>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6008" name="Line 23"/>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6009" name="Line 24"/>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6010" name="Line 25"/>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6011" name="Line 26"/>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25959" name="Line 27"/>
          <p:cNvSpPr>
            <a:spLocks noChangeShapeType="1"/>
          </p:cNvSpPr>
          <p:nvPr/>
        </p:nvSpPr>
        <p:spPr bwMode="auto">
          <a:xfrm rot="5400000" flipV="1">
            <a:off x="5029200" y="2314575"/>
            <a:ext cx="0" cy="914400"/>
          </a:xfrm>
          <a:prstGeom prst="line">
            <a:avLst/>
          </a:prstGeom>
          <a:noFill/>
          <a:ln w="9525">
            <a:solidFill>
              <a:schemeClr val="tx1"/>
            </a:solidFill>
            <a:round/>
            <a:headEnd/>
            <a:tailEnd/>
          </a:ln>
        </p:spPr>
        <p:txBody>
          <a:bodyPr/>
          <a:lstStyle/>
          <a:p>
            <a:endParaRPr lang="en-US"/>
          </a:p>
        </p:txBody>
      </p:sp>
      <p:sp>
        <p:nvSpPr>
          <p:cNvPr id="125960" name="Line 28"/>
          <p:cNvSpPr>
            <a:spLocks noChangeShapeType="1"/>
          </p:cNvSpPr>
          <p:nvPr/>
        </p:nvSpPr>
        <p:spPr bwMode="auto">
          <a:xfrm rot="5400000" flipV="1">
            <a:off x="5027613" y="534988"/>
            <a:ext cx="0" cy="914400"/>
          </a:xfrm>
          <a:prstGeom prst="line">
            <a:avLst/>
          </a:prstGeom>
          <a:noFill/>
          <a:ln w="9525">
            <a:solidFill>
              <a:schemeClr val="tx1"/>
            </a:solidFill>
            <a:round/>
            <a:headEnd/>
            <a:tailEnd/>
          </a:ln>
        </p:spPr>
        <p:txBody>
          <a:bodyPr/>
          <a:lstStyle/>
          <a:p>
            <a:endParaRPr lang="en-US"/>
          </a:p>
        </p:txBody>
      </p:sp>
      <p:sp>
        <p:nvSpPr>
          <p:cNvPr id="125961" name="Line 29"/>
          <p:cNvSpPr>
            <a:spLocks noChangeShapeType="1"/>
          </p:cNvSpPr>
          <p:nvPr/>
        </p:nvSpPr>
        <p:spPr bwMode="auto">
          <a:xfrm rot="5400000">
            <a:off x="3503613" y="458788"/>
            <a:ext cx="0" cy="1066800"/>
          </a:xfrm>
          <a:prstGeom prst="line">
            <a:avLst/>
          </a:prstGeom>
          <a:noFill/>
          <a:ln w="9525">
            <a:solidFill>
              <a:schemeClr val="tx1"/>
            </a:solidFill>
            <a:round/>
            <a:headEnd/>
            <a:tailEnd/>
          </a:ln>
        </p:spPr>
        <p:txBody>
          <a:bodyPr/>
          <a:lstStyle/>
          <a:p>
            <a:endParaRPr lang="en-US"/>
          </a:p>
        </p:txBody>
      </p:sp>
      <p:sp>
        <p:nvSpPr>
          <p:cNvPr id="125962" name="Line 30"/>
          <p:cNvSpPr>
            <a:spLocks noChangeShapeType="1"/>
          </p:cNvSpPr>
          <p:nvPr/>
        </p:nvSpPr>
        <p:spPr bwMode="auto">
          <a:xfrm rot="5400000">
            <a:off x="3505200" y="2238375"/>
            <a:ext cx="0" cy="1066800"/>
          </a:xfrm>
          <a:prstGeom prst="line">
            <a:avLst/>
          </a:prstGeom>
          <a:noFill/>
          <a:ln w="9525">
            <a:solidFill>
              <a:schemeClr val="tx1"/>
            </a:solidFill>
            <a:round/>
            <a:headEnd/>
            <a:tailEnd/>
          </a:ln>
        </p:spPr>
        <p:txBody>
          <a:bodyPr/>
          <a:lstStyle/>
          <a:p>
            <a:endParaRPr lang="en-US"/>
          </a:p>
        </p:txBody>
      </p:sp>
      <p:sp>
        <p:nvSpPr>
          <p:cNvPr id="125963" name="Text Box 31"/>
          <p:cNvSpPr txBox="1">
            <a:spLocks noChangeArrowheads="1"/>
          </p:cNvSpPr>
          <p:nvPr/>
        </p:nvSpPr>
        <p:spPr bwMode="auto">
          <a:xfrm>
            <a:off x="1600200" y="2095500"/>
            <a:ext cx="730250" cy="523875"/>
          </a:xfrm>
          <a:prstGeom prst="rect">
            <a:avLst/>
          </a:prstGeom>
          <a:noFill/>
          <a:ln w="9525">
            <a:noFill/>
            <a:miter lim="800000"/>
            <a:headEnd/>
            <a:tailEnd/>
          </a:ln>
        </p:spPr>
        <p:txBody>
          <a:bodyPr wrap="none">
            <a:spAutoFit/>
          </a:bodyPr>
          <a:lstStyle/>
          <a:p>
            <a:r>
              <a:rPr lang="en-US" sz="2800"/>
              <a:t>5 </a:t>
            </a:r>
            <a:r>
              <a:rPr lang="en-US" sz="2800">
                <a:sym typeface="Symbol" pitchFamily="18" charset="2"/>
              </a:rPr>
              <a:t></a:t>
            </a:r>
          </a:p>
        </p:txBody>
      </p:sp>
      <p:sp>
        <p:nvSpPr>
          <p:cNvPr id="125964" name="Text Box 32"/>
          <p:cNvSpPr txBox="1">
            <a:spLocks noChangeArrowheads="1"/>
          </p:cNvSpPr>
          <p:nvPr/>
        </p:nvSpPr>
        <p:spPr bwMode="auto">
          <a:xfrm>
            <a:off x="6172200" y="2095500"/>
            <a:ext cx="730250" cy="523875"/>
          </a:xfrm>
          <a:prstGeom prst="rect">
            <a:avLst/>
          </a:prstGeom>
          <a:noFill/>
          <a:ln w="9525">
            <a:noFill/>
            <a:miter lim="800000"/>
            <a:headEnd/>
            <a:tailEnd/>
          </a:ln>
        </p:spPr>
        <p:txBody>
          <a:bodyPr wrap="none">
            <a:spAutoFit/>
          </a:bodyPr>
          <a:lstStyle/>
          <a:p>
            <a:r>
              <a:rPr lang="en-US" sz="2800"/>
              <a:t>7 </a:t>
            </a:r>
            <a:r>
              <a:rPr lang="en-US" sz="2800">
                <a:sym typeface="Symbol" pitchFamily="18" charset="2"/>
              </a:rPr>
              <a:t></a:t>
            </a:r>
          </a:p>
        </p:txBody>
      </p:sp>
      <p:sp>
        <p:nvSpPr>
          <p:cNvPr id="125965" name="Text Box 33"/>
          <p:cNvSpPr txBox="1">
            <a:spLocks noChangeArrowheads="1"/>
          </p:cNvSpPr>
          <p:nvPr/>
        </p:nvSpPr>
        <p:spPr bwMode="auto">
          <a:xfrm>
            <a:off x="3886200" y="2794000"/>
            <a:ext cx="909638" cy="523875"/>
          </a:xfrm>
          <a:prstGeom prst="rect">
            <a:avLst/>
          </a:prstGeom>
          <a:noFill/>
          <a:ln w="9525">
            <a:noFill/>
            <a:miter lim="800000"/>
            <a:headEnd/>
            <a:tailEnd/>
          </a:ln>
        </p:spPr>
        <p:txBody>
          <a:bodyPr wrap="none">
            <a:spAutoFit/>
          </a:bodyPr>
          <a:lstStyle/>
          <a:p>
            <a:r>
              <a:rPr lang="en-US" sz="2800"/>
              <a:t>24 </a:t>
            </a:r>
            <a:r>
              <a:rPr lang="en-US" sz="2800">
                <a:sym typeface="Symbol" pitchFamily="18" charset="2"/>
              </a:rPr>
              <a:t></a:t>
            </a:r>
          </a:p>
        </p:txBody>
      </p:sp>
      <p:sp>
        <p:nvSpPr>
          <p:cNvPr id="166946" name="Text Box 34"/>
          <p:cNvSpPr txBox="1">
            <a:spLocks noChangeArrowheads="1"/>
          </p:cNvSpPr>
          <p:nvPr/>
        </p:nvSpPr>
        <p:spPr bwMode="auto">
          <a:xfrm>
            <a:off x="1676400" y="4894263"/>
            <a:ext cx="4383088" cy="523875"/>
          </a:xfrm>
          <a:prstGeom prst="rect">
            <a:avLst/>
          </a:prstGeom>
          <a:noFill/>
          <a:ln w="9525">
            <a:noFill/>
            <a:miter lim="800000"/>
            <a:headEnd/>
            <a:tailEnd/>
          </a:ln>
        </p:spPr>
        <p:txBody>
          <a:bodyPr wrap="none">
            <a:spAutoFit/>
          </a:bodyPr>
          <a:lstStyle/>
          <a:p>
            <a:r>
              <a:rPr lang="en-US" sz="2800"/>
              <a:t>Step 1 - reduce until solvable</a:t>
            </a:r>
          </a:p>
        </p:txBody>
      </p:sp>
      <p:sp>
        <p:nvSpPr>
          <p:cNvPr id="125967" name="Line 35"/>
          <p:cNvSpPr>
            <a:spLocks noChangeShapeType="1"/>
          </p:cNvSpPr>
          <p:nvPr/>
        </p:nvSpPr>
        <p:spPr bwMode="auto">
          <a:xfrm>
            <a:off x="914400" y="1906588"/>
            <a:ext cx="914400" cy="0"/>
          </a:xfrm>
          <a:prstGeom prst="line">
            <a:avLst/>
          </a:prstGeom>
          <a:noFill/>
          <a:ln w="9525">
            <a:solidFill>
              <a:schemeClr val="tx1"/>
            </a:solidFill>
            <a:round/>
            <a:headEnd/>
            <a:tailEnd/>
          </a:ln>
        </p:spPr>
        <p:txBody>
          <a:bodyPr/>
          <a:lstStyle/>
          <a:p>
            <a:endParaRPr lang="en-US"/>
          </a:p>
        </p:txBody>
      </p:sp>
      <p:grpSp>
        <p:nvGrpSpPr>
          <p:cNvPr id="125968" name="Group 36"/>
          <p:cNvGrpSpPr>
            <a:grpSpLocks/>
          </p:cNvGrpSpPr>
          <p:nvPr/>
        </p:nvGrpSpPr>
        <p:grpSpPr bwMode="auto">
          <a:xfrm rot="5400000">
            <a:off x="1981200" y="1628775"/>
            <a:ext cx="127000" cy="584200"/>
            <a:chOff x="384" y="400"/>
            <a:chExt cx="48" cy="368"/>
          </a:xfrm>
        </p:grpSpPr>
        <p:sp>
          <p:nvSpPr>
            <p:cNvPr id="125992" name="Line 37"/>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5993" name="Line 38"/>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5994" name="Line 39"/>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5995" name="Line 40"/>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5996" name="Line 41"/>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5997" name="Line 42"/>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5998" name="Line 43"/>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5999" name="Line 44"/>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6000" name="Line 45"/>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6001" name="Line 46"/>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25969" name="Line 47"/>
          <p:cNvSpPr>
            <a:spLocks noChangeShapeType="1"/>
          </p:cNvSpPr>
          <p:nvPr/>
        </p:nvSpPr>
        <p:spPr bwMode="auto">
          <a:xfrm>
            <a:off x="2286000" y="1906588"/>
            <a:ext cx="685800" cy="0"/>
          </a:xfrm>
          <a:prstGeom prst="line">
            <a:avLst/>
          </a:prstGeom>
          <a:noFill/>
          <a:ln w="9525">
            <a:solidFill>
              <a:schemeClr val="tx1"/>
            </a:solidFill>
            <a:round/>
            <a:headEnd/>
            <a:tailEnd/>
          </a:ln>
        </p:spPr>
        <p:txBody>
          <a:bodyPr/>
          <a:lstStyle/>
          <a:p>
            <a:endParaRPr lang="en-US"/>
          </a:p>
        </p:txBody>
      </p:sp>
      <p:sp>
        <p:nvSpPr>
          <p:cNvPr id="125970" name="Line 48"/>
          <p:cNvSpPr>
            <a:spLocks noChangeShapeType="1"/>
          </p:cNvSpPr>
          <p:nvPr/>
        </p:nvSpPr>
        <p:spPr bwMode="auto">
          <a:xfrm>
            <a:off x="5486400" y="1906588"/>
            <a:ext cx="914400" cy="0"/>
          </a:xfrm>
          <a:prstGeom prst="line">
            <a:avLst/>
          </a:prstGeom>
          <a:noFill/>
          <a:ln w="9525">
            <a:solidFill>
              <a:schemeClr val="tx1"/>
            </a:solidFill>
            <a:round/>
            <a:headEnd/>
            <a:tailEnd/>
          </a:ln>
        </p:spPr>
        <p:txBody>
          <a:bodyPr/>
          <a:lstStyle/>
          <a:p>
            <a:endParaRPr lang="en-US"/>
          </a:p>
        </p:txBody>
      </p:sp>
      <p:grpSp>
        <p:nvGrpSpPr>
          <p:cNvPr id="125971" name="Group 49"/>
          <p:cNvGrpSpPr>
            <a:grpSpLocks/>
          </p:cNvGrpSpPr>
          <p:nvPr/>
        </p:nvGrpSpPr>
        <p:grpSpPr bwMode="auto">
          <a:xfrm rot="5400000">
            <a:off x="6553200" y="1628775"/>
            <a:ext cx="127000" cy="584200"/>
            <a:chOff x="384" y="400"/>
            <a:chExt cx="48" cy="368"/>
          </a:xfrm>
        </p:grpSpPr>
        <p:sp>
          <p:nvSpPr>
            <p:cNvPr id="125982" name="Line 50"/>
            <p:cNvSpPr>
              <a:spLocks noChangeShapeType="1"/>
            </p:cNvSpPr>
            <p:nvPr/>
          </p:nvSpPr>
          <p:spPr bwMode="auto">
            <a:xfrm rot="7200000">
              <a:off x="378" y="506"/>
              <a:ext cx="48" cy="28"/>
            </a:xfrm>
            <a:prstGeom prst="line">
              <a:avLst/>
            </a:prstGeom>
            <a:noFill/>
            <a:ln w="9525">
              <a:solidFill>
                <a:schemeClr val="tx1"/>
              </a:solidFill>
              <a:round/>
              <a:headEnd/>
              <a:tailEnd/>
            </a:ln>
          </p:spPr>
          <p:txBody>
            <a:bodyPr/>
            <a:lstStyle/>
            <a:p>
              <a:endParaRPr lang="en-US"/>
            </a:p>
          </p:txBody>
        </p:sp>
        <p:sp>
          <p:nvSpPr>
            <p:cNvPr id="125983" name="Line 51"/>
            <p:cNvSpPr>
              <a:spLocks noChangeShapeType="1"/>
            </p:cNvSpPr>
            <p:nvPr/>
          </p:nvSpPr>
          <p:spPr bwMode="auto">
            <a:xfrm>
              <a:off x="384" y="532"/>
              <a:ext cx="48" cy="28"/>
            </a:xfrm>
            <a:prstGeom prst="line">
              <a:avLst/>
            </a:prstGeom>
            <a:noFill/>
            <a:ln w="9525">
              <a:solidFill>
                <a:schemeClr val="tx1"/>
              </a:solidFill>
              <a:round/>
              <a:headEnd/>
              <a:tailEnd/>
            </a:ln>
          </p:spPr>
          <p:txBody>
            <a:bodyPr/>
            <a:lstStyle/>
            <a:p>
              <a:endParaRPr lang="en-US"/>
            </a:p>
          </p:txBody>
        </p:sp>
        <p:sp>
          <p:nvSpPr>
            <p:cNvPr id="125984" name="Line 52"/>
            <p:cNvSpPr>
              <a:spLocks noChangeShapeType="1"/>
            </p:cNvSpPr>
            <p:nvPr/>
          </p:nvSpPr>
          <p:spPr bwMode="auto">
            <a:xfrm rot="7200000">
              <a:off x="378" y="558"/>
              <a:ext cx="48" cy="28"/>
            </a:xfrm>
            <a:prstGeom prst="line">
              <a:avLst/>
            </a:prstGeom>
            <a:noFill/>
            <a:ln w="9525">
              <a:solidFill>
                <a:schemeClr val="tx1"/>
              </a:solidFill>
              <a:round/>
              <a:headEnd/>
              <a:tailEnd/>
            </a:ln>
          </p:spPr>
          <p:txBody>
            <a:bodyPr/>
            <a:lstStyle/>
            <a:p>
              <a:endParaRPr lang="en-US"/>
            </a:p>
          </p:txBody>
        </p:sp>
        <p:sp>
          <p:nvSpPr>
            <p:cNvPr id="125985" name="Line 53"/>
            <p:cNvSpPr>
              <a:spLocks noChangeShapeType="1"/>
            </p:cNvSpPr>
            <p:nvPr/>
          </p:nvSpPr>
          <p:spPr bwMode="auto">
            <a:xfrm>
              <a:off x="384" y="584"/>
              <a:ext cx="48" cy="28"/>
            </a:xfrm>
            <a:prstGeom prst="line">
              <a:avLst/>
            </a:prstGeom>
            <a:noFill/>
            <a:ln w="9525">
              <a:solidFill>
                <a:schemeClr val="tx1"/>
              </a:solidFill>
              <a:round/>
              <a:headEnd/>
              <a:tailEnd/>
            </a:ln>
          </p:spPr>
          <p:txBody>
            <a:bodyPr/>
            <a:lstStyle/>
            <a:p>
              <a:endParaRPr lang="en-US"/>
            </a:p>
          </p:txBody>
        </p:sp>
        <p:sp>
          <p:nvSpPr>
            <p:cNvPr id="125986" name="Line 54"/>
            <p:cNvSpPr>
              <a:spLocks noChangeShapeType="1"/>
            </p:cNvSpPr>
            <p:nvPr/>
          </p:nvSpPr>
          <p:spPr bwMode="auto">
            <a:xfrm rot="7200000">
              <a:off x="378" y="610"/>
              <a:ext cx="48" cy="28"/>
            </a:xfrm>
            <a:prstGeom prst="line">
              <a:avLst/>
            </a:prstGeom>
            <a:noFill/>
            <a:ln w="9525">
              <a:solidFill>
                <a:schemeClr val="tx1"/>
              </a:solidFill>
              <a:round/>
              <a:headEnd/>
              <a:tailEnd/>
            </a:ln>
          </p:spPr>
          <p:txBody>
            <a:bodyPr/>
            <a:lstStyle/>
            <a:p>
              <a:endParaRPr lang="en-US"/>
            </a:p>
          </p:txBody>
        </p:sp>
        <p:sp>
          <p:nvSpPr>
            <p:cNvPr id="125987" name="Line 55"/>
            <p:cNvSpPr>
              <a:spLocks noChangeShapeType="1"/>
            </p:cNvSpPr>
            <p:nvPr/>
          </p:nvSpPr>
          <p:spPr bwMode="auto">
            <a:xfrm>
              <a:off x="384" y="636"/>
              <a:ext cx="48" cy="28"/>
            </a:xfrm>
            <a:prstGeom prst="line">
              <a:avLst/>
            </a:prstGeom>
            <a:noFill/>
            <a:ln w="9525">
              <a:solidFill>
                <a:schemeClr val="tx1"/>
              </a:solidFill>
              <a:round/>
              <a:headEnd/>
              <a:tailEnd/>
            </a:ln>
          </p:spPr>
          <p:txBody>
            <a:bodyPr/>
            <a:lstStyle/>
            <a:p>
              <a:endParaRPr lang="en-US"/>
            </a:p>
          </p:txBody>
        </p:sp>
        <p:sp>
          <p:nvSpPr>
            <p:cNvPr id="125988" name="Line 56"/>
            <p:cNvSpPr>
              <a:spLocks noChangeShapeType="1"/>
            </p:cNvSpPr>
            <p:nvPr/>
          </p:nvSpPr>
          <p:spPr bwMode="auto">
            <a:xfrm rot="7200000">
              <a:off x="405" y="661"/>
              <a:ext cx="20" cy="12"/>
            </a:xfrm>
            <a:prstGeom prst="line">
              <a:avLst/>
            </a:prstGeom>
            <a:noFill/>
            <a:ln w="9525">
              <a:solidFill>
                <a:schemeClr val="tx1"/>
              </a:solidFill>
              <a:round/>
              <a:headEnd/>
              <a:tailEnd/>
            </a:ln>
          </p:spPr>
          <p:txBody>
            <a:bodyPr/>
            <a:lstStyle/>
            <a:p>
              <a:endParaRPr lang="en-US"/>
            </a:p>
          </p:txBody>
        </p:sp>
        <p:sp>
          <p:nvSpPr>
            <p:cNvPr id="125989" name="Line 57"/>
            <p:cNvSpPr>
              <a:spLocks noChangeShapeType="1"/>
            </p:cNvSpPr>
            <p:nvPr/>
          </p:nvSpPr>
          <p:spPr bwMode="auto">
            <a:xfrm>
              <a:off x="412" y="496"/>
              <a:ext cx="20" cy="12"/>
            </a:xfrm>
            <a:prstGeom prst="line">
              <a:avLst/>
            </a:prstGeom>
            <a:noFill/>
            <a:ln w="9525">
              <a:solidFill>
                <a:schemeClr val="tx1"/>
              </a:solidFill>
              <a:round/>
              <a:headEnd/>
              <a:tailEnd/>
            </a:ln>
          </p:spPr>
          <p:txBody>
            <a:bodyPr/>
            <a:lstStyle/>
            <a:p>
              <a:endParaRPr lang="en-US"/>
            </a:p>
          </p:txBody>
        </p:sp>
        <p:sp>
          <p:nvSpPr>
            <p:cNvPr id="125990" name="Line 58"/>
            <p:cNvSpPr>
              <a:spLocks noChangeShapeType="1"/>
            </p:cNvSpPr>
            <p:nvPr/>
          </p:nvSpPr>
          <p:spPr bwMode="auto">
            <a:xfrm>
              <a:off x="408" y="672"/>
              <a:ext cx="0" cy="96"/>
            </a:xfrm>
            <a:prstGeom prst="line">
              <a:avLst/>
            </a:prstGeom>
            <a:noFill/>
            <a:ln w="9525">
              <a:solidFill>
                <a:schemeClr val="tx1"/>
              </a:solidFill>
              <a:round/>
              <a:headEnd/>
              <a:tailEnd/>
            </a:ln>
          </p:spPr>
          <p:txBody>
            <a:bodyPr/>
            <a:lstStyle/>
            <a:p>
              <a:endParaRPr lang="en-US"/>
            </a:p>
          </p:txBody>
        </p:sp>
        <p:sp>
          <p:nvSpPr>
            <p:cNvPr id="125991" name="Line 59"/>
            <p:cNvSpPr>
              <a:spLocks noChangeShapeType="1"/>
            </p:cNvSpPr>
            <p:nvPr/>
          </p:nvSpPr>
          <p:spPr bwMode="auto">
            <a:xfrm>
              <a:off x="408" y="400"/>
              <a:ext cx="0" cy="96"/>
            </a:xfrm>
            <a:prstGeom prst="line">
              <a:avLst/>
            </a:prstGeom>
            <a:noFill/>
            <a:ln w="9525">
              <a:solidFill>
                <a:schemeClr val="tx1"/>
              </a:solidFill>
              <a:round/>
              <a:headEnd/>
              <a:tailEnd/>
            </a:ln>
          </p:spPr>
          <p:txBody>
            <a:bodyPr/>
            <a:lstStyle/>
            <a:p>
              <a:endParaRPr lang="en-US"/>
            </a:p>
          </p:txBody>
        </p:sp>
      </p:grpSp>
      <p:sp>
        <p:nvSpPr>
          <p:cNvPr id="125972" name="Line 60"/>
          <p:cNvSpPr>
            <a:spLocks noChangeShapeType="1"/>
          </p:cNvSpPr>
          <p:nvPr/>
        </p:nvSpPr>
        <p:spPr bwMode="auto">
          <a:xfrm>
            <a:off x="6858000" y="1906588"/>
            <a:ext cx="685800" cy="0"/>
          </a:xfrm>
          <a:prstGeom prst="line">
            <a:avLst/>
          </a:prstGeom>
          <a:noFill/>
          <a:ln w="9525">
            <a:solidFill>
              <a:schemeClr val="tx1"/>
            </a:solidFill>
            <a:round/>
            <a:headEnd/>
            <a:tailEnd/>
          </a:ln>
        </p:spPr>
        <p:txBody>
          <a:bodyPr/>
          <a:lstStyle/>
          <a:p>
            <a:endParaRPr lang="en-US"/>
          </a:p>
        </p:txBody>
      </p:sp>
      <p:sp>
        <p:nvSpPr>
          <p:cNvPr id="125973" name="Text Box 61"/>
          <p:cNvSpPr txBox="1">
            <a:spLocks noChangeArrowheads="1"/>
          </p:cNvSpPr>
          <p:nvPr/>
        </p:nvSpPr>
        <p:spPr bwMode="auto">
          <a:xfrm>
            <a:off x="3886200" y="1016000"/>
            <a:ext cx="909638" cy="523875"/>
          </a:xfrm>
          <a:prstGeom prst="rect">
            <a:avLst/>
          </a:prstGeom>
          <a:noFill/>
          <a:ln w="9525">
            <a:noFill/>
            <a:miter lim="800000"/>
            <a:headEnd/>
            <a:tailEnd/>
          </a:ln>
        </p:spPr>
        <p:txBody>
          <a:bodyPr wrap="none">
            <a:spAutoFit/>
          </a:bodyPr>
          <a:lstStyle/>
          <a:p>
            <a:r>
              <a:rPr lang="en-US" sz="2800"/>
              <a:t>12 </a:t>
            </a:r>
            <a:r>
              <a:rPr lang="en-US" sz="2800">
                <a:sym typeface="Symbol" pitchFamily="18" charset="2"/>
              </a:rPr>
              <a:t></a:t>
            </a:r>
          </a:p>
        </p:txBody>
      </p:sp>
      <p:sp>
        <p:nvSpPr>
          <p:cNvPr id="125974" name="Line 62"/>
          <p:cNvSpPr>
            <a:spLocks noChangeShapeType="1"/>
          </p:cNvSpPr>
          <p:nvPr/>
        </p:nvSpPr>
        <p:spPr bwMode="auto">
          <a:xfrm>
            <a:off x="914400" y="1919288"/>
            <a:ext cx="0" cy="2222500"/>
          </a:xfrm>
          <a:prstGeom prst="line">
            <a:avLst/>
          </a:prstGeom>
          <a:noFill/>
          <a:ln w="9525">
            <a:solidFill>
              <a:schemeClr val="tx1"/>
            </a:solidFill>
            <a:round/>
            <a:headEnd/>
            <a:tailEnd/>
          </a:ln>
        </p:spPr>
        <p:txBody>
          <a:bodyPr/>
          <a:lstStyle/>
          <a:p>
            <a:endParaRPr lang="en-US"/>
          </a:p>
        </p:txBody>
      </p:sp>
      <p:sp>
        <p:nvSpPr>
          <p:cNvPr id="125975" name="Line 63"/>
          <p:cNvSpPr>
            <a:spLocks noChangeShapeType="1"/>
          </p:cNvSpPr>
          <p:nvPr/>
        </p:nvSpPr>
        <p:spPr bwMode="auto">
          <a:xfrm>
            <a:off x="7543800" y="1919288"/>
            <a:ext cx="0" cy="2222500"/>
          </a:xfrm>
          <a:prstGeom prst="line">
            <a:avLst/>
          </a:prstGeom>
          <a:noFill/>
          <a:ln w="9525">
            <a:solidFill>
              <a:schemeClr val="tx1"/>
            </a:solidFill>
            <a:round/>
            <a:headEnd/>
            <a:tailEnd/>
          </a:ln>
        </p:spPr>
        <p:txBody>
          <a:bodyPr/>
          <a:lstStyle/>
          <a:p>
            <a:endParaRPr lang="en-US"/>
          </a:p>
        </p:txBody>
      </p:sp>
      <p:sp>
        <p:nvSpPr>
          <p:cNvPr id="125976" name="Line 64"/>
          <p:cNvSpPr>
            <a:spLocks noChangeShapeType="1"/>
          </p:cNvSpPr>
          <p:nvPr/>
        </p:nvSpPr>
        <p:spPr bwMode="auto">
          <a:xfrm>
            <a:off x="914400" y="4141788"/>
            <a:ext cx="2743200" cy="0"/>
          </a:xfrm>
          <a:prstGeom prst="line">
            <a:avLst/>
          </a:prstGeom>
          <a:noFill/>
          <a:ln w="9525">
            <a:solidFill>
              <a:schemeClr val="tx1"/>
            </a:solidFill>
            <a:round/>
            <a:headEnd/>
            <a:tailEnd/>
          </a:ln>
        </p:spPr>
        <p:txBody>
          <a:bodyPr/>
          <a:lstStyle/>
          <a:p>
            <a:endParaRPr lang="en-US"/>
          </a:p>
        </p:txBody>
      </p:sp>
      <p:sp>
        <p:nvSpPr>
          <p:cNvPr id="125977" name="Line 65"/>
          <p:cNvSpPr>
            <a:spLocks noChangeShapeType="1"/>
          </p:cNvSpPr>
          <p:nvPr/>
        </p:nvSpPr>
        <p:spPr bwMode="auto">
          <a:xfrm>
            <a:off x="3657600" y="4078288"/>
            <a:ext cx="0" cy="127000"/>
          </a:xfrm>
          <a:prstGeom prst="line">
            <a:avLst/>
          </a:prstGeom>
          <a:noFill/>
          <a:ln w="9525">
            <a:solidFill>
              <a:schemeClr val="tx1"/>
            </a:solidFill>
            <a:round/>
            <a:headEnd/>
            <a:tailEnd/>
          </a:ln>
        </p:spPr>
        <p:txBody>
          <a:bodyPr/>
          <a:lstStyle/>
          <a:p>
            <a:endParaRPr lang="en-US"/>
          </a:p>
        </p:txBody>
      </p:sp>
      <p:sp>
        <p:nvSpPr>
          <p:cNvPr id="125978" name="Line 66"/>
          <p:cNvSpPr>
            <a:spLocks noChangeShapeType="1"/>
          </p:cNvSpPr>
          <p:nvPr/>
        </p:nvSpPr>
        <p:spPr bwMode="auto">
          <a:xfrm>
            <a:off x="3733800" y="3986213"/>
            <a:ext cx="0" cy="317500"/>
          </a:xfrm>
          <a:prstGeom prst="line">
            <a:avLst/>
          </a:prstGeom>
          <a:noFill/>
          <a:ln w="9525">
            <a:solidFill>
              <a:schemeClr val="tx1"/>
            </a:solidFill>
            <a:round/>
            <a:headEnd/>
            <a:tailEnd/>
          </a:ln>
        </p:spPr>
        <p:txBody>
          <a:bodyPr/>
          <a:lstStyle/>
          <a:p>
            <a:endParaRPr lang="en-US"/>
          </a:p>
        </p:txBody>
      </p:sp>
      <p:sp>
        <p:nvSpPr>
          <p:cNvPr id="125979" name="Line 67"/>
          <p:cNvSpPr>
            <a:spLocks noChangeShapeType="1"/>
          </p:cNvSpPr>
          <p:nvPr/>
        </p:nvSpPr>
        <p:spPr bwMode="auto">
          <a:xfrm>
            <a:off x="3733800" y="4141788"/>
            <a:ext cx="3810000" cy="0"/>
          </a:xfrm>
          <a:prstGeom prst="line">
            <a:avLst/>
          </a:prstGeom>
          <a:noFill/>
          <a:ln w="9525">
            <a:solidFill>
              <a:schemeClr val="tx1"/>
            </a:solidFill>
            <a:round/>
            <a:headEnd/>
            <a:tailEnd/>
          </a:ln>
        </p:spPr>
        <p:txBody>
          <a:bodyPr/>
          <a:lstStyle/>
          <a:p>
            <a:endParaRPr lang="en-US"/>
          </a:p>
        </p:txBody>
      </p:sp>
      <p:sp>
        <p:nvSpPr>
          <p:cNvPr id="125980" name="Text Box 68"/>
          <p:cNvSpPr txBox="1">
            <a:spLocks noChangeArrowheads="1"/>
          </p:cNvSpPr>
          <p:nvPr/>
        </p:nvSpPr>
        <p:spPr bwMode="auto">
          <a:xfrm>
            <a:off x="3276600" y="3560763"/>
            <a:ext cx="879475" cy="523875"/>
          </a:xfrm>
          <a:prstGeom prst="rect">
            <a:avLst/>
          </a:prstGeom>
          <a:noFill/>
          <a:ln w="9525">
            <a:noFill/>
            <a:miter lim="800000"/>
            <a:headEnd/>
            <a:tailEnd/>
          </a:ln>
        </p:spPr>
        <p:txBody>
          <a:bodyPr wrap="none">
            <a:spAutoFit/>
          </a:bodyPr>
          <a:lstStyle/>
          <a:p>
            <a:r>
              <a:rPr lang="en-US" sz="2800"/>
              <a:t>17 </a:t>
            </a:r>
            <a:r>
              <a:rPr lang="en-US" sz="2800">
                <a:sym typeface="Symbol" pitchFamily="18" charset="2"/>
              </a:rPr>
              <a:t>V</a:t>
            </a:r>
          </a:p>
        </p:txBody>
      </p:sp>
      <p:sp>
        <p:nvSpPr>
          <p:cNvPr id="166981" name="Oval 69"/>
          <p:cNvSpPr>
            <a:spLocks noChangeArrowheads="1"/>
          </p:cNvSpPr>
          <p:nvPr/>
        </p:nvSpPr>
        <p:spPr bwMode="auto">
          <a:xfrm>
            <a:off x="3198813" y="700088"/>
            <a:ext cx="2211387" cy="2605087"/>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46"/>
                                        </p:tgtEl>
                                        <p:attrNameLst>
                                          <p:attrName>style.visibility</p:attrName>
                                        </p:attrNameLst>
                                      </p:cBhvr>
                                      <p:to>
                                        <p:strVal val="visible"/>
                                      </p:to>
                                    </p:set>
                                    <p:animEffect transition="in" filter="wipe(left)">
                                      <p:cBhvr>
                                        <p:cTn id="7" dur="500"/>
                                        <p:tgtEl>
                                          <p:spTgt spid="1669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81"/>
                                        </p:tgtEl>
                                        <p:attrNameLst>
                                          <p:attrName>style.visibility</p:attrName>
                                        </p:attrNameLst>
                                      </p:cBhvr>
                                      <p:to>
                                        <p:strVal val="visible"/>
                                      </p:to>
                                    </p:set>
                                    <p:animEffect transition="in" filter="dissolve">
                                      <p:cBhvr>
                                        <p:cTn id="12" dur="500"/>
                                        <p:tgtEl>
                                          <p:spTgt spid="16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46" grpId="0" autoUpdateAnimBg="0"/>
      <p:bldP spid="16698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609600" y="254000"/>
            <a:ext cx="3673475" cy="523875"/>
          </a:xfrm>
          <a:prstGeom prst="rect">
            <a:avLst/>
          </a:prstGeom>
          <a:noFill/>
          <a:ln w="9525">
            <a:noFill/>
            <a:miter lim="800000"/>
            <a:headEnd/>
            <a:tailEnd/>
          </a:ln>
        </p:spPr>
        <p:txBody>
          <a:bodyPr wrap="none">
            <a:spAutoFit/>
          </a:bodyPr>
          <a:lstStyle/>
          <a:p>
            <a:r>
              <a:rPr lang="en-US" sz="2800"/>
              <a:t>Which way is the force?</a:t>
            </a:r>
          </a:p>
        </p:txBody>
      </p:sp>
      <p:sp>
        <p:nvSpPr>
          <p:cNvPr id="126979" name="Text Box 3"/>
          <p:cNvSpPr txBox="1">
            <a:spLocks noChangeArrowheads="1"/>
          </p:cNvSpPr>
          <p:nvPr/>
        </p:nvSpPr>
        <p:spPr bwMode="auto">
          <a:xfrm>
            <a:off x="304800" y="5462588"/>
            <a:ext cx="1004888" cy="276225"/>
          </a:xfrm>
          <a:prstGeom prst="rect">
            <a:avLst/>
          </a:prstGeom>
          <a:noFill/>
          <a:ln w="9525">
            <a:noFill/>
            <a:miter lim="800000"/>
            <a:headEnd/>
            <a:tailEnd/>
          </a:ln>
        </p:spPr>
        <p:txBody>
          <a:bodyPr wrap="none">
            <a:spAutoFit/>
          </a:bodyPr>
          <a:lstStyle/>
          <a:p>
            <a:r>
              <a:rPr lang="en-US" sz="1200"/>
              <a:t>outa the page</a:t>
            </a:r>
          </a:p>
        </p:txBody>
      </p:sp>
      <p:sp>
        <p:nvSpPr>
          <p:cNvPr id="126980" name="Line 4"/>
          <p:cNvSpPr>
            <a:spLocks noChangeShapeType="1"/>
          </p:cNvSpPr>
          <p:nvPr/>
        </p:nvSpPr>
        <p:spPr bwMode="auto">
          <a:xfrm rot="10800000" flipV="1">
            <a:off x="4038600" y="1143000"/>
            <a:ext cx="1588" cy="2349500"/>
          </a:xfrm>
          <a:prstGeom prst="line">
            <a:avLst/>
          </a:prstGeom>
          <a:noFill/>
          <a:ln w="38100">
            <a:solidFill>
              <a:schemeClr val="tx1"/>
            </a:solidFill>
            <a:round/>
            <a:headEnd/>
            <a:tailEnd type="triangle" w="med" len="med"/>
          </a:ln>
        </p:spPr>
        <p:txBody>
          <a:bodyPr/>
          <a:lstStyle/>
          <a:p>
            <a:endParaRPr lang="en-US"/>
          </a:p>
        </p:txBody>
      </p:sp>
      <p:sp>
        <p:nvSpPr>
          <p:cNvPr id="126981" name="Text Box 5"/>
          <p:cNvSpPr txBox="1">
            <a:spLocks noChangeArrowheads="1"/>
          </p:cNvSpPr>
          <p:nvPr/>
        </p:nvSpPr>
        <p:spPr bwMode="auto">
          <a:xfrm>
            <a:off x="3581400" y="1206500"/>
            <a:ext cx="373063" cy="769938"/>
          </a:xfrm>
          <a:prstGeom prst="rect">
            <a:avLst/>
          </a:prstGeom>
          <a:noFill/>
          <a:ln w="9525">
            <a:noFill/>
            <a:miter lim="800000"/>
            <a:headEnd/>
            <a:tailEnd/>
          </a:ln>
        </p:spPr>
        <p:txBody>
          <a:bodyPr wrap="none">
            <a:spAutoFit/>
          </a:bodyPr>
          <a:lstStyle/>
          <a:p>
            <a:r>
              <a:rPr lang="en-US" sz="4400"/>
              <a:t>I</a:t>
            </a:r>
          </a:p>
        </p:txBody>
      </p:sp>
      <p:grpSp>
        <p:nvGrpSpPr>
          <p:cNvPr id="126982" name="Group 6"/>
          <p:cNvGrpSpPr>
            <a:grpSpLocks/>
          </p:cNvGrpSpPr>
          <p:nvPr/>
        </p:nvGrpSpPr>
        <p:grpSpPr bwMode="auto">
          <a:xfrm>
            <a:off x="1219200" y="1143000"/>
            <a:ext cx="5029200" cy="2540000"/>
            <a:chOff x="768" y="1632"/>
            <a:chExt cx="3168" cy="1920"/>
          </a:xfrm>
        </p:grpSpPr>
        <p:sp>
          <p:nvSpPr>
            <p:cNvPr id="126984" name="Line 7"/>
            <p:cNvSpPr>
              <a:spLocks noChangeShapeType="1"/>
            </p:cNvSpPr>
            <p:nvPr/>
          </p:nvSpPr>
          <p:spPr bwMode="auto">
            <a:xfrm>
              <a:off x="768" y="1632"/>
              <a:ext cx="3168" cy="0"/>
            </a:xfrm>
            <a:prstGeom prst="line">
              <a:avLst/>
            </a:prstGeom>
            <a:noFill/>
            <a:ln w="9525">
              <a:solidFill>
                <a:schemeClr val="tx1"/>
              </a:solidFill>
              <a:round/>
              <a:headEnd/>
              <a:tailEnd type="triangle" w="med" len="med"/>
            </a:ln>
          </p:spPr>
          <p:txBody>
            <a:bodyPr/>
            <a:lstStyle/>
            <a:p>
              <a:endParaRPr lang="en-US"/>
            </a:p>
          </p:txBody>
        </p:sp>
        <p:sp>
          <p:nvSpPr>
            <p:cNvPr id="126985" name="Line 8"/>
            <p:cNvSpPr>
              <a:spLocks noChangeShapeType="1"/>
            </p:cNvSpPr>
            <p:nvPr/>
          </p:nvSpPr>
          <p:spPr bwMode="auto">
            <a:xfrm>
              <a:off x="768" y="1824"/>
              <a:ext cx="3168" cy="0"/>
            </a:xfrm>
            <a:prstGeom prst="line">
              <a:avLst/>
            </a:prstGeom>
            <a:noFill/>
            <a:ln w="9525">
              <a:solidFill>
                <a:schemeClr val="tx1"/>
              </a:solidFill>
              <a:round/>
              <a:headEnd/>
              <a:tailEnd type="triangle" w="med" len="med"/>
            </a:ln>
          </p:spPr>
          <p:txBody>
            <a:bodyPr/>
            <a:lstStyle/>
            <a:p>
              <a:endParaRPr lang="en-US"/>
            </a:p>
          </p:txBody>
        </p:sp>
        <p:sp>
          <p:nvSpPr>
            <p:cNvPr id="126986" name="Line 9"/>
            <p:cNvSpPr>
              <a:spLocks noChangeShapeType="1"/>
            </p:cNvSpPr>
            <p:nvPr/>
          </p:nvSpPr>
          <p:spPr bwMode="auto">
            <a:xfrm>
              <a:off x="768" y="2016"/>
              <a:ext cx="3168" cy="0"/>
            </a:xfrm>
            <a:prstGeom prst="line">
              <a:avLst/>
            </a:prstGeom>
            <a:noFill/>
            <a:ln w="9525">
              <a:solidFill>
                <a:schemeClr val="tx1"/>
              </a:solidFill>
              <a:round/>
              <a:headEnd/>
              <a:tailEnd type="triangle" w="med" len="med"/>
            </a:ln>
          </p:spPr>
          <p:txBody>
            <a:bodyPr/>
            <a:lstStyle/>
            <a:p>
              <a:endParaRPr lang="en-US"/>
            </a:p>
          </p:txBody>
        </p:sp>
        <p:sp>
          <p:nvSpPr>
            <p:cNvPr id="126987" name="Line 10"/>
            <p:cNvSpPr>
              <a:spLocks noChangeShapeType="1"/>
            </p:cNvSpPr>
            <p:nvPr/>
          </p:nvSpPr>
          <p:spPr bwMode="auto">
            <a:xfrm>
              <a:off x="768" y="2208"/>
              <a:ext cx="3168" cy="0"/>
            </a:xfrm>
            <a:prstGeom prst="line">
              <a:avLst/>
            </a:prstGeom>
            <a:noFill/>
            <a:ln w="9525">
              <a:solidFill>
                <a:schemeClr val="tx1"/>
              </a:solidFill>
              <a:round/>
              <a:headEnd/>
              <a:tailEnd type="triangle" w="med" len="med"/>
            </a:ln>
          </p:spPr>
          <p:txBody>
            <a:bodyPr/>
            <a:lstStyle/>
            <a:p>
              <a:endParaRPr lang="en-US"/>
            </a:p>
          </p:txBody>
        </p:sp>
        <p:sp>
          <p:nvSpPr>
            <p:cNvPr id="126988" name="Line 11"/>
            <p:cNvSpPr>
              <a:spLocks noChangeShapeType="1"/>
            </p:cNvSpPr>
            <p:nvPr/>
          </p:nvSpPr>
          <p:spPr bwMode="auto">
            <a:xfrm>
              <a:off x="768" y="2400"/>
              <a:ext cx="3168" cy="0"/>
            </a:xfrm>
            <a:prstGeom prst="line">
              <a:avLst/>
            </a:prstGeom>
            <a:noFill/>
            <a:ln w="9525">
              <a:solidFill>
                <a:schemeClr val="tx1"/>
              </a:solidFill>
              <a:round/>
              <a:headEnd/>
              <a:tailEnd type="triangle" w="med" len="med"/>
            </a:ln>
          </p:spPr>
          <p:txBody>
            <a:bodyPr/>
            <a:lstStyle/>
            <a:p>
              <a:endParaRPr lang="en-US"/>
            </a:p>
          </p:txBody>
        </p:sp>
        <p:sp>
          <p:nvSpPr>
            <p:cNvPr id="126989" name="Line 12"/>
            <p:cNvSpPr>
              <a:spLocks noChangeShapeType="1"/>
            </p:cNvSpPr>
            <p:nvPr/>
          </p:nvSpPr>
          <p:spPr bwMode="auto">
            <a:xfrm>
              <a:off x="768" y="2592"/>
              <a:ext cx="3168" cy="0"/>
            </a:xfrm>
            <a:prstGeom prst="line">
              <a:avLst/>
            </a:prstGeom>
            <a:noFill/>
            <a:ln w="9525">
              <a:solidFill>
                <a:schemeClr val="tx1"/>
              </a:solidFill>
              <a:round/>
              <a:headEnd/>
              <a:tailEnd type="triangle" w="med" len="med"/>
            </a:ln>
          </p:spPr>
          <p:txBody>
            <a:bodyPr/>
            <a:lstStyle/>
            <a:p>
              <a:endParaRPr lang="en-US"/>
            </a:p>
          </p:txBody>
        </p:sp>
        <p:sp>
          <p:nvSpPr>
            <p:cNvPr id="126990" name="Line 13"/>
            <p:cNvSpPr>
              <a:spLocks noChangeShapeType="1"/>
            </p:cNvSpPr>
            <p:nvPr/>
          </p:nvSpPr>
          <p:spPr bwMode="auto">
            <a:xfrm>
              <a:off x="768" y="2784"/>
              <a:ext cx="3168" cy="0"/>
            </a:xfrm>
            <a:prstGeom prst="line">
              <a:avLst/>
            </a:prstGeom>
            <a:noFill/>
            <a:ln w="9525">
              <a:solidFill>
                <a:schemeClr val="tx1"/>
              </a:solidFill>
              <a:round/>
              <a:headEnd/>
              <a:tailEnd type="triangle" w="med" len="med"/>
            </a:ln>
          </p:spPr>
          <p:txBody>
            <a:bodyPr/>
            <a:lstStyle/>
            <a:p>
              <a:endParaRPr lang="en-US"/>
            </a:p>
          </p:txBody>
        </p:sp>
        <p:sp>
          <p:nvSpPr>
            <p:cNvPr id="126991" name="Line 14"/>
            <p:cNvSpPr>
              <a:spLocks noChangeShapeType="1"/>
            </p:cNvSpPr>
            <p:nvPr/>
          </p:nvSpPr>
          <p:spPr bwMode="auto">
            <a:xfrm>
              <a:off x="768" y="2976"/>
              <a:ext cx="3168" cy="0"/>
            </a:xfrm>
            <a:prstGeom prst="line">
              <a:avLst/>
            </a:prstGeom>
            <a:noFill/>
            <a:ln w="9525">
              <a:solidFill>
                <a:schemeClr val="tx1"/>
              </a:solidFill>
              <a:round/>
              <a:headEnd/>
              <a:tailEnd type="triangle" w="med" len="med"/>
            </a:ln>
          </p:spPr>
          <p:txBody>
            <a:bodyPr/>
            <a:lstStyle/>
            <a:p>
              <a:endParaRPr lang="en-US"/>
            </a:p>
          </p:txBody>
        </p:sp>
        <p:sp>
          <p:nvSpPr>
            <p:cNvPr id="126992" name="Line 15"/>
            <p:cNvSpPr>
              <a:spLocks noChangeShapeType="1"/>
            </p:cNvSpPr>
            <p:nvPr/>
          </p:nvSpPr>
          <p:spPr bwMode="auto">
            <a:xfrm>
              <a:off x="768" y="3168"/>
              <a:ext cx="3168" cy="0"/>
            </a:xfrm>
            <a:prstGeom prst="line">
              <a:avLst/>
            </a:prstGeom>
            <a:noFill/>
            <a:ln w="9525">
              <a:solidFill>
                <a:schemeClr val="tx1"/>
              </a:solidFill>
              <a:round/>
              <a:headEnd/>
              <a:tailEnd type="triangle" w="med" len="med"/>
            </a:ln>
          </p:spPr>
          <p:txBody>
            <a:bodyPr/>
            <a:lstStyle/>
            <a:p>
              <a:endParaRPr lang="en-US"/>
            </a:p>
          </p:txBody>
        </p:sp>
        <p:sp>
          <p:nvSpPr>
            <p:cNvPr id="126993" name="Line 16"/>
            <p:cNvSpPr>
              <a:spLocks noChangeShapeType="1"/>
            </p:cNvSpPr>
            <p:nvPr/>
          </p:nvSpPr>
          <p:spPr bwMode="auto">
            <a:xfrm>
              <a:off x="768" y="3360"/>
              <a:ext cx="3168" cy="0"/>
            </a:xfrm>
            <a:prstGeom prst="line">
              <a:avLst/>
            </a:prstGeom>
            <a:noFill/>
            <a:ln w="9525">
              <a:solidFill>
                <a:schemeClr val="tx1"/>
              </a:solidFill>
              <a:round/>
              <a:headEnd/>
              <a:tailEnd type="triangle" w="med" len="med"/>
            </a:ln>
          </p:spPr>
          <p:txBody>
            <a:bodyPr/>
            <a:lstStyle/>
            <a:p>
              <a:endParaRPr lang="en-US"/>
            </a:p>
          </p:txBody>
        </p:sp>
        <p:sp>
          <p:nvSpPr>
            <p:cNvPr id="126994" name="Line 17"/>
            <p:cNvSpPr>
              <a:spLocks noChangeShapeType="1"/>
            </p:cNvSpPr>
            <p:nvPr/>
          </p:nvSpPr>
          <p:spPr bwMode="auto">
            <a:xfrm>
              <a:off x="768" y="3552"/>
              <a:ext cx="3168" cy="0"/>
            </a:xfrm>
            <a:prstGeom prst="line">
              <a:avLst/>
            </a:prstGeom>
            <a:noFill/>
            <a:ln w="9525">
              <a:solidFill>
                <a:schemeClr val="tx1"/>
              </a:solidFill>
              <a:round/>
              <a:headEnd/>
              <a:tailEnd type="triangle" w="med" len="med"/>
            </a:ln>
          </p:spPr>
          <p:txBody>
            <a:bodyPr/>
            <a:lstStyle/>
            <a:p>
              <a:endParaRPr lang="en-US"/>
            </a:p>
          </p:txBody>
        </p:sp>
      </p:grpSp>
      <p:sp>
        <p:nvSpPr>
          <p:cNvPr id="126983" name="Text Box 18"/>
          <p:cNvSpPr txBox="1">
            <a:spLocks noChangeArrowheads="1"/>
          </p:cNvSpPr>
          <p:nvPr/>
        </p:nvSpPr>
        <p:spPr bwMode="auto">
          <a:xfrm>
            <a:off x="457200" y="1968500"/>
            <a:ext cx="560388" cy="769938"/>
          </a:xfrm>
          <a:prstGeom prst="rect">
            <a:avLst/>
          </a:prstGeom>
          <a:noFill/>
          <a:ln w="9525">
            <a:noFill/>
            <a:miter lim="800000"/>
            <a:headEnd/>
            <a:tailEnd/>
          </a:ln>
        </p:spPr>
        <p:txBody>
          <a:bodyPr wrap="none">
            <a:spAutoFit/>
          </a:bodyPr>
          <a:lstStyle/>
          <a:p>
            <a:r>
              <a:rPr lang="en-US" sz="4400"/>
              <a:t>B</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609600" y="254000"/>
            <a:ext cx="3673475" cy="523875"/>
          </a:xfrm>
          <a:prstGeom prst="rect">
            <a:avLst/>
          </a:prstGeom>
          <a:noFill/>
          <a:ln w="9525">
            <a:noFill/>
            <a:miter lim="800000"/>
            <a:headEnd/>
            <a:tailEnd/>
          </a:ln>
        </p:spPr>
        <p:txBody>
          <a:bodyPr wrap="none">
            <a:spAutoFit/>
          </a:bodyPr>
          <a:lstStyle/>
          <a:p>
            <a:r>
              <a:rPr lang="en-US" sz="2800"/>
              <a:t>Which way is the force?</a:t>
            </a:r>
          </a:p>
        </p:txBody>
      </p:sp>
      <p:sp>
        <p:nvSpPr>
          <p:cNvPr id="128003" name="Text Box 3"/>
          <p:cNvSpPr txBox="1">
            <a:spLocks noChangeArrowheads="1"/>
          </p:cNvSpPr>
          <p:nvPr/>
        </p:nvSpPr>
        <p:spPr bwMode="auto">
          <a:xfrm>
            <a:off x="304800" y="5462588"/>
            <a:ext cx="403225" cy="276225"/>
          </a:xfrm>
          <a:prstGeom prst="rect">
            <a:avLst/>
          </a:prstGeom>
          <a:noFill/>
          <a:ln w="9525">
            <a:noFill/>
            <a:miter lim="800000"/>
            <a:headEnd/>
            <a:tailEnd/>
          </a:ln>
        </p:spPr>
        <p:txBody>
          <a:bodyPr wrap="none">
            <a:spAutoFit/>
          </a:bodyPr>
          <a:lstStyle/>
          <a:p>
            <a:r>
              <a:rPr lang="en-US" sz="1200"/>
              <a:t>left</a:t>
            </a:r>
          </a:p>
        </p:txBody>
      </p:sp>
      <p:sp>
        <p:nvSpPr>
          <p:cNvPr id="128004" name="Line 4"/>
          <p:cNvSpPr>
            <a:spLocks noChangeShapeType="1"/>
          </p:cNvSpPr>
          <p:nvPr/>
        </p:nvSpPr>
        <p:spPr bwMode="auto">
          <a:xfrm rot="10800000" flipV="1">
            <a:off x="3810000" y="762000"/>
            <a:ext cx="1588" cy="3937000"/>
          </a:xfrm>
          <a:prstGeom prst="line">
            <a:avLst/>
          </a:prstGeom>
          <a:noFill/>
          <a:ln w="38100">
            <a:solidFill>
              <a:schemeClr val="tx1"/>
            </a:solidFill>
            <a:round/>
            <a:headEnd/>
            <a:tailEnd type="triangle" w="med" len="med"/>
          </a:ln>
        </p:spPr>
        <p:txBody>
          <a:bodyPr/>
          <a:lstStyle/>
          <a:p>
            <a:endParaRPr lang="en-US"/>
          </a:p>
        </p:txBody>
      </p:sp>
      <p:sp>
        <p:nvSpPr>
          <p:cNvPr id="128005" name="Text Box 5"/>
          <p:cNvSpPr txBox="1">
            <a:spLocks noChangeArrowheads="1"/>
          </p:cNvSpPr>
          <p:nvPr/>
        </p:nvSpPr>
        <p:spPr bwMode="auto">
          <a:xfrm>
            <a:off x="4125913" y="1936750"/>
            <a:ext cx="373062" cy="769938"/>
          </a:xfrm>
          <a:prstGeom prst="rect">
            <a:avLst/>
          </a:prstGeom>
          <a:noFill/>
          <a:ln w="9525">
            <a:noFill/>
            <a:miter lim="800000"/>
            <a:headEnd/>
            <a:tailEnd/>
          </a:ln>
        </p:spPr>
        <p:txBody>
          <a:bodyPr wrap="none">
            <a:spAutoFit/>
          </a:bodyPr>
          <a:lstStyle/>
          <a:p>
            <a:r>
              <a:rPr lang="en-US" sz="4400"/>
              <a:t>I</a:t>
            </a:r>
          </a:p>
        </p:txBody>
      </p:sp>
      <p:sp>
        <p:nvSpPr>
          <p:cNvPr id="128006" name="Text Box 6"/>
          <p:cNvSpPr txBox="1">
            <a:spLocks noChangeArrowheads="1"/>
          </p:cNvSpPr>
          <p:nvPr/>
        </p:nvSpPr>
        <p:spPr bwMode="auto">
          <a:xfrm>
            <a:off x="1143000" y="2286000"/>
            <a:ext cx="560388" cy="769938"/>
          </a:xfrm>
          <a:prstGeom prst="rect">
            <a:avLst/>
          </a:prstGeom>
          <a:noFill/>
          <a:ln w="9525">
            <a:noFill/>
            <a:miter lim="800000"/>
            <a:headEnd/>
            <a:tailEnd/>
          </a:ln>
        </p:spPr>
        <p:txBody>
          <a:bodyPr wrap="none">
            <a:spAutoFit/>
          </a:bodyPr>
          <a:lstStyle/>
          <a:p>
            <a:r>
              <a:rPr lang="en-US" sz="4400"/>
              <a:t>B</a:t>
            </a:r>
          </a:p>
        </p:txBody>
      </p:sp>
      <p:sp>
        <p:nvSpPr>
          <p:cNvPr id="128007" name="Text Box 7"/>
          <p:cNvSpPr txBox="1">
            <a:spLocks noChangeArrowheads="1"/>
          </p:cNvSpPr>
          <p:nvPr/>
        </p:nvSpPr>
        <p:spPr bwMode="auto">
          <a:xfrm>
            <a:off x="1600200" y="1079500"/>
            <a:ext cx="5262563" cy="4154488"/>
          </a:xfrm>
          <a:prstGeom prst="rect">
            <a:avLst/>
          </a:prstGeom>
          <a:noFill/>
          <a:ln w="9525">
            <a:noFill/>
            <a:miter lim="800000"/>
            <a:headEnd/>
            <a:tailEnd/>
          </a:ln>
        </p:spPr>
        <p:txBody>
          <a:bodyPr wrap="none">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381000" y="254000"/>
            <a:ext cx="8534400" cy="1384300"/>
          </a:xfrm>
          <a:prstGeom prst="rect">
            <a:avLst/>
          </a:prstGeom>
          <a:noFill/>
          <a:ln w="9525">
            <a:noFill/>
            <a:miter lim="800000"/>
            <a:headEnd/>
            <a:tailEnd/>
          </a:ln>
        </p:spPr>
        <p:txBody>
          <a:bodyPr>
            <a:spAutoFit/>
          </a:bodyPr>
          <a:lstStyle/>
          <a:p>
            <a:r>
              <a:rPr lang="en-US" sz="2800"/>
              <a:t>A  0.15 T magnetic field is 17</a:t>
            </a:r>
            <a:r>
              <a:rPr lang="en-US" sz="2800" baseline="30000"/>
              <a:t>o</a:t>
            </a:r>
            <a:r>
              <a:rPr lang="en-US" sz="2800"/>
              <a:t> east of North  What’s the force on a 3.2 m long wire if the current is 5.0 A to the West?</a:t>
            </a:r>
          </a:p>
        </p:txBody>
      </p:sp>
      <p:sp>
        <p:nvSpPr>
          <p:cNvPr id="129027" name="Text Box 3"/>
          <p:cNvSpPr txBox="1">
            <a:spLocks noChangeArrowheads="1"/>
          </p:cNvSpPr>
          <p:nvPr/>
        </p:nvSpPr>
        <p:spPr bwMode="auto">
          <a:xfrm>
            <a:off x="304800" y="5462588"/>
            <a:ext cx="1836738" cy="276225"/>
          </a:xfrm>
          <a:prstGeom prst="rect">
            <a:avLst/>
          </a:prstGeom>
          <a:noFill/>
          <a:ln w="9525">
            <a:noFill/>
            <a:miter lim="800000"/>
            <a:headEnd/>
            <a:tailEnd/>
          </a:ln>
        </p:spPr>
        <p:txBody>
          <a:bodyPr wrap="none">
            <a:spAutoFit/>
          </a:bodyPr>
          <a:lstStyle/>
          <a:p>
            <a:r>
              <a:rPr lang="en-US" sz="1200"/>
              <a:t>2.1 N vertically downward</a:t>
            </a:r>
          </a:p>
        </p:txBody>
      </p:sp>
      <p:sp>
        <p:nvSpPr>
          <p:cNvPr id="171012" name="Text Box 4"/>
          <p:cNvSpPr txBox="1">
            <a:spLocks noChangeArrowheads="1"/>
          </p:cNvSpPr>
          <p:nvPr/>
        </p:nvSpPr>
        <p:spPr bwMode="auto">
          <a:xfrm>
            <a:off x="365125" y="1384300"/>
            <a:ext cx="8321675" cy="1816100"/>
          </a:xfrm>
          <a:prstGeom prst="rect">
            <a:avLst/>
          </a:prstGeom>
          <a:noFill/>
          <a:ln w="25400">
            <a:noFill/>
            <a:miter lim="800000"/>
            <a:headEnd/>
            <a:tailEnd/>
          </a:ln>
        </p:spPr>
        <p:txBody>
          <a:bodyPr>
            <a:spAutoFit/>
          </a:bodyPr>
          <a:lstStyle/>
          <a:p>
            <a:r>
              <a:rPr lang="en-US" sz="2800">
                <a:sym typeface="Symbol" pitchFamily="18" charset="2"/>
              </a:rPr>
              <a:t> = </a:t>
            </a:r>
            <a:r>
              <a:rPr lang="en-US" sz="2800"/>
              <a:t> 90</a:t>
            </a:r>
            <a:r>
              <a:rPr lang="en-US" sz="2800" baseline="30000"/>
              <a:t>o</a:t>
            </a:r>
            <a:r>
              <a:rPr lang="en-US" sz="2800"/>
              <a:t> + 17</a:t>
            </a:r>
            <a:r>
              <a:rPr lang="en-US" sz="2800" baseline="30000"/>
              <a:t>o</a:t>
            </a:r>
            <a:r>
              <a:rPr lang="en-US" sz="2800"/>
              <a:t> = 117</a:t>
            </a:r>
            <a:r>
              <a:rPr lang="en-US" sz="2800" baseline="30000"/>
              <a:t>o</a:t>
            </a:r>
          </a:p>
          <a:p>
            <a:r>
              <a:rPr lang="en-US" sz="2800"/>
              <a:t>F = IlBsin</a:t>
            </a:r>
            <a:r>
              <a:rPr lang="en-US" sz="2800">
                <a:sym typeface="Symbol" pitchFamily="18" charset="2"/>
              </a:rPr>
              <a:t></a:t>
            </a:r>
          </a:p>
          <a:p>
            <a:r>
              <a:rPr lang="en-US" sz="2800">
                <a:sym typeface="Symbol" pitchFamily="18" charset="2"/>
              </a:rPr>
              <a:t>F = (5.0 A)(3.2 m)(0.15 T)sin(117</a:t>
            </a:r>
            <a:r>
              <a:rPr lang="en-US" sz="2800" baseline="30000">
                <a:sym typeface="Symbol" pitchFamily="18" charset="2"/>
              </a:rPr>
              <a:t>o</a:t>
            </a:r>
            <a:r>
              <a:rPr lang="en-US" sz="2800">
                <a:sym typeface="Symbol" pitchFamily="18" charset="2"/>
              </a:rPr>
              <a:t>) = 2.1 N</a:t>
            </a:r>
          </a:p>
          <a:p>
            <a:r>
              <a:rPr lang="en-US" sz="2800">
                <a:sym typeface="Symbol" pitchFamily="18" charset="2"/>
              </a:rPr>
              <a:t>W x NE = Down (Into this page)</a:t>
            </a:r>
          </a:p>
        </p:txBody>
      </p:sp>
      <p:sp>
        <p:nvSpPr>
          <p:cNvPr id="129029" name="Text Box 5"/>
          <p:cNvSpPr txBox="1">
            <a:spLocks noChangeArrowheads="1"/>
          </p:cNvSpPr>
          <p:nvPr/>
        </p:nvSpPr>
        <p:spPr bwMode="auto">
          <a:xfrm>
            <a:off x="6096000" y="2667000"/>
            <a:ext cx="2667000" cy="2246313"/>
          </a:xfrm>
          <a:prstGeom prst="rect">
            <a:avLst/>
          </a:prstGeom>
          <a:noFill/>
          <a:ln w="9525">
            <a:noFill/>
            <a:miter lim="800000"/>
            <a:headEnd/>
            <a:tailEnd/>
          </a:ln>
        </p:spPr>
        <p:txBody>
          <a:bodyPr>
            <a:spAutoFit/>
          </a:bodyPr>
          <a:lstStyle/>
          <a:p>
            <a:pPr algn="ctr"/>
            <a:r>
              <a:rPr lang="en-US" sz="2800">
                <a:latin typeface="Arial" charset="0"/>
              </a:rPr>
              <a:t>N</a:t>
            </a:r>
          </a:p>
          <a:p>
            <a:pPr algn="ctr"/>
            <a:endParaRPr lang="en-US" sz="2800">
              <a:latin typeface="Arial" charset="0"/>
            </a:endParaRPr>
          </a:p>
          <a:p>
            <a:pPr algn="ctr"/>
            <a:r>
              <a:rPr lang="en-US" sz="2800">
                <a:latin typeface="Arial" charset="0"/>
              </a:rPr>
              <a:t>W            E</a:t>
            </a:r>
          </a:p>
          <a:p>
            <a:pPr algn="ctr"/>
            <a:endParaRPr lang="en-US" sz="2800">
              <a:latin typeface="Arial" charset="0"/>
            </a:endParaRPr>
          </a:p>
          <a:p>
            <a:pPr algn="ctr"/>
            <a:r>
              <a:rPr lang="en-US" sz="2800">
                <a:latin typeface="Arial"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012">
                                            <p:txEl>
                                              <p:pRg st="0" end="0"/>
                                            </p:txEl>
                                          </p:spTgt>
                                        </p:tgtEl>
                                        <p:attrNameLst>
                                          <p:attrName>style.visibility</p:attrName>
                                        </p:attrNameLst>
                                      </p:cBhvr>
                                      <p:to>
                                        <p:strVal val="visible"/>
                                      </p:to>
                                    </p:set>
                                    <p:animEffect transition="in" filter="wipe(left)">
                                      <p:cBhvr>
                                        <p:cTn id="7" dur="500"/>
                                        <p:tgtEl>
                                          <p:spTgt spid="171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012">
                                            <p:txEl>
                                              <p:pRg st="1" end="1"/>
                                            </p:txEl>
                                          </p:spTgt>
                                        </p:tgtEl>
                                        <p:attrNameLst>
                                          <p:attrName>style.visibility</p:attrName>
                                        </p:attrNameLst>
                                      </p:cBhvr>
                                      <p:to>
                                        <p:strVal val="visible"/>
                                      </p:to>
                                    </p:set>
                                    <p:animEffect transition="in" filter="wipe(left)">
                                      <p:cBhvr>
                                        <p:cTn id="12" dur="500"/>
                                        <p:tgtEl>
                                          <p:spTgt spid="1710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012">
                                            <p:txEl>
                                              <p:pRg st="2" end="2"/>
                                            </p:txEl>
                                          </p:spTgt>
                                        </p:tgtEl>
                                        <p:attrNameLst>
                                          <p:attrName>style.visibility</p:attrName>
                                        </p:attrNameLst>
                                      </p:cBhvr>
                                      <p:to>
                                        <p:strVal val="visible"/>
                                      </p:to>
                                    </p:set>
                                    <p:animEffect transition="in" filter="wipe(left)">
                                      <p:cBhvr>
                                        <p:cTn id="17" dur="500"/>
                                        <p:tgtEl>
                                          <p:spTgt spid="1710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1012">
                                            <p:txEl>
                                              <p:pRg st="3" end="3"/>
                                            </p:txEl>
                                          </p:spTgt>
                                        </p:tgtEl>
                                        <p:attrNameLst>
                                          <p:attrName>style.visibility</p:attrName>
                                        </p:attrNameLst>
                                      </p:cBhvr>
                                      <p:to>
                                        <p:strVal val="visible"/>
                                      </p:to>
                                    </p:set>
                                    <p:animEffect transition="in" filter="wipe(left)">
                                      <p:cBhvr>
                                        <p:cTn id="22" dur="500"/>
                                        <p:tgtEl>
                                          <p:spTgt spid="1710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514600" y="5524500"/>
            <a:ext cx="6629400" cy="190500"/>
          </a:xfrm>
          <a:prstGeom prst="rect">
            <a:avLst/>
          </a:prstGeom>
          <a:solidFill>
            <a:srgbClr val="996633"/>
          </a:solidFill>
          <a:ln w="9525">
            <a:solidFill>
              <a:schemeClr val="tx1"/>
            </a:solidFill>
            <a:miter lim="800000"/>
            <a:headEnd/>
            <a:tailEnd/>
          </a:ln>
        </p:spPr>
        <p:txBody>
          <a:bodyPr wrap="none" anchor="ctr"/>
          <a:lstStyle/>
          <a:p>
            <a:endParaRPr lang="en-US"/>
          </a:p>
        </p:txBody>
      </p:sp>
      <p:sp>
        <p:nvSpPr>
          <p:cNvPr id="33795" name="Rectangle 3"/>
          <p:cNvSpPr>
            <a:spLocks noChangeArrowheads="1"/>
          </p:cNvSpPr>
          <p:nvPr/>
        </p:nvSpPr>
        <p:spPr bwMode="auto">
          <a:xfrm>
            <a:off x="0" y="2606675"/>
            <a:ext cx="2895600" cy="3108325"/>
          </a:xfrm>
          <a:prstGeom prst="rect">
            <a:avLst/>
          </a:prstGeom>
          <a:solidFill>
            <a:srgbClr val="808080"/>
          </a:solidFill>
          <a:ln w="9525">
            <a:solidFill>
              <a:schemeClr val="tx1"/>
            </a:solidFill>
            <a:miter lim="800000"/>
            <a:headEnd/>
            <a:tailEnd/>
          </a:ln>
        </p:spPr>
        <p:txBody>
          <a:bodyPr wrap="none" anchor="ctr"/>
          <a:lstStyle/>
          <a:p>
            <a:pPr algn="ctr"/>
            <a:endParaRPr lang="en-US"/>
          </a:p>
        </p:txBody>
      </p:sp>
      <p:sp>
        <p:nvSpPr>
          <p:cNvPr id="33796" name="Line 4"/>
          <p:cNvSpPr>
            <a:spLocks noChangeShapeType="1"/>
          </p:cNvSpPr>
          <p:nvPr/>
        </p:nvSpPr>
        <p:spPr bwMode="auto">
          <a:xfrm flipV="1">
            <a:off x="2862263" y="1968500"/>
            <a:ext cx="990600" cy="635000"/>
          </a:xfrm>
          <a:prstGeom prst="line">
            <a:avLst/>
          </a:prstGeom>
          <a:noFill/>
          <a:ln w="9525">
            <a:solidFill>
              <a:schemeClr val="tx1"/>
            </a:solidFill>
            <a:round/>
            <a:headEnd/>
            <a:tailEnd type="triangle" w="med" len="med"/>
          </a:ln>
        </p:spPr>
        <p:txBody>
          <a:bodyPr/>
          <a:lstStyle/>
          <a:p>
            <a:endParaRPr lang="en-US"/>
          </a:p>
        </p:txBody>
      </p:sp>
      <p:sp>
        <p:nvSpPr>
          <p:cNvPr id="33797" name="Freeform 5"/>
          <p:cNvSpPr>
            <a:spLocks/>
          </p:cNvSpPr>
          <p:nvPr/>
        </p:nvSpPr>
        <p:spPr bwMode="auto">
          <a:xfrm>
            <a:off x="3319463" y="2349500"/>
            <a:ext cx="165100" cy="254000"/>
          </a:xfrm>
          <a:custGeom>
            <a:avLst/>
            <a:gdLst>
              <a:gd name="T0" fmla="*/ 0 w 104"/>
              <a:gd name="T1" fmla="*/ 0 h 192"/>
              <a:gd name="T2" fmla="*/ 2147483647 w 104"/>
              <a:gd name="T3" fmla="*/ 2147483647 h 192"/>
              <a:gd name="T4" fmla="*/ 2147483647 w 104"/>
              <a:gd name="T5" fmla="*/ 2147483647 h 192"/>
              <a:gd name="T6" fmla="*/ 0 60000 65536"/>
              <a:gd name="T7" fmla="*/ 0 60000 65536"/>
              <a:gd name="T8" fmla="*/ 0 60000 65536"/>
              <a:gd name="T9" fmla="*/ 0 w 104"/>
              <a:gd name="T10" fmla="*/ 0 h 192"/>
              <a:gd name="T11" fmla="*/ 104 w 104"/>
              <a:gd name="T12" fmla="*/ 192 h 192"/>
            </a:gdLst>
            <a:ahLst/>
            <a:cxnLst>
              <a:cxn ang="T6">
                <a:pos x="T0" y="T1"/>
              </a:cxn>
              <a:cxn ang="T7">
                <a:pos x="T2" y="T3"/>
              </a:cxn>
              <a:cxn ang="T8">
                <a:pos x="T4" y="T5"/>
              </a:cxn>
            </a:cxnLst>
            <a:rect l="T9" t="T10" r="T11" b="T12"/>
            <a:pathLst>
              <a:path w="104" h="192">
                <a:moveTo>
                  <a:pt x="0" y="0"/>
                </a:moveTo>
                <a:cubicBezTo>
                  <a:pt x="44" y="32"/>
                  <a:pt x="88" y="64"/>
                  <a:pt x="96" y="96"/>
                </a:cubicBezTo>
                <a:cubicBezTo>
                  <a:pt x="104" y="128"/>
                  <a:pt x="76" y="160"/>
                  <a:pt x="48" y="192"/>
                </a:cubicBezTo>
              </a:path>
            </a:pathLst>
          </a:custGeom>
          <a:noFill/>
          <a:ln w="9525">
            <a:solidFill>
              <a:schemeClr val="tx1"/>
            </a:solidFill>
            <a:round/>
            <a:headEnd/>
            <a:tailEnd/>
          </a:ln>
        </p:spPr>
        <p:txBody>
          <a:bodyPr/>
          <a:lstStyle/>
          <a:p>
            <a:endParaRPr lang="en-US"/>
          </a:p>
        </p:txBody>
      </p:sp>
      <p:sp>
        <p:nvSpPr>
          <p:cNvPr id="33798" name="Text Box 6"/>
          <p:cNvSpPr txBox="1">
            <a:spLocks noChangeArrowheads="1"/>
          </p:cNvSpPr>
          <p:nvPr/>
        </p:nvSpPr>
        <p:spPr bwMode="auto">
          <a:xfrm>
            <a:off x="1828800" y="2781300"/>
            <a:ext cx="1819275" cy="461963"/>
          </a:xfrm>
          <a:prstGeom prst="rect">
            <a:avLst/>
          </a:prstGeom>
          <a:noFill/>
          <a:ln w="9525">
            <a:noFill/>
            <a:miter lim="800000"/>
            <a:headEnd/>
            <a:tailEnd/>
          </a:ln>
        </p:spPr>
        <p:txBody>
          <a:bodyPr wrap="none">
            <a:spAutoFit/>
          </a:bodyPr>
          <a:lstStyle/>
          <a:p>
            <a:r>
              <a:rPr lang="en-US"/>
              <a:t>angle = 43.0</a:t>
            </a:r>
            <a:r>
              <a:rPr lang="en-US" baseline="30000"/>
              <a:t>o</a:t>
            </a:r>
          </a:p>
        </p:txBody>
      </p:sp>
      <p:sp>
        <p:nvSpPr>
          <p:cNvPr id="33799" name="Text Box 7"/>
          <p:cNvSpPr txBox="1">
            <a:spLocks noChangeArrowheads="1"/>
          </p:cNvSpPr>
          <p:nvPr/>
        </p:nvSpPr>
        <p:spPr bwMode="auto">
          <a:xfrm>
            <a:off x="1524000" y="1841500"/>
            <a:ext cx="1649413" cy="461963"/>
          </a:xfrm>
          <a:prstGeom prst="rect">
            <a:avLst/>
          </a:prstGeom>
          <a:noFill/>
          <a:ln w="9525">
            <a:noFill/>
            <a:miter lim="800000"/>
            <a:headEnd/>
            <a:tailEnd/>
          </a:ln>
        </p:spPr>
        <p:txBody>
          <a:bodyPr wrap="none">
            <a:spAutoFit/>
          </a:bodyPr>
          <a:lstStyle/>
          <a:p>
            <a:r>
              <a:rPr lang="en-US"/>
              <a:t>v = 126 m/s</a:t>
            </a:r>
          </a:p>
        </p:txBody>
      </p:sp>
      <p:sp>
        <p:nvSpPr>
          <p:cNvPr id="33800" name="Text Box 8"/>
          <p:cNvSpPr txBox="1">
            <a:spLocks noChangeArrowheads="1"/>
          </p:cNvSpPr>
          <p:nvPr/>
        </p:nvSpPr>
        <p:spPr bwMode="auto">
          <a:xfrm>
            <a:off x="0" y="0"/>
            <a:ext cx="4267200" cy="1938338"/>
          </a:xfrm>
          <a:prstGeom prst="rect">
            <a:avLst/>
          </a:prstGeom>
          <a:noFill/>
          <a:ln w="9525">
            <a:noFill/>
            <a:miter lim="800000"/>
            <a:headEnd/>
            <a:tailEnd/>
          </a:ln>
        </p:spPr>
        <p:txBody>
          <a:bodyPr>
            <a:spAutoFit/>
          </a:bodyPr>
          <a:lstStyle/>
          <a:p>
            <a:pPr marL="457200" indent="-457200"/>
            <a:r>
              <a:rPr lang="en-US" sz="2000"/>
              <a:t>Find vector components</a:t>
            </a:r>
          </a:p>
          <a:p>
            <a:pPr marL="457200" indent="-457200"/>
            <a:r>
              <a:rPr lang="en-US" sz="2000"/>
              <a:t>Fill in your H/V table of suvat</a:t>
            </a:r>
          </a:p>
          <a:p>
            <a:pPr marL="457200" indent="-457200">
              <a:buFontTx/>
              <a:buAutoNum type="arabicPeriod"/>
            </a:pPr>
            <a:r>
              <a:rPr lang="en-US" sz="2000"/>
              <a:t>Find the horizontal distance traveled</a:t>
            </a:r>
          </a:p>
          <a:p>
            <a:pPr marL="457200" indent="-457200">
              <a:buFontTx/>
              <a:buAutoNum type="arabicPeriod"/>
            </a:pPr>
            <a:r>
              <a:rPr lang="en-US" sz="2000"/>
              <a:t>Find velocity of impact in angle magnitude</a:t>
            </a:r>
          </a:p>
        </p:txBody>
      </p:sp>
      <p:sp>
        <p:nvSpPr>
          <p:cNvPr id="33801" name="Text Box 9"/>
          <p:cNvSpPr txBox="1">
            <a:spLocks noChangeArrowheads="1"/>
          </p:cNvSpPr>
          <p:nvPr/>
        </p:nvSpPr>
        <p:spPr bwMode="auto">
          <a:xfrm>
            <a:off x="0" y="3619500"/>
            <a:ext cx="2932113" cy="769938"/>
          </a:xfrm>
          <a:prstGeom prst="rect">
            <a:avLst/>
          </a:prstGeom>
          <a:noFill/>
          <a:ln w="9525">
            <a:noFill/>
            <a:miter lim="800000"/>
            <a:headEnd/>
            <a:tailEnd/>
          </a:ln>
        </p:spPr>
        <p:txBody>
          <a:bodyPr wrap="none">
            <a:spAutoFit/>
          </a:bodyPr>
          <a:lstStyle/>
          <a:p>
            <a:r>
              <a:rPr lang="en-US"/>
              <a:t>The cliff is 78.5 m tall</a:t>
            </a:r>
          </a:p>
          <a:p>
            <a:r>
              <a:rPr lang="en-US" sz="2000"/>
              <a:t>1690 m, 133 m/s@ 46.3</a:t>
            </a:r>
            <a:r>
              <a:rPr lang="en-US" sz="2000" baseline="30000"/>
              <a:t>o</a:t>
            </a:r>
          </a:p>
        </p:txBody>
      </p:sp>
      <p:sp>
        <p:nvSpPr>
          <p:cNvPr id="33802" name="Line 10"/>
          <p:cNvSpPr>
            <a:spLocks noChangeShapeType="1"/>
          </p:cNvSpPr>
          <p:nvPr/>
        </p:nvSpPr>
        <p:spPr bwMode="auto">
          <a:xfrm>
            <a:off x="2895600" y="2603500"/>
            <a:ext cx="838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1000" y="254000"/>
            <a:ext cx="8534400" cy="1816100"/>
          </a:xfrm>
          <a:prstGeom prst="rect">
            <a:avLst/>
          </a:prstGeom>
          <a:noFill/>
          <a:ln w="9525">
            <a:noFill/>
            <a:miter lim="800000"/>
            <a:headEnd/>
            <a:tailEnd/>
          </a:ln>
        </p:spPr>
        <p:txBody>
          <a:bodyPr>
            <a:spAutoFit/>
          </a:bodyPr>
          <a:lstStyle/>
          <a:p>
            <a:r>
              <a:rPr lang="en-US" sz="2800"/>
              <a:t>What is the force acting on a proton moving at 2.5 x 10</a:t>
            </a:r>
            <a:r>
              <a:rPr lang="en-US" sz="2800" baseline="30000"/>
              <a:t>8</a:t>
            </a:r>
            <a:r>
              <a:rPr lang="en-US" sz="2800"/>
              <a:t> m/s perpendicular to a .35 T magnetic field?</a:t>
            </a:r>
          </a:p>
          <a:p>
            <a:r>
              <a:rPr lang="en-US" sz="2800"/>
              <a:t>q = 1.602 x 10</a:t>
            </a:r>
            <a:r>
              <a:rPr lang="en-US" sz="2800" baseline="30000"/>
              <a:t>-19</a:t>
            </a:r>
            <a:r>
              <a:rPr lang="en-US" sz="2800"/>
              <a:t> C</a:t>
            </a:r>
          </a:p>
          <a:p>
            <a:r>
              <a:rPr lang="en-US" sz="2800">
                <a:sym typeface="Symbol" pitchFamily="18" charset="2"/>
              </a:rPr>
              <a:t>F = qvB</a:t>
            </a:r>
            <a:r>
              <a:rPr lang="en-US" sz="2800"/>
              <a:t>sin</a:t>
            </a:r>
            <a:r>
              <a:rPr lang="en-US" sz="2800">
                <a:sym typeface="Symbol" pitchFamily="18" charset="2"/>
              </a:rPr>
              <a:t></a:t>
            </a:r>
          </a:p>
        </p:txBody>
      </p:sp>
      <p:sp>
        <p:nvSpPr>
          <p:cNvPr id="130051" name="Text Box 3"/>
          <p:cNvSpPr txBox="1">
            <a:spLocks noChangeArrowheads="1"/>
          </p:cNvSpPr>
          <p:nvPr/>
        </p:nvSpPr>
        <p:spPr bwMode="auto">
          <a:xfrm>
            <a:off x="304800" y="5462588"/>
            <a:ext cx="966788" cy="276225"/>
          </a:xfrm>
          <a:prstGeom prst="rect">
            <a:avLst/>
          </a:prstGeom>
          <a:noFill/>
          <a:ln w="9525">
            <a:noFill/>
            <a:miter lim="800000"/>
            <a:headEnd/>
            <a:tailEnd/>
          </a:ln>
        </p:spPr>
        <p:txBody>
          <a:bodyPr wrap="none">
            <a:spAutoFit/>
          </a:bodyPr>
          <a:lstStyle/>
          <a:p>
            <a:r>
              <a:rPr lang="en-US" sz="1200">
                <a:sym typeface="Symbol" pitchFamily="18" charset="2"/>
              </a:rPr>
              <a:t>1.4 x 10</a:t>
            </a:r>
            <a:r>
              <a:rPr lang="en-US" sz="1200" baseline="30000">
                <a:sym typeface="Symbol" pitchFamily="18" charset="2"/>
              </a:rPr>
              <a:t>-11</a:t>
            </a:r>
            <a:r>
              <a:rPr lang="en-US" sz="1200">
                <a:sym typeface="Symbol" pitchFamily="18" charset="2"/>
              </a:rPr>
              <a:t> N</a:t>
            </a:r>
          </a:p>
        </p:txBody>
      </p:sp>
      <p:sp>
        <p:nvSpPr>
          <p:cNvPr id="172036" name="Text Box 4"/>
          <p:cNvSpPr txBox="1">
            <a:spLocks noChangeArrowheads="1"/>
          </p:cNvSpPr>
          <p:nvPr/>
        </p:nvSpPr>
        <p:spPr bwMode="auto">
          <a:xfrm>
            <a:off x="365125" y="1892300"/>
            <a:ext cx="8550275" cy="1262063"/>
          </a:xfrm>
          <a:prstGeom prst="rect">
            <a:avLst/>
          </a:prstGeom>
          <a:noFill/>
          <a:ln w="25400">
            <a:noFill/>
            <a:miter lim="800000"/>
            <a:headEnd/>
            <a:tailEnd/>
          </a:ln>
        </p:spPr>
        <p:txBody>
          <a:bodyPr>
            <a:spAutoFit/>
          </a:bodyPr>
          <a:lstStyle/>
          <a:p>
            <a:r>
              <a:rPr lang="en-US" sz="2800">
                <a:sym typeface="Symbol" pitchFamily="18" charset="2"/>
              </a:rPr>
              <a:t>F = qvB</a:t>
            </a:r>
            <a:r>
              <a:rPr lang="en-US" sz="2800"/>
              <a:t>sin</a:t>
            </a:r>
            <a:r>
              <a:rPr lang="en-US" sz="2800">
                <a:sym typeface="Symbol" pitchFamily="18" charset="2"/>
              </a:rPr>
              <a:t></a:t>
            </a:r>
          </a:p>
          <a:p>
            <a:r>
              <a:rPr lang="en-US">
                <a:sym typeface="Symbol" pitchFamily="18" charset="2"/>
              </a:rPr>
              <a:t>F = (1.602 x 10</a:t>
            </a:r>
            <a:r>
              <a:rPr lang="en-US" baseline="30000">
                <a:sym typeface="Symbol" pitchFamily="18" charset="2"/>
              </a:rPr>
              <a:t>-19</a:t>
            </a:r>
            <a:r>
              <a:rPr lang="en-US">
                <a:sym typeface="Symbol" pitchFamily="18" charset="2"/>
              </a:rPr>
              <a:t> C)(</a:t>
            </a:r>
            <a:r>
              <a:rPr lang="en-US"/>
              <a:t>2.5 x 10</a:t>
            </a:r>
            <a:r>
              <a:rPr lang="en-US" baseline="30000"/>
              <a:t>8</a:t>
            </a:r>
            <a:r>
              <a:rPr lang="en-US"/>
              <a:t> m/s</a:t>
            </a:r>
            <a:r>
              <a:rPr lang="en-US">
                <a:sym typeface="Symbol" pitchFamily="18" charset="2"/>
              </a:rPr>
              <a:t>)(.35 T)sin(90</a:t>
            </a:r>
            <a:r>
              <a:rPr lang="en-US" baseline="30000">
                <a:sym typeface="Symbol" pitchFamily="18" charset="2"/>
              </a:rPr>
              <a:t>o</a:t>
            </a:r>
            <a:r>
              <a:rPr lang="en-US">
                <a:sym typeface="Symbol" pitchFamily="18" charset="2"/>
              </a:rPr>
              <a:t>) = 1.4 x 10</a:t>
            </a:r>
            <a:r>
              <a:rPr lang="en-US" baseline="30000">
                <a:sym typeface="Symbol" pitchFamily="18" charset="2"/>
              </a:rPr>
              <a:t>-11</a:t>
            </a:r>
            <a:r>
              <a:rPr lang="en-US">
                <a:sym typeface="Symbol" pitchFamily="18" charset="2"/>
              </a:rPr>
              <a:t> N</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Effect transition="in" filter="wipe(left)">
                                      <p:cBhvr>
                                        <p:cTn id="7" dur="500"/>
                                        <p:tgtEl>
                                          <p:spTgt spid="172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Effect transition="in" filter="wipe(left)">
                                      <p:cBhvr>
                                        <p:cTn id="12" dur="500"/>
                                        <p:tgtEl>
                                          <p:spTgt spid="172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0800000">
            <a:off x="5334000" y="2667000"/>
            <a:ext cx="2679700" cy="2095500"/>
            <a:chOff x="376" y="816"/>
            <a:chExt cx="1688" cy="1584"/>
          </a:xfrm>
        </p:grpSpPr>
        <p:grpSp>
          <p:nvGrpSpPr>
            <p:cNvPr id="131082" name="Group 3"/>
            <p:cNvGrpSpPr>
              <a:grpSpLocks/>
            </p:cNvGrpSpPr>
            <p:nvPr/>
          </p:nvGrpSpPr>
          <p:grpSpPr bwMode="auto">
            <a:xfrm>
              <a:off x="376" y="816"/>
              <a:ext cx="1688" cy="1584"/>
              <a:chOff x="376" y="2544"/>
              <a:chExt cx="1688" cy="1584"/>
            </a:xfrm>
          </p:grpSpPr>
          <p:sp>
            <p:nvSpPr>
              <p:cNvPr id="131085" name="Oval 4"/>
              <p:cNvSpPr>
                <a:spLocks noChangeArrowheads="1"/>
              </p:cNvSpPr>
              <p:nvPr/>
            </p:nvSpPr>
            <p:spPr bwMode="auto">
              <a:xfrm>
                <a:off x="768" y="2688"/>
                <a:ext cx="1296" cy="1296"/>
              </a:xfrm>
              <a:prstGeom prst="ellipse">
                <a:avLst/>
              </a:prstGeom>
              <a:noFill/>
              <a:ln w="25400">
                <a:solidFill>
                  <a:schemeClr val="tx1"/>
                </a:solidFill>
                <a:round/>
                <a:headEnd/>
                <a:tailEnd/>
              </a:ln>
            </p:spPr>
            <p:txBody>
              <a:bodyPr wrap="none" anchor="ctr"/>
              <a:lstStyle/>
              <a:p>
                <a:endParaRPr lang="en-US"/>
              </a:p>
            </p:txBody>
          </p:sp>
          <p:sp>
            <p:nvSpPr>
              <p:cNvPr id="131086" name="Rectangle 5"/>
              <p:cNvSpPr>
                <a:spLocks noChangeArrowheads="1"/>
              </p:cNvSpPr>
              <p:nvPr/>
            </p:nvSpPr>
            <p:spPr bwMode="auto">
              <a:xfrm>
                <a:off x="376" y="2544"/>
                <a:ext cx="1056" cy="1584"/>
              </a:xfrm>
              <a:prstGeom prst="rect">
                <a:avLst/>
              </a:prstGeom>
              <a:solidFill>
                <a:schemeClr val="bg1"/>
              </a:solidFill>
              <a:ln w="25400">
                <a:noFill/>
                <a:miter lim="800000"/>
                <a:headEnd/>
                <a:tailEnd/>
              </a:ln>
            </p:spPr>
            <p:txBody>
              <a:bodyPr wrap="none" anchor="ctr"/>
              <a:lstStyle/>
              <a:p>
                <a:endParaRPr lang="en-US"/>
              </a:p>
            </p:txBody>
          </p:sp>
        </p:grpSp>
        <p:sp>
          <p:nvSpPr>
            <p:cNvPr id="131083" name="Line 6"/>
            <p:cNvSpPr>
              <a:spLocks noChangeShapeType="1"/>
            </p:cNvSpPr>
            <p:nvPr/>
          </p:nvSpPr>
          <p:spPr bwMode="auto">
            <a:xfrm flipV="1">
              <a:off x="1440" y="849"/>
              <a:ext cx="192" cy="111"/>
            </a:xfrm>
            <a:prstGeom prst="line">
              <a:avLst/>
            </a:prstGeom>
            <a:noFill/>
            <a:ln w="25400">
              <a:solidFill>
                <a:schemeClr val="tx1"/>
              </a:solidFill>
              <a:round/>
              <a:headEnd/>
              <a:tailEnd/>
            </a:ln>
          </p:spPr>
          <p:txBody>
            <a:bodyPr/>
            <a:lstStyle/>
            <a:p>
              <a:endParaRPr lang="en-US"/>
            </a:p>
          </p:txBody>
        </p:sp>
        <p:sp>
          <p:nvSpPr>
            <p:cNvPr id="131084" name="Line 7"/>
            <p:cNvSpPr>
              <a:spLocks noChangeShapeType="1"/>
            </p:cNvSpPr>
            <p:nvPr/>
          </p:nvSpPr>
          <p:spPr bwMode="auto">
            <a:xfrm>
              <a:off x="1440" y="960"/>
              <a:ext cx="111" cy="192"/>
            </a:xfrm>
            <a:prstGeom prst="line">
              <a:avLst/>
            </a:prstGeom>
            <a:noFill/>
            <a:ln w="25400">
              <a:solidFill>
                <a:schemeClr val="tx1"/>
              </a:solidFill>
              <a:round/>
              <a:headEnd/>
              <a:tailEnd/>
            </a:ln>
          </p:spPr>
          <p:txBody>
            <a:bodyPr/>
            <a:lstStyle/>
            <a:p>
              <a:endParaRPr lang="en-US"/>
            </a:p>
          </p:txBody>
        </p:sp>
      </p:grpSp>
      <p:sp>
        <p:nvSpPr>
          <p:cNvPr id="131075" name="Text Box 8"/>
          <p:cNvSpPr txBox="1">
            <a:spLocks noChangeArrowheads="1"/>
          </p:cNvSpPr>
          <p:nvPr/>
        </p:nvSpPr>
        <p:spPr bwMode="auto">
          <a:xfrm>
            <a:off x="381000" y="254000"/>
            <a:ext cx="8534400" cy="523875"/>
          </a:xfrm>
          <a:prstGeom prst="rect">
            <a:avLst/>
          </a:prstGeom>
          <a:noFill/>
          <a:ln w="9525">
            <a:noFill/>
            <a:miter lim="800000"/>
            <a:headEnd/>
            <a:tailEnd/>
          </a:ln>
        </p:spPr>
        <p:txBody>
          <a:bodyPr>
            <a:spAutoFit/>
          </a:bodyPr>
          <a:lstStyle/>
          <a:p>
            <a:r>
              <a:rPr lang="en-US" sz="2800"/>
              <a:t>What is the path of the electron in the B field?</a:t>
            </a:r>
          </a:p>
        </p:txBody>
      </p:sp>
      <p:sp>
        <p:nvSpPr>
          <p:cNvPr id="131076" name="Text Box 9"/>
          <p:cNvSpPr txBox="1">
            <a:spLocks noChangeArrowheads="1"/>
          </p:cNvSpPr>
          <p:nvPr/>
        </p:nvSpPr>
        <p:spPr bwMode="auto">
          <a:xfrm>
            <a:off x="304800" y="5462588"/>
            <a:ext cx="569913" cy="276225"/>
          </a:xfrm>
          <a:prstGeom prst="rect">
            <a:avLst/>
          </a:prstGeom>
          <a:noFill/>
          <a:ln w="9525">
            <a:noFill/>
            <a:miter lim="800000"/>
            <a:headEnd/>
            <a:tailEnd/>
          </a:ln>
        </p:spPr>
        <p:txBody>
          <a:bodyPr wrap="none">
            <a:spAutoFit/>
          </a:bodyPr>
          <a:lstStyle/>
          <a:p>
            <a:r>
              <a:rPr lang="en-US" sz="1200">
                <a:sym typeface="Symbol" pitchFamily="18" charset="2"/>
              </a:rPr>
              <a:t>ACW</a:t>
            </a:r>
          </a:p>
        </p:txBody>
      </p:sp>
      <p:grpSp>
        <p:nvGrpSpPr>
          <p:cNvPr id="131077" name="Group 10"/>
          <p:cNvGrpSpPr>
            <a:grpSpLocks/>
          </p:cNvGrpSpPr>
          <p:nvPr/>
        </p:nvGrpSpPr>
        <p:grpSpPr bwMode="auto">
          <a:xfrm rot="10800000">
            <a:off x="6477000" y="2830513"/>
            <a:ext cx="1403350" cy="63500"/>
            <a:chOff x="4320" y="2304"/>
            <a:chExt cx="884" cy="48"/>
          </a:xfrm>
        </p:grpSpPr>
        <p:sp>
          <p:nvSpPr>
            <p:cNvPr id="131080" name="Oval 11"/>
            <p:cNvSpPr>
              <a:spLocks noChangeArrowheads="1"/>
            </p:cNvSpPr>
            <p:nvPr/>
          </p:nvSpPr>
          <p:spPr bwMode="auto">
            <a:xfrm>
              <a:off x="4320" y="2304"/>
              <a:ext cx="48" cy="48"/>
            </a:xfrm>
            <a:prstGeom prst="ellipse">
              <a:avLst/>
            </a:prstGeom>
            <a:noFill/>
            <a:ln w="25400">
              <a:solidFill>
                <a:schemeClr val="tx1"/>
              </a:solidFill>
              <a:round/>
              <a:headEnd/>
              <a:tailEnd/>
            </a:ln>
          </p:spPr>
          <p:txBody>
            <a:bodyPr wrap="none" anchor="ctr"/>
            <a:lstStyle/>
            <a:p>
              <a:endParaRPr lang="en-US"/>
            </a:p>
          </p:txBody>
        </p:sp>
        <p:sp>
          <p:nvSpPr>
            <p:cNvPr id="131081" name="Line 12"/>
            <p:cNvSpPr>
              <a:spLocks noChangeShapeType="1"/>
            </p:cNvSpPr>
            <p:nvPr/>
          </p:nvSpPr>
          <p:spPr bwMode="auto">
            <a:xfrm>
              <a:off x="4388" y="2334"/>
              <a:ext cx="816" cy="0"/>
            </a:xfrm>
            <a:prstGeom prst="line">
              <a:avLst/>
            </a:prstGeom>
            <a:noFill/>
            <a:ln w="25400">
              <a:solidFill>
                <a:schemeClr val="tx1"/>
              </a:solidFill>
              <a:round/>
              <a:headEnd/>
              <a:tailEnd type="triangle" w="med" len="med"/>
            </a:ln>
          </p:spPr>
          <p:txBody>
            <a:bodyPr/>
            <a:lstStyle/>
            <a:p>
              <a:endParaRPr lang="en-US"/>
            </a:p>
          </p:txBody>
        </p:sp>
      </p:grpSp>
      <p:sp>
        <p:nvSpPr>
          <p:cNvPr id="131078" name="Text Box 13"/>
          <p:cNvSpPr txBox="1">
            <a:spLocks noChangeArrowheads="1"/>
          </p:cNvSpPr>
          <p:nvPr/>
        </p:nvSpPr>
        <p:spPr bwMode="auto">
          <a:xfrm>
            <a:off x="7467600" y="2386013"/>
            <a:ext cx="423863" cy="461962"/>
          </a:xfrm>
          <a:prstGeom prst="rect">
            <a:avLst/>
          </a:prstGeom>
          <a:noFill/>
          <a:ln w="25400">
            <a:noFill/>
            <a:miter lim="800000"/>
            <a:headEnd/>
            <a:tailEnd/>
          </a:ln>
        </p:spPr>
        <p:txBody>
          <a:bodyPr wrap="none">
            <a:spAutoFit/>
          </a:bodyPr>
          <a:lstStyle/>
          <a:p>
            <a:r>
              <a:rPr lang="en-US"/>
              <a:t>e-</a:t>
            </a:r>
          </a:p>
        </p:txBody>
      </p:sp>
      <p:sp>
        <p:nvSpPr>
          <p:cNvPr id="131079" name="Text Box 14"/>
          <p:cNvSpPr txBox="1">
            <a:spLocks noChangeArrowheads="1"/>
          </p:cNvSpPr>
          <p:nvPr/>
        </p:nvSpPr>
        <p:spPr bwMode="auto">
          <a:xfrm>
            <a:off x="2133600" y="762000"/>
            <a:ext cx="4340225" cy="5632450"/>
          </a:xfrm>
          <a:prstGeom prst="rect">
            <a:avLst/>
          </a:prstGeom>
          <a:noFill/>
          <a:ln w="9525">
            <a:noFill/>
            <a:miter lim="800000"/>
            <a:headEnd/>
            <a:tailEnd/>
          </a:ln>
        </p:spPr>
        <p:txBody>
          <a:bodyPr wrap="none">
            <a:spAutoFit/>
          </a:bodyPr>
          <a:lstStyle/>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     </a:t>
            </a:r>
          </a:p>
          <a:p>
            <a:r>
              <a:rPr lang="en-US"/>
              <a:t>.    .     .     .     .     .     .     .     .     .</a:t>
            </a:r>
          </a:p>
          <a:p>
            <a:r>
              <a:rPr lang="en-US"/>
              <a:t>.    .     .     .     .     .     .     .     .     .     </a:t>
            </a:r>
          </a:p>
          <a:p>
            <a:r>
              <a:rPr lang="en-US"/>
              <a:t>.    .     .     .     .     .     .     .     .     .     </a:t>
            </a:r>
          </a:p>
          <a:p>
            <a:r>
              <a:rPr lang="en-US"/>
              <a:t>.    .     .     .     .     .     .     .     .     .     </a:t>
            </a:r>
          </a:p>
          <a:p>
            <a:r>
              <a:rPr lang="en-US"/>
              <a:t>.    .     .     .     .     .     .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798093" y="1256507"/>
            <a:ext cx="2233613" cy="2514600"/>
            <a:chOff x="376" y="816"/>
            <a:chExt cx="1688" cy="1584"/>
          </a:xfrm>
        </p:grpSpPr>
        <p:grpSp>
          <p:nvGrpSpPr>
            <p:cNvPr id="132106" name="Group 3"/>
            <p:cNvGrpSpPr>
              <a:grpSpLocks/>
            </p:cNvGrpSpPr>
            <p:nvPr/>
          </p:nvGrpSpPr>
          <p:grpSpPr bwMode="auto">
            <a:xfrm>
              <a:off x="376" y="816"/>
              <a:ext cx="1688" cy="1584"/>
              <a:chOff x="376" y="2544"/>
              <a:chExt cx="1688" cy="1584"/>
            </a:xfrm>
          </p:grpSpPr>
          <p:sp>
            <p:nvSpPr>
              <p:cNvPr id="132109" name="Oval 4"/>
              <p:cNvSpPr>
                <a:spLocks noChangeArrowheads="1"/>
              </p:cNvSpPr>
              <p:nvPr/>
            </p:nvSpPr>
            <p:spPr bwMode="auto">
              <a:xfrm>
                <a:off x="768" y="2688"/>
                <a:ext cx="1296" cy="1296"/>
              </a:xfrm>
              <a:prstGeom prst="ellipse">
                <a:avLst/>
              </a:prstGeom>
              <a:noFill/>
              <a:ln w="25400">
                <a:solidFill>
                  <a:schemeClr val="tx1"/>
                </a:solidFill>
                <a:round/>
                <a:headEnd/>
                <a:tailEnd/>
              </a:ln>
            </p:spPr>
            <p:txBody>
              <a:bodyPr wrap="none" anchor="ctr"/>
              <a:lstStyle/>
              <a:p>
                <a:endParaRPr lang="en-US"/>
              </a:p>
            </p:txBody>
          </p:sp>
          <p:sp>
            <p:nvSpPr>
              <p:cNvPr id="132110" name="Rectangle 5"/>
              <p:cNvSpPr>
                <a:spLocks noChangeArrowheads="1"/>
              </p:cNvSpPr>
              <p:nvPr/>
            </p:nvSpPr>
            <p:spPr bwMode="auto">
              <a:xfrm>
                <a:off x="376" y="2544"/>
                <a:ext cx="1056" cy="1584"/>
              </a:xfrm>
              <a:prstGeom prst="rect">
                <a:avLst/>
              </a:prstGeom>
              <a:solidFill>
                <a:schemeClr val="bg1"/>
              </a:solidFill>
              <a:ln w="25400">
                <a:noFill/>
                <a:miter lim="800000"/>
                <a:headEnd/>
                <a:tailEnd/>
              </a:ln>
            </p:spPr>
            <p:txBody>
              <a:bodyPr wrap="none" anchor="ctr"/>
              <a:lstStyle/>
              <a:p>
                <a:endParaRPr lang="en-US"/>
              </a:p>
            </p:txBody>
          </p:sp>
        </p:grpSp>
        <p:sp>
          <p:nvSpPr>
            <p:cNvPr id="132107" name="Line 6"/>
            <p:cNvSpPr>
              <a:spLocks noChangeShapeType="1"/>
            </p:cNvSpPr>
            <p:nvPr/>
          </p:nvSpPr>
          <p:spPr bwMode="auto">
            <a:xfrm flipV="1">
              <a:off x="1440" y="849"/>
              <a:ext cx="192" cy="111"/>
            </a:xfrm>
            <a:prstGeom prst="line">
              <a:avLst/>
            </a:prstGeom>
            <a:noFill/>
            <a:ln w="25400">
              <a:solidFill>
                <a:schemeClr val="tx1"/>
              </a:solidFill>
              <a:round/>
              <a:headEnd/>
              <a:tailEnd/>
            </a:ln>
          </p:spPr>
          <p:txBody>
            <a:bodyPr/>
            <a:lstStyle/>
            <a:p>
              <a:endParaRPr lang="en-US"/>
            </a:p>
          </p:txBody>
        </p:sp>
        <p:sp>
          <p:nvSpPr>
            <p:cNvPr id="132108" name="Line 7"/>
            <p:cNvSpPr>
              <a:spLocks noChangeShapeType="1"/>
            </p:cNvSpPr>
            <p:nvPr/>
          </p:nvSpPr>
          <p:spPr bwMode="auto">
            <a:xfrm>
              <a:off x="1440" y="960"/>
              <a:ext cx="111" cy="192"/>
            </a:xfrm>
            <a:prstGeom prst="line">
              <a:avLst/>
            </a:prstGeom>
            <a:noFill/>
            <a:ln w="25400">
              <a:solidFill>
                <a:schemeClr val="tx1"/>
              </a:solidFill>
              <a:round/>
              <a:headEnd/>
              <a:tailEnd/>
            </a:ln>
          </p:spPr>
          <p:txBody>
            <a:bodyPr/>
            <a:lstStyle/>
            <a:p>
              <a:endParaRPr lang="en-US"/>
            </a:p>
          </p:txBody>
        </p:sp>
      </p:grpSp>
      <p:sp>
        <p:nvSpPr>
          <p:cNvPr id="132099" name="Text Box 8"/>
          <p:cNvSpPr txBox="1">
            <a:spLocks noChangeArrowheads="1"/>
          </p:cNvSpPr>
          <p:nvPr/>
        </p:nvSpPr>
        <p:spPr bwMode="auto">
          <a:xfrm>
            <a:off x="381000" y="254000"/>
            <a:ext cx="8534400" cy="523875"/>
          </a:xfrm>
          <a:prstGeom prst="rect">
            <a:avLst/>
          </a:prstGeom>
          <a:noFill/>
          <a:ln w="9525">
            <a:noFill/>
            <a:miter lim="800000"/>
            <a:headEnd/>
            <a:tailEnd/>
          </a:ln>
        </p:spPr>
        <p:txBody>
          <a:bodyPr>
            <a:spAutoFit/>
          </a:bodyPr>
          <a:lstStyle/>
          <a:p>
            <a:r>
              <a:rPr lang="en-US" sz="2800"/>
              <a:t>What is the path of the proton in the B field?</a:t>
            </a:r>
          </a:p>
        </p:txBody>
      </p:sp>
      <p:sp>
        <p:nvSpPr>
          <p:cNvPr id="132100" name="Text Box 9"/>
          <p:cNvSpPr txBox="1">
            <a:spLocks noChangeArrowheads="1"/>
          </p:cNvSpPr>
          <p:nvPr/>
        </p:nvSpPr>
        <p:spPr bwMode="auto">
          <a:xfrm>
            <a:off x="304800" y="5462588"/>
            <a:ext cx="569913" cy="276225"/>
          </a:xfrm>
          <a:prstGeom prst="rect">
            <a:avLst/>
          </a:prstGeom>
          <a:noFill/>
          <a:ln w="9525">
            <a:noFill/>
            <a:miter lim="800000"/>
            <a:headEnd/>
            <a:tailEnd/>
          </a:ln>
        </p:spPr>
        <p:txBody>
          <a:bodyPr wrap="none">
            <a:spAutoFit/>
          </a:bodyPr>
          <a:lstStyle/>
          <a:p>
            <a:r>
              <a:rPr lang="en-US" sz="1200">
                <a:sym typeface="Symbol" pitchFamily="18" charset="2"/>
              </a:rPr>
              <a:t>ACW</a:t>
            </a:r>
          </a:p>
        </p:txBody>
      </p:sp>
      <p:grpSp>
        <p:nvGrpSpPr>
          <p:cNvPr id="132101" name="Group 10"/>
          <p:cNvGrpSpPr>
            <a:grpSpLocks/>
          </p:cNvGrpSpPr>
          <p:nvPr/>
        </p:nvGrpSpPr>
        <p:grpSpPr bwMode="auto">
          <a:xfrm rot="5400000">
            <a:off x="3339306" y="2107407"/>
            <a:ext cx="1169987" cy="76200"/>
            <a:chOff x="4320" y="2304"/>
            <a:chExt cx="884" cy="48"/>
          </a:xfrm>
        </p:grpSpPr>
        <p:sp>
          <p:nvSpPr>
            <p:cNvPr id="132104" name="Oval 11"/>
            <p:cNvSpPr>
              <a:spLocks noChangeArrowheads="1"/>
            </p:cNvSpPr>
            <p:nvPr/>
          </p:nvSpPr>
          <p:spPr bwMode="auto">
            <a:xfrm>
              <a:off x="4320" y="2304"/>
              <a:ext cx="48" cy="48"/>
            </a:xfrm>
            <a:prstGeom prst="ellipse">
              <a:avLst/>
            </a:prstGeom>
            <a:noFill/>
            <a:ln w="25400">
              <a:solidFill>
                <a:schemeClr val="tx1"/>
              </a:solidFill>
              <a:round/>
              <a:headEnd/>
              <a:tailEnd/>
            </a:ln>
          </p:spPr>
          <p:txBody>
            <a:bodyPr wrap="none" anchor="ctr"/>
            <a:lstStyle/>
            <a:p>
              <a:endParaRPr lang="en-US"/>
            </a:p>
          </p:txBody>
        </p:sp>
        <p:sp>
          <p:nvSpPr>
            <p:cNvPr id="132105" name="Line 12"/>
            <p:cNvSpPr>
              <a:spLocks noChangeShapeType="1"/>
            </p:cNvSpPr>
            <p:nvPr/>
          </p:nvSpPr>
          <p:spPr bwMode="auto">
            <a:xfrm>
              <a:off x="4388" y="2334"/>
              <a:ext cx="816" cy="0"/>
            </a:xfrm>
            <a:prstGeom prst="line">
              <a:avLst/>
            </a:prstGeom>
            <a:noFill/>
            <a:ln w="25400">
              <a:solidFill>
                <a:schemeClr val="tx1"/>
              </a:solidFill>
              <a:round/>
              <a:headEnd/>
              <a:tailEnd type="triangle" w="med" len="med"/>
            </a:ln>
          </p:spPr>
          <p:txBody>
            <a:bodyPr/>
            <a:lstStyle/>
            <a:p>
              <a:endParaRPr lang="en-US"/>
            </a:p>
          </p:txBody>
        </p:sp>
      </p:grpSp>
      <p:sp>
        <p:nvSpPr>
          <p:cNvPr id="132102" name="Text Box 13"/>
          <p:cNvSpPr txBox="1">
            <a:spLocks noChangeArrowheads="1"/>
          </p:cNvSpPr>
          <p:nvPr/>
        </p:nvSpPr>
        <p:spPr bwMode="auto">
          <a:xfrm>
            <a:off x="3276600" y="1397000"/>
            <a:ext cx="512763" cy="461963"/>
          </a:xfrm>
          <a:prstGeom prst="rect">
            <a:avLst/>
          </a:prstGeom>
          <a:noFill/>
          <a:ln w="25400">
            <a:noFill/>
            <a:miter lim="800000"/>
            <a:headEnd/>
            <a:tailEnd/>
          </a:ln>
        </p:spPr>
        <p:txBody>
          <a:bodyPr wrap="none">
            <a:spAutoFit/>
          </a:bodyPr>
          <a:lstStyle/>
          <a:p>
            <a:r>
              <a:rPr lang="en-US"/>
              <a:t>p+</a:t>
            </a:r>
          </a:p>
        </p:txBody>
      </p:sp>
      <p:sp>
        <p:nvSpPr>
          <p:cNvPr id="132103" name="Text Box 14"/>
          <p:cNvSpPr txBox="1">
            <a:spLocks noChangeArrowheads="1"/>
          </p:cNvSpPr>
          <p:nvPr/>
        </p:nvSpPr>
        <p:spPr bwMode="auto">
          <a:xfrm>
            <a:off x="1524000" y="2667000"/>
            <a:ext cx="5235575" cy="3170238"/>
          </a:xfrm>
          <a:prstGeom prst="rect">
            <a:avLst/>
          </a:prstGeom>
          <a:noFill/>
          <a:ln w="9525">
            <a:noFill/>
            <a:miter lim="800000"/>
            <a:headEnd/>
            <a:tailEnd/>
          </a:ln>
        </p:spPr>
        <p:txBody>
          <a:bodyPr wrap="none">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28800" y="2794000"/>
            <a:ext cx="2679700" cy="2095500"/>
            <a:chOff x="376" y="2112"/>
            <a:chExt cx="1688" cy="1584"/>
          </a:xfrm>
        </p:grpSpPr>
        <p:grpSp>
          <p:nvGrpSpPr>
            <p:cNvPr id="133132" name="Group 3"/>
            <p:cNvGrpSpPr>
              <a:grpSpLocks/>
            </p:cNvGrpSpPr>
            <p:nvPr/>
          </p:nvGrpSpPr>
          <p:grpSpPr bwMode="auto">
            <a:xfrm>
              <a:off x="376" y="2112"/>
              <a:ext cx="1688" cy="1584"/>
              <a:chOff x="376" y="2544"/>
              <a:chExt cx="1688" cy="1584"/>
            </a:xfrm>
          </p:grpSpPr>
          <p:sp>
            <p:nvSpPr>
              <p:cNvPr id="133135" name="Oval 4"/>
              <p:cNvSpPr>
                <a:spLocks noChangeArrowheads="1"/>
              </p:cNvSpPr>
              <p:nvPr/>
            </p:nvSpPr>
            <p:spPr bwMode="auto">
              <a:xfrm>
                <a:off x="768" y="2688"/>
                <a:ext cx="1296" cy="1296"/>
              </a:xfrm>
              <a:prstGeom prst="ellipse">
                <a:avLst/>
              </a:prstGeom>
              <a:noFill/>
              <a:ln w="25400">
                <a:solidFill>
                  <a:schemeClr val="tx1"/>
                </a:solidFill>
                <a:round/>
                <a:headEnd/>
                <a:tailEnd/>
              </a:ln>
            </p:spPr>
            <p:txBody>
              <a:bodyPr wrap="none" anchor="ctr"/>
              <a:lstStyle/>
              <a:p>
                <a:endParaRPr lang="en-US"/>
              </a:p>
            </p:txBody>
          </p:sp>
          <p:sp>
            <p:nvSpPr>
              <p:cNvPr id="133136" name="Rectangle 5"/>
              <p:cNvSpPr>
                <a:spLocks noChangeArrowheads="1"/>
              </p:cNvSpPr>
              <p:nvPr/>
            </p:nvSpPr>
            <p:spPr bwMode="auto">
              <a:xfrm>
                <a:off x="376" y="2544"/>
                <a:ext cx="1056" cy="1584"/>
              </a:xfrm>
              <a:prstGeom prst="rect">
                <a:avLst/>
              </a:prstGeom>
              <a:solidFill>
                <a:schemeClr val="bg1"/>
              </a:solidFill>
              <a:ln w="25400">
                <a:noFill/>
                <a:miter lim="800000"/>
                <a:headEnd/>
                <a:tailEnd/>
              </a:ln>
            </p:spPr>
            <p:txBody>
              <a:bodyPr wrap="none" anchor="ctr"/>
              <a:lstStyle/>
              <a:p>
                <a:endParaRPr lang="en-US"/>
              </a:p>
            </p:txBody>
          </p:sp>
        </p:grpSp>
        <p:sp>
          <p:nvSpPr>
            <p:cNvPr id="133133" name="Line 6"/>
            <p:cNvSpPr>
              <a:spLocks noChangeShapeType="1"/>
            </p:cNvSpPr>
            <p:nvPr/>
          </p:nvSpPr>
          <p:spPr bwMode="auto">
            <a:xfrm flipV="1">
              <a:off x="1440" y="3360"/>
              <a:ext cx="192" cy="192"/>
            </a:xfrm>
            <a:prstGeom prst="line">
              <a:avLst/>
            </a:prstGeom>
            <a:noFill/>
            <a:ln w="25400">
              <a:solidFill>
                <a:schemeClr val="tx1"/>
              </a:solidFill>
              <a:round/>
              <a:headEnd/>
              <a:tailEnd/>
            </a:ln>
          </p:spPr>
          <p:txBody>
            <a:bodyPr/>
            <a:lstStyle/>
            <a:p>
              <a:endParaRPr lang="en-US"/>
            </a:p>
          </p:txBody>
        </p:sp>
        <p:sp>
          <p:nvSpPr>
            <p:cNvPr id="133134" name="Line 7"/>
            <p:cNvSpPr>
              <a:spLocks noChangeShapeType="1"/>
            </p:cNvSpPr>
            <p:nvPr/>
          </p:nvSpPr>
          <p:spPr bwMode="auto">
            <a:xfrm>
              <a:off x="1440" y="3552"/>
              <a:ext cx="240" cy="138"/>
            </a:xfrm>
            <a:prstGeom prst="line">
              <a:avLst/>
            </a:prstGeom>
            <a:noFill/>
            <a:ln w="25400">
              <a:solidFill>
                <a:schemeClr val="tx1"/>
              </a:solidFill>
              <a:round/>
              <a:headEnd/>
              <a:tailEnd/>
            </a:ln>
          </p:spPr>
          <p:txBody>
            <a:bodyPr/>
            <a:lstStyle/>
            <a:p>
              <a:endParaRPr lang="en-US"/>
            </a:p>
          </p:txBody>
        </p:sp>
      </p:grpSp>
      <p:sp>
        <p:nvSpPr>
          <p:cNvPr id="133123" name="Text Box 8"/>
          <p:cNvSpPr txBox="1">
            <a:spLocks noChangeArrowheads="1"/>
          </p:cNvSpPr>
          <p:nvPr/>
        </p:nvSpPr>
        <p:spPr bwMode="auto">
          <a:xfrm>
            <a:off x="381000" y="0"/>
            <a:ext cx="8534400" cy="1384300"/>
          </a:xfrm>
          <a:prstGeom prst="rect">
            <a:avLst/>
          </a:prstGeom>
          <a:noFill/>
          <a:ln w="9525">
            <a:noFill/>
            <a:miter lim="800000"/>
            <a:headEnd/>
            <a:tailEnd/>
          </a:ln>
        </p:spPr>
        <p:txBody>
          <a:bodyPr>
            <a:spAutoFit/>
          </a:bodyPr>
          <a:lstStyle/>
          <a:p>
            <a:r>
              <a:rPr lang="en-US" sz="2800"/>
              <a:t>If the electron is going 1.75 x 10</a:t>
            </a:r>
            <a:r>
              <a:rPr lang="en-US" sz="2800" baseline="30000"/>
              <a:t>6</a:t>
            </a:r>
            <a:r>
              <a:rPr lang="en-US" sz="2800"/>
              <a:t>m/s, and the magnetic field is .00013 T, what is the radius of the path of the electron?</a:t>
            </a:r>
          </a:p>
        </p:txBody>
      </p:sp>
      <p:sp>
        <p:nvSpPr>
          <p:cNvPr id="133124" name="Text Box 9"/>
          <p:cNvSpPr txBox="1">
            <a:spLocks noChangeArrowheads="1"/>
          </p:cNvSpPr>
          <p:nvPr/>
        </p:nvSpPr>
        <p:spPr bwMode="auto">
          <a:xfrm>
            <a:off x="304800" y="5462588"/>
            <a:ext cx="603250" cy="276225"/>
          </a:xfrm>
          <a:prstGeom prst="rect">
            <a:avLst/>
          </a:prstGeom>
          <a:noFill/>
          <a:ln w="9525">
            <a:noFill/>
            <a:miter lim="800000"/>
            <a:headEnd/>
            <a:tailEnd/>
          </a:ln>
        </p:spPr>
        <p:txBody>
          <a:bodyPr wrap="none">
            <a:spAutoFit/>
          </a:bodyPr>
          <a:lstStyle/>
          <a:p>
            <a:r>
              <a:rPr lang="en-US" sz="1200">
                <a:sym typeface="Symbol" pitchFamily="18" charset="2"/>
              </a:rPr>
              <a:t>7.7 cm</a:t>
            </a:r>
          </a:p>
        </p:txBody>
      </p:sp>
      <p:grpSp>
        <p:nvGrpSpPr>
          <p:cNvPr id="133125" name="Group 10"/>
          <p:cNvGrpSpPr>
            <a:grpSpLocks/>
          </p:cNvGrpSpPr>
          <p:nvPr/>
        </p:nvGrpSpPr>
        <p:grpSpPr bwMode="auto">
          <a:xfrm>
            <a:off x="1981200" y="2921000"/>
            <a:ext cx="1403350" cy="63500"/>
            <a:chOff x="4320" y="2304"/>
            <a:chExt cx="884" cy="48"/>
          </a:xfrm>
        </p:grpSpPr>
        <p:sp>
          <p:nvSpPr>
            <p:cNvPr id="133130" name="Oval 11"/>
            <p:cNvSpPr>
              <a:spLocks noChangeArrowheads="1"/>
            </p:cNvSpPr>
            <p:nvPr/>
          </p:nvSpPr>
          <p:spPr bwMode="auto">
            <a:xfrm>
              <a:off x="4320" y="2304"/>
              <a:ext cx="48" cy="48"/>
            </a:xfrm>
            <a:prstGeom prst="ellipse">
              <a:avLst/>
            </a:prstGeom>
            <a:noFill/>
            <a:ln w="25400">
              <a:solidFill>
                <a:schemeClr val="tx1"/>
              </a:solidFill>
              <a:round/>
              <a:headEnd/>
              <a:tailEnd/>
            </a:ln>
          </p:spPr>
          <p:txBody>
            <a:bodyPr wrap="none" anchor="ctr"/>
            <a:lstStyle/>
            <a:p>
              <a:endParaRPr lang="en-US"/>
            </a:p>
          </p:txBody>
        </p:sp>
        <p:sp>
          <p:nvSpPr>
            <p:cNvPr id="133131" name="Line 12"/>
            <p:cNvSpPr>
              <a:spLocks noChangeShapeType="1"/>
            </p:cNvSpPr>
            <p:nvPr/>
          </p:nvSpPr>
          <p:spPr bwMode="auto">
            <a:xfrm>
              <a:off x="4388" y="2334"/>
              <a:ext cx="816" cy="0"/>
            </a:xfrm>
            <a:prstGeom prst="line">
              <a:avLst/>
            </a:prstGeom>
            <a:noFill/>
            <a:ln w="25400">
              <a:solidFill>
                <a:schemeClr val="tx1"/>
              </a:solidFill>
              <a:round/>
              <a:headEnd/>
              <a:tailEnd type="triangle" w="med" len="med"/>
            </a:ln>
          </p:spPr>
          <p:txBody>
            <a:bodyPr/>
            <a:lstStyle/>
            <a:p>
              <a:endParaRPr lang="en-US"/>
            </a:p>
          </p:txBody>
        </p:sp>
      </p:grpSp>
      <p:sp>
        <p:nvSpPr>
          <p:cNvPr id="133126" name="Text Box 13"/>
          <p:cNvSpPr txBox="1">
            <a:spLocks noChangeArrowheads="1"/>
          </p:cNvSpPr>
          <p:nvPr/>
        </p:nvSpPr>
        <p:spPr bwMode="auto">
          <a:xfrm>
            <a:off x="1752600" y="2476500"/>
            <a:ext cx="423863" cy="461963"/>
          </a:xfrm>
          <a:prstGeom prst="rect">
            <a:avLst/>
          </a:prstGeom>
          <a:noFill/>
          <a:ln w="25400">
            <a:noFill/>
            <a:miter lim="800000"/>
            <a:headEnd/>
            <a:tailEnd/>
          </a:ln>
        </p:spPr>
        <p:txBody>
          <a:bodyPr wrap="none">
            <a:spAutoFit/>
          </a:bodyPr>
          <a:lstStyle/>
          <a:p>
            <a:r>
              <a:rPr lang="en-US"/>
              <a:t>e-</a:t>
            </a:r>
          </a:p>
        </p:txBody>
      </p:sp>
      <p:sp>
        <p:nvSpPr>
          <p:cNvPr id="133127" name="Text Box 14"/>
          <p:cNvSpPr txBox="1">
            <a:spLocks noChangeArrowheads="1"/>
          </p:cNvSpPr>
          <p:nvPr/>
        </p:nvSpPr>
        <p:spPr bwMode="auto">
          <a:xfrm>
            <a:off x="3540125" y="1130300"/>
            <a:ext cx="4340225" cy="5324475"/>
          </a:xfrm>
          <a:prstGeom prst="rect">
            <a:avLst/>
          </a:prstGeom>
          <a:noFill/>
          <a:ln w="9525">
            <a:noFill/>
            <a:miter lim="800000"/>
            <a:headEnd/>
            <a:tailEnd/>
          </a:ln>
        </p:spPr>
        <p:txBody>
          <a:bodyPr wrap="none">
            <a:spAutoFit/>
          </a:bodyPr>
          <a:lstStyle/>
          <a:p>
            <a:r>
              <a:rPr lang="en-US" sz="2000">
                <a:latin typeface="Tahoma" charset="0"/>
              </a:rPr>
              <a:t>x    x    x    x    x    x    x    x    x    x    </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a:p>
            <a:r>
              <a:rPr lang="en-US" sz="2000">
                <a:latin typeface="Tahoma" charset="0"/>
              </a:rPr>
              <a:t>x    x    x    x    x    x    x    x    x    x</a:t>
            </a:r>
          </a:p>
        </p:txBody>
      </p:sp>
      <p:sp>
        <p:nvSpPr>
          <p:cNvPr id="133128" name="Text Box 15"/>
          <p:cNvSpPr txBox="1">
            <a:spLocks noChangeArrowheads="1"/>
          </p:cNvSpPr>
          <p:nvPr/>
        </p:nvSpPr>
        <p:spPr bwMode="auto">
          <a:xfrm>
            <a:off x="381000" y="1143000"/>
            <a:ext cx="2946400" cy="1816100"/>
          </a:xfrm>
          <a:prstGeom prst="rect">
            <a:avLst/>
          </a:prstGeom>
          <a:noFill/>
          <a:ln w="25400">
            <a:noFill/>
            <a:miter lim="800000"/>
            <a:headEnd/>
            <a:tailEnd/>
          </a:ln>
        </p:spPr>
        <p:txBody>
          <a:bodyPr wrap="none">
            <a:spAutoFit/>
          </a:bodyPr>
          <a:lstStyle/>
          <a:p>
            <a:r>
              <a:rPr lang="en-US" sz="2800"/>
              <a:t>m = 9.11 x 10</a:t>
            </a:r>
            <a:r>
              <a:rPr lang="en-US" sz="2800" baseline="30000"/>
              <a:t>-31</a:t>
            </a:r>
            <a:r>
              <a:rPr lang="en-US" sz="2800"/>
              <a:t> kg</a:t>
            </a:r>
          </a:p>
          <a:p>
            <a:r>
              <a:rPr lang="en-US" sz="2800"/>
              <a:t>q = 1.602 x 10</a:t>
            </a:r>
            <a:r>
              <a:rPr lang="en-US" sz="2800" baseline="30000"/>
              <a:t>-19</a:t>
            </a:r>
            <a:r>
              <a:rPr lang="en-US" sz="2800"/>
              <a:t> C</a:t>
            </a:r>
          </a:p>
          <a:p>
            <a:r>
              <a:rPr lang="en-US" sz="2800">
                <a:sym typeface="Symbol" pitchFamily="18" charset="2"/>
              </a:rPr>
              <a:t>F = qvB</a:t>
            </a:r>
            <a:r>
              <a:rPr lang="en-US" sz="2800"/>
              <a:t>sin</a:t>
            </a:r>
            <a:r>
              <a:rPr lang="en-US" sz="2800">
                <a:sym typeface="Symbol" pitchFamily="18" charset="2"/>
              </a:rPr>
              <a:t></a:t>
            </a:r>
          </a:p>
          <a:p>
            <a:r>
              <a:rPr lang="en-US" sz="2800">
                <a:sym typeface="Symbol" pitchFamily="18" charset="2"/>
              </a:rPr>
              <a:t>F = ma, a = v</a:t>
            </a:r>
            <a:r>
              <a:rPr lang="en-US" sz="2800" baseline="30000">
                <a:sym typeface="Symbol" pitchFamily="18" charset="2"/>
              </a:rPr>
              <a:t>2</a:t>
            </a:r>
            <a:r>
              <a:rPr lang="en-US" sz="2800">
                <a:sym typeface="Symbol" pitchFamily="18" charset="2"/>
              </a:rPr>
              <a:t>/r</a:t>
            </a:r>
          </a:p>
        </p:txBody>
      </p:sp>
      <p:sp>
        <p:nvSpPr>
          <p:cNvPr id="175120" name="Text Box 16"/>
          <p:cNvSpPr txBox="1">
            <a:spLocks noChangeArrowheads="1"/>
          </p:cNvSpPr>
          <p:nvPr/>
        </p:nvSpPr>
        <p:spPr bwMode="auto">
          <a:xfrm>
            <a:off x="4800600" y="1143000"/>
            <a:ext cx="4038600" cy="2246313"/>
          </a:xfrm>
          <a:prstGeom prst="rect">
            <a:avLst/>
          </a:prstGeom>
          <a:solidFill>
            <a:schemeClr val="bg1"/>
          </a:solidFill>
          <a:ln w="25400">
            <a:noFill/>
            <a:miter lim="800000"/>
            <a:headEnd/>
            <a:tailEnd/>
          </a:ln>
        </p:spPr>
        <p:txBody>
          <a:bodyPr>
            <a:spAutoFit/>
          </a:bodyPr>
          <a:lstStyle/>
          <a:p>
            <a:r>
              <a:rPr lang="en-US" sz="2800">
                <a:sym typeface="Symbol" pitchFamily="18" charset="2"/>
              </a:rPr>
              <a:t>F = qvB</a:t>
            </a:r>
            <a:r>
              <a:rPr lang="en-US" sz="2800"/>
              <a:t>sin</a:t>
            </a:r>
            <a:r>
              <a:rPr lang="en-US" sz="2800">
                <a:sym typeface="Symbol" pitchFamily="18" charset="2"/>
              </a:rPr>
              <a:t></a:t>
            </a:r>
          </a:p>
          <a:p>
            <a:r>
              <a:rPr lang="en-US" sz="2800">
                <a:sym typeface="Symbol" pitchFamily="18" charset="2"/>
              </a:rPr>
              <a:t>F = ma, a = v</a:t>
            </a:r>
            <a:r>
              <a:rPr lang="en-US" sz="2800" baseline="30000">
                <a:sym typeface="Symbol" pitchFamily="18" charset="2"/>
              </a:rPr>
              <a:t>2</a:t>
            </a:r>
            <a:r>
              <a:rPr lang="en-US" sz="2800">
                <a:sym typeface="Symbol" pitchFamily="18" charset="2"/>
              </a:rPr>
              <a:t>/r</a:t>
            </a:r>
          </a:p>
          <a:p>
            <a:r>
              <a:rPr lang="en-US" sz="2800">
                <a:sym typeface="Symbol" pitchFamily="18" charset="2"/>
              </a:rPr>
              <a:t>qvB = mv</a:t>
            </a:r>
            <a:r>
              <a:rPr lang="en-US" sz="2800" baseline="30000">
                <a:sym typeface="Symbol" pitchFamily="18" charset="2"/>
              </a:rPr>
              <a:t>2</a:t>
            </a:r>
            <a:r>
              <a:rPr lang="en-US" sz="2800">
                <a:sym typeface="Symbol" pitchFamily="18" charset="2"/>
              </a:rPr>
              <a:t>/r</a:t>
            </a:r>
          </a:p>
          <a:p>
            <a:r>
              <a:rPr lang="en-US" sz="2800">
                <a:sym typeface="Symbol" pitchFamily="18" charset="2"/>
              </a:rPr>
              <a:t>r = mv/qB</a:t>
            </a:r>
          </a:p>
          <a:p>
            <a:r>
              <a:rPr lang="en-US" sz="2800">
                <a:sym typeface="Symbol" pitchFamily="18" charset="2"/>
              </a:rPr>
              <a:t>r = 0.07655 m = 7.7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120">
                                            <p:bg/>
                                          </p:spTgt>
                                        </p:tgtEl>
                                        <p:attrNameLst>
                                          <p:attrName>style.visibility</p:attrName>
                                        </p:attrNameLst>
                                      </p:cBhvr>
                                      <p:to>
                                        <p:strVal val="visible"/>
                                      </p:to>
                                    </p:set>
                                    <p:animEffect transition="in" filter="wipe(left)">
                                      <p:cBhvr>
                                        <p:cTn id="12" dur="500"/>
                                        <p:tgtEl>
                                          <p:spTgt spid="17512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120">
                                            <p:txEl>
                                              <p:pRg st="0" end="0"/>
                                            </p:txEl>
                                          </p:spTgt>
                                        </p:tgtEl>
                                        <p:attrNameLst>
                                          <p:attrName>style.visibility</p:attrName>
                                        </p:attrNameLst>
                                      </p:cBhvr>
                                      <p:to>
                                        <p:strVal val="visible"/>
                                      </p:to>
                                    </p:set>
                                    <p:animEffect transition="in" filter="wipe(left)">
                                      <p:cBhvr>
                                        <p:cTn id="17" dur="500"/>
                                        <p:tgtEl>
                                          <p:spTgt spid="1751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120">
                                            <p:txEl>
                                              <p:pRg st="1" end="1"/>
                                            </p:txEl>
                                          </p:spTgt>
                                        </p:tgtEl>
                                        <p:attrNameLst>
                                          <p:attrName>style.visibility</p:attrName>
                                        </p:attrNameLst>
                                      </p:cBhvr>
                                      <p:to>
                                        <p:strVal val="visible"/>
                                      </p:to>
                                    </p:set>
                                    <p:animEffect transition="in" filter="wipe(left)">
                                      <p:cBhvr>
                                        <p:cTn id="22" dur="500"/>
                                        <p:tgtEl>
                                          <p:spTgt spid="1751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120">
                                            <p:txEl>
                                              <p:pRg st="2" end="2"/>
                                            </p:txEl>
                                          </p:spTgt>
                                        </p:tgtEl>
                                        <p:attrNameLst>
                                          <p:attrName>style.visibility</p:attrName>
                                        </p:attrNameLst>
                                      </p:cBhvr>
                                      <p:to>
                                        <p:strVal val="visible"/>
                                      </p:to>
                                    </p:set>
                                    <p:animEffect transition="in" filter="wipe(left)">
                                      <p:cBhvr>
                                        <p:cTn id="27" dur="500"/>
                                        <p:tgtEl>
                                          <p:spTgt spid="1751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5120">
                                            <p:txEl>
                                              <p:pRg st="3" end="3"/>
                                            </p:txEl>
                                          </p:spTgt>
                                        </p:tgtEl>
                                        <p:attrNameLst>
                                          <p:attrName>style.visibility</p:attrName>
                                        </p:attrNameLst>
                                      </p:cBhvr>
                                      <p:to>
                                        <p:strVal val="visible"/>
                                      </p:to>
                                    </p:set>
                                    <p:animEffect transition="in" filter="wipe(left)">
                                      <p:cBhvr>
                                        <p:cTn id="32" dur="500"/>
                                        <p:tgtEl>
                                          <p:spTgt spid="1751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5120">
                                            <p:txEl>
                                              <p:pRg st="4" end="4"/>
                                            </p:txEl>
                                          </p:spTgt>
                                        </p:tgtEl>
                                        <p:attrNameLst>
                                          <p:attrName>style.visibility</p:attrName>
                                        </p:attrNameLst>
                                      </p:cBhvr>
                                      <p:to>
                                        <p:strVal val="visible"/>
                                      </p:to>
                                    </p:set>
                                    <p:animEffect transition="in" filter="wipe(left)">
                                      <p:cBhvr>
                                        <p:cTn id="37" dur="500"/>
                                        <p:tgtEl>
                                          <p:spTgt spid="1751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0" grpId="0" build="p"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09600" y="254000"/>
            <a:ext cx="8305800" cy="954088"/>
          </a:xfrm>
          <a:prstGeom prst="rect">
            <a:avLst/>
          </a:prstGeom>
          <a:noFill/>
          <a:ln w="9525">
            <a:noFill/>
            <a:miter lim="800000"/>
            <a:headEnd/>
            <a:tailEnd/>
          </a:ln>
        </p:spPr>
        <p:txBody>
          <a:bodyPr>
            <a:spAutoFit/>
          </a:bodyPr>
          <a:lstStyle/>
          <a:p>
            <a:r>
              <a:rPr lang="en-US" sz="2800"/>
              <a:t>The loop is removed in .012 s.  What is the EMF generated?  Which way does the current flow? (N = 1)</a:t>
            </a:r>
          </a:p>
        </p:txBody>
      </p:sp>
      <p:sp>
        <p:nvSpPr>
          <p:cNvPr id="134147" name="Text Box 3"/>
          <p:cNvSpPr txBox="1">
            <a:spLocks noChangeArrowheads="1"/>
          </p:cNvSpPr>
          <p:nvPr/>
        </p:nvSpPr>
        <p:spPr bwMode="auto">
          <a:xfrm>
            <a:off x="304800" y="5462588"/>
            <a:ext cx="800100" cy="276225"/>
          </a:xfrm>
          <a:prstGeom prst="rect">
            <a:avLst/>
          </a:prstGeom>
          <a:noFill/>
          <a:ln w="9525">
            <a:noFill/>
            <a:miter lim="800000"/>
            <a:headEnd/>
            <a:tailEnd/>
          </a:ln>
        </p:spPr>
        <p:txBody>
          <a:bodyPr wrap="none">
            <a:spAutoFit/>
          </a:bodyPr>
          <a:lstStyle/>
          <a:p>
            <a:r>
              <a:rPr lang="en-US" sz="1200"/>
              <a:t>53 V, acw</a:t>
            </a:r>
          </a:p>
        </p:txBody>
      </p:sp>
      <p:sp>
        <p:nvSpPr>
          <p:cNvPr id="134148" name="Text Box 4"/>
          <p:cNvSpPr txBox="1">
            <a:spLocks noChangeArrowheads="1"/>
          </p:cNvSpPr>
          <p:nvPr/>
        </p:nvSpPr>
        <p:spPr bwMode="auto">
          <a:xfrm>
            <a:off x="3810000" y="4445000"/>
            <a:ext cx="2332038" cy="769938"/>
          </a:xfrm>
          <a:prstGeom prst="rect">
            <a:avLst/>
          </a:prstGeom>
          <a:noFill/>
          <a:ln w="9525">
            <a:noFill/>
            <a:miter lim="800000"/>
            <a:headEnd/>
            <a:tailEnd/>
          </a:ln>
        </p:spPr>
        <p:txBody>
          <a:bodyPr wrap="none">
            <a:spAutoFit/>
          </a:bodyPr>
          <a:lstStyle/>
          <a:p>
            <a:r>
              <a:rPr lang="en-US" sz="4400"/>
              <a:t>B = 1.7 T</a:t>
            </a:r>
          </a:p>
        </p:txBody>
      </p:sp>
      <p:sp>
        <p:nvSpPr>
          <p:cNvPr id="134149" name="Text Box 5"/>
          <p:cNvSpPr txBox="1">
            <a:spLocks noChangeArrowheads="1"/>
          </p:cNvSpPr>
          <p:nvPr/>
        </p:nvSpPr>
        <p:spPr bwMode="auto">
          <a:xfrm>
            <a:off x="1600200" y="1079500"/>
            <a:ext cx="5262563" cy="4154488"/>
          </a:xfrm>
          <a:prstGeom prst="rect">
            <a:avLst/>
          </a:prstGeom>
          <a:noFill/>
          <a:ln w="9525">
            <a:noFill/>
            <a:miter lim="800000"/>
            <a:headEnd/>
            <a:tailEnd/>
          </a:ln>
        </p:spPr>
        <p:txBody>
          <a:bodyPr wrap="none">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
        <p:nvSpPr>
          <p:cNvPr id="134150" name="Line 6"/>
          <p:cNvSpPr>
            <a:spLocks noChangeShapeType="1"/>
          </p:cNvSpPr>
          <p:nvPr/>
        </p:nvSpPr>
        <p:spPr bwMode="auto">
          <a:xfrm>
            <a:off x="3505200" y="1841500"/>
            <a:ext cx="3124200" cy="0"/>
          </a:xfrm>
          <a:prstGeom prst="line">
            <a:avLst/>
          </a:prstGeom>
          <a:noFill/>
          <a:ln w="38100">
            <a:solidFill>
              <a:srgbClr val="FF0000"/>
            </a:solidFill>
            <a:round/>
            <a:headEnd/>
            <a:tailEnd/>
          </a:ln>
        </p:spPr>
        <p:txBody>
          <a:bodyPr/>
          <a:lstStyle/>
          <a:p>
            <a:endParaRPr lang="en-US"/>
          </a:p>
        </p:txBody>
      </p:sp>
      <p:sp>
        <p:nvSpPr>
          <p:cNvPr id="134151" name="Line 7"/>
          <p:cNvSpPr>
            <a:spLocks noChangeShapeType="1"/>
          </p:cNvSpPr>
          <p:nvPr/>
        </p:nvSpPr>
        <p:spPr bwMode="auto">
          <a:xfrm>
            <a:off x="3505200" y="3683000"/>
            <a:ext cx="3124200" cy="0"/>
          </a:xfrm>
          <a:prstGeom prst="line">
            <a:avLst/>
          </a:prstGeom>
          <a:noFill/>
          <a:ln w="38100">
            <a:solidFill>
              <a:srgbClr val="FF0000"/>
            </a:solidFill>
            <a:round/>
            <a:headEnd/>
            <a:tailEnd/>
          </a:ln>
        </p:spPr>
        <p:txBody>
          <a:bodyPr/>
          <a:lstStyle/>
          <a:p>
            <a:endParaRPr lang="en-US"/>
          </a:p>
        </p:txBody>
      </p:sp>
      <p:sp>
        <p:nvSpPr>
          <p:cNvPr id="134152" name="Line 8"/>
          <p:cNvSpPr>
            <a:spLocks noChangeShapeType="1"/>
          </p:cNvSpPr>
          <p:nvPr/>
        </p:nvSpPr>
        <p:spPr bwMode="auto">
          <a:xfrm>
            <a:off x="3505200" y="1841500"/>
            <a:ext cx="0" cy="1841500"/>
          </a:xfrm>
          <a:prstGeom prst="line">
            <a:avLst/>
          </a:prstGeom>
          <a:noFill/>
          <a:ln w="38100">
            <a:solidFill>
              <a:srgbClr val="FF0000"/>
            </a:solidFill>
            <a:round/>
            <a:headEnd/>
            <a:tailEnd/>
          </a:ln>
        </p:spPr>
        <p:txBody>
          <a:bodyPr/>
          <a:lstStyle/>
          <a:p>
            <a:endParaRPr lang="en-US"/>
          </a:p>
        </p:txBody>
      </p:sp>
      <p:sp>
        <p:nvSpPr>
          <p:cNvPr id="134153" name="Line 9"/>
          <p:cNvSpPr>
            <a:spLocks noChangeShapeType="1"/>
          </p:cNvSpPr>
          <p:nvPr/>
        </p:nvSpPr>
        <p:spPr bwMode="auto">
          <a:xfrm>
            <a:off x="6610350" y="1841500"/>
            <a:ext cx="0" cy="1841500"/>
          </a:xfrm>
          <a:prstGeom prst="line">
            <a:avLst/>
          </a:prstGeom>
          <a:noFill/>
          <a:ln w="38100">
            <a:solidFill>
              <a:srgbClr val="FF0000"/>
            </a:solidFill>
            <a:round/>
            <a:headEnd/>
            <a:tailEnd/>
          </a:ln>
        </p:spPr>
        <p:txBody>
          <a:bodyPr/>
          <a:lstStyle/>
          <a:p>
            <a:endParaRPr lang="en-US"/>
          </a:p>
        </p:txBody>
      </p:sp>
      <p:sp>
        <p:nvSpPr>
          <p:cNvPr id="134154" name="Text Box 10"/>
          <p:cNvSpPr txBox="1">
            <a:spLocks noChangeArrowheads="1"/>
          </p:cNvSpPr>
          <p:nvPr/>
        </p:nvSpPr>
        <p:spPr bwMode="auto">
          <a:xfrm>
            <a:off x="2362200" y="2476500"/>
            <a:ext cx="1162050" cy="523875"/>
          </a:xfrm>
          <a:prstGeom prst="rect">
            <a:avLst/>
          </a:prstGeom>
          <a:noFill/>
          <a:ln w="38100">
            <a:noFill/>
            <a:miter lim="800000"/>
            <a:headEnd/>
            <a:tailEnd/>
          </a:ln>
        </p:spPr>
        <p:txBody>
          <a:bodyPr wrap="none">
            <a:spAutoFit/>
          </a:bodyPr>
          <a:lstStyle/>
          <a:p>
            <a:r>
              <a:rPr lang="en-US" sz="2800"/>
              <a:t>50. cm</a:t>
            </a:r>
          </a:p>
        </p:txBody>
      </p:sp>
      <p:sp>
        <p:nvSpPr>
          <p:cNvPr id="134155" name="Text Box 11"/>
          <p:cNvSpPr txBox="1">
            <a:spLocks noChangeArrowheads="1"/>
          </p:cNvSpPr>
          <p:nvPr/>
        </p:nvSpPr>
        <p:spPr bwMode="auto">
          <a:xfrm>
            <a:off x="4724400" y="1270000"/>
            <a:ext cx="1071563" cy="523875"/>
          </a:xfrm>
          <a:prstGeom prst="rect">
            <a:avLst/>
          </a:prstGeom>
          <a:noFill/>
          <a:ln w="38100">
            <a:noFill/>
            <a:miter lim="800000"/>
            <a:headEnd/>
            <a:tailEnd/>
          </a:ln>
        </p:spPr>
        <p:txBody>
          <a:bodyPr wrap="none">
            <a:spAutoFit/>
          </a:bodyPr>
          <a:lstStyle/>
          <a:p>
            <a:r>
              <a:rPr lang="en-US" sz="2800"/>
              <a:t>75 cm</a:t>
            </a:r>
          </a:p>
        </p:txBody>
      </p:sp>
      <p:sp>
        <p:nvSpPr>
          <p:cNvPr id="176140" name="Text Box 12"/>
          <p:cNvSpPr txBox="1">
            <a:spLocks noChangeArrowheads="1"/>
          </p:cNvSpPr>
          <p:nvPr/>
        </p:nvSpPr>
        <p:spPr bwMode="auto">
          <a:xfrm>
            <a:off x="1905000" y="5334000"/>
            <a:ext cx="6645275" cy="461963"/>
          </a:xfrm>
          <a:prstGeom prst="rect">
            <a:avLst/>
          </a:prstGeom>
          <a:noFill/>
          <a:ln w="38100">
            <a:noFill/>
            <a:miter lim="800000"/>
            <a:headEnd/>
            <a:tailEnd/>
          </a:ln>
        </p:spPr>
        <p:txBody>
          <a:bodyPr wrap="none">
            <a:spAutoFit/>
          </a:bodyPr>
          <a:lstStyle/>
          <a:p>
            <a:r>
              <a:rPr lang="en-US"/>
              <a:t>Three ways for direction, resist change, magnet, qvb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40"/>
                                        </p:tgtEl>
                                        <p:attrNameLst>
                                          <p:attrName>style.visibility</p:attrName>
                                        </p:attrNameLst>
                                      </p:cBhvr>
                                      <p:to>
                                        <p:strVal val="visible"/>
                                      </p:to>
                                    </p:set>
                                    <p:animEffect transition="in" filter="dissolve">
                                      <p:cBhvr>
                                        <p:cTn id="7" dur="500"/>
                                        <p:tgtEl>
                                          <p:spTgt spid="17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609600" y="254000"/>
            <a:ext cx="8001000" cy="1384300"/>
          </a:xfrm>
          <a:prstGeom prst="rect">
            <a:avLst/>
          </a:prstGeom>
          <a:noFill/>
          <a:ln w="9525">
            <a:noFill/>
            <a:miter lim="800000"/>
            <a:headEnd/>
            <a:tailEnd/>
          </a:ln>
        </p:spPr>
        <p:txBody>
          <a:bodyPr>
            <a:spAutoFit/>
          </a:bodyPr>
          <a:lstStyle/>
          <a:p>
            <a:r>
              <a:rPr lang="en-US" sz="2800"/>
              <a:t>The bar moves to the right at 2.0 m/s, and the loop is 1.5 m wide.  What EMF is generated, and which direction is the current?</a:t>
            </a:r>
          </a:p>
        </p:txBody>
      </p:sp>
      <p:sp>
        <p:nvSpPr>
          <p:cNvPr id="135171" name="Text Box 3"/>
          <p:cNvSpPr txBox="1">
            <a:spLocks noChangeArrowheads="1"/>
          </p:cNvSpPr>
          <p:nvPr/>
        </p:nvSpPr>
        <p:spPr bwMode="auto">
          <a:xfrm>
            <a:off x="304800" y="5462588"/>
            <a:ext cx="838200" cy="276225"/>
          </a:xfrm>
          <a:prstGeom prst="rect">
            <a:avLst/>
          </a:prstGeom>
          <a:noFill/>
          <a:ln w="9525">
            <a:noFill/>
            <a:miter lim="800000"/>
            <a:headEnd/>
            <a:tailEnd/>
          </a:ln>
        </p:spPr>
        <p:txBody>
          <a:bodyPr wrap="none">
            <a:spAutoFit/>
          </a:bodyPr>
          <a:lstStyle/>
          <a:p>
            <a:r>
              <a:rPr lang="en-US" sz="1200"/>
              <a:t>9.6 V, acw</a:t>
            </a:r>
          </a:p>
        </p:txBody>
      </p:sp>
      <p:sp>
        <p:nvSpPr>
          <p:cNvPr id="135172" name="Text Box 4"/>
          <p:cNvSpPr txBox="1">
            <a:spLocks noChangeArrowheads="1"/>
          </p:cNvSpPr>
          <p:nvPr/>
        </p:nvSpPr>
        <p:spPr bwMode="auto">
          <a:xfrm>
            <a:off x="4114800" y="4572000"/>
            <a:ext cx="2332038" cy="769938"/>
          </a:xfrm>
          <a:prstGeom prst="rect">
            <a:avLst/>
          </a:prstGeom>
          <a:noFill/>
          <a:ln w="9525">
            <a:noFill/>
            <a:miter lim="800000"/>
            <a:headEnd/>
            <a:tailEnd/>
          </a:ln>
        </p:spPr>
        <p:txBody>
          <a:bodyPr wrap="none">
            <a:spAutoFit/>
          </a:bodyPr>
          <a:lstStyle/>
          <a:p>
            <a:r>
              <a:rPr lang="en-US" sz="4400"/>
              <a:t>B = 3.2 T</a:t>
            </a:r>
          </a:p>
        </p:txBody>
      </p:sp>
      <p:sp>
        <p:nvSpPr>
          <p:cNvPr id="135173" name="Text Box 5"/>
          <p:cNvSpPr txBox="1">
            <a:spLocks noChangeArrowheads="1"/>
          </p:cNvSpPr>
          <p:nvPr/>
        </p:nvSpPr>
        <p:spPr bwMode="auto">
          <a:xfrm>
            <a:off x="1905000" y="1749425"/>
            <a:ext cx="5235575" cy="3170238"/>
          </a:xfrm>
          <a:prstGeom prst="rect">
            <a:avLst/>
          </a:prstGeom>
          <a:noFill/>
          <a:ln w="9525">
            <a:noFill/>
            <a:miter lim="800000"/>
            <a:headEnd/>
            <a:tailEnd/>
          </a:ln>
        </p:spPr>
        <p:txBody>
          <a:bodyPr wrap="none">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
        <p:nvSpPr>
          <p:cNvPr id="135174" name="Rectangle 6"/>
          <p:cNvSpPr>
            <a:spLocks noChangeArrowheads="1"/>
          </p:cNvSpPr>
          <p:nvPr/>
        </p:nvSpPr>
        <p:spPr bwMode="auto">
          <a:xfrm>
            <a:off x="2743200" y="2349500"/>
            <a:ext cx="5257800" cy="1206500"/>
          </a:xfrm>
          <a:prstGeom prst="rect">
            <a:avLst/>
          </a:prstGeom>
          <a:noFill/>
          <a:ln w="38100">
            <a:solidFill>
              <a:srgbClr val="FF0000"/>
            </a:solidFill>
            <a:miter lim="800000"/>
            <a:headEnd/>
            <a:tailEnd/>
          </a:ln>
        </p:spPr>
        <p:txBody>
          <a:bodyPr wrap="none" anchor="ctr"/>
          <a:lstStyle/>
          <a:p>
            <a:endParaRPr lang="en-US"/>
          </a:p>
        </p:txBody>
      </p:sp>
      <p:sp>
        <p:nvSpPr>
          <p:cNvPr id="135175" name="Line 7"/>
          <p:cNvSpPr>
            <a:spLocks noChangeShapeType="1"/>
          </p:cNvSpPr>
          <p:nvPr/>
        </p:nvSpPr>
        <p:spPr bwMode="auto">
          <a:xfrm>
            <a:off x="8001000" y="2349500"/>
            <a:ext cx="0" cy="1206500"/>
          </a:xfrm>
          <a:prstGeom prst="line">
            <a:avLst/>
          </a:prstGeom>
          <a:noFill/>
          <a:ln w="38100">
            <a:solidFill>
              <a:schemeClr val="bg1"/>
            </a:solidFill>
            <a:round/>
            <a:headEnd/>
            <a:tailEnd/>
          </a:ln>
        </p:spPr>
        <p:txBody>
          <a:bodyPr/>
          <a:lstStyle/>
          <a:p>
            <a:endParaRPr lang="en-US"/>
          </a:p>
        </p:txBody>
      </p:sp>
      <p:sp>
        <p:nvSpPr>
          <p:cNvPr id="135176" name="Line 8"/>
          <p:cNvSpPr>
            <a:spLocks noChangeShapeType="1"/>
          </p:cNvSpPr>
          <p:nvPr/>
        </p:nvSpPr>
        <p:spPr bwMode="auto">
          <a:xfrm>
            <a:off x="3962400" y="2159000"/>
            <a:ext cx="0" cy="1524000"/>
          </a:xfrm>
          <a:prstGeom prst="line">
            <a:avLst/>
          </a:prstGeom>
          <a:noFill/>
          <a:ln w="38100">
            <a:solidFill>
              <a:srgbClr val="FF0000"/>
            </a:solidFill>
            <a:round/>
            <a:headEnd/>
            <a:tailEnd/>
          </a:ln>
        </p:spPr>
        <p:txBody>
          <a:bodyPr/>
          <a:lstStyle/>
          <a:p>
            <a:endParaRPr lang="en-US"/>
          </a:p>
        </p:txBody>
      </p:sp>
      <p:sp>
        <p:nvSpPr>
          <p:cNvPr id="135177" name="Line 9"/>
          <p:cNvSpPr>
            <a:spLocks noChangeShapeType="1"/>
          </p:cNvSpPr>
          <p:nvPr/>
        </p:nvSpPr>
        <p:spPr bwMode="auto">
          <a:xfrm>
            <a:off x="3962400" y="2921000"/>
            <a:ext cx="1143000" cy="0"/>
          </a:xfrm>
          <a:prstGeom prst="line">
            <a:avLst/>
          </a:prstGeom>
          <a:noFill/>
          <a:ln w="38100">
            <a:solidFill>
              <a:srgbClr val="FF0000"/>
            </a:solidFill>
            <a:round/>
            <a:headEnd/>
            <a:tailEnd type="triangle" w="med" len="med"/>
          </a:ln>
        </p:spPr>
        <p:txBody>
          <a:bodyPr/>
          <a:lstStyle/>
          <a:p>
            <a:endParaRPr lang="en-US"/>
          </a:p>
        </p:txBody>
      </p:sp>
      <p:sp>
        <p:nvSpPr>
          <p:cNvPr id="135178" name="Text Box 10"/>
          <p:cNvSpPr txBox="1">
            <a:spLocks noChangeArrowheads="1"/>
          </p:cNvSpPr>
          <p:nvPr/>
        </p:nvSpPr>
        <p:spPr bwMode="auto">
          <a:xfrm>
            <a:off x="5410200" y="2857500"/>
            <a:ext cx="1393825" cy="584200"/>
          </a:xfrm>
          <a:prstGeom prst="rect">
            <a:avLst/>
          </a:prstGeom>
          <a:noFill/>
          <a:ln w="38100">
            <a:noFill/>
            <a:miter lim="800000"/>
            <a:headEnd/>
            <a:tailEnd/>
          </a:ln>
        </p:spPr>
        <p:txBody>
          <a:bodyPr wrap="none">
            <a:spAutoFit/>
          </a:bodyPr>
          <a:lstStyle/>
          <a:p>
            <a:r>
              <a:rPr lang="en-US" sz="3200"/>
              <a:t>2.0 m/s</a:t>
            </a:r>
          </a:p>
        </p:txBody>
      </p:sp>
      <p:sp>
        <p:nvSpPr>
          <p:cNvPr id="135179" name="Text Box 11"/>
          <p:cNvSpPr txBox="1">
            <a:spLocks noChangeArrowheads="1"/>
          </p:cNvSpPr>
          <p:nvPr/>
        </p:nvSpPr>
        <p:spPr bwMode="auto">
          <a:xfrm>
            <a:off x="1676400" y="2722563"/>
            <a:ext cx="1003300" cy="523875"/>
          </a:xfrm>
          <a:prstGeom prst="rect">
            <a:avLst/>
          </a:prstGeom>
          <a:noFill/>
          <a:ln w="38100">
            <a:noFill/>
            <a:miter lim="800000"/>
            <a:headEnd/>
            <a:tailEnd/>
          </a:ln>
        </p:spPr>
        <p:txBody>
          <a:bodyPr wrap="none">
            <a:spAutoFit/>
          </a:bodyPr>
          <a:lstStyle/>
          <a:p>
            <a:r>
              <a:rPr lang="en-US" sz="2800"/>
              <a:t>1.5 m</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609600" y="254000"/>
            <a:ext cx="3384550" cy="523875"/>
          </a:xfrm>
          <a:prstGeom prst="rect">
            <a:avLst/>
          </a:prstGeom>
          <a:noFill/>
          <a:ln w="9525">
            <a:noFill/>
            <a:miter lim="800000"/>
            <a:headEnd/>
            <a:tailEnd/>
          </a:ln>
        </p:spPr>
        <p:txBody>
          <a:bodyPr wrap="none">
            <a:spAutoFit/>
          </a:bodyPr>
          <a:lstStyle/>
          <a:p>
            <a:r>
              <a:rPr lang="en-US" sz="2800"/>
              <a:t>Where da North Pole?</a:t>
            </a:r>
          </a:p>
        </p:txBody>
      </p:sp>
      <p:sp>
        <p:nvSpPr>
          <p:cNvPr id="136195" name="Text Box 3"/>
          <p:cNvSpPr txBox="1">
            <a:spLocks noChangeArrowheads="1"/>
          </p:cNvSpPr>
          <p:nvPr/>
        </p:nvSpPr>
        <p:spPr bwMode="auto">
          <a:xfrm>
            <a:off x="304800" y="5462588"/>
            <a:ext cx="936625" cy="276225"/>
          </a:xfrm>
          <a:prstGeom prst="rect">
            <a:avLst/>
          </a:prstGeom>
          <a:noFill/>
          <a:ln w="9525">
            <a:noFill/>
            <a:miter lim="800000"/>
            <a:headEnd/>
            <a:tailEnd/>
          </a:ln>
        </p:spPr>
        <p:txBody>
          <a:bodyPr wrap="none">
            <a:spAutoFit/>
          </a:bodyPr>
          <a:lstStyle/>
          <a:p>
            <a:r>
              <a:rPr lang="en-US" sz="1200"/>
              <a:t>into da page</a:t>
            </a:r>
          </a:p>
        </p:txBody>
      </p:sp>
      <p:sp>
        <p:nvSpPr>
          <p:cNvPr id="136196" name="Oval 4"/>
          <p:cNvSpPr>
            <a:spLocks noChangeArrowheads="1"/>
          </p:cNvSpPr>
          <p:nvPr/>
        </p:nvSpPr>
        <p:spPr bwMode="auto">
          <a:xfrm>
            <a:off x="3582988" y="1652588"/>
            <a:ext cx="1216025" cy="1012825"/>
          </a:xfrm>
          <a:prstGeom prst="ellipse">
            <a:avLst/>
          </a:prstGeom>
          <a:noFill/>
          <a:ln w="25400">
            <a:solidFill>
              <a:schemeClr val="tx1"/>
            </a:solidFill>
            <a:round/>
            <a:headEnd/>
            <a:tailEnd/>
          </a:ln>
        </p:spPr>
        <p:txBody>
          <a:bodyPr wrap="none" anchor="ctr"/>
          <a:lstStyle/>
          <a:p>
            <a:endParaRPr lang="en-US"/>
          </a:p>
        </p:txBody>
      </p:sp>
      <p:sp>
        <p:nvSpPr>
          <p:cNvPr id="136197" name="Line 5"/>
          <p:cNvSpPr>
            <a:spLocks noChangeShapeType="1"/>
          </p:cNvSpPr>
          <p:nvPr/>
        </p:nvSpPr>
        <p:spPr bwMode="auto">
          <a:xfrm>
            <a:off x="4114800" y="1524000"/>
            <a:ext cx="152400" cy="127000"/>
          </a:xfrm>
          <a:prstGeom prst="line">
            <a:avLst/>
          </a:prstGeom>
          <a:noFill/>
          <a:ln w="25400">
            <a:solidFill>
              <a:schemeClr val="tx1"/>
            </a:solidFill>
            <a:round/>
            <a:headEnd/>
            <a:tailEnd/>
          </a:ln>
        </p:spPr>
        <p:txBody>
          <a:bodyPr/>
          <a:lstStyle/>
          <a:p>
            <a:endParaRPr lang="en-US"/>
          </a:p>
        </p:txBody>
      </p:sp>
      <p:sp>
        <p:nvSpPr>
          <p:cNvPr id="136198" name="Line 6"/>
          <p:cNvSpPr>
            <a:spLocks noChangeShapeType="1"/>
          </p:cNvSpPr>
          <p:nvPr/>
        </p:nvSpPr>
        <p:spPr bwMode="auto">
          <a:xfrm flipH="1">
            <a:off x="4114800" y="1651000"/>
            <a:ext cx="152400" cy="127000"/>
          </a:xfrm>
          <a:prstGeom prst="line">
            <a:avLst/>
          </a:prstGeom>
          <a:noFill/>
          <a:ln w="25400">
            <a:solidFill>
              <a:schemeClr val="tx1"/>
            </a:solidFill>
            <a:round/>
            <a:headEnd/>
            <a:tailEnd/>
          </a:ln>
        </p:spPr>
        <p:txBody>
          <a:bodyPr/>
          <a:lstStyle/>
          <a:p>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609600" y="254000"/>
            <a:ext cx="3384550" cy="523875"/>
          </a:xfrm>
          <a:prstGeom prst="rect">
            <a:avLst/>
          </a:prstGeom>
          <a:noFill/>
          <a:ln w="9525">
            <a:noFill/>
            <a:miter lim="800000"/>
            <a:headEnd/>
            <a:tailEnd/>
          </a:ln>
        </p:spPr>
        <p:txBody>
          <a:bodyPr wrap="none">
            <a:spAutoFit/>
          </a:bodyPr>
          <a:lstStyle/>
          <a:p>
            <a:r>
              <a:rPr lang="en-US" sz="2800"/>
              <a:t>Where da North Pole?</a:t>
            </a:r>
          </a:p>
        </p:txBody>
      </p:sp>
      <p:sp>
        <p:nvSpPr>
          <p:cNvPr id="137219" name="Text Box 3"/>
          <p:cNvSpPr txBox="1">
            <a:spLocks noChangeArrowheads="1"/>
          </p:cNvSpPr>
          <p:nvPr/>
        </p:nvSpPr>
        <p:spPr bwMode="auto">
          <a:xfrm>
            <a:off x="304800" y="5462588"/>
            <a:ext cx="676275" cy="276225"/>
          </a:xfrm>
          <a:prstGeom prst="rect">
            <a:avLst/>
          </a:prstGeom>
          <a:noFill/>
          <a:ln w="9525">
            <a:noFill/>
            <a:miter lim="800000"/>
            <a:headEnd/>
            <a:tailEnd/>
          </a:ln>
        </p:spPr>
        <p:txBody>
          <a:bodyPr wrap="none">
            <a:spAutoFit/>
          </a:bodyPr>
          <a:lstStyle/>
          <a:p>
            <a:r>
              <a:rPr lang="en-US" sz="1200"/>
              <a:t>left side</a:t>
            </a:r>
          </a:p>
        </p:txBody>
      </p:sp>
      <p:sp>
        <p:nvSpPr>
          <p:cNvPr id="137220" name="Oval 4"/>
          <p:cNvSpPr>
            <a:spLocks noChangeArrowheads="1"/>
          </p:cNvSpPr>
          <p:nvPr/>
        </p:nvSpPr>
        <p:spPr bwMode="auto">
          <a:xfrm>
            <a:off x="32766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1" name="Oval 5"/>
          <p:cNvSpPr>
            <a:spLocks noChangeArrowheads="1"/>
          </p:cNvSpPr>
          <p:nvPr/>
        </p:nvSpPr>
        <p:spPr bwMode="auto">
          <a:xfrm>
            <a:off x="34290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2" name="Oval 6"/>
          <p:cNvSpPr>
            <a:spLocks noChangeArrowheads="1"/>
          </p:cNvSpPr>
          <p:nvPr/>
        </p:nvSpPr>
        <p:spPr bwMode="auto">
          <a:xfrm>
            <a:off x="35814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3" name="Oval 7"/>
          <p:cNvSpPr>
            <a:spLocks noChangeArrowheads="1"/>
          </p:cNvSpPr>
          <p:nvPr/>
        </p:nvSpPr>
        <p:spPr bwMode="auto">
          <a:xfrm>
            <a:off x="37338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4" name="Oval 8"/>
          <p:cNvSpPr>
            <a:spLocks noChangeArrowheads="1"/>
          </p:cNvSpPr>
          <p:nvPr/>
        </p:nvSpPr>
        <p:spPr bwMode="auto">
          <a:xfrm>
            <a:off x="38862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5" name="Oval 9"/>
          <p:cNvSpPr>
            <a:spLocks noChangeArrowheads="1"/>
          </p:cNvSpPr>
          <p:nvPr/>
        </p:nvSpPr>
        <p:spPr bwMode="auto">
          <a:xfrm>
            <a:off x="40386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6" name="Oval 10"/>
          <p:cNvSpPr>
            <a:spLocks noChangeArrowheads="1"/>
          </p:cNvSpPr>
          <p:nvPr/>
        </p:nvSpPr>
        <p:spPr bwMode="auto">
          <a:xfrm>
            <a:off x="41910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7" name="Oval 11"/>
          <p:cNvSpPr>
            <a:spLocks noChangeArrowheads="1"/>
          </p:cNvSpPr>
          <p:nvPr/>
        </p:nvSpPr>
        <p:spPr bwMode="auto">
          <a:xfrm>
            <a:off x="43434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8" name="Oval 12"/>
          <p:cNvSpPr>
            <a:spLocks noChangeArrowheads="1"/>
          </p:cNvSpPr>
          <p:nvPr/>
        </p:nvSpPr>
        <p:spPr bwMode="auto">
          <a:xfrm>
            <a:off x="4495800" y="1841500"/>
            <a:ext cx="76200" cy="1143000"/>
          </a:xfrm>
          <a:prstGeom prst="ellipse">
            <a:avLst/>
          </a:prstGeom>
          <a:noFill/>
          <a:ln w="25400">
            <a:solidFill>
              <a:schemeClr val="tx1"/>
            </a:solidFill>
            <a:round/>
            <a:headEnd/>
            <a:tailEnd/>
          </a:ln>
        </p:spPr>
        <p:txBody>
          <a:bodyPr wrap="none" anchor="ctr"/>
          <a:lstStyle/>
          <a:p>
            <a:endParaRPr lang="en-US"/>
          </a:p>
        </p:txBody>
      </p:sp>
      <p:sp>
        <p:nvSpPr>
          <p:cNvPr id="137229" name="Line 13"/>
          <p:cNvSpPr>
            <a:spLocks noChangeShapeType="1"/>
          </p:cNvSpPr>
          <p:nvPr/>
        </p:nvSpPr>
        <p:spPr bwMode="auto">
          <a:xfrm flipV="1">
            <a:off x="2514600" y="1905000"/>
            <a:ext cx="0" cy="1079500"/>
          </a:xfrm>
          <a:prstGeom prst="line">
            <a:avLst/>
          </a:prstGeom>
          <a:noFill/>
          <a:ln w="25400">
            <a:solidFill>
              <a:schemeClr val="tx1"/>
            </a:solidFill>
            <a:round/>
            <a:headEnd/>
            <a:tailEnd type="triangle" w="med" len="med"/>
          </a:ln>
        </p:spPr>
        <p:txBody>
          <a:bodyPr/>
          <a:lstStyle/>
          <a:p>
            <a:endParaRPr lang="en-US"/>
          </a:p>
        </p:txBody>
      </p:sp>
      <p:sp>
        <p:nvSpPr>
          <p:cNvPr id="137230" name="Text Box 14"/>
          <p:cNvSpPr txBox="1">
            <a:spLocks noChangeArrowheads="1"/>
          </p:cNvSpPr>
          <p:nvPr/>
        </p:nvSpPr>
        <p:spPr bwMode="auto">
          <a:xfrm>
            <a:off x="1905000" y="3238500"/>
            <a:ext cx="184150" cy="461963"/>
          </a:xfrm>
          <a:prstGeom prst="rect">
            <a:avLst/>
          </a:prstGeom>
          <a:noFill/>
          <a:ln w="25400">
            <a:noFill/>
            <a:miter lim="800000"/>
            <a:headEnd/>
            <a:tailEnd/>
          </a:ln>
        </p:spPr>
        <p:txBody>
          <a:bodyPr wrap="none">
            <a:spAutoFit/>
          </a:bodyPr>
          <a:lstStyle/>
          <a:p>
            <a:endParaRPr lang="en-US"/>
          </a:p>
        </p:txBody>
      </p:sp>
      <p:sp>
        <p:nvSpPr>
          <p:cNvPr id="137231" name="Text Box 15"/>
          <p:cNvSpPr txBox="1">
            <a:spLocks noChangeArrowheads="1"/>
          </p:cNvSpPr>
          <p:nvPr/>
        </p:nvSpPr>
        <p:spPr bwMode="auto">
          <a:xfrm>
            <a:off x="1889125" y="3167063"/>
            <a:ext cx="5708650" cy="523875"/>
          </a:xfrm>
          <a:prstGeom prst="rect">
            <a:avLst/>
          </a:prstGeom>
          <a:noFill/>
          <a:ln w="25400">
            <a:noFill/>
            <a:miter lim="800000"/>
            <a:headEnd/>
            <a:tailEnd/>
          </a:ln>
        </p:spPr>
        <p:txBody>
          <a:bodyPr wrap="none">
            <a:spAutoFit/>
          </a:bodyPr>
          <a:lstStyle/>
          <a:p>
            <a:r>
              <a:rPr lang="en-US" sz="2800"/>
              <a:t>Current goes up in the front of the coil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spAutoFit/>
          </a:bodyPr>
          <a:lstStyle/>
          <a:p>
            <a:r>
              <a:rPr lang="en-US" sz="2800"/>
              <a:t>Which way is the current?  (When does it stop flowing?) </a:t>
            </a:r>
          </a:p>
        </p:txBody>
      </p:sp>
      <p:sp>
        <p:nvSpPr>
          <p:cNvPr id="138243" name="Text Box 3"/>
          <p:cNvSpPr txBox="1">
            <a:spLocks noChangeArrowheads="1"/>
          </p:cNvSpPr>
          <p:nvPr/>
        </p:nvSpPr>
        <p:spPr bwMode="auto">
          <a:xfrm>
            <a:off x="304800" y="5462588"/>
            <a:ext cx="441325" cy="276225"/>
          </a:xfrm>
          <a:prstGeom prst="rect">
            <a:avLst/>
          </a:prstGeom>
          <a:noFill/>
          <a:ln w="9525">
            <a:noFill/>
            <a:miter lim="800000"/>
            <a:headEnd/>
            <a:tailEnd/>
          </a:ln>
        </p:spPr>
        <p:txBody>
          <a:bodyPr wrap="none">
            <a:spAutoFit/>
          </a:bodyPr>
          <a:lstStyle/>
          <a:p>
            <a:r>
              <a:rPr lang="en-US" sz="1200"/>
              <a:t>CW</a:t>
            </a:r>
          </a:p>
        </p:txBody>
      </p:sp>
      <p:sp>
        <p:nvSpPr>
          <p:cNvPr id="138244" name="Text Box 4"/>
          <p:cNvSpPr txBox="1">
            <a:spLocks noChangeArrowheads="1"/>
          </p:cNvSpPr>
          <p:nvPr/>
        </p:nvSpPr>
        <p:spPr bwMode="auto">
          <a:xfrm>
            <a:off x="152400" y="1016000"/>
            <a:ext cx="5262563" cy="4154488"/>
          </a:xfrm>
          <a:prstGeom prst="rect">
            <a:avLst/>
          </a:prstGeom>
          <a:noFill/>
          <a:ln w="9525">
            <a:noFill/>
            <a:miter lim="800000"/>
            <a:headEnd/>
            <a:tailEnd/>
          </a:ln>
        </p:spPr>
        <p:txBody>
          <a:bodyPr wrap="none">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
        <p:nvSpPr>
          <p:cNvPr id="138245" name="Rectangle 5"/>
          <p:cNvSpPr>
            <a:spLocks noChangeArrowheads="1"/>
          </p:cNvSpPr>
          <p:nvPr/>
        </p:nvSpPr>
        <p:spPr bwMode="auto">
          <a:xfrm>
            <a:off x="5867400" y="1778000"/>
            <a:ext cx="2362200" cy="1841500"/>
          </a:xfrm>
          <a:prstGeom prst="rect">
            <a:avLst/>
          </a:prstGeom>
          <a:noFill/>
          <a:ln w="38100">
            <a:solidFill>
              <a:srgbClr val="FF0000"/>
            </a:solidFill>
            <a:miter lim="800000"/>
            <a:headEnd/>
            <a:tailEnd/>
          </a:ln>
        </p:spPr>
        <p:txBody>
          <a:bodyPr wrap="none" anchor="ctr"/>
          <a:lstStyle/>
          <a:p>
            <a:endParaRPr lang="en-US"/>
          </a:p>
        </p:txBody>
      </p:sp>
      <p:sp>
        <p:nvSpPr>
          <p:cNvPr id="138246" name="Line 6"/>
          <p:cNvSpPr>
            <a:spLocks noChangeShapeType="1"/>
          </p:cNvSpPr>
          <p:nvPr/>
        </p:nvSpPr>
        <p:spPr bwMode="auto">
          <a:xfrm rot="10800000">
            <a:off x="3962400" y="2667000"/>
            <a:ext cx="1752600" cy="1588"/>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spAutoFit/>
          </a:bodyPr>
          <a:lstStyle/>
          <a:p>
            <a:r>
              <a:rPr lang="en-US" sz="2800"/>
              <a:t>Which way is the current? </a:t>
            </a:r>
          </a:p>
        </p:txBody>
      </p:sp>
      <p:sp>
        <p:nvSpPr>
          <p:cNvPr id="139267" name="Text Box 3"/>
          <p:cNvSpPr txBox="1">
            <a:spLocks noChangeArrowheads="1"/>
          </p:cNvSpPr>
          <p:nvPr/>
        </p:nvSpPr>
        <p:spPr bwMode="auto">
          <a:xfrm>
            <a:off x="304800" y="5462588"/>
            <a:ext cx="569913" cy="276225"/>
          </a:xfrm>
          <a:prstGeom prst="rect">
            <a:avLst/>
          </a:prstGeom>
          <a:noFill/>
          <a:ln w="9525">
            <a:noFill/>
            <a:miter lim="800000"/>
            <a:headEnd/>
            <a:tailEnd/>
          </a:ln>
        </p:spPr>
        <p:txBody>
          <a:bodyPr wrap="none">
            <a:spAutoFit/>
          </a:bodyPr>
          <a:lstStyle/>
          <a:p>
            <a:r>
              <a:rPr lang="en-US" sz="1200"/>
              <a:t>ACW</a:t>
            </a:r>
          </a:p>
        </p:txBody>
      </p:sp>
      <p:sp>
        <p:nvSpPr>
          <p:cNvPr id="139268" name="Text Box 4"/>
          <p:cNvSpPr txBox="1">
            <a:spLocks noChangeArrowheads="1"/>
          </p:cNvSpPr>
          <p:nvPr/>
        </p:nvSpPr>
        <p:spPr bwMode="auto">
          <a:xfrm>
            <a:off x="2133600" y="1397000"/>
            <a:ext cx="5235575" cy="3170238"/>
          </a:xfrm>
          <a:prstGeom prst="rect">
            <a:avLst/>
          </a:prstGeom>
          <a:noFill/>
          <a:ln w="9525">
            <a:noFill/>
            <a:miter lim="800000"/>
            <a:headEnd/>
            <a:tailEnd/>
          </a:ln>
        </p:spPr>
        <p:txBody>
          <a:bodyPr wrap="none">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
        <p:nvSpPr>
          <p:cNvPr id="139269" name="Oval 5"/>
          <p:cNvSpPr>
            <a:spLocks noChangeArrowheads="1"/>
          </p:cNvSpPr>
          <p:nvPr/>
        </p:nvSpPr>
        <p:spPr bwMode="auto">
          <a:xfrm>
            <a:off x="3581400" y="2095500"/>
            <a:ext cx="1905000" cy="1587500"/>
          </a:xfrm>
          <a:prstGeom prst="ellipse">
            <a:avLst/>
          </a:prstGeom>
          <a:noFill/>
          <a:ln w="38100">
            <a:solidFill>
              <a:srgbClr val="FF0000"/>
            </a:solidFill>
            <a:round/>
            <a:headEnd/>
            <a:tailEnd/>
          </a:ln>
        </p:spPr>
        <p:txBody>
          <a:bodyPr wrap="none" anchor="ctr"/>
          <a:lstStyle/>
          <a:p>
            <a:endParaRPr lang="en-US"/>
          </a:p>
        </p:txBody>
      </p:sp>
      <p:sp>
        <p:nvSpPr>
          <p:cNvPr id="139270" name="Text Box 6"/>
          <p:cNvSpPr txBox="1">
            <a:spLocks noChangeArrowheads="1"/>
          </p:cNvSpPr>
          <p:nvPr/>
        </p:nvSpPr>
        <p:spPr bwMode="auto">
          <a:xfrm>
            <a:off x="212725" y="2024063"/>
            <a:ext cx="1830388" cy="954087"/>
          </a:xfrm>
          <a:prstGeom prst="rect">
            <a:avLst/>
          </a:prstGeom>
          <a:noFill/>
          <a:ln w="38100">
            <a:noFill/>
            <a:miter lim="800000"/>
            <a:headEnd/>
            <a:tailEnd/>
          </a:ln>
        </p:spPr>
        <p:txBody>
          <a:bodyPr wrap="none">
            <a:spAutoFit/>
          </a:bodyPr>
          <a:lstStyle/>
          <a:p>
            <a:r>
              <a:rPr lang="en-US" sz="2800"/>
              <a:t>B increases</a:t>
            </a:r>
          </a:p>
          <a:p>
            <a:r>
              <a:rPr lang="en-US" sz="2800"/>
              <a:t>into page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471613" y="242888"/>
            <a:ext cx="6200775" cy="5230812"/>
          </a:xfrm>
          <a:prstGeom prst="rect">
            <a:avLst/>
          </a:prstGeom>
          <a:noFill/>
          <a:ln w="9525">
            <a:noFill/>
            <a:miter lim="800000"/>
            <a:headEnd/>
            <a:tailEnd/>
          </a:ln>
        </p:spPr>
      </p:pic>
      <p:sp>
        <p:nvSpPr>
          <p:cNvPr id="34819" name="Text Box 3"/>
          <p:cNvSpPr txBox="1">
            <a:spLocks noChangeArrowheads="1"/>
          </p:cNvSpPr>
          <p:nvPr/>
        </p:nvSpPr>
        <p:spPr bwMode="auto">
          <a:xfrm rot="-5400000">
            <a:off x="-282575" y="2239963"/>
            <a:ext cx="2057400" cy="647700"/>
          </a:xfrm>
          <a:prstGeom prst="rect">
            <a:avLst/>
          </a:prstGeom>
          <a:noFill/>
          <a:ln w="25400">
            <a:noFill/>
            <a:miter lim="800000"/>
            <a:headEnd/>
            <a:tailEnd/>
          </a:ln>
        </p:spPr>
        <p:txBody>
          <a:bodyPr wrap="none">
            <a:spAutoFit/>
          </a:bodyPr>
          <a:lstStyle/>
          <a:p>
            <a:r>
              <a:rPr lang="en-US" sz="3600"/>
              <a:t>Dynamics</a:t>
            </a:r>
          </a:p>
        </p:txBody>
      </p:sp>
      <p:sp>
        <p:nvSpPr>
          <p:cNvPr id="34820" name="Rectangle 5"/>
          <p:cNvSpPr>
            <a:spLocks noChangeArrowheads="1"/>
          </p:cNvSpPr>
          <p:nvPr/>
        </p:nvSpPr>
        <p:spPr bwMode="auto">
          <a:xfrm>
            <a:off x="1371600" y="2032000"/>
            <a:ext cx="1143000" cy="381000"/>
          </a:xfrm>
          <a:prstGeom prst="rect">
            <a:avLst/>
          </a:prstGeom>
          <a:noFill/>
          <a:ln w="25400">
            <a:solidFill>
              <a:srgbClr val="FF0000"/>
            </a:solidFill>
            <a:miter lim="800000"/>
            <a:headEnd/>
            <a:tailEnd/>
          </a:ln>
        </p:spPr>
        <p:txBody>
          <a:bodyPr wrap="none" anchor="ctr"/>
          <a:lstStyle/>
          <a:p>
            <a:endParaRPr lang="en-US"/>
          </a:p>
        </p:txBody>
      </p:sp>
      <p:sp>
        <p:nvSpPr>
          <p:cNvPr id="34821" name="Rectangle 6"/>
          <p:cNvSpPr>
            <a:spLocks noChangeArrowheads="1"/>
          </p:cNvSpPr>
          <p:nvPr/>
        </p:nvSpPr>
        <p:spPr bwMode="auto">
          <a:xfrm>
            <a:off x="1371600" y="2603500"/>
            <a:ext cx="11430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spAutoFit/>
          </a:bodyPr>
          <a:lstStyle/>
          <a:p>
            <a:r>
              <a:rPr lang="en-US" sz="2800"/>
              <a:t>Which way is the current? </a:t>
            </a:r>
          </a:p>
        </p:txBody>
      </p:sp>
      <p:sp>
        <p:nvSpPr>
          <p:cNvPr id="140291" name="Text Box 3"/>
          <p:cNvSpPr txBox="1">
            <a:spLocks noChangeArrowheads="1"/>
          </p:cNvSpPr>
          <p:nvPr/>
        </p:nvSpPr>
        <p:spPr bwMode="auto">
          <a:xfrm>
            <a:off x="304800" y="5462588"/>
            <a:ext cx="569913" cy="276225"/>
          </a:xfrm>
          <a:prstGeom prst="rect">
            <a:avLst/>
          </a:prstGeom>
          <a:noFill/>
          <a:ln w="9525">
            <a:noFill/>
            <a:miter lim="800000"/>
            <a:headEnd/>
            <a:tailEnd/>
          </a:ln>
        </p:spPr>
        <p:txBody>
          <a:bodyPr wrap="none">
            <a:spAutoFit/>
          </a:bodyPr>
          <a:lstStyle/>
          <a:p>
            <a:r>
              <a:rPr lang="en-US" sz="1200"/>
              <a:t>ACW</a:t>
            </a:r>
          </a:p>
        </p:txBody>
      </p:sp>
      <p:sp>
        <p:nvSpPr>
          <p:cNvPr id="140292" name="Text Box 4"/>
          <p:cNvSpPr txBox="1">
            <a:spLocks noChangeArrowheads="1"/>
          </p:cNvSpPr>
          <p:nvPr/>
        </p:nvSpPr>
        <p:spPr bwMode="auto">
          <a:xfrm>
            <a:off x="3581400" y="1397000"/>
            <a:ext cx="5235575" cy="3170238"/>
          </a:xfrm>
          <a:prstGeom prst="rect">
            <a:avLst/>
          </a:prstGeom>
          <a:noFill/>
          <a:ln w="9525">
            <a:noFill/>
            <a:miter lim="800000"/>
            <a:headEnd/>
            <a:tailEnd/>
          </a:ln>
        </p:spPr>
        <p:txBody>
          <a:bodyPr wrap="none">
            <a:spAutoFit/>
          </a:bodyPr>
          <a:lstStyle/>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a:p>
            <a:r>
              <a:rPr lang="en-US" sz="2000">
                <a:latin typeface="Tahoma" charset="0"/>
              </a:rPr>
              <a:t>x    x    x    x    x    x    x    x    x    x    x    x</a:t>
            </a:r>
          </a:p>
        </p:txBody>
      </p:sp>
      <p:sp>
        <p:nvSpPr>
          <p:cNvPr id="140293" name="Oval 5"/>
          <p:cNvSpPr>
            <a:spLocks noChangeArrowheads="1"/>
          </p:cNvSpPr>
          <p:nvPr/>
        </p:nvSpPr>
        <p:spPr bwMode="auto">
          <a:xfrm>
            <a:off x="228600" y="1968500"/>
            <a:ext cx="1905000" cy="1587500"/>
          </a:xfrm>
          <a:prstGeom prst="ellipse">
            <a:avLst/>
          </a:prstGeom>
          <a:noFill/>
          <a:ln w="38100">
            <a:solidFill>
              <a:srgbClr val="FF0000"/>
            </a:solidFill>
            <a:round/>
            <a:headEnd/>
            <a:tailEnd/>
          </a:ln>
        </p:spPr>
        <p:txBody>
          <a:bodyPr wrap="none" anchor="ctr"/>
          <a:lstStyle/>
          <a:p>
            <a:endParaRPr lang="en-US"/>
          </a:p>
        </p:txBody>
      </p:sp>
      <p:sp>
        <p:nvSpPr>
          <p:cNvPr id="140294" name="Line 6"/>
          <p:cNvSpPr>
            <a:spLocks noChangeShapeType="1"/>
          </p:cNvSpPr>
          <p:nvPr/>
        </p:nvSpPr>
        <p:spPr bwMode="auto">
          <a:xfrm>
            <a:off x="2209800" y="2730500"/>
            <a:ext cx="18288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4800" y="5462588"/>
            <a:ext cx="941388" cy="276225"/>
          </a:xfrm>
          <a:prstGeom prst="rect">
            <a:avLst/>
          </a:prstGeom>
          <a:noFill/>
          <a:ln w="9525">
            <a:noFill/>
            <a:miter lim="800000"/>
            <a:headEnd/>
            <a:tailEnd/>
          </a:ln>
        </p:spPr>
        <p:txBody>
          <a:bodyPr wrap="none">
            <a:spAutoFit/>
          </a:bodyPr>
          <a:lstStyle/>
          <a:p>
            <a:r>
              <a:rPr lang="en-US" sz="1200"/>
              <a:t>Up the front</a:t>
            </a:r>
          </a:p>
        </p:txBody>
      </p:sp>
      <p:grpSp>
        <p:nvGrpSpPr>
          <p:cNvPr id="141315" name="Group 3"/>
          <p:cNvGrpSpPr>
            <a:grpSpLocks/>
          </p:cNvGrpSpPr>
          <p:nvPr/>
        </p:nvGrpSpPr>
        <p:grpSpPr bwMode="auto">
          <a:xfrm>
            <a:off x="2667000" y="2603500"/>
            <a:ext cx="4495800" cy="955675"/>
            <a:chOff x="2304" y="1774"/>
            <a:chExt cx="2832" cy="722"/>
          </a:xfrm>
        </p:grpSpPr>
        <p:sp>
          <p:nvSpPr>
            <p:cNvPr id="141327" name="Rectangle 4"/>
            <p:cNvSpPr>
              <a:spLocks noChangeArrowheads="1"/>
            </p:cNvSpPr>
            <p:nvPr/>
          </p:nvSpPr>
          <p:spPr bwMode="auto">
            <a:xfrm>
              <a:off x="2304" y="1968"/>
              <a:ext cx="2496" cy="528"/>
            </a:xfrm>
            <a:prstGeom prst="rect">
              <a:avLst/>
            </a:prstGeom>
            <a:noFill/>
            <a:ln w="38100">
              <a:solidFill>
                <a:srgbClr val="FF0000"/>
              </a:solidFill>
              <a:miter lim="800000"/>
              <a:headEnd/>
              <a:tailEnd/>
            </a:ln>
          </p:spPr>
          <p:txBody>
            <a:bodyPr wrap="none" anchor="ctr"/>
            <a:lstStyle/>
            <a:p>
              <a:endParaRPr lang="en-US"/>
            </a:p>
          </p:txBody>
        </p:sp>
        <p:sp>
          <p:nvSpPr>
            <p:cNvPr id="141328" name="Line 5"/>
            <p:cNvSpPr>
              <a:spLocks noChangeShapeType="1"/>
            </p:cNvSpPr>
            <p:nvPr/>
          </p:nvSpPr>
          <p:spPr bwMode="auto">
            <a:xfrm flipV="1">
              <a:off x="2304" y="1774"/>
              <a:ext cx="336" cy="194"/>
            </a:xfrm>
            <a:prstGeom prst="line">
              <a:avLst/>
            </a:prstGeom>
            <a:noFill/>
            <a:ln w="38100">
              <a:solidFill>
                <a:srgbClr val="FF0000"/>
              </a:solidFill>
              <a:round/>
              <a:headEnd/>
              <a:tailEnd/>
            </a:ln>
          </p:spPr>
          <p:txBody>
            <a:bodyPr/>
            <a:lstStyle/>
            <a:p>
              <a:endParaRPr lang="en-US"/>
            </a:p>
          </p:txBody>
        </p:sp>
        <p:sp>
          <p:nvSpPr>
            <p:cNvPr id="141329" name="Line 6"/>
            <p:cNvSpPr>
              <a:spLocks noChangeShapeType="1"/>
            </p:cNvSpPr>
            <p:nvPr/>
          </p:nvSpPr>
          <p:spPr bwMode="auto">
            <a:xfrm>
              <a:off x="2640" y="1776"/>
              <a:ext cx="2496" cy="0"/>
            </a:xfrm>
            <a:prstGeom prst="line">
              <a:avLst/>
            </a:prstGeom>
            <a:noFill/>
            <a:ln w="38100">
              <a:solidFill>
                <a:srgbClr val="FF0000"/>
              </a:solidFill>
              <a:round/>
              <a:headEnd/>
              <a:tailEnd/>
            </a:ln>
          </p:spPr>
          <p:txBody>
            <a:bodyPr/>
            <a:lstStyle/>
            <a:p>
              <a:endParaRPr lang="en-US"/>
            </a:p>
          </p:txBody>
        </p:sp>
        <p:sp>
          <p:nvSpPr>
            <p:cNvPr id="141330" name="Line 7"/>
            <p:cNvSpPr>
              <a:spLocks noChangeShapeType="1"/>
            </p:cNvSpPr>
            <p:nvPr/>
          </p:nvSpPr>
          <p:spPr bwMode="auto">
            <a:xfrm flipV="1">
              <a:off x="4800" y="1774"/>
              <a:ext cx="336" cy="194"/>
            </a:xfrm>
            <a:prstGeom prst="line">
              <a:avLst/>
            </a:prstGeom>
            <a:noFill/>
            <a:ln w="38100">
              <a:solidFill>
                <a:srgbClr val="FF0000"/>
              </a:solidFill>
              <a:round/>
              <a:headEnd/>
              <a:tailEnd/>
            </a:ln>
          </p:spPr>
          <p:txBody>
            <a:bodyPr/>
            <a:lstStyle/>
            <a:p>
              <a:endParaRPr lang="en-US"/>
            </a:p>
          </p:txBody>
        </p:sp>
        <p:sp>
          <p:nvSpPr>
            <p:cNvPr id="141331" name="Line 8"/>
            <p:cNvSpPr>
              <a:spLocks noChangeShapeType="1"/>
            </p:cNvSpPr>
            <p:nvPr/>
          </p:nvSpPr>
          <p:spPr bwMode="auto">
            <a:xfrm>
              <a:off x="5136" y="1776"/>
              <a:ext cx="0" cy="528"/>
            </a:xfrm>
            <a:prstGeom prst="line">
              <a:avLst/>
            </a:prstGeom>
            <a:noFill/>
            <a:ln w="38100">
              <a:solidFill>
                <a:srgbClr val="FF0000"/>
              </a:solidFill>
              <a:round/>
              <a:headEnd/>
              <a:tailEnd/>
            </a:ln>
          </p:spPr>
          <p:txBody>
            <a:bodyPr/>
            <a:lstStyle/>
            <a:p>
              <a:endParaRPr lang="en-US"/>
            </a:p>
          </p:txBody>
        </p:sp>
        <p:sp>
          <p:nvSpPr>
            <p:cNvPr id="141332" name="Line 9"/>
            <p:cNvSpPr>
              <a:spLocks noChangeShapeType="1"/>
            </p:cNvSpPr>
            <p:nvPr/>
          </p:nvSpPr>
          <p:spPr bwMode="auto">
            <a:xfrm flipV="1">
              <a:off x="4800" y="2302"/>
              <a:ext cx="336" cy="194"/>
            </a:xfrm>
            <a:prstGeom prst="line">
              <a:avLst/>
            </a:prstGeom>
            <a:noFill/>
            <a:ln w="38100">
              <a:solidFill>
                <a:srgbClr val="FF0000"/>
              </a:solidFill>
              <a:round/>
              <a:headEnd/>
              <a:tailEnd/>
            </a:ln>
          </p:spPr>
          <p:txBody>
            <a:bodyPr/>
            <a:lstStyle/>
            <a:p>
              <a:endParaRPr lang="en-US"/>
            </a:p>
          </p:txBody>
        </p:sp>
        <p:sp>
          <p:nvSpPr>
            <p:cNvPr id="141333" name="Text Box 10"/>
            <p:cNvSpPr txBox="1">
              <a:spLocks noChangeArrowheads="1"/>
            </p:cNvSpPr>
            <p:nvPr/>
          </p:nvSpPr>
          <p:spPr bwMode="auto">
            <a:xfrm>
              <a:off x="2438" y="2058"/>
              <a:ext cx="288" cy="396"/>
            </a:xfrm>
            <a:prstGeom prst="rect">
              <a:avLst/>
            </a:prstGeom>
            <a:noFill/>
            <a:ln w="38100">
              <a:noFill/>
              <a:miter lim="800000"/>
              <a:headEnd/>
              <a:tailEnd/>
            </a:ln>
          </p:spPr>
          <p:txBody>
            <a:bodyPr wrap="none">
              <a:spAutoFit/>
            </a:bodyPr>
            <a:lstStyle/>
            <a:p>
              <a:r>
                <a:rPr lang="en-US" sz="2800"/>
                <a:t>N</a:t>
              </a:r>
            </a:p>
          </p:txBody>
        </p:sp>
        <p:sp>
          <p:nvSpPr>
            <p:cNvPr id="141334" name="Text Box 11"/>
            <p:cNvSpPr txBox="1">
              <a:spLocks noChangeArrowheads="1"/>
            </p:cNvSpPr>
            <p:nvPr/>
          </p:nvSpPr>
          <p:spPr bwMode="auto">
            <a:xfrm>
              <a:off x="4320" y="2064"/>
              <a:ext cx="242" cy="396"/>
            </a:xfrm>
            <a:prstGeom prst="rect">
              <a:avLst/>
            </a:prstGeom>
            <a:noFill/>
            <a:ln w="38100">
              <a:noFill/>
              <a:miter lim="800000"/>
              <a:headEnd/>
              <a:tailEnd/>
            </a:ln>
          </p:spPr>
          <p:txBody>
            <a:bodyPr wrap="none">
              <a:spAutoFit/>
            </a:bodyPr>
            <a:lstStyle/>
            <a:p>
              <a:r>
                <a:rPr lang="en-US" sz="2800"/>
                <a:t>S</a:t>
              </a:r>
            </a:p>
          </p:txBody>
        </p:sp>
      </p:grpSp>
      <p:sp>
        <p:nvSpPr>
          <p:cNvPr id="141316" name="Line 12"/>
          <p:cNvSpPr>
            <a:spLocks noChangeShapeType="1"/>
          </p:cNvSpPr>
          <p:nvPr/>
        </p:nvSpPr>
        <p:spPr bwMode="auto">
          <a:xfrm rot="10800000">
            <a:off x="4419600" y="2095500"/>
            <a:ext cx="2057400" cy="1588"/>
          </a:xfrm>
          <a:prstGeom prst="line">
            <a:avLst/>
          </a:prstGeom>
          <a:noFill/>
          <a:ln w="38100">
            <a:solidFill>
              <a:srgbClr val="FF0000"/>
            </a:solidFill>
            <a:round/>
            <a:headEnd/>
            <a:tailEnd type="triangle" w="med" len="med"/>
          </a:ln>
        </p:spPr>
        <p:txBody>
          <a:bodyPr/>
          <a:lstStyle/>
          <a:p>
            <a:endParaRPr lang="en-US"/>
          </a:p>
        </p:txBody>
      </p:sp>
      <p:sp>
        <p:nvSpPr>
          <p:cNvPr id="141317" name="Text Box 13"/>
          <p:cNvSpPr txBox="1">
            <a:spLocks noChangeArrowheads="1"/>
          </p:cNvSpPr>
          <p:nvPr/>
        </p:nvSpPr>
        <p:spPr bwMode="auto">
          <a:xfrm>
            <a:off x="609600" y="254000"/>
            <a:ext cx="8305800" cy="954088"/>
          </a:xfrm>
          <a:prstGeom prst="rect">
            <a:avLst/>
          </a:prstGeom>
          <a:noFill/>
          <a:ln w="9525">
            <a:noFill/>
            <a:miter lim="800000"/>
            <a:headEnd/>
            <a:tailEnd/>
          </a:ln>
        </p:spPr>
        <p:txBody>
          <a:bodyPr>
            <a:spAutoFit/>
          </a:bodyPr>
          <a:lstStyle/>
          <a:p>
            <a:r>
              <a:rPr lang="en-US" sz="2800"/>
              <a:t>Which way is the current on the front of the coil? (up or down)</a:t>
            </a:r>
          </a:p>
        </p:txBody>
      </p:sp>
      <p:sp>
        <p:nvSpPr>
          <p:cNvPr id="141318" name="Oval 14"/>
          <p:cNvSpPr>
            <a:spLocks noChangeArrowheads="1"/>
          </p:cNvSpPr>
          <p:nvPr/>
        </p:nvSpPr>
        <p:spPr bwMode="auto">
          <a:xfrm>
            <a:off x="73914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19" name="Oval 15"/>
          <p:cNvSpPr>
            <a:spLocks noChangeArrowheads="1"/>
          </p:cNvSpPr>
          <p:nvPr/>
        </p:nvSpPr>
        <p:spPr bwMode="auto">
          <a:xfrm>
            <a:off x="75438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0" name="Oval 16"/>
          <p:cNvSpPr>
            <a:spLocks noChangeArrowheads="1"/>
          </p:cNvSpPr>
          <p:nvPr/>
        </p:nvSpPr>
        <p:spPr bwMode="auto">
          <a:xfrm>
            <a:off x="76962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1" name="Oval 17"/>
          <p:cNvSpPr>
            <a:spLocks noChangeArrowheads="1"/>
          </p:cNvSpPr>
          <p:nvPr/>
        </p:nvSpPr>
        <p:spPr bwMode="auto">
          <a:xfrm>
            <a:off x="78486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2" name="Oval 18"/>
          <p:cNvSpPr>
            <a:spLocks noChangeArrowheads="1"/>
          </p:cNvSpPr>
          <p:nvPr/>
        </p:nvSpPr>
        <p:spPr bwMode="auto">
          <a:xfrm>
            <a:off x="80010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3" name="Oval 19"/>
          <p:cNvSpPr>
            <a:spLocks noChangeArrowheads="1"/>
          </p:cNvSpPr>
          <p:nvPr/>
        </p:nvSpPr>
        <p:spPr bwMode="auto">
          <a:xfrm>
            <a:off x="81534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4" name="Oval 20"/>
          <p:cNvSpPr>
            <a:spLocks noChangeArrowheads="1"/>
          </p:cNvSpPr>
          <p:nvPr/>
        </p:nvSpPr>
        <p:spPr bwMode="auto">
          <a:xfrm>
            <a:off x="83058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5" name="Oval 21"/>
          <p:cNvSpPr>
            <a:spLocks noChangeArrowheads="1"/>
          </p:cNvSpPr>
          <p:nvPr/>
        </p:nvSpPr>
        <p:spPr bwMode="auto">
          <a:xfrm>
            <a:off x="8458200" y="2413000"/>
            <a:ext cx="76200" cy="1143000"/>
          </a:xfrm>
          <a:prstGeom prst="ellipse">
            <a:avLst/>
          </a:prstGeom>
          <a:noFill/>
          <a:ln w="25400">
            <a:solidFill>
              <a:schemeClr val="tx1"/>
            </a:solidFill>
            <a:round/>
            <a:headEnd/>
            <a:tailEnd/>
          </a:ln>
        </p:spPr>
        <p:txBody>
          <a:bodyPr wrap="none" anchor="ctr"/>
          <a:lstStyle/>
          <a:p>
            <a:endParaRPr lang="en-US"/>
          </a:p>
        </p:txBody>
      </p:sp>
      <p:sp>
        <p:nvSpPr>
          <p:cNvPr id="141326" name="Oval 22"/>
          <p:cNvSpPr>
            <a:spLocks noChangeArrowheads="1"/>
          </p:cNvSpPr>
          <p:nvPr/>
        </p:nvSpPr>
        <p:spPr bwMode="auto">
          <a:xfrm>
            <a:off x="8610600" y="2413000"/>
            <a:ext cx="76200" cy="1143000"/>
          </a:xfrm>
          <a:prstGeom prst="ellipse">
            <a:avLst/>
          </a:prstGeom>
          <a:noFill/>
          <a:ln w="25400">
            <a:solidFill>
              <a:schemeClr val="tx1"/>
            </a:solidFill>
            <a:round/>
            <a:headEnd/>
            <a:tailEnd/>
          </a:ln>
        </p:spPr>
        <p:txBody>
          <a:bodyPr wrap="none" anchor="ctr"/>
          <a:lstStyle/>
          <a:p>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609600" y="254000"/>
            <a:ext cx="8305800" cy="954088"/>
          </a:xfrm>
          <a:prstGeom prst="rect">
            <a:avLst/>
          </a:prstGeom>
          <a:noFill/>
          <a:ln w="9525">
            <a:noFill/>
            <a:miter lim="800000"/>
            <a:headEnd/>
            <a:tailEnd/>
          </a:ln>
        </p:spPr>
        <p:txBody>
          <a:bodyPr>
            <a:spAutoFit/>
          </a:bodyPr>
          <a:lstStyle/>
          <a:p>
            <a:r>
              <a:rPr lang="en-US" sz="2800"/>
              <a:t>The wire moves to the right at 12.5 m/s.  What is the EMF generated?  Which end of the wire is the + end?</a:t>
            </a:r>
          </a:p>
        </p:txBody>
      </p:sp>
      <p:sp>
        <p:nvSpPr>
          <p:cNvPr id="142339" name="Text Box 3"/>
          <p:cNvSpPr txBox="1">
            <a:spLocks noChangeArrowheads="1"/>
          </p:cNvSpPr>
          <p:nvPr/>
        </p:nvSpPr>
        <p:spPr bwMode="auto">
          <a:xfrm>
            <a:off x="304800" y="5462588"/>
            <a:ext cx="1054100" cy="276225"/>
          </a:xfrm>
          <a:prstGeom prst="rect">
            <a:avLst/>
          </a:prstGeom>
          <a:noFill/>
          <a:ln w="9525">
            <a:noFill/>
            <a:miter lim="800000"/>
            <a:headEnd/>
            <a:tailEnd/>
          </a:ln>
        </p:spPr>
        <p:txBody>
          <a:bodyPr wrap="none">
            <a:spAutoFit/>
          </a:bodyPr>
          <a:lstStyle/>
          <a:p>
            <a:r>
              <a:rPr lang="en-US" sz="1200"/>
              <a:t>11 V , Bottom</a:t>
            </a:r>
          </a:p>
        </p:txBody>
      </p:sp>
      <p:sp>
        <p:nvSpPr>
          <p:cNvPr id="142340" name="Text Box 4"/>
          <p:cNvSpPr txBox="1">
            <a:spLocks noChangeArrowheads="1"/>
          </p:cNvSpPr>
          <p:nvPr/>
        </p:nvSpPr>
        <p:spPr bwMode="auto">
          <a:xfrm>
            <a:off x="4191000" y="1206500"/>
            <a:ext cx="2332038" cy="769938"/>
          </a:xfrm>
          <a:prstGeom prst="rect">
            <a:avLst/>
          </a:prstGeom>
          <a:noFill/>
          <a:ln w="9525">
            <a:noFill/>
            <a:miter lim="800000"/>
            <a:headEnd/>
            <a:tailEnd/>
          </a:ln>
        </p:spPr>
        <p:txBody>
          <a:bodyPr wrap="none">
            <a:spAutoFit/>
          </a:bodyPr>
          <a:lstStyle/>
          <a:p>
            <a:r>
              <a:rPr lang="en-US" sz="4400"/>
              <a:t>B = 1.7 T</a:t>
            </a:r>
          </a:p>
        </p:txBody>
      </p:sp>
      <p:sp>
        <p:nvSpPr>
          <p:cNvPr id="142341" name="Text Box 5"/>
          <p:cNvSpPr txBox="1">
            <a:spLocks noChangeArrowheads="1"/>
          </p:cNvSpPr>
          <p:nvPr/>
        </p:nvSpPr>
        <p:spPr bwMode="auto">
          <a:xfrm>
            <a:off x="1600200" y="1079500"/>
            <a:ext cx="5262563" cy="4154488"/>
          </a:xfrm>
          <a:prstGeom prst="rect">
            <a:avLst/>
          </a:prstGeom>
          <a:noFill/>
          <a:ln w="9525">
            <a:noFill/>
            <a:miter lim="800000"/>
            <a:headEnd/>
            <a:tailEnd/>
          </a:ln>
        </p:spPr>
        <p:txBody>
          <a:bodyPr wrap="none">
            <a:spAutoFit/>
          </a:bodyPr>
          <a:lstStyle/>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a:p>
            <a:r>
              <a:rPr lang="en-US"/>
              <a:t>.    .     .     .     .     .     .     .     .     .     .     .</a:t>
            </a:r>
          </a:p>
        </p:txBody>
      </p:sp>
      <p:sp>
        <p:nvSpPr>
          <p:cNvPr id="142342" name="Line 6"/>
          <p:cNvSpPr>
            <a:spLocks noChangeShapeType="1"/>
          </p:cNvSpPr>
          <p:nvPr/>
        </p:nvSpPr>
        <p:spPr bwMode="auto">
          <a:xfrm>
            <a:off x="3505200" y="1841500"/>
            <a:ext cx="0" cy="1841500"/>
          </a:xfrm>
          <a:prstGeom prst="line">
            <a:avLst/>
          </a:prstGeom>
          <a:noFill/>
          <a:ln w="38100">
            <a:solidFill>
              <a:srgbClr val="FF0000"/>
            </a:solidFill>
            <a:round/>
            <a:headEnd/>
            <a:tailEnd/>
          </a:ln>
        </p:spPr>
        <p:txBody>
          <a:bodyPr/>
          <a:lstStyle/>
          <a:p>
            <a:endParaRPr lang="en-US"/>
          </a:p>
        </p:txBody>
      </p:sp>
      <p:sp>
        <p:nvSpPr>
          <p:cNvPr id="142343" name="Text Box 7"/>
          <p:cNvSpPr txBox="1">
            <a:spLocks noChangeArrowheads="1"/>
          </p:cNvSpPr>
          <p:nvPr/>
        </p:nvSpPr>
        <p:spPr bwMode="auto">
          <a:xfrm>
            <a:off x="2362200" y="2476500"/>
            <a:ext cx="1162050" cy="523875"/>
          </a:xfrm>
          <a:prstGeom prst="rect">
            <a:avLst/>
          </a:prstGeom>
          <a:noFill/>
          <a:ln w="38100">
            <a:noFill/>
            <a:miter lim="800000"/>
            <a:headEnd/>
            <a:tailEnd/>
          </a:ln>
        </p:spPr>
        <p:txBody>
          <a:bodyPr wrap="none">
            <a:spAutoFit/>
          </a:bodyPr>
          <a:lstStyle/>
          <a:p>
            <a:r>
              <a:rPr lang="en-US" sz="2800"/>
              <a:t>50. cm</a:t>
            </a:r>
          </a:p>
        </p:txBody>
      </p:sp>
      <p:sp>
        <p:nvSpPr>
          <p:cNvPr id="142344" name="Line 8"/>
          <p:cNvSpPr>
            <a:spLocks noChangeShapeType="1"/>
          </p:cNvSpPr>
          <p:nvPr/>
        </p:nvSpPr>
        <p:spPr bwMode="auto">
          <a:xfrm>
            <a:off x="3657600" y="2794000"/>
            <a:ext cx="2209800" cy="0"/>
          </a:xfrm>
          <a:prstGeom prst="line">
            <a:avLst/>
          </a:prstGeom>
          <a:noFill/>
          <a:ln w="38100">
            <a:solidFill>
              <a:srgbClr val="FF0000"/>
            </a:solidFill>
            <a:round/>
            <a:headEnd/>
            <a:tailEnd type="triangle" w="med" len="med"/>
          </a:ln>
        </p:spPr>
        <p:txBody>
          <a:bodyPr/>
          <a:lstStyle/>
          <a:p>
            <a:endParaRPr lang="en-US"/>
          </a:p>
        </p:txBody>
      </p:sp>
      <p:sp>
        <p:nvSpPr>
          <p:cNvPr id="142345" name="Text Box 9"/>
          <p:cNvSpPr txBox="1">
            <a:spLocks noChangeArrowheads="1"/>
          </p:cNvSpPr>
          <p:nvPr/>
        </p:nvSpPr>
        <p:spPr bwMode="auto">
          <a:xfrm>
            <a:off x="6232525" y="2468563"/>
            <a:ext cx="1422400" cy="523875"/>
          </a:xfrm>
          <a:prstGeom prst="rect">
            <a:avLst/>
          </a:prstGeom>
          <a:noFill/>
          <a:ln w="38100">
            <a:noFill/>
            <a:miter lim="800000"/>
            <a:headEnd/>
            <a:tailEnd/>
          </a:ln>
        </p:spPr>
        <p:txBody>
          <a:bodyPr wrap="none">
            <a:spAutoFit/>
          </a:bodyPr>
          <a:lstStyle/>
          <a:p>
            <a:r>
              <a:rPr lang="en-US" sz="2800"/>
              <a:t>12.5 m/s</a:t>
            </a:r>
          </a:p>
        </p:txBody>
      </p:sp>
      <p:sp>
        <p:nvSpPr>
          <p:cNvPr id="142346" name="Text Box 10"/>
          <p:cNvSpPr txBox="1">
            <a:spLocks noChangeArrowheads="1"/>
          </p:cNvSpPr>
          <p:nvPr/>
        </p:nvSpPr>
        <p:spPr bwMode="auto">
          <a:xfrm>
            <a:off x="4022725" y="3844925"/>
            <a:ext cx="184150" cy="460375"/>
          </a:xfrm>
          <a:prstGeom prst="rect">
            <a:avLst/>
          </a:prstGeom>
          <a:noFill/>
          <a:ln w="38100">
            <a:noFill/>
            <a:miter lim="800000"/>
            <a:headEnd/>
            <a:tailEnd/>
          </a:ln>
        </p:spPr>
        <p:txBody>
          <a:bodyPr wrap="none">
            <a:spAutoFit/>
          </a:bodyPr>
          <a:lstStyle/>
          <a:p>
            <a:endParaRPr lang="en-US"/>
          </a:p>
        </p:txBody>
      </p:sp>
      <p:sp>
        <p:nvSpPr>
          <p:cNvPr id="184331" name="Text Box 11"/>
          <p:cNvSpPr txBox="1">
            <a:spLocks noChangeArrowheads="1"/>
          </p:cNvSpPr>
          <p:nvPr/>
        </p:nvSpPr>
        <p:spPr bwMode="auto">
          <a:xfrm>
            <a:off x="4235450" y="3302000"/>
            <a:ext cx="5002213" cy="2246313"/>
          </a:xfrm>
          <a:prstGeom prst="rect">
            <a:avLst/>
          </a:prstGeom>
          <a:solidFill>
            <a:schemeClr val="bg1"/>
          </a:solidFill>
          <a:ln w="38100">
            <a:noFill/>
            <a:miter lim="800000"/>
            <a:headEnd/>
            <a:tailEnd/>
          </a:ln>
        </p:spPr>
        <p:txBody>
          <a:bodyPr wrap="none">
            <a:spAutoFit/>
          </a:bodyPr>
          <a:lstStyle/>
          <a:p>
            <a:r>
              <a:rPr lang="en-US" sz="5400" i="1">
                <a:sym typeface="Symbol" pitchFamily="18" charset="2"/>
              </a:rPr>
              <a:t></a:t>
            </a:r>
            <a:r>
              <a:rPr lang="en-US" sz="2800" i="1">
                <a:sym typeface="Symbol" pitchFamily="18" charset="2"/>
              </a:rPr>
              <a:t> = </a:t>
            </a:r>
            <a:r>
              <a:rPr lang="en-US" sz="3200" i="1">
                <a:sym typeface="Symbol" pitchFamily="18" charset="2"/>
              </a:rPr>
              <a:t>Bvl</a:t>
            </a:r>
          </a:p>
          <a:p>
            <a:r>
              <a:rPr lang="en-US" sz="5400" i="1">
                <a:sym typeface="Symbol" pitchFamily="18" charset="2"/>
              </a:rPr>
              <a:t></a:t>
            </a:r>
            <a:r>
              <a:rPr lang="en-US" sz="2800" i="1">
                <a:sym typeface="Symbol" pitchFamily="18" charset="2"/>
              </a:rPr>
              <a:t> =</a:t>
            </a:r>
            <a:r>
              <a:rPr lang="en-US" sz="3200">
                <a:sym typeface="Symbol" pitchFamily="18" charset="2"/>
              </a:rPr>
              <a:t> (1.7 T)(12.5 m/s)(.50 m)</a:t>
            </a:r>
          </a:p>
          <a:p>
            <a:r>
              <a:rPr lang="en-US" sz="3200">
                <a:sym typeface="Symbol" pitchFamily="18" charset="2"/>
              </a:rPr>
              <a:t>= 10.625 V = 11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31">
                                            <p:bg/>
                                          </p:spTgt>
                                        </p:tgtEl>
                                        <p:attrNameLst>
                                          <p:attrName>style.visibility</p:attrName>
                                        </p:attrNameLst>
                                      </p:cBhvr>
                                      <p:to>
                                        <p:strVal val="visible"/>
                                      </p:to>
                                    </p:set>
                                    <p:animEffect transition="in" filter="wipe(left)">
                                      <p:cBhvr>
                                        <p:cTn id="7" dur="500"/>
                                        <p:tgtEl>
                                          <p:spTgt spid="18433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31">
                                            <p:txEl>
                                              <p:pRg st="0" end="0"/>
                                            </p:txEl>
                                          </p:spTgt>
                                        </p:tgtEl>
                                        <p:attrNameLst>
                                          <p:attrName>style.visibility</p:attrName>
                                        </p:attrNameLst>
                                      </p:cBhvr>
                                      <p:to>
                                        <p:strVal val="visible"/>
                                      </p:to>
                                    </p:set>
                                    <p:animEffect transition="in" filter="wipe(left)">
                                      <p:cBhvr>
                                        <p:cTn id="12" dur="500"/>
                                        <p:tgtEl>
                                          <p:spTgt spid="184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31">
                                            <p:txEl>
                                              <p:pRg st="1" end="1"/>
                                            </p:txEl>
                                          </p:spTgt>
                                        </p:tgtEl>
                                        <p:attrNameLst>
                                          <p:attrName>style.visibility</p:attrName>
                                        </p:attrNameLst>
                                      </p:cBhvr>
                                      <p:to>
                                        <p:strVal val="visible"/>
                                      </p:to>
                                    </p:set>
                                    <p:animEffect transition="in" filter="wipe(left)">
                                      <p:cBhvr>
                                        <p:cTn id="17" dur="500"/>
                                        <p:tgtEl>
                                          <p:spTgt spid="184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31">
                                            <p:txEl>
                                              <p:pRg st="2" end="2"/>
                                            </p:txEl>
                                          </p:spTgt>
                                        </p:tgtEl>
                                        <p:attrNameLst>
                                          <p:attrName>style.visibility</p:attrName>
                                        </p:attrNameLst>
                                      </p:cBhvr>
                                      <p:to>
                                        <p:strVal val="visible"/>
                                      </p:to>
                                    </p:set>
                                    <p:animEffect transition="in" filter="wipe(left)">
                                      <p:cBhvr>
                                        <p:cTn id="22" dur="500"/>
                                        <p:tgtEl>
                                          <p:spTgt spid="184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1" grpId="0" build="p"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609600" y="254000"/>
            <a:ext cx="8305800" cy="1384300"/>
          </a:xfrm>
          <a:prstGeom prst="rect">
            <a:avLst/>
          </a:prstGeom>
          <a:noFill/>
          <a:ln w="9525">
            <a:noFill/>
            <a:miter lim="800000"/>
            <a:headEnd/>
            <a:tailEnd/>
          </a:ln>
        </p:spPr>
        <p:txBody>
          <a:bodyPr>
            <a:spAutoFit/>
          </a:bodyPr>
          <a:lstStyle/>
          <a:p>
            <a:r>
              <a:rPr lang="en-US" sz="2800"/>
              <a:t>The wire has a potential of .215 V, and the right end is positive.  What is the magnetic field, and which direction is it?</a:t>
            </a:r>
          </a:p>
        </p:txBody>
      </p:sp>
      <p:sp>
        <p:nvSpPr>
          <p:cNvPr id="143363" name="Text Box 3"/>
          <p:cNvSpPr txBox="1">
            <a:spLocks noChangeArrowheads="1"/>
          </p:cNvSpPr>
          <p:nvPr/>
        </p:nvSpPr>
        <p:spPr bwMode="auto">
          <a:xfrm>
            <a:off x="304800" y="5462588"/>
            <a:ext cx="1303338" cy="276225"/>
          </a:xfrm>
          <a:prstGeom prst="rect">
            <a:avLst/>
          </a:prstGeom>
          <a:noFill/>
          <a:ln w="9525">
            <a:noFill/>
            <a:miter lim="800000"/>
            <a:headEnd/>
            <a:tailEnd/>
          </a:ln>
        </p:spPr>
        <p:txBody>
          <a:bodyPr wrap="none">
            <a:spAutoFit/>
          </a:bodyPr>
          <a:lstStyle/>
          <a:p>
            <a:r>
              <a:rPr lang="en-US" sz="1200"/>
              <a:t>.0501 T ,into page</a:t>
            </a:r>
          </a:p>
        </p:txBody>
      </p:sp>
      <p:sp>
        <p:nvSpPr>
          <p:cNvPr id="143364" name="Text Box 4"/>
          <p:cNvSpPr txBox="1">
            <a:spLocks noChangeArrowheads="1"/>
          </p:cNvSpPr>
          <p:nvPr/>
        </p:nvSpPr>
        <p:spPr bwMode="auto">
          <a:xfrm>
            <a:off x="5897563" y="1206500"/>
            <a:ext cx="1662112" cy="769938"/>
          </a:xfrm>
          <a:prstGeom prst="rect">
            <a:avLst/>
          </a:prstGeom>
          <a:noFill/>
          <a:ln w="9525">
            <a:noFill/>
            <a:miter lim="800000"/>
            <a:headEnd/>
            <a:tailEnd/>
          </a:ln>
        </p:spPr>
        <p:txBody>
          <a:bodyPr wrap="none">
            <a:spAutoFit/>
          </a:bodyPr>
          <a:lstStyle/>
          <a:p>
            <a:r>
              <a:rPr lang="en-US" sz="4400"/>
              <a:t>B = ??</a:t>
            </a:r>
          </a:p>
        </p:txBody>
      </p:sp>
      <p:sp>
        <p:nvSpPr>
          <p:cNvPr id="143365" name="Text Box 5"/>
          <p:cNvSpPr txBox="1">
            <a:spLocks noChangeArrowheads="1"/>
          </p:cNvSpPr>
          <p:nvPr/>
        </p:nvSpPr>
        <p:spPr bwMode="auto">
          <a:xfrm>
            <a:off x="3429000" y="1333500"/>
            <a:ext cx="1341438" cy="523875"/>
          </a:xfrm>
          <a:prstGeom prst="rect">
            <a:avLst/>
          </a:prstGeom>
          <a:noFill/>
          <a:ln w="38100">
            <a:noFill/>
            <a:miter lim="800000"/>
            <a:headEnd/>
            <a:tailEnd/>
          </a:ln>
        </p:spPr>
        <p:txBody>
          <a:bodyPr wrap="none">
            <a:spAutoFit/>
          </a:bodyPr>
          <a:lstStyle/>
          <a:p>
            <a:r>
              <a:rPr lang="en-US" sz="2800"/>
              <a:t>175. cm</a:t>
            </a:r>
          </a:p>
        </p:txBody>
      </p:sp>
      <p:sp>
        <p:nvSpPr>
          <p:cNvPr id="143366" name="Text Box 6"/>
          <p:cNvSpPr txBox="1">
            <a:spLocks noChangeArrowheads="1"/>
          </p:cNvSpPr>
          <p:nvPr/>
        </p:nvSpPr>
        <p:spPr bwMode="auto">
          <a:xfrm>
            <a:off x="2286000" y="2159000"/>
            <a:ext cx="1422400" cy="523875"/>
          </a:xfrm>
          <a:prstGeom prst="rect">
            <a:avLst/>
          </a:prstGeom>
          <a:noFill/>
          <a:ln w="38100">
            <a:noFill/>
            <a:miter lim="800000"/>
            <a:headEnd/>
            <a:tailEnd/>
          </a:ln>
        </p:spPr>
        <p:txBody>
          <a:bodyPr wrap="none">
            <a:spAutoFit/>
          </a:bodyPr>
          <a:lstStyle/>
          <a:p>
            <a:r>
              <a:rPr lang="en-US" sz="2800"/>
              <a:t>2.45 m/s</a:t>
            </a:r>
          </a:p>
        </p:txBody>
      </p:sp>
      <p:sp>
        <p:nvSpPr>
          <p:cNvPr id="143367" name="Text Box 7"/>
          <p:cNvSpPr txBox="1">
            <a:spLocks noChangeArrowheads="1"/>
          </p:cNvSpPr>
          <p:nvPr/>
        </p:nvSpPr>
        <p:spPr bwMode="auto">
          <a:xfrm>
            <a:off x="4022725" y="3844925"/>
            <a:ext cx="184150" cy="460375"/>
          </a:xfrm>
          <a:prstGeom prst="rect">
            <a:avLst/>
          </a:prstGeom>
          <a:noFill/>
          <a:ln w="38100">
            <a:noFill/>
            <a:miter lim="800000"/>
            <a:headEnd/>
            <a:tailEnd/>
          </a:ln>
        </p:spPr>
        <p:txBody>
          <a:bodyPr wrap="none">
            <a:spAutoFit/>
          </a:bodyPr>
          <a:lstStyle/>
          <a:p>
            <a:endParaRPr lang="en-US"/>
          </a:p>
        </p:txBody>
      </p:sp>
      <p:sp>
        <p:nvSpPr>
          <p:cNvPr id="185352" name="Text Box 8"/>
          <p:cNvSpPr txBox="1">
            <a:spLocks noChangeArrowheads="1"/>
          </p:cNvSpPr>
          <p:nvPr/>
        </p:nvSpPr>
        <p:spPr bwMode="auto">
          <a:xfrm>
            <a:off x="4235450" y="3571875"/>
            <a:ext cx="4508500" cy="1384300"/>
          </a:xfrm>
          <a:prstGeom prst="rect">
            <a:avLst/>
          </a:prstGeom>
          <a:solidFill>
            <a:schemeClr val="bg1"/>
          </a:solidFill>
          <a:ln w="38100">
            <a:noFill/>
            <a:miter lim="800000"/>
            <a:headEnd/>
            <a:tailEnd/>
          </a:ln>
        </p:spPr>
        <p:txBody>
          <a:bodyPr wrap="none">
            <a:spAutoFit/>
          </a:bodyPr>
          <a:lstStyle/>
          <a:p>
            <a:r>
              <a:rPr lang="en-US" sz="2800" i="1">
                <a:sym typeface="Symbol" pitchFamily="18" charset="2"/>
              </a:rPr>
              <a:t> = Bvl</a:t>
            </a:r>
          </a:p>
          <a:p>
            <a:r>
              <a:rPr lang="en-US" sz="2800">
                <a:sym typeface="Symbol" pitchFamily="18" charset="2"/>
              </a:rPr>
              <a:t>.215 V = B(2.45 m/s)(1.75 m)</a:t>
            </a:r>
          </a:p>
          <a:p>
            <a:r>
              <a:rPr lang="en-US" sz="2800">
                <a:sym typeface="Symbol" pitchFamily="18" charset="2"/>
              </a:rPr>
              <a:t>B = 0.050145773 = .0501 T</a:t>
            </a:r>
          </a:p>
        </p:txBody>
      </p:sp>
      <p:sp>
        <p:nvSpPr>
          <p:cNvPr id="143369" name="Line 9"/>
          <p:cNvSpPr>
            <a:spLocks noChangeShapeType="1"/>
          </p:cNvSpPr>
          <p:nvPr/>
        </p:nvSpPr>
        <p:spPr bwMode="auto">
          <a:xfrm>
            <a:off x="1828800" y="1841500"/>
            <a:ext cx="4648200" cy="0"/>
          </a:xfrm>
          <a:prstGeom prst="line">
            <a:avLst/>
          </a:prstGeom>
          <a:noFill/>
          <a:ln w="38100">
            <a:solidFill>
              <a:srgbClr val="FF0000"/>
            </a:solidFill>
            <a:round/>
            <a:headEnd/>
            <a:tailEnd/>
          </a:ln>
        </p:spPr>
        <p:txBody>
          <a:bodyPr/>
          <a:lstStyle/>
          <a:p>
            <a:endParaRPr lang="en-US"/>
          </a:p>
        </p:txBody>
      </p:sp>
      <p:sp>
        <p:nvSpPr>
          <p:cNvPr id="143370" name="Line 10"/>
          <p:cNvSpPr>
            <a:spLocks noChangeShapeType="1"/>
          </p:cNvSpPr>
          <p:nvPr/>
        </p:nvSpPr>
        <p:spPr bwMode="auto">
          <a:xfrm>
            <a:off x="4038600" y="2032000"/>
            <a:ext cx="0" cy="12065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52">
                                            <p:bg/>
                                          </p:spTgt>
                                        </p:tgtEl>
                                        <p:attrNameLst>
                                          <p:attrName>style.visibility</p:attrName>
                                        </p:attrNameLst>
                                      </p:cBhvr>
                                      <p:to>
                                        <p:strVal val="visible"/>
                                      </p:to>
                                    </p:set>
                                    <p:animEffect transition="in" filter="wipe(left)">
                                      <p:cBhvr>
                                        <p:cTn id="7" dur="500"/>
                                        <p:tgtEl>
                                          <p:spTgt spid="18535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52">
                                            <p:txEl>
                                              <p:pRg st="0" end="0"/>
                                            </p:txEl>
                                          </p:spTgt>
                                        </p:tgtEl>
                                        <p:attrNameLst>
                                          <p:attrName>style.visibility</p:attrName>
                                        </p:attrNameLst>
                                      </p:cBhvr>
                                      <p:to>
                                        <p:strVal val="visible"/>
                                      </p:to>
                                    </p:set>
                                    <p:animEffect transition="in" filter="wipe(left)">
                                      <p:cBhvr>
                                        <p:cTn id="12" dur="500"/>
                                        <p:tgtEl>
                                          <p:spTgt spid="1853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52">
                                            <p:txEl>
                                              <p:pRg st="1" end="1"/>
                                            </p:txEl>
                                          </p:spTgt>
                                        </p:tgtEl>
                                        <p:attrNameLst>
                                          <p:attrName>style.visibility</p:attrName>
                                        </p:attrNameLst>
                                      </p:cBhvr>
                                      <p:to>
                                        <p:strVal val="visible"/>
                                      </p:to>
                                    </p:set>
                                    <p:animEffect transition="in" filter="wipe(left)">
                                      <p:cBhvr>
                                        <p:cTn id="17" dur="500"/>
                                        <p:tgtEl>
                                          <p:spTgt spid="1853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52">
                                            <p:txEl>
                                              <p:pRg st="2" end="2"/>
                                            </p:txEl>
                                          </p:spTgt>
                                        </p:tgtEl>
                                        <p:attrNameLst>
                                          <p:attrName>style.visibility</p:attrName>
                                        </p:attrNameLst>
                                      </p:cBhvr>
                                      <p:to>
                                        <p:strVal val="visible"/>
                                      </p:to>
                                    </p:set>
                                    <p:animEffect transition="in" filter="wipe(left)">
                                      <p:cBhvr>
                                        <p:cTn id="22" dur="500"/>
                                        <p:tgtEl>
                                          <p:spTgt spid="1853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build="p"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609600" y="254000"/>
            <a:ext cx="8305800" cy="1816100"/>
          </a:xfrm>
          <a:prstGeom prst="rect">
            <a:avLst/>
          </a:prstGeom>
          <a:noFill/>
          <a:ln w="9525">
            <a:noFill/>
            <a:miter lim="800000"/>
            <a:headEnd/>
            <a:tailEnd/>
          </a:ln>
        </p:spPr>
        <p:txBody>
          <a:bodyPr>
            <a:spAutoFit/>
          </a:bodyPr>
          <a:lstStyle/>
          <a:p>
            <a:r>
              <a:rPr lang="en-US" sz="2800"/>
              <a:t>A transformer has 120 primary windings, and 2400 secondary windings.  If there is an AC voltage of 90. V , and a current of 125 mA in the primary, what is the voltage across and current through the secondary?</a:t>
            </a:r>
          </a:p>
        </p:txBody>
      </p:sp>
      <p:sp>
        <p:nvSpPr>
          <p:cNvPr id="144387" name="Text Box 3"/>
          <p:cNvSpPr txBox="1">
            <a:spLocks noChangeArrowheads="1"/>
          </p:cNvSpPr>
          <p:nvPr/>
        </p:nvSpPr>
        <p:spPr bwMode="auto">
          <a:xfrm>
            <a:off x="304800" y="5462588"/>
            <a:ext cx="1236663" cy="276225"/>
          </a:xfrm>
          <a:prstGeom prst="rect">
            <a:avLst/>
          </a:prstGeom>
          <a:noFill/>
          <a:ln w="9525">
            <a:noFill/>
            <a:miter lim="800000"/>
            <a:headEnd/>
            <a:tailEnd/>
          </a:ln>
        </p:spPr>
        <p:txBody>
          <a:bodyPr wrap="none">
            <a:spAutoFit/>
          </a:bodyPr>
          <a:lstStyle/>
          <a:p>
            <a:r>
              <a:rPr lang="en-US" sz="1200"/>
              <a:t>1800 V, 6.25 mA</a:t>
            </a:r>
          </a:p>
        </p:txBody>
      </p:sp>
      <p:sp>
        <p:nvSpPr>
          <p:cNvPr id="186372" name="Text Box 4"/>
          <p:cNvSpPr txBox="1">
            <a:spLocks noChangeArrowheads="1"/>
          </p:cNvSpPr>
          <p:nvPr/>
        </p:nvSpPr>
        <p:spPr bwMode="auto">
          <a:xfrm>
            <a:off x="762000" y="2147888"/>
            <a:ext cx="7315200" cy="1476375"/>
          </a:xfrm>
          <a:prstGeom prst="rect">
            <a:avLst/>
          </a:prstGeom>
          <a:solidFill>
            <a:schemeClr val="bg1"/>
          </a:solidFill>
          <a:ln w="38100">
            <a:noFill/>
            <a:miter lim="800000"/>
            <a:headEnd/>
            <a:tailEnd/>
          </a:ln>
        </p:spPr>
        <p:txBody>
          <a:bodyPr>
            <a:spAutoFit/>
          </a:bodyPr>
          <a:lstStyle/>
          <a:p>
            <a:r>
              <a:rPr lang="en-US" sz="1800">
                <a:sym typeface="Symbol" pitchFamily="18" charset="2"/>
              </a:rPr>
              <a:t>This one steps up</a:t>
            </a:r>
          </a:p>
          <a:p>
            <a:r>
              <a:rPr lang="en-US" sz="1800">
                <a:sym typeface="Symbol" pitchFamily="18" charset="2"/>
              </a:rPr>
              <a:t>V = 90*(2400/120) = 1800 V</a:t>
            </a:r>
          </a:p>
          <a:p>
            <a:r>
              <a:rPr lang="en-US" sz="1800">
                <a:sym typeface="Symbol" pitchFamily="18" charset="2"/>
              </a:rPr>
              <a:t>Current gets less: Power in = power out</a:t>
            </a:r>
          </a:p>
          <a:p>
            <a:r>
              <a:rPr lang="en-US" sz="1800">
                <a:sym typeface="Symbol" pitchFamily="18" charset="2"/>
              </a:rPr>
              <a:t>IV = IV</a:t>
            </a:r>
          </a:p>
          <a:p>
            <a:r>
              <a:rPr lang="en-US" sz="1800">
                <a:sym typeface="Symbol" pitchFamily="18" charset="2"/>
              </a:rPr>
              <a:t>(0.125 A)(90. V) = (I)(1800) = .00625 A = 6.25 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6372">
                                            <p:txEl>
                                              <p:pRg st="1" end="1"/>
                                            </p:txEl>
                                          </p:spTgt>
                                        </p:tgtEl>
                                        <p:attrNameLst>
                                          <p:attrName>style.visibility</p:attrName>
                                        </p:attrNameLst>
                                      </p:cBhvr>
                                      <p:to>
                                        <p:strVal val="visible"/>
                                      </p:to>
                                    </p:set>
                                    <p:animEffect transition="in" filter="wipe(left)">
                                      <p:cBhvr>
                                        <p:cTn id="12" dur="500"/>
                                        <p:tgtEl>
                                          <p:spTgt spid="186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6372">
                                            <p:txEl>
                                              <p:pRg st="2" end="2"/>
                                            </p:txEl>
                                          </p:spTgt>
                                        </p:tgtEl>
                                        <p:attrNameLst>
                                          <p:attrName>style.visibility</p:attrName>
                                        </p:attrNameLst>
                                      </p:cBhvr>
                                      <p:to>
                                        <p:strVal val="visible"/>
                                      </p:to>
                                    </p:set>
                                    <p:animEffect transition="in" filter="wipe(left)">
                                      <p:cBhvr>
                                        <p:cTn id="17" dur="500"/>
                                        <p:tgtEl>
                                          <p:spTgt spid="186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6372">
                                            <p:txEl>
                                              <p:pRg st="3" end="3"/>
                                            </p:txEl>
                                          </p:spTgt>
                                        </p:tgtEl>
                                        <p:attrNameLst>
                                          <p:attrName>style.visibility</p:attrName>
                                        </p:attrNameLst>
                                      </p:cBhvr>
                                      <p:to>
                                        <p:strVal val="visible"/>
                                      </p:to>
                                    </p:set>
                                    <p:animEffect transition="in" filter="wipe(left)">
                                      <p:cBhvr>
                                        <p:cTn id="22" dur="500"/>
                                        <p:tgtEl>
                                          <p:spTgt spid="186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6372">
                                            <p:txEl>
                                              <p:pRg st="4" end="4"/>
                                            </p:txEl>
                                          </p:spTgt>
                                        </p:tgtEl>
                                        <p:attrNameLst>
                                          <p:attrName>style.visibility</p:attrName>
                                        </p:attrNameLst>
                                      </p:cBhvr>
                                      <p:to>
                                        <p:strVal val="visible"/>
                                      </p:to>
                                    </p:set>
                                    <p:animEffect transition="in" filter="wipe(left)">
                                      <p:cBhvr>
                                        <p:cTn id="27" dur="500"/>
                                        <p:tgtEl>
                                          <p:spTgt spid="186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rot="-5400000">
            <a:off x="-1224756" y="2626519"/>
            <a:ext cx="3941762" cy="647700"/>
          </a:xfrm>
          <a:prstGeom prst="rect">
            <a:avLst/>
          </a:prstGeom>
          <a:noFill/>
          <a:ln w="25400">
            <a:noFill/>
            <a:miter lim="800000"/>
            <a:headEnd/>
            <a:tailEnd/>
          </a:ln>
        </p:spPr>
        <p:txBody>
          <a:bodyPr wrap="none">
            <a:spAutoFit/>
          </a:bodyPr>
          <a:lstStyle/>
          <a:p>
            <a:r>
              <a:rPr lang="en-US" sz="3600"/>
              <a:t>Atomic and Nuclear</a:t>
            </a:r>
          </a:p>
        </p:txBody>
      </p:sp>
      <p:pic>
        <p:nvPicPr>
          <p:cNvPr id="145411" name="Picture 4"/>
          <p:cNvPicPr>
            <a:picLocks noChangeAspect="1" noChangeArrowheads="1"/>
          </p:cNvPicPr>
          <p:nvPr/>
        </p:nvPicPr>
        <p:blipFill>
          <a:blip r:embed="rId2"/>
          <a:srcRect/>
          <a:stretch>
            <a:fillRect/>
          </a:stretch>
        </p:blipFill>
        <p:spPr bwMode="auto">
          <a:xfrm>
            <a:off x="1428750" y="207963"/>
            <a:ext cx="6288088"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rot="-5400000">
            <a:off x="-1846263" y="2493963"/>
            <a:ext cx="5248275" cy="647700"/>
          </a:xfrm>
          <a:prstGeom prst="rect">
            <a:avLst/>
          </a:prstGeom>
          <a:noFill/>
          <a:ln w="25400">
            <a:noFill/>
            <a:miter lim="800000"/>
            <a:headEnd/>
            <a:tailEnd/>
          </a:ln>
        </p:spPr>
        <p:txBody>
          <a:bodyPr wrap="none">
            <a:spAutoFit/>
          </a:bodyPr>
          <a:lstStyle/>
          <a:p>
            <a:r>
              <a:rPr lang="en-US" sz="3600"/>
              <a:t>Energy, Power and Climate</a:t>
            </a:r>
          </a:p>
        </p:txBody>
      </p:sp>
      <p:pic>
        <p:nvPicPr>
          <p:cNvPr id="146435" name="Picture 4"/>
          <p:cNvPicPr>
            <a:picLocks noChangeAspect="1" noChangeArrowheads="1"/>
          </p:cNvPicPr>
          <p:nvPr/>
        </p:nvPicPr>
        <p:blipFill>
          <a:blip r:embed="rId2"/>
          <a:srcRect/>
          <a:stretch>
            <a:fillRect/>
          </a:stretch>
        </p:blipFill>
        <p:spPr bwMode="auto">
          <a:xfrm>
            <a:off x="1447800" y="782638"/>
            <a:ext cx="6249988" cy="415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4"/>
          <p:cNvPicPr>
            <a:picLocks noChangeAspect="1" noChangeArrowheads="1"/>
          </p:cNvPicPr>
          <p:nvPr/>
        </p:nvPicPr>
        <p:blipFill>
          <a:blip r:embed="rId2"/>
          <a:srcRect/>
          <a:stretch>
            <a:fillRect/>
          </a:stretch>
        </p:blipFill>
        <p:spPr bwMode="auto">
          <a:xfrm>
            <a:off x="304800" y="1016000"/>
            <a:ext cx="4543425" cy="1984375"/>
          </a:xfrm>
          <a:prstGeom prst="rect">
            <a:avLst/>
          </a:prstGeom>
          <a:noFill/>
          <a:ln w="9525">
            <a:noFill/>
            <a:miter lim="800000"/>
            <a:headEnd/>
            <a:tailEnd/>
          </a:ln>
        </p:spPr>
      </p:pic>
      <p:pic>
        <p:nvPicPr>
          <p:cNvPr id="147459" name="Picture 5"/>
          <p:cNvPicPr>
            <a:picLocks noChangeAspect="1" noChangeArrowheads="1"/>
          </p:cNvPicPr>
          <p:nvPr/>
        </p:nvPicPr>
        <p:blipFill>
          <a:blip r:embed="rId3"/>
          <a:srcRect/>
          <a:stretch>
            <a:fillRect/>
          </a:stretch>
        </p:blipFill>
        <p:spPr bwMode="auto">
          <a:xfrm>
            <a:off x="3733800" y="3048000"/>
            <a:ext cx="4648200" cy="1936750"/>
          </a:xfrm>
          <a:prstGeom prst="rect">
            <a:avLst/>
          </a:prstGeom>
          <a:noFill/>
          <a:ln w="9525">
            <a:noFill/>
            <a:miter lim="800000"/>
            <a:headEnd/>
            <a:tailEnd/>
          </a:ln>
        </p:spPr>
      </p:pic>
      <p:sp>
        <p:nvSpPr>
          <p:cNvPr id="147460" name="Text Box 6"/>
          <p:cNvSpPr txBox="1">
            <a:spLocks noChangeArrowheads="1"/>
          </p:cNvSpPr>
          <p:nvPr/>
        </p:nvSpPr>
        <p:spPr bwMode="auto">
          <a:xfrm>
            <a:off x="2971800" y="317500"/>
            <a:ext cx="184150" cy="461963"/>
          </a:xfrm>
          <a:prstGeom prst="rect">
            <a:avLst/>
          </a:prstGeom>
          <a:noFill/>
          <a:ln w="25400">
            <a:noFill/>
            <a:miter lim="800000"/>
            <a:headEnd/>
            <a:tailEnd/>
          </a:ln>
        </p:spPr>
        <p:txBody>
          <a:bodyPr wrap="none">
            <a:spAutoFit/>
          </a:bodyPr>
          <a:lstStyle/>
          <a:p>
            <a:endParaRPr lang="en-US"/>
          </a:p>
        </p:txBody>
      </p:sp>
      <p:sp>
        <p:nvSpPr>
          <p:cNvPr id="147461" name="Text Box 7"/>
          <p:cNvSpPr txBox="1">
            <a:spLocks noChangeArrowheads="1"/>
          </p:cNvSpPr>
          <p:nvPr/>
        </p:nvSpPr>
        <p:spPr bwMode="auto">
          <a:xfrm>
            <a:off x="1736725" y="415925"/>
            <a:ext cx="2295525" cy="460375"/>
          </a:xfrm>
          <a:prstGeom prst="rect">
            <a:avLst/>
          </a:prstGeom>
          <a:noFill/>
          <a:ln w="25400">
            <a:noFill/>
            <a:miter lim="800000"/>
            <a:headEnd/>
            <a:tailEnd/>
          </a:ln>
        </p:spPr>
        <p:txBody>
          <a:bodyPr wrap="none">
            <a:spAutoFit/>
          </a:bodyPr>
          <a:lstStyle/>
          <a:p>
            <a:r>
              <a:rPr lang="en-US"/>
              <a:t>Sankey diagrams</a:t>
            </a:r>
          </a:p>
        </p:txBody>
      </p:sp>
      <p:sp>
        <p:nvSpPr>
          <p:cNvPr id="147462" name="TextBox 5"/>
          <p:cNvSpPr txBox="1">
            <a:spLocks noChangeArrowheads="1"/>
          </p:cNvSpPr>
          <p:nvPr/>
        </p:nvSpPr>
        <p:spPr bwMode="auto">
          <a:xfrm>
            <a:off x="3048000" y="2857500"/>
            <a:ext cx="1898650" cy="261938"/>
          </a:xfrm>
          <a:prstGeom prst="rect">
            <a:avLst/>
          </a:prstGeom>
          <a:noFill/>
          <a:ln w="9525">
            <a:noFill/>
            <a:miter lim="800000"/>
            <a:headEnd/>
            <a:tailEnd/>
          </a:ln>
        </p:spPr>
        <p:txBody>
          <a:bodyPr wrap="none">
            <a:spAutoFit/>
          </a:bodyPr>
          <a:lstStyle/>
          <a:p>
            <a:r>
              <a:rPr lang="en-US" sz="1100"/>
              <a:t>(torch is British for flashlight)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srcRect/>
          <a:stretch>
            <a:fillRect/>
          </a:stretch>
        </p:blipFill>
        <p:spPr bwMode="auto">
          <a:xfrm>
            <a:off x="1752600" y="635000"/>
            <a:ext cx="4962525" cy="396875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a:stretch>
            <a:fillRect/>
          </a:stretch>
        </p:blipFill>
        <p:spPr bwMode="auto">
          <a:xfrm>
            <a:off x="1847850" y="679450"/>
            <a:ext cx="5448300" cy="43576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7010400" y="2349500"/>
            <a:ext cx="1524000" cy="952500"/>
          </a:xfrm>
          <a:prstGeom prst="rect">
            <a:avLst/>
          </a:prstGeom>
          <a:solidFill>
            <a:srgbClr val="FF0000"/>
          </a:solidFill>
          <a:ln w="38100">
            <a:noFill/>
            <a:miter lim="800000"/>
            <a:headEnd/>
            <a:tailEnd/>
          </a:ln>
        </p:spPr>
        <p:txBody>
          <a:bodyPr wrap="none" anchor="ctr"/>
          <a:lstStyle/>
          <a:p>
            <a:pPr algn="ctr"/>
            <a:r>
              <a:rPr lang="en-US" sz="3200"/>
              <a:t>120. kg</a:t>
            </a:r>
          </a:p>
        </p:txBody>
      </p:sp>
      <p:sp>
        <p:nvSpPr>
          <p:cNvPr id="35843" name="Text Box 5"/>
          <p:cNvSpPr txBox="1">
            <a:spLocks noChangeArrowheads="1"/>
          </p:cNvSpPr>
          <p:nvPr/>
        </p:nvSpPr>
        <p:spPr bwMode="auto">
          <a:xfrm>
            <a:off x="7848600" y="1295400"/>
            <a:ext cx="412750" cy="584200"/>
          </a:xfrm>
          <a:prstGeom prst="rect">
            <a:avLst/>
          </a:prstGeom>
          <a:noFill/>
          <a:ln w="38100">
            <a:noFill/>
            <a:miter lim="800000"/>
            <a:headEnd/>
            <a:tailEnd/>
          </a:ln>
        </p:spPr>
        <p:txBody>
          <a:bodyPr wrap="none">
            <a:spAutoFit/>
          </a:bodyPr>
          <a:lstStyle/>
          <a:p>
            <a:r>
              <a:rPr lang="en-US" sz="3200"/>
              <a:t>F</a:t>
            </a:r>
          </a:p>
        </p:txBody>
      </p:sp>
      <p:sp>
        <p:nvSpPr>
          <p:cNvPr id="79878" name="Text Box 6"/>
          <p:cNvSpPr txBox="1">
            <a:spLocks noChangeArrowheads="1"/>
          </p:cNvSpPr>
          <p:nvPr/>
        </p:nvSpPr>
        <p:spPr bwMode="auto">
          <a:xfrm>
            <a:off x="304800" y="762000"/>
            <a:ext cx="6248400" cy="1570038"/>
          </a:xfrm>
          <a:prstGeom prst="rect">
            <a:avLst/>
          </a:prstGeom>
          <a:noFill/>
          <a:ln w="9525">
            <a:noFill/>
            <a:miter lim="800000"/>
            <a:headEnd/>
            <a:tailEnd/>
          </a:ln>
        </p:spPr>
        <p:txBody>
          <a:bodyPr>
            <a:spAutoFit/>
          </a:bodyPr>
          <a:lstStyle/>
          <a:p>
            <a:r>
              <a:rPr lang="en-US" sz="1600" b="1"/>
              <a:t>F = ma, </a:t>
            </a:r>
          </a:p>
          <a:p>
            <a:r>
              <a:rPr lang="en-US" sz="1600" b="1"/>
              <a:t>wt = 1176 N downward</a:t>
            </a:r>
          </a:p>
          <a:p>
            <a:r>
              <a:rPr lang="en-US" sz="1600" b="1"/>
              <a:t>&lt;F – 1176 N&gt; = (120. kg)(-4.50 m/s/s)</a:t>
            </a:r>
          </a:p>
          <a:p>
            <a:r>
              <a:rPr lang="en-US" sz="1600" b="1"/>
              <a:t>F – 1176 N = -540 N</a:t>
            </a:r>
          </a:p>
          <a:p>
            <a:r>
              <a:rPr lang="en-US" sz="1600" b="1"/>
              <a:t>F = </a:t>
            </a:r>
            <a:r>
              <a:rPr lang="en-US" sz="1600" b="1" u="sng"/>
              <a:t>636 N</a:t>
            </a:r>
            <a:r>
              <a:rPr lang="en-US" sz="1600" b="1"/>
              <a:t> </a:t>
            </a:r>
          </a:p>
          <a:p>
            <a:r>
              <a:rPr lang="en-US" sz="1600" b="1"/>
              <a:t>…</a:t>
            </a:r>
          </a:p>
        </p:txBody>
      </p:sp>
      <p:sp>
        <p:nvSpPr>
          <p:cNvPr id="35845" name="Text Box 7"/>
          <p:cNvSpPr txBox="1">
            <a:spLocks noChangeArrowheads="1"/>
          </p:cNvSpPr>
          <p:nvPr/>
        </p:nvSpPr>
        <p:spPr bwMode="auto">
          <a:xfrm>
            <a:off x="304800" y="127000"/>
            <a:ext cx="8305800" cy="584200"/>
          </a:xfrm>
          <a:prstGeom prst="rect">
            <a:avLst/>
          </a:prstGeom>
          <a:noFill/>
          <a:ln w="9525">
            <a:noFill/>
            <a:miter lim="800000"/>
            <a:headEnd/>
            <a:tailEnd/>
          </a:ln>
        </p:spPr>
        <p:txBody>
          <a:bodyPr>
            <a:spAutoFit/>
          </a:bodyPr>
          <a:lstStyle/>
          <a:p>
            <a:r>
              <a:rPr lang="en-US" sz="3200" b="1"/>
              <a:t>Find the force:</a:t>
            </a:r>
            <a:endParaRPr lang="en-US" sz="3200"/>
          </a:p>
        </p:txBody>
      </p:sp>
      <p:sp>
        <p:nvSpPr>
          <p:cNvPr id="35846" name="Line 8"/>
          <p:cNvSpPr>
            <a:spLocks noChangeShapeType="1"/>
          </p:cNvSpPr>
          <p:nvPr/>
        </p:nvSpPr>
        <p:spPr bwMode="auto">
          <a:xfrm flipV="1">
            <a:off x="7696200" y="698500"/>
            <a:ext cx="0" cy="1651000"/>
          </a:xfrm>
          <a:prstGeom prst="line">
            <a:avLst/>
          </a:prstGeom>
          <a:noFill/>
          <a:ln w="38100">
            <a:solidFill>
              <a:schemeClr val="tx1"/>
            </a:solidFill>
            <a:round/>
            <a:headEnd/>
            <a:tailEnd type="triangle" w="med" len="med"/>
          </a:ln>
        </p:spPr>
        <p:txBody>
          <a:bodyPr/>
          <a:lstStyle/>
          <a:p>
            <a:endParaRPr lang="en-US"/>
          </a:p>
        </p:txBody>
      </p:sp>
      <p:sp>
        <p:nvSpPr>
          <p:cNvPr id="35847" name="Text Box 9"/>
          <p:cNvSpPr txBox="1">
            <a:spLocks noChangeArrowheads="1"/>
          </p:cNvSpPr>
          <p:nvPr/>
        </p:nvSpPr>
        <p:spPr bwMode="auto">
          <a:xfrm>
            <a:off x="6096000" y="3429000"/>
            <a:ext cx="2943225" cy="1077913"/>
          </a:xfrm>
          <a:prstGeom prst="rect">
            <a:avLst/>
          </a:prstGeom>
          <a:noFill/>
          <a:ln w="38100">
            <a:noFill/>
            <a:miter lim="800000"/>
            <a:headEnd/>
            <a:tailEnd/>
          </a:ln>
        </p:spPr>
        <p:txBody>
          <a:bodyPr wrap="none">
            <a:spAutoFit/>
          </a:bodyPr>
          <a:lstStyle/>
          <a:p>
            <a:r>
              <a:rPr lang="en-US" sz="3200"/>
              <a:t>a = -4.50 m/s/s</a:t>
            </a:r>
          </a:p>
          <a:p>
            <a:r>
              <a:rPr lang="en-US" sz="3200"/>
              <a:t>(DOWNWARD)</a:t>
            </a:r>
          </a:p>
        </p:txBody>
      </p:sp>
      <p:sp>
        <p:nvSpPr>
          <p:cNvPr id="35848" name="Rectangle 10"/>
          <p:cNvSpPr>
            <a:spLocks noChangeArrowheads="1"/>
          </p:cNvSpPr>
          <p:nvPr/>
        </p:nvSpPr>
        <p:spPr bwMode="auto">
          <a:xfrm>
            <a:off x="152400" y="4762500"/>
            <a:ext cx="946150" cy="461963"/>
          </a:xfrm>
          <a:prstGeom prst="rect">
            <a:avLst/>
          </a:prstGeom>
          <a:noFill/>
          <a:ln w="25400">
            <a:noFill/>
            <a:miter lim="800000"/>
            <a:headEnd/>
            <a:tailEnd/>
          </a:ln>
        </p:spPr>
        <p:txBody>
          <a:bodyPr wrap="none">
            <a:spAutoFit/>
          </a:bodyPr>
          <a:lstStyle/>
          <a:p>
            <a:r>
              <a:rPr lang="en-US" b="1" u="sng"/>
              <a:t>636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anim calcmode="lin" valueType="num">
                                      <p:cBhvr additive="base">
                                        <p:cTn id="7" dur="500" fill="hold"/>
                                        <p:tgtEl>
                                          <p:spTgt spid="798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8">
                                            <p:txEl>
                                              <p:pRg st="1" end="1"/>
                                            </p:txEl>
                                          </p:spTgt>
                                        </p:tgtEl>
                                        <p:attrNameLst>
                                          <p:attrName>style.visibility</p:attrName>
                                        </p:attrNameLst>
                                      </p:cBhvr>
                                      <p:to>
                                        <p:strVal val="visible"/>
                                      </p:to>
                                    </p:set>
                                    <p:anim calcmode="lin" valueType="num">
                                      <p:cBhvr additive="base">
                                        <p:cTn id="13" dur="500" fill="hold"/>
                                        <p:tgtEl>
                                          <p:spTgt spid="798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8">
                                            <p:txEl>
                                              <p:pRg st="2" end="2"/>
                                            </p:txEl>
                                          </p:spTgt>
                                        </p:tgtEl>
                                        <p:attrNameLst>
                                          <p:attrName>style.visibility</p:attrName>
                                        </p:attrNameLst>
                                      </p:cBhvr>
                                      <p:to>
                                        <p:strVal val="visible"/>
                                      </p:to>
                                    </p:set>
                                    <p:anim calcmode="lin" valueType="num">
                                      <p:cBhvr additive="base">
                                        <p:cTn id="19" dur="500" fill="hold"/>
                                        <p:tgtEl>
                                          <p:spTgt spid="798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8">
                                            <p:txEl>
                                              <p:pRg st="3" end="3"/>
                                            </p:txEl>
                                          </p:spTgt>
                                        </p:tgtEl>
                                        <p:attrNameLst>
                                          <p:attrName>style.visibility</p:attrName>
                                        </p:attrNameLst>
                                      </p:cBhvr>
                                      <p:to>
                                        <p:strVal val="visible"/>
                                      </p:to>
                                    </p:set>
                                    <p:anim calcmode="lin" valueType="num">
                                      <p:cBhvr additive="base">
                                        <p:cTn id="25" dur="500" fill="hold"/>
                                        <p:tgtEl>
                                          <p:spTgt spid="7987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878">
                                            <p:txEl>
                                              <p:pRg st="4" end="4"/>
                                            </p:txEl>
                                          </p:spTgt>
                                        </p:tgtEl>
                                        <p:attrNameLst>
                                          <p:attrName>style.visibility</p:attrName>
                                        </p:attrNameLst>
                                      </p:cBhvr>
                                      <p:to>
                                        <p:strVal val="visible"/>
                                      </p:to>
                                    </p:set>
                                    <p:anim calcmode="lin" valueType="num">
                                      <p:cBhvr additive="base">
                                        <p:cTn id="31" dur="500" fill="hold"/>
                                        <p:tgtEl>
                                          <p:spTgt spid="7987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8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9878">
                                            <p:txEl>
                                              <p:pRg st="5" end="5"/>
                                            </p:txEl>
                                          </p:spTgt>
                                        </p:tgtEl>
                                        <p:attrNameLst>
                                          <p:attrName>style.visibility</p:attrName>
                                        </p:attrNameLst>
                                      </p:cBhvr>
                                      <p:to>
                                        <p:strVal val="visible"/>
                                      </p:to>
                                    </p:set>
                                    <p:anim calcmode="lin" valueType="num">
                                      <p:cBhvr additive="base">
                                        <p:cTn id="37" dur="500" fill="hold"/>
                                        <p:tgtEl>
                                          <p:spTgt spid="7987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987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609600" y="254000"/>
            <a:ext cx="8305800" cy="2246313"/>
          </a:xfrm>
          <a:prstGeom prst="rect">
            <a:avLst/>
          </a:prstGeom>
          <a:noFill/>
          <a:ln w="9525">
            <a:noFill/>
            <a:miter lim="800000"/>
            <a:headEnd/>
            <a:tailEnd/>
          </a:ln>
        </p:spPr>
        <p:txBody>
          <a:bodyPr>
            <a:spAutoFit/>
          </a:bodyPr>
          <a:lstStyle/>
          <a:p>
            <a:r>
              <a:rPr lang="en-US" sz="2800"/>
              <a:t>Air with a density of 1.3 kg m</a:t>
            </a:r>
            <a:r>
              <a:rPr lang="en-US" sz="2800" baseline="30000"/>
              <a:t>-3</a:t>
            </a:r>
            <a:r>
              <a:rPr lang="en-US" sz="2800"/>
              <a:t> is moving at 13.5 m/s across a wind turbine with a radius of 32.1 m.  What is the theoretical wind power available to this turbine?  If the generator actually generates 2.8 MW, what is the efficiency?</a:t>
            </a:r>
          </a:p>
        </p:txBody>
      </p:sp>
      <p:sp>
        <p:nvSpPr>
          <p:cNvPr id="150531" name="Text Box 3"/>
          <p:cNvSpPr txBox="1">
            <a:spLocks noChangeArrowheads="1"/>
          </p:cNvSpPr>
          <p:nvPr/>
        </p:nvSpPr>
        <p:spPr bwMode="auto">
          <a:xfrm>
            <a:off x="304800" y="5462588"/>
            <a:ext cx="1030288" cy="276225"/>
          </a:xfrm>
          <a:prstGeom prst="rect">
            <a:avLst/>
          </a:prstGeom>
          <a:noFill/>
          <a:ln w="9525">
            <a:noFill/>
            <a:miter lim="800000"/>
            <a:headEnd/>
            <a:tailEnd/>
          </a:ln>
        </p:spPr>
        <p:txBody>
          <a:bodyPr wrap="none">
            <a:spAutoFit/>
          </a:bodyPr>
          <a:lstStyle/>
          <a:p>
            <a:r>
              <a:rPr lang="en-US" sz="1200"/>
              <a:t>5.2 MW, 0.54</a:t>
            </a:r>
          </a:p>
        </p:txBody>
      </p:sp>
      <p:sp>
        <p:nvSpPr>
          <p:cNvPr id="193540" name="Text Box 4"/>
          <p:cNvSpPr txBox="1">
            <a:spLocks noChangeArrowheads="1"/>
          </p:cNvSpPr>
          <p:nvPr/>
        </p:nvSpPr>
        <p:spPr bwMode="auto">
          <a:xfrm>
            <a:off x="304800" y="2147888"/>
            <a:ext cx="8305800" cy="646112"/>
          </a:xfrm>
          <a:prstGeom prst="rect">
            <a:avLst/>
          </a:prstGeom>
          <a:solidFill>
            <a:schemeClr val="bg1"/>
          </a:solidFill>
          <a:ln w="38100">
            <a:noFill/>
            <a:miter lim="800000"/>
            <a:headEnd/>
            <a:tailEnd/>
          </a:ln>
        </p:spPr>
        <p:txBody>
          <a:bodyPr>
            <a:spAutoFit/>
          </a:bodyPr>
          <a:lstStyle/>
          <a:p>
            <a:r>
              <a:rPr lang="en-US" sz="1800">
                <a:sym typeface="Symbol" pitchFamily="18" charset="2"/>
              </a:rPr>
              <a:t>power = </a:t>
            </a:r>
            <a:r>
              <a:rPr lang="en-US" sz="1800" baseline="30000">
                <a:sym typeface="Symbol" pitchFamily="18" charset="2"/>
              </a:rPr>
              <a:t>1</a:t>
            </a:r>
            <a:r>
              <a:rPr lang="en-US" sz="1800">
                <a:sym typeface="Symbol" pitchFamily="18" charset="2"/>
              </a:rPr>
              <a:t>/</a:t>
            </a:r>
            <a:r>
              <a:rPr lang="en-US" sz="1800" baseline="-25000">
                <a:sym typeface="Symbol" pitchFamily="18" charset="2"/>
              </a:rPr>
              <a:t>2</a:t>
            </a:r>
            <a:r>
              <a:rPr lang="en-US" sz="1800">
                <a:sym typeface="Symbol" pitchFamily="18" charset="2"/>
              </a:rPr>
              <a:t>A</a:t>
            </a:r>
            <a:r>
              <a:rPr lang="el-GR" sz="1800">
                <a:cs typeface="Times New Roman" pitchFamily="18" charset="0"/>
                <a:sym typeface="Symbol" pitchFamily="18" charset="2"/>
              </a:rPr>
              <a:t>ρ</a:t>
            </a:r>
            <a:r>
              <a:rPr lang="en-US" sz="1800">
                <a:cs typeface="Times New Roman" pitchFamily="18" charset="0"/>
                <a:sym typeface="Symbol" pitchFamily="18" charset="2"/>
              </a:rPr>
              <a:t>v</a:t>
            </a:r>
            <a:r>
              <a:rPr lang="en-US" sz="1800" baseline="30000">
                <a:cs typeface="Times New Roman" pitchFamily="18" charset="0"/>
                <a:sym typeface="Symbol" pitchFamily="18" charset="2"/>
              </a:rPr>
              <a:t>3</a:t>
            </a:r>
            <a:r>
              <a:rPr lang="en-US" sz="1800">
                <a:cs typeface="Times New Roman" pitchFamily="18" charset="0"/>
                <a:sym typeface="Symbol" pitchFamily="18" charset="2"/>
              </a:rPr>
              <a:t> =  </a:t>
            </a:r>
            <a:r>
              <a:rPr lang="en-US" sz="1800" baseline="30000">
                <a:cs typeface="Times New Roman" pitchFamily="18" charset="0"/>
                <a:sym typeface="Symbol" pitchFamily="18" charset="2"/>
              </a:rPr>
              <a:t>1</a:t>
            </a:r>
            <a:r>
              <a:rPr lang="en-US" sz="1800">
                <a:cs typeface="Times New Roman" pitchFamily="18" charset="0"/>
                <a:sym typeface="Symbol" pitchFamily="18" charset="2"/>
              </a:rPr>
              <a:t>/</a:t>
            </a:r>
            <a:r>
              <a:rPr lang="en-US" sz="1800" baseline="-25000">
                <a:cs typeface="Times New Roman" pitchFamily="18" charset="0"/>
                <a:sym typeface="Symbol" pitchFamily="18" charset="2"/>
              </a:rPr>
              <a:t>2</a:t>
            </a:r>
            <a:r>
              <a:rPr lang="el-GR" sz="1800">
                <a:cs typeface="Times New Roman" pitchFamily="18" charset="0"/>
                <a:sym typeface="Symbol" pitchFamily="18" charset="2"/>
              </a:rPr>
              <a:t>π</a:t>
            </a:r>
            <a:r>
              <a:rPr lang="en-US" sz="1800">
                <a:cs typeface="Times New Roman" pitchFamily="18" charset="0"/>
                <a:sym typeface="Symbol" pitchFamily="18" charset="2"/>
              </a:rPr>
              <a:t>(32.1)</a:t>
            </a:r>
            <a:r>
              <a:rPr lang="en-US" sz="1800" baseline="30000">
                <a:cs typeface="Times New Roman" pitchFamily="18" charset="0"/>
                <a:sym typeface="Symbol" pitchFamily="18" charset="2"/>
              </a:rPr>
              <a:t>2</a:t>
            </a:r>
            <a:r>
              <a:rPr lang="en-US" sz="1800">
                <a:cs typeface="Times New Roman" pitchFamily="18" charset="0"/>
                <a:sym typeface="Symbol" pitchFamily="18" charset="2"/>
              </a:rPr>
              <a:t>(1.3kg m</a:t>
            </a:r>
            <a:r>
              <a:rPr lang="en-US" sz="1800" baseline="30000">
                <a:cs typeface="Times New Roman" pitchFamily="18" charset="0"/>
                <a:sym typeface="Symbol" pitchFamily="18" charset="2"/>
              </a:rPr>
              <a:t>-3</a:t>
            </a:r>
            <a:r>
              <a:rPr lang="en-US" sz="1800">
                <a:cs typeface="Times New Roman" pitchFamily="18" charset="0"/>
                <a:sym typeface="Symbol" pitchFamily="18" charset="2"/>
              </a:rPr>
              <a:t>)(13.5 m/s)</a:t>
            </a:r>
            <a:r>
              <a:rPr lang="en-US" sz="1800" baseline="30000">
                <a:cs typeface="Times New Roman" pitchFamily="18" charset="0"/>
                <a:sym typeface="Symbol" pitchFamily="18" charset="2"/>
              </a:rPr>
              <a:t>3</a:t>
            </a:r>
            <a:r>
              <a:rPr lang="en-US" sz="1800">
                <a:cs typeface="Times New Roman" pitchFamily="18" charset="0"/>
                <a:sym typeface="Symbol" pitchFamily="18" charset="2"/>
              </a:rPr>
              <a:t> = </a:t>
            </a:r>
            <a:r>
              <a:rPr lang="el-GR" sz="1800">
                <a:cs typeface="Times New Roman" pitchFamily="18" charset="0"/>
                <a:sym typeface="Symbol" pitchFamily="18" charset="2"/>
              </a:rPr>
              <a:t>5</a:t>
            </a:r>
            <a:r>
              <a:rPr lang="en-US" sz="1800">
                <a:cs typeface="Times New Roman" pitchFamily="18" charset="0"/>
                <a:sym typeface="Symbol" pitchFamily="18" charset="2"/>
              </a:rPr>
              <a:t>,</a:t>
            </a:r>
            <a:r>
              <a:rPr lang="el-GR" sz="1800">
                <a:cs typeface="Times New Roman" pitchFamily="18" charset="0"/>
                <a:sym typeface="Symbol" pitchFamily="18" charset="2"/>
              </a:rPr>
              <a:t>176</a:t>
            </a:r>
            <a:r>
              <a:rPr lang="en-US" sz="1800">
                <a:cs typeface="Times New Roman" pitchFamily="18" charset="0"/>
                <a:sym typeface="Symbol" pitchFamily="18" charset="2"/>
              </a:rPr>
              <a:t>,</a:t>
            </a:r>
            <a:r>
              <a:rPr lang="el-GR" sz="1800">
                <a:cs typeface="Times New Roman" pitchFamily="18" charset="0"/>
                <a:sym typeface="Symbol" pitchFamily="18" charset="2"/>
              </a:rPr>
              <a:t>957.499</a:t>
            </a:r>
            <a:r>
              <a:rPr lang="en-US" sz="1800">
                <a:cs typeface="Times New Roman" pitchFamily="18" charset="0"/>
                <a:sym typeface="Symbol" pitchFamily="18" charset="2"/>
              </a:rPr>
              <a:t> W = 5.2 MW</a:t>
            </a:r>
          </a:p>
          <a:p>
            <a:r>
              <a:rPr lang="en-US" sz="1800">
                <a:cs typeface="Times New Roman" pitchFamily="18" charset="0"/>
                <a:sym typeface="Symbol" pitchFamily="18" charset="2"/>
              </a:rPr>
              <a:t>efficiency = 2.8E6W/ </a:t>
            </a:r>
            <a:r>
              <a:rPr lang="el-GR" sz="1800">
                <a:cs typeface="Times New Roman" pitchFamily="18" charset="0"/>
                <a:sym typeface="Symbol" pitchFamily="18" charset="2"/>
              </a:rPr>
              <a:t>5</a:t>
            </a:r>
            <a:r>
              <a:rPr lang="en-US" sz="1800">
                <a:cs typeface="Times New Roman" pitchFamily="18" charset="0"/>
                <a:sym typeface="Symbol" pitchFamily="18" charset="2"/>
              </a:rPr>
              <a:t>,</a:t>
            </a:r>
            <a:r>
              <a:rPr lang="el-GR" sz="1800">
                <a:cs typeface="Times New Roman" pitchFamily="18" charset="0"/>
                <a:sym typeface="Symbol" pitchFamily="18" charset="2"/>
              </a:rPr>
              <a:t>176</a:t>
            </a:r>
            <a:r>
              <a:rPr lang="en-US" sz="1800">
                <a:cs typeface="Times New Roman" pitchFamily="18" charset="0"/>
                <a:sym typeface="Symbol" pitchFamily="18" charset="2"/>
              </a:rPr>
              <a:t>,</a:t>
            </a:r>
            <a:r>
              <a:rPr lang="el-GR" sz="1800">
                <a:cs typeface="Times New Roman" pitchFamily="18" charset="0"/>
                <a:sym typeface="Symbol" pitchFamily="18" charset="2"/>
              </a:rPr>
              <a:t>957.499</a:t>
            </a:r>
            <a:r>
              <a:rPr lang="en-US" sz="1800">
                <a:cs typeface="Times New Roman" pitchFamily="18" charset="0"/>
                <a:sym typeface="Symbol" pitchFamily="18" charset="2"/>
              </a:rPr>
              <a:t> W = </a:t>
            </a:r>
            <a:r>
              <a:rPr lang="el-GR" sz="1800">
                <a:cs typeface="Times New Roman" pitchFamily="18" charset="0"/>
                <a:sym typeface="Symbol" pitchFamily="18" charset="2"/>
              </a:rPr>
              <a:t>0.540858216</a:t>
            </a:r>
            <a:r>
              <a:rPr lang="en-US" sz="1800">
                <a:cs typeface="Times New Roman" pitchFamily="18" charset="0"/>
                <a:sym typeface="Symbol" pitchFamily="18" charset="2"/>
              </a:rPr>
              <a:t> = 0.54 or 54%</a:t>
            </a:r>
            <a:endParaRPr lang="el-GR" sz="180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40">
                                            <p:txEl>
                                              <p:pRg st="0" end="0"/>
                                            </p:txEl>
                                          </p:spTgt>
                                        </p:tgtEl>
                                        <p:attrNameLst>
                                          <p:attrName>style.visibility</p:attrName>
                                        </p:attrNameLst>
                                      </p:cBhvr>
                                      <p:to>
                                        <p:strVal val="visible"/>
                                      </p:to>
                                    </p:set>
                                    <p:animEffect transition="in" filter="wipe(left)">
                                      <p:cBhvr>
                                        <p:cTn id="7" dur="500"/>
                                        <p:tgtEl>
                                          <p:spTgt spid="193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40">
                                            <p:txEl>
                                              <p:pRg st="1" end="1"/>
                                            </p:txEl>
                                          </p:spTgt>
                                        </p:tgtEl>
                                        <p:attrNameLst>
                                          <p:attrName>style.visibility</p:attrName>
                                        </p:attrNameLst>
                                      </p:cBhvr>
                                      <p:to>
                                        <p:strVal val="visible"/>
                                      </p:to>
                                    </p:set>
                                    <p:animEffect transition="in" filter="wipe(left)">
                                      <p:cBhvr>
                                        <p:cTn id="12" dur="500"/>
                                        <p:tgtEl>
                                          <p:spTgt spid="193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609600" y="254000"/>
            <a:ext cx="8305800" cy="1816100"/>
          </a:xfrm>
          <a:prstGeom prst="rect">
            <a:avLst/>
          </a:prstGeom>
          <a:noFill/>
          <a:ln w="9525">
            <a:noFill/>
            <a:miter lim="800000"/>
            <a:headEnd/>
            <a:tailEnd/>
          </a:ln>
        </p:spPr>
        <p:txBody>
          <a:bodyPr>
            <a:spAutoFit/>
          </a:bodyPr>
          <a:lstStyle/>
          <a:p>
            <a:r>
              <a:rPr lang="en-US" sz="2800"/>
              <a:t>You have a wind turbine that is 49% efficient at a wind speed of 8.5 m/s.  How long do the blades need to be so that you can generate 1.8 MW of electricity.  Use the density of air to be 1.3 kg m</a:t>
            </a:r>
            <a:r>
              <a:rPr lang="en-US" sz="2800" baseline="30000"/>
              <a:t>-3</a:t>
            </a:r>
            <a:r>
              <a:rPr lang="en-US" sz="2800"/>
              <a:t>.</a:t>
            </a:r>
          </a:p>
        </p:txBody>
      </p:sp>
      <p:sp>
        <p:nvSpPr>
          <p:cNvPr id="151555" name="Text Box 3"/>
          <p:cNvSpPr txBox="1">
            <a:spLocks noChangeArrowheads="1"/>
          </p:cNvSpPr>
          <p:nvPr/>
        </p:nvSpPr>
        <p:spPr bwMode="auto">
          <a:xfrm>
            <a:off x="304800" y="5462588"/>
            <a:ext cx="496888" cy="276225"/>
          </a:xfrm>
          <a:prstGeom prst="rect">
            <a:avLst/>
          </a:prstGeom>
          <a:noFill/>
          <a:ln w="9525">
            <a:noFill/>
            <a:miter lim="800000"/>
            <a:headEnd/>
            <a:tailEnd/>
          </a:ln>
        </p:spPr>
        <p:txBody>
          <a:bodyPr wrap="none">
            <a:spAutoFit/>
          </a:bodyPr>
          <a:lstStyle/>
          <a:p>
            <a:r>
              <a:rPr lang="en-US" sz="1200"/>
              <a:t>54 m</a:t>
            </a:r>
          </a:p>
        </p:txBody>
      </p:sp>
      <p:sp>
        <p:nvSpPr>
          <p:cNvPr id="198660" name="Text Box 4"/>
          <p:cNvSpPr txBox="1">
            <a:spLocks noChangeArrowheads="1"/>
          </p:cNvSpPr>
          <p:nvPr/>
        </p:nvSpPr>
        <p:spPr bwMode="auto">
          <a:xfrm>
            <a:off x="304800" y="2147888"/>
            <a:ext cx="8305800" cy="1200150"/>
          </a:xfrm>
          <a:prstGeom prst="rect">
            <a:avLst/>
          </a:prstGeom>
          <a:solidFill>
            <a:schemeClr val="bg1"/>
          </a:solidFill>
          <a:ln w="38100">
            <a:noFill/>
            <a:miter lim="800000"/>
            <a:headEnd/>
            <a:tailEnd/>
          </a:ln>
        </p:spPr>
        <p:txBody>
          <a:bodyPr>
            <a:spAutoFit/>
          </a:bodyPr>
          <a:lstStyle/>
          <a:p>
            <a:r>
              <a:rPr lang="en-US" sz="1800">
                <a:sym typeface="Symbol" pitchFamily="18" charset="2"/>
              </a:rPr>
              <a:t>0.49 = 1.8E6W/P</a:t>
            </a:r>
            <a:r>
              <a:rPr lang="en-US" sz="1800" baseline="-25000">
                <a:sym typeface="Symbol" pitchFamily="18" charset="2"/>
              </a:rPr>
              <a:t>theoretical</a:t>
            </a:r>
            <a:r>
              <a:rPr lang="en-US" sz="1800">
                <a:sym typeface="Symbol" pitchFamily="18" charset="2"/>
              </a:rPr>
              <a:t>, P</a:t>
            </a:r>
            <a:r>
              <a:rPr lang="en-US" sz="1800" baseline="-25000">
                <a:sym typeface="Symbol" pitchFamily="18" charset="2"/>
              </a:rPr>
              <a:t>theoretical</a:t>
            </a:r>
            <a:r>
              <a:rPr lang="en-US" sz="1800">
                <a:sym typeface="Symbol" pitchFamily="18" charset="2"/>
              </a:rPr>
              <a:t>  = 3.6735E+06 W</a:t>
            </a:r>
          </a:p>
          <a:p>
            <a:r>
              <a:rPr lang="en-US" sz="1800">
                <a:sym typeface="Symbol" pitchFamily="18" charset="2"/>
              </a:rPr>
              <a:t>power = </a:t>
            </a:r>
            <a:r>
              <a:rPr lang="en-US" sz="1800" baseline="30000">
                <a:sym typeface="Symbol" pitchFamily="18" charset="2"/>
              </a:rPr>
              <a:t>1</a:t>
            </a:r>
            <a:r>
              <a:rPr lang="en-US" sz="1800">
                <a:sym typeface="Symbol" pitchFamily="18" charset="2"/>
              </a:rPr>
              <a:t>/</a:t>
            </a:r>
            <a:r>
              <a:rPr lang="en-US" sz="1800" baseline="-25000">
                <a:sym typeface="Symbol" pitchFamily="18" charset="2"/>
              </a:rPr>
              <a:t>2</a:t>
            </a:r>
            <a:r>
              <a:rPr lang="en-US" sz="1800">
                <a:sym typeface="Symbol" pitchFamily="18" charset="2"/>
              </a:rPr>
              <a:t>A</a:t>
            </a:r>
            <a:r>
              <a:rPr lang="el-GR" sz="1800">
                <a:cs typeface="Times New Roman" pitchFamily="18" charset="0"/>
                <a:sym typeface="Symbol" pitchFamily="18" charset="2"/>
              </a:rPr>
              <a:t>ρ</a:t>
            </a:r>
            <a:r>
              <a:rPr lang="en-US" sz="1800">
                <a:cs typeface="Times New Roman" pitchFamily="18" charset="0"/>
                <a:sym typeface="Symbol" pitchFamily="18" charset="2"/>
              </a:rPr>
              <a:t>v</a:t>
            </a:r>
            <a:r>
              <a:rPr lang="en-US" sz="1800" baseline="30000">
                <a:cs typeface="Times New Roman" pitchFamily="18" charset="0"/>
                <a:sym typeface="Symbol" pitchFamily="18" charset="2"/>
              </a:rPr>
              <a:t>3</a:t>
            </a:r>
            <a:r>
              <a:rPr lang="en-US" sz="1800">
                <a:cs typeface="Times New Roman" pitchFamily="18" charset="0"/>
                <a:sym typeface="Symbol" pitchFamily="18" charset="2"/>
              </a:rPr>
              <a:t> =  </a:t>
            </a:r>
            <a:r>
              <a:rPr lang="en-US" sz="1800" baseline="30000">
                <a:cs typeface="Times New Roman" pitchFamily="18" charset="0"/>
                <a:sym typeface="Symbol" pitchFamily="18" charset="2"/>
              </a:rPr>
              <a:t>1</a:t>
            </a:r>
            <a:r>
              <a:rPr lang="en-US" sz="1800">
                <a:cs typeface="Times New Roman" pitchFamily="18" charset="0"/>
                <a:sym typeface="Symbol" pitchFamily="18" charset="2"/>
              </a:rPr>
              <a:t>/</a:t>
            </a:r>
            <a:r>
              <a:rPr lang="en-US" sz="1800" baseline="-25000">
                <a:cs typeface="Times New Roman" pitchFamily="18" charset="0"/>
                <a:sym typeface="Symbol" pitchFamily="18" charset="2"/>
              </a:rPr>
              <a:t>2</a:t>
            </a:r>
            <a:r>
              <a:rPr lang="el-GR" sz="1800">
                <a:cs typeface="Times New Roman" pitchFamily="18" charset="0"/>
                <a:sym typeface="Symbol" pitchFamily="18" charset="2"/>
              </a:rPr>
              <a:t>π</a:t>
            </a:r>
            <a:r>
              <a:rPr lang="en-US" sz="1800">
                <a:cs typeface="Times New Roman" pitchFamily="18" charset="0"/>
                <a:sym typeface="Symbol" pitchFamily="18" charset="2"/>
              </a:rPr>
              <a:t>(32.1)</a:t>
            </a:r>
            <a:r>
              <a:rPr lang="en-US" sz="1800" baseline="30000">
                <a:cs typeface="Times New Roman" pitchFamily="18" charset="0"/>
                <a:sym typeface="Symbol" pitchFamily="18" charset="2"/>
              </a:rPr>
              <a:t>2</a:t>
            </a:r>
            <a:r>
              <a:rPr lang="en-US" sz="1800">
                <a:cs typeface="Times New Roman" pitchFamily="18" charset="0"/>
                <a:sym typeface="Symbol" pitchFamily="18" charset="2"/>
              </a:rPr>
              <a:t>(1.3kg m</a:t>
            </a:r>
            <a:r>
              <a:rPr lang="en-US" sz="1800" baseline="30000">
                <a:cs typeface="Times New Roman" pitchFamily="18" charset="0"/>
                <a:sym typeface="Symbol" pitchFamily="18" charset="2"/>
              </a:rPr>
              <a:t>-3</a:t>
            </a:r>
            <a:r>
              <a:rPr lang="en-US" sz="1800">
                <a:cs typeface="Times New Roman" pitchFamily="18" charset="0"/>
                <a:sym typeface="Symbol" pitchFamily="18" charset="2"/>
              </a:rPr>
              <a:t>)(13.5 m/s)</a:t>
            </a:r>
            <a:r>
              <a:rPr lang="en-US" sz="1800" baseline="30000">
                <a:cs typeface="Times New Roman" pitchFamily="18" charset="0"/>
                <a:sym typeface="Symbol" pitchFamily="18" charset="2"/>
              </a:rPr>
              <a:t>3</a:t>
            </a:r>
            <a:r>
              <a:rPr lang="en-US" sz="1800">
                <a:cs typeface="Times New Roman" pitchFamily="18" charset="0"/>
                <a:sym typeface="Symbol" pitchFamily="18" charset="2"/>
              </a:rPr>
              <a:t> = </a:t>
            </a:r>
            <a:r>
              <a:rPr lang="el-GR" sz="1800">
                <a:cs typeface="Times New Roman" pitchFamily="18" charset="0"/>
                <a:sym typeface="Symbol" pitchFamily="18" charset="2"/>
              </a:rPr>
              <a:t>5</a:t>
            </a:r>
            <a:r>
              <a:rPr lang="en-US" sz="1800">
                <a:cs typeface="Times New Roman" pitchFamily="18" charset="0"/>
                <a:sym typeface="Symbol" pitchFamily="18" charset="2"/>
              </a:rPr>
              <a:t>,</a:t>
            </a:r>
            <a:r>
              <a:rPr lang="el-GR" sz="1800">
                <a:cs typeface="Times New Roman" pitchFamily="18" charset="0"/>
                <a:sym typeface="Symbol" pitchFamily="18" charset="2"/>
              </a:rPr>
              <a:t>176</a:t>
            </a:r>
            <a:r>
              <a:rPr lang="en-US" sz="1800">
                <a:cs typeface="Times New Roman" pitchFamily="18" charset="0"/>
                <a:sym typeface="Symbol" pitchFamily="18" charset="2"/>
              </a:rPr>
              <a:t>,</a:t>
            </a:r>
            <a:r>
              <a:rPr lang="el-GR" sz="1800">
                <a:cs typeface="Times New Roman" pitchFamily="18" charset="0"/>
                <a:sym typeface="Symbol" pitchFamily="18" charset="2"/>
              </a:rPr>
              <a:t>957.499</a:t>
            </a:r>
            <a:r>
              <a:rPr lang="en-US" sz="1800">
                <a:cs typeface="Times New Roman" pitchFamily="18" charset="0"/>
                <a:sym typeface="Symbol" pitchFamily="18" charset="2"/>
              </a:rPr>
              <a:t> W = 5.2 MW</a:t>
            </a:r>
          </a:p>
          <a:p>
            <a:r>
              <a:rPr lang="en-US" sz="1800">
                <a:cs typeface="Times New Roman" pitchFamily="18" charset="0"/>
                <a:sym typeface="Symbol" pitchFamily="18" charset="2"/>
              </a:rPr>
              <a:t>3.6735E+06 W =  </a:t>
            </a:r>
            <a:r>
              <a:rPr lang="en-US" sz="1800" baseline="30000">
                <a:cs typeface="Times New Roman" pitchFamily="18" charset="0"/>
                <a:sym typeface="Symbol" pitchFamily="18" charset="2"/>
              </a:rPr>
              <a:t>1</a:t>
            </a:r>
            <a:r>
              <a:rPr lang="en-US" sz="1800">
                <a:cs typeface="Times New Roman" pitchFamily="18" charset="0"/>
                <a:sym typeface="Symbol" pitchFamily="18" charset="2"/>
              </a:rPr>
              <a:t>/</a:t>
            </a:r>
            <a:r>
              <a:rPr lang="en-US" sz="1800" baseline="-25000">
                <a:cs typeface="Times New Roman" pitchFamily="18" charset="0"/>
                <a:sym typeface="Symbol" pitchFamily="18" charset="2"/>
              </a:rPr>
              <a:t>2</a:t>
            </a:r>
            <a:r>
              <a:rPr lang="el-GR" sz="1800">
                <a:cs typeface="Times New Roman" pitchFamily="18" charset="0"/>
                <a:sym typeface="Symbol" pitchFamily="18" charset="2"/>
              </a:rPr>
              <a:t>π</a:t>
            </a:r>
            <a:r>
              <a:rPr lang="en-US" sz="1800">
                <a:cs typeface="Times New Roman" pitchFamily="18" charset="0"/>
                <a:sym typeface="Symbol" pitchFamily="18" charset="2"/>
              </a:rPr>
              <a:t>r</a:t>
            </a:r>
            <a:r>
              <a:rPr lang="en-US" sz="1800" baseline="30000">
                <a:cs typeface="Times New Roman" pitchFamily="18" charset="0"/>
                <a:sym typeface="Symbol" pitchFamily="18" charset="2"/>
              </a:rPr>
              <a:t>2</a:t>
            </a:r>
            <a:r>
              <a:rPr lang="en-US" sz="1800">
                <a:cs typeface="Times New Roman" pitchFamily="18" charset="0"/>
                <a:sym typeface="Symbol" pitchFamily="18" charset="2"/>
              </a:rPr>
              <a:t>(1.3kg m</a:t>
            </a:r>
            <a:r>
              <a:rPr lang="en-US" sz="1800" baseline="30000">
                <a:cs typeface="Times New Roman" pitchFamily="18" charset="0"/>
                <a:sym typeface="Symbol" pitchFamily="18" charset="2"/>
              </a:rPr>
              <a:t>-3</a:t>
            </a:r>
            <a:r>
              <a:rPr lang="en-US" sz="1800">
                <a:cs typeface="Times New Roman" pitchFamily="18" charset="0"/>
                <a:sym typeface="Symbol" pitchFamily="18" charset="2"/>
              </a:rPr>
              <a:t>)(8.5 m/s)</a:t>
            </a:r>
            <a:r>
              <a:rPr lang="en-US" sz="1800" baseline="30000">
                <a:cs typeface="Times New Roman" pitchFamily="18" charset="0"/>
                <a:sym typeface="Symbol" pitchFamily="18" charset="2"/>
              </a:rPr>
              <a:t>3</a:t>
            </a:r>
          </a:p>
          <a:p>
            <a:r>
              <a:rPr lang="en-US" sz="1800">
                <a:cs typeface="Times New Roman" pitchFamily="18" charset="0"/>
                <a:sym typeface="Symbol" pitchFamily="18" charset="2"/>
              </a:rPr>
              <a:t>r = 54.12 = 54 m.</a:t>
            </a:r>
            <a:endParaRPr lang="el-GR" sz="1800" baseline="3000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wipe(left)">
                                      <p:cBhvr>
                                        <p:cTn id="12" dur="500"/>
                                        <p:tgtEl>
                                          <p:spTgt spid="198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60">
                                            <p:txEl>
                                              <p:pRg st="2" end="2"/>
                                            </p:txEl>
                                          </p:spTgt>
                                        </p:tgtEl>
                                        <p:attrNameLst>
                                          <p:attrName>style.visibility</p:attrName>
                                        </p:attrNameLst>
                                      </p:cBhvr>
                                      <p:to>
                                        <p:strVal val="visible"/>
                                      </p:to>
                                    </p:set>
                                    <p:animEffect transition="in" filter="wipe(left)">
                                      <p:cBhvr>
                                        <p:cTn id="17" dur="500"/>
                                        <p:tgtEl>
                                          <p:spTgt spid="198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660">
                                            <p:txEl>
                                              <p:pRg st="3" end="3"/>
                                            </p:txEl>
                                          </p:spTgt>
                                        </p:tgtEl>
                                        <p:attrNameLst>
                                          <p:attrName>style.visibility</p:attrName>
                                        </p:attrNameLst>
                                      </p:cBhvr>
                                      <p:to>
                                        <p:strVal val="visible"/>
                                      </p:to>
                                    </p:set>
                                    <p:animEffect transition="in" filter="wipe(left)">
                                      <p:cBhvr>
                                        <p:cTn id="22" dur="500"/>
                                        <p:tgtEl>
                                          <p:spTgt spid="198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1981200" y="3492500"/>
            <a:ext cx="3048000" cy="523875"/>
          </a:xfrm>
          <a:prstGeom prst="rect">
            <a:avLst/>
          </a:prstGeom>
          <a:noFill/>
          <a:ln w="9525">
            <a:noFill/>
            <a:miter lim="800000"/>
            <a:headEnd/>
            <a:tailEnd/>
          </a:ln>
        </p:spPr>
      </p:pic>
      <p:pic>
        <p:nvPicPr>
          <p:cNvPr id="152579" name="Picture 3"/>
          <p:cNvPicPr>
            <a:picLocks noChangeAspect="1" noChangeArrowheads="1"/>
          </p:cNvPicPr>
          <p:nvPr/>
        </p:nvPicPr>
        <p:blipFill>
          <a:blip r:embed="rId3"/>
          <a:srcRect/>
          <a:stretch>
            <a:fillRect/>
          </a:stretch>
        </p:blipFill>
        <p:spPr bwMode="auto">
          <a:xfrm>
            <a:off x="228600" y="190500"/>
            <a:ext cx="5830888" cy="3095625"/>
          </a:xfrm>
          <a:prstGeom prst="rect">
            <a:avLst/>
          </a:prstGeom>
          <a:noFill/>
          <a:ln w="9525">
            <a:noFill/>
            <a:miter lim="800000"/>
            <a:headEnd/>
            <a:tailEnd/>
          </a:ln>
        </p:spPr>
      </p:pic>
      <p:sp>
        <p:nvSpPr>
          <p:cNvPr id="152580" name="Text Box 4"/>
          <p:cNvSpPr txBox="1">
            <a:spLocks noChangeArrowheads="1"/>
          </p:cNvSpPr>
          <p:nvPr/>
        </p:nvSpPr>
        <p:spPr bwMode="auto">
          <a:xfrm>
            <a:off x="3794125" y="3937000"/>
            <a:ext cx="3319463" cy="1938338"/>
          </a:xfrm>
          <a:prstGeom prst="rect">
            <a:avLst/>
          </a:prstGeom>
          <a:noFill/>
          <a:ln w="25400">
            <a:noFill/>
            <a:miter lim="800000"/>
            <a:headEnd/>
            <a:tailEnd/>
          </a:ln>
        </p:spPr>
        <p:txBody>
          <a:bodyPr wrap="none">
            <a:spAutoFit/>
          </a:bodyPr>
          <a:lstStyle/>
          <a:p>
            <a:r>
              <a:rPr lang="el-GR">
                <a:cs typeface="Times New Roman" pitchFamily="18" charset="0"/>
              </a:rPr>
              <a:t>ρ</a:t>
            </a:r>
            <a:r>
              <a:rPr lang="en-US">
                <a:cs typeface="Times New Roman" pitchFamily="18" charset="0"/>
              </a:rPr>
              <a:t> = water density kg/m</a:t>
            </a:r>
            <a:r>
              <a:rPr lang="en-US" baseline="30000">
                <a:cs typeface="Times New Roman" pitchFamily="18" charset="0"/>
              </a:rPr>
              <a:t>3</a:t>
            </a:r>
          </a:p>
          <a:p>
            <a:r>
              <a:rPr lang="en-US">
                <a:cs typeface="Times New Roman" pitchFamily="18" charset="0"/>
              </a:rPr>
              <a:t>g = 9.81 N/kg</a:t>
            </a:r>
          </a:p>
          <a:p>
            <a:r>
              <a:rPr lang="en-US">
                <a:cs typeface="Times New Roman" pitchFamily="18" charset="0"/>
              </a:rPr>
              <a:t>A = wave amplitude in m</a:t>
            </a:r>
          </a:p>
          <a:p>
            <a:r>
              <a:rPr lang="en-US">
                <a:cs typeface="Times New Roman" pitchFamily="18" charset="0"/>
              </a:rPr>
              <a:t>v = wave speed</a:t>
            </a:r>
          </a:p>
          <a:p>
            <a:r>
              <a:rPr lang="en-US">
                <a:cs typeface="Times New Roman" pitchFamily="18" charset="0"/>
              </a:rPr>
              <a:t>v = f</a:t>
            </a:r>
            <a:r>
              <a:rPr lang="el-GR">
                <a:cs typeface="Times New Roman" pitchFamily="18" charset="0"/>
              </a:rPr>
              <a:t>λ</a:t>
            </a:r>
            <a:r>
              <a:rPr lang="en-US">
                <a:cs typeface="Times New Roman" pitchFamily="18" charset="0"/>
              </a:rPr>
              <a:t>,    f = 1/T</a:t>
            </a:r>
            <a:endParaRPr lang="el-GR">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609600" y="254000"/>
            <a:ext cx="8305800" cy="523875"/>
          </a:xfrm>
          <a:prstGeom prst="rect">
            <a:avLst/>
          </a:prstGeom>
          <a:noFill/>
          <a:ln w="9525">
            <a:noFill/>
            <a:miter lim="800000"/>
            <a:headEnd/>
            <a:tailEnd/>
          </a:ln>
        </p:spPr>
        <p:txBody>
          <a:bodyPr>
            <a:spAutoFit/>
          </a:bodyPr>
          <a:lstStyle/>
          <a:p>
            <a:r>
              <a:rPr lang="en-US" sz="2800"/>
              <a:t>Wave energy .</a:t>
            </a:r>
          </a:p>
        </p:txBody>
      </p:sp>
      <p:sp>
        <p:nvSpPr>
          <p:cNvPr id="153603" name="Text Box 3"/>
          <p:cNvSpPr txBox="1">
            <a:spLocks noChangeArrowheads="1"/>
          </p:cNvSpPr>
          <p:nvPr/>
        </p:nvSpPr>
        <p:spPr bwMode="auto">
          <a:xfrm>
            <a:off x="304800" y="5462588"/>
            <a:ext cx="406400" cy="276225"/>
          </a:xfrm>
          <a:prstGeom prst="rect">
            <a:avLst/>
          </a:prstGeom>
          <a:noFill/>
          <a:ln w="9525">
            <a:noFill/>
            <a:miter lim="800000"/>
            <a:headEnd/>
            <a:tailEnd/>
          </a:ln>
        </p:spPr>
        <p:txBody>
          <a:bodyPr wrap="none">
            <a:spAutoFit/>
          </a:bodyPr>
          <a:lstStyle/>
          <a:p>
            <a:r>
              <a:rPr lang="en-US" sz="1200"/>
              <a:t>yah</a:t>
            </a:r>
          </a:p>
        </p:txBody>
      </p:sp>
      <p:sp>
        <p:nvSpPr>
          <p:cNvPr id="206852" name="Text Box 4"/>
          <p:cNvSpPr txBox="1">
            <a:spLocks noChangeArrowheads="1"/>
          </p:cNvSpPr>
          <p:nvPr/>
        </p:nvSpPr>
        <p:spPr bwMode="auto">
          <a:xfrm>
            <a:off x="304800" y="2147888"/>
            <a:ext cx="8305800" cy="368300"/>
          </a:xfrm>
          <a:prstGeom prst="rect">
            <a:avLst/>
          </a:prstGeom>
          <a:solidFill>
            <a:schemeClr val="bg1"/>
          </a:solidFill>
          <a:ln w="38100">
            <a:noFill/>
            <a:miter lim="800000"/>
            <a:headEnd/>
            <a:tailEnd/>
          </a:ln>
        </p:spPr>
        <p:txBody>
          <a:bodyPr>
            <a:spAutoFit/>
          </a:bodyPr>
          <a:lstStyle/>
          <a:p>
            <a:r>
              <a:rPr lang="en-US" sz="1800">
                <a:sym typeface="Symbol" pitchFamily="18" charset="2"/>
              </a:rPr>
              <a:t>Wave energy solution</a:t>
            </a:r>
            <a:endParaRPr lang="el-GR" sz="1800" baseline="3000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wipe(left)">
                                      <p:cBhvr>
                                        <p:cTn id="7" dur="500"/>
                                        <p:tgtEl>
                                          <p:spTgt spid="2068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685800" y="508000"/>
            <a:ext cx="5514975" cy="1547813"/>
          </a:xfrm>
          <a:prstGeom prst="rect">
            <a:avLst/>
          </a:prstGeom>
          <a:noFill/>
          <a:ln w="9525">
            <a:noFill/>
            <a:miter lim="800000"/>
            <a:headEnd/>
            <a:tailEnd/>
          </a:ln>
        </p:spPr>
      </p:pic>
      <p:pic>
        <p:nvPicPr>
          <p:cNvPr id="154627" name="Picture 3"/>
          <p:cNvPicPr>
            <a:picLocks noChangeAspect="1" noChangeArrowheads="1"/>
          </p:cNvPicPr>
          <p:nvPr/>
        </p:nvPicPr>
        <p:blipFill>
          <a:blip r:embed="rId3"/>
          <a:srcRect/>
          <a:stretch>
            <a:fillRect/>
          </a:stretch>
        </p:blipFill>
        <p:spPr bwMode="auto">
          <a:xfrm>
            <a:off x="3705225" y="2055813"/>
            <a:ext cx="5438775" cy="3659187"/>
          </a:xfrm>
          <a:prstGeom prst="rect">
            <a:avLst/>
          </a:prstGeom>
          <a:noFill/>
          <a:ln w="9525">
            <a:noFill/>
            <a:miter lim="800000"/>
            <a:headEnd/>
            <a:tailEnd/>
          </a:ln>
        </p:spPr>
      </p:pic>
      <p:pic>
        <p:nvPicPr>
          <p:cNvPr id="154628" name="Picture 4"/>
          <p:cNvPicPr>
            <a:picLocks noChangeAspect="1" noChangeArrowheads="1"/>
          </p:cNvPicPr>
          <p:nvPr/>
        </p:nvPicPr>
        <p:blipFill>
          <a:blip r:embed="rId4"/>
          <a:srcRect/>
          <a:stretch>
            <a:fillRect/>
          </a:stretch>
        </p:blipFill>
        <p:spPr bwMode="auto">
          <a:xfrm>
            <a:off x="0" y="3854450"/>
            <a:ext cx="3657600" cy="186055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p:cNvPicPr>
            <a:picLocks noChangeAspect="1" noChangeArrowheads="1"/>
          </p:cNvPicPr>
          <p:nvPr/>
        </p:nvPicPr>
        <p:blipFill>
          <a:blip r:embed="rId2"/>
          <a:srcRect/>
          <a:stretch>
            <a:fillRect/>
          </a:stretch>
        </p:blipFill>
        <p:spPr bwMode="auto">
          <a:xfrm>
            <a:off x="685800" y="508000"/>
            <a:ext cx="5878513" cy="2182813"/>
          </a:xfrm>
          <a:prstGeom prst="rect">
            <a:avLst/>
          </a:prstGeom>
          <a:noFill/>
          <a:ln w="9525">
            <a:noFill/>
            <a:miter lim="800000"/>
            <a:headEnd/>
            <a:tailEnd/>
          </a:ln>
        </p:spPr>
      </p:pic>
      <p:pic>
        <p:nvPicPr>
          <p:cNvPr id="155651" name="Picture 5"/>
          <p:cNvPicPr>
            <a:picLocks noChangeAspect="1" noChangeArrowheads="1"/>
          </p:cNvPicPr>
          <p:nvPr/>
        </p:nvPicPr>
        <p:blipFill>
          <a:blip r:embed="rId3"/>
          <a:srcRect/>
          <a:stretch>
            <a:fillRect/>
          </a:stretch>
        </p:blipFill>
        <p:spPr bwMode="auto">
          <a:xfrm>
            <a:off x="4114800" y="3190875"/>
            <a:ext cx="5029200" cy="2524125"/>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56675"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56676" name="Rectangle 4"/>
          <p:cNvSpPr>
            <a:spLocks noChangeArrowheads="1"/>
          </p:cNvSpPr>
          <p:nvPr/>
        </p:nvSpPr>
        <p:spPr bwMode="auto">
          <a:xfrm>
            <a:off x="1524000" y="2095500"/>
            <a:ext cx="9906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533400" y="254000"/>
            <a:ext cx="6678613" cy="708025"/>
          </a:xfrm>
          <a:prstGeom prst="rect">
            <a:avLst/>
          </a:prstGeom>
          <a:noFill/>
          <a:ln w="9525">
            <a:noFill/>
            <a:miter lim="800000"/>
            <a:headEnd/>
            <a:tailEnd/>
          </a:ln>
        </p:spPr>
        <p:txBody>
          <a:bodyPr wrap="none">
            <a:spAutoFit/>
          </a:bodyPr>
          <a:lstStyle/>
          <a:p>
            <a:r>
              <a:rPr lang="en-US" sz="4000"/>
              <a:t>Concept 0 – Total power output</a:t>
            </a:r>
          </a:p>
        </p:txBody>
      </p:sp>
      <p:sp>
        <p:nvSpPr>
          <p:cNvPr id="157699" name="Text Box 3"/>
          <p:cNvSpPr txBox="1">
            <a:spLocks noChangeArrowheads="1"/>
          </p:cNvSpPr>
          <p:nvPr/>
        </p:nvSpPr>
        <p:spPr bwMode="auto">
          <a:xfrm>
            <a:off x="228600" y="1460500"/>
            <a:ext cx="8858250" cy="3046413"/>
          </a:xfrm>
          <a:prstGeom prst="rect">
            <a:avLst/>
          </a:prstGeom>
          <a:noFill/>
          <a:ln w="9525">
            <a:noFill/>
            <a:miter lim="800000"/>
            <a:headEnd/>
            <a:tailEnd/>
          </a:ln>
        </p:spPr>
        <p:txBody>
          <a:bodyPr wrap="none">
            <a:spAutoFit/>
          </a:bodyPr>
          <a:lstStyle/>
          <a:p>
            <a:r>
              <a:rPr lang="en-US" sz="3200"/>
              <a:t>Luminosity L = </a:t>
            </a:r>
            <a:r>
              <a:rPr lang="en-US" sz="3200">
                <a:cs typeface="Times New Roman" pitchFamily="18" charset="0"/>
              </a:rPr>
              <a:t>σAT</a:t>
            </a:r>
            <a:r>
              <a:rPr lang="en-US" sz="3200" baseline="30000">
                <a:cs typeface="Times New Roman" pitchFamily="18" charset="0"/>
              </a:rPr>
              <a:t>4</a:t>
            </a:r>
          </a:p>
          <a:p>
            <a:endParaRPr lang="en-US" sz="3200"/>
          </a:p>
          <a:p>
            <a:r>
              <a:rPr lang="en-US" sz="3200"/>
              <a:t>Luminosity L = The star’s power output in Watts</a:t>
            </a:r>
          </a:p>
          <a:p>
            <a:r>
              <a:rPr lang="en-US" sz="3200">
                <a:cs typeface="Times New Roman" pitchFamily="18" charset="0"/>
              </a:rPr>
              <a:t>σ = Stefan Boltzmann constant = 5.67 x 10</a:t>
            </a:r>
            <a:r>
              <a:rPr lang="en-US" sz="3200" baseline="30000">
                <a:cs typeface="Times New Roman" pitchFamily="18" charset="0"/>
              </a:rPr>
              <a:t>-8</a:t>
            </a:r>
            <a:r>
              <a:rPr lang="en-US" sz="3200">
                <a:cs typeface="Times New Roman" pitchFamily="18" charset="0"/>
              </a:rPr>
              <a:t>W/m</a:t>
            </a:r>
            <a:r>
              <a:rPr lang="en-US" sz="3200" baseline="30000">
                <a:cs typeface="Times New Roman" pitchFamily="18" charset="0"/>
              </a:rPr>
              <a:t>2</a:t>
            </a:r>
            <a:r>
              <a:rPr lang="en-US" sz="3200">
                <a:cs typeface="Times New Roman" pitchFamily="18" charset="0"/>
              </a:rPr>
              <a:t>K</a:t>
            </a:r>
            <a:r>
              <a:rPr lang="en-US" sz="3200" baseline="30000">
                <a:cs typeface="Times New Roman" pitchFamily="18" charset="0"/>
              </a:rPr>
              <a:t>4</a:t>
            </a:r>
          </a:p>
          <a:p>
            <a:r>
              <a:rPr lang="en-US" sz="3200">
                <a:cs typeface="Times New Roman" pitchFamily="18" charset="0"/>
              </a:rPr>
              <a:t>A = The star’s surface area = 4πr</a:t>
            </a:r>
            <a:r>
              <a:rPr lang="en-US" sz="3200" baseline="30000">
                <a:cs typeface="Times New Roman" pitchFamily="18" charset="0"/>
              </a:rPr>
              <a:t>2</a:t>
            </a:r>
          </a:p>
          <a:p>
            <a:r>
              <a:rPr lang="en-US" sz="3200">
                <a:cs typeface="Times New Roman" pitchFamily="18" charset="0"/>
              </a:rPr>
              <a:t>T = The star’s surface temperature in Kelvins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228600" y="312738"/>
            <a:ext cx="8534400" cy="1754187"/>
          </a:xfrm>
          <a:prstGeom prst="rect">
            <a:avLst/>
          </a:prstGeom>
          <a:noFill/>
          <a:ln w="9525">
            <a:noFill/>
            <a:miter lim="800000"/>
            <a:headEnd/>
            <a:tailEnd/>
          </a:ln>
        </p:spPr>
        <p:txBody>
          <a:bodyPr>
            <a:spAutoFit/>
          </a:bodyPr>
          <a:lstStyle/>
          <a:p>
            <a:pPr eaLnBrk="0" hangingPunct="0"/>
            <a:r>
              <a:rPr lang="en-US" sz="3600"/>
              <a:t>A star has a radius of 5 x 10</a:t>
            </a:r>
            <a:r>
              <a:rPr lang="en-US" sz="3600" baseline="30000"/>
              <a:t>8</a:t>
            </a:r>
            <a:r>
              <a:rPr lang="en-US" sz="3600"/>
              <a:t> m, and Luminosity of 4.2 x 10</a:t>
            </a:r>
            <a:r>
              <a:rPr lang="en-US" sz="3600" baseline="30000"/>
              <a:t>26</a:t>
            </a:r>
            <a:r>
              <a:rPr lang="en-US" sz="3600"/>
              <a:t> Watts, What is its surface temperature?</a:t>
            </a:r>
          </a:p>
        </p:txBody>
      </p:sp>
      <p:sp>
        <p:nvSpPr>
          <p:cNvPr id="8195" name="Text Box 3"/>
          <p:cNvSpPr txBox="1">
            <a:spLocks noChangeArrowheads="1"/>
          </p:cNvSpPr>
          <p:nvPr/>
        </p:nvSpPr>
        <p:spPr bwMode="auto">
          <a:xfrm>
            <a:off x="228600" y="2246313"/>
            <a:ext cx="8763000" cy="1200150"/>
          </a:xfrm>
          <a:prstGeom prst="rect">
            <a:avLst/>
          </a:prstGeom>
          <a:noFill/>
          <a:ln w="9525">
            <a:noFill/>
            <a:miter lim="800000"/>
            <a:headEnd/>
            <a:tailEnd/>
          </a:ln>
        </p:spPr>
        <p:txBody>
          <a:bodyPr>
            <a:spAutoFit/>
          </a:bodyPr>
          <a:lstStyle/>
          <a:p>
            <a:r>
              <a:rPr lang="en-US" sz="3600"/>
              <a:t>Luminosity L = </a:t>
            </a:r>
            <a:r>
              <a:rPr lang="en-US" sz="3600">
                <a:cs typeface="Times New Roman" pitchFamily="18" charset="0"/>
              </a:rPr>
              <a:t>σAT</a:t>
            </a:r>
            <a:r>
              <a:rPr lang="en-US" sz="3600" baseline="30000">
                <a:cs typeface="Times New Roman" pitchFamily="18" charset="0"/>
              </a:rPr>
              <a:t>4 </a:t>
            </a:r>
            <a:r>
              <a:rPr lang="en-US" sz="3600">
                <a:cs typeface="Times New Roman" pitchFamily="18" charset="0"/>
              </a:rPr>
              <a:t>, </a:t>
            </a:r>
          </a:p>
          <a:p>
            <a:r>
              <a:rPr lang="en-US" sz="3600">
                <a:cs typeface="Times New Roman" pitchFamily="18" charset="0"/>
              </a:rPr>
              <a:t>T =(L/(σ4</a:t>
            </a:r>
            <a:r>
              <a:rPr lang="en-US" sz="3600">
                <a:cs typeface="Times New Roman" pitchFamily="18" charset="0"/>
                <a:sym typeface="Symbol" pitchFamily="18" charset="2"/>
              </a:rPr>
              <a:t>(</a:t>
            </a:r>
            <a:r>
              <a:rPr lang="en-US" sz="3600">
                <a:cs typeface="Times New Roman" pitchFamily="18" charset="0"/>
              </a:rPr>
              <a:t>5x10</a:t>
            </a:r>
            <a:r>
              <a:rPr lang="en-US" sz="3600" baseline="30000">
                <a:cs typeface="Times New Roman" pitchFamily="18" charset="0"/>
              </a:rPr>
              <a:t>8</a:t>
            </a:r>
            <a:r>
              <a:rPr lang="en-US" sz="3600">
                <a:cs typeface="Times New Roman" pitchFamily="18" charset="0"/>
              </a:rPr>
              <a:t>)</a:t>
            </a:r>
            <a:r>
              <a:rPr lang="en-US" sz="3600" baseline="30000">
                <a:cs typeface="Times New Roman" pitchFamily="18" charset="0"/>
              </a:rPr>
              <a:t>2</a:t>
            </a:r>
            <a:r>
              <a:rPr lang="en-US" sz="3600">
                <a:cs typeface="Times New Roman" pitchFamily="18" charset="0"/>
              </a:rPr>
              <a:t>))</a:t>
            </a:r>
            <a:r>
              <a:rPr lang="en-US" sz="3600" baseline="30000">
                <a:cs typeface="Times New Roman" pitchFamily="18" charset="0"/>
              </a:rPr>
              <a:t>.25</a:t>
            </a:r>
            <a:r>
              <a:rPr lang="en-US" sz="3600">
                <a:cs typeface="Times New Roman" pitchFamily="18" charset="0"/>
              </a:rPr>
              <a:t> =6968 K = 7.0x10</a:t>
            </a:r>
            <a:r>
              <a:rPr lang="en-US" sz="3600" baseline="30000">
                <a:cs typeface="Times New Roman" pitchFamily="18" charset="0"/>
              </a:rPr>
              <a:t>3</a:t>
            </a:r>
            <a:r>
              <a:rPr lang="en-US" sz="3600">
                <a:cs typeface="Times New Roman" pitchFamily="18" charset="0"/>
              </a:rPr>
              <a:t> K</a:t>
            </a:r>
          </a:p>
        </p:txBody>
      </p:sp>
      <p:sp>
        <p:nvSpPr>
          <p:cNvPr id="158724" name="Text Box 4"/>
          <p:cNvSpPr txBox="1">
            <a:spLocks noChangeArrowheads="1"/>
          </p:cNvSpPr>
          <p:nvPr/>
        </p:nvSpPr>
        <p:spPr bwMode="auto">
          <a:xfrm>
            <a:off x="212725" y="5343525"/>
            <a:ext cx="912813" cy="307975"/>
          </a:xfrm>
          <a:prstGeom prst="rect">
            <a:avLst/>
          </a:prstGeom>
          <a:noFill/>
          <a:ln w="9525">
            <a:noFill/>
            <a:miter lim="800000"/>
            <a:headEnd/>
            <a:tailEnd/>
          </a:ln>
        </p:spPr>
        <p:txBody>
          <a:bodyPr wrap="none">
            <a:spAutoFit/>
          </a:bodyPr>
          <a:lstStyle/>
          <a:p>
            <a:r>
              <a:rPr lang="en-US" sz="1400">
                <a:cs typeface="Times New Roman" pitchFamily="18" charset="0"/>
              </a:rPr>
              <a:t>7.0x10</a:t>
            </a:r>
            <a:r>
              <a:rPr lang="en-US" sz="1400" baseline="30000">
                <a:cs typeface="Times New Roman" pitchFamily="18" charset="0"/>
              </a:rPr>
              <a:t>3</a:t>
            </a:r>
            <a:r>
              <a:rPr lang="en-US" sz="1400">
                <a:cs typeface="Times New Roman" pitchFamily="18" charset="0"/>
              </a:rPr>
              <a:t>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59747"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59748" name="Rectangle 4"/>
          <p:cNvSpPr>
            <a:spLocks noChangeArrowheads="1"/>
          </p:cNvSpPr>
          <p:nvPr/>
        </p:nvSpPr>
        <p:spPr bwMode="auto">
          <a:xfrm>
            <a:off x="1447800" y="2324100"/>
            <a:ext cx="21336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190500"/>
            <a:ext cx="8093075" cy="2308225"/>
          </a:xfrm>
          <a:prstGeom prst="rect">
            <a:avLst/>
          </a:prstGeom>
          <a:noFill/>
          <a:ln w="9525">
            <a:noFill/>
            <a:miter lim="800000"/>
            <a:headEnd/>
            <a:tailEnd/>
          </a:ln>
        </p:spPr>
        <p:txBody>
          <a:bodyPr>
            <a:spAutoFit/>
          </a:bodyPr>
          <a:lstStyle/>
          <a:p>
            <a:pPr marL="457200" indent="-457200"/>
            <a:r>
              <a:rPr lang="en-US"/>
              <a:t>A 120 mW laser uses a wavelength of 656 nm.  </a:t>
            </a:r>
          </a:p>
          <a:p>
            <a:pPr marL="457200" indent="-457200"/>
            <a:r>
              <a:rPr lang="en-US"/>
              <a:t>What is the energy and momentum of a photon of light at this wavelength?</a:t>
            </a:r>
          </a:p>
          <a:p>
            <a:pPr marL="457200" indent="-457200"/>
            <a:r>
              <a:rPr lang="en-US"/>
              <a:t>How many photons per second does it emit?</a:t>
            </a:r>
          </a:p>
          <a:p>
            <a:pPr marL="457200" indent="-457200"/>
            <a:r>
              <a:rPr lang="en-US"/>
              <a:t>What force would it exert on an object that absorbs the photons?</a:t>
            </a:r>
          </a:p>
          <a:p>
            <a:pPr marL="457200" indent="-457200"/>
            <a:r>
              <a:rPr lang="en-US"/>
              <a:t>How would that change if the photons were reflected?</a:t>
            </a:r>
          </a:p>
        </p:txBody>
      </p:sp>
      <p:sp>
        <p:nvSpPr>
          <p:cNvPr id="36867" name="Rectangle 5"/>
          <p:cNvSpPr>
            <a:spLocks noChangeArrowheads="1"/>
          </p:cNvSpPr>
          <p:nvPr/>
        </p:nvSpPr>
        <p:spPr bwMode="auto">
          <a:xfrm>
            <a:off x="228600" y="4914900"/>
            <a:ext cx="8485188" cy="461963"/>
          </a:xfrm>
          <a:prstGeom prst="rect">
            <a:avLst/>
          </a:prstGeom>
          <a:noFill/>
          <a:ln w="9525">
            <a:noFill/>
            <a:miter lim="800000"/>
            <a:headEnd/>
            <a:tailEnd/>
          </a:ln>
        </p:spPr>
        <p:txBody>
          <a:bodyPr wrap="none">
            <a:spAutoFit/>
          </a:bodyPr>
          <a:lstStyle/>
          <a:p>
            <a:r>
              <a:rPr lang="en-US"/>
              <a:t>3.030E-19 J, 1.010E-27 kg m/s, 3.960E17 photons/sec, 4.00E-10 N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533400" y="254000"/>
            <a:ext cx="5538788" cy="708025"/>
          </a:xfrm>
          <a:prstGeom prst="rect">
            <a:avLst/>
          </a:prstGeom>
          <a:noFill/>
          <a:ln w="9525">
            <a:noFill/>
            <a:miter lim="800000"/>
            <a:headEnd/>
            <a:tailEnd/>
          </a:ln>
        </p:spPr>
        <p:txBody>
          <a:bodyPr wrap="none">
            <a:spAutoFit/>
          </a:bodyPr>
          <a:lstStyle/>
          <a:p>
            <a:r>
              <a:rPr lang="en-US" sz="4000"/>
              <a:t>Concept -1 – Temperature</a:t>
            </a:r>
          </a:p>
        </p:txBody>
      </p:sp>
      <p:sp>
        <p:nvSpPr>
          <p:cNvPr id="160771" name="Text Box 4"/>
          <p:cNvSpPr txBox="1">
            <a:spLocks noChangeArrowheads="1"/>
          </p:cNvSpPr>
          <p:nvPr/>
        </p:nvSpPr>
        <p:spPr bwMode="auto">
          <a:xfrm>
            <a:off x="228600" y="1460500"/>
            <a:ext cx="7632700" cy="2554288"/>
          </a:xfrm>
          <a:prstGeom prst="rect">
            <a:avLst/>
          </a:prstGeom>
          <a:noFill/>
          <a:ln w="9525">
            <a:noFill/>
            <a:miter lim="800000"/>
            <a:headEnd/>
            <a:tailEnd/>
          </a:ln>
        </p:spPr>
        <p:txBody>
          <a:bodyPr wrap="none">
            <a:spAutoFit/>
          </a:bodyPr>
          <a:lstStyle/>
          <a:p>
            <a:r>
              <a:rPr lang="en-US" sz="3200">
                <a:cs typeface="Times New Roman" pitchFamily="18" charset="0"/>
              </a:rPr>
              <a:t>λ</a:t>
            </a:r>
            <a:r>
              <a:rPr lang="en-US" sz="3200" baseline="-25000">
                <a:cs typeface="Times New Roman" pitchFamily="18" charset="0"/>
              </a:rPr>
              <a:t>max</a:t>
            </a:r>
            <a:r>
              <a:rPr lang="en-US" sz="3200">
                <a:cs typeface="Times New Roman" pitchFamily="18" charset="0"/>
              </a:rPr>
              <a:t> (metres) = </a:t>
            </a:r>
            <a:r>
              <a:rPr lang="en-US" sz="3200" u="sng">
                <a:cs typeface="Times New Roman" pitchFamily="18" charset="0"/>
              </a:rPr>
              <a:t>2.90 x 10</a:t>
            </a:r>
            <a:r>
              <a:rPr lang="en-US" sz="3200" u="sng" baseline="30000">
                <a:cs typeface="Times New Roman" pitchFamily="18" charset="0"/>
              </a:rPr>
              <a:t>-3 </a:t>
            </a:r>
            <a:r>
              <a:rPr lang="en-US" sz="3200" u="sng">
                <a:cs typeface="Times New Roman" pitchFamily="18" charset="0"/>
              </a:rPr>
              <a:t>m k</a:t>
            </a:r>
          </a:p>
          <a:p>
            <a:r>
              <a:rPr lang="en-US" sz="3200" baseline="-25000">
                <a:cs typeface="Times New Roman" pitchFamily="18" charset="0"/>
              </a:rPr>
              <a:t>			</a:t>
            </a:r>
            <a:r>
              <a:rPr lang="en-US" sz="3200">
                <a:cs typeface="Times New Roman" pitchFamily="18" charset="0"/>
              </a:rPr>
              <a:t>T (Kelvin)</a:t>
            </a:r>
            <a:endParaRPr lang="en-US" sz="3200" baseline="30000">
              <a:cs typeface="Times New Roman" pitchFamily="18" charset="0"/>
            </a:endParaRPr>
          </a:p>
          <a:p>
            <a:endParaRPr lang="en-US" sz="3200"/>
          </a:p>
          <a:p>
            <a:r>
              <a:rPr lang="en-US" sz="3200">
                <a:cs typeface="Times New Roman" pitchFamily="18" charset="0"/>
              </a:rPr>
              <a:t>λ</a:t>
            </a:r>
            <a:r>
              <a:rPr lang="en-US" sz="3200" baseline="-25000">
                <a:cs typeface="Times New Roman" pitchFamily="18" charset="0"/>
              </a:rPr>
              <a:t>max</a:t>
            </a:r>
            <a:r>
              <a:rPr lang="en-US" sz="3200">
                <a:cs typeface="Times New Roman" pitchFamily="18" charset="0"/>
              </a:rPr>
              <a:t> = </a:t>
            </a:r>
            <a:r>
              <a:rPr lang="en-US" sz="3200"/>
              <a:t>Peak black body wavelength</a:t>
            </a:r>
          </a:p>
          <a:p>
            <a:r>
              <a:rPr lang="en-US" sz="3200">
                <a:cs typeface="Times New Roman" pitchFamily="18" charset="0"/>
              </a:rPr>
              <a:t>T = The star’s surface temperature in Kelvins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28600" y="190500"/>
            <a:ext cx="8486775" cy="1570038"/>
          </a:xfrm>
          <a:prstGeom prst="rect">
            <a:avLst/>
          </a:prstGeom>
          <a:noFill/>
          <a:ln w="9525">
            <a:noFill/>
            <a:miter lim="800000"/>
            <a:headEnd/>
            <a:tailEnd/>
          </a:ln>
        </p:spPr>
        <p:txBody>
          <a:bodyPr wrap="none">
            <a:spAutoFit/>
          </a:bodyPr>
          <a:lstStyle/>
          <a:p>
            <a:pPr eaLnBrk="0" hangingPunct="0"/>
            <a:r>
              <a:rPr lang="en-US" sz="4800"/>
              <a:t>A star has a  </a:t>
            </a:r>
            <a:r>
              <a:rPr lang="en-US" sz="4800">
                <a:cs typeface="Times New Roman" pitchFamily="18" charset="0"/>
              </a:rPr>
              <a:t>λ</a:t>
            </a:r>
            <a:r>
              <a:rPr lang="en-US" sz="4800" baseline="-25000">
                <a:cs typeface="Times New Roman" pitchFamily="18" charset="0"/>
              </a:rPr>
              <a:t>max </a:t>
            </a:r>
            <a:r>
              <a:rPr lang="en-US" sz="4800"/>
              <a:t>of 940 nm, what</a:t>
            </a:r>
          </a:p>
          <a:p>
            <a:pPr eaLnBrk="0" hangingPunct="0"/>
            <a:r>
              <a:rPr lang="en-US" sz="4800"/>
              <a:t>is its surface temperature?</a:t>
            </a:r>
          </a:p>
        </p:txBody>
      </p:sp>
      <p:sp>
        <p:nvSpPr>
          <p:cNvPr id="34819" name="Text Box 3"/>
          <p:cNvSpPr txBox="1">
            <a:spLocks noChangeArrowheads="1"/>
          </p:cNvSpPr>
          <p:nvPr/>
        </p:nvSpPr>
        <p:spPr bwMode="auto">
          <a:xfrm>
            <a:off x="228600" y="1814513"/>
            <a:ext cx="8763000" cy="1754187"/>
          </a:xfrm>
          <a:prstGeom prst="rect">
            <a:avLst/>
          </a:prstGeom>
          <a:noFill/>
          <a:ln w="9525">
            <a:noFill/>
            <a:miter lim="800000"/>
            <a:headEnd/>
            <a:tailEnd/>
          </a:ln>
        </p:spPr>
        <p:txBody>
          <a:bodyPr>
            <a:spAutoFit/>
          </a:bodyPr>
          <a:lstStyle/>
          <a:p>
            <a:r>
              <a:rPr lang="en-US" sz="3600">
                <a:cs typeface="Times New Roman" pitchFamily="18" charset="0"/>
              </a:rPr>
              <a:t>λ</a:t>
            </a:r>
            <a:r>
              <a:rPr lang="en-US" sz="3600" baseline="-25000">
                <a:cs typeface="Times New Roman" pitchFamily="18" charset="0"/>
              </a:rPr>
              <a:t>max</a:t>
            </a:r>
            <a:r>
              <a:rPr lang="en-US" sz="3600">
                <a:cs typeface="Times New Roman" pitchFamily="18" charset="0"/>
              </a:rPr>
              <a:t> = (2.90 x 10</a:t>
            </a:r>
            <a:r>
              <a:rPr lang="en-US" sz="3600" baseline="30000">
                <a:cs typeface="Times New Roman" pitchFamily="18" charset="0"/>
              </a:rPr>
              <a:t>-3 </a:t>
            </a:r>
            <a:r>
              <a:rPr lang="en-US" sz="3600">
                <a:cs typeface="Times New Roman" pitchFamily="18" charset="0"/>
              </a:rPr>
              <a:t>m K)/T, </a:t>
            </a:r>
          </a:p>
          <a:p>
            <a:r>
              <a:rPr lang="en-US" sz="3600">
                <a:cs typeface="Times New Roman" pitchFamily="18" charset="0"/>
              </a:rPr>
              <a:t>T = (2.90 x 10</a:t>
            </a:r>
            <a:r>
              <a:rPr lang="en-US" sz="3600" baseline="30000">
                <a:cs typeface="Times New Roman" pitchFamily="18" charset="0"/>
              </a:rPr>
              <a:t>-3 </a:t>
            </a:r>
            <a:r>
              <a:rPr lang="en-US" sz="3600">
                <a:cs typeface="Times New Roman" pitchFamily="18" charset="0"/>
              </a:rPr>
              <a:t>m K)/ λ</a:t>
            </a:r>
            <a:r>
              <a:rPr lang="en-US" sz="3600" baseline="-25000">
                <a:cs typeface="Times New Roman" pitchFamily="18" charset="0"/>
              </a:rPr>
              <a:t>max</a:t>
            </a:r>
            <a:r>
              <a:rPr lang="en-US" sz="3600">
                <a:cs typeface="Times New Roman" pitchFamily="18" charset="0"/>
              </a:rPr>
              <a:t>  </a:t>
            </a:r>
          </a:p>
          <a:p>
            <a:r>
              <a:rPr lang="en-US" sz="3600">
                <a:cs typeface="Times New Roman" pitchFamily="18" charset="0"/>
              </a:rPr>
              <a:t>=  (2.90 x 10</a:t>
            </a:r>
            <a:r>
              <a:rPr lang="en-US" sz="3600" baseline="30000">
                <a:cs typeface="Times New Roman" pitchFamily="18" charset="0"/>
              </a:rPr>
              <a:t>-3 </a:t>
            </a:r>
            <a:r>
              <a:rPr lang="en-US" sz="3600">
                <a:cs typeface="Times New Roman" pitchFamily="18" charset="0"/>
              </a:rPr>
              <a:t>m K)/ (940E-9) = 3100 K</a:t>
            </a:r>
          </a:p>
        </p:txBody>
      </p:sp>
      <p:sp>
        <p:nvSpPr>
          <p:cNvPr id="161796" name="Text Box 4"/>
          <p:cNvSpPr txBox="1">
            <a:spLocks noChangeArrowheads="1"/>
          </p:cNvSpPr>
          <p:nvPr/>
        </p:nvSpPr>
        <p:spPr bwMode="auto">
          <a:xfrm>
            <a:off x="212725" y="5364163"/>
            <a:ext cx="641350" cy="277812"/>
          </a:xfrm>
          <a:prstGeom prst="rect">
            <a:avLst/>
          </a:prstGeom>
          <a:noFill/>
          <a:ln w="9525">
            <a:noFill/>
            <a:miter lim="800000"/>
            <a:headEnd/>
            <a:tailEnd/>
          </a:ln>
        </p:spPr>
        <p:txBody>
          <a:bodyPr wrap="none">
            <a:spAutoFit/>
          </a:bodyPr>
          <a:lstStyle/>
          <a:p>
            <a:r>
              <a:rPr lang="en-US" sz="1200">
                <a:cs typeface="Times New Roman" pitchFamily="18" charset="0"/>
              </a:rPr>
              <a:t>3100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62819"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62820" name="Rectangle 4"/>
          <p:cNvSpPr>
            <a:spLocks noChangeArrowheads="1"/>
          </p:cNvSpPr>
          <p:nvPr/>
        </p:nvSpPr>
        <p:spPr bwMode="auto">
          <a:xfrm>
            <a:off x="1524000" y="2857500"/>
            <a:ext cx="21336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762000" y="44450"/>
            <a:ext cx="4848225" cy="585788"/>
          </a:xfrm>
          <a:prstGeom prst="rect">
            <a:avLst/>
          </a:prstGeom>
          <a:noFill/>
          <a:ln w="9525">
            <a:noFill/>
            <a:miter lim="800000"/>
            <a:headEnd/>
            <a:tailEnd/>
          </a:ln>
        </p:spPr>
        <p:txBody>
          <a:bodyPr wrap="none">
            <a:spAutoFit/>
          </a:bodyPr>
          <a:lstStyle/>
          <a:p>
            <a:r>
              <a:rPr lang="en-US" sz="3200" b="1"/>
              <a:t>Parsecs - </a:t>
            </a:r>
            <a:r>
              <a:rPr lang="en-US" sz="3200" b="1" u="sng"/>
              <a:t>Par</a:t>
            </a:r>
            <a:r>
              <a:rPr lang="en-US" sz="3200" b="1"/>
              <a:t>allax </a:t>
            </a:r>
            <a:r>
              <a:rPr lang="en-US" sz="3200" b="1" u="sng"/>
              <a:t>Sec</a:t>
            </a:r>
            <a:r>
              <a:rPr lang="en-US" sz="3200" b="1"/>
              <a:t>onds</a:t>
            </a:r>
          </a:p>
        </p:txBody>
      </p:sp>
      <p:sp>
        <p:nvSpPr>
          <p:cNvPr id="163843" name="Text Box 3"/>
          <p:cNvSpPr txBox="1">
            <a:spLocks noChangeArrowheads="1"/>
          </p:cNvSpPr>
          <p:nvPr/>
        </p:nvSpPr>
        <p:spPr bwMode="auto">
          <a:xfrm>
            <a:off x="0" y="3746500"/>
            <a:ext cx="5969000" cy="2246313"/>
          </a:xfrm>
          <a:prstGeom prst="rect">
            <a:avLst/>
          </a:prstGeom>
          <a:noFill/>
          <a:ln w="9525">
            <a:noFill/>
            <a:miter lim="800000"/>
            <a:headEnd/>
            <a:tailEnd/>
          </a:ln>
        </p:spPr>
        <p:txBody>
          <a:bodyPr wrap="none">
            <a:spAutoFit/>
          </a:bodyPr>
          <a:lstStyle/>
          <a:p>
            <a:r>
              <a:rPr lang="en-US" sz="2800"/>
              <a:t>d (parsec) = </a:t>
            </a:r>
            <a:r>
              <a:rPr lang="en-US" sz="2800" u="sng"/>
              <a:t>		1		             </a:t>
            </a:r>
            <a:endParaRPr lang="en-US" sz="2800"/>
          </a:p>
          <a:p>
            <a:r>
              <a:rPr lang="en-US" sz="2800"/>
              <a:t> </a:t>
            </a:r>
            <a:r>
              <a:rPr lang="en-US"/>
              <a:t>    </a:t>
            </a:r>
            <a:r>
              <a:rPr lang="en-US" sz="2800"/>
              <a:t>   		    p (arc-second) </a:t>
            </a:r>
          </a:p>
          <a:p>
            <a:endParaRPr lang="en-US" sz="2800"/>
          </a:p>
          <a:p>
            <a:r>
              <a:rPr lang="en-US" sz="2800"/>
              <a:t>p = parallax angle in </a:t>
            </a:r>
            <a:r>
              <a:rPr lang="en-US" sz="2800" u="sng"/>
              <a:t>seconds </a:t>
            </a:r>
          </a:p>
          <a:p>
            <a:r>
              <a:rPr lang="en-US" sz="2800"/>
              <a:t>(1 second - 1/3600 of a degree) </a:t>
            </a:r>
          </a:p>
        </p:txBody>
      </p:sp>
      <p:pic>
        <p:nvPicPr>
          <p:cNvPr id="163844" name="Picture 5" descr="parallax"/>
          <p:cNvPicPr>
            <a:picLocks noChangeAspect="1" noChangeArrowheads="1"/>
          </p:cNvPicPr>
          <p:nvPr/>
        </p:nvPicPr>
        <p:blipFill>
          <a:blip r:embed="rId2"/>
          <a:srcRect/>
          <a:stretch>
            <a:fillRect/>
          </a:stretch>
        </p:blipFill>
        <p:spPr bwMode="auto">
          <a:xfrm>
            <a:off x="304800" y="508000"/>
            <a:ext cx="3962400" cy="3132138"/>
          </a:xfrm>
          <a:prstGeom prst="rect">
            <a:avLst/>
          </a:prstGeom>
          <a:noFill/>
          <a:ln w="9525">
            <a:noFill/>
            <a:miter lim="800000"/>
            <a:headEnd/>
            <a:tailEnd/>
          </a:ln>
        </p:spPr>
      </p:pic>
      <p:sp>
        <p:nvSpPr>
          <p:cNvPr id="163845" name="Text Box 7"/>
          <p:cNvSpPr txBox="1">
            <a:spLocks noChangeArrowheads="1"/>
          </p:cNvSpPr>
          <p:nvPr/>
        </p:nvSpPr>
        <p:spPr bwMode="auto">
          <a:xfrm>
            <a:off x="7248525" y="5511800"/>
            <a:ext cx="1912938" cy="246063"/>
          </a:xfrm>
          <a:prstGeom prst="rect">
            <a:avLst/>
          </a:prstGeom>
          <a:noFill/>
          <a:ln w="9525">
            <a:noFill/>
            <a:miter lim="800000"/>
            <a:headEnd/>
            <a:tailEnd/>
          </a:ln>
        </p:spPr>
        <p:txBody>
          <a:bodyPr wrap="none">
            <a:spAutoFit/>
          </a:bodyPr>
          <a:lstStyle/>
          <a:p>
            <a:r>
              <a:rPr lang="en-US" sz="1000"/>
              <a:t>From Douglas Giancoli’s Physics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p:cNvPicPr>
            <a:picLocks noChangeAspect="1" noChangeArrowheads="1"/>
          </p:cNvPicPr>
          <p:nvPr/>
        </p:nvPicPr>
        <p:blipFill>
          <a:blip r:embed="rId3"/>
          <a:srcRect/>
          <a:stretch>
            <a:fillRect/>
          </a:stretch>
        </p:blipFill>
        <p:spPr bwMode="auto">
          <a:xfrm>
            <a:off x="0" y="381000"/>
            <a:ext cx="8991600" cy="1724025"/>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1143000" y="2476500"/>
            <a:ext cx="3765550" cy="2660650"/>
          </a:xfrm>
          <a:prstGeom prst="rect">
            <a:avLst/>
          </a:prstGeom>
          <a:noFill/>
          <a:ln w="9525">
            <a:noFill/>
            <a:miter lim="800000"/>
            <a:headEnd/>
            <a:tailEnd/>
          </a:ln>
        </p:spPr>
      </p:pic>
      <p:pic>
        <p:nvPicPr>
          <p:cNvPr id="5125" name="Picture 5"/>
          <p:cNvPicPr>
            <a:picLocks noChangeAspect="1" noChangeArrowheads="1"/>
          </p:cNvPicPr>
          <p:nvPr/>
        </p:nvPicPr>
        <p:blipFill>
          <a:blip r:embed="rId5"/>
          <a:srcRect/>
          <a:stretch>
            <a:fillRect/>
          </a:stretch>
        </p:blipFill>
        <p:spPr bwMode="auto">
          <a:xfrm>
            <a:off x="1143000" y="2476500"/>
            <a:ext cx="3765550" cy="266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898525" y="106363"/>
            <a:ext cx="7716838" cy="1568450"/>
          </a:xfrm>
          <a:prstGeom prst="rect">
            <a:avLst/>
          </a:prstGeom>
          <a:noFill/>
          <a:ln w="9525">
            <a:noFill/>
            <a:miter lim="800000"/>
            <a:headEnd/>
            <a:tailEnd/>
          </a:ln>
        </p:spPr>
        <p:txBody>
          <a:bodyPr wrap="none">
            <a:spAutoFit/>
          </a:bodyPr>
          <a:lstStyle/>
          <a:p>
            <a:r>
              <a:rPr lang="en-US" sz="4800"/>
              <a:t>If a star has a parallax of .12”,</a:t>
            </a:r>
          </a:p>
          <a:p>
            <a:r>
              <a:rPr lang="en-US" sz="4800"/>
              <a:t>what is its distance in parsecs?</a:t>
            </a:r>
          </a:p>
        </p:txBody>
      </p:sp>
      <p:sp>
        <p:nvSpPr>
          <p:cNvPr id="7171" name="Text Box 3"/>
          <p:cNvSpPr txBox="1">
            <a:spLocks noChangeArrowheads="1"/>
          </p:cNvSpPr>
          <p:nvPr/>
        </p:nvSpPr>
        <p:spPr bwMode="auto">
          <a:xfrm>
            <a:off x="898525" y="1751013"/>
            <a:ext cx="6515100" cy="1570037"/>
          </a:xfrm>
          <a:prstGeom prst="rect">
            <a:avLst/>
          </a:prstGeom>
          <a:noFill/>
          <a:ln w="9525">
            <a:noFill/>
            <a:miter lim="800000"/>
            <a:headEnd/>
            <a:tailEnd/>
          </a:ln>
        </p:spPr>
        <p:txBody>
          <a:bodyPr wrap="none">
            <a:spAutoFit/>
          </a:bodyPr>
          <a:lstStyle/>
          <a:p>
            <a:r>
              <a:rPr lang="en-US" sz="4800"/>
              <a:t>Parsecs = 1/arcseconds = </a:t>
            </a:r>
          </a:p>
          <a:p>
            <a:r>
              <a:rPr lang="en-US" sz="4800"/>
              <a:t>1/.12 = 8.3 pc</a:t>
            </a:r>
          </a:p>
        </p:txBody>
      </p:sp>
      <p:sp>
        <p:nvSpPr>
          <p:cNvPr id="165892" name="Text Box 4"/>
          <p:cNvSpPr txBox="1">
            <a:spLocks noChangeArrowheads="1"/>
          </p:cNvSpPr>
          <p:nvPr/>
        </p:nvSpPr>
        <p:spPr bwMode="auto">
          <a:xfrm>
            <a:off x="228600" y="5359400"/>
            <a:ext cx="561975" cy="276225"/>
          </a:xfrm>
          <a:prstGeom prst="rect">
            <a:avLst/>
          </a:prstGeom>
          <a:noFill/>
          <a:ln w="9525">
            <a:noFill/>
            <a:miter lim="800000"/>
            <a:headEnd/>
            <a:tailEnd/>
          </a:ln>
        </p:spPr>
        <p:txBody>
          <a:bodyPr wrap="none">
            <a:spAutoFit/>
          </a:bodyPr>
          <a:lstStyle/>
          <a:p>
            <a:r>
              <a:rPr lang="en-US" sz="1200"/>
              <a:t>8.3 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66915"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66916" name="Rectangle 4"/>
          <p:cNvSpPr>
            <a:spLocks noChangeArrowheads="1"/>
          </p:cNvSpPr>
          <p:nvPr/>
        </p:nvSpPr>
        <p:spPr bwMode="auto">
          <a:xfrm>
            <a:off x="1524000" y="3238500"/>
            <a:ext cx="914400" cy="609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4098"/>
          <p:cNvSpPr txBox="1">
            <a:spLocks noChangeArrowheads="1"/>
          </p:cNvSpPr>
          <p:nvPr/>
        </p:nvSpPr>
        <p:spPr bwMode="auto">
          <a:xfrm>
            <a:off x="533400" y="254000"/>
            <a:ext cx="6996113" cy="708025"/>
          </a:xfrm>
          <a:prstGeom prst="rect">
            <a:avLst/>
          </a:prstGeom>
          <a:noFill/>
          <a:ln w="9525">
            <a:noFill/>
            <a:miter lim="800000"/>
            <a:headEnd/>
            <a:tailEnd/>
          </a:ln>
        </p:spPr>
        <p:txBody>
          <a:bodyPr wrap="none">
            <a:spAutoFit/>
          </a:bodyPr>
          <a:lstStyle/>
          <a:p>
            <a:r>
              <a:rPr lang="en-US" sz="4000"/>
              <a:t>Concept 1 – Apparent Brightness</a:t>
            </a:r>
          </a:p>
        </p:txBody>
      </p:sp>
      <p:sp>
        <p:nvSpPr>
          <p:cNvPr id="167939" name="Text Box 4099"/>
          <p:cNvSpPr txBox="1">
            <a:spLocks noChangeArrowheads="1"/>
          </p:cNvSpPr>
          <p:nvPr/>
        </p:nvSpPr>
        <p:spPr bwMode="auto">
          <a:xfrm>
            <a:off x="228600" y="1460500"/>
            <a:ext cx="6340475" cy="3867150"/>
          </a:xfrm>
          <a:prstGeom prst="rect">
            <a:avLst/>
          </a:prstGeom>
          <a:noFill/>
          <a:ln w="9525">
            <a:noFill/>
            <a:miter lim="800000"/>
            <a:headEnd/>
            <a:tailEnd/>
          </a:ln>
        </p:spPr>
        <p:txBody>
          <a:bodyPr wrap="none">
            <a:spAutoFit/>
          </a:bodyPr>
          <a:lstStyle/>
          <a:p>
            <a:r>
              <a:rPr lang="en-US" sz="3200"/>
              <a:t>Apparent Brightness b =  </a:t>
            </a:r>
            <a:r>
              <a:rPr lang="en-US" sz="3200" u="sng"/>
              <a:t> L </a:t>
            </a:r>
          </a:p>
          <a:p>
            <a:r>
              <a:rPr lang="en-US" sz="3200"/>
              <a:t>				    </a:t>
            </a:r>
            <a:r>
              <a:rPr lang="en-US" sz="3200">
                <a:cs typeface="Times New Roman" pitchFamily="18" charset="0"/>
              </a:rPr>
              <a:t>4πd</a:t>
            </a:r>
            <a:r>
              <a:rPr lang="en-US" sz="3200" baseline="30000">
                <a:cs typeface="Times New Roman" pitchFamily="18" charset="0"/>
              </a:rPr>
              <a:t>2</a:t>
            </a:r>
          </a:p>
          <a:p>
            <a:endParaRPr lang="en-US" sz="3200" baseline="30000">
              <a:cs typeface="Times New Roman" pitchFamily="18" charset="0"/>
            </a:endParaRPr>
          </a:p>
          <a:p>
            <a:r>
              <a:rPr lang="en-US" sz="3200"/>
              <a:t>b =  The apparent brightness in W/m</a:t>
            </a:r>
            <a:r>
              <a:rPr lang="en-US" sz="3200" baseline="30000">
                <a:cs typeface="Times New Roman" pitchFamily="18" charset="0"/>
              </a:rPr>
              <a:t>2</a:t>
            </a:r>
            <a:endParaRPr lang="en-US" sz="3200"/>
          </a:p>
          <a:p>
            <a:r>
              <a:rPr lang="en-US" sz="3200"/>
              <a:t>L = The star’s Luminosity (in Watts)</a:t>
            </a:r>
          </a:p>
          <a:p>
            <a:r>
              <a:rPr lang="en-US" sz="3200">
                <a:cs typeface="Times New Roman" pitchFamily="18" charset="0"/>
              </a:rPr>
              <a:t>d = The distance to the star</a:t>
            </a:r>
          </a:p>
          <a:p>
            <a:endParaRPr lang="en-US" sz="3200">
              <a:cs typeface="Times New Roman" pitchFamily="18" charset="0"/>
            </a:endParaRPr>
          </a:p>
          <a:p>
            <a:r>
              <a:rPr lang="en-US" sz="3200">
                <a:cs typeface="Times New Roman" pitchFamily="18" charset="0"/>
              </a:rPr>
              <a:t>L is spread out over a sphere..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28600" y="273050"/>
            <a:ext cx="8686800" cy="2554288"/>
          </a:xfrm>
          <a:prstGeom prst="rect">
            <a:avLst/>
          </a:prstGeom>
          <a:noFill/>
          <a:ln w="9525">
            <a:noFill/>
            <a:miter lim="800000"/>
            <a:headEnd/>
            <a:tailEnd/>
          </a:ln>
        </p:spPr>
        <p:txBody>
          <a:bodyPr>
            <a:spAutoFit/>
          </a:bodyPr>
          <a:lstStyle/>
          <a:p>
            <a:pPr eaLnBrk="0" hangingPunct="0"/>
            <a:r>
              <a:rPr lang="en-US" sz="4000"/>
              <a:t>Another star has a luminosity of 3.2  x 10</a:t>
            </a:r>
            <a:r>
              <a:rPr lang="en-US" sz="4000" baseline="30000"/>
              <a:t>26 </a:t>
            </a:r>
            <a:r>
              <a:rPr lang="en-US" sz="4000"/>
              <a:t>Watts.  We measure an apparent brightness of 1.4 x 10</a:t>
            </a:r>
            <a:r>
              <a:rPr lang="en-US" sz="4000" baseline="30000"/>
              <a:t>-9 </a:t>
            </a:r>
            <a:r>
              <a:rPr lang="en-US" sz="4000"/>
              <a:t>W/m</a:t>
            </a:r>
            <a:r>
              <a:rPr lang="en-US" sz="4000" baseline="30000"/>
              <a:t>2</a:t>
            </a:r>
            <a:r>
              <a:rPr lang="en-US" sz="4000"/>
              <a:t>. How far are we from it? </a:t>
            </a:r>
          </a:p>
        </p:txBody>
      </p:sp>
      <p:sp>
        <p:nvSpPr>
          <p:cNvPr id="13315" name="Text Box 3"/>
          <p:cNvSpPr txBox="1">
            <a:spLocks noChangeArrowheads="1"/>
          </p:cNvSpPr>
          <p:nvPr/>
        </p:nvSpPr>
        <p:spPr bwMode="auto">
          <a:xfrm>
            <a:off x="228600" y="2540000"/>
            <a:ext cx="8763000" cy="708025"/>
          </a:xfrm>
          <a:prstGeom prst="rect">
            <a:avLst/>
          </a:prstGeom>
          <a:noFill/>
          <a:ln w="9525">
            <a:noFill/>
            <a:miter lim="800000"/>
            <a:headEnd/>
            <a:tailEnd/>
          </a:ln>
        </p:spPr>
        <p:txBody>
          <a:bodyPr>
            <a:spAutoFit/>
          </a:bodyPr>
          <a:lstStyle/>
          <a:p>
            <a:r>
              <a:rPr lang="en-US" sz="4000"/>
              <a:t>b = L/</a:t>
            </a:r>
            <a:r>
              <a:rPr lang="en-US" sz="4000">
                <a:cs typeface="Times New Roman" pitchFamily="18" charset="0"/>
              </a:rPr>
              <a:t>4πd</a:t>
            </a:r>
            <a:r>
              <a:rPr lang="en-US" sz="4000" baseline="30000">
                <a:cs typeface="Times New Roman" pitchFamily="18" charset="0"/>
              </a:rPr>
              <a:t>2</a:t>
            </a:r>
            <a:r>
              <a:rPr lang="en-US" sz="4000"/>
              <a:t> , d = (L/</a:t>
            </a:r>
            <a:r>
              <a:rPr lang="en-US" sz="4000">
                <a:cs typeface="Times New Roman" pitchFamily="18" charset="0"/>
              </a:rPr>
              <a:t>4πb)</a:t>
            </a:r>
            <a:r>
              <a:rPr lang="en-US" sz="4000" baseline="30000">
                <a:cs typeface="Times New Roman" pitchFamily="18" charset="0"/>
              </a:rPr>
              <a:t>.5</a:t>
            </a:r>
            <a:r>
              <a:rPr lang="en-US" sz="4000">
                <a:cs typeface="Times New Roman" pitchFamily="18" charset="0"/>
              </a:rPr>
              <a:t> = 1.3x10</a:t>
            </a:r>
            <a:r>
              <a:rPr lang="en-US" sz="4000" baseline="30000">
                <a:cs typeface="Times New Roman" pitchFamily="18" charset="0"/>
              </a:rPr>
              <a:t>17</a:t>
            </a:r>
            <a:r>
              <a:rPr lang="en-US" sz="4000">
                <a:cs typeface="Times New Roman" pitchFamily="18" charset="0"/>
              </a:rPr>
              <a:t> m </a:t>
            </a:r>
          </a:p>
        </p:txBody>
      </p:sp>
      <p:sp>
        <p:nvSpPr>
          <p:cNvPr id="168964" name="Text Box 4"/>
          <p:cNvSpPr txBox="1">
            <a:spLocks noChangeArrowheads="1"/>
          </p:cNvSpPr>
          <p:nvPr/>
        </p:nvSpPr>
        <p:spPr bwMode="auto">
          <a:xfrm>
            <a:off x="212725" y="5364163"/>
            <a:ext cx="868363" cy="277812"/>
          </a:xfrm>
          <a:prstGeom prst="rect">
            <a:avLst/>
          </a:prstGeom>
          <a:noFill/>
          <a:ln w="9525">
            <a:noFill/>
            <a:miter lim="800000"/>
            <a:headEnd/>
            <a:tailEnd/>
          </a:ln>
        </p:spPr>
        <p:txBody>
          <a:bodyPr wrap="none">
            <a:spAutoFit/>
          </a:bodyPr>
          <a:lstStyle/>
          <a:p>
            <a:r>
              <a:rPr lang="en-US" sz="1200">
                <a:cs typeface="Times New Roman" pitchFamily="18" charset="0"/>
              </a:rPr>
              <a:t>1.3x10</a:t>
            </a:r>
            <a:r>
              <a:rPr lang="en-US" sz="1200" baseline="30000">
                <a:cs typeface="Times New Roman" pitchFamily="18" charset="0"/>
              </a:rPr>
              <a:t>17</a:t>
            </a:r>
            <a:r>
              <a:rPr lang="en-US" sz="1200">
                <a:cs typeface="Times New Roman" pitchFamily="18" charset="0"/>
              </a:rPr>
              <a:t>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69987"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69988" name="Rectangle 4"/>
          <p:cNvSpPr>
            <a:spLocks noChangeArrowheads="1"/>
          </p:cNvSpPr>
          <p:nvPr/>
        </p:nvSpPr>
        <p:spPr bwMode="auto">
          <a:xfrm>
            <a:off x="1524000" y="3771900"/>
            <a:ext cx="1447800" cy="4572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471613" y="242888"/>
            <a:ext cx="6200775" cy="5230812"/>
          </a:xfrm>
          <a:prstGeom prst="rect">
            <a:avLst/>
          </a:prstGeom>
          <a:noFill/>
          <a:ln w="9525">
            <a:noFill/>
            <a:miter lim="800000"/>
            <a:headEnd/>
            <a:tailEnd/>
          </a:ln>
        </p:spPr>
      </p:pic>
      <p:sp>
        <p:nvSpPr>
          <p:cNvPr id="37891" name="Text Box 3"/>
          <p:cNvSpPr txBox="1">
            <a:spLocks noChangeArrowheads="1"/>
          </p:cNvSpPr>
          <p:nvPr/>
        </p:nvSpPr>
        <p:spPr bwMode="auto">
          <a:xfrm rot="-5400000">
            <a:off x="-1404937" y="3190875"/>
            <a:ext cx="4302125" cy="523875"/>
          </a:xfrm>
          <a:prstGeom prst="rect">
            <a:avLst/>
          </a:prstGeom>
          <a:noFill/>
          <a:ln w="25400">
            <a:noFill/>
            <a:miter lim="800000"/>
            <a:headEnd/>
            <a:tailEnd/>
          </a:ln>
        </p:spPr>
        <p:txBody>
          <a:bodyPr wrap="none">
            <a:spAutoFit/>
          </a:bodyPr>
          <a:lstStyle/>
          <a:p>
            <a:r>
              <a:rPr lang="en-US" sz="2800"/>
              <a:t>Gravity and Circular Motion</a:t>
            </a:r>
          </a:p>
        </p:txBody>
      </p:sp>
      <p:sp>
        <p:nvSpPr>
          <p:cNvPr id="37892" name="Rectangle 4"/>
          <p:cNvSpPr>
            <a:spLocks noChangeArrowheads="1"/>
          </p:cNvSpPr>
          <p:nvPr/>
        </p:nvSpPr>
        <p:spPr bwMode="auto">
          <a:xfrm>
            <a:off x="1371600" y="2032000"/>
            <a:ext cx="1143000" cy="381000"/>
          </a:xfrm>
          <a:prstGeom prst="rect">
            <a:avLst/>
          </a:prstGeom>
          <a:noFill/>
          <a:ln w="25400">
            <a:solidFill>
              <a:srgbClr val="FF0000"/>
            </a:solidFill>
            <a:miter lim="800000"/>
            <a:headEnd/>
            <a:tailEnd/>
          </a:ln>
        </p:spPr>
        <p:txBody>
          <a:bodyPr wrap="none" anchor="ctr"/>
          <a:lstStyle/>
          <a:p>
            <a:endParaRPr lang="en-US"/>
          </a:p>
        </p:txBody>
      </p:sp>
      <p:sp>
        <p:nvSpPr>
          <p:cNvPr id="37893" name="Rectangle 5"/>
          <p:cNvSpPr>
            <a:spLocks noChangeArrowheads="1"/>
          </p:cNvSpPr>
          <p:nvPr/>
        </p:nvSpPr>
        <p:spPr bwMode="auto">
          <a:xfrm>
            <a:off x="1371600" y="4762500"/>
            <a:ext cx="1295400" cy="508000"/>
          </a:xfrm>
          <a:prstGeom prst="rect">
            <a:avLst/>
          </a:prstGeom>
          <a:noFill/>
          <a:ln w="25400">
            <a:solidFill>
              <a:srgbClr val="FF0000"/>
            </a:solidFill>
            <a:miter lim="800000"/>
            <a:headEnd/>
            <a:tailEnd/>
          </a:ln>
        </p:spPr>
        <p:txBody>
          <a:bodyPr wrap="none" anchor="ctr"/>
          <a:lstStyle/>
          <a:p>
            <a:endParaRPr lang="en-US"/>
          </a:p>
        </p:txBody>
      </p:sp>
      <p:pic>
        <p:nvPicPr>
          <p:cNvPr id="37894" name="Picture 6"/>
          <p:cNvPicPr>
            <a:picLocks noChangeAspect="1" noChangeArrowheads="1"/>
          </p:cNvPicPr>
          <p:nvPr/>
        </p:nvPicPr>
        <p:blipFill>
          <a:blip r:embed="rId3"/>
          <a:srcRect/>
          <a:stretch>
            <a:fillRect/>
          </a:stretch>
        </p:blipFill>
        <p:spPr bwMode="auto">
          <a:xfrm>
            <a:off x="5105400" y="1524000"/>
            <a:ext cx="3438525" cy="2159000"/>
          </a:xfrm>
          <a:prstGeom prst="rect">
            <a:avLst/>
          </a:prstGeom>
          <a:noFill/>
          <a:ln w="9525">
            <a:noFill/>
            <a:miter lim="800000"/>
            <a:headEnd/>
            <a:tailEnd/>
          </a:ln>
        </p:spPr>
      </p:pic>
      <p:sp>
        <p:nvSpPr>
          <p:cNvPr id="37895" name="Text Box 7"/>
          <p:cNvSpPr txBox="1">
            <a:spLocks noChangeArrowheads="1"/>
          </p:cNvSpPr>
          <p:nvPr/>
        </p:nvSpPr>
        <p:spPr bwMode="auto">
          <a:xfrm>
            <a:off x="5181600" y="1079500"/>
            <a:ext cx="2138363" cy="461963"/>
          </a:xfrm>
          <a:prstGeom prst="rect">
            <a:avLst/>
          </a:prstGeom>
          <a:noFill/>
          <a:ln w="25400">
            <a:noFill/>
            <a:miter lim="800000"/>
            <a:headEnd/>
            <a:tailEnd/>
          </a:ln>
        </p:spPr>
        <p:txBody>
          <a:bodyPr wrap="none">
            <a:spAutoFit/>
          </a:bodyPr>
          <a:lstStyle/>
          <a:p>
            <a:r>
              <a:rPr lang="en-US"/>
              <a:t>Also on page 8:</a:t>
            </a:r>
          </a:p>
        </p:txBody>
      </p:sp>
      <p:sp>
        <p:nvSpPr>
          <p:cNvPr id="37896" name="Rectangle 8"/>
          <p:cNvSpPr>
            <a:spLocks noChangeArrowheads="1"/>
          </p:cNvSpPr>
          <p:nvPr/>
        </p:nvSpPr>
        <p:spPr bwMode="auto">
          <a:xfrm>
            <a:off x="5334000" y="2286000"/>
            <a:ext cx="1219200" cy="5715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3"/>
          <p:cNvSpPr txBox="1">
            <a:spLocks noChangeArrowheads="1"/>
          </p:cNvSpPr>
          <p:nvPr/>
        </p:nvSpPr>
        <p:spPr bwMode="auto">
          <a:xfrm>
            <a:off x="107950" y="127000"/>
            <a:ext cx="8121650" cy="2062163"/>
          </a:xfrm>
          <a:prstGeom prst="rect">
            <a:avLst/>
          </a:prstGeom>
          <a:noFill/>
          <a:ln w="9525">
            <a:noFill/>
            <a:miter lim="800000"/>
            <a:headEnd/>
            <a:tailEnd/>
          </a:ln>
        </p:spPr>
        <p:txBody>
          <a:bodyPr>
            <a:spAutoFit/>
          </a:bodyPr>
          <a:lstStyle/>
          <a:p>
            <a:r>
              <a:rPr lang="en-US" sz="3200"/>
              <a:t>Absolute Magnitude:       m - M = 5 l</a:t>
            </a:r>
            <a:r>
              <a:rPr lang="en-US" sz="3200">
                <a:cs typeface="Times New Roman" pitchFamily="18" charset="0"/>
              </a:rPr>
              <a:t>og</a:t>
            </a:r>
            <a:r>
              <a:rPr lang="en-US" sz="3200" baseline="-25000"/>
              <a:t>10</a:t>
            </a:r>
            <a:r>
              <a:rPr lang="en-US" sz="3200">
                <a:cs typeface="Times New Roman" pitchFamily="18" charset="0"/>
              </a:rPr>
              <a:t>(d/10)</a:t>
            </a:r>
            <a:endParaRPr lang="en-US" sz="3200" baseline="30000">
              <a:cs typeface="Times New Roman" pitchFamily="18" charset="0"/>
            </a:endParaRPr>
          </a:p>
          <a:p>
            <a:r>
              <a:rPr lang="en-US" sz="3200">
                <a:cs typeface="Times New Roman" pitchFamily="18" charset="0"/>
              </a:rPr>
              <a:t>M = The Absolute Magnitude</a:t>
            </a:r>
          </a:p>
          <a:p>
            <a:r>
              <a:rPr lang="en-US" sz="3200">
                <a:cs typeface="Times New Roman" pitchFamily="18" charset="0"/>
              </a:rPr>
              <a:t>d = The distance to the star in parsecs</a:t>
            </a:r>
          </a:p>
          <a:p>
            <a:r>
              <a:rPr lang="en-US" sz="3200"/>
              <a:t>m = The star’s Apparent Magnitude</a:t>
            </a:r>
          </a:p>
        </p:txBody>
      </p:sp>
      <p:sp>
        <p:nvSpPr>
          <p:cNvPr id="23556" name="Text Box 4"/>
          <p:cNvSpPr txBox="1">
            <a:spLocks noChangeArrowheads="1"/>
          </p:cNvSpPr>
          <p:nvPr/>
        </p:nvSpPr>
        <p:spPr bwMode="auto">
          <a:xfrm>
            <a:off x="517525" y="2511425"/>
            <a:ext cx="5505450" cy="1938338"/>
          </a:xfrm>
          <a:prstGeom prst="rect">
            <a:avLst/>
          </a:prstGeom>
          <a:noFill/>
          <a:ln w="50800">
            <a:noFill/>
            <a:miter lim="800000"/>
            <a:headEnd/>
            <a:tailEnd/>
          </a:ln>
        </p:spPr>
        <p:txBody>
          <a:bodyPr wrap="none">
            <a:spAutoFit/>
          </a:bodyPr>
          <a:lstStyle/>
          <a:p>
            <a:r>
              <a:rPr lang="en-US"/>
              <a:t>Example: 100 pc from an m = 6 star, M = ?</a:t>
            </a:r>
          </a:p>
          <a:p>
            <a:r>
              <a:rPr lang="en-US"/>
              <a:t>(10x closer = 100x the light = -5 for m)</a:t>
            </a:r>
          </a:p>
          <a:p>
            <a:endParaRPr lang="en-US"/>
          </a:p>
          <a:p>
            <a:r>
              <a:rPr lang="en-US"/>
              <a:t>M = 6 - 5 log10(100/10) = 1</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228600" y="190500"/>
            <a:ext cx="8534400" cy="2308225"/>
          </a:xfrm>
          <a:prstGeom prst="rect">
            <a:avLst/>
          </a:prstGeom>
          <a:noFill/>
          <a:ln w="9525">
            <a:noFill/>
            <a:miter lim="800000"/>
            <a:headEnd/>
            <a:tailEnd/>
          </a:ln>
        </p:spPr>
        <p:txBody>
          <a:bodyPr>
            <a:spAutoFit/>
          </a:bodyPr>
          <a:lstStyle/>
          <a:p>
            <a:pPr eaLnBrk="0" hangingPunct="0"/>
            <a:r>
              <a:rPr lang="en-US" sz="4800"/>
              <a:t>You are 320 pc from a star with an absolute magnitude of 6.3.  What is its apparent magnitude?</a:t>
            </a:r>
          </a:p>
        </p:txBody>
      </p:sp>
      <p:sp>
        <p:nvSpPr>
          <p:cNvPr id="28675" name="Text Box 3"/>
          <p:cNvSpPr txBox="1">
            <a:spLocks noChangeArrowheads="1"/>
          </p:cNvSpPr>
          <p:nvPr/>
        </p:nvSpPr>
        <p:spPr bwMode="auto">
          <a:xfrm>
            <a:off x="228600" y="2781300"/>
            <a:ext cx="8763000" cy="1938338"/>
          </a:xfrm>
          <a:prstGeom prst="rect">
            <a:avLst/>
          </a:prstGeom>
          <a:noFill/>
          <a:ln w="9525">
            <a:noFill/>
            <a:miter lim="800000"/>
            <a:headEnd/>
            <a:tailEnd/>
          </a:ln>
        </p:spPr>
        <p:txBody>
          <a:bodyPr>
            <a:spAutoFit/>
          </a:bodyPr>
          <a:lstStyle/>
          <a:p>
            <a:r>
              <a:rPr lang="en-US" sz="4000"/>
              <a:t>M = m - 5 l</a:t>
            </a:r>
            <a:r>
              <a:rPr lang="en-US" sz="4000">
                <a:cs typeface="Times New Roman" pitchFamily="18" charset="0"/>
              </a:rPr>
              <a:t>og</a:t>
            </a:r>
            <a:r>
              <a:rPr lang="en-US" sz="4000" baseline="-25000"/>
              <a:t>10</a:t>
            </a:r>
            <a:r>
              <a:rPr lang="en-US" sz="4000">
                <a:cs typeface="Times New Roman" pitchFamily="18" charset="0"/>
              </a:rPr>
              <a:t>(d/10), </a:t>
            </a:r>
          </a:p>
          <a:p>
            <a:r>
              <a:rPr lang="en-US" sz="4000">
                <a:cs typeface="Times New Roman" pitchFamily="18" charset="0"/>
              </a:rPr>
              <a:t>m = M + </a:t>
            </a:r>
            <a:r>
              <a:rPr lang="en-US" sz="4000"/>
              <a:t>5 l</a:t>
            </a:r>
            <a:r>
              <a:rPr lang="en-US" sz="4000">
                <a:cs typeface="Times New Roman" pitchFamily="18" charset="0"/>
              </a:rPr>
              <a:t>og</a:t>
            </a:r>
            <a:r>
              <a:rPr lang="en-US" sz="4000" baseline="-25000"/>
              <a:t>10</a:t>
            </a:r>
            <a:r>
              <a:rPr lang="en-US" sz="4000">
                <a:cs typeface="Times New Roman" pitchFamily="18" charset="0"/>
              </a:rPr>
              <a:t>(d/10) = 6.3 + </a:t>
            </a:r>
            <a:r>
              <a:rPr lang="en-US" sz="4000"/>
              <a:t>5 l</a:t>
            </a:r>
            <a:r>
              <a:rPr lang="en-US" sz="4000">
                <a:cs typeface="Times New Roman" pitchFamily="18" charset="0"/>
              </a:rPr>
              <a:t>og</a:t>
            </a:r>
            <a:r>
              <a:rPr lang="en-US" sz="4000" baseline="-25000"/>
              <a:t>10</a:t>
            </a:r>
            <a:r>
              <a:rPr lang="en-US" sz="4000">
                <a:cs typeface="Times New Roman" pitchFamily="18" charset="0"/>
              </a:rPr>
              <a:t>(320/10) = 14</a:t>
            </a:r>
          </a:p>
        </p:txBody>
      </p:sp>
      <p:sp>
        <p:nvSpPr>
          <p:cNvPr id="172036" name="Text Box 4"/>
          <p:cNvSpPr txBox="1">
            <a:spLocks noChangeArrowheads="1"/>
          </p:cNvSpPr>
          <p:nvPr/>
        </p:nvSpPr>
        <p:spPr bwMode="auto">
          <a:xfrm>
            <a:off x="212725" y="5364163"/>
            <a:ext cx="338138" cy="277812"/>
          </a:xfrm>
          <a:prstGeom prst="rect">
            <a:avLst/>
          </a:prstGeom>
          <a:noFill/>
          <a:ln w="9525">
            <a:noFill/>
            <a:miter lim="800000"/>
            <a:headEnd/>
            <a:tailEnd/>
          </a:ln>
        </p:spPr>
        <p:txBody>
          <a:bodyPr wrap="none">
            <a:spAutoFit/>
          </a:bodyPr>
          <a:lstStyle/>
          <a:p>
            <a:r>
              <a:rPr lang="en-US" sz="1200">
                <a:cs typeface="Times New Roman" pitchFamily="18" charset="0"/>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73059"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73060" name="Rectangle 4"/>
          <p:cNvSpPr>
            <a:spLocks noChangeArrowheads="1"/>
          </p:cNvSpPr>
          <p:nvPr/>
        </p:nvSpPr>
        <p:spPr bwMode="auto">
          <a:xfrm>
            <a:off x="4724400" y="2324100"/>
            <a:ext cx="7620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41325" y="-3175"/>
            <a:ext cx="2066925" cy="708025"/>
          </a:xfrm>
          <a:prstGeom prst="rect">
            <a:avLst/>
          </a:prstGeom>
          <a:noFill/>
          <a:ln w="9525">
            <a:noFill/>
            <a:miter lim="800000"/>
            <a:headEnd/>
            <a:tailEnd/>
          </a:ln>
        </p:spPr>
        <p:txBody>
          <a:bodyPr wrap="none">
            <a:spAutoFit/>
          </a:bodyPr>
          <a:lstStyle/>
          <a:p>
            <a:r>
              <a:rPr lang="en-US" sz="4000"/>
              <a:t>Redshift:</a:t>
            </a:r>
          </a:p>
        </p:txBody>
      </p:sp>
      <p:sp>
        <p:nvSpPr>
          <p:cNvPr id="8201" name="Rectangle 9"/>
          <p:cNvSpPr>
            <a:spLocks noChangeArrowheads="1"/>
          </p:cNvSpPr>
          <p:nvPr/>
        </p:nvSpPr>
        <p:spPr bwMode="auto">
          <a:xfrm>
            <a:off x="533400" y="619125"/>
            <a:ext cx="2794000" cy="3508375"/>
          </a:xfrm>
          <a:prstGeom prst="rect">
            <a:avLst/>
          </a:prstGeom>
          <a:noFill/>
          <a:ln w="9525">
            <a:noFill/>
            <a:miter lim="800000"/>
            <a:headEnd/>
            <a:tailEnd/>
          </a:ln>
        </p:spPr>
        <p:txBody>
          <a:bodyPr wrap="none">
            <a:spAutoFit/>
          </a:bodyPr>
          <a:lstStyle/>
          <a:p>
            <a:r>
              <a:rPr lang="en-US" sz="5400"/>
              <a:t>If v &lt;&lt; c:</a:t>
            </a:r>
          </a:p>
          <a:p>
            <a:endParaRPr lang="en-US" sz="5400"/>
          </a:p>
          <a:p>
            <a:r>
              <a:rPr lang="en-US" sz="5400" u="sng">
                <a:cs typeface="Times New Roman" pitchFamily="18" charset="0"/>
              </a:rPr>
              <a:t>Δλ</a:t>
            </a:r>
            <a:r>
              <a:rPr lang="en-US" sz="5400">
                <a:cs typeface="Times New Roman" pitchFamily="18" charset="0"/>
              </a:rPr>
              <a:t>  </a:t>
            </a:r>
            <a:r>
              <a:rPr lang="en-US" sz="5400" baseline="-25000">
                <a:cs typeface="Times New Roman" pitchFamily="18" charset="0"/>
              </a:rPr>
              <a:t>≈</a:t>
            </a:r>
            <a:r>
              <a:rPr lang="en-US" sz="5400">
                <a:cs typeface="Times New Roman" pitchFamily="18" charset="0"/>
              </a:rPr>
              <a:t>  </a:t>
            </a:r>
            <a:r>
              <a:rPr lang="en-US" sz="5400" u="sng">
                <a:cs typeface="Times New Roman" pitchFamily="18" charset="0"/>
              </a:rPr>
              <a:t>v</a:t>
            </a:r>
          </a:p>
          <a:p>
            <a:r>
              <a:rPr lang="en-US" sz="5400"/>
              <a:t>  </a:t>
            </a:r>
            <a:r>
              <a:rPr lang="en-US" sz="5400">
                <a:cs typeface="Times New Roman" pitchFamily="18" charset="0"/>
              </a:rPr>
              <a:t>λ    </a:t>
            </a:r>
            <a:r>
              <a:rPr lang="en-US" sz="6000">
                <a:cs typeface="Times New Roman" pitchFamily="18" charset="0"/>
              </a:rPr>
              <a:t>  </a:t>
            </a:r>
            <a:r>
              <a:rPr lang="en-US" sz="5400">
                <a:cs typeface="Times New Roman" pitchFamily="18" charset="0"/>
              </a:rPr>
              <a:t>c</a:t>
            </a:r>
          </a:p>
        </p:txBody>
      </p:sp>
      <p:graphicFrame>
        <p:nvGraphicFramePr>
          <p:cNvPr id="6146" name="Object 0"/>
          <p:cNvGraphicFramePr>
            <a:graphicFrameLocks noChangeAspect="1"/>
          </p:cNvGraphicFramePr>
          <p:nvPr/>
        </p:nvGraphicFramePr>
        <p:xfrm>
          <a:off x="5181600" y="698500"/>
          <a:ext cx="2438400" cy="1504950"/>
        </p:xfrm>
        <a:graphic>
          <a:graphicData uri="http://schemas.openxmlformats.org/presentationml/2006/ole">
            <p:oleObj spid="_x0000_s6146" name="Equation" r:id="rId3" imgW="1054080" imgH="1041120" progId="Equation.3">
              <p:embed/>
            </p:oleObj>
          </a:graphicData>
        </a:graphic>
      </p:graphicFrame>
      <p:sp>
        <p:nvSpPr>
          <p:cNvPr id="6149" name="TextBox 5"/>
          <p:cNvSpPr txBox="1">
            <a:spLocks noChangeArrowheads="1"/>
          </p:cNvSpPr>
          <p:nvPr/>
        </p:nvSpPr>
        <p:spPr bwMode="auto">
          <a:xfrm>
            <a:off x="4800600" y="3302000"/>
            <a:ext cx="3536950" cy="1570038"/>
          </a:xfrm>
          <a:prstGeom prst="rect">
            <a:avLst/>
          </a:prstGeom>
          <a:noFill/>
          <a:ln w="9525">
            <a:noFill/>
            <a:miter lim="800000"/>
            <a:headEnd/>
            <a:tailEnd/>
          </a:ln>
        </p:spPr>
        <p:txBody>
          <a:bodyPr wrap="none">
            <a:spAutoFit/>
          </a:bodyPr>
          <a:lstStyle/>
          <a:p>
            <a:r>
              <a:rPr lang="en-US">
                <a:cs typeface="Times New Roman" pitchFamily="18" charset="0"/>
              </a:rPr>
              <a:t>Δλ - Change in wavelength</a:t>
            </a:r>
          </a:p>
          <a:p>
            <a:r>
              <a:rPr lang="en-US">
                <a:cs typeface="Times New Roman" pitchFamily="18" charset="0"/>
              </a:rPr>
              <a:t>λ  - original wavelength</a:t>
            </a:r>
          </a:p>
          <a:p>
            <a:r>
              <a:rPr lang="en-US"/>
              <a:t>v - recession velocity</a:t>
            </a:r>
          </a:p>
          <a:p>
            <a:r>
              <a:rPr lang="en-US"/>
              <a:t>c - speed of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3"/>
          <p:cNvSpPr txBox="1">
            <a:spLocks noChangeArrowheads="1"/>
          </p:cNvSpPr>
          <p:nvPr/>
        </p:nvSpPr>
        <p:spPr bwMode="auto">
          <a:xfrm>
            <a:off x="304800" y="190500"/>
            <a:ext cx="8423275" cy="2308225"/>
          </a:xfrm>
          <a:prstGeom prst="rect">
            <a:avLst/>
          </a:prstGeom>
          <a:noFill/>
          <a:ln w="9525">
            <a:noFill/>
            <a:miter lim="800000"/>
            <a:headEnd/>
            <a:tailEnd/>
          </a:ln>
        </p:spPr>
        <p:txBody>
          <a:bodyPr>
            <a:spAutoFit/>
          </a:bodyPr>
          <a:lstStyle/>
          <a:p>
            <a:r>
              <a:rPr lang="en-US" sz="4800"/>
              <a:t>What is the recession rate of a galaxy whose 656 nm line comes in at 691 nm? </a:t>
            </a:r>
          </a:p>
        </p:txBody>
      </p:sp>
      <p:sp>
        <p:nvSpPr>
          <p:cNvPr id="14340" name="Text Box 4"/>
          <p:cNvSpPr txBox="1">
            <a:spLocks noChangeArrowheads="1"/>
          </p:cNvSpPr>
          <p:nvPr/>
        </p:nvSpPr>
        <p:spPr bwMode="auto">
          <a:xfrm>
            <a:off x="228600" y="2159000"/>
            <a:ext cx="8686800" cy="708025"/>
          </a:xfrm>
          <a:prstGeom prst="rect">
            <a:avLst/>
          </a:prstGeom>
          <a:noFill/>
          <a:ln w="9525">
            <a:noFill/>
            <a:miter lim="800000"/>
            <a:headEnd/>
            <a:tailEnd/>
          </a:ln>
        </p:spPr>
        <p:txBody>
          <a:bodyPr>
            <a:spAutoFit/>
          </a:bodyPr>
          <a:lstStyle/>
          <a:p>
            <a:pPr>
              <a:spcBef>
                <a:spcPct val="30000"/>
              </a:spcBef>
            </a:pPr>
            <a:r>
              <a:rPr lang="en-US" sz="4000"/>
              <a:t>(691-656)/656*3E5 = 16,000 km/s</a:t>
            </a:r>
          </a:p>
        </p:txBody>
      </p:sp>
      <p:sp>
        <p:nvSpPr>
          <p:cNvPr id="174084" name="Text Box 5"/>
          <p:cNvSpPr txBox="1">
            <a:spLocks noChangeArrowheads="1"/>
          </p:cNvSpPr>
          <p:nvPr/>
        </p:nvSpPr>
        <p:spPr bwMode="auto">
          <a:xfrm>
            <a:off x="128588" y="5422900"/>
            <a:ext cx="946150" cy="276225"/>
          </a:xfrm>
          <a:prstGeom prst="rect">
            <a:avLst/>
          </a:prstGeom>
          <a:noFill/>
          <a:ln w="9525">
            <a:noFill/>
            <a:miter lim="800000"/>
            <a:headEnd/>
            <a:tailEnd/>
          </a:ln>
        </p:spPr>
        <p:txBody>
          <a:bodyPr wrap="none">
            <a:spAutoFit/>
          </a:bodyPr>
          <a:lstStyle/>
          <a:p>
            <a:r>
              <a:rPr lang="en-US" sz="1200"/>
              <a:t>16,000 km/s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rot="-5400000">
            <a:off x="-449263" y="2525713"/>
            <a:ext cx="2454275" cy="647700"/>
          </a:xfrm>
          <a:prstGeom prst="rect">
            <a:avLst/>
          </a:prstGeom>
          <a:noFill/>
          <a:ln w="25400">
            <a:noFill/>
            <a:miter lim="800000"/>
            <a:headEnd/>
            <a:tailEnd/>
          </a:ln>
        </p:spPr>
        <p:txBody>
          <a:bodyPr wrap="none">
            <a:spAutoFit/>
          </a:bodyPr>
          <a:lstStyle/>
          <a:p>
            <a:r>
              <a:rPr lang="en-US" sz="3600"/>
              <a:t>Astophysics</a:t>
            </a:r>
          </a:p>
        </p:txBody>
      </p:sp>
      <p:pic>
        <p:nvPicPr>
          <p:cNvPr id="175107" name="Picture 4"/>
          <p:cNvPicPr>
            <a:picLocks noChangeAspect="1" noChangeArrowheads="1"/>
          </p:cNvPicPr>
          <p:nvPr/>
        </p:nvPicPr>
        <p:blipFill>
          <a:blip r:embed="rId2"/>
          <a:srcRect/>
          <a:stretch>
            <a:fillRect/>
          </a:stretch>
        </p:blipFill>
        <p:spPr bwMode="auto">
          <a:xfrm>
            <a:off x="1423988" y="1393825"/>
            <a:ext cx="6296025" cy="2928938"/>
          </a:xfrm>
          <a:prstGeom prst="rect">
            <a:avLst/>
          </a:prstGeom>
          <a:noFill/>
          <a:ln w="9525">
            <a:noFill/>
            <a:miter lim="800000"/>
            <a:headEnd/>
            <a:tailEnd/>
          </a:ln>
        </p:spPr>
      </p:pic>
      <p:sp>
        <p:nvSpPr>
          <p:cNvPr id="175108" name="Rectangle 4"/>
          <p:cNvSpPr>
            <a:spLocks noChangeArrowheads="1"/>
          </p:cNvSpPr>
          <p:nvPr/>
        </p:nvSpPr>
        <p:spPr bwMode="auto">
          <a:xfrm>
            <a:off x="4648200" y="2781300"/>
            <a:ext cx="9144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441325" y="-3175"/>
            <a:ext cx="3219450" cy="708025"/>
          </a:xfrm>
          <a:prstGeom prst="rect">
            <a:avLst/>
          </a:prstGeom>
          <a:noFill/>
          <a:ln w="9525">
            <a:noFill/>
            <a:miter lim="800000"/>
            <a:headEnd/>
            <a:tailEnd/>
          </a:ln>
        </p:spPr>
        <p:txBody>
          <a:bodyPr wrap="none">
            <a:spAutoFit/>
          </a:bodyPr>
          <a:lstStyle/>
          <a:p>
            <a:r>
              <a:rPr lang="en-US" sz="4000"/>
              <a:t>Hubble’s Law:</a:t>
            </a:r>
          </a:p>
        </p:txBody>
      </p:sp>
      <p:sp>
        <p:nvSpPr>
          <p:cNvPr id="16390" name="Text Box 6"/>
          <p:cNvSpPr txBox="1">
            <a:spLocks noChangeArrowheads="1"/>
          </p:cNvSpPr>
          <p:nvPr/>
        </p:nvSpPr>
        <p:spPr bwMode="auto">
          <a:xfrm>
            <a:off x="5715000" y="444500"/>
            <a:ext cx="3429000" cy="3457575"/>
          </a:xfrm>
          <a:prstGeom prst="rect">
            <a:avLst/>
          </a:prstGeom>
          <a:noFill/>
          <a:ln w="9525">
            <a:noFill/>
            <a:miter lim="800000"/>
            <a:headEnd/>
            <a:tailEnd/>
          </a:ln>
        </p:spPr>
        <p:txBody>
          <a:bodyPr>
            <a:spAutoFit/>
          </a:bodyPr>
          <a:lstStyle/>
          <a:p>
            <a:r>
              <a:rPr lang="en-US" sz="3200"/>
              <a:t>v = Hd </a:t>
            </a:r>
            <a:r>
              <a:rPr lang="en-US" sz="2800"/>
              <a:t> </a:t>
            </a:r>
          </a:p>
          <a:p>
            <a:endParaRPr lang="en-US" sz="2800"/>
          </a:p>
          <a:p>
            <a:pPr>
              <a:buFont typeface="Arial" charset="0"/>
              <a:buChar char="•"/>
            </a:pPr>
            <a:r>
              <a:rPr lang="en-US" sz="2800"/>
              <a:t>v = recession velocity in km/s</a:t>
            </a:r>
          </a:p>
          <a:p>
            <a:pPr>
              <a:buFont typeface="Arial" charset="0"/>
              <a:buChar char="•"/>
            </a:pPr>
            <a:r>
              <a:rPr lang="en-US" sz="2800"/>
              <a:t>d = distance in Mpc</a:t>
            </a:r>
          </a:p>
          <a:p>
            <a:pPr>
              <a:buFont typeface="Arial" charset="0"/>
              <a:buChar char="•"/>
            </a:pPr>
            <a:r>
              <a:rPr lang="en-US" sz="2800"/>
              <a:t>H = 71 </a:t>
            </a:r>
            <a:r>
              <a:rPr lang="en-US" sz="2800" baseline="30000"/>
              <a:t>km/s</a:t>
            </a:r>
            <a:r>
              <a:rPr lang="en-US" sz="2800"/>
              <a:t>/</a:t>
            </a:r>
            <a:r>
              <a:rPr lang="en-US" sz="2800" baseline="-25000"/>
              <a:t>Mpc </a:t>
            </a:r>
            <a:r>
              <a:rPr lang="en-US" sz="1800"/>
              <a:t>(</a:t>
            </a:r>
            <a:r>
              <a:rPr lang="en-US" sz="1800">
                <a:cs typeface="Times New Roman" pitchFamily="18" charset="0"/>
              </a:rPr>
              <a:t>± 2.5)</a:t>
            </a:r>
          </a:p>
          <a:p>
            <a:endParaRPr lang="en-US" sz="2800" baseline="-25000"/>
          </a:p>
          <a:p>
            <a:r>
              <a:rPr lang="en-US" sz="2800"/>
              <a:t>Mpc = Mega parsecs</a:t>
            </a:r>
          </a:p>
        </p:txBody>
      </p:sp>
      <p:pic>
        <p:nvPicPr>
          <p:cNvPr id="176132" name="Picture 7" descr="exp_hubble_linear"/>
          <p:cNvPicPr>
            <a:picLocks noChangeAspect="1" noChangeArrowheads="1"/>
          </p:cNvPicPr>
          <p:nvPr/>
        </p:nvPicPr>
        <p:blipFill>
          <a:blip r:embed="rId3"/>
          <a:srcRect/>
          <a:stretch>
            <a:fillRect/>
          </a:stretch>
        </p:blipFill>
        <p:spPr bwMode="auto">
          <a:xfrm>
            <a:off x="304800" y="571500"/>
            <a:ext cx="5181600" cy="4179888"/>
          </a:xfrm>
          <a:prstGeom prst="rect">
            <a:avLst/>
          </a:prstGeom>
          <a:noFill/>
          <a:ln w="9525">
            <a:noFill/>
            <a:miter lim="800000"/>
            <a:headEnd/>
            <a:tailEnd/>
          </a:ln>
        </p:spPr>
      </p:pic>
      <p:sp>
        <p:nvSpPr>
          <p:cNvPr id="16392" name="Text Box 8"/>
          <p:cNvSpPr txBox="1">
            <a:spLocks noChangeArrowheads="1"/>
          </p:cNvSpPr>
          <p:nvPr/>
        </p:nvSpPr>
        <p:spPr bwMode="auto">
          <a:xfrm>
            <a:off x="288925" y="4762500"/>
            <a:ext cx="8626475" cy="1077913"/>
          </a:xfrm>
          <a:prstGeom prst="rect">
            <a:avLst/>
          </a:prstGeom>
          <a:noFill/>
          <a:ln w="9525">
            <a:noFill/>
            <a:miter lim="800000"/>
            <a:headEnd/>
            <a:tailEnd/>
          </a:ln>
        </p:spPr>
        <p:txBody>
          <a:bodyPr>
            <a:spAutoFit/>
          </a:bodyPr>
          <a:lstStyle/>
          <a:p>
            <a:r>
              <a:rPr lang="en-US" sz="3200"/>
              <a:t>The greater the distance, the greater the recession velocity.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ipe(left)">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639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39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639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390">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3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autoUpdateAnimBg="0"/>
      <p:bldP spid="16392"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5"/>
          <p:cNvSpPr txBox="1">
            <a:spLocks noChangeArrowheads="1"/>
          </p:cNvSpPr>
          <p:nvPr/>
        </p:nvSpPr>
        <p:spPr bwMode="auto">
          <a:xfrm>
            <a:off x="304800" y="273050"/>
            <a:ext cx="8423275" cy="1938338"/>
          </a:xfrm>
          <a:prstGeom prst="rect">
            <a:avLst/>
          </a:prstGeom>
          <a:noFill/>
          <a:ln w="9525">
            <a:noFill/>
            <a:miter lim="800000"/>
            <a:headEnd/>
            <a:tailEnd/>
          </a:ln>
        </p:spPr>
        <p:txBody>
          <a:bodyPr>
            <a:spAutoFit/>
          </a:bodyPr>
          <a:lstStyle/>
          <a:p>
            <a:r>
              <a:rPr lang="en-US" sz="4000"/>
              <a:t>What is the recession rate of a galaxy that is 26 Mpc away? </a:t>
            </a:r>
          </a:p>
          <a:p>
            <a:r>
              <a:rPr lang="en-US" sz="4000"/>
              <a:t>(Use H = </a:t>
            </a:r>
            <a:r>
              <a:rPr lang="en-US" sz="3600"/>
              <a:t>71 </a:t>
            </a:r>
            <a:r>
              <a:rPr lang="en-US" sz="3600" baseline="30000"/>
              <a:t>km/s</a:t>
            </a:r>
            <a:r>
              <a:rPr lang="en-US" sz="3600"/>
              <a:t>/</a:t>
            </a:r>
            <a:r>
              <a:rPr lang="en-US" sz="3600" baseline="-25000"/>
              <a:t>Mpc </a:t>
            </a:r>
            <a:r>
              <a:rPr lang="en-US" sz="4000"/>
              <a:t>)</a:t>
            </a:r>
          </a:p>
        </p:txBody>
      </p:sp>
      <p:sp>
        <p:nvSpPr>
          <p:cNvPr id="177155" name="Text Box 6"/>
          <p:cNvSpPr txBox="1">
            <a:spLocks noChangeArrowheads="1"/>
          </p:cNvSpPr>
          <p:nvPr/>
        </p:nvSpPr>
        <p:spPr bwMode="auto">
          <a:xfrm>
            <a:off x="152400" y="5461000"/>
            <a:ext cx="830263" cy="276225"/>
          </a:xfrm>
          <a:prstGeom prst="rect">
            <a:avLst/>
          </a:prstGeom>
          <a:noFill/>
          <a:ln w="9525">
            <a:noFill/>
            <a:miter lim="800000"/>
            <a:headEnd/>
            <a:tailEnd/>
          </a:ln>
        </p:spPr>
        <p:txBody>
          <a:bodyPr wrap="none">
            <a:spAutoFit/>
          </a:bodyPr>
          <a:lstStyle/>
          <a:p>
            <a:pPr>
              <a:spcBef>
                <a:spcPct val="30000"/>
              </a:spcBef>
            </a:pPr>
            <a:r>
              <a:rPr lang="en-US" sz="1200"/>
              <a:t>1800 km/s</a:t>
            </a:r>
          </a:p>
        </p:txBody>
      </p:sp>
      <p:sp>
        <p:nvSpPr>
          <p:cNvPr id="17415" name="Text Box 7"/>
          <p:cNvSpPr txBox="1">
            <a:spLocks noChangeArrowheads="1"/>
          </p:cNvSpPr>
          <p:nvPr/>
        </p:nvSpPr>
        <p:spPr bwMode="auto">
          <a:xfrm>
            <a:off x="228600" y="2349500"/>
            <a:ext cx="8686800" cy="769938"/>
          </a:xfrm>
          <a:prstGeom prst="rect">
            <a:avLst/>
          </a:prstGeom>
          <a:noFill/>
          <a:ln w="9525">
            <a:noFill/>
            <a:miter lim="800000"/>
            <a:headEnd/>
            <a:tailEnd/>
          </a:ln>
        </p:spPr>
        <p:txBody>
          <a:bodyPr>
            <a:spAutoFit/>
          </a:bodyPr>
          <a:lstStyle/>
          <a:p>
            <a:pPr>
              <a:spcBef>
                <a:spcPct val="30000"/>
              </a:spcBef>
            </a:pPr>
            <a:r>
              <a:rPr lang="en-US" sz="4000"/>
              <a:t>26 Mpc*(</a:t>
            </a:r>
            <a:r>
              <a:rPr lang="en-US" sz="4400"/>
              <a:t>71 </a:t>
            </a:r>
            <a:r>
              <a:rPr lang="en-US" sz="4400" baseline="30000"/>
              <a:t>km/s</a:t>
            </a:r>
            <a:r>
              <a:rPr lang="en-US" sz="4400"/>
              <a:t>/</a:t>
            </a:r>
            <a:r>
              <a:rPr lang="en-US" sz="4400" baseline="-25000"/>
              <a:t>Mpc</a:t>
            </a:r>
            <a:r>
              <a:rPr lang="en-US" sz="4000"/>
              <a:t>) = 1846 km/s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rot="-5400000">
            <a:off x="-224631" y="2705894"/>
            <a:ext cx="2005012" cy="647700"/>
          </a:xfrm>
          <a:prstGeom prst="rect">
            <a:avLst/>
          </a:prstGeom>
          <a:noFill/>
          <a:ln w="25400">
            <a:noFill/>
            <a:miter lim="800000"/>
            <a:headEnd/>
            <a:tailEnd/>
          </a:ln>
        </p:spPr>
        <p:txBody>
          <a:bodyPr wrap="none">
            <a:spAutoFit/>
          </a:bodyPr>
          <a:lstStyle/>
          <a:p>
            <a:r>
              <a:rPr lang="en-US" sz="3600"/>
              <a:t>Relativity</a:t>
            </a:r>
          </a:p>
        </p:txBody>
      </p:sp>
      <p:pic>
        <p:nvPicPr>
          <p:cNvPr id="178179" name="Picture 4"/>
          <p:cNvPicPr>
            <a:picLocks noChangeAspect="1" noChangeArrowheads="1"/>
          </p:cNvPicPr>
          <p:nvPr/>
        </p:nvPicPr>
        <p:blipFill>
          <a:blip r:embed="rId2"/>
          <a:srcRect/>
          <a:stretch>
            <a:fillRect/>
          </a:stretch>
        </p:blipFill>
        <p:spPr bwMode="auto">
          <a:xfrm>
            <a:off x="1438275" y="936625"/>
            <a:ext cx="6269038" cy="3841750"/>
          </a:xfrm>
          <a:prstGeom prst="rect">
            <a:avLst/>
          </a:prstGeom>
          <a:noFill/>
          <a:ln w="9525">
            <a:noFill/>
            <a:miter lim="800000"/>
            <a:headEnd/>
            <a:tailEnd/>
          </a:ln>
        </p:spPr>
      </p:pic>
      <p:sp>
        <p:nvSpPr>
          <p:cNvPr id="178180" name="Rectangle 4"/>
          <p:cNvSpPr>
            <a:spLocks noChangeArrowheads="1"/>
          </p:cNvSpPr>
          <p:nvPr/>
        </p:nvSpPr>
        <p:spPr bwMode="auto">
          <a:xfrm>
            <a:off x="1600200" y="1409700"/>
            <a:ext cx="990600" cy="1524000"/>
          </a:xfrm>
          <a:prstGeom prst="rect">
            <a:avLst/>
          </a:prstGeom>
          <a:noFill/>
          <a:ln w="25400">
            <a:solidFill>
              <a:srgbClr val="FF0000"/>
            </a:solidFill>
            <a:miter lim="800000"/>
            <a:headEnd/>
            <a:tailEnd/>
          </a:ln>
        </p:spPr>
        <p:txBody>
          <a:bodyPr wrap="none" anchor="ctr"/>
          <a:lstStyle/>
          <a:p>
            <a:endParaRPr lang="en-US"/>
          </a:p>
        </p:txBody>
      </p:sp>
      <p:sp>
        <p:nvSpPr>
          <p:cNvPr id="178181" name="TextBox 4"/>
          <p:cNvSpPr txBox="1">
            <a:spLocks noChangeArrowheads="1"/>
          </p:cNvSpPr>
          <p:nvPr/>
        </p:nvSpPr>
        <p:spPr bwMode="auto">
          <a:xfrm>
            <a:off x="2743200" y="2019300"/>
            <a:ext cx="1903413" cy="400050"/>
          </a:xfrm>
          <a:prstGeom prst="rect">
            <a:avLst/>
          </a:prstGeom>
          <a:noFill/>
          <a:ln w="9525">
            <a:noFill/>
            <a:miter lim="800000"/>
            <a:headEnd/>
            <a:tailEnd/>
          </a:ln>
        </p:spPr>
        <p:txBody>
          <a:bodyPr wrap="none">
            <a:spAutoFit/>
          </a:bodyPr>
          <a:lstStyle/>
          <a:p>
            <a:r>
              <a:rPr lang="en-US" sz="2000"/>
              <a:t>also mass dilates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026"/>
          <p:cNvGraphicFramePr>
            <a:graphicFrameLocks noChangeAspect="1"/>
          </p:cNvGraphicFramePr>
          <p:nvPr/>
        </p:nvGraphicFramePr>
        <p:xfrm>
          <a:off x="228600" y="869950"/>
          <a:ext cx="7772400" cy="4337050"/>
        </p:xfrm>
        <a:graphic>
          <a:graphicData uri="http://schemas.openxmlformats.org/presentationml/2006/ole">
            <p:oleObj spid="_x0000_s7170" name="Chart" r:id="rId3" imgW="4581751" imgH="3067291" progId="Excel.Chart.8">
              <p:embed/>
            </p:oleObj>
          </a:graphicData>
        </a:graphic>
      </p:graphicFrame>
      <p:sp>
        <p:nvSpPr>
          <p:cNvPr id="7172" name="Text Box 1027"/>
          <p:cNvSpPr txBox="1">
            <a:spLocks noChangeArrowheads="1"/>
          </p:cNvSpPr>
          <p:nvPr/>
        </p:nvSpPr>
        <p:spPr bwMode="auto">
          <a:xfrm>
            <a:off x="685800" y="5156200"/>
            <a:ext cx="6719888" cy="460375"/>
          </a:xfrm>
          <a:prstGeom prst="rect">
            <a:avLst/>
          </a:prstGeom>
          <a:noFill/>
          <a:ln w="38100">
            <a:noFill/>
            <a:miter lim="800000"/>
            <a:headEnd/>
            <a:tailEnd/>
          </a:ln>
        </p:spPr>
        <p:txBody>
          <a:bodyPr wrap="none">
            <a:spAutoFit/>
          </a:bodyPr>
          <a:lstStyle/>
          <a:p>
            <a:r>
              <a:rPr lang="en-US"/>
              <a:t>You can safely ignore relativistic effects to about .2 c</a:t>
            </a:r>
          </a:p>
        </p:txBody>
      </p:sp>
      <p:sp>
        <p:nvSpPr>
          <p:cNvPr id="7173" name="Text Box 1028"/>
          <p:cNvSpPr txBox="1">
            <a:spLocks noChangeArrowheads="1"/>
          </p:cNvSpPr>
          <p:nvPr/>
        </p:nvSpPr>
        <p:spPr bwMode="auto">
          <a:xfrm>
            <a:off x="2362200" y="254000"/>
            <a:ext cx="2017713" cy="461963"/>
          </a:xfrm>
          <a:prstGeom prst="rect">
            <a:avLst/>
          </a:prstGeom>
          <a:noFill/>
          <a:ln w="38100">
            <a:noFill/>
            <a:miter lim="800000"/>
            <a:headEnd/>
            <a:tailEnd/>
          </a:ln>
        </p:spPr>
        <p:txBody>
          <a:bodyPr wrap="none">
            <a:spAutoFit/>
          </a:bodyPr>
          <a:lstStyle/>
          <a:p>
            <a:r>
              <a:rPr lang="en-US"/>
              <a:t>Lorentz factor:</a:t>
            </a:r>
          </a:p>
        </p:txBody>
      </p:sp>
      <p:graphicFrame>
        <p:nvGraphicFramePr>
          <p:cNvPr id="7171" name="Object 1029"/>
          <p:cNvGraphicFramePr>
            <a:graphicFrameLocks noChangeAspect="1"/>
          </p:cNvGraphicFramePr>
          <p:nvPr/>
        </p:nvGraphicFramePr>
        <p:xfrm>
          <a:off x="5257800" y="0"/>
          <a:ext cx="2638425" cy="1685925"/>
        </p:xfrm>
        <a:graphic>
          <a:graphicData uri="http://schemas.openxmlformats.org/presentationml/2006/ole">
            <p:oleObj spid="_x0000_s7171" name="Bitmap Image" r:id="rId4" imgW="1628571" imgH="1247619" progId="Paint.Picture">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 y="254000"/>
            <a:ext cx="8534400" cy="830263"/>
          </a:xfrm>
          <a:prstGeom prst="rect">
            <a:avLst/>
          </a:prstGeom>
          <a:noFill/>
          <a:ln w="9525">
            <a:noFill/>
            <a:miter lim="800000"/>
            <a:headEnd/>
            <a:tailEnd/>
          </a:ln>
        </p:spPr>
        <p:txBody>
          <a:bodyPr>
            <a:spAutoFit/>
          </a:bodyPr>
          <a:lstStyle/>
          <a:p>
            <a:r>
              <a:rPr lang="en-US"/>
              <a:t>A Volkswagen can do .650 “g”s of lateral acceleration.  What is the minimum radius turn at 27.0 m/s? </a:t>
            </a:r>
            <a:r>
              <a:rPr lang="en-US" sz="900"/>
              <a:t>(3)</a:t>
            </a:r>
            <a:endParaRPr lang="en-US" sz="900">
              <a:sym typeface="Symbol" pitchFamily="18" charset="2"/>
            </a:endParaRPr>
          </a:p>
        </p:txBody>
      </p:sp>
      <p:sp>
        <p:nvSpPr>
          <p:cNvPr id="28675" name="Text Box 3"/>
          <p:cNvSpPr txBox="1">
            <a:spLocks noChangeArrowheads="1"/>
          </p:cNvSpPr>
          <p:nvPr/>
        </p:nvSpPr>
        <p:spPr bwMode="auto">
          <a:xfrm>
            <a:off x="228600" y="2032000"/>
            <a:ext cx="8686800" cy="1570038"/>
          </a:xfrm>
          <a:prstGeom prst="rect">
            <a:avLst/>
          </a:prstGeom>
          <a:noFill/>
          <a:ln w="9525">
            <a:noFill/>
            <a:miter lim="800000"/>
            <a:headEnd/>
            <a:tailEnd/>
          </a:ln>
        </p:spPr>
        <p:txBody>
          <a:bodyPr>
            <a:spAutoFit/>
          </a:bodyPr>
          <a:lstStyle/>
          <a:p>
            <a:pPr eaLnBrk="0" hangingPunct="0"/>
            <a:r>
              <a:rPr lang="en-US" sz="1600"/>
              <a:t>a = v</a:t>
            </a:r>
            <a:r>
              <a:rPr lang="en-US" sz="1600" baseline="30000"/>
              <a:t>2</a:t>
            </a:r>
            <a:r>
              <a:rPr lang="en-US" sz="1600"/>
              <a:t>/r  </a:t>
            </a:r>
          </a:p>
          <a:p>
            <a:pPr eaLnBrk="0" hangingPunct="0"/>
            <a:r>
              <a:rPr lang="en-US" sz="1600"/>
              <a:t>1g= 9.81 m/s/s</a:t>
            </a:r>
          </a:p>
          <a:p>
            <a:pPr eaLnBrk="0" hangingPunct="0"/>
            <a:r>
              <a:rPr lang="en-US" sz="1600"/>
              <a:t>a = (9.81 m/s/s)(.650) = 6.3765 m/s/s</a:t>
            </a:r>
          </a:p>
          <a:p>
            <a:pPr eaLnBrk="0" hangingPunct="0"/>
            <a:r>
              <a:rPr lang="en-US" sz="1600"/>
              <a:t>6.3765 m/s/s = (27.0 m/s)</a:t>
            </a:r>
            <a:r>
              <a:rPr lang="en-US" sz="1600" baseline="30000"/>
              <a:t>2</a:t>
            </a:r>
            <a:r>
              <a:rPr lang="en-US" sz="1600"/>
              <a:t>/r</a:t>
            </a:r>
          </a:p>
          <a:p>
            <a:pPr eaLnBrk="0" hangingPunct="0"/>
            <a:r>
              <a:rPr lang="en-US" sz="1600"/>
              <a:t>r = (27.0 m/s)</a:t>
            </a:r>
            <a:r>
              <a:rPr lang="en-US" sz="1600" baseline="30000"/>
              <a:t>2</a:t>
            </a:r>
            <a:r>
              <a:rPr lang="en-US" sz="1600"/>
              <a:t>/(6.3765 m/s/s) = 114.326 m</a:t>
            </a:r>
          </a:p>
          <a:p>
            <a:pPr eaLnBrk="0" hangingPunct="0"/>
            <a:r>
              <a:rPr lang="en-US" sz="1600"/>
              <a:t>r = 114m</a:t>
            </a:r>
          </a:p>
        </p:txBody>
      </p:sp>
      <p:sp>
        <p:nvSpPr>
          <p:cNvPr id="38916" name="Text Box 4"/>
          <p:cNvSpPr txBox="1">
            <a:spLocks noChangeArrowheads="1"/>
          </p:cNvSpPr>
          <p:nvPr/>
        </p:nvSpPr>
        <p:spPr bwMode="auto">
          <a:xfrm>
            <a:off x="152400" y="4991100"/>
            <a:ext cx="874713" cy="461963"/>
          </a:xfrm>
          <a:prstGeom prst="rect">
            <a:avLst/>
          </a:prstGeom>
          <a:noFill/>
          <a:ln w="25400">
            <a:noFill/>
            <a:miter lim="800000"/>
            <a:headEnd/>
            <a:tailEnd/>
          </a:ln>
        </p:spPr>
        <p:txBody>
          <a:bodyPr wrap="none">
            <a:spAutoFit/>
          </a:bodyPr>
          <a:lstStyle/>
          <a:p>
            <a:r>
              <a:rPr lang="en-US"/>
              <a:t>114m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304800" y="0"/>
            <a:ext cx="6934200" cy="708025"/>
          </a:xfrm>
          <a:prstGeom prst="rect">
            <a:avLst/>
          </a:prstGeom>
          <a:noFill/>
          <a:ln w="9525">
            <a:noFill/>
            <a:miter lim="800000"/>
            <a:headEnd/>
            <a:tailEnd/>
          </a:ln>
        </p:spPr>
        <p:txBody>
          <a:bodyPr>
            <a:spAutoFit/>
          </a:bodyPr>
          <a:lstStyle/>
          <a:p>
            <a:r>
              <a:rPr lang="en-US" sz="4000" b="1" u="sng"/>
              <a:t>Length Contraction</a:t>
            </a:r>
            <a:r>
              <a:rPr lang="en-US" sz="4000" b="1" u="sng">
                <a:latin typeface="Verdana" pitchFamily="34" charset="0"/>
              </a:rPr>
              <a:t> </a:t>
            </a:r>
          </a:p>
        </p:txBody>
      </p:sp>
      <p:sp>
        <p:nvSpPr>
          <p:cNvPr id="8196" name="Text Box 3"/>
          <p:cNvSpPr txBox="1">
            <a:spLocks noChangeArrowheads="1"/>
          </p:cNvSpPr>
          <p:nvPr/>
        </p:nvSpPr>
        <p:spPr bwMode="auto">
          <a:xfrm>
            <a:off x="8137525" y="5241925"/>
            <a:ext cx="795338" cy="460375"/>
          </a:xfrm>
          <a:prstGeom prst="rect">
            <a:avLst/>
          </a:prstGeom>
          <a:noFill/>
          <a:ln w="38100">
            <a:noFill/>
            <a:miter lim="800000"/>
            <a:headEnd/>
            <a:tailEnd/>
          </a:ln>
        </p:spPr>
        <p:txBody>
          <a:bodyPr wrap="none">
            <a:spAutoFit/>
          </a:bodyPr>
          <a:lstStyle/>
          <a:p>
            <a:r>
              <a:rPr lang="en-US">
                <a:hlinkClick r:id="rId3" action="ppaction://hlinksldjump"/>
              </a:rPr>
              <a:t>TOC</a:t>
            </a:r>
            <a:endParaRPr lang="en-US"/>
          </a:p>
        </p:txBody>
      </p:sp>
      <p:sp>
        <p:nvSpPr>
          <p:cNvPr id="251908" name="Text Box 4"/>
          <p:cNvSpPr txBox="1">
            <a:spLocks noChangeArrowheads="1"/>
          </p:cNvSpPr>
          <p:nvPr/>
        </p:nvSpPr>
        <p:spPr bwMode="auto">
          <a:xfrm>
            <a:off x="381000" y="3175000"/>
            <a:ext cx="8229600" cy="461963"/>
          </a:xfrm>
          <a:prstGeom prst="rect">
            <a:avLst/>
          </a:prstGeom>
          <a:noFill/>
          <a:ln w="38100">
            <a:noFill/>
            <a:miter lim="800000"/>
            <a:headEnd/>
            <a:tailEnd/>
          </a:ln>
        </p:spPr>
        <p:txBody>
          <a:bodyPr>
            <a:spAutoFit/>
          </a:bodyPr>
          <a:lstStyle/>
          <a:p>
            <a:r>
              <a:rPr lang="en-US"/>
              <a:t>Moving objects shrink in the direction of motion</a:t>
            </a:r>
          </a:p>
        </p:txBody>
      </p:sp>
      <p:pic>
        <p:nvPicPr>
          <p:cNvPr id="8198" name="Picture 12"/>
          <p:cNvPicPr>
            <a:picLocks noChangeAspect="1" noChangeArrowheads="1"/>
          </p:cNvPicPr>
          <p:nvPr/>
        </p:nvPicPr>
        <p:blipFill>
          <a:blip r:embed="rId4"/>
          <a:srcRect/>
          <a:stretch>
            <a:fillRect/>
          </a:stretch>
        </p:blipFill>
        <p:spPr bwMode="auto">
          <a:xfrm>
            <a:off x="533400" y="825500"/>
            <a:ext cx="1520825" cy="1587500"/>
          </a:xfrm>
          <a:prstGeom prst="rect">
            <a:avLst/>
          </a:prstGeom>
          <a:noFill/>
          <a:ln w="38100">
            <a:noFill/>
            <a:miter lim="800000"/>
            <a:headEnd/>
            <a:tailEnd/>
          </a:ln>
        </p:spPr>
      </p:pic>
      <p:pic>
        <p:nvPicPr>
          <p:cNvPr id="8199" name="Picture 13"/>
          <p:cNvPicPr>
            <a:picLocks noChangeAspect="1" noChangeArrowheads="1"/>
          </p:cNvPicPr>
          <p:nvPr/>
        </p:nvPicPr>
        <p:blipFill>
          <a:blip r:embed="rId4"/>
          <a:srcRect/>
          <a:stretch>
            <a:fillRect/>
          </a:stretch>
        </p:blipFill>
        <p:spPr bwMode="auto">
          <a:xfrm>
            <a:off x="6248400" y="825500"/>
            <a:ext cx="990600" cy="1587500"/>
          </a:xfrm>
          <a:prstGeom prst="rect">
            <a:avLst/>
          </a:prstGeom>
          <a:noFill/>
          <a:ln w="38100">
            <a:noFill/>
            <a:miter lim="800000"/>
            <a:headEnd/>
            <a:tailEnd/>
          </a:ln>
        </p:spPr>
      </p:pic>
      <p:sp>
        <p:nvSpPr>
          <p:cNvPr id="8200" name="Rectangle 15"/>
          <p:cNvSpPr>
            <a:spLocks noChangeArrowheads="1"/>
          </p:cNvSpPr>
          <p:nvPr/>
        </p:nvSpPr>
        <p:spPr bwMode="auto">
          <a:xfrm>
            <a:off x="1066800" y="2540000"/>
            <a:ext cx="371475" cy="461963"/>
          </a:xfrm>
          <a:prstGeom prst="rect">
            <a:avLst/>
          </a:prstGeom>
          <a:noFill/>
          <a:ln w="38100">
            <a:noFill/>
            <a:miter lim="800000"/>
            <a:headEnd/>
            <a:tailEnd/>
          </a:ln>
        </p:spPr>
        <p:txBody>
          <a:bodyPr wrap="none">
            <a:spAutoFit/>
          </a:bodyPr>
          <a:lstStyle/>
          <a:p>
            <a:r>
              <a:rPr lang="en-US"/>
              <a:t>l</a:t>
            </a:r>
            <a:r>
              <a:rPr lang="en-US" baseline="-25000"/>
              <a:t>o</a:t>
            </a:r>
          </a:p>
        </p:txBody>
      </p:sp>
      <p:sp>
        <p:nvSpPr>
          <p:cNvPr id="8201" name="Text Box 16"/>
          <p:cNvSpPr txBox="1">
            <a:spLocks noChangeArrowheads="1"/>
          </p:cNvSpPr>
          <p:nvPr/>
        </p:nvSpPr>
        <p:spPr bwMode="auto">
          <a:xfrm>
            <a:off x="6600825" y="2532063"/>
            <a:ext cx="269875" cy="461962"/>
          </a:xfrm>
          <a:prstGeom prst="rect">
            <a:avLst/>
          </a:prstGeom>
          <a:noFill/>
          <a:ln w="38100">
            <a:noFill/>
            <a:miter lim="800000"/>
            <a:headEnd/>
            <a:tailEnd/>
          </a:ln>
        </p:spPr>
        <p:txBody>
          <a:bodyPr wrap="none">
            <a:spAutoFit/>
          </a:bodyPr>
          <a:lstStyle/>
          <a:p>
            <a:r>
              <a:rPr lang="en-US"/>
              <a:t>l</a:t>
            </a:r>
          </a:p>
        </p:txBody>
      </p:sp>
      <p:sp>
        <p:nvSpPr>
          <p:cNvPr id="8202" name="Line 17"/>
          <p:cNvSpPr>
            <a:spLocks noChangeShapeType="1"/>
          </p:cNvSpPr>
          <p:nvPr/>
        </p:nvSpPr>
        <p:spPr bwMode="auto">
          <a:xfrm>
            <a:off x="1524000" y="2794000"/>
            <a:ext cx="533400" cy="0"/>
          </a:xfrm>
          <a:prstGeom prst="line">
            <a:avLst/>
          </a:prstGeom>
          <a:noFill/>
          <a:ln w="38100">
            <a:solidFill>
              <a:schemeClr val="tx1"/>
            </a:solidFill>
            <a:round/>
            <a:headEnd/>
            <a:tailEnd type="triangle" w="med" len="med"/>
          </a:ln>
        </p:spPr>
        <p:txBody>
          <a:bodyPr>
            <a:spAutoFit/>
          </a:bodyPr>
          <a:lstStyle/>
          <a:p>
            <a:endParaRPr lang="en-US"/>
          </a:p>
        </p:txBody>
      </p:sp>
      <p:sp>
        <p:nvSpPr>
          <p:cNvPr id="8203" name="Line 18"/>
          <p:cNvSpPr>
            <a:spLocks noChangeShapeType="1"/>
          </p:cNvSpPr>
          <p:nvPr/>
        </p:nvSpPr>
        <p:spPr bwMode="auto">
          <a:xfrm flipH="1">
            <a:off x="533400" y="2794000"/>
            <a:ext cx="457200" cy="0"/>
          </a:xfrm>
          <a:prstGeom prst="line">
            <a:avLst/>
          </a:prstGeom>
          <a:noFill/>
          <a:ln w="38100">
            <a:solidFill>
              <a:schemeClr val="tx1"/>
            </a:solidFill>
            <a:round/>
            <a:headEnd/>
            <a:tailEnd type="triangle" w="med" len="med"/>
          </a:ln>
        </p:spPr>
        <p:txBody>
          <a:bodyPr>
            <a:spAutoFit/>
          </a:bodyPr>
          <a:lstStyle/>
          <a:p>
            <a:endParaRPr lang="en-US"/>
          </a:p>
        </p:txBody>
      </p:sp>
      <p:sp>
        <p:nvSpPr>
          <p:cNvPr id="8204" name="Line 19"/>
          <p:cNvSpPr>
            <a:spLocks noChangeShapeType="1"/>
          </p:cNvSpPr>
          <p:nvPr/>
        </p:nvSpPr>
        <p:spPr bwMode="auto">
          <a:xfrm>
            <a:off x="5486400" y="952500"/>
            <a:ext cx="533400" cy="0"/>
          </a:xfrm>
          <a:prstGeom prst="line">
            <a:avLst/>
          </a:prstGeom>
          <a:noFill/>
          <a:ln w="38100">
            <a:solidFill>
              <a:schemeClr val="tx1"/>
            </a:solidFill>
            <a:round/>
            <a:headEnd/>
            <a:tailEnd/>
          </a:ln>
        </p:spPr>
        <p:txBody>
          <a:bodyPr>
            <a:spAutoFit/>
          </a:bodyPr>
          <a:lstStyle/>
          <a:p>
            <a:endParaRPr lang="en-US"/>
          </a:p>
        </p:txBody>
      </p:sp>
      <p:sp>
        <p:nvSpPr>
          <p:cNvPr id="8205" name="Line 20"/>
          <p:cNvSpPr>
            <a:spLocks noChangeShapeType="1"/>
          </p:cNvSpPr>
          <p:nvPr/>
        </p:nvSpPr>
        <p:spPr bwMode="auto">
          <a:xfrm>
            <a:off x="5334000" y="1397000"/>
            <a:ext cx="533400" cy="0"/>
          </a:xfrm>
          <a:prstGeom prst="line">
            <a:avLst/>
          </a:prstGeom>
          <a:noFill/>
          <a:ln w="38100">
            <a:solidFill>
              <a:schemeClr val="tx1"/>
            </a:solidFill>
            <a:round/>
            <a:headEnd/>
            <a:tailEnd/>
          </a:ln>
        </p:spPr>
        <p:txBody>
          <a:bodyPr>
            <a:spAutoFit/>
          </a:bodyPr>
          <a:lstStyle/>
          <a:p>
            <a:endParaRPr lang="en-US"/>
          </a:p>
        </p:txBody>
      </p:sp>
      <p:sp>
        <p:nvSpPr>
          <p:cNvPr id="8206" name="Line 21"/>
          <p:cNvSpPr>
            <a:spLocks noChangeShapeType="1"/>
          </p:cNvSpPr>
          <p:nvPr/>
        </p:nvSpPr>
        <p:spPr bwMode="auto">
          <a:xfrm>
            <a:off x="5105400" y="1841500"/>
            <a:ext cx="533400" cy="0"/>
          </a:xfrm>
          <a:prstGeom prst="line">
            <a:avLst/>
          </a:prstGeom>
          <a:noFill/>
          <a:ln w="38100">
            <a:solidFill>
              <a:schemeClr val="tx1"/>
            </a:solidFill>
            <a:round/>
            <a:headEnd/>
            <a:tailEnd/>
          </a:ln>
        </p:spPr>
        <p:txBody>
          <a:bodyPr>
            <a:spAutoFit/>
          </a:bodyPr>
          <a:lstStyle/>
          <a:p>
            <a:endParaRPr lang="en-US"/>
          </a:p>
        </p:txBody>
      </p:sp>
      <p:sp>
        <p:nvSpPr>
          <p:cNvPr id="8207" name="Line 22"/>
          <p:cNvSpPr>
            <a:spLocks noChangeShapeType="1"/>
          </p:cNvSpPr>
          <p:nvPr/>
        </p:nvSpPr>
        <p:spPr bwMode="auto">
          <a:xfrm>
            <a:off x="4876800" y="2286000"/>
            <a:ext cx="533400" cy="0"/>
          </a:xfrm>
          <a:prstGeom prst="line">
            <a:avLst/>
          </a:prstGeom>
          <a:noFill/>
          <a:ln w="38100">
            <a:solidFill>
              <a:schemeClr val="tx1"/>
            </a:solidFill>
            <a:round/>
            <a:headEnd/>
            <a:tailEnd/>
          </a:ln>
        </p:spPr>
        <p:txBody>
          <a:bodyPr>
            <a:spAutoFit/>
          </a:bodyPr>
          <a:lstStyle/>
          <a:p>
            <a:endParaRPr lang="en-US"/>
          </a:p>
        </p:txBody>
      </p:sp>
      <p:sp>
        <p:nvSpPr>
          <p:cNvPr id="8208" name="Line 23"/>
          <p:cNvSpPr>
            <a:spLocks noChangeShapeType="1"/>
          </p:cNvSpPr>
          <p:nvPr/>
        </p:nvSpPr>
        <p:spPr bwMode="auto">
          <a:xfrm>
            <a:off x="7086600" y="2730500"/>
            <a:ext cx="228600" cy="0"/>
          </a:xfrm>
          <a:prstGeom prst="line">
            <a:avLst/>
          </a:prstGeom>
          <a:noFill/>
          <a:ln w="38100">
            <a:solidFill>
              <a:schemeClr val="tx1"/>
            </a:solidFill>
            <a:round/>
            <a:headEnd/>
            <a:tailEnd type="triangle" w="med" len="med"/>
          </a:ln>
        </p:spPr>
        <p:txBody>
          <a:bodyPr>
            <a:spAutoFit/>
          </a:bodyPr>
          <a:lstStyle/>
          <a:p>
            <a:endParaRPr lang="en-US"/>
          </a:p>
        </p:txBody>
      </p:sp>
      <p:sp>
        <p:nvSpPr>
          <p:cNvPr id="8209" name="Line 24"/>
          <p:cNvSpPr>
            <a:spLocks noChangeShapeType="1"/>
          </p:cNvSpPr>
          <p:nvPr/>
        </p:nvSpPr>
        <p:spPr bwMode="auto">
          <a:xfrm flipH="1">
            <a:off x="6248400" y="2730500"/>
            <a:ext cx="304800" cy="0"/>
          </a:xfrm>
          <a:prstGeom prst="line">
            <a:avLst/>
          </a:prstGeom>
          <a:noFill/>
          <a:ln w="38100">
            <a:solidFill>
              <a:schemeClr val="tx1"/>
            </a:solidFill>
            <a:round/>
            <a:headEnd/>
            <a:tailEnd type="triangle" w="med" len="med"/>
          </a:ln>
        </p:spPr>
        <p:txBody>
          <a:bodyPr>
            <a:spAutoFit/>
          </a:bodyPr>
          <a:lstStyle/>
          <a:p>
            <a:endParaRPr lang="en-US"/>
          </a:p>
        </p:txBody>
      </p:sp>
      <p:graphicFrame>
        <p:nvGraphicFramePr>
          <p:cNvPr id="251929" name="Object 25"/>
          <p:cNvGraphicFramePr>
            <a:graphicFrameLocks noChangeAspect="1"/>
          </p:cNvGraphicFramePr>
          <p:nvPr/>
        </p:nvGraphicFramePr>
        <p:xfrm>
          <a:off x="1970088" y="3683000"/>
          <a:ext cx="3375025" cy="1389063"/>
        </p:xfrm>
        <a:graphic>
          <a:graphicData uri="http://schemas.openxmlformats.org/presentationml/2006/ole">
            <p:oleObj spid="_x0000_s8194" name="Equation" r:id="rId5" imgW="1180800" imgH="583920" progId="Equation.3">
              <p:embed/>
            </p:oleObj>
          </a:graphicData>
        </a:graphic>
      </p:graphicFrame>
      <p:sp>
        <p:nvSpPr>
          <p:cNvPr id="251930" name="Text Box 26"/>
          <p:cNvSpPr txBox="1">
            <a:spLocks noChangeArrowheads="1"/>
          </p:cNvSpPr>
          <p:nvPr/>
        </p:nvSpPr>
        <p:spPr bwMode="auto">
          <a:xfrm>
            <a:off x="746125" y="5199063"/>
            <a:ext cx="4972050" cy="461962"/>
          </a:xfrm>
          <a:prstGeom prst="rect">
            <a:avLst/>
          </a:prstGeom>
          <a:noFill/>
          <a:ln w="38100">
            <a:noFill/>
            <a:miter lim="800000"/>
            <a:headEnd/>
            <a:tailEnd/>
          </a:ln>
        </p:spPr>
        <p:txBody>
          <a:bodyPr wrap="none">
            <a:spAutoFit/>
          </a:bodyPr>
          <a:lstStyle/>
          <a:p>
            <a:r>
              <a:rPr lang="en-US"/>
              <a:t>This reconciles the frames of 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08">
                                            <p:txEl>
                                              <p:pRg st="0" end="0"/>
                                            </p:txEl>
                                          </p:spTgt>
                                        </p:tgtEl>
                                        <p:attrNameLst>
                                          <p:attrName>style.visibility</p:attrName>
                                        </p:attrNameLst>
                                      </p:cBhvr>
                                      <p:to>
                                        <p:strVal val="visible"/>
                                      </p:to>
                                    </p:set>
                                    <p:animEffect transition="in" filter="dissolve">
                                      <p:cBhvr>
                                        <p:cTn id="7" dur="500"/>
                                        <p:tgtEl>
                                          <p:spTgt spid="2519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1929"/>
                                        </p:tgtEl>
                                        <p:attrNameLst>
                                          <p:attrName>style.visibility</p:attrName>
                                        </p:attrNameLst>
                                      </p:cBhvr>
                                      <p:to>
                                        <p:strVal val="visible"/>
                                      </p:to>
                                    </p:set>
                                    <p:animEffect transition="in" filter="dissolve">
                                      <p:cBhvr>
                                        <p:cTn id="12" dur="500"/>
                                        <p:tgtEl>
                                          <p:spTgt spid="2519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1930"/>
                                        </p:tgtEl>
                                        <p:attrNameLst>
                                          <p:attrName>style.visibility</p:attrName>
                                        </p:attrNameLst>
                                      </p:cBhvr>
                                      <p:to>
                                        <p:strVal val="visible"/>
                                      </p:to>
                                    </p:set>
                                    <p:animEffect transition="in" filter="dissolve">
                                      <p:cBhvr>
                                        <p:cTn id="17" dur="500"/>
                                        <p:tgtEl>
                                          <p:spTgt spid="25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build="p" autoUpdateAnimBg="0"/>
      <p:bldP spid="25193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304800" y="0"/>
            <a:ext cx="6934200" cy="708025"/>
          </a:xfrm>
          <a:prstGeom prst="rect">
            <a:avLst/>
          </a:prstGeom>
          <a:noFill/>
          <a:ln w="9525">
            <a:noFill/>
            <a:miter lim="800000"/>
            <a:headEnd/>
            <a:tailEnd/>
          </a:ln>
        </p:spPr>
        <p:txBody>
          <a:bodyPr>
            <a:spAutoFit/>
          </a:bodyPr>
          <a:lstStyle/>
          <a:p>
            <a:r>
              <a:rPr lang="en-US" sz="4000" b="1" u="sng"/>
              <a:t>Mass Dilation</a:t>
            </a:r>
            <a:r>
              <a:rPr lang="en-US" sz="4000" b="1" u="sng">
                <a:latin typeface="Verdana" pitchFamily="34" charset="0"/>
              </a:rPr>
              <a:t> </a:t>
            </a:r>
          </a:p>
        </p:txBody>
      </p:sp>
      <p:sp>
        <p:nvSpPr>
          <p:cNvPr id="9220" name="Text Box 3"/>
          <p:cNvSpPr txBox="1">
            <a:spLocks noChangeArrowheads="1"/>
          </p:cNvSpPr>
          <p:nvPr/>
        </p:nvSpPr>
        <p:spPr bwMode="auto">
          <a:xfrm>
            <a:off x="8137525" y="5241925"/>
            <a:ext cx="795338" cy="460375"/>
          </a:xfrm>
          <a:prstGeom prst="rect">
            <a:avLst/>
          </a:prstGeom>
          <a:noFill/>
          <a:ln w="38100">
            <a:noFill/>
            <a:miter lim="800000"/>
            <a:headEnd/>
            <a:tailEnd/>
          </a:ln>
        </p:spPr>
        <p:txBody>
          <a:bodyPr wrap="none">
            <a:spAutoFit/>
          </a:bodyPr>
          <a:lstStyle/>
          <a:p>
            <a:r>
              <a:rPr lang="en-US">
                <a:hlinkClick r:id="rId3" action="ppaction://hlinksldjump"/>
              </a:rPr>
              <a:t>TOC</a:t>
            </a:r>
            <a:endParaRPr lang="en-US"/>
          </a:p>
        </p:txBody>
      </p:sp>
      <p:sp>
        <p:nvSpPr>
          <p:cNvPr id="252932" name="Text Box 4"/>
          <p:cNvSpPr txBox="1">
            <a:spLocks noChangeArrowheads="1"/>
          </p:cNvSpPr>
          <p:nvPr/>
        </p:nvSpPr>
        <p:spPr bwMode="auto">
          <a:xfrm>
            <a:off x="381000" y="2794000"/>
            <a:ext cx="8229600" cy="461963"/>
          </a:xfrm>
          <a:prstGeom prst="rect">
            <a:avLst/>
          </a:prstGeom>
          <a:noFill/>
          <a:ln w="38100">
            <a:noFill/>
            <a:miter lim="800000"/>
            <a:headEnd/>
            <a:tailEnd/>
          </a:ln>
        </p:spPr>
        <p:txBody>
          <a:bodyPr>
            <a:spAutoFit/>
          </a:bodyPr>
          <a:lstStyle/>
          <a:p>
            <a:r>
              <a:rPr lang="en-US"/>
              <a:t>Moving objects gain mass</a:t>
            </a:r>
          </a:p>
        </p:txBody>
      </p:sp>
      <p:graphicFrame>
        <p:nvGraphicFramePr>
          <p:cNvPr id="252945" name="Object 17"/>
          <p:cNvGraphicFramePr>
            <a:graphicFrameLocks noChangeAspect="1"/>
          </p:cNvGraphicFramePr>
          <p:nvPr/>
        </p:nvGraphicFramePr>
        <p:xfrm>
          <a:off x="2187575" y="3238500"/>
          <a:ext cx="2938463" cy="2022475"/>
        </p:xfrm>
        <a:graphic>
          <a:graphicData uri="http://schemas.openxmlformats.org/presentationml/2006/ole">
            <p:oleObj spid="_x0000_s9218" name="Equation" r:id="rId4" imgW="1028520" imgH="850680" progId="Equation.3">
              <p:embed/>
            </p:oleObj>
          </a:graphicData>
        </a:graphic>
      </p:graphicFrame>
      <p:sp>
        <p:nvSpPr>
          <p:cNvPr id="252946" name="Text Box 18"/>
          <p:cNvSpPr txBox="1">
            <a:spLocks noChangeArrowheads="1"/>
          </p:cNvSpPr>
          <p:nvPr/>
        </p:nvSpPr>
        <p:spPr bwMode="auto">
          <a:xfrm>
            <a:off x="746125" y="5283200"/>
            <a:ext cx="6057900" cy="460375"/>
          </a:xfrm>
          <a:prstGeom prst="rect">
            <a:avLst/>
          </a:prstGeom>
          <a:noFill/>
          <a:ln w="38100">
            <a:noFill/>
            <a:miter lim="800000"/>
            <a:headEnd/>
            <a:tailEnd/>
          </a:ln>
        </p:spPr>
        <p:txBody>
          <a:bodyPr wrap="none">
            <a:spAutoFit/>
          </a:bodyPr>
          <a:lstStyle/>
          <a:p>
            <a:r>
              <a:rPr lang="en-US"/>
              <a:t>(The gained mass is energy mass as in E = mc</a:t>
            </a:r>
            <a:r>
              <a:rPr lang="en-US" baseline="30000"/>
              <a:t>2</a:t>
            </a:r>
            <a:r>
              <a:rPr lang="en-US"/>
              <a:t>)</a:t>
            </a:r>
          </a:p>
        </p:txBody>
      </p:sp>
      <p:sp>
        <p:nvSpPr>
          <p:cNvPr id="9223" name="Text Box 19"/>
          <p:cNvSpPr txBox="1">
            <a:spLocks noChangeArrowheads="1"/>
          </p:cNvSpPr>
          <p:nvPr/>
        </p:nvSpPr>
        <p:spPr bwMode="auto">
          <a:xfrm>
            <a:off x="609600" y="825500"/>
            <a:ext cx="2244725" cy="830263"/>
          </a:xfrm>
          <a:prstGeom prst="rect">
            <a:avLst/>
          </a:prstGeom>
          <a:noFill/>
          <a:ln w="38100">
            <a:noFill/>
            <a:miter lim="800000"/>
            <a:headEnd/>
            <a:tailEnd/>
          </a:ln>
        </p:spPr>
        <p:txBody>
          <a:bodyPr wrap="none">
            <a:spAutoFit/>
          </a:bodyPr>
          <a:lstStyle/>
          <a:p>
            <a:r>
              <a:rPr lang="en-US"/>
              <a:t>Electron at rest</a:t>
            </a:r>
          </a:p>
          <a:p>
            <a:r>
              <a:rPr lang="en-US"/>
              <a:t>m</a:t>
            </a:r>
            <a:r>
              <a:rPr lang="en-US" baseline="-25000"/>
              <a:t>o</a:t>
            </a:r>
            <a:r>
              <a:rPr lang="en-US"/>
              <a:t> = 0.511 MeV</a:t>
            </a:r>
          </a:p>
        </p:txBody>
      </p:sp>
      <p:sp>
        <p:nvSpPr>
          <p:cNvPr id="9224" name="Text Box 20"/>
          <p:cNvSpPr txBox="1">
            <a:spLocks noChangeArrowheads="1"/>
          </p:cNvSpPr>
          <p:nvPr/>
        </p:nvSpPr>
        <p:spPr bwMode="auto">
          <a:xfrm>
            <a:off x="4638675" y="468313"/>
            <a:ext cx="3711575" cy="1200150"/>
          </a:xfrm>
          <a:prstGeom prst="rect">
            <a:avLst/>
          </a:prstGeom>
          <a:noFill/>
          <a:ln w="38100">
            <a:noFill/>
            <a:miter lim="800000"/>
            <a:headEnd/>
            <a:tailEnd/>
          </a:ln>
        </p:spPr>
        <p:txBody>
          <a:bodyPr wrap="none">
            <a:spAutoFit/>
          </a:bodyPr>
          <a:lstStyle/>
          <a:p>
            <a:r>
              <a:rPr lang="en-US"/>
              <a:t>Electron with 1.0 MeV Ke:</a:t>
            </a:r>
          </a:p>
          <a:p>
            <a:r>
              <a:rPr lang="en-US"/>
              <a:t>m = 1.00 MeV + 0.511 MeV</a:t>
            </a:r>
          </a:p>
          <a:p>
            <a:r>
              <a:rPr lang="en-US"/>
              <a:t>=1.511 MeV</a:t>
            </a:r>
          </a:p>
        </p:txBody>
      </p:sp>
      <p:sp>
        <p:nvSpPr>
          <p:cNvPr id="9225" name="Oval 21"/>
          <p:cNvSpPr>
            <a:spLocks noChangeArrowheads="1"/>
          </p:cNvSpPr>
          <p:nvPr/>
        </p:nvSpPr>
        <p:spPr bwMode="auto">
          <a:xfrm>
            <a:off x="1568450" y="1993900"/>
            <a:ext cx="717550" cy="647700"/>
          </a:xfrm>
          <a:prstGeom prst="ellipse">
            <a:avLst/>
          </a:prstGeom>
          <a:solidFill>
            <a:srgbClr val="C0C0C0"/>
          </a:solidFill>
          <a:ln w="38100">
            <a:solidFill>
              <a:schemeClr val="tx1"/>
            </a:solidFill>
            <a:round/>
            <a:headEnd/>
            <a:tailEnd/>
          </a:ln>
        </p:spPr>
        <p:txBody>
          <a:bodyPr anchor="ctr">
            <a:spAutoFit/>
          </a:bodyPr>
          <a:lstStyle/>
          <a:p>
            <a:pPr algn="ctr"/>
            <a:r>
              <a:rPr lang="en-US"/>
              <a:t>e</a:t>
            </a:r>
          </a:p>
        </p:txBody>
      </p:sp>
      <p:sp>
        <p:nvSpPr>
          <p:cNvPr id="9226" name="Oval 22"/>
          <p:cNvSpPr>
            <a:spLocks noChangeArrowheads="1"/>
          </p:cNvSpPr>
          <p:nvPr/>
        </p:nvSpPr>
        <p:spPr bwMode="auto">
          <a:xfrm>
            <a:off x="6216650" y="2012950"/>
            <a:ext cx="717550" cy="649288"/>
          </a:xfrm>
          <a:prstGeom prst="ellipse">
            <a:avLst/>
          </a:prstGeom>
          <a:solidFill>
            <a:srgbClr val="C0C0C0"/>
          </a:solidFill>
          <a:ln w="38100">
            <a:solidFill>
              <a:schemeClr val="tx1"/>
            </a:solidFill>
            <a:round/>
            <a:headEnd/>
            <a:tailEnd/>
          </a:ln>
        </p:spPr>
        <p:txBody>
          <a:bodyPr anchor="ctr">
            <a:spAutoFit/>
          </a:bodyPr>
          <a:lstStyle/>
          <a:p>
            <a:pPr algn="ctr"/>
            <a:r>
              <a:rPr lang="en-US"/>
              <a:t>e</a:t>
            </a:r>
          </a:p>
        </p:txBody>
      </p:sp>
      <p:sp>
        <p:nvSpPr>
          <p:cNvPr id="9227" name="Line 23"/>
          <p:cNvSpPr>
            <a:spLocks noChangeShapeType="1"/>
          </p:cNvSpPr>
          <p:nvPr/>
        </p:nvSpPr>
        <p:spPr bwMode="auto">
          <a:xfrm>
            <a:off x="5638800" y="2119313"/>
            <a:ext cx="457200" cy="0"/>
          </a:xfrm>
          <a:prstGeom prst="line">
            <a:avLst/>
          </a:prstGeom>
          <a:noFill/>
          <a:ln w="38100">
            <a:solidFill>
              <a:schemeClr val="tx1"/>
            </a:solidFill>
            <a:round/>
            <a:headEnd/>
            <a:tailEnd/>
          </a:ln>
        </p:spPr>
        <p:txBody>
          <a:bodyPr>
            <a:spAutoFit/>
          </a:bodyPr>
          <a:lstStyle/>
          <a:p>
            <a:endParaRPr lang="en-US"/>
          </a:p>
        </p:txBody>
      </p:sp>
      <p:sp>
        <p:nvSpPr>
          <p:cNvPr id="9228" name="Line 24"/>
          <p:cNvSpPr>
            <a:spLocks noChangeShapeType="1"/>
          </p:cNvSpPr>
          <p:nvPr/>
        </p:nvSpPr>
        <p:spPr bwMode="auto">
          <a:xfrm>
            <a:off x="5486400" y="2246313"/>
            <a:ext cx="457200" cy="0"/>
          </a:xfrm>
          <a:prstGeom prst="line">
            <a:avLst/>
          </a:prstGeom>
          <a:noFill/>
          <a:ln w="38100">
            <a:solidFill>
              <a:schemeClr val="tx1"/>
            </a:solidFill>
            <a:round/>
            <a:headEnd/>
            <a:tailEnd/>
          </a:ln>
        </p:spPr>
        <p:txBody>
          <a:bodyPr>
            <a:spAutoFit/>
          </a:bodyPr>
          <a:lstStyle/>
          <a:p>
            <a:endParaRPr lang="en-US"/>
          </a:p>
        </p:txBody>
      </p:sp>
      <p:sp>
        <p:nvSpPr>
          <p:cNvPr id="9229" name="Line 25"/>
          <p:cNvSpPr>
            <a:spLocks noChangeShapeType="1"/>
          </p:cNvSpPr>
          <p:nvPr/>
        </p:nvSpPr>
        <p:spPr bwMode="auto">
          <a:xfrm>
            <a:off x="5334000" y="2373313"/>
            <a:ext cx="457200" cy="0"/>
          </a:xfrm>
          <a:prstGeom prst="line">
            <a:avLst/>
          </a:prstGeom>
          <a:noFill/>
          <a:ln w="38100">
            <a:solidFill>
              <a:schemeClr val="tx1"/>
            </a:solidFill>
            <a:round/>
            <a:headEnd/>
            <a:tailEnd/>
          </a:ln>
        </p:spPr>
        <p:txBody>
          <a:bodyPr>
            <a:spAutoFit/>
          </a:bodyPr>
          <a:lstStyle/>
          <a:p>
            <a:endParaRPr lang="en-US"/>
          </a:p>
        </p:txBody>
      </p:sp>
      <p:sp>
        <p:nvSpPr>
          <p:cNvPr id="9230" name="Line 26"/>
          <p:cNvSpPr>
            <a:spLocks noChangeShapeType="1"/>
          </p:cNvSpPr>
          <p:nvPr/>
        </p:nvSpPr>
        <p:spPr bwMode="auto">
          <a:xfrm>
            <a:off x="5181600" y="2500313"/>
            <a:ext cx="457200" cy="0"/>
          </a:xfrm>
          <a:prstGeom prst="line">
            <a:avLst/>
          </a:prstGeom>
          <a:noFill/>
          <a:ln w="38100">
            <a:solidFill>
              <a:schemeClr val="tx1"/>
            </a:solidFill>
            <a:round/>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2932">
                                            <p:txEl>
                                              <p:pRg st="0" end="0"/>
                                            </p:txEl>
                                          </p:spTgt>
                                        </p:tgtEl>
                                        <p:attrNameLst>
                                          <p:attrName>style.visibility</p:attrName>
                                        </p:attrNameLst>
                                      </p:cBhvr>
                                      <p:to>
                                        <p:strVal val="visible"/>
                                      </p:to>
                                    </p:set>
                                    <p:animEffect transition="in" filter="dissolve">
                                      <p:cBhvr>
                                        <p:cTn id="7" dur="500"/>
                                        <p:tgtEl>
                                          <p:spTgt spid="2529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2945"/>
                                        </p:tgtEl>
                                        <p:attrNameLst>
                                          <p:attrName>style.visibility</p:attrName>
                                        </p:attrNameLst>
                                      </p:cBhvr>
                                      <p:to>
                                        <p:strVal val="visible"/>
                                      </p:to>
                                    </p:set>
                                    <p:animEffect transition="in" filter="dissolve">
                                      <p:cBhvr>
                                        <p:cTn id="12" dur="500"/>
                                        <p:tgtEl>
                                          <p:spTgt spid="2529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2946"/>
                                        </p:tgtEl>
                                        <p:attrNameLst>
                                          <p:attrName>style.visibility</p:attrName>
                                        </p:attrNameLst>
                                      </p:cBhvr>
                                      <p:to>
                                        <p:strVal val="visible"/>
                                      </p:to>
                                    </p:set>
                                    <p:animEffect transition="in" filter="dissolve">
                                      <p:cBhvr>
                                        <p:cTn id="17" dur="500"/>
                                        <p:tgtEl>
                                          <p:spTgt spid="25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autoUpdateAnimBg="0"/>
      <p:bldP spid="25294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3" action="ppaction://hlinksldjump"/>
              </a:rPr>
              <a:t>W</a:t>
            </a:r>
            <a:endParaRPr lang="en-US"/>
          </a:p>
        </p:txBody>
      </p:sp>
      <p:sp>
        <p:nvSpPr>
          <p:cNvPr id="10244" name="Text Box 4"/>
          <p:cNvSpPr txBox="1">
            <a:spLocks noChangeArrowheads="1"/>
          </p:cNvSpPr>
          <p:nvPr/>
        </p:nvSpPr>
        <p:spPr bwMode="auto">
          <a:xfrm>
            <a:off x="228600" y="5465763"/>
            <a:ext cx="479425" cy="306387"/>
          </a:xfrm>
          <a:prstGeom prst="rect">
            <a:avLst/>
          </a:prstGeom>
          <a:noFill/>
          <a:ln w="38100">
            <a:noFill/>
            <a:miter lim="800000"/>
            <a:headEnd/>
            <a:tailEnd/>
          </a:ln>
        </p:spPr>
        <p:txBody>
          <a:bodyPr wrap="none">
            <a:spAutoFit/>
          </a:bodyPr>
          <a:lstStyle/>
          <a:p>
            <a:r>
              <a:rPr lang="en-US" sz="1400" b="1"/>
              <a:t>19 s</a:t>
            </a:r>
          </a:p>
        </p:txBody>
      </p:sp>
      <p:sp>
        <p:nvSpPr>
          <p:cNvPr id="10245" name="Text Box 9"/>
          <p:cNvSpPr txBox="1">
            <a:spLocks noChangeArrowheads="1"/>
          </p:cNvSpPr>
          <p:nvPr/>
        </p:nvSpPr>
        <p:spPr bwMode="auto">
          <a:xfrm>
            <a:off x="304800" y="-7938"/>
            <a:ext cx="8610600" cy="1570038"/>
          </a:xfrm>
          <a:prstGeom prst="rect">
            <a:avLst/>
          </a:prstGeom>
          <a:noFill/>
          <a:ln w="38100">
            <a:noFill/>
            <a:miter lim="800000"/>
            <a:headEnd/>
            <a:tailEnd/>
          </a:ln>
        </p:spPr>
        <p:txBody>
          <a:bodyPr>
            <a:spAutoFit/>
          </a:bodyPr>
          <a:lstStyle/>
          <a:p>
            <a:r>
              <a:rPr lang="en-US" sz="3200"/>
              <a:t>Moe and Joe have clocks that tick every 10.00 seconds.  Joe is flying by at .85 c.  What time does Moe see Joe’s clock take to tick? (trick with c)</a:t>
            </a:r>
            <a:endParaRPr lang="en-US" sz="4000" baseline="30000"/>
          </a:p>
        </p:txBody>
      </p:sp>
      <p:sp>
        <p:nvSpPr>
          <p:cNvPr id="10246" name="Text Box 11"/>
          <p:cNvSpPr txBox="1">
            <a:spLocks noChangeArrowheads="1"/>
          </p:cNvSpPr>
          <p:nvPr/>
        </p:nvSpPr>
        <p:spPr bwMode="auto">
          <a:xfrm>
            <a:off x="120650" y="889000"/>
            <a:ext cx="184150" cy="461963"/>
          </a:xfrm>
          <a:prstGeom prst="rect">
            <a:avLst/>
          </a:prstGeom>
          <a:noFill/>
          <a:ln w="38100">
            <a:noFill/>
            <a:miter lim="800000"/>
            <a:headEnd/>
            <a:tailEnd/>
          </a:ln>
        </p:spPr>
        <p:txBody>
          <a:bodyPr wrap="none">
            <a:spAutoFit/>
          </a:bodyPr>
          <a:lstStyle/>
          <a:p>
            <a:endParaRPr lang="en-US"/>
          </a:p>
        </p:txBody>
      </p:sp>
      <p:graphicFrame>
        <p:nvGraphicFramePr>
          <p:cNvPr id="260096" name="Object 1024"/>
          <p:cNvGraphicFramePr>
            <a:graphicFrameLocks noChangeAspect="1"/>
          </p:cNvGraphicFramePr>
          <p:nvPr/>
        </p:nvGraphicFramePr>
        <p:xfrm>
          <a:off x="838200" y="1524000"/>
          <a:ext cx="2638425" cy="1685925"/>
        </p:xfrm>
        <a:graphic>
          <a:graphicData uri="http://schemas.openxmlformats.org/presentationml/2006/ole">
            <p:oleObj spid="_x0000_s10242" name="Bitmap Image" r:id="rId4" imgW="1628571" imgH="1247619"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0096"/>
                                        </p:tgtEl>
                                        <p:attrNameLst>
                                          <p:attrName>style.visibility</p:attrName>
                                        </p:attrNameLst>
                                      </p:cBhvr>
                                      <p:to>
                                        <p:strVal val="visible"/>
                                      </p:to>
                                    </p:set>
                                    <p:animEffect transition="in" filter="dissolve">
                                      <p:cBhvr>
                                        <p:cTn id="7" dur="500"/>
                                        <p:tgtEl>
                                          <p:spTgt spid="260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3" action="ppaction://hlinksldjump"/>
              </a:rPr>
              <a:t>W</a:t>
            </a:r>
            <a:endParaRPr lang="en-US"/>
          </a:p>
        </p:txBody>
      </p:sp>
      <p:sp>
        <p:nvSpPr>
          <p:cNvPr id="11268" name="Text Box 3"/>
          <p:cNvSpPr txBox="1">
            <a:spLocks noChangeArrowheads="1"/>
          </p:cNvSpPr>
          <p:nvPr/>
        </p:nvSpPr>
        <p:spPr bwMode="auto">
          <a:xfrm>
            <a:off x="228600" y="5465763"/>
            <a:ext cx="714375" cy="306387"/>
          </a:xfrm>
          <a:prstGeom prst="rect">
            <a:avLst/>
          </a:prstGeom>
          <a:noFill/>
          <a:ln w="38100">
            <a:noFill/>
            <a:miter lim="800000"/>
            <a:headEnd/>
            <a:tailEnd/>
          </a:ln>
        </p:spPr>
        <p:txBody>
          <a:bodyPr wrap="none">
            <a:spAutoFit/>
          </a:bodyPr>
          <a:lstStyle/>
          <a:p>
            <a:r>
              <a:rPr lang="en-US" sz="1400" b="1"/>
              <a:t>0.941 c</a:t>
            </a:r>
          </a:p>
        </p:txBody>
      </p:sp>
      <p:sp>
        <p:nvSpPr>
          <p:cNvPr id="11269" name="Text Box 4"/>
          <p:cNvSpPr txBox="1">
            <a:spLocks noChangeArrowheads="1"/>
          </p:cNvSpPr>
          <p:nvPr/>
        </p:nvSpPr>
        <p:spPr bwMode="auto">
          <a:xfrm>
            <a:off x="304800" y="-7938"/>
            <a:ext cx="8229600" cy="1077913"/>
          </a:xfrm>
          <a:prstGeom prst="rect">
            <a:avLst/>
          </a:prstGeom>
          <a:noFill/>
          <a:ln w="38100">
            <a:noFill/>
            <a:miter lim="800000"/>
            <a:headEnd/>
            <a:tailEnd/>
          </a:ln>
        </p:spPr>
        <p:txBody>
          <a:bodyPr>
            <a:spAutoFit/>
          </a:bodyPr>
          <a:lstStyle/>
          <a:p>
            <a:r>
              <a:rPr lang="en-US" sz="3200"/>
              <a:t>An electron has a rest mass of 0.511 MeV, and a moving mass of 1.511 MeV.  What is its speed ?</a:t>
            </a:r>
            <a:endParaRPr lang="en-US" sz="4000" baseline="30000"/>
          </a:p>
        </p:txBody>
      </p:sp>
      <p:sp>
        <p:nvSpPr>
          <p:cNvPr id="11270" name="Text Box 5"/>
          <p:cNvSpPr txBox="1">
            <a:spLocks noChangeArrowheads="1"/>
          </p:cNvSpPr>
          <p:nvPr/>
        </p:nvSpPr>
        <p:spPr bwMode="auto">
          <a:xfrm>
            <a:off x="120650" y="889000"/>
            <a:ext cx="184150" cy="461963"/>
          </a:xfrm>
          <a:prstGeom prst="rect">
            <a:avLst/>
          </a:prstGeom>
          <a:noFill/>
          <a:ln w="38100">
            <a:noFill/>
            <a:miter lim="800000"/>
            <a:headEnd/>
            <a:tailEnd/>
          </a:ln>
        </p:spPr>
        <p:txBody>
          <a:bodyPr wrap="none">
            <a:spAutoFit/>
          </a:bodyPr>
          <a:lstStyle/>
          <a:p>
            <a:endParaRPr lang="en-US"/>
          </a:p>
        </p:txBody>
      </p:sp>
      <p:sp>
        <p:nvSpPr>
          <p:cNvPr id="253958" name="Text Box 6"/>
          <p:cNvSpPr txBox="1">
            <a:spLocks noChangeArrowheads="1"/>
          </p:cNvSpPr>
          <p:nvPr/>
        </p:nvSpPr>
        <p:spPr bwMode="auto">
          <a:xfrm>
            <a:off x="381000" y="4508500"/>
            <a:ext cx="1492250" cy="646113"/>
          </a:xfrm>
          <a:prstGeom prst="rect">
            <a:avLst/>
          </a:prstGeom>
          <a:noFill/>
          <a:ln w="38100">
            <a:noFill/>
            <a:miter lim="800000"/>
            <a:headEnd/>
            <a:tailEnd/>
          </a:ln>
        </p:spPr>
        <p:txBody>
          <a:bodyPr wrap="none">
            <a:spAutoFit/>
          </a:bodyPr>
          <a:lstStyle/>
          <a:p>
            <a:r>
              <a:rPr lang="en-US" sz="3600"/>
              <a:t>answer</a:t>
            </a:r>
          </a:p>
        </p:txBody>
      </p:sp>
      <p:graphicFrame>
        <p:nvGraphicFramePr>
          <p:cNvPr id="253959" name="Object 7"/>
          <p:cNvGraphicFramePr>
            <a:graphicFrameLocks noChangeAspect="1"/>
          </p:cNvGraphicFramePr>
          <p:nvPr/>
        </p:nvGraphicFramePr>
        <p:xfrm>
          <a:off x="381000" y="2286000"/>
          <a:ext cx="2638425" cy="1685925"/>
        </p:xfrm>
        <a:graphic>
          <a:graphicData uri="http://schemas.openxmlformats.org/presentationml/2006/ole">
            <p:oleObj spid="_x0000_s11266" name="Bitmap Image" r:id="rId4" imgW="1628571" imgH="1247619"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958"/>
                                        </p:tgtEl>
                                        <p:attrNameLst>
                                          <p:attrName>style.visibility</p:attrName>
                                        </p:attrNameLst>
                                      </p:cBhvr>
                                      <p:to>
                                        <p:strVal val="visible"/>
                                      </p:to>
                                    </p:set>
                                    <p:animEffect transition="in" filter="dissolve">
                                      <p:cBhvr>
                                        <p:cTn id="7" dur="500"/>
                                        <p:tgtEl>
                                          <p:spTgt spid="2539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3959"/>
                                        </p:tgtEl>
                                        <p:attrNameLst>
                                          <p:attrName>style.visibility</p:attrName>
                                        </p:attrNameLst>
                                      </p:cBhvr>
                                      <p:to>
                                        <p:strVal val="visible"/>
                                      </p:to>
                                    </p:set>
                                    <p:animEffect transition="in" filter="dissolve">
                                      <p:cBhvr>
                                        <p:cTn id="12" dur="500"/>
                                        <p:tgtEl>
                                          <p:spTgt spid="25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8"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3" action="ppaction://hlinksldjump"/>
              </a:rPr>
              <a:t>W</a:t>
            </a:r>
            <a:endParaRPr lang="en-US"/>
          </a:p>
        </p:txBody>
      </p:sp>
      <p:sp>
        <p:nvSpPr>
          <p:cNvPr id="12292" name="Text Box 3"/>
          <p:cNvSpPr txBox="1">
            <a:spLocks noChangeArrowheads="1"/>
          </p:cNvSpPr>
          <p:nvPr/>
        </p:nvSpPr>
        <p:spPr bwMode="auto">
          <a:xfrm>
            <a:off x="228600" y="5465763"/>
            <a:ext cx="623888" cy="306387"/>
          </a:xfrm>
          <a:prstGeom prst="rect">
            <a:avLst/>
          </a:prstGeom>
          <a:noFill/>
          <a:ln w="38100">
            <a:noFill/>
            <a:miter lim="800000"/>
            <a:headEnd/>
            <a:tailEnd/>
          </a:ln>
        </p:spPr>
        <p:txBody>
          <a:bodyPr wrap="none">
            <a:spAutoFit/>
          </a:bodyPr>
          <a:lstStyle/>
          <a:p>
            <a:r>
              <a:rPr lang="en-US" sz="1400" b="1"/>
              <a:t>0.46 c</a:t>
            </a:r>
          </a:p>
        </p:txBody>
      </p:sp>
      <p:sp>
        <p:nvSpPr>
          <p:cNvPr id="12293" name="Text Box 4"/>
          <p:cNvSpPr txBox="1">
            <a:spLocks noChangeArrowheads="1"/>
          </p:cNvSpPr>
          <p:nvPr/>
        </p:nvSpPr>
        <p:spPr bwMode="auto">
          <a:xfrm>
            <a:off x="304800" y="-7938"/>
            <a:ext cx="8229600" cy="1077913"/>
          </a:xfrm>
          <a:prstGeom prst="rect">
            <a:avLst/>
          </a:prstGeom>
          <a:noFill/>
          <a:ln w="38100">
            <a:noFill/>
            <a:miter lim="800000"/>
            <a:headEnd/>
            <a:tailEnd/>
          </a:ln>
        </p:spPr>
        <p:txBody>
          <a:bodyPr>
            <a:spAutoFit/>
          </a:bodyPr>
          <a:lstStyle/>
          <a:p>
            <a:r>
              <a:rPr lang="en-US" sz="3200"/>
              <a:t>What speed does a 45 foot long bus need to go to fit exactly into a tunnel that is 40. feet long?</a:t>
            </a:r>
            <a:endParaRPr lang="en-US" sz="4000" baseline="30000"/>
          </a:p>
        </p:txBody>
      </p:sp>
      <p:sp>
        <p:nvSpPr>
          <p:cNvPr id="12294" name="Text Box 5"/>
          <p:cNvSpPr txBox="1">
            <a:spLocks noChangeArrowheads="1"/>
          </p:cNvSpPr>
          <p:nvPr/>
        </p:nvSpPr>
        <p:spPr bwMode="auto">
          <a:xfrm>
            <a:off x="120650" y="889000"/>
            <a:ext cx="184150" cy="461963"/>
          </a:xfrm>
          <a:prstGeom prst="rect">
            <a:avLst/>
          </a:prstGeom>
          <a:noFill/>
          <a:ln w="38100">
            <a:noFill/>
            <a:miter lim="800000"/>
            <a:headEnd/>
            <a:tailEnd/>
          </a:ln>
        </p:spPr>
        <p:txBody>
          <a:bodyPr wrap="none">
            <a:spAutoFit/>
          </a:bodyPr>
          <a:lstStyle/>
          <a:p>
            <a:endParaRPr lang="en-US"/>
          </a:p>
        </p:txBody>
      </p:sp>
      <p:sp>
        <p:nvSpPr>
          <p:cNvPr id="254982" name="Text Box 6"/>
          <p:cNvSpPr txBox="1">
            <a:spLocks noChangeArrowheads="1"/>
          </p:cNvSpPr>
          <p:nvPr/>
        </p:nvSpPr>
        <p:spPr bwMode="auto">
          <a:xfrm>
            <a:off x="381000" y="4508500"/>
            <a:ext cx="1492250" cy="646113"/>
          </a:xfrm>
          <a:prstGeom prst="rect">
            <a:avLst/>
          </a:prstGeom>
          <a:noFill/>
          <a:ln w="38100">
            <a:noFill/>
            <a:miter lim="800000"/>
            <a:headEnd/>
            <a:tailEnd/>
          </a:ln>
        </p:spPr>
        <p:txBody>
          <a:bodyPr wrap="none">
            <a:spAutoFit/>
          </a:bodyPr>
          <a:lstStyle/>
          <a:p>
            <a:r>
              <a:rPr lang="en-US" sz="3600"/>
              <a:t>answer</a:t>
            </a:r>
          </a:p>
        </p:txBody>
      </p:sp>
      <p:graphicFrame>
        <p:nvGraphicFramePr>
          <p:cNvPr id="254983" name="Object 7"/>
          <p:cNvGraphicFramePr>
            <a:graphicFrameLocks noChangeAspect="1"/>
          </p:cNvGraphicFramePr>
          <p:nvPr/>
        </p:nvGraphicFramePr>
        <p:xfrm>
          <a:off x="381000" y="2286000"/>
          <a:ext cx="2638425" cy="1685925"/>
        </p:xfrm>
        <a:graphic>
          <a:graphicData uri="http://schemas.openxmlformats.org/presentationml/2006/ole">
            <p:oleObj spid="_x0000_s12290" name="Bitmap Image" r:id="rId4" imgW="1628571" imgH="1247619"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animEffect transition="in" filter="dissolve">
                                      <p:cBhvr>
                                        <p:cTn id="7" dur="500"/>
                                        <p:tgtEl>
                                          <p:spTgt spid="2549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4983"/>
                                        </p:tgtEl>
                                        <p:attrNameLst>
                                          <p:attrName>style.visibility</p:attrName>
                                        </p:attrNameLst>
                                      </p:cBhvr>
                                      <p:to>
                                        <p:strVal val="visible"/>
                                      </p:to>
                                    </p:set>
                                    <p:animEffect transition="in" filter="dissolve">
                                      <p:cBhvr>
                                        <p:cTn id="12" dur="500"/>
                                        <p:tgtEl>
                                          <p:spTgt spid="254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2"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rot="-5400000">
            <a:off x="-224631" y="2705894"/>
            <a:ext cx="2005012" cy="647700"/>
          </a:xfrm>
          <a:prstGeom prst="rect">
            <a:avLst/>
          </a:prstGeom>
          <a:noFill/>
          <a:ln w="25400">
            <a:noFill/>
            <a:miter lim="800000"/>
            <a:headEnd/>
            <a:tailEnd/>
          </a:ln>
        </p:spPr>
        <p:txBody>
          <a:bodyPr wrap="none">
            <a:spAutoFit/>
          </a:bodyPr>
          <a:lstStyle/>
          <a:p>
            <a:r>
              <a:rPr lang="en-US" sz="3600"/>
              <a:t>Relativity</a:t>
            </a:r>
          </a:p>
        </p:txBody>
      </p:sp>
      <p:pic>
        <p:nvPicPr>
          <p:cNvPr id="179203" name="Picture 4"/>
          <p:cNvPicPr>
            <a:picLocks noChangeAspect="1" noChangeArrowheads="1"/>
          </p:cNvPicPr>
          <p:nvPr/>
        </p:nvPicPr>
        <p:blipFill>
          <a:blip r:embed="rId2"/>
          <a:srcRect/>
          <a:stretch>
            <a:fillRect/>
          </a:stretch>
        </p:blipFill>
        <p:spPr bwMode="auto">
          <a:xfrm>
            <a:off x="1438275" y="936625"/>
            <a:ext cx="6269038" cy="3841750"/>
          </a:xfrm>
          <a:prstGeom prst="rect">
            <a:avLst/>
          </a:prstGeom>
          <a:noFill/>
          <a:ln w="9525">
            <a:noFill/>
            <a:miter lim="800000"/>
            <a:headEnd/>
            <a:tailEnd/>
          </a:ln>
        </p:spPr>
      </p:pic>
      <p:sp>
        <p:nvSpPr>
          <p:cNvPr id="179204" name="Rectangle 4"/>
          <p:cNvSpPr>
            <a:spLocks noChangeArrowheads="1"/>
          </p:cNvSpPr>
          <p:nvPr/>
        </p:nvSpPr>
        <p:spPr bwMode="auto">
          <a:xfrm>
            <a:off x="1600200" y="2933700"/>
            <a:ext cx="1066800" cy="609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0" y="2032000"/>
            <a:ext cx="9144000" cy="1500188"/>
          </a:xfrm>
          <a:prstGeom prst="rect">
            <a:avLst/>
          </a:prstGeom>
          <a:noFill/>
          <a:ln w="38100">
            <a:noFill/>
            <a:miter lim="800000"/>
            <a:headEnd/>
            <a:tailEnd/>
          </a:ln>
        </p:spPr>
        <p:txBody>
          <a:bodyPr>
            <a:spAutoFit/>
          </a:bodyPr>
          <a:lstStyle/>
          <a:p>
            <a:r>
              <a:rPr lang="en-US"/>
              <a:t>Example – Tom is on a flatbed car going 0.85 c to the east.  He throws a javelin at 0.56 c forward (relative to him, in the direction he is going) How fast is the javelin going with respect to us? </a:t>
            </a:r>
            <a:r>
              <a:rPr lang="en-US" sz="2000"/>
              <a:t>(why Galilean doesn’t work, lay out what is what)</a:t>
            </a:r>
          </a:p>
        </p:txBody>
      </p:sp>
      <p:sp>
        <p:nvSpPr>
          <p:cNvPr id="13317" name="Rectangle 29"/>
          <p:cNvSpPr>
            <a:spLocks noChangeArrowheads="1"/>
          </p:cNvSpPr>
          <p:nvPr/>
        </p:nvSpPr>
        <p:spPr bwMode="auto">
          <a:xfrm>
            <a:off x="0" y="2305050"/>
            <a:ext cx="184150" cy="461963"/>
          </a:xfrm>
          <a:prstGeom prst="rect">
            <a:avLst/>
          </a:prstGeom>
          <a:noFill/>
          <a:ln w="38100">
            <a:noFill/>
            <a:miter lim="800000"/>
            <a:headEnd/>
            <a:tailEnd/>
          </a:ln>
        </p:spPr>
        <p:txBody>
          <a:bodyPr wrap="none" anchor="ctr">
            <a:spAutoFit/>
          </a:bodyPr>
          <a:lstStyle/>
          <a:p>
            <a:endParaRPr lang="en-US"/>
          </a:p>
        </p:txBody>
      </p:sp>
      <p:graphicFrame>
        <p:nvGraphicFramePr>
          <p:cNvPr id="13314" name="Object 2"/>
          <p:cNvGraphicFramePr>
            <a:graphicFrameLocks noChangeAspect="1"/>
          </p:cNvGraphicFramePr>
          <p:nvPr/>
        </p:nvGraphicFramePr>
        <p:xfrm>
          <a:off x="228600" y="3486150"/>
          <a:ext cx="2438400" cy="1550988"/>
        </p:xfrm>
        <a:graphic>
          <a:graphicData uri="http://schemas.openxmlformats.org/presentationml/2006/ole">
            <p:oleObj spid="_x0000_s13314" name="Equation" r:id="rId3" imgW="1002865" imgH="774364" progId="Equation.3">
              <p:embed/>
            </p:oleObj>
          </a:graphicData>
        </a:graphic>
      </p:graphicFrame>
      <p:sp>
        <p:nvSpPr>
          <p:cNvPr id="13318" name="Rectangle 31"/>
          <p:cNvSpPr>
            <a:spLocks noChangeArrowheads="1"/>
          </p:cNvSpPr>
          <p:nvPr/>
        </p:nvSpPr>
        <p:spPr bwMode="auto">
          <a:xfrm>
            <a:off x="0" y="228123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3315" name="Object 3"/>
          <p:cNvGraphicFramePr>
            <a:graphicFrameLocks noChangeAspect="1"/>
          </p:cNvGraphicFramePr>
          <p:nvPr/>
        </p:nvGraphicFramePr>
        <p:xfrm>
          <a:off x="5334000" y="3302000"/>
          <a:ext cx="2514600" cy="1703388"/>
        </p:xfrm>
        <a:graphic>
          <a:graphicData uri="http://schemas.openxmlformats.org/presentationml/2006/ole">
            <p:oleObj spid="_x0000_s13315" name="Equation" r:id="rId4" imgW="1016000" imgH="825500" progId="Equation.3">
              <p:embed/>
            </p:oleObj>
          </a:graphicData>
        </a:graphic>
      </p:graphicFrame>
      <p:sp>
        <p:nvSpPr>
          <p:cNvPr id="13319" name="Text Box 33"/>
          <p:cNvSpPr txBox="1">
            <a:spLocks noChangeArrowheads="1"/>
          </p:cNvSpPr>
          <p:nvPr/>
        </p:nvSpPr>
        <p:spPr bwMode="auto">
          <a:xfrm>
            <a:off x="517525" y="5283200"/>
            <a:ext cx="7564438" cy="400050"/>
          </a:xfrm>
          <a:prstGeom prst="rect">
            <a:avLst/>
          </a:prstGeom>
          <a:noFill/>
          <a:ln w="38100">
            <a:noFill/>
            <a:miter lim="800000"/>
            <a:headEnd/>
            <a:tailEnd/>
          </a:ln>
        </p:spPr>
        <p:txBody>
          <a:bodyPr wrap="none">
            <a:spAutoFit/>
          </a:bodyPr>
          <a:lstStyle/>
          <a:p>
            <a:r>
              <a:rPr lang="en-US" sz="2000"/>
              <a:t>in general – when you want to subtract velocities, use the left, add, right</a:t>
            </a:r>
          </a:p>
        </p:txBody>
      </p:sp>
      <p:pic>
        <p:nvPicPr>
          <p:cNvPr id="13320" name="Picture 4"/>
          <p:cNvPicPr>
            <a:picLocks noChangeAspect="1" noChangeArrowheads="1"/>
          </p:cNvPicPr>
          <p:nvPr/>
        </p:nvPicPr>
        <p:blipFill>
          <a:blip r:embed="rId5"/>
          <a:srcRect/>
          <a:stretch>
            <a:fillRect/>
          </a:stretch>
        </p:blipFill>
        <p:spPr bwMode="auto">
          <a:xfrm>
            <a:off x="152400" y="114300"/>
            <a:ext cx="8077200" cy="191452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825500"/>
            <a:ext cx="8169275" cy="461963"/>
          </a:xfrm>
          <a:prstGeom prst="rect">
            <a:avLst/>
          </a:prstGeom>
          <a:noFill/>
          <a:ln w="38100">
            <a:noFill/>
            <a:miter lim="800000"/>
            <a:headEnd/>
            <a:tailEnd/>
          </a:ln>
        </p:spPr>
        <p:txBody>
          <a:bodyPr>
            <a:spAutoFit/>
          </a:bodyPr>
          <a:lstStyle/>
          <a:p>
            <a:r>
              <a:rPr lang="en-US"/>
              <a:t>Use the addition formula</a:t>
            </a:r>
            <a:endParaRPr lang="en-US">
              <a:cs typeface="Times New Roman" pitchFamily="18" charset="0"/>
            </a:endParaRPr>
          </a:p>
        </p:txBody>
      </p:sp>
      <p:graphicFrame>
        <p:nvGraphicFramePr>
          <p:cNvPr id="14338" name="Object 2"/>
          <p:cNvGraphicFramePr>
            <a:graphicFrameLocks noChangeAspect="1"/>
          </p:cNvGraphicFramePr>
          <p:nvPr>
            <p:ph/>
          </p:nvPr>
        </p:nvGraphicFramePr>
        <p:xfrm>
          <a:off x="623888" y="1270000"/>
          <a:ext cx="2943225" cy="996950"/>
        </p:xfrm>
        <a:graphic>
          <a:graphicData uri="http://schemas.openxmlformats.org/presentationml/2006/ole">
            <p:oleObj spid="_x0000_s14338" name="Equation" r:id="rId3" imgW="1904760" imgH="774360" progId="Equation.3">
              <p:embed/>
            </p:oleObj>
          </a:graphicData>
        </a:graphic>
      </p:graphicFrame>
      <p:sp>
        <p:nvSpPr>
          <p:cNvPr id="14340" name="Text Box 4"/>
          <p:cNvSpPr txBox="1">
            <a:spLocks noChangeArrowheads="1"/>
          </p:cNvSpPr>
          <p:nvPr/>
        </p:nvSpPr>
        <p:spPr bwMode="auto">
          <a:xfrm>
            <a:off x="533400" y="2540000"/>
            <a:ext cx="8169275" cy="461963"/>
          </a:xfrm>
          <a:prstGeom prst="rect">
            <a:avLst/>
          </a:prstGeom>
          <a:noFill/>
          <a:ln w="38100">
            <a:noFill/>
            <a:miter lim="800000"/>
            <a:headEnd/>
            <a:tailEnd/>
          </a:ln>
        </p:spPr>
        <p:txBody>
          <a:bodyPr>
            <a:spAutoFit/>
          </a:bodyPr>
          <a:lstStyle/>
          <a:p>
            <a:r>
              <a:rPr lang="en-US"/>
              <a:t>This is about 0.96 c</a:t>
            </a:r>
            <a:endParaRPr lang="en-US">
              <a:cs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3" action="ppaction://hlinksldjump"/>
              </a:rPr>
              <a:t>W</a:t>
            </a:r>
            <a:endParaRPr lang="en-US"/>
          </a:p>
        </p:txBody>
      </p:sp>
      <p:sp>
        <p:nvSpPr>
          <p:cNvPr id="15365" name="Text Box 4"/>
          <p:cNvSpPr txBox="1">
            <a:spLocks noChangeArrowheads="1"/>
          </p:cNvSpPr>
          <p:nvPr/>
        </p:nvSpPr>
        <p:spPr bwMode="auto">
          <a:xfrm>
            <a:off x="228600" y="5465763"/>
            <a:ext cx="623888" cy="306387"/>
          </a:xfrm>
          <a:prstGeom prst="rect">
            <a:avLst/>
          </a:prstGeom>
          <a:noFill/>
          <a:ln w="38100">
            <a:noFill/>
            <a:miter lim="800000"/>
            <a:headEnd/>
            <a:tailEnd/>
          </a:ln>
        </p:spPr>
        <p:txBody>
          <a:bodyPr wrap="none">
            <a:spAutoFit/>
          </a:bodyPr>
          <a:lstStyle/>
          <a:p>
            <a:r>
              <a:rPr lang="en-US" sz="1400" b="1"/>
              <a:t>0.84 c</a:t>
            </a:r>
          </a:p>
        </p:txBody>
      </p:sp>
      <p:sp>
        <p:nvSpPr>
          <p:cNvPr id="15366" name="Text Box 9"/>
          <p:cNvSpPr txBox="1">
            <a:spLocks noChangeArrowheads="1"/>
          </p:cNvSpPr>
          <p:nvPr/>
        </p:nvSpPr>
        <p:spPr bwMode="auto">
          <a:xfrm>
            <a:off x="304800" y="-7938"/>
            <a:ext cx="8610600" cy="2062163"/>
          </a:xfrm>
          <a:prstGeom prst="rect">
            <a:avLst/>
          </a:prstGeom>
          <a:noFill/>
          <a:ln w="38100">
            <a:noFill/>
            <a:miter lim="800000"/>
            <a:headEnd/>
            <a:tailEnd/>
          </a:ln>
        </p:spPr>
        <p:txBody>
          <a:bodyPr>
            <a:spAutoFit/>
          </a:bodyPr>
          <a:lstStyle/>
          <a:p>
            <a:r>
              <a:rPr lang="en-US" sz="3200"/>
              <a:t>Rob the hamster rides to the right on a cart going 0.36 c.  He throws a baseball at 0.68 c relative to him in the direction he is going.  How fast is the baseball going in the earth frame?</a:t>
            </a:r>
            <a:endParaRPr lang="en-US" sz="4000" baseline="30000"/>
          </a:p>
        </p:txBody>
      </p:sp>
      <p:sp>
        <p:nvSpPr>
          <p:cNvPr id="15367" name="Text Box 11"/>
          <p:cNvSpPr txBox="1">
            <a:spLocks noChangeArrowheads="1"/>
          </p:cNvSpPr>
          <p:nvPr/>
        </p:nvSpPr>
        <p:spPr bwMode="auto">
          <a:xfrm>
            <a:off x="120650" y="889000"/>
            <a:ext cx="184150" cy="461963"/>
          </a:xfrm>
          <a:prstGeom prst="rect">
            <a:avLst/>
          </a:prstGeom>
          <a:noFill/>
          <a:ln w="38100">
            <a:noFill/>
            <a:miter lim="800000"/>
            <a:headEnd/>
            <a:tailEnd/>
          </a:ln>
        </p:spPr>
        <p:txBody>
          <a:bodyPr wrap="none">
            <a:spAutoFit/>
          </a:bodyPr>
          <a:lstStyle/>
          <a:p>
            <a:endParaRPr lang="en-US"/>
          </a:p>
        </p:txBody>
      </p:sp>
      <p:sp>
        <p:nvSpPr>
          <p:cNvPr id="247818" name="Text Box 10"/>
          <p:cNvSpPr txBox="1">
            <a:spLocks noChangeArrowheads="1"/>
          </p:cNvSpPr>
          <p:nvPr/>
        </p:nvSpPr>
        <p:spPr bwMode="auto">
          <a:xfrm>
            <a:off x="228600" y="2157413"/>
            <a:ext cx="8610600" cy="1200150"/>
          </a:xfrm>
          <a:prstGeom prst="rect">
            <a:avLst/>
          </a:prstGeom>
          <a:noFill/>
          <a:ln w="38100">
            <a:noFill/>
            <a:miter lim="800000"/>
            <a:headEnd/>
            <a:tailEnd/>
          </a:ln>
        </p:spPr>
        <p:txBody>
          <a:bodyPr>
            <a:spAutoFit/>
          </a:bodyPr>
          <a:lstStyle/>
          <a:p>
            <a:r>
              <a:rPr lang="en-US"/>
              <a:t>Use addition:</a:t>
            </a:r>
          </a:p>
          <a:p>
            <a:r>
              <a:rPr lang="en-US"/>
              <a:t>ux = (0.36 + 0.68 c)/(1+(0.36 c)(0.68 c)/c</a:t>
            </a:r>
            <a:r>
              <a:rPr lang="en-US" baseline="30000"/>
              <a:t>2</a:t>
            </a:r>
            <a:r>
              <a:rPr lang="en-US"/>
              <a:t>) = 0.8355 c</a:t>
            </a:r>
          </a:p>
          <a:p>
            <a:endParaRPr lang="en-US"/>
          </a:p>
        </p:txBody>
      </p:sp>
      <p:graphicFrame>
        <p:nvGraphicFramePr>
          <p:cNvPr id="15362" name="Object 2"/>
          <p:cNvGraphicFramePr>
            <a:graphicFrameLocks noChangeAspect="1"/>
          </p:cNvGraphicFramePr>
          <p:nvPr/>
        </p:nvGraphicFramePr>
        <p:xfrm>
          <a:off x="381000" y="3740150"/>
          <a:ext cx="2438400" cy="1550988"/>
        </p:xfrm>
        <a:graphic>
          <a:graphicData uri="http://schemas.openxmlformats.org/presentationml/2006/ole">
            <p:oleObj spid="_x0000_s15362" name="Equation" r:id="rId4" imgW="1002865" imgH="774364" progId="Equation.3">
              <p:embed/>
            </p:oleObj>
          </a:graphicData>
        </a:graphic>
      </p:graphicFrame>
      <p:graphicFrame>
        <p:nvGraphicFramePr>
          <p:cNvPr id="15363" name="Object 3"/>
          <p:cNvGraphicFramePr>
            <a:graphicFrameLocks noChangeAspect="1"/>
          </p:cNvGraphicFramePr>
          <p:nvPr/>
        </p:nvGraphicFramePr>
        <p:xfrm>
          <a:off x="5486400" y="3556000"/>
          <a:ext cx="2514600" cy="1703388"/>
        </p:xfrm>
        <a:graphic>
          <a:graphicData uri="http://schemas.openxmlformats.org/presentationml/2006/ole">
            <p:oleObj spid="_x0000_s15363" name="Equation" r:id="rId5" imgW="1016000" imgH="8255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7818"/>
                                        </p:tgtEl>
                                        <p:attrNameLst>
                                          <p:attrName>style.visibility</p:attrName>
                                        </p:attrNameLst>
                                      </p:cBhvr>
                                      <p:to>
                                        <p:strVal val="visible"/>
                                      </p:to>
                                    </p:set>
                                    <p:animEffect transition="in" filter="dissolve">
                                      <p:cBhvr>
                                        <p:cTn id="7" dur="500"/>
                                        <p:tgtEl>
                                          <p:spTgt spid="247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8"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3" action="ppaction://hlinksldjump"/>
              </a:rPr>
              <a:t>W</a:t>
            </a:r>
            <a:endParaRPr lang="en-US"/>
          </a:p>
        </p:txBody>
      </p:sp>
      <p:sp>
        <p:nvSpPr>
          <p:cNvPr id="16389" name="Text Box 3"/>
          <p:cNvSpPr txBox="1">
            <a:spLocks noChangeArrowheads="1"/>
          </p:cNvSpPr>
          <p:nvPr/>
        </p:nvSpPr>
        <p:spPr bwMode="auto">
          <a:xfrm>
            <a:off x="228600" y="5465763"/>
            <a:ext cx="682625" cy="306387"/>
          </a:xfrm>
          <a:prstGeom prst="rect">
            <a:avLst/>
          </a:prstGeom>
          <a:noFill/>
          <a:ln w="38100">
            <a:noFill/>
            <a:miter lim="800000"/>
            <a:headEnd/>
            <a:tailEnd/>
          </a:ln>
        </p:spPr>
        <p:txBody>
          <a:bodyPr wrap="none">
            <a:spAutoFit/>
          </a:bodyPr>
          <a:lstStyle/>
          <a:p>
            <a:r>
              <a:rPr lang="en-US" sz="1400" b="1"/>
              <a:t>-0.42 c</a:t>
            </a:r>
          </a:p>
        </p:txBody>
      </p:sp>
      <p:sp>
        <p:nvSpPr>
          <p:cNvPr id="16390" name="Text Box 4"/>
          <p:cNvSpPr txBox="1">
            <a:spLocks noChangeArrowheads="1"/>
          </p:cNvSpPr>
          <p:nvPr/>
        </p:nvSpPr>
        <p:spPr bwMode="auto">
          <a:xfrm>
            <a:off x="304800" y="-7938"/>
            <a:ext cx="8610600" cy="2062163"/>
          </a:xfrm>
          <a:prstGeom prst="rect">
            <a:avLst/>
          </a:prstGeom>
          <a:noFill/>
          <a:ln w="38100">
            <a:noFill/>
            <a:miter lim="800000"/>
            <a:headEnd/>
            <a:tailEnd/>
          </a:ln>
        </p:spPr>
        <p:txBody>
          <a:bodyPr>
            <a:spAutoFit/>
          </a:bodyPr>
          <a:lstStyle/>
          <a:p>
            <a:r>
              <a:rPr lang="en-US" sz="3200"/>
              <a:t>Rob rides to the right on a cart going 0.36 c.  He throws a baseball at 0.68 c relative to him opposite the direction he is going.  How fast is the baseball going in the earth frame?</a:t>
            </a:r>
            <a:endParaRPr lang="en-US" sz="4000" baseline="30000"/>
          </a:p>
        </p:txBody>
      </p:sp>
      <p:sp>
        <p:nvSpPr>
          <p:cNvPr id="16391" name="Text Box 5"/>
          <p:cNvSpPr txBox="1">
            <a:spLocks noChangeArrowheads="1"/>
          </p:cNvSpPr>
          <p:nvPr/>
        </p:nvSpPr>
        <p:spPr bwMode="auto">
          <a:xfrm>
            <a:off x="120650" y="889000"/>
            <a:ext cx="184150" cy="461963"/>
          </a:xfrm>
          <a:prstGeom prst="rect">
            <a:avLst/>
          </a:prstGeom>
          <a:noFill/>
          <a:ln w="38100">
            <a:noFill/>
            <a:miter lim="800000"/>
            <a:headEnd/>
            <a:tailEnd/>
          </a:ln>
        </p:spPr>
        <p:txBody>
          <a:bodyPr wrap="none">
            <a:spAutoFit/>
          </a:bodyPr>
          <a:lstStyle/>
          <a:p>
            <a:endParaRPr lang="en-US"/>
          </a:p>
        </p:txBody>
      </p:sp>
      <p:sp>
        <p:nvSpPr>
          <p:cNvPr id="269320" name="Text Box 8"/>
          <p:cNvSpPr txBox="1">
            <a:spLocks noChangeArrowheads="1"/>
          </p:cNvSpPr>
          <p:nvPr/>
        </p:nvSpPr>
        <p:spPr bwMode="auto">
          <a:xfrm>
            <a:off x="228600" y="1903413"/>
            <a:ext cx="8610600" cy="1200150"/>
          </a:xfrm>
          <a:prstGeom prst="rect">
            <a:avLst/>
          </a:prstGeom>
          <a:noFill/>
          <a:ln w="38100">
            <a:noFill/>
            <a:miter lim="800000"/>
            <a:headEnd/>
            <a:tailEnd/>
          </a:ln>
        </p:spPr>
        <p:txBody>
          <a:bodyPr>
            <a:spAutoFit/>
          </a:bodyPr>
          <a:lstStyle/>
          <a:p>
            <a:r>
              <a:rPr lang="en-US"/>
              <a:t>Use subtraction:</a:t>
            </a:r>
          </a:p>
          <a:p>
            <a:r>
              <a:rPr lang="en-US"/>
              <a:t>ux = (0.36 - 0.68 c)/(1-(0.36 c)(0.68 c)/c</a:t>
            </a:r>
            <a:r>
              <a:rPr lang="en-US" baseline="30000"/>
              <a:t>2</a:t>
            </a:r>
            <a:r>
              <a:rPr lang="en-US"/>
              <a:t>) = -0.4237 c</a:t>
            </a:r>
          </a:p>
          <a:p>
            <a:endParaRPr lang="en-US"/>
          </a:p>
        </p:txBody>
      </p:sp>
      <p:graphicFrame>
        <p:nvGraphicFramePr>
          <p:cNvPr id="16386" name="Object 2"/>
          <p:cNvGraphicFramePr>
            <a:graphicFrameLocks noChangeAspect="1"/>
          </p:cNvGraphicFramePr>
          <p:nvPr/>
        </p:nvGraphicFramePr>
        <p:xfrm>
          <a:off x="533400" y="3676650"/>
          <a:ext cx="2438400" cy="1550988"/>
        </p:xfrm>
        <a:graphic>
          <a:graphicData uri="http://schemas.openxmlformats.org/presentationml/2006/ole">
            <p:oleObj spid="_x0000_s16386" name="Equation" r:id="rId4" imgW="1002865" imgH="774364" progId="Equation.3">
              <p:embed/>
            </p:oleObj>
          </a:graphicData>
        </a:graphic>
      </p:graphicFrame>
      <p:graphicFrame>
        <p:nvGraphicFramePr>
          <p:cNvPr id="16387" name="Object 3"/>
          <p:cNvGraphicFramePr>
            <a:graphicFrameLocks noChangeAspect="1"/>
          </p:cNvGraphicFramePr>
          <p:nvPr/>
        </p:nvGraphicFramePr>
        <p:xfrm>
          <a:off x="5638800" y="3492500"/>
          <a:ext cx="2514600" cy="1703388"/>
        </p:xfrm>
        <a:graphic>
          <a:graphicData uri="http://schemas.openxmlformats.org/presentationml/2006/ole">
            <p:oleObj spid="_x0000_s16387" name="Equation" r:id="rId5" imgW="1016000" imgH="8255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20"/>
                                        </p:tgtEl>
                                        <p:attrNameLst>
                                          <p:attrName>style.visibility</p:attrName>
                                        </p:attrNameLst>
                                      </p:cBhvr>
                                      <p:to>
                                        <p:strVal val="visible"/>
                                      </p:to>
                                    </p:set>
                                    <p:animEffect transition="in" filter="dissolve">
                                      <p:cBhvr>
                                        <p:cTn id="7" dur="500"/>
                                        <p:tgtEl>
                                          <p:spTgt spid="269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4800" y="254000"/>
            <a:ext cx="8093075" cy="830263"/>
          </a:xfrm>
          <a:prstGeom prst="rect">
            <a:avLst/>
          </a:prstGeom>
          <a:noFill/>
          <a:ln w="9525">
            <a:noFill/>
            <a:miter lim="800000"/>
            <a:headEnd/>
            <a:tailEnd/>
          </a:ln>
        </p:spPr>
        <p:txBody>
          <a:bodyPr>
            <a:spAutoFit/>
          </a:bodyPr>
          <a:lstStyle/>
          <a:p>
            <a:r>
              <a:rPr lang="en-US"/>
              <a:t>What should be the period of motion if you want 3.5 “g”s of centripetal acceleration 5.25 m from the center of rotation?</a:t>
            </a:r>
            <a:endParaRPr lang="en-US">
              <a:sym typeface="Symbol" pitchFamily="18" charset="2"/>
            </a:endParaRPr>
          </a:p>
        </p:txBody>
      </p:sp>
      <p:sp>
        <p:nvSpPr>
          <p:cNvPr id="89091" name="Text Box 3"/>
          <p:cNvSpPr txBox="1">
            <a:spLocks noChangeArrowheads="1"/>
          </p:cNvSpPr>
          <p:nvPr/>
        </p:nvSpPr>
        <p:spPr bwMode="auto">
          <a:xfrm>
            <a:off x="228600" y="2489200"/>
            <a:ext cx="8686800" cy="1016000"/>
          </a:xfrm>
          <a:prstGeom prst="rect">
            <a:avLst/>
          </a:prstGeom>
          <a:noFill/>
          <a:ln w="9525">
            <a:noFill/>
            <a:miter lim="800000"/>
            <a:headEnd/>
            <a:tailEnd/>
          </a:ln>
        </p:spPr>
        <p:txBody>
          <a:bodyPr>
            <a:spAutoFit/>
          </a:bodyPr>
          <a:lstStyle/>
          <a:p>
            <a:pPr eaLnBrk="0" hangingPunct="0"/>
            <a:r>
              <a:rPr lang="en-US" sz="1200"/>
              <a:t>a = 4</a:t>
            </a:r>
            <a:r>
              <a:rPr lang="en-US" sz="1200">
                <a:sym typeface="Symbol" pitchFamily="18" charset="2"/>
              </a:rPr>
              <a:t></a:t>
            </a:r>
            <a:r>
              <a:rPr lang="en-US" sz="1200" baseline="30000">
                <a:sym typeface="Symbol" pitchFamily="18" charset="2"/>
              </a:rPr>
              <a:t>2</a:t>
            </a:r>
            <a:r>
              <a:rPr lang="en-US" sz="1200">
                <a:sym typeface="Symbol" pitchFamily="18" charset="2"/>
              </a:rPr>
              <a:t>r/T</a:t>
            </a:r>
            <a:r>
              <a:rPr lang="en-US" sz="1200" baseline="30000">
                <a:sym typeface="Symbol" pitchFamily="18" charset="2"/>
              </a:rPr>
              <a:t>2</a:t>
            </a:r>
            <a:endParaRPr lang="en-US" sz="1200"/>
          </a:p>
          <a:p>
            <a:pPr eaLnBrk="0" hangingPunct="0"/>
            <a:r>
              <a:rPr lang="en-US" sz="1200"/>
              <a:t>a = (3.5)(9.8 m/s/s) = 34.3 m/s/s</a:t>
            </a:r>
          </a:p>
          <a:p>
            <a:pPr eaLnBrk="0" hangingPunct="0"/>
            <a:r>
              <a:rPr lang="en-US" sz="1200"/>
              <a:t>34.3 m/s/s = 4</a:t>
            </a:r>
            <a:r>
              <a:rPr lang="en-US" sz="1200">
                <a:sym typeface="Symbol" pitchFamily="18" charset="2"/>
              </a:rPr>
              <a:t></a:t>
            </a:r>
            <a:r>
              <a:rPr lang="en-US" sz="1200" baseline="30000">
                <a:sym typeface="Symbol" pitchFamily="18" charset="2"/>
              </a:rPr>
              <a:t>2</a:t>
            </a:r>
            <a:r>
              <a:rPr lang="en-US" sz="1200">
                <a:sym typeface="Symbol" pitchFamily="18" charset="2"/>
              </a:rPr>
              <a:t>(5.25 m)/T</a:t>
            </a:r>
            <a:r>
              <a:rPr lang="en-US" sz="1200" baseline="30000">
                <a:sym typeface="Symbol" pitchFamily="18" charset="2"/>
              </a:rPr>
              <a:t>2</a:t>
            </a:r>
            <a:endParaRPr lang="en-US" sz="1200"/>
          </a:p>
          <a:p>
            <a:pPr eaLnBrk="0" hangingPunct="0"/>
            <a:r>
              <a:rPr lang="en-US" sz="1200"/>
              <a:t>T = 2.5 s</a:t>
            </a:r>
          </a:p>
          <a:p>
            <a:pPr eaLnBrk="0" hangingPunct="0"/>
            <a:r>
              <a:rPr lang="en-US" sz="1200"/>
              <a:t>…</a:t>
            </a:r>
          </a:p>
        </p:txBody>
      </p:sp>
      <p:sp>
        <p:nvSpPr>
          <p:cNvPr id="39940" name="Rectangle 6"/>
          <p:cNvSpPr>
            <a:spLocks noChangeArrowheads="1"/>
          </p:cNvSpPr>
          <p:nvPr/>
        </p:nvSpPr>
        <p:spPr bwMode="auto">
          <a:xfrm>
            <a:off x="0" y="4838700"/>
            <a:ext cx="766763" cy="461963"/>
          </a:xfrm>
          <a:prstGeom prst="rect">
            <a:avLst/>
          </a:prstGeom>
          <a:noFill/>
          <a:ln w="25400">
            <a:noFill/>
            <a:miter lim="800000"/>
            <a:headEnd/>
            <a:tailEnd/>
          </a:ln>
        </p:spPr>
        <p:txBody>
          <a:bodyPr wrap="none">
            <a:spAutoFit/>
          </a:bodyPr>
          <a:lstStyle/>
          <a:p>
            <a:r>
              <a:rPr lang="en-US"/>
              <a:t>2.5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9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rot="-5400000">
            <a:off x="-224631" y="2705894"/>
            <a:ext cx="2005012" cy="647700"/>
          </a:xfrm>
          <a:prstGeom prst="rect">
            <a:avLst/>
          </a:prstGeom>
          <a:noFill/>
          <a:ln w="25400">
            <a:noFill/>
            <a:miter lim="800000"/>
            <a:headEnd/>
            <a:tailEnd/>
          </a:ln>
        </p:spPr>
        <p:txBody>
          <a:bodyPr wrap="none">
            <a:spAutoFit/>
          </a:bodyPr>
          <a:lstStyle/>
          <a:p>
            <a:r>
              <a:rPr lang="en-US" sz="3600"/>
              <a:t>Relativity</a:t>
            </a:r>
          </a:p>
        </p:txBody>
      </p:sp>
      <p:pic>
        <p:nvPicPr>
          <p:cNvPr id="180227" name="Picture 4"/>
          <p:cNvPicPr>
            <a:picLocks noChangeAspect="1" noChangeArrowheads="1"/>
          </p:cNvPicPr>
          <p:nvPr/>
        </p:nvPicPr>
        <p:blipFill>
          <a:blip r:embed="rId2"/>
          <a:srcRect/>
          <a:stretch>
            <a:fillRect/>
          </a:stretch>
        </p:blipFill>
        <p:spPr bwMode="auto">
          <a:xfrm>
            <a:off x="1438275" y="936625"/>
            <a:ext cx="6269038" cy="3841750"/>
          </a:xfrm>
          <a:prstGeom prst="rect">
            <a:avLst/>
          </a:prstGeom>
          <a:noFill/>
          <a:ln w="9525">
            <a:noFill/>
            <a:miter lim="800000"/>
            <a:headEnd/>
            <a:tailEnd/>
          </a:ln>
        </p:spPr>
      </p:pic>
      <p:sp>
        <p:nvSpPr>
          <p:cNvPr id="180228" name="Rectangle 4"/>
          <p:cNvSpPr>
            <a:spLocks noChangeArrowheads="1"/>
          </p:cNvSpPr>
          <p:nvPr/>
        </p:nvSpPr>
        <p:spPr bwMode="auto">
          <a:xfrm>
            <a:off x="5257800" y="1409700"/>
            <a:ext cx="1219200" cy="838200"/>
          </a:xfrm>
          <a:prstGeom prst="rect">
            <a:avLst/>
          </a:prstGeom>
          <a:noFill/>
          <a:ln w="25400">
            <a:solidFill>
              <a:srgbClr val="FF0000"/>
            </a:solidFill>
            <a:miter lim="800000"/>
            <a:headEnd/>
            <a:tailEnd/>
          </a:ln>
        </p:spPr>
        <p:txBody>
          <a:bodyPr wrap="none" anchor="ctr"/>
          <a:lstStyle/>
          <a:p>
            <a:endParaRPr lang="en-US"/>
          </a:p>
        </p:txBody>
      </p:sp>
      <p:sp>
        <p:nvSpPr>
          <p:cNvPr id="180229" name="Rectangle 4"/>
          <p:cNvSpPr>
            <a:spLocks noChangeArrowheads="1"/>
          </p:cNvSpPr>
          <p:nvPr/>
        </p:nvSpPr>
        <p:spPr bwMode="auto">
          <a:xfrm>
            <a:off x="1524000" y="3619500"/>
            <a:ext cx="990600" cy="990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2"/>
          <p:cNvSpPr txBox="1">
            <a:spLocks noChangeArrowheads="1"/>
          </p:cNvSpPr>
          <p:nvPr/>
        </p:nvSpPr>
        <p:spPr bwMode="auto">
          <a:xfrm>
            <a:off x="304800" y="0"/>
            <a:ext cx="6019800" cy="708025"/>
          </a:xfrm>
          <a:prstGeom prst="rect">
            <a:avLst/>
          </a:prstGeom>
          <a:noFill/>
          <a:ln w="9525">
            <a:noFill/>
            <a:miter lim="800000"/>
            <a:headEnd/>
            <a:tailEnd/>
          </a:ln>
        </p:spPr>
        <p:txBody>
          <a:bodyPr>
            <a:spAutoFit/>
          </a:bodyPr>
          <a:lstStyle/>
          <a:p>
            <a:r>
              <a:rPr lang="en-US" sz="4000" b="1" u="sng"/>
              <a:t>Kinetic Energy</a:t>
            </a:r>
            <a:endParaRPr lang="en-US" sz="800"/>
          </a:p>
        </p:txBody>
      </p:sp>
      <p:sp>
        <p:nvSpPr>
          <p:cNvPr id="17415" name="Text Box 26"/>
          <p:cNvSpPr txBox="1">
            <a:spLocks noChangeArrowheads="1"/>
          </p:cNvSpPr>
          <p:nvPr/>
        </p:nvSpPr>
        <p:spPr bwMode="auto">
          <a:xfrm>
            <a:off x="8137525" y="5241925"/>
            <a:ext cx="795338" cy="460375"/>
          </a:xfrm>
          <a:prstGeom prst="rect">
            <a:avLst/>
          </a:prstGeom>
          <a:noFill/>
          <a:ln w="38100">
            <a:noFill/>
            <a:miter lim="800000"/>
            <a:headEnd/>
            <a:tailEnd/>
          </a:ln>
        </p:spPr>
        <p:txBody>
          <a:bodyPr wrap="none">
            <a:spAutoFit/>
          </a:bodyPr>
          <a:lstStyle/>
          <a:p>
            <a:r>
              <a:rPr lang="en-US">
                <a:hlinkClick r:id="rId3" action="ppaction://hlinksldjump"/>
              </a:rPr>
              <a:t>TOC</a:t>
            </a:r>
            <a:endParaRPr lang="en-US"/>
          </a:p>
        </p:txBody>
      </p:sp>
      <p:sp>
        <p:nvSpPr>
          <p:cNvPr id="17416" name="Text Box 52"/>
          <p:cNvSpPr txBox="1">
            <a:spLocks noChangeArrowheads="1"/>
          </p:cNvSpPr>
          <p:nvPr/>
        </p:nvSpPr>
        <p:spPr bwMode="auto">
          <a:xfrm>
            <a:off x="746125" y="762000"/>
            <a:ext cx="7788275" cy="461963"/>
          </a:xfrm>
          <a:prstGeom prst="rect">
            <a:avLst/>
          </a:prstGeom>
          <a:noFill/>
          <a:ln w="38100">
            <a:noFill/>
            <a:miter lim="800000"/>
            <a:headEnd/>
            <a:tailEnd/>
          </a:ln>
        </p:spPr>
        <p:txBody>
          <a:bodyPr>
            <a:spAutoFit/>
          </a:bodyPr>
          <a:lstStyle/>
          <a:p>
            <a:r>
              <a:rPr lang="en-US"/>
              <a:t>Mass increase is energy</a:t>
            </a:r>
            <a:endParaRPr lang="en-US">
              <a:sym typeface="Symbol" pitchFamily="18" charset="2"/>
            </a:endParaRPr>
          </a:p>
        </p:txBody>
      </p:sp>
      <p:sp>
        <p:nvSpPr>
          <p:cNvPr id="17417" name="Rectangle 3"/>
          <p:cNvSpPr>
            <a:spLocks noChangeArrowheads="1"/>
          </p:cNvSpPr>
          <p:nvPr/>
        </p:nvSpPr>
        <p:spPr bwMode="auto">
          <a:xfrm>
            <a:off x="0" y="250348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7410" name="Object 2"/>
          <p:cNvGraphicFramePr>
            <a:graphicFrameLocks noChangeAspect="1"/>
          </p:cNvGraphicFramePr>
          <p:nvPr/>
        </p:nvGraphicFramePr>
        <p:xfrm>
          <a:off x="838200" y="2921000"/>
          <a:ext cx="2057400" cy="625475"/>
        </p:xfrm>
        <a:graphic>
          <a:graphicData uri="http://schemas.openxmlformats.org/presentationml/2006/ole">
            <p:oleObj spid="_x0000_s17410" name="Equation" r:id="rId4" imgW="812447" imgH="291973" progId="Equation.3">
              <p:embed/>
            </p:oleObj>
          </a:graphicData>
        </a:graphic>
      </p:graphicFrame>
      <p:sp>
        <p:nvSpPr>
          <p:cNvPr id="17418" name="Rectangle 5"/>
          <p:cNvSpPr>
            <a:spLocks noChangeArrowheads="1"/>
          </p:cNvSpPr>
          <p:nvPr/>
        </p:nvSpPr>
        <p:spPr bwMode="auto">
          <a:xfrm>
            <a:off x="0" y="228123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7411" name="Object 3"/>
          <p:cNvGraphicFramePr>
            <a:graphicFrameLocks noChangeAspect="1"/>
          </p:cNvGraphicFramePr>
          <p:nvPr/>
        </p:nvGraphicFramePr>
        <p:xfrm>
          <a:off x="5791200" y="2589213"/>
          <a:ext cx="2438400" cy="1716087"/>
        </p:xfrm>
        <a:graphic>
          <a:graphicData uri="http://schemas.openxmlformats.org/presentationml/2006/ole">
            <p:oleObj spid="_x0000_s17411" name="Equation" r:id="rId5" imgW="977900" imgH="825500" progId="Equation.3">
              <p:embed/>
            </p:oleObj>
          </a:graphicData>
        </a:graphic>
      </p:graphicFrame>
      <p:sp>
        <p:nvSpPr>
          <p:cNvPr id="17419" name="Rectangle 7"/>
          <p:cNvSpPr>
            <a:spLocks noChangeArrowheads="1"/>
          </p:cNvSpPr>
          <p:nvPr/>
        </p:nvSpPr>
        <p:spPr bwMode="auto">
          <a:xfrm>
            <a:off x="0" y="250348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7412" name="Object 4"/>
          <p:cNvGraphicFramePr>
            <a:graphicFrameLocks noChangeAspect="1"/>
          </p:cNvGraphicFramePr>
          <p:nvPr/>
        </p:nvGraphicFramePr>
        <p:xfrm>
          <a:off x="762000" y="3889375"/>
          <a:ext cx="2286000" cy="679450"/>
        </p:xfrm>
        <a:graphic>
          <a:graphicData uri="http://schemas.openxmlformats.org/presentationml/2006/ole">
            <p:oleObj spid="_x0000_s17412" name="Equation" r:id="rId6" imgW="825500" imgH="292100" progId="Equation.3">
              <p:embed/>
            </p:oleObj>
          </a:graphicData>
        </a:graphic>
      </p:graphicFrame>
      <p:sp>
        <p:nvSpPr>
          <p:cNvPr id="17420" name="Rectangle 9"/>
          <p:cNvSpPr>
            <a:spLocks noChangeArrowheads="1"/>
          </p:cNvSpPr>
          <p:nvPr/>
        </p:nvSpPr>
        <p:spPr bwMode="auto">
          <a:xfrm>
            <a:off x="0" y="250348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7413" name="Object 5"/>
          <p:cNvGraphicFramePr>
            <a:graphicFrameLocks noChangeAspect="1"/>
          </p:cNvGraphicFramePr>
          <p:nvPr/>
        </p:nvGraphicFramePr>
        <p:xfrm>
          <a:off x="838200" y="4783138"/>
          <a:ext cx="3657600" cy="677862"/>
        </p:xfrm>
        <a:graphic>
          <a:graphicData uri="http://schemas.openxmlformats.org/presentationml/2006/ole">
            <p:oleObj spid="_x0000_s17413" name="Equation" r:id="rId7" imgW="1320227" imgH="291973" progId="Equation.3">
              <p:embed/>
            </p:oleObj>
          </a:graphicData>
        </a:graphic>
      </p:graphicFrame>
      <p:sp>
        <p:nvSpPr>
          <p:cNvPr id="17421" name="Text Box 10"/>
          <p:cNvSpPr txBox="1">
            <a:spLocks noChangeArrowheads="1"/>
          </p:cNvSpPr>
          <p:nvPr/>
        </p:nvSpPr>
        <p:spPr bwMode="auto">
          <a:xfrm>
            <a:off x="457200" y="1333500"/>
            <a:ext cx="8169275" cy="830263"/>
          </a:xfrm>
          <a:prstGeom prst="rect">
            <a:avLst/>
          </a:prstGeom>
          <a:noFill/>
          <a:ln w="38100">
            <a:noFill/>
            <a:miter lim="800000"/>
            <a:headEnd/>
            <a:tailEnd/>
          </a:ln>
        </p:spPr>
        <p:txBody>
          <a:bodyPr>
            <a:spAutoFit/>
          </a:bodyPr>
          <a:lstStyle/>
          <a:p>
            <a:r>
              <a:rPr lang="en-US"/>
              <a:t>Example: What is the kinetic energy of a 10.0 kg object going .60 c?</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4"/>
          <p:cNvSpPr txBox="1">
            <a:spLocks noChangeArrowheads="1"/>
          </p:cNvSpPr>
          <p:nvPr/>
        </p:nvSpPr>
        <p:spPr bwMode="auto">
          <a:xfrm>
            <a:off x="517525" y="825500"/>
            <a:ext cx="8169275" cy="2308225"/>
          </a:xfrm>
          <a:prstGeom prst="rect">
            <a:avLst/>
          </a:prstGeom>
          <a:noFill/>
          <a:ln w="38100">
            <a:noFill/>
            <a:miter lim="800000"/>
            <a:headEnd/>
            <a:tailEnd/>
          </a:ln>
        </p:spPr>
        <p:txBody>
          <a:bodyPr>
            <a:spAutoFit/>
          </a:bodyPr>
          <a:lstStyle/>
          <a:p>
            <a:r>
              <a:rPr lang="en-US"/>
              <a:t>Example: What is the kinetic energy of a 10.0 kg object going .60 c?</a:t>
            </a:r>
          </a:p>
          <a:p>
            <a:endParaRPr lang="en-US"/>
          </a:p>
          <a:p>
            <a:r>
              <a:rPr lang="en-US"/>
              <a:t>Dilated mass is 10.0/</a:t>
            </a:r>
            <a:r>
              <a:rPr lang="en-US">
                <a:cs typeface="Times New Roman" pitchFamily="18" charset="0"/>
              </a:rPr>
              <a:t>√(1-.6</a:t>
            </a:r>
            <a:r>
              <a:rPr lang="en-US" baseline="30000">
                <a:cs typeface="Times New Roman" pitchFamily="18" charset="0"/>
              </a:rPr>
              <a:t>2</a:t>
            </a:r>
            <a:r>
              <a:rPr lang="en-US">
                <a:cs typeface="Times New Roman" pitchFamily="18" charset="0"/>
              </a:rPr>
              <a:t>) = 12.5 kg</a:t>
            </a:r>
          </a:p>
          <a:p>
            <a:r>
              <a:rPr lang="en-US">
                <a:cs typeface="Times New Roman" pitchFamily="18" charset="0"/>
              </a:rPr>
              <a:t>So its mass has increased by 2.5 kg, this mass is energy.</a:t>
            </a:r>
          </a:p>
          <a:p>
            <a:r>
              <a:rPr lang="en-US">
                <a:cs typeface="Times New Roman" pitchFamily="18" charset="0"/>
              </a:rPr>
              <a:t>2.5 kg represents (2.5 kg)(3.00E8 m/s)</a:t>
            </a:r>
            <a:r>
              <a:rPr lang="en-US" baseline="30000">
                <a:cs typeface="Times New Roman" pitchFamily="18" charset="0"/>
              </a:rPr>
              <a:t>2</a:t>
            </a:r>
            <a:r>
              <a:rPr lang="en-US">
                <a:cs typeface="Times New Roman" pitchFamily="18" charset="0"/>
              </a:rPr>
              <a:t> = 2.25E17 J</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2"/>
          <p:cNvSpPr txBox="1">
            <a:spLocks noChangeArrowheads="1"/>
          </p:cNvSpPr>
          <p:nvPr/>
        </p:nvSpPr>
        <p:spPr bwMode="auto">
          <a:xfrm>
            <a:off x="304800" y="0"/>
            <a:ext cx="6019800" cy="708025"/>
          </a:xfrm>
          <a:prstGeom prst="rect">
            <a:avLst/>
          </a:prstGeom>
          <a:noFill/>
          <a:ln w="9525">
            <a:noFill/>
            <a:miter lim="800000"/>
            <a:headEnd/>
            <a:tailEnd/>
          </a:ln>
        </p:spPr>
        <p:txBody>
          <a:bodyPr>
            <a:spAutoFit/>
          </a:bodyPr>
          <a:lstStyle/>
          <a:p>
            <a:r>
              <a:rPr lang="en-US" sz="4000" b="1" u="sng"/>
              <a:t>Kinetic Energy</a:t>
            </a:r>
            <a:endParaRPr lang="en-US" sz="800"/>
          </a:p>
        </p:txBody>
      </p:sp>
      <p:sp>
        <p:nvSpPr>
          <p:cNvPr id="18439" name="Text Box 3"/>
          <p:cNvSpPr txBox="1">
            <a:spLocks noChangeArrowheads="1"/>
          </p:cNvSpPr>
          <p:nvPr/>
        </p:nvSpPr>
        <p:spPr bwMode="auto">
          <a:xfrm>
            <a:off x="8137525" y="5241925"/>
            <a:ext cx="795338" cy="460375"/>
          </a:xfrm>
          <a:prstGeom prst="rect">
            <a:avLst/>
          </a:prstGeom>
          <a:noFill/>
          <a:ln w="38100">
            <a:noFill/>
            <a:miter lim="800000"/>
            <a:headEnd/>
            <a:tailEnd/>
          </a:ln>
        </p:spPr>
        <p:txBody>
          <a:bodyPr wrap="none">
            <a:spAutoFit/>
          </a:bodyPr>
          <a:lstStyle/>
          <a:p>
            <a:r>
              <a:rPr lang="en-US">
                <a:hlinkClick r:id="rId3" action="ppaction://hlinksldjump"/>
              </a:rPr>
              <a:t>TOC</a:t>
            </a:r>
            <a:endParaRPr lang="en-US"/>
          </a:p>
        </p:txBody>
      </p:sp>
      <p:sp>
        <p:nvSpPr>
          <p:cNvPr id="18440" name="Rectangle 5"/>
          <p:cNvSpPr>
            <a:spLocks noChangeArrowheads="1"/>
          </p:cNvSpPr>
          <p:nvPr/>
        </p:nvSpPr>
        <p:spPr bwMode="auto">
          <a:xfrm>
            <a:off x="0" y="4000500"/>
            <a:ext cx="184150" cy="461963"/>
          </a:xfrm>
          <a:prstGeom prst="rect">
            <a:avLst/>
          </a:prstGeom>
          <a:noFill/>
          <a:ln w="38100">
            <a:noFill/>
            <a:miter lim="800000"/>
            <a:headEnd/>
            <a:tailEnd/>
          </a:ln>
        </p:spPr>
        <p:txBody>
          <a:bodyPr wrap="none" anchor="ctr">
            <a:spAutoFit/>
          </a:bodyPr>
          <a:lstStyle/>
          <a:p>
            <a:endParaRPr lang="en-US"/>
          </a:p>
        </p:txBody>
      </p:sp>
      <p:graphicFrame>
        <p:nvGraphicFramePr>
          <p:cNvPr id="18434" name="Object 2"/>
          <p:cNvGraphicFramePr>
            <a:graphicFrameLocks noChangeAspect="1"/>
          </p:cNvGraphicFramePr>
          <p:nvPr/>
        </p:nvGraphicFramePr>
        <p:xfrm>
          <a:off x="838200" y="2830513"/>
          <a:ext cx="2057400" cy="627062"/>
        </p:xfrm>
        <a:graphic>
          <a:graphicData uri="http://schemas.openxmlformats.org/presentationml/2006/ole">
            <p:oleObj spid="_x0000_s18434" name="Equation" r:id="rId4" imgW="812447" imgH="291973" progId="Equation.3">
              <p:embed/>
            </p:oleObj>
          </a:graphicData>
        </a:graphic>
      </p:graphicFrame>
      <p:sp>
        <p:nvSpPr>
          <p:cNvPr id="18441" name="Rectangle 7"/>
          <p:cNvSpPr>
            <a:spLocks noChangeArrowheads="1"/>
          </p:cNvSpPr>
          <p:nvPr/>
        </p:nvSpPr>
        <p:spPr bwMode="auto">
          <a:xfrm>
            <a:off x="0" y="3778250"/>
            <a:ext cx="184150" cy="461963"/>
          </a:xfrm>
          <a:prstGeom prst="rect">
            <a:avLst/>
          </a:prstGeom>
          <a:noFill/>
          <a:ln w="38100">
            <a:noFill/>
            <a:miter lim="800000"/>
            <a:headEnd/>
            <a:tailEnd/>
          </a:ln>
        </p:spPr>
        <p:txBody>
          <a:bodyPr wrap="none" anchor="ctr">
            <a:spAutoFit/>
          </a:bodyPr>
          <a:lstStyle/>
          <a:p>
            <a:endParaRPr lang="en-US"/>
          </a:p>
        </p:txBody>
      </p:sp>
      <p:graphicFrame>
        <p:nvGraphicFramePr>
          <p:cNvPr id="18435" name="Object 3"/>
          <p:cNvGraphicFramePr>
            <a:graphicFrameLocks noChangeAspect="1"/>
          </p:cNvGraphicFramePr>
          <p:nvPr/>
        </p:nvGraphicFramePr>
        <p:xfrm>
          <a:off x="5791200" y="2498725"/>
          <a:ext cx="2438400" cy="1716088"/>
        </p:xfrm>
        <a:graphic>
          <a:graphicData uri="http://schemas.openxmlformats.org/presentationml/2006/ole">
            <p:oleObj spid="_x0000_s18435" name="Equation" r:id="rId5" imgW="977900" imgH="825500" progId="Equation.3">
              <p:embed/>
            </p:oleObj>
          </a:graphicData>
        </a:graphic>
      </p:graphicFrame>
      <p:sp>
        <p:nvSpPr>
          <p:cNvPr id="18442" name="Rectangle 9"/>
          <p:cNvSpPr>
            <a:spLocks noChangeArrowheads="1"/>
          </p:cNvSpPr>
          <p:nvPr/>
        </p:nvSpPr>
        <p:spPr bwMode="auto">
          <a:xfrm>
            <a:off x="0" y="4000500"/>
            <a:ext cx="184150" cy="461963"/>
          </a:xfrm>
          <a:prstGeom prst="rect">
            <a:avLst/>
          </a:prstGeom>
          <a:noFill/>
          <a:ln w="38100">
            <a:noFill/>
            <a:miter lim="800000"/>
            <a:headEnd/>
            <a:tailEnd/>
          </a:ln>
        </p:spPr>
        <p:txBody>
          <a:bodyPr wrap="none" anchor="ctr">
            <a:spAutoFit/>
          </a:bodyPr>
          <a:lstStyle/>
          <a:p>
            <a:endParaRPr lang="en-US"/>
          </a:p>
        </p:txBody>
      </p:sp>
      <p:graphicFrame>
        <p:nvGraphicFramePr>
          <p:cNvPr id="18436" name="Object 4"/>
          <p:cNvGraphicFramePr>
            <a:graphicFrameLocks noChangeAspect="1"/>
          </p:cNvGraphicFramePr>
          <p:nvPr/>
        </p:nvGraphicFramePr>
        <p:xfrm>
          <a:off x="762000" y="3798888"/>
          <a:ext cx="2286000" cy="679450"/>
        </p:xfrm>
        <a:graphic>
          <a:graphicData uri="http://schemas.openxmlformats.org/presentationml/2006/ole">
            <p:oleObj spid="_x0000_s18436" name="Equation" r:id="rId6" imgW="825500" imgH="292100" progId="Equation.3">
              <p:embed/>
            </p:oleObj>
          </a:graphicData>
        </a:graphic>
      </p:graphicFrame>
      <p:sp>
        <p:nvSpPr>
          <p:cNvPr id="18443" name="Rectangle 11"/>
          <p:cNvSpPr>
            <a:spLocks noChangeArrowheads="1"/>
          </p:cNvSpPr>
          <p:nvPr/>
        </p:nvSpPr>
        <p:spPr bwMode="auto">
          <a:xfrm>
            <a:off x="0" y="4000500"/>
            <a:ext cx="184150" cy="461963"/>
          </a:xfrm>
          <a:prstGeom prst="rect">
            <a:avLst/>
          </a:prstGeom>
          <a:noFill/>
          <a:ln w="38100">
            <a:noFill/>
            <a:miter lim="800000"/>
            <a:headEnd/>
            <a:tailEnd/>
          </a:ln>
        </p:spPr>
        <p:txBody>
          <a:bodyPr wrap="none" anchor="ctr">
            <a:spAutoFit/>
          </a:bodyPr>
          <a:lstStyle/>
          <a:p>
            <a:endParaRPr lang="en-US"/>
          </a:p>
        </p:txBody>
      </p:sp>
      <p:graphicFrame>
        <p:nvGraphicFramePr>
          <p:cNvPr id="18437" name="Object 5"/>
          <p:cNvGraphicFramePr>
            <a:graphicFrameLocks noChangeAspect="1"/>
          </p:cNvGraphicFramePr>
          <p:nvPr/>
        </p:nvGraphicFramePr>
        <p:xfrm>
          <a:off x="838200" y="4692650"/>
          <a:ext cx="3657600" cy="677863"/>
        </p:xfrm>
        <a:graphic>
          <a:graphicData uri="http://schemas.openxmlformats.org/presentationml/2006/ole">
            <p:oleObj spid="_x0000_s18437" name="Equation" r:id="rId7" imgW="1320227" imgH="291973" progId="Equation.3">
              <p:embed/>
            </p:oleObj>
          </a:graphicData>
        </a:graphic>
      </p:graphicFrame>
      <p:sp>
        <p:nvSpPr>
          <p:cNvPr id="18444" name="Text Box 13"/>
          <p:cNvSpPr txBox="1">
            <a:spLocks noChangeArrowheads="1"/>
          </p:cNvSpPr>
          <p:nvPr/>
        </p:nvSpPr>
        <p:spPr bwMode="auto">
          <a:xfrm>
            <a:off x="381000" y="825500"/>
            <a:ext cx="8169275" cy="830263"/>
          </a:xfrm>
          <a:prstGeom prst="rect">
            <a:avLst/>
          </a:prstGeom>
          <a:noFill/>
          <a:ln w="38100">
            <a:noFill/>
            <a:miter lim="800000"/>
            <a:headEnd/>
            <a:tailEnd/>
          </a:ln>
        </p:spPr>
        <p:txBody>
          <a:bodyPr>
            <a:spAutoFit/>
          </a:bodyPr>
          <a:lstStyle/>
          <a:p>
            <a:r>
              <a:rPr lang="en-US"/>
              <a:t>Example – A 0.144 kg baseball has 2.0x10</a:t>
            </a:r>
            <a:r>
              <a:rPr lang="en-US" baseline="30000"/>
              <a:t>15</a:t>
            </a:r>
            <a:r>
              <a:rPr lang="en-US"/>
              <a:t> J of kinetic energy.  What is its mass, what is its velocity?</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517525" y="825500"/>
            <a:ext cx="8169275" cy="3046413"/>
          </a:xfrm>
          <a:prstGeom prst="rect">
            <a:avLst/>
          </a:prstGeom>
          <a:noFill/>
          <a:ln w="38100">
            <a:noFill/>
            <a:miter lim="800000"/>
            <a:headEnd/>
            <a:tailEnd/>
          </a:ln>
        </p:spPr>
        <p:txBody>
          <a:bodyPr>
            <a:spAutoFit/>
          </a:bodyPr>
          <a:lstStyle/>
          <a:p>
            <a:r>
              <a:rPr lang="en-US"/>
              <a:t>Example – A 0.144 kg baseball has 2.0x10</a:t>
            </a:r>
            <a:r>
              <a:rPr lang="en-US" baseline="30000"/>
              <a:t>15</a:t>
            </a:r>
            <a:r>
              <a:rPr lang="en-US"/>
              <a:t> J of kinetic energy.  What is its mass, what is its velocity?</a:t>
            </a:r>
          </a:p>
          <a:p>
            <a:endParaRPr lang="en-US"/>
          </a:p>
          <a:p>
            <a:r>
              <a:rPr lang="en-US">
                <a:cs typeface="Times New Roman" pitchFamily="18" charset="0"/>
              </a:rPr>
              <a:t>Well – the increase of mass is (2.0E15 J)/(3E8)</a:t>
            </a:r>
            <a:r>
              <a:rPr lang="en-US" baseline="30000">
                <a:cs typeface="Times New Roman" pitchFamily="18" charset="0"/>
              </a:rPr>
              <a:t>2</a:t>
            </a:r>
            <a:r>
              <a:rPr lang="en-US">
                <a:cs typeface="Times New Roman" pitchFamily="18" charset="0"/>
              </a:rPr>
              <a:t> = .022222 kg</a:t>
            </a:r>
          </a:p>
          <a:p>
            <a:r>
              <a:rPr lang="en-US">
                <a:cs typeface="Times New Roman" pitchFamily="18" charset="0"/>
              </a:rPr>
              <a:t>so the new mass is 0.16622 kg</a:t>
            </a:r>
          </a:p>
          <a:p>
            <a:r>
              <a:rPr lang="en-US">
                <a:cs typeface="Times New Roman" pitchFamily="18" charset="0"/>
              </a:rPr>
              <a:t>and </a:t>
            </a:r>
          </a:p>
          <a:p>
            <a:r>
              <a:rPr lang="en-US">
                <a:cs typeface="Times New Roman" pitchFamily="18" charset="0"/>
              </a:rPr>
              <a:t>v = c </a:t>
            </a:r>
            <a:r>
              <a:rPr lang="en-US"/>
              <a:t>√(1-small</a:t>
            </a:r>
            <a:r>
              <a:rPr lang="en-US" baseline="30000"/>
              <a:t>2</a:t>
            </a:r>
            <a:r>
              <a:rPr lang="en-US"/>
              <a:t>/big</a:t>
            </a:r>
            <a:r>
              <a:rPr lang="en-US" baseline="30000"/>
              <a:t>2</a:t>
            </a:r>
            <a:r>
              <a:rPr lang="en-US"/>
              <a:t>) = c √(1-0.144</a:t>
            </a:r>
            <a:r>
              <a:rPr lang="en-US" baseline="30000"/>
              <a:t>2</a:t>
            </a:r>
            <a:r>
              <a:rPr lang="en-US"/>
              <a:t>/0.16622</a:t>
            </a:r>
            <a:r>
              <a:rPr lang="en-US" baseline="30000"/>
              <a:t>2</a:t>
            </a:r>
            <a:r>
              <a:rPr lang="en-US"/>
              <a:t>) </a:t>
            </a:r>
            <a:r>
              <a:rPr lang="en-US">
                <a:cs typeface="Times New Roman" pitchFamily="18" charset="0"/>
              </a:rPr>
              <a:t>≈</a:t>
            </a:r>
            <a:r>
              <a:rPr lang="en-US"/>
              <a:t> .50c</a:t>
            </a:r>
            <a:endParaRPr lang="en-US">
              <a:cs typeface="Times New Roman" pitchFamily="18" charset="0"/>
            </a:endParaRPr>
          </a:p>
          <a:p>
            <a:endParaRPr lang="en-US">
              <a:cs typeface="Times New Roman" pitchFamily="18"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2"/>
          <p:cNvSpPr txBox="1">
            <a:spLocks noChangeArrowheads="1"/>
          </p:cNvSpPr>
          <p:nvPr/>
        </p:nvSpPr>
        <p:spPr bwMode="auto">
          <a:xfrm>
            <a:off x="304800" y="0"/>
            <a:ext cx="6019800" cy="708025"/>
          </a:xfrm>
          <a:prstGeom prst="rect">
            <a:avLst/>
          </a:prstGeom>
          <a:noFill/>
          <a:ln w="9525">
            <a:noFill/>
            <a:miter lim="800000"/>
            <a:headEnd/>
            <a:tailEnd/>
          </a:ln>
        </p:spPr>
        <p:txBody>
          <a:bodyPr>
            <a:spAutoFit/>
          </a:bodyPr>
          <a:lstStyle/>
          <a:p>
            <a:r>
              <a:rPr lang="en-US" sz="4000" b="1" u="sng"/>
              <a:t>Kinetic Energy</a:t>
            </a:r>
            <a:endParaRPr lang="en-US" sz="800"/>
          </a:p>
        </p:txBody>
      </p:sp>
      <p:sp>
        <p:nvSpPr>
          <p:cNvPr id="19463" name="Text Box 3"/>
          <p:cNvSpPr txBox="1">
            <a:spLocks noChangeArrowheads="1"/>
          </p:cNvSpPr>
          <p:nvPr/>
        </p:nvSpPr>
        <p:spPr bwMode="auto">
          <a:xfrm>
            <a:off x="8137525" y="5241925"/>
            <a:ext cx="795338" cy="460375"/>
          </a:xfrm>
          <a:prstGeom prst="rect">
            <a:avLst/>
          </a:prstGeom>
          <a:noFill/>
          <a:ln w="38100">
            <a:noFill/>
            <a:miter lim="800000"/>
            <a:headEnd/>
            <a:tailEnd/>
          </a:ln>
        </p:spPr>
        <p:txBody>
          <a:bodyPr wrap="none">
            <a:spAutoFit/>
          </a:bodyPr>
          <a:lstStyle/>
          <a:p>
            <a:r>
              <a:rPr lang="en-US">
                <a:hlinkClick r:id="rId3" action="ppaction://hlinksldjump"/>
              </a:rPr>
              <a:t>TOC</a:t>
            </a:r>
            <a:endParaRPr lang="en-US"/>
          </a:p>
        </p:txBody>
      </p:sp>
      <p:sp>
        <p:nvSpPr>
          <p:cNvPr id="19464" name="Rectangle 5"/>
          <p:cNvSpPr>
            <a:spLocks noChangeArrowheads="1"/>
          </p:cNvSpPr>
          <p:nvPr/>
        </p:nvSpPr>
        <p:spPr bwMode="auto">
          <a:xfrm>
            <a:off x="0" y="250348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9458" name="Object 2"/>
          <p:cNvGraphicFramePr>
            <a:graphicFrameLocks noChangeAspect="1"/>
          </p:cNvGraphicFramePr>
          <p:nvPr/>
        </p:nvGraphicFramePr>
        <p:xfrm>
          <a:off x="838200" y="2998788"/>
          <a:ext cx="2057400" cy="625475"/>
        </p:xfrm>
        <a:graphic>
          <a:graphicData uri="http://schemas.openxmlformats.org/presentationml/2006/ole">
            <p:oleObj spid="_x0000_s19458" name="Equation" r:id="rId4" imgW="812447" imgH="291973" progId="Equation.3">
              <p:embed/>
            </p:oleObj>
          </a:graphicData>
        </a:graphic>
      </p:graphicFrame>
      <p:sp>
        <p:nvSpPr>
          <p:cNvPr id="19465" name="Rectangle 7"/>
          <p:cNvSpPr>
            <a:spLocks noChangeArrowheads="1"/>
          </p:cNvSpPr>
          <p:nvPr/>
        </p:nvSpPr>
        <p:spPr bwMode="auto">
          <a:xfrm>
            <a:off x="0" y="228123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9459" name="Object 3"/>
          <p:cNvGraphicFramePr>
            <a:graphicFrameLocks noChangeAspect="1"/>
          </p:cNvGraphicFramePr>
          <p:nvPr/>
        </p:nvGraphicFramePr>
        <p:xfrm>
          <a:off x="5791200" y="2667000"/>
          <a:ext cx="2438400" cy="1716088"/>
        </p:xfrm>
        <a:graphic>
          <a:graphicData uri="http://schemas.openxmlformats.org/presentationml/2006/ole">
            <p:oleObj spid="_x0000_s19459" name="Equation" r:id="rId5" imgW="977900" imgH="825500" progId="Equation.3">
              <p:embed/>
            </p:oleObj>
          </a:graphicData>
        </a:graphic>
      </p:graphicFrame>
      <p:sp>
        <p:nvSpPr>
          <p:cNvPr id="19466" name="Rectangle 9"/>
          <p:cNvSpPr>
            <a:spLocks noChangeArrowheads="1"/>
          </p:cNvSpPr>
          <p:nvPr/>
        </p:nvSpPr>
        <p:spPr bwMode="auto">
          <a:xfrm>
            <a:off x="0" y="250348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9460" name="Object 4"/>
          <p:cNvGraphicFramePr>
            <a:graphicFrameLocks noChangeAspect="1"/>
          </p:cNvGraphicFramePr>
          <p:nvPr/>
        </p:nvGraphicFramePr>
        <p:xfrm>
          <a:off x="762000" y="3967163"/>
          <a:ext cx="2286000" cy="679450"/>
        </p:xfrm>
        <a:graphic>
          <a:graphicData uri="http://schemas.openxmlformats.org/presentationml/2006/ole">
            <p:oleObj spid="_x0000_s19460" name="Equation" r:id="rId6" imgW="825500" imgH="292100" progId="Equation.3">
              <p:embed/>
            </p:oleObj>
          </a:graphicData>
        </a:graphic>
      </p:graphicFrame>
      <p:sp>
        <p:nvSpPr>
          <p:cNvPr id="19467" name="Rectangle 11"/>
          <p:cNvSpPr>
            <a:spLocks noChangeArrowheads="1"/>
          </p:cNvSpPr>
          <p:nvPr/>
        </p:nvSpPr>
        <p:spPr bwMode="auto">
          <a:xfrm>
            <a:off x="0" y="2503488"/>
            <a:ext cx="184150" cy="461962"/>
          </a:xfrm>
          <a:prstGeom prst="rect">
            <a:avLst/>
          </a:prstGeom>
          <a:noFill/>
          <a:ln w="38100">
            <a:noFill/>
            <a:miter lim="800000"/>
            <a:headEnd/>
            <a:tailEnd/>
          </a:ln>
        </p:spPr>
        <p:txBody>
          <a:bodyPr wrap="none" anchor="ctr">
            <a:spAutoFit/>
          </a:bodyPr>
          <a:lstStyle/>
          <a:p>
            <a:endParaRPr lang="en-US"/>
          </a:p>
        </p:txBody>
      </p:sp>
      <p:graphicFrame>
        <p:nvGraphicFramePr>
          <p:cNvPr id="19461" name="Object 5"/>
          <p:cNvGraphicFramePr>
            <a:graphicFrameLocks noChangeAspect="1"/>
          </p:cNvGraphicFramePr>
          <p:nvPr/>
        </p:nvGraphicFramePr>
        <p:xfrm>
          <a:off x="838200" y="4860925"/>
          <a:ext cx="3657600" cy="677863"/>
        </p:xfrm>
        <a:graphic>
          <a:graphicData uri="http://schemas.openxmlformats.org/presentationml/2006/ole">
            <p:oleObj spid="_x0000_s19461" name="Equation" r:id="rId7" imgW="1320227" imgH="291973" progId="Equation.3">
              <p:embed/>
            </p:oleObj>
          </a:graphicData>
        </a:graphic>
      </p:graphicFrame>
      <p:sp>
        <p:nvSpPr>
          <p:cNvPr id="19468" name="Text Box 13"/>
          <p:cNvSpPr txBox="1">
            <a:spLocks noChangeArrowheads="1"/>
          </p:cNvSpPr>
          <p:nvPr/>
        </p:nvSpPr>
        <p:spPr bwMode="auto">
          <a:xfrm>
            <a:off x="533400" y="952500"/>
            <a:ext cx="8169275" cy="830263"/>
          </a:xfrm>
          <a:prstGeom prst="rect">
            <a:avLst/>
          </a:prstGeom>
          <a:noFill/>
          <a:ln w="38100">
            <a:noFill/>
            <a:miter lim="800000"/>
            <a:headEnd/>
            <a:tailEnd/>
          </a:ln>
        </p:spPr>
        <p:txBody>
          <a:bodyPr>
            <a:spAutoFit/>
          </a:bodyPr>
          <a:lstStyle/>
          <a:p>
            <a:r>
              <a:rPr lang="en-US"/>
              <a:t>Example – An electron (rest mass 0.511 MeV) is accelerated through 0.155 MV, What is its velocity?</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517525" y="825500"/>
            <a:ext cx="8169275" cy="2308225"/>
          </a:xfrm>
          <a:prstGeom prst="rect">
            <a:avLst/>
          </a:prstGeom>
          <a:noFill/>
          <a:ln w="38100">
            <a:noFill/>
            <a:miter lim="800000"/>
            <a:headEnd/>
            <a:tailEnd/>
          </a:ln>
        </p:spPr>
        <p:txBody>
          <a:bodyPr>
            <a:spAutoFit/>
          </a:bodyPr>
          <a:lstStyle/>
          <a:p>
            <a:r>
              <a:rPr lang="en-US"/>
              <a:t>Example – An electron (rest mass 0.511 MeV) is accelerated through 0.155 MeV, What is its velocity?</a:t>
            </a:r>
          </a:p>
          <a:p>
            <a:endParaRPr lang="en-US"/>
          </a:p>
          <a:p>
            <a:r>
              <a:rPr lang="en-US">
                <a:cs typeface="Times New Roman" pitchFamily="18" charset="0"/>
              </a:rPr>
              <a:t>Well – the new mass is 0.511 + 0.155 = 0.666 MeV</a:t>
            </a:r>
          </a:p>
          <a:p>
            <a:r>
              <a:rPr lang="en-US">
                <a:cs typeface="Times New Roman" pitchFamily="18" charset="0"/>
              </a:rPr>
              <a:t>v = c </a:t>
            </a:r>
            <a:r>
              <a:rPr lang="en-US"/>
              <a:t>√(1-small</a:t>
            </a:r>
            <a:r>
              <a:rPr lang="en-US" baseline="30000"/>
              <a:t>2</a:t>
            </a:r>
            <a:r>
              <a:rPr lang="en-US"/>
              <a:t>/big</a:t>
            </a:r>
            <a:r>
              <a:rPr lang="en-US" baseline="30000"/>
              <a:t>2</a:t>
            </a:r>
            <a:r>
              <a:rPr lang="en-US"/>
              <a:t>) = c √(1-0.511</a:t>
            </a:r>
            <a:r>
              <a:rPr lang="en-US" baseline="30000"/>
              <a:t>2</a:t>
            </a:r>
            <a:r>
              <a:rPr lang="en-US"/>
              <a:t>/0.666</a:t>
            </a:r>
            <a:r>
              <a:rPr lang="en-US" baseline="30000"/>
              <a:t>2</a:t>
            </a:r>
            <a:r>
              <a:rPr lang="en-US"/>
              <a:t>) = .64c</a:t>
            </a:r>
            <a:endParaRPr lang="en-US">
              <a:cs typeface="Times New Roman" pitchFamily="18" charset="0"/>
            </a:endParaRPr>
          </a:p>
          <a:p>
            <a:endParaRPr lang="en-US">
              <a:cs typeface="Times New Roman" pitchFamily="18"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rot="-5400000">
            <a:off x="-224631" y="2705894"/>
            <a:ext cx="2005012" cy="647700"/>
          </a:xfrm>
          <a:prstGeom prst="rect">
            <a:avLst/>
          </a:prstGeom>
          <a:noFill/>
          <a:ln w="25400">
            <a:noFill/>
            <a:miter lim="800000"/>
            <a:headEnd/>
            <a:tailEnd/>
          </a:ln>
        </p:spPr>
        <p:txBody>
          <a:bodyPr wrap="none">
            <a:spAutoFit/>
          </a:bodyPr>
          <a:lstStyle/>
          <a:p>
            <a:r>
              <a:rPr lang="en-US" sz="3600"/>
              <a:t>Relativity</a:t>
            </a:r>
          </a:p>
        </p:txBody>
      </p:sp>
      <p:pic>
        <p:nvPicPr>
          <p:cNvPr id="184323" name="Picture 4"/>
          <p:cNvPicPr>
            <a:picLocks noChangeAspect="1" noChangeArrowheads="1"/>
          </p:cNvPicPr>
          <p:nvPr/>
        </p:nvPicPr>
        <p:blipFill>
          <a:blip r:embed="rId2"/>
          <a:srcRect/>
          <a:stretch>
            <a:fillRect/>
          </a:stretch>
        </p:blipFill>
        <p:spPr bwMode="auto">
          <a:xfrm>
            <a:off x="1438275" y="936625"/>
            <a:ext cx="6269038" cy="3841750"/>
          </a:xfrm>
          <a:prstGeom prst="rect">
            <a:avLst/>
          </a:prstGeom>
          <a:noFill/>
          <a:ln w="9525">
            <a:noFill/>
            <a:miter lim="800000"/>
            <a:headEnd/>
            <a:tailEnd/>
          </a:ln>
        </p:spPr>
      </p:pic>
      <p:sp>
        <p:nvSpPr>
          <p:cNvPr id="184324" name="Rectangle 4"/>
          <p:cNvSpPr>
            <a:spLocks noChangeArrowheads="1"/>
          </p:cNvSpPr>
          <p:nvPr/>
        </p:nvSpPr>
        <p:spPr bwMode="auto">
          <a:xfrm>
            <a:off x="5181600" y="2476500"/>
            <a:ext cx="9906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304800" y="190500"/>
            <a:ext cx="5791200" cy="708025"/>
          </a:xfrm>
          <a:prstGeom prst="rect">
            <a:avLst/>
          </a:prstGeom>
          <a:noFill/>
          <a:ln w="9525">
            <a:noFill/>
            <a:miter lim="800000"/>
            <a:headEnd/>
            <a:tailEnd/>
          </a:ln>
        </p:spPr>
        <p:txBody>
          <a:bodyPr>
            <a:spAutoFit/>
          </a:bodyPr>
          <a:lstStyle/>
          <a:p>
            <a:r>
              <a:rPr lang="en-US" sz="4000" b="1"/>
              <a:t>Clocks and gravitation:</a:t>
            </a:r>
          </a:p>
        </p:txBody>
      </p:sp>
      <p:sp>
        <p:nvSpPr>
          <p:cNvPr id="38915" name="Text Box 3"/>
          <p:cNvSpPr txBox="1">
            <a:spLocks noChangeArrowheads="1"/>
          </p:cNvSpPr>
          <p:nvPr/>
        </p:nvSpPr>
        <p:spPr bwMode="auto">
          <a:xfrm>
            <a:off x="381000" y="2589213"/>
            <a:ext cx="8077200" cy="3784600"/>
          </a:xfrm>
          <a:prstGeom prst="rect">
            <a:avLst/>
          </a:prstGeom>
          <a:noFill/>
          <a:ln w="9525">
            <a:noFill/>
            <a:miter lim="800000"/>
            <a:headEnd/>
            <a:tailEnd/>
          </a:ln>
        </p:spPr>
        <p:txBody>
          <a:bodyPr>
            <a:spAutoFit/>
          </a:bodyPr>
          <a:lstStyle/>
          <a:p>
            <a:r>
              <a:rPr lang="en-US" sz="3200"/>
              <a:t> </a:t>
            </a:r>
            <a:r>
              <a:rPr lang="en-US" sz="4800">
                <a:cs typeface="Times New Roman" pitchFamily="18" charset="0"/>
              </a:rPr>
              <a:t>Δ</a:t>
            </a:r>
            <a:r>
              <a:rPr lang="en-US" sz="4800"/>
              <a:t>f</a:t>
            </a:r>
            <a:r>
              <a:rPr lang="en-US" sz="3200"/>
              <a:t> 	- change in frequency</a:t>
            </a:r>
          </a:p>
          <a:p>
            <a:r>
              <a:rPr lang="en-US" sz="3200"/>
              <a:t> </a:t>
            </a:r>
            <a:r>
              <a:rPr lang="en-US" sz="4800">
                <a:cs typeface="Times New Roman" pitchFamily="18" charset="0"/>
              </a:rPr>
              <a:t>f</a:t>
            </a:r>
            <a:r>
              <a:rPr lang="en-US" sz="3200"/>
              <a:t>  	- original frequency</a:t>
            </a:r>
          </a:p>
          <a:p>
            <a:r>
              <a:rPr lang="en-US" sz="4800"/>
              <a:t>g</a:t>
            </a:r>
            <a:r>
              <a:rPr lang="en-US" sz="3200"/>
              <a:t> 	- gravitational field strength</a:t>
            </a:r>
          </a:p>
          <a:p>
            <a:r>
              <a:rPr lang="en-US" sz="4800">
                <a:cs typeface="Times New Roman" pitchFamily="18" charset="0"/>
              </a:rPr>
              <a:t>Δh</a:t>
            </a:r>
            <a:r>
              <a:rPr lang="en-US" sz="3200"/>
              <a:t> 	- change in height</a:t>
            </a:r>
          </a:p>
          <a:p>
            <a:r>
              <a:rPr lang="en-US" sz="4800">
                <a:cs typeface="Times New Roman" pitchFamily="18" charset="0"/>
              </a:rPr>
              <a:t>c</a:t>
            </a:r>
            <a:r>
              <a:rPr lang="en-US" sz="3200"/>
              <a:t> 	- speed of light</a:t>
            </a:r>
          </a:p>
        </p:txBody>
      </p:sp>
      <p:sp>
        <p:nvSpPr>
          <p:cNvPr id="185348" name="Text Box 4"/>
          <p:cNvSpPr txBox="1">
            <a:spLocks noChangeArrowheads="1"/>
          </p:cNvSpPr>
          <p:nvPr/>
        </p:nvSpPr>
        <p:spPr bwMode="auto">
          <a:xfrm>
            <a:off x="417513" y="825500"/>
            <a:ext cx="8435975" cy="2062163"/>
          </a:xfrm>
          <a:prstGeom prst="rect">
            <a:avLst/>
          </a:prstGeom>
          <a:noFill/>
          <a:ln w="9525">
            <a:noFill/>
            <a:miter lim="800000"/>
            <a:headEnd/>
            <a:tailEnd/>
          </a:ln>
        </p:spPr>
        <p:txBody>
          <a:bodyPr wrap="none">
            <a:spAutoFit/>
          </a:bodyPr>
          <a:lstStyle/>
          <a:p>
            <a:pPr algn="ctr"/>
            <a:r>
              <a:rPr lang="en-US" sz="3200"/>
              <a:t>Approximate formula for small changes of height:</a:t>
            </a:r>
          </a:p>
          <a:p>
            <a:pPr algn="ctr"/>
            <a:r>
              <a:rPr lang="en-US" sz="4800" u="sng">
                <a:cs typeface="Times New Roman" pitchFamily="18" charset="0"/>
              </a:rPr>
              <a:t>Δ</a:t>
            </a:r>
            <a:r>
              <a:rPr lang="en-US" sz="4800" u="sng"/>
              <a:t>f</a:t>
            </a:r>
            <a:r>
              <a:rPr lang="en-US" sz="4800"/>
              <a:t>  </a:t>
            </a:r>
            <a:r>
              <a:rPr lang="en-US" sz="4800" baseline="-25000"/>
              <a:t>=</a:t>
            </a:r>
            <a:r>
              <a:rPr lang="en-US" sz="4800"/>
              <a:t>  </a:t>
            </a:r>
            <a:r>
              <a:rPr lang="en-US" sz="4800" u="sng"/>
              <a:t>g</a:t>
            </a:r>
            <a:r>
              <a:rPr lang="en-US" sz="4800" u="sng">
                <a:cs typeface="Times New Roman" pitchFamily="18" charset="0"/>
              </a:rPr>
              <a:t>Δh</a:t>
            </a:r>
          </a:p>
          <a:p>
            <a:pPr algn="ctr"/>
            <a:r>
              <a:rPr lang="en-US" sz="4800">
                <a:cs typeface="Times New Roman" pitchFamily="18" charset="0"/>
              </a:rPr>
              <a:t>  f         c</a:t>
            </a:r>
            <a:r>
              <a:rPr lang="en-US" sz="4800" baseline="3000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533400" y="127000"/>
            <a:ext cx="8305800" cy="4524375"/>
          </a:xfrm>
          <a:prstGeom prst="rect">
            <a:avLst/>
          </a:prstGeom>
          <a:noFill/>
          <a:ln w="9525">
            <a:noFill/>
            <a:miter lim="800000"/>
            <a:headEnd/>
            <a:tailEnd/>
          </a:ln>
        </p:spPr>
        <p:txBody>
          <a:bodyPr>
            <a:spAutoFit/>
          </a:bodyPr>
          <a:lstStyle/>
          <a:p>
            <a:pPr>
              <a:spcBef>
                <a:spcPct val="30000"/>
              </a:spcBef>
            </a:pPr>
            <a:r>
              <a:rPr lang="en-US" sz="3600"/>
              <a:t>Two trombonists, one at the top of a 215 m tall tower, and one at the bottom play what they think is the same note.  The one at the bottom plays a 256.0 Hz frequency, and hears a beat frequency of 5.2 Hz.  What is the gravitational field strength??  For us to hear the note in tune, should the top player slide out, or in? (Are they sharp or flat)</a:t>
            </a:r>
          </a:p>
        </p:txBody>
      </p:sp>
      <p:sp>
        <p:nvSpPr>
          <p:cNvPr id="56323" name="Text Box 3"/>
          <p:cNvSpPr txBox="1">
            <a:spLocks noChangeArrowheads="1"/>
          </p:cNvSpPr>
          <p:nvPr/>
        </p:nvSpPr>
        <p:spPr bwMode="auto">
          <a:xfrm>
            <a:off x="533400" y="3908425"/>
            <a:ext cx="8305800" cy="941388"/>
          </a:xfrm>
          <a:prstGeom prst="rect">
            <a:avLst/>
          </a:prstGeom>
          <a:noFill/>
          <a:ln w="9525">
            <a:noFill/>
            <a:miter lim="800000"/>
            <a:headEnd/>
            <a:tailEnd/>
          </a:ln>
        </p:spPr>
        <p:txBody>
          <a:bodyPr>
            <a:spAutoFit/>
          </a:bodyPr>
          <a:lstStyle/>
          <a:p>
            <a:pPr>
              <a:spcBef>
                <a:spcPct val="30000"/>
              </a:spcBef>
            </a:pPr>
            <a:r>
              <a:rPr lang="en-US">
                <a:cs typeface="Times New Roman" pitchFamily="18" charset="0"/>
              </a:rPr>
              <a:t>Δ</a:t>
            </a:r>
            <a:r>
              <a:rPr lang="en-US"/>
              <a:t>f/f = g</a:t>
            </a:r>
            <a:r>
              <a:rPr lang="en-US">
                <a:cs typeface="Times New Roman" pitchFamily="18" charset="0"/>
              </a:rPr>
              <a:t>Δh/c</a:t>
            </a:r>
            <a:r>
              <a:rPr lang="en-US" baseline="30000">
                <a:cs typeface="Times New Roman" pitchFamily="18" charset="0"/>
              </a:rPr>
              <a:t>2</a:t>
            </a:r>
            <a:r>
              <a:rPr lang="en-US"/>
              <a:t>, </a:t>
            </a:r>
            <a:r>
              <a:rPr lang="en-US">
                <a:cs typeface="Times New Roman" pitchFamily="18" charset="0"/>
              </a:rPr>
              <a:t>g</a:t>
            </a:r>
            <a:r>
              <a:rPr lang="en-US"/>
              <a:t> = </a:t>
            </a:r>
            <a:r>
              <a:rPr lang="en-US">
                <a:cs typeface="Times New Roman" pitchFamily="18" charset="0"/>
              </a:rPr>
              <a:t>Δ</a:t>
            </a:r>
            <a:r>
              <a:rPr lang="en-US"/>
              <a:t>f</a:t>
            </a:r>
            <a:r>
              <a:rPr lang="en-US">
                <a:cs typeface="Times New Roman" pitchFamily="18" charset="0"/>
              </a:rPr>
              <a:t>c</a:t>
            </a:r>
            <a:r>
              <a:rPr lang="en-US" baseline="30000">
                <a:cs typeface="Times New Roman" pitchFamily="18" charset="0"/>
              </a:rPr>
              <a:t>2</a:t>
            </a:r>
            <a:r>
              <a:rPr lang="en-US"/>
              <a:t>/f</a:t>
            </a:r>
            <a:r>
              <a:rPr lang="en-US">
                <a:cs typeface="Times New Roman" pitchFamily="18" charset="0"/>
              </a:rPr>
              <a:t>Δh</a:t>
            </a:r>
          </a:p>
          <a:p>
            <a:pPr>
              <a:spcBef>
                <a:spcPct val="30000"/>
              </a:spcBef>
            </a:pPr>
            <a:r>
              <a:rPr lang="en-US">
                <a:cs typeface="Times New Roman" pitchFamily="18" charset="0"/>
              </a:rPr>
              <a:t>8.5 x 10</a:t>
            </a:r>
            <a:r>
              <a:rPr lang="en-US" baseline="30000">
                <a:cs typeface="Times New Roman" pitchFamily="18" charset="0"/>
              </a:rPr>
              <a:t>12</a:t>
            </a:r>
            <a:r>
              <a:rPr lang="en-US">
                <a:cs typeface="Times New Roman" pitchFamily="18" charset="0"/>
              </a:rPr>
              <a:t> m/s/s</a:t>
            </a:r>
          </a:p>
        </p:txBody>
      </p:sp>
      <p:sp>
        <p:nvSpPr>
          <p:cNvPr id="186372" name="Text Box 4"/>
          <p:cNvSpPr txBox="1">
            <a:spLocks noChangeArrowheads="1"/>
          </p:cNvSpPr>
          <p:nvPr/>
        </p:nvSpPr>
        <p:spPr bwMode="auto">
          <a:xfrm>
            <a:off x="136525" y="5407025"/>
            <a:ext cx="2109788" cy="307975"/>
          </a:xfrm>
          <a:prstGeom prst="rect">
            <a:avLst/>
          </a:prstGeom>
          <a:noFill/>
          <a:ln w="9525">
            <a:noFill/>
            <a:miter lim="800000"/>
            <a:headEnd/>
            <a:tailEnd/>
          </a:ln>
        </p:spPr>
        <p:txBody>
          <a:bodyPr wrap="none">
            <a:spAutoFit/>
          </a:bodyPr>
          <a:lstStyle/>
          <a:p>
            <a:r>
              <a:rPr lang="en-US" sz="1400"/>
              <a:t>8.5 x 10</a:t>
            </a:r>
            <a:r>
              <a:rPr lang="en-US" sz="1400" baseline="30000"/>
              <a:t>12</a:t>
            </a:r>
            <a:r>
              <a:rPr lang="en-US" sz="1400"/>
              <a:t> m/s/s, out, sharp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heckerboard(across)">
                                      <p:cBhvr>
                                        <p:cTn id="7" dur="500"/>
                                        <p:tgtEl>
                                          <p:spTgt spid="56323"/>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 y="254000"/>
            <a:ext cx="8093075" cy="830263"/>
          </a:xfrm>
          <a:prstGeom prst="rect">
            <a:avLst/>
          </a:prstGeom>
          <a:noFill/>
          <a:ln w="9525">
            <a:noFill/>
            <a:miter lim="800000"/>
            <a:headEnd/>
            <a:tailEnd/>
          </a:ln>
        </p:spPr>
        <p:txBody>
          <a:bodyPr>
            <a:spAutoFit/>
          </a:bodyPr>
          <a:lstStyle/>
          <a:p>
            <a:r>
              <a:rPr lang="en-US"/>
              <a:t>Ice skates can give 420 N of turning force.  What is r</a:t>
            </a:r>
            <a:r>
              <a:rPr lang="en-US" baseline="-25000"/>
              <a:t>min</a:t>
            </a:r>
            <a:r>
              <a:rPr lang="en-US"/>
              <a:t> for a 50.kg skater @10.m/s?</a:t>
            </a:r>
            <a:endParaRPr lang="en-US">
              <a:sym typeface="Symbol" pitchFamily="18" charset="2"/>
            </a:endParaRPr>
          </a:p>
        </p:txBody>
      </p:sp>
      <p:sp>
        <p:nvSpPr>
          <p:cNvPr id="16387" name="Text Box 3"/>
          <p:cNvSpPr txBox="1">
            <a:spLocks noChangeArrowheads="1"/>
          </p:cNvSpPr>
          <p:nvPr/>
        </p:nvSpPr>
        <p:spPr bwMode="auto">
          <a:xfrm>
            <a:off x="228600" y="2032000"/>
            <a:ext cx="8686800" cy="1169988"/>
          </a:xfrm>
          <a:prstGeom prst="rect">
            <a:avLst/>
          </a:prstGeom>
          <a:noFill/>
          <a:ln w="9525">
            <a:noFill/>
            <a:miter lim="800000"/>
            <a:headEnd/>
            <a:tailEnd/>
          </a:ln>
        </p:spPr>
        <p:txBody>
          <a:bodyPr>
            <a:spAutoFit/>
          </a:bodyPr>
          <a:lstStyle/>
          <a:p>
            <a:pPr eaLnBrk="0" hangingPunct="0"/>
            <a:r>
              <a:rPr lang="en-US" sz="1400"/>
              <a:t>F=ma, a=v</a:t>
            </a:r>
            <a:r>
              <a:rPr lang="en-US" sz="1400" baseline="30000"/>
              <a:t>2</a:t>
            </a:r>
            <a:r>
              <a:rPr lang="en-US" sz="1400"/>
              <a:t>/r</a:t>
            </a:r>
          </a:p>
          <a:p>
            <a:pPr eaLnBrk="0" hangingPunct="0"/>
            <a:r>
              <a:rPr lang="en-US" sz="1400"/>
              <a:t>F=mv</a:t>
            </a:r>
            <a:r>
              <a:rPr lang="en-US" sz="1400" baseline="30000"/>
              <a:t>2</a:t>
            </a:r>
            <a:r>
              <a:rPr lang="en-US" sz="1400"/>
              <a:t>/r</a:t>
            </a:r>
          </a:p>
          <a:p>
            <a:pPr eaLnBrk="0" hangingPunct="0"/>
            <a:r>
              <a:rPr lang="en-US" sz="1400"/>
              <a:t>420 N = (50 kg)(10.m/s)</a:t>
            </a:r>
            <a:r>
              <a:rPr lang="en-US" sz="1400" baseline="30000"/>
              <a:t>2</a:t>
            </a:r>
            <a:r>
              <a:rPr lang="en-US" sz="1400"/>
              <a:t>/r</a:t>
            </a:r>
          </a:p>
          <a:p>
            <a:pPr eaLnBrk="0" hangingPunct="0"/>
            <a:r>
              <a:rPr lang="en-US" sz="1400"/>
              <a:t>r = (50 kg)(10.m/s)</a:t>
            </a:r>
            <a:r>
              <a:rPr lang="en-US" sz="1400" baseline="30000"/>
              <a:t>2</a:t>
            </a:r>
            <a:r>
              <a:rPr lang="en-US" sz="1400"/>
              <a:t>/(420 N)</a:t>
            </a:r>
          </a:p>
          <a:p>
            <a:pPr eaLnBrk="0" hangingPunct="0"/>
            <a:r>
              <a:rPr lang="en-US" sz="1400"/>
              <a:t>r = 11.9m</a:t>
            </a:r>
          </a:p>
        </p:txBody>
      </p:sp>
      <p:sp>
        <p:nvSpPr>
          <p:cNvPr id="40964" name="Text Box 4"/>
          <p:cNvSpPr txBox="1">
            <a:spLocks noChangeArrowheads="1"/>
          </p:cNvSpPr>
          <p:nvPr/>
        </p:nvSpPr>
        <p:spPr bwMode="auto">
          <a:xfrm>
            <a:off x="0" y="4762500"/>
            <a:ext cx="950913" cy="461963"/>
          </a:xfrm>
          <a:prstGeom prst="rect">
            <a:avLst/>
          </a:prstGeom>
          <a:noFill/>
          <a:ln w="25400">
            <a:noFill/>
            <a:miter lim="800000"/>
            <a:headEnd/>
            <a:tailEnd/>
          </a:ln>
        </p:spPr>
        <p:txBody>
          <a:bodyPr wrap="none">
            <a:spAutoFit/>
          </a:bodyPr>
          <a:lstStyle/>
          <a:p>
            <a:r>
              <a:rPr lang="en-US"/>
              <a:t>11.9m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rot="-5400000">
            <a:off x="-224631" y="2705894"/>
            <a:ext cx="2005012" cy="647700"/>
          </a:xfrm>
          <a:prstGeom prst="rect">
            <a:avLst/>
          </a:prstGeom>
          <a:noFill/>
          <a:ln w="25400">
            <a:noFill/>
            <a:miter lim="800000"/>
            <a:headEnd/>
            <a:tailEnd/>
          </a:ln>
        </p:spPr>
        <p:txBody>
          <a:bodyPr wrap="none">
            <a:spAutoFit/>
          </a:bodyPr>
          <a:lstStyle/>
          <a:p>
            <a:r>
              <a:rPr lang="en-US" sz="3600"/>
              <a:t>Relativity</a:t>
            </a:r>
          </a:p>
        </p:txBody>
      </p:sp>
      <p:pic>
        <p:nvPicPr>
          <p:cNvPr id="187395" name="Picture 4"/>
          <p:cNvPicPr>
            <a:picLocks noChangeAspect="1" noChangeArrowheads="1"/>
          </p:cNvPicPr>
          <p:nvPr/>
        </p:nvPicPr>
        <p:blipFill>
          <a:blip r:embed="rId2"/>
          <a:srcRect/>
          <a:stretch>
            <a:fillRect/>
          </a:stretch>
        </p:blipFill>
        <p:spPr bwMode="auto">
          <a:xfrm>
            <a:off x="1438275" y="936625"/>
            <a:ext cx="6269038" cy="3841750"/>
          </a:xfrm>
          <a:prstGeom prst="rect">
            <a:avLst/>
          </a:prstGeom>
          <a:noFill/>
          <a:ln w="9525">
            <a:noFill/>
            <a:miter lim="800000"/>
            <a:headEnd/>
            <a:tailEnd/>
          </a:ln>
        </p:spPr>
      </p:pic>
      <p:sp>
        <p:nvSpPr>
          <p:cNvPr id="187396" name="Rectangle 4"/>
          <p:cNvSpPr>
            <a:spLocks noChangeArrowheads="1"/>
          </p:cNvSpPr>
          <p:nvPr/>
        </p:nvSpPr>
        <p:spPr bwMode="auto">
          <a:xfrm>
            <a:off x="5181600" y="3009900"/>
            <a:ext cx="1066800" cy="609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304800" y="190500"/>
            <a:ext cx="5791200" cy="708025"/>
          </a:xfrm>
          <a:prstGeom prst="rect">
            <a:avLst/>
          </a:prstGeom>
          <a:noFill/>
          <a:ln w="9525">
            <a:noFill/>
            <a:miter lim="800000"/>
            <a:headEnd/>
            <a:tailEnd/>
          </a:ln>
        </p:spPr>
        <p:txBody>
          <a:bodyPr>
            <a:spAutoFit/>
          </a:bodyPr>
          <a:lstStyle/>
          <a:p>
            <a:r>
              <a:rPr lang="en-US" sz="4000" b="1"/>
              <a:t>Black Holes:</a:t>
            </a:r>
          </a:p>
        </p:txBody>
      </p:sp>
      <p:sp>
        <p:nvSpPr>
          <p:cNvPr id="22533" name="Text Box 5"/>
          <p:cNvSpPr txBox="1">
            <a:spLocks noChangeArrowheads="1"/>
          </p:cNvSpPr>
          <p:nvPr/>
        </p:nvSpPr>
        <p:spPr bwMode="auto">
          <a:xfrm>
            <a:off x="304800" y="1016000"/>
            <a:ext cx="8474075" cy="2062163"/>
          </a:xfrm>
          <a:prstGeom prst="rect">
            <a:avLst/>
          </a:prstGeom>
          <a:noFill/>
          <a:ln w="9525">
            <a:noFill/>
            <a:miter lim="800000"/>
            <a:headEnd/>
            <a:tailEnd/>
          </a:ln>
        </p:spPr>
        <p:txBody>
          <a:bodyPr>
            <a:spAutoFit/>
          </a:bodyPr>
          <a:lstStyle/>
          <a:p>
            <a:r>
              <a:rPr lang="en-US" sz="3200"/>
              <a:t>Gravitational Potential per unit mass:</a:t>
            </a:r>
          </a:p>
          <a:p>
            <a:endParaRPr lang="en-US" sz="3200"/>
          </a:p>
          <a:p>
            <a:r>
              <a:rPr lang="en-US" sz="3200"/>
              <a:t>V = </a:t>
            </a:r>
            <a:r>
              <a:rPr lang="en-US" sz="3200" u="sng"/>
              <a:t>-GM</a:t>
            </a:r>
            <a:r>
              <a:rPr lang="en-US" sz="3200"/>
              <a:t>		so PE = Vm</a:t>
            </a:r>
          </a:p>
          <a:p>
            <a:r>
              <a:rPr lang="en-US" sz="3200"/>
              <a:t>           r</a:t>
            </a:r>
          </a:p>
        </p:txBody>
      </p:sp>
      <p:sp>
        <p:nvSpPr>
          <p:cNvPr id="22534" name="Text Box 6"/>
          <p:cNvSpPr txBox="1">
            <a:spLocks noChangeArrowheads="1"/>
          </p:cNvSpPr>
          <p:nvPr/>
        </p:nvSpPr>
        <p:spPr bwMode="auto">
          <a:xfrm>
            <a:off x="381000" y="2794000"/>
            <a:ext cx="8474075" cy="2062163"/>
          </a:xfrm>
          <a:prstGeom prst="rect">
            <a:avLst/>
          </a:prstGeom>
          <a:noFill/>
          <a:ln w="9525">
            <a:noFill/>
            <a:miter lim="800000"/>
            <a:headEnd/>
            <a:tailEnd/>
          </a:ln>
        </p:spPr>
        <p:txBody>
          <a:bodyPr>
            <a:spAutoFit/>
          </a:bodyPr>
          <a:lstStyle/>
          <a:p>
            <a:r>
              <a:rPr lang="en-US" sz="3200"/>
              <a:t>At escape velocity, kinetic = potential</a:t>
            </a:r>
          </a:p>
          <a:p>
            <a:endParaRPr lang="en-US" sz="3200"/>
          </a:p>
          <a:p>
            <a:r>
              <a:rPr lang="en-US" sz="3200" baseline="30000"/>
              <a:t>1</a:t>
            </a:r>
            <a:r>
              <a:rPr lang="en-US" sz="3200"/>
              <a:t>/</a:t>
            </a:r>
            <a:r>
              <a:rPr lang="en-US" sz="3200" baseline="-25000"/>
              <a:t>2</a:t>
            </a:r>
            <a:r>
              <a:rPr lang="en-US" sz="3200"/>
              <a:t>mv</a:t>
            </a:r>
            <a:r>
              <a:rPr lang="en-US" sz="3200" baseline="30000"/>
              <a:t>2</a:t>
            </a:r>
            <a:r>
              <a:rPr lang="en-US" sz="3200"/>
              <a:t> = </a:t>
            </a:r>
            <a:r>
              <a:rPr lang="en-US" sz="3200" u="sng"/>
              <a:t>GM</a:t>
            </a:r>
            <a:r>
              <a:rPr lang="en-US" sz="3200"/>
              <a:t>m	substituting c for v:	</a:t>
            </a:r>
          </a:p>
          <a:p>
            <a:r>
              <a:rPr lang="en-US" sz="3200"/>
              <a:t>                 r</a:t>
            </a:r>
          </a:p>
        </p:txBody>
      </p:sp>
      <p:sp>
        <p:nvSpPr>
          <p:cNvPr id="22535" name="Text Box 7"/>
          <p:cNvSpPr txBox="1">
            <a:spLocks noChangeArrowheads="1"/>
          </p:cNvSpPr>
          <p:nvPr/>
        </p:nvSpPr>
        <p:spPr bwMode="auto">
          <a:xfrm>
            <a:off x="428625" y="4524375"/>
            <a:ext cx="8474075" cy="1077913"/>
          </a:xfrm>
          <a:prstGeom prst="rect">
            <a:avLst/>
          </a:prstGeom>
          <a:noFill/>
          <a:ln w="9525">
            <a:noFill/>
            <a:miter lim="800000"/>
            <a:headEnd/>
            <a:tailEnd/>
          </a:ln>
        </p:spPr>
        <p:txBody>
          <a:bodyPr>
            <a:spAutoFit/>
          </a:bodyPr>
          <a:lstStyle/>
          <a:p>
            <a:r>
              <a:rPr lang="en-US" sz="3200"/>
              <a:t>r = </a:t>
            </a:r>
            <a:r>
              <a:rPr lang="en-US" sz="3200" u="sng"/>
              <a:t>2GM</a:t>
            </a:r>
            <a:r>
              <a:rPr lang="en-US" sz="3200"/>
              <a:t>  	where r is the </a:t>
            </a:r>
            <a:r>
              <a:rPr lang="en-US" sz="3200" u="sng"/>
              <a:t>Schwarzschild</a:t>
            </a:r>
            <a:r>
              <a:rPr lang="en-US" sz="3200"/>
              <a:t> radius</a:t>
            </a:r>
          </a:p>
          <a:p>
            <a:r>
              <a:rPr lang="en-US" sz="3200"/>
              <a:t>        c</a:t>
            </a:r>
            <a:r>
              <a:rPr lang="en-US" sz="3200" baseline="30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left)">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wipe(left)">
                                      <p:cBhvr>
                                        <p:cTn id="1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381000" y="190500"/>
            <a:ext cx="8108950" cy="2586038"/>
          </a:xfrm>
          <a:prstGeom prst="rect">
            <a:avLst/>
          </a:prstGeom>
          <a:noFill/>
          <a:ln w="9525">
            <a:noFill/>
            <a:miter lim="800000"/>
            <a:headEnd/>
            <a:tailEnd/>
          </a:ln>
        </p:spPr>
        <p:txBody>
          <a:bodyPr>
            <a:spAutoFit/>
          </a:bodyPr>
          <a:lstStyle/>
          <a:p>
            <a:r>
              <a:rPr lang="en-US" sz="5400"/>
              <a:t>What is the mass of a black hole the size of the earth?</a:t>
            </a:r>
          </a:p>
          <a:p>
            <a:r>
              <a:rPr lang="en-US" sz="5400"/>
              <a:t>r = 6.38 x 10</a:t>
            </a:r>
            <a:r>
              <a:rPr lang="en-US" sz="5400" baseline="30000"/>
              <a:t>6 </a:t>
            </a:r>
            <a:r>
              <a:rPr lang="en-US" sz="5400"/>
              <a:t>m</a:t>
            </a:r>
          </a:p>
        </p:txBody>
      </p:sp>
      <p:sp>
        <p:nvSpPr>
          <p:cNvPr id="30723" name="Text Box 3"/>
          <p:cNvSpPr txBox="1">
            <a:spLocks noChangeArrowheads="1"/>
          </p:cNvSpPr>
          <p:nvPr/>
        </p:nvSpPr>
        <p:spPr bwMode="auto">
          <a:xfrm>
            <a:off x="381000" y="2392363"/>
            <a:ext cx="8108950" cy="1938337"/>
          </a:xfrm>
          <a:prstGeom prst="rect">
            <a:avLst/>
          </a:prstGeom>
          <a:noFill/>
          <a:ln w="9525">
            <a:noFill/>
            <a:miter lim="800000"/>
            <a:headEnd/>
            <a:tailEnd/>
          </a:ln>
        </p:spPr>
        <p:txBody>
          <a:bodyPr>
            <a:spAutoFit/>
          </a:bodyPr>
          <a:lstStyle/>
          <a:p>
            <a:pPr>
              <a:spcBef>
                <a:spcPct val="30000"/>
              </a:spcBef>
            </a:pPr>
            <a:r>
              <a:rPr lang="en-US" sz="4000"/>
              <a:t>M = rc</a:t>
            </a:r>
            <a:r>
              <a:rPr lang="en-US" sz="4000" baseline="30000"/>
              <a:t>2</a:t>
            </a:r>
            <a:r>
              <a:rPr lang="en-US" sz="4000"/>
              <a:t>/(2G) = 6.38E6*3E82/(2*6.67E-11) = 4.3E33 kg</a:t>
            </a:r>
          </a:p>
        </p:txBody>
      </p:sp>
      <p:sp>
        <p:nvSpPr>
          <p:cNvPr id="189444" name="Text Box 4"/>
          <p:cNvSpPr txBox="1">
            <a:spLocks noChangeArrowheads="1"/>
          </p:cNvSpPr>
          <p:nvPr/>
        </p:nvSpPr>
        <p:spPr bwMode="auto">
          <a:xfrm>
            <a:off x="365125" y="5343525"/>
            <a:ext cx="922338" cy="307975"/>
          </a:xfrm>
          <a:prstGeom prst="rect">
            <a:avLst/>
          </a:prstGeom>
          <a:noFill/>
          <a:ln w="9525">
            <a:noFill/>
            <a:miter lim="800000"/>
            <a:headEnd/>
            <a:tailEnd/>
          </a:ln>
        </p:spPr>
        <p:txBody>
          <a:bodyPr wrap="none">
            <a:spAutoFit/>
          </a:bodyPr>
          <a:lstStyle/>
          <a:p>
            <a:pPr>
              <a:spcBef>
                <a:spcPct val="30000"/>
              </a:spcBef>
            </a:pPr>
            <a:r>
              <a:rPr lang="en-US" sz="1400"/>
              <a:t>4.3E33 kg</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rot="-5400000">
            <a:off x="-224631" y="2705894"/>
            <a:ext cx="2005012" cy="647700"/>
          </a:xfrm>
          <a:prstGeom prst="rect">
            <a:avLst/>
          </a:prstGeom>
          <a:noFill/>
          <a:ln w="25400">
            <a:noFill/>
            <a:miter lim="800000"/>
            <a:headEnd/>
            <a:tailEnd/>
          </a:ln>
        </p:spPr>
        <p:txBody>
          <a:bodyPr wrap="none">
            <a:spAutoFit/>
          </a:bodyPr>
          <a:lstStyle/>
          <a:p>
            <a:r>
              <a:rPr lang="en-US" sz="3600"/>
              <a:t>Relativity</a:t>
            </a:r>
          </a:p>
        </p:txBody>
      </p:sp>
      <p:pic>
        <p:nvPicPr>
          <p:cNvPr id="190467" name="Picture 4"/>
          <p:cNvPicPr>
            <a:picLocks noChangeAspect="1" noChangeArrowheads="1"/>
          </p:cNvPicPr>
          <p:nvPr/>
        </p:nvPicPr>
        <p:blipFill>
          <a:blip r:embed="rId2"/>
          <a:srcRect/>
          <a:stretch>
            <a:fillRect/>
          </a:stretch>
        </p:blipFill>
        <p:spPr bwMode="auto">
          <a:xfrm>
            <a:off x="1438275" y="936625"/>
            <a:ext cx="6269038" cy="3841750"/>
          </a:xfrm>
          <a:prstGeom prst="rect">
            <a:avLst/>
          </a:prstGeom>
          <a:noFill/>
          <a:ln w="9525">
            <a:noFill/>
            <a:miter lim="800000"/>
            <a:headEnd/>
            <a:tailEnd/>
          </a:ln>
        </p:spPr>
      </p:pic>
      <p:sp>
        <p:nvSpPr>
          <p:cNvPr id="190468" name="Rectangle 4"/>
          <p:cNvSpPr>
            <a:spLocks noChangeArrowheads="1"/>
          </p:cNvSpPr>
          <p:nvPr/>
        </p:nvSpPr>
        <p:spPr bwMode="auto">
          <a:xfrm>
            <a:off x="5257800" y="3543300"/>
            <a:ext cx="1066800" cy="609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304800" y="190500"/>
            <a:ext cx="7086600" cy="708025"/>
          </a:xfrm>
          <a:prstGeom prst="rect">
            <a:avLst/>
          </a:prstGeom>
          <a:noFill/>
          <a:ln w="9525">
            <a:noFill/>
            <a:miter lim="800000"/>
            <a:headEnd/>
            <a:tailEnd/>
          </a:ln>
        </p:spPr>
        <p:txBody>
          <a:bodyPr>
            <a:spAutoFit/>
          </a:bodyPr>
          <a:lstStyle/>
          <a:p>
            <a:r>
              <a:rPr lang="en-US" sz="4000" b="1"/>
              <a:t>Gravitational Time Dilation</a:t>
            </a:r>
          </a:p>
        </p:txBody>
      </p:sp>
      <p:sp>
        <p:nvSpPr>
          <p:cNvPr id="58371" name="Text Box 3"/>
          <p:cNvSpPr txBox="1">
            <a:spLocks noChangeArrowheads="1"/>
          </p:cNvSpPr>
          <p:nvPr/>
        </p:nvSpPr>
        <p:spPr bwMode="auto">
          <a:xfrm>
            <a:off x="3733800" y="2589213"/>
            <a:ext cx="5410200" cy="2554287"/>
          </a:xfrm>
          <a:prstGeom prst="rect">
            <a:avLst/>
          </a:prstGeom>
          <a:noFill/>
          <a:ln w="9525">
            <a:noFill/>
            <a:miter lim="800000"/>
            <a:headEnd/>
            <a:tailEnd/>
          </a:ln>
        </p:spPr>
        <p:txBody>
          <a:bodyPr>
            <a:spAutoFit/>
          </a:bodyPr>
          <a:lstStyle/>
          <a:p>
            <a:r>
              <a:rPr lang="en-US" sz="3200">
                <a:cs typeface="Times New Roman" pitchFamily="18" charset="0"/>
              </a:rPr>
              <a:t>Δ</a:t>
            </a:r>
            <a:r>
              <a:rPr lang="en-US" sz="3200"/>
              <a:t>t 	- Dilated time interval</a:t>
            </a:r>
          </a:p>
          <a:p>
            <a:r>
              <a:rPr lang="en-US" sz="3200"/>
              <a:t>Δt</a:t>
            </a:r>
            <a:r>
              <a:rPr lang="en-US" sz="3200" baseline="-25000"/>
              <a:t>o</a:t>
            </a:r>
            <a:r>
              <a:rPr lang="en-US" sz="3200"/>
              <a:t> 	- Original time interval</a:t>
            </a:r>
          </a:p>
          <a:p>
            <a:r>
              <a:rPr lang="en-US" sz="3200"/>
              <a:t>R</a:t>
            </a:r>
            <a:r>
              <a:rPr lang="en-US" sz="3200" baseline="-25000"/>
              <a:t>s</a:t>
            </a:r>
            <a:r>
              <a:rPr lang="en-US" sz="3200"/>
              <a:t> 	- Schwarzschild radius</a:t>
            </a:r>
          </a:p>
          <a:p>
            <a:r>
              <a:rPr lang="en-US" sz="3200">
                <a:cs typeface="Times New Roman" pitchFamily="18" charset="0"/>
              </a:rPr>
              <a:t>r</a:t>
            </a:r>
            <a:r>
              <a:rPr lang="en-US" sz="3200"/>
              <a:t> 	- Distance that the clock   	is from the black hole</a:t>
            </a:r>
          </a:p>
        </p:txBody>
      </p:sp>
      <p:grpSp>
        <p:nvGrpSpPr>
          <p:cNvPr id="20485" name="Group 7"/>
          <p:cNvGrpSpPr>
            <a:grpSpLocks/>
          </p:cNvGrpSpPr>
          <p:nvPr/>
        </p:nvGrpSpPr>
        <p:grpSpPr bwMode="auto">
          <a:xfrm>
            <a:off x="533400" y="762000"/>
            <a:ext cx="2819400" cy="2349500"/>
            <a:chOff x="3840" y="912"/>
            <a:chExt cx="1776" cy="1776"/>
          </a:xfrm>
        </p:grpSpPr>
        <p:sp>
          <p:nvSpPr>
            <p:cNvPr id="20486" name="Rectangle 6"/>
            <p:cNvSpPr>
              <a:spLocks noChangeArrowheads="1"/>
            </p:cNvSpPr>
            <p:nvPr/>
          </p:nvSpPr>
          <p:spPr bwMode="auto">
            <a:xfrm>
              <a:off x="3840" y="912"/>
              <a:ext cx="1776" cy="1776"/>
            </a:xfrm>
            <a:prstGeom prst="rect">
              <a:avLst/>
            </a:prstGeom>
            <a:solidFill>
              <a:srgbClr val="00CCFF"/>
            </a:solidFill>
            <a:ln w="9525">
              <a:solidFill>
                <a:schemeClr val="tx1"/>
              </a:solidFill>
              <a:miter lim="800000"/>
              <a:headEnd/>
              <a:tailEnd/>
            </a:ln>
          </p:spPr>
          <p:txBody>
            <a:bodyPr wrap="none" anchor="ctr"/>
            <a:lstStyle/>
            <a:p>
              <a:endParaRPr lang="en-US"/>
            </a:p>
          </p:txBody>
        </p:sp>
        <p:graphicFrame>
          <p:nvGraphicFramePr>
            <p:cNvPr id="20482" name="Object 5"/>
            <p:cNvGraphicFramePr>
              <a:graphicFrameLocks noChangeAspect="1"/>
            </p:cNvGraphicFramePr>
            <p:nvPr/>
          </p:nvGraphicFramePr>
          <p:xfrm>
            <a:off x="3840" y="1152"/>
            <a:ext cx="1544" cy="1150"/>
          </p:xfrm>
          <a:graphic>
            <a:graphicData uri="http://schemas.openxmlformats.org/presentationml/2006/ole">
              <p:oleObj spid="_x0000_s20482" name="Equation" r:id="rId4" imgW="1091880" imgH="81252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533400" y="127000"/>
            <a:ext cx="8305800" cy="3416300"/>
          </a:xfrm>
          <a:prstGeom prst="rect">
            <a:avLst/>
          </a:prstGeom>
          <a:noFill/>
          <a:ln w="9525">
            <a:noFill/>
            <a:miter lim="800000"/>
            <a:headEnd/>
            <a:tailEnd/>
          </a:ln>
        </p:spPr>
        <p:txBody>
          <a:bodyPr>
            <a:spAutoFit/>
          </a:bodyPr>
          <a:lstStyle/>
          <a:p>
            <a:r>
              <a:rPr lang="en-US" sz="3600"/>
              <a:t>A graduate student is in orbit 32.5 km from the center of a black hole.  If they have a beacon that flashes every 5.00 seconds, and we (from very far away) see it flashing every 17.2 seconds, what is the Schwarzschild radius of the black hole?</a:t>
            </a:r>
          </a:p>
        </p:txBody>
      </p:sp>
      <p:sp>
        <p:nvSpPr>
          <p:cNvPr id="68611" name="Text Box 3"/>
          <p:cNvSpPr txBox="1">
            <a:spLocks noChangeArrowheads="1"/>
          </p:cNvSpPr>
          <p:nvPr/>
        </p:nvSpPr>
        <p:spPr bwMode="auto">
          <a:xfrm>
            <a:off x="533400" y="3302000"/>
            <a:ext cx="8399463" cy="1225550"/>
          </a:xfrm>
          <a:prstGeom prst="rect">
            <a:avLst/>
          </a:prstGeom>
          <a:noFill/>
          <a:ln w="9525">
            <a:noFill/>
            <a:miter lim="800000"/>
            <a:headEnd/>
            <a:tailEnd/>
          </a:ln>
        </p:spPr>
        <p:txBody>
          <a:bodyPr>
            <a:spAutoFit/>
          </a:bodyPr>
          <a:lstStyle/>
          <a:p>
            <a:pPr>
              <a:spcBef>
                <a:spcPct val="30000"/>
              </a:spcBef>
            </a:pPr>
            <a:r>
              <a:rPr lang="en-US" sz="3200">
                <a:sym typeface="Symbol" pitchFamily="18" charset="2"/>
              </a:rPr>
              <a:t>17.2 = 5.00/</a:t>
            </a:r>
            <a:r>
              <a:rPr lang="en-US" sz="3200">
                <a:cs typeface="Times New Roman" pitchFamily="18" charset="0"/>
                <a:sym typeface="Symbol" pitchFamily="18" charset="2"/>
              </a:rPr>
              <a:t>√(</a:t>
            </a:r>
            <a:r>
              <a:rPr lang="en-US" sz="3200"/>
              <a:t> 1-R</a:t>
            </a:r>
            <a:r>
              <a:rPr lang="en-US" sz="3200" baseline="-25000"/>
              <a:t>s</a:t>
            </a:r>
            <a:r>
              <a:rPr lang="en-US" sz="3200"/>
              <a:t>/32.5) </a:t>
            </a:r>
          </a:p>
          <a:p>
            <a:pPr>
              <a:spcBef>
                <a:spcPct val="30000"/>
              </a:spcBef>
            </a:pPr>
            <a:r>
              <a:rPr lang="en-US" sz="3200"/>
              <a:t>R</a:t>
            </a:r>
            <a:r>
              <a:rPr lang="en-US" sz="3200" baseline="-25000"/>
              <a:t>s</a:t>
            </a:r>
            <a:r>
              <a:rPr lang="en-US" sz="3200"/>
              <a:t> = 32.5</a:t>
            </a:r>
            <a:r>
              <a:rPr lang="en-US" sz="3200">
                <a:cs typeface="Times New Roman" pitchFamily="18" charset="0"/>
                <a:sym typeface="Symbol" pitchFamily="18" charset="2"/>
              </a:rPr>
              <a:t>(1-(5.00 s)</a:t>
            </a:r>
            <a:r>
              <a:rPr lang="en-US" sz="3200" baseline="30000">
                <a:cs typeface="Times New Roman" pitchFamily="18" charset="0"/>
                <a:sym typeface="Symbol" pitchFamily="18" charset="2"/>
              </a:rPr>
              <a:t>2</a:t>
            </a:r>
            <a:r>
              <a:rPr lang="en-US" sz="3200">
                <a:cs typeface="Times New Roman" pitchFamily="18" charset="0"/>
                <a:sym typeface="Symbol" pitchFamily="18" charset="2"/>
              </a:rPr>
              <a:t>/(17.2 s)</a:t>
            </a:r>
            <a:r>
              <a:rPr lang="en-US" sz="3200" baseline="30000">
                <a:cs typeface="Times New Roman" pitchFamily="18" charset="0"/>
                <a:sym typeface="Symbol" pitchFamily="18" charset="2"/>
              </a:rPr>
              <a:t>2</a:t>
            </a:r>
            <a:r>
              <a:rPr lang="en-US" sz="3200">
                <a:cs typeface="Times New Roman" pitchFamily="18" charset="0"/>
                <a:sym typeface="Symbol" pitchFamily="18" charset="2"/>
              </a:rPr>
              <a:t>) = 29.8 km</a:t>
            </a:r>
          </a:p>
        </p:txBody>
      </p:sp>
      <p:sp>
        <p:nvSpPr>
          <p:cNvPr id="191492" name="Text Box 4"/>
          <p:cNvSpPr txBox="1">
            <a:spLocks noChangeArrowheads="1"/>
          </p:cNvSpPr>
          <p:nvPr/>
        </p:nvSpPr>
        <p:spPr bwMode="auto">
          <a:xfrm>
            <a:off x="136525" y="5427663"/>
            <a:ext cx="688975" cy="277812"/>
          </a:xfrm>
          <a:prstGeom prst="rect">
            <a:avLst/>
          </a:prstGeom>
          <a:noFill/>
          <a:ln w="9525">
            <a:noFill/>
            <a:miter lim="800000"/>
            <a:headEnd/>
            <a:tailEnd/>
          </a:ln>
        </p:spPr>
        <p:txBody>
          <a:bodyPr wrap="none">
            <a:spAutoFit/>
          </a:bodyPr>
          <a:lstStyle/>
          <a:p>
            <a:r>
              <a:rPr lang="en-US" sz="1200"/>
              <a:t>29.8 km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500" fill="hold"/>
                                        <p:tgtEl>
                                          <p:spTgt spid="68611"/>
                                        </p:tgtEl>
                                        <p:attrNameLst>
                                          <p:attrName>ppt_w</p:attrName>
                                        </p:attrNameLst>
                                      </p:cBhvr>
                                      <p:tavLst>
                                        <p:tav tm="0">
                                          <p:val>
                                            <p:fltVal val="0"/>
                                          </p:val>
                                        </p:tav>
                                        <p:tav tm="100000">
                                          <p:val>
                                            <p:strVal val="#ppt_w"/>
                                          </p:val>
                                        </p:tav>
                                      </p:tavLst>
                                    </p:anim>
                                    <p:anim calcmode="lin" valueType="num">
                                      <p:cBhvr>
                                        <p:cTn id="8" dur="500" fill="hold"/>
                                        <p:tgtEl>
                                          <p:spTgt spid="686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54000"/>
            <a:ext cx="8093075" cy="830263"/>
          </a:xfrm>
          <a:prstGeom prst="rect">
            <a:avLst/>
          </a:prstGeom>
          <a:noFill/>
          <a:ln w="9525">
            <a:noFill/>
            <a:miter lim="800000"/>
            <a:headEnd/>
            <a:tailEnd/>
          </a:ln>
        </p:spPr>
        <p:txBody>
          <a:bodyPr>
            <a:spAutoFit/>
          </a:bodyPr>
          <a:lstStyle/>
          <a:p>
            <a:r>
              <a:rPr lang="en-US"/>
              <a:t>The moon has a mass of 7.36 x 10</a:t>
            </a:r>
            <a:r>
              <a:rPr lang="en-US" baseline="30000"/>
              <a:t>22</a:t>
            </a:r>
            <a:r>
              <a:rPr lang="en-US"/>
              <a:t> kg, and a radius of 1.74 x 10</a:t>
            </a:r>
            <a:r>
              <a:rPr lang="en-US" baseline="30000"/>
              <a:t>6</a:t>
            </a:r>
            <a:r>
              <a:rPr lang="en-US"/>
              <a:t> m.  What does a 34.2 kg mass weight on the surface?</a:t>
            </a:r>
          </a:p>
        </p:txBody>
      </p:sp>
      <p:sp>
        <p:nvSpPr>
          <p:cNvPr id="91139" name="Text Box 3"/>
          <p:cNvSpPr txBox="1">
            <a:spLocks noChangeArrowheads="1"/>
          </p:cNvSpPr>
          <p:nvPr/>
        </p:nvSpPr>
        <p:spPr bwMode="auto">
          <a:xfrm>
            <a:off x="228600" y="2603500"/>
            <a:ext cx="8686800" cy="1354138"/>
          </a:xfrm>
          <a:prstGeom prst="rect">
            <a:avLst/>
          </a:prstGeom>
          <a:noFill/>
          <a:ln w="9525">
            <a:noFill/>
            <a:miter lim="800000"/>
            <a:headEnd/>
            <a:tailEnd/>
          </a:ln>
        </p:spPr>
        <p:txBody>
          <a:bodyPr>
            <a:spAutoFit/>
          </a:bodyPr>
          <a:lstStyle/>
          <a:p>
            <a:r>
              <a:rPr lang="en-US" sz="1000"/>
              <a:t>r = Center to center distance</a:t>
            </a:r>
          </a:p>
          <a:p>
            <a:r>
              <a:rPr lang="en-US" sz="1000"/>
              <a:t>m</a:t>
            </a:r>
            <a:r>
              <a:rPr lang="en-US" sz="1000" baseline="-25000"/>
              <a:t>1</a:t>
            </a:r>
            <a:r>
              <a:rPr lang="en-US" sz="1000"/>
              <a:t> = One of the masses</a:t>
            </a:r>
          </a:p>
          <a:p>
            <a:r>
              <a:rPr lang="en-US" sz="1000"/>
              <a:t>m</a:t>
            </a:r>
            <a:r>
              <a:rPr lang="en-US" sz="1000" baseline="-25000"/>
              <a:t>2</a:t>
            </a:r>
            <a:r>
              <a:rPr lang="en-US" sz="1000"/>
              <a:t> = The other mass</a:t>
            </a:r>
          </a:p>
          <a:p>
            <a:r>
              <a:rPr lang="en-US" sz="1000"/>
              <a:t>G = 6.67 x 10</a:t>
            </a:r>
            <a:r>
              <a:rPr lang="en-US" sz="1000" baseline="30000"/>
              <a:t>-11</a:t>
            </a:r>
            <a:r>
              <a:rPr lang="en-US" sz="1000"/>
              <a:t> Nm</a:t>
            </a:r>
            <a:r>
              <a:rPr lang="en-US" sz="1000" baseline="30000"/>
              <a:t>2</a:t>
            </a:r>
            <a:r>
              <a:rPr lang="en-US" sz="1000"/>
              <a:t>/kg</a:t>
            </a:r>
            <a:r>
              <a:rPr lang="en-US" sz="1000" baseline="30000"/>
              <a:t>2</a:t>
            </a:r>
            <a:endParaRPr lang="en-US" sz="1200">
              <a:sym typeface="Symbol" pitchFamily="18" charset="2"/>
            </a:endParaRPr>
          </a:p>
          <a:p>
            <a:r>
              <a:rPr lang="en-US" sz="1000"/>
              <a:t>F =</a:t>
            </a:r>
            <a:r>
              <a:rPr lang="en-US" sz="1000" u="sng"/>
              <a:t> Gm</a:t>
            </a:r>
            <a:r>
              <a:rPr lang="en-US" sz="1000" baseline="-25000"/>
              <a:t>1</a:t>
            </a:r>
            <a:r>
              <a:rPr lang="en-US" sz="1000" u="sng"/>
              <a:t>m</a:t>
            </a:r>
            <a:r>
              <a:rPr lang="en-US" sz="1000" baseline="-25000"/>
              <a:t>2</a:t>
            </a:r>
          </a:p>
          <a:p>
            <a:pPr lvl="1"/>
            <a:r>
              <a:rPr lang="en-US" sz="1000"/>
              <a:t>      r</a:t>
            </a:r>
            <a:r>
              <a:rPr lang="en-US" sz="1000" baseline="30000"/>
              <a:t>2</a:t>
            </a:r>
          </a:p>
          <a:p>
            <a:pPr eaLnBrk="0" hangingPunct="0"/>
            <a:r>
              <a:rPr lang="en-US" sz="1000"/>
              <a:t>F = </a:t>
            </a:r>
            <a:r>
              <a:rPr lang="en-US" sz="1100"/>
              <a:t>55.5 N</a:t>
            </a:r>
          </a:p>
          <a:p>
            <a:pPr eaLnBrk="0" hangingPunct="0"/>
            <a:r>
              <a:rPr lang="en-US" sz="1100"/>
              <a:t>…</a:t>
            </a:r>
          </a:p>
        </p:txBody>
      </p:sp>
      <p:sp>
        <p:nvSpPr>
          <p:cNvPr id="41988" name="Rectangle 7"/>
          <p:cNvSpPr>
            <a:spLocks noChangeArrowheads="1"/>
          </p:cNvSpPr>
          <p:nvPr/>
        </p:nvSpPr>
        <p:spPr bwMode="auto">
          <a:xfrm>
            <a:off x="0" y="4457700"/>
            <a:ext cx="1022350" cy="461963"/>
          </a:xfrm>
          <a:prstGeom prst="rect">
            <a:avLst/>
          </a:prstGeom>
          <a:noFill/>
          <a:ln w="25400">
            <a:noFill/>
            <a:miter lim="800000"/>
            <a:headEnd/>
            <a:tailEnd/>
          </a:ln>
        </p:spPr>
        <p:txBody>
          <a:bodyPr wrap="none">
            <a:spAutoFit/>
          </a:bodyPr>
          <a:lstStyle/>
          <a:p>
            <a:r>
              <a:rPr lang="en-US"/>
              <a:t>55.5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2160588" y="0"/>
            <a:ext cx="5537200" cy="554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04800" y="254000"/>
            <a:ext cx="8093075" cy="1200150"/>
          </a:xfrm>
          <a:prstGeom prst="rect">
            <a:avLst/>
          </a:prstGeom>
          <a:noFill/>
          <a:ln w="9525">
            <a:noFill/>
            <a:miter lim="800000"/>
            <a:headEnd/>
            <a:tailEnd/>
          </a:ln>
        </p:spPr>
        <p:txBody>
          <a:bodyPr>
            <a:spAutoFit/>
          </a:bodyPr>
          <a:lstStyle/>
          <a:p>
            <a:r>
              <a:rPr lang="en-US"/>
              <a:t>At what distance from the moon’s center is the orbital velocity 52.5 m/s?  </a:t>
            </a:r>
          </a:p>
          <a:p>
            <a:r>
              <a:rPr lang="en-US"/>
              <a:t>M</a:t>
            </a:r>
            <a:r>
              <a:rPr lang="en-US" baseline="-25000"/>
              <a:t>m</a:t>
            </a:r>
            <a:r>
              <a:rPr lang="en-US"/>
              <a:t> = 7.36 x 10</a:t>
            </a:r>
            <a:r>
              <a:rPr lang="en-US" baseline="30000"/>
              <a:t>22</a:t>
            </a:r>
            <a:r>
              <a:rPr lang="en-US"/>
              <a:t> kg</a:t>
            </a:r>
            <a:endParaRPr lang="en-US">
              <a:sym typeface="Symbol" pitchFamily="18" charset="2"/>
            </a:endParaRPr>
          </a:p>
        </p:txBody>
      </p:sp>
      <p:sp>
        <p:nvSpPr>
          <p:cNvPr id="43011" name="Text Box 3"/>
          <p:cNvSpPr txBox="1">
            <a:spLocks noChangeArrowheads="1"/>
          </p:cNvSpPr>
          <p:nvPr/>
        </p:nvSpPr>
        <p:spPr bwMode="auto">
          <a:xfrm>
            <a:off x="152400" y="4610100"/>
            <a:ext cx="1757363" cy="461963"/>
          </a:xfrm>
          <a:prstGeom prst="rect">
            <a:avLst/>
          </a:prstGeom>
          <a:noFill/>
          <a:ln w="25400">
            <a:noFill/>
            <a:miter lim="800000"/>
            <a:headEnd/>
            <a:tailEnd/>
          </a:ln>
        </p:spPr>
        <p:txBody>
          <a:bodyPr wrap="none">
            <a:spAutoFit/>
          </a:bodyPr>
          <a:lstStyle/>
          <a:p>
            <a:r>
              <a:rPr lang="en-US"/>
              <a:t>1.78 x 10</a:t>
            </a:r>
            <a:r>
              <a:rPr lang="en-US" baseline="30000"/>
              <a:t>9</a:t>
            </a:r>
            <a:r>
              <a:rPr lang="en-US"/>
              <a:t> m</a:t>
            </a:r>
          </a:p>
        </p:txBody>
      </p:sp>
      <p:grpSp>
        <p:nvGrpSpPr>
          <p:cNvPr id="2" name="Group 5"/>
          <p:cNvGrpSpPr>
            <a:grpSpLocks/>
          </p:cNvGrpSpPr>
          <p:nvPr/>
        </p:nvGrpSpPr>
        <p:grpSpPr bwMode="auto">
          <a:xfrm>
            <a:off x="2422525" y="2024063"/>
            <a:ext cx="2911475" cy="962025"/>
            <a:chOff x="1526" y="1530"/>
            <a:chExt cx="1834" cy="727"/>
          </a:xfrm>
        </p:grpSpPr>
        <p:sp>
          <p:nvSpPr>
            <p:cNvPr id="43015" name="Text Box 6"/>
            <p:cNvSpPr txBox="1">
              <a:spLocks noChangeArrowheads="1"/>
            </p:cNvSpPr>
            <p:nvPr/>
          </p:nvSpPr>
          <p:spPr bwMode="auto">
            <a:xfrm>
              <a:off x="2064" y="1536"/>
              <a:ext cx="1296" cy="721"/>
            </a:xfrm>
            <a:prstGeom prst="rect">
              <a:avLst/>
            </a:prstGeom>
            <a:noFill/>
            <a:ln w="9525">
              <a:noFill/>
              <a:miter lim="800000"/>
              <a:headEnd/>
              <a:tailEnd/>
            </a:ln>
          </p:spPr>
          <p:txBody>
            <a:bodyPr>
              <a:spAutoFit/>
            </a:bodyPr>
            <a:lstStyle/>
            <a:p>
              <a:r>
                <a:rPr lang="en-US" sz="2800"/>
                <a:t>   =</a:t>
              </a:r>
              <a:r>
                <a:rPr lang="en-US" sz="2800" u="sng"/>
                <a:t> Gm</a:t>
              </a:r>
              <a:r>
                <a:rPr lang="en-US" sz="2800" baseline="-25000"/>
                <a:t>s</a:t>
              </a:r>
              <a:r>
                <a:rPr lang="en-US" sz="2800" u="sng"/>
                <a:t>m</a:t>
              </a:r>
              <a:r>
                <a:rPr lang="en-US" sz="2800" baseline="-25000"/>
                <a:t>c</a:t>
              </a:r>
            </a:p>
            <a:p>
              <a:pPr lvl="1"/>
              <a:r>
                <a:rPr lang="en-US" sz="2800"/>
                <a:t>      r</a:t>
              </a:r>
              <a:r>
                <a:rPr lang="en-US" sz="2800" baseline="30000"/>
                <a:t>2</a:t>
              </a:r>
              <a:endParaRPr lang="en-US" sz="3200"/>
            </a:p>
          </p:txBody>
        </p:sp>
        <p:sp>
          <p:nvSpPr>
            <p:cNvPr id="43016" name="Text Box 7"/>
            <p:cNvSpPr txBox="1">
              <a:spLocks noChangeArrowheads="1"/>
            </p:cNvSpPr>
            <p:nvPr/>
          </p:nvSpPr>
          <p:spPr bwMode="auto">
            <a:xfrm>
              <a:off x="1526" y="1530"/>
              <a:ext cx="653" cy="721"/>
            </a:xfrm>
            <a:prstGeom prst="rect">
              <a:avLst/>
            </a:prstGeom>
            <a:noFill/>
            <a:ln w="25400">
              <a:noFill/>
              <a:miter lim="800000"/>
              <a:headEnd/>
              <a:tailEnd/>
            </a:ln>
          </p:spPr>
          <p:txBody>
            <a:bodyPr wrap="none">
              <a:spAutoFit/>
            </a:bodyPr>
            <a:lstStyle/>
            <a:p>
              <a:r>
                <a:rPr lang="en-US" sz="2800"/>
                <a:t>  </a:t>
              </a:r>
              <a:r>
                <a:rPr lang="en-US" sz="2800" u="sng"/>
                <a:t>m</a:t>
              </a:r>
              <a:r>
                <a:rPr lang="en-US" sz="2800" baseline="-25000"/>
                <a:t>s</a:t>
              </a:r>
              <a:r>
                <a:rPr lang="en-US" sz="2800" u="sng"/>
                <a:t>v</a:t>
              </a:r>
              <a:r>
                <a:rPr lang="en-US" sz="2800" u="sng" baseline="30000"/>
                <a:t>2</a:t>
              </a:r>
            </a:p>
            <a:p>
              <a:r>
                <a:rPr lang="en-US" sz="2800"/>
                <a:t>    r</a:t>
              </a:r>
            </a:p>
          </p:txBody>
        </p:sp>
      </p:grpSp>
      <p:sp>
        <p:nvSpPr>
          <p:cNvPr id="141320" name="Text Box 8"/>
          <p:cNvSpPr txBox="1">
            <a:spLocks noChangeArrowheads="1"/>
          </p:cNvSpPr>
          <p:nvPr/>
        </p:nvSpPr>
        <p:spPr bwMode="auto">
          <a:xfrm>
            <a:off x="3184525" y="4445000"/>
            <a:ext cx="2039938" cy="461963"/>
          </a:xfrm>
          <a:prstGeom prst="rect">
            <a:avLst/>
          </a:prstGeom>
          <a:noFill/>
          <a:ln w="25400">
            <a:noFill/>
            <a:miter lim="800000"/>
            <a:headEnd/>
            <a:tailEnd/>
          </a:ln>
        </p:spPr>
        <p:txBody>
          <a:bodyPr wrap="none">
            <a:spAutoFit/>
          </a:bodyPr>
          <a:lstStyle/>
          <a:p>
            <a:r>
              <a:rPr lang="en-US"/>
              <a:t>1781086621 m</a:t>
            </a:r>
          </a:p>
        </p:txBody>
      </p:sp>
      <p:sp>
        <p:nvSpPr>
          <p:cNvPr id="141321" name="Text Box 9"/>
          <p:cNvSpPr txBox="1">
            <a:spLocks noChangeArrowheads="1"/>
          </p:cNvSpPr>
          <p:nvPr/>
        </p:nvSpPr>
        <p:spPr bwMode="auto">
          <a:xfrm>
            <a:off x="2879725" y="3211513"/>
            <a:ext cx="1331913" cy="954087"/>
          </a:xfrm>
          <a:prstGeom prst="rect">
            <a:avLst/>
          </a:prstGeom>
          <a:noFill/>
          <a:ln w="25400">
            <a:noFill/>
            <a:miter lim="800000"/>
            <a:headEnd/>
            <a:tailEnd/>
          </a:ln>
        </p:spPr>
        <p:txBody>
          <a:bodyPr wrap="none">
            <a:spAutoFit/>
          </a:bodyPr>
          <a:lstStyle/>
          <a:p>
            <a:r>
              <a:rPr lang="en-US" sz="2800"/>
              <a:t>r = </a:t>
            </a:r>
            <a:r>
              <a:rPr lang="en-US" sz="2800" u="sng"/>
              <a:t>Gm</a:t>
            </a:r>
            <a:r>
              <a:rPr lang="en-US" sz="2800" baseline="-25000"/>
              <a:t>c</a:t>
            </a:r>
          </a:p>
          <a:p>
            <a:pPr lvl="1"/>
            <a:r>
              <a:rPr lang="en-US" sz="2800"/>
              <a:t>  v</a:t>
            </a:r>
            <a:r>
              <a:rPr lang="en-US" sz="2800" baseline="30000"/>
              <a:t>2</a:t>
            </a: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1321"/>
                                        </p:tgtEl>
                                        <p:attrNameLst>
                                          <p:attrName>style.visibility</p:attrName>
                                        </p:attrNameLst>
                                      </p:cBhvr>
                                      <p:to>
                                        <p:strVal val="visible"/>
                                      </p:to>
                                    </p:set>
                                    <p:animEffect transition="in" filter="dissolve">
                                      <p:cBhvr>
                                        <p:cTn id="12" dur="500"/>
                                        <p:tgtEl>
                                          <p:spTgt spid="1413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1320"/>
                                        </p:tgtEl>
                                        <p:attrNameLst>
                                          <p:attrName>style.visibility</p:attrName>
                                        </p:attrNameLst>
                                      </p:cBhvr>
                                      <p:to>
                                        <p:strVal val="visible"/>
                                      </p:to>
                                    </p:set>
                                    <p:animEffect transition="in" filter="dissolve">
                                      <p:cBhvr>
                                        <p:cTn id="17" dur="5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autoUpdateAnimBg="0"/>
      <p:bldP spid="14132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471613" y="242888"/>
            <a:ext cx="6200775" cy="5230812"/>
          </a:xfrm>
          <a:prstGeom prst="rect">
            <a:avLst/>
          </a:prstGeom>
          <a:noFill/>
          <a:ln w="9525">
            <a:noFill/>
            <a:miter lim="800000"/>
            <a:headEnd/>
            <a:tailEnd/>
          </a:ln>
        </p:spPr>
      </p:pic>
      <p:sp>
        <p:nvSpPr>
          <p:cNvPr id="44035" name="Text Box 3"/>
          <p:cNvSpPr txBox="1">
            <a:spLocks noChangeArrowheads="1"/>
          </p:cNvSpPr>
          <p:nvPr/>
        </p:nvSpPr>
        <p:spPr bwMode="auto">
          <a:xfrm rot="-5400000">
            <a:off x="-7938" y="3684588"/>
            <a:ext cx="1508125" cy="647700"/>
          </a:xfrm>
          <a:prstGeom prst="rect">
            <a:avLst/>
          </a:prstGeom>
          <a:noFill/>
          <a:ln w="25400">
            <a:noFill/>
            <a:miter lim="800000"/>
            <a:headEnd/>
            <a:tailEnd/>
          </a:ln>
        </p:spPr>
        <p:txBody>
          <a:bodyPr wrap="none">
            <a:spAutoFit/>
          </a:bodyPr>
          <a:lstStyle/>
          <a:p>
            <a:r>
              <a:rPr lang="en-US" sz="3600"/>
              <a:t>Energy</a:t>
            </a:r>
          </a:p>
        </p:txBody>
      </p:sp>
      <p:sp>
        <p:nvSpPr>
          <p:cNvPr id="44036" name="Rectangle 4"/>
          <p:cNvSpPr>
            <a:spLocks noChangeArrowheads="1"/>
          </p:cNvSpPr>
          <p:nvPr/>
        </p:nvSpPr>
        <p:spPr bwMode="auto">
          <a:xfrm>
            <a:off x="1371600" y="3238500"/>
            <a:ext cx="1219200" cy="1587500"/>
          </a:xfrm>
          <a:prstGeom prst="rect">
            <a:avLst/>
          </a:prstGeom>
          <a:noFill/>
          <a:ln w="25400">
            <a:solidFill>
              <a:srgbClr val="FF0000"/>
            </a:solidFill>
            <a:miter lim="800000"/>
            <a:headEnd/>
            <a:tailEnd/>
          </a:ln>
        </p:spPr>
        <p:txBody>
          <a:bodyPr wrap="none" anchor="ctr"/>
          <a:lstStyle/>
          <a:p>
            <a:endParaRPr lang="en-US"/>
          </a:p>
        </p:txBody>
      </p:sp>
      <p:sp>
        <p:nvSpPr>
          <p:cNvPr id="44037" name="Text Box 9"/>
          <p:cNvSpPr txBox="1">
            <a:spLocks noChangeArrowheads="1"/>
          </p:cNvSpPr>
          <p:nvPr/>
        </p:nvSpPr>
        <p:spPr bwMode="auto">
          <a:xfrm>
            <a:off x="4479925" y="3146425"/>
            <a:ext cx="2576513" cy="1200150"/>
          </a:xfrm>
          <a:prstGeom prst="rect">
            <a:avLst/>
          </a:prstGeom>
          <a:noFill/>
          <a:ln w="25400">
            <a:noFill/>
            <a:miter lim="800000"/>
            <a:headEnd/>
            <a:tailEnd/>
          </a:ln>
        </p:spPr>
        <p:txBody>
          <a:bodyPr wrap="none">
            <a:spAutoFit/>
          </a:bodyPr>
          <a:lstStyle/>
          <a:p>
            <a:r>
              <a:rPr lang="en-US"/>
              <a:t>Also</a:t>
            </a:r>
          </a:p>
          <a:p>
            <a:r>
              <a:rPr lang="en-US"/>
              <a:t>Power = work/time</a:t>
            </a:r>
          </a:p>
          <a:p>
            <a:r>
              <a:rPr lang="en-US"/>
              <a:t>E</a:t>
            </a:r>
            <a:r>
              <a:rPr lang="en-US" baseline="-25000"/>
              <a:t>elas</a:t>
            </a:r>
            <a:r>
              <a:rPr lang="en-US"/>
              <a:t> = </a:t>
            </a:r>
            <a:r>
              <a:rPr lang="en-US" baseline="30000"/>
              <a:t>1</a:t>
            </a:r>
            <a:r>
              <a:rPr lang="en-US"/>
              <a:t>/</a:t>
            </a:r>
            <a:r>
              <a:rPr lang="en-US" baseline="-25000"/>
              <a:t>2</a:t>
            </a:r>
            <a:r>
              <a:rPr lang="en-US"/>
              <a:t>kx</a:t>
            </a:r>
            <a:r>
              <a:rPr lang="en-US" baseline="30000"/>
              <a:t>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304800" y="1778000"/>
            <a:ext cx="8534400" cy="2616200"/>
          </a:xfrm>
          <a:prstGeom prst="rect">
            <a:avLst/>
          </a:prstGeom>
          <a:noFill/>
          <a:ln w="9525">
            <a:noFill/>
            <a:miter lim="800000"/>
            <a:headEnd/>
            <a:tailEnd/>
          </a:ln>
        </p:spPr>
        <p:txBody>
          <a:bodyPr>
            <a:spAutoFit/>
          </a:bodyPr>
          <a:lstStyle/>
          <a:p>
            <a:pPr algn="ctr"/>
            <a:r>
              <a:rPr lang="en-US"/>
              <a:t>Fd + mgh +  </a:t>
            </a:r>
            <a:r>
              <a:rPr lang="en-US" baseline="30000"/>
              <a:t>1</a:t>
            </a:r>
            <a:r>
              <a:rPr lang="en-US"/>
              <a:t>/</a:t>
            </a:r>
            <a:r>
              <a:rPr lang="en-US" baseline="-25000"/>
              <a:t>2</a:t>
            </a:r>
            <a:r>
              <a:rPr lang="en-US"/>
              <a:t>mv</a:t>
            </a:r>
            <a:r>
              <a:rPr lang="en-US" baseline="30000"/>
              <a:t>2</a:t>
            </a:r>
            <a:r>
              <a:rPr lang="en-US"/>
              <a:t>  =</a:t>
            </a:r>
            <a:r>
              <a:rPr lang="en-US" sz="3600" b="1"/>
              <a:t> </a:t>
            </a:r>
            <a:r>
              <a:rPr lang="en-US"/>
              <a:t>Fd + mgh +  </a:t>
            </a:r>
            <a:r>
              <a:rPr lang="en-US" baseline="30000"/>
              <a:t>1</a:t>
            </a:r>
            <a:r>
              <a:rPr lang="en-US"/>
              <a:t>/</a:t>
            </a:r>
            <a:r>
              <a:rPr lang="en-US" baseline="-25000"/>
              <a:t>2</a:t>
            </a:r>
            <a:r>
              <a:rPr lang="en-US"/>
              <a:t>mv</a:t>
            </a:r>
            <a:r>
              <a:rPr lang="en-US" baseline="30000"/>
              <a:t>2</a:t>
            </a:r>
          </a:p>
          <a:p>
            <a:pPr algn="ctr"/>
            <a:r>
              <a:rPr lang="en-US"/>
              <a:t>0   + mgh + </a:t>
            </a:r>
            <a:r>
              <a:rPr lang="en-US" baseline="30000"/>
              <a:t>1</a:t>
            </a:r>
            <a:r>
              <a:rPr lang="en-US"/>
              <a:t>/</a:t>
            </a:r>
            <a:r>
              <a:rPr lang="en-US" baseline="-25000"/>
              <a:t>2</a:t>
            </a:r>
            <a:r>
              <a:rPr lang="en-US"/>
              <a:t>mv</a:t>
            </a:r>
            <a:r>
              <a:rPr lang="en-US" baseline="30000"/>
              <a:t>2</a:t>
            </a:r>
            <a:r>
              <a:rPr lang="en-US"/>
              <a:t> =</a:t>
            </a:r>
            <a:r>
              <a:rPr lang="en-US" sz="3600" b="1"/>
              <a:t>  </a:t>
            </a:r>
            <a:r>
              <a:rPr lang="en-US"/>
              <a:t>0 +   0     +  </a:t>
            </a:r>
            <a:r>
              <a:rPr lang="en-US" baseline="30000"/>
              <a:t>1</a:t>
            </a:r>
            <a:r>
              <a:rPr lang="en-US"/>
              <a:t>/</a:t>
            </a:r>
            <a:r>
              <a:rPr lang="en-US" baseline="-25000"/>
              <a:t>2</a:t>
            </a:r>
            <a:r>
              <a:rPr lang="en-US"/>
              <a:t>mv</a:t>
            </a:r>
            <a:r>
              <a:rPr lang="en-US" baseline="30000"/>
              <a:t>2</a:t>
            </a:r>
          </a:p>
          <a:p>
            <a:pPr algn="ctr"/>
            <a:r>
              <a:rPr lang="en-US"/>
              <a:t>(15 kg)(9.8 N/kg)(2.15 m) + </a:t>
            </a:r>
            <a:r>
              <a:rPr lang="en-US" baseline="30000"/>
              <a:t>1</a:t>
            </a:r>
            <a:r>
              <a:rPr lang="en-US"/>
              <a:t>/</a:t>
            </a:r>
            <a:r>
              <a:rPr lang="en-US" baseline="-25000"/>
              <a:t>2</a:t>
            </a:r>
            <a:r>
              <a:rPr lang="en-US"/>
              <a:t>(15 kg)(5.8 m/s)</a:t>
            </a:r>
            <a:r>
              <a:rPr lang="en-US" baseline="30000"/>
              <a:t>2</a:t>
            </a:r>
            <a:r>
              <a:rPr lang="en-US"/>
              <a:t>= </a:t>
            </a:r>
            <a:r>
              <a:rPr lang="en-US" baseline="30000"/>
              <a:t>1</a:t>
            </a:r>
            <a:r>
              <a:rPr lang="en-US"/>
              <a:t>/</a:t>
            </a:r>
            <a:r>
              <a:rPr lang="en-US" baseline="-25000"/>
              <a:t>2</a:t>
            </a:r>
            <a:r>
              <a:rPr lang="en-US"/>
              <a:t>(15 kg)v</a:t>
            </a:r>
            <a:r>
              <a:rPr lang="en-US" baseline="30000"/>
              <a:t>2</a:t>
            </a:r>
          </a:p>
          <a:p>
            <a:pPr algn="ctr"/>
            <a:r>
              <a:rPr lang="en-US" sz="3600"/>
              <a:t>v = </a:t>
            </a:r>
            <a:r>
              <a:rPr lang="en-US" sz="3200"/>
              <a:t>8.7 m/s</a:t>
            </a:r>
          </a:p>
          <a:p>
            <a:pPr algn="ctr"/>
            <a:r>
              <a:rPr lang="en-US" sz="3200"/>
              <a:t>…</a:t>
            </a:r>
            <a:endParaRPr lang="en-US" sz="3600"/>
          </a:p>
        </p:txBody>
      </p:sp>
      <p:grpSp>
        <p:nvGrpSpPr>
          <p:cNvPr id="45059" name="Group 5"/>
          <p:cNvGrpSpPr>
            <a:grpSpLocks/>
          </p:cNvGrpSpPr>
          <p:nvPr/>
        </p:nvGrpSpPr>
        <p:grpSpPr bwMode="auto">
          <a:xfrm>
            <a:off x="609600" y="127000"/>
            <a:ext cx="1371600" cy="889000"/>
            <a:chOff x="384" y="1200"/>
            <a:chExt cx="864" cy="672"/>
          </a:xfrm>
        </p:grpSpPr>
        <p:sp>
          <p:nvSpPr>
            <p:cNvPr id="45070" name="Rectangle 6"/>
            <p:cNvSpPr>
              <a:spLocks noChangeArrowheads="1"/>
            </p:cNvSpPr>
            <p:nvPr/>
          </p:nvSpPr>
          <p:spPr bwMode="auto">
            <a:xfrm>
              <a:off x="432" y="1200"/>
              <a:ext cx="768" cy="528"/>
            </a:xfrm>
            <a:prstGeom prst="rect">
              <a:avLst/>
            </a:prstGeom>
            <a:solidFill>
              <a:srgbClr val="339966"/>
            </a:solidFill>
            <a:ln w="38100">
              <a:solidFill>
                <a:schemeClr val="tx1"/>
              </a:solidFill>
              <a:miter lim="800000"/>
              <a:headEnd/>
              <a:tailEnd/>
            </a:ln>
          </p:spPr>
          <p:txBody>
            <a:bodyPr wrap="none" anchor="ctr"/>
            <a:lstStyle/>
            <a:p>
              <a:endParaRPr lang="en-US"/>
            </a:p>
          </p:txBody>
        </p:sp>
        <p:sp>
          <p:nvSpPr>
            <p:cNvPr id="45071" name="Oval 7"/>
            <p:cNvSpPr>
              <a:spLocks noChangeArrowheads="1"/>
            </p:cNvSpPr>
            <p:nvPr/>
          </p:nvSpPr>
          <p:spPr bwMode="auto">
            <a:xfrm>
              <a:off x="384" y="1584"/>
              <a:ext cx="288" cy="288"/>
            </a:xfrm>
            <a:prstGeom prst="ellipse">
              <a:avLst/>
            </a:prstGeom>
            <a:solidFill>
              <a:srgbClr val="FF0000"/>
            </a:solidFill>
            <a:ln w="38100">
              <a:solidFill>
                <a:schemeClr val="tx1"/>
              </a:solidFill>
              <a:round/>
              <a:headEnd/>
              <a:tailEnd/>
            </a:ln>
          </p:spPr>
          <p:txBody>
            <a:bodyPr wrap="none" anchor="ctr"/>
            <a:lstStyle/>
            <a:p>
              <a:endParaRPr lang="en-US"/>
            </a:p>
          </p:txBody>
        </p:sp>
        <p:sp>
          <p:nvSpPr>
            <p:cNvPr id="45072" name="Oval 8"/>
            <p:cNvSpPr>
              <a:spLocks noChangeArrowheads="1"/>
            </p:cNvSpPr>
            <p:nvPr/>
          </p:nvSpPr>
          <p:spPr bwMode="auto">
            <a:xfrm>
              <a:off x="960" y="1584"/>
              <a:ext cx="288" cy="288"/>
            </a:xfrm>
            <a:prstGeom prst="ellipse">
              <a:avLst/>
            </a:prstGeom>
            <a:solidFill>
              <a:srgbClr val="FF0000"/>
            </a:solidFill>
            <a:ln w="38100">
              <a:solidFill>
                <a:schemeClr val="tx1"/>
              </a:solidFill>
              <a:round/>
              <a:headEnd/>
              <a:tailEnd/>
            </a:ln>
          </p:spPr>
          <p:txBody>
            <a:bodyPr wrap="none" anchor="ctr"/>
            <a:lstStyle/>
            <a:p>
              <a:endParaRPr lang="en-US"/>
            </a:p>
          </p:txBody>
        </p:sp>
      </p:grpSp>
      <p:sp>
        <p:nvSpPr>
          <p:cNvPr id="45060" name="Line 9"/>
          <p:cNvSpPr>
            <a:spLocks noChangeShapeType="1"/>
          </p:cNvSpPr>
          <p:nvPr/>
        </p:nvSpPr>
        <p:spPr bwMode="auto">
          <a:xfrm>
            <a:off x="0" y="1016000"/>
            <a:ext cx="2362200" cy="0"/>
          </a:xfrm>
          <a:prstGeom prst="line">
            <a:avLst/>
          </a:prstGeom>
          <a:noFill/>
          <a:ln w="38100">
            <a:solidFill>
              <a:schemeClr val="tx1"/>
            </a:solidFill>
            <a:round/>
            <a:headEnd/>
            <a:tailEnd/>
          </a:ln>
        </p:spPr>
        <p:txBody>
          <a:bodyPr/>
          <a:lstStyle/>
          <a:p>
            <a:endParaRPr lang="en-US"/>
          </a:p>
        </p:txBody>
      </p:sp>
      <p:sp>
        <p:nvSpPr>
          <p:cNvPr id="45061" name="Line 10"/>
          <p:cNvSpPr>
            <a:spLocks noChangeShapeType="1"/>
          </p:cNvSpPr>
          <p:nvPr/>
        </p:nvSpPr>
        <p:spPr bwMode="auto">
          <a:xfrm>
            <a:off x="2362200" y="1016000"/>
            <a:ext cx="3429000" cy="825500"/>
          </a:xfrm>
          <a:prstGeom prst="line">
            <a:avLst/>
          </a:prstGeom>
          <a:noFill/>
          <a:ln w="38100">
            <a:solidFill>
              <a:schemeClr val="tx1"/>
            </a:solidFill>
            <a:round/>
            <a:headEnd/>
            <a:tailEnd/>
          </a:ln>
        </p:spPr>
        <p:txBody>
          <a:bodyPr/>
          <a:lstStyle/>
          <a:p>
            <a:endParaRPr lang="en-US"/>
          </a:p>
        </p:txBody>
      </p:sp>
      <p:sp>
        <p:nvSpPr>
          <p:cNvPr id="45062" name="Line 11"/>
          <p:cNvSpPr>
            <a:spLocks noChangeShapeType="1"/>
          </p:cNvSpPr>
          <p:nvPr/>
        </p:nvSpPr>
        <p:spPr bwMode="auto">
          <a:xfrm>
            <a:off x="5791200" y="1841500"/>
            <a:ext cx="3124200" cy="0"/>
          </a:xfrm>
          <a:prstGeom prst="line">
            <a:avLst/>
          </a:prstGeom>
          <a:noFill/>
          <a:ln w="38100">
            <a:solidFill>
              <a:schemeClr val="tx1"/>
            </a:solidFill>
            <a:round/>
            <a:headEnd/>
            <a:tailEnd/>
          </a:ln>
        </p:spPr>
        <p:txBody>
          <a:bodyPr/>
          <a:lstStyle/>
          <a:p>
            <a:endParaRPr lang="en-US"/>
          </a:p>
        </p:txBody>
      </p:sp>
      <p:sp>
        <p:nvSpPr>
          <p:cNvPr id="45063" name="Text Box 12"/>
          <p:cNvSpPr txBox="1">
            <a:spLocks noChangeArrowheads="1"/>
          </p:cNvSpPr>
          <p:nvPr/>
        </p:nvSpPr>
        <p:spPr bwMode="auto">
          <a:xfrm>
            <a:off x="2117725" y="161925"/>
            <a:ext cx="1628775" cy="460375"/>
          </a:xfrm>
          <a:prstGeom prst="rect">
            <a:avLst/>
          </a:prstGeom>
          <a:noFill/>
          <a:ln w="38100">
            <a:noFill/>
            <a:miter lim="800000"/>
            <a:headEnd/>
            <a:tailEnd/>
          </a:ln>
        </p:spPr>
        <p:txBody>
          <a:bodyPr wrap="none">
            <a:spAutoFit/>
          </a:bodyPr>
          <a:lstStyle/>
          <a:p>
            <a:r>
              <a:rPr lang="en-US"/>
              <a:t>v</a:t>
            </a:r>
            <a:r>
              <a:rPr lang="en-US" baseline="-25000"/>
              <a:t>i</a:t>
            </a:r>
            <a:r>
              <a:rPr lang="en-US"/>
              <a:t> = 5.8 m/s</a:t>
            </a:r>
          </a:p>
        </p:txBody>
      </p:sp>
      <p:sp>
        <p:nvSpPr>
          <p:cNvPr id="45064" name="Line 13"/>
          <p:cNvSpPr>
            <a:spLocks noChangeShapeType="1"/>
          </p:cNvSpPr>
          <p:nvPr/>
        </p:nvSpPr>
        <p:spPr bwMode="auto">
          <a:xfrm flipH="1">
            <a:off x="457200" y="1841500"/>
            <a:ext cx="5334000" cy="0"/>
          </a:xfrm>
          <a:prstGeom prst="line">
            <a:avLst/>
          </a:prstGeom>
          <a:noFill/>
          <a:ln w="38100" cap="rnd">
            <a:solidFill>
              <a:schemeClr val="tx1"/>
            </a:solidFill>
            <a:prstDash val="sysDot"/>
            <a:round/>
            <a:headEnd/>
            <a:tailEnd/>
          </a:ln>
        </p:spPr>
        <p:txBody>
          <a:bodyPr/>
          <a:lstStyle/>
          <a:p>
            <a:endParaRPr lang="en-US"/>
          </a:p>
        </p:txBody>
      </p:sp>
      <p:sp>
        <p:nvSpPr>
          <p:cNvPr id="45065" name="Line 14"/>
          <p:cNvSpPr>
            <a:spLocks noChangeShapeType="1"/>
          </p:cNvSpPr>
          <p:nvPr/>
        </p:nvSpPr>
        <p:spPr bwMode="auto">
          <a:xfrm>
            <a:off x="1905000" y="1016000"/>
            <a:ext cx="0" cy="825500"/>
          </a:xfrm>
          <a:prstGeom prst="line">
            <a:avLst/>
          </a:prstGeom>
          <a:noFill/>
          <a:ln w="38100">
            <a:solidFill>
              <a:schemeClr val="tx1"/>
            </a:solidFill>
            <a:round/>
            <a:headEnd type="triangle" w="med" len="med"/>
            <a:tailEnd type="triangle" w="med" len="med"/>
          </a:ln>
        </p:spPr>
        <p:txBody>
          <a:bodyPr/>
          <a:lstStyle/>
          <a:p>
            <a:endParaRPr lang="en-US"/>
          </a:p>
        </p:txBody>
      </p:sp>
      <p:sp>
        <p:nvSpPr>
          <p:cNvPr id="45066" name="Text Box 15"/>
          <p:cNvSpPr txBox="1">
            <a:spLocks noChangeArrowheads="1"/>
          </p:cNvSpPr>
          <p:nvPr/>
        </p:nvSpPr>
        <p:spPr bwMode="auto">
          <a:xfrm>
            <a:off x="1981200" y="1282700"/>
            <a:ext cx="1743075" cy="522288"/>
          </a:xfrm>
          <a:prstGeom prst="rect">
            <a:avLst/>
          </a:prstGeom>
          <a:noFill/>
          <a:ln w="38100">
            <a:noFill/>
            <a:miter lim="800000"/>
            <a:headEnd/>
            <a:tailEnd/>
          </a:ln>
        </p:spPr>
        <p:txBody>
          <a:bodyPr wrap="none">
            <a:spAutoFit/>
          </a:bodyPr>
          <a:lstStyle/>
          <a:p>
            <a:r>
              <a:rPr lang="en-US" sz="2800"/>
              <a:t>h = 2.15 m</a:t>
            </a:r>
          </a:p>
        </p:txBody>
      </p:sp>
      <p:sp>
        <p:nvSpPr>
          <p:cNvPr id="45067" name="Text Box 16"/>
          <p:cNvSpPr txBox="1">
            <a:spLocks noChangeArrowheads="1"/>
          </p:cNvSpPr>
          <p:nvPr/>
        </p:nvSpPr>
        <p:spPr bwMode="auto">
          <a:xfrm>
            <a:off x="838200" y="203200"/>
            <a:ext cx="992188" cy="522288"/>
          </a:xfrm>
          <a:prstGeom prst="rect">
            <a:avLst/>
          </a:prstGeom>
          <a:noFill/>
          <a:ln w="38100">
            <a:noFill/>
            <a:miter lim="800000"/>
            <a:headEnd/>
            <a:tailEnd/>
          </a:ln>
        </p:spPr>
        <p:txBody>
          <a:bodyPr wrap="none">
            <a:spAutoFit/>
          </a:bodyPr>
          <a:lstStyle/>
          <a:p>
            <a:r>
              <a:rPr lang="en-US" sz="2800"/>
              <a:t>15 kg</a:t>
            </a:r>
          </a:p>
        </p:txBody>
      </p:sp>
      <p:sp>
        <p:nvSpPr>
          <p:cNvPr id="45068" name="Text Box 17"/>
          <p:cNvSpPr txBox="1">
            <a:spLocks noChangeArrowheads="1"/>
          </p:cNvSpPr>
          <p:nvPr/>
        </p:nvSpPr>
        <p:spPr bwMode="auto">
          <a:xfrm>
            <a:off x="4419600" y="142875"/>
            <a:ext cx="4560888" cy="584200"/>
          </a:xfrm>
          <a:prstGeom prst="rect">
            <a:avLst/>
          </a:prstGeom>
          <a:noFill/>
          <a:ln w="38100">
            <a:noFill/>
            <a:miter lim="800000"/>
            <a:headEnd/>
            <a:tailEnd/>
          </a:ln>
        </p:spPr>
        <p:txBody>
          <a:bodyPr wrap="none">
            <a:spAutoFit/>
          </a:bodyPr>
          <a:lstStyle/>
          <a:p>
            <a:r>
              <a:rPr lang="en-US" sz="3200"/>
              <a:t>What speed at the bottom?</a:t>
            </a:r>
          </a:p>
        </p:txBody>
      </p:sp>
      <p:sp>
        <p:nvSpPr>
          <p:cNvPr id="45069" name="Rectangle 19"/>
          <p:cNvSpPr>
            <a:spLocks noChangeArrowheads="1"/>
          </p:cNvSpPr>
          <p:nvPr/>
        </p:nvSpPr>
        <p:spPr bwMode="auto">
          <a:xfrm>
            <a:off x="0" y="4991100"/>
            <a:ext cx="1090613" cy="461963"/>
          </a:xfrm>
          <a:prstGeom prst="rect">
            <a:avLst/>
          </a:prstGeom>
          <a:noFill/>
          <a:ln w="25400">
            <a:noFill/>
            <a:miter lim="800000"/>
            <a:headEnd/>
            <a:tailEnd/>
          </a:ln>
        </p:spPr>
        <p:txBody>
          <a:bodyPr wrap="none">
            <a:spAutoFit/>
          </a:bodyPr>
          <a:lstStyle/>
          <a:p>
            <a:r>
              <a:rPr lang="en-US"/>
              <a:t>8.7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additive="base">
                                        <p:cTn id="7" dur="500" fill="hold"/>
                                        <p:tgtEl>
                                          <p:spTgt spid="962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60">
                                            <p:txEl>
                                              <p:pRg st="1" end="1"/>
                                            </p:txEl>
                                          </p:spTgt>
                                        </p:tgtEl>
                                        <p:attrNameLst>
                                          <p:attrName>style.visibility</p:attrName>
                                        </p:attrNameLst>
                                      </p:cBhvr>
                                      <p:to>
                                        <p:strVal val="visible"/>
                                      </p:to>
                                    </p:set>
                                    <p:anim calcmode="lin" valueType="num">
                                      <p:cBhvr additive="base">
                                        <p:cTn id="13" dur="500" fill="hold"/>
                                        <p:tgtEl>
                                          <p:spTgt spid="962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anim calcmode="lin" valueType="num">
                                      <p:cBhvr additive="base">
                                        <p:cTn id="19" dur="500" fill="hold"/>
                                        <p:tgtEl>
                                          <p:spTgt spid="962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60">
                                            <p:txEl>
                                              <p:pRg st="3" end="3"/>
                                            </p:txEl>
                                          </p:spTgt>
                                        </p:tgtEl>
                                        <p:attrNameLst>
                                          <p:attrName>style.visibility</p:attrName>
                                        </p:attrNameLst>
                                      </p:cBhvr>
                                      <p:to>
                                        <p:strVal val="visible"/>
                                      </p:to>
                                    </p:set>
                                    <p:anim calcmode="lin" valueType="num">
                                      <p:cBhvr additive="base">
                                        <p:cTn id="25" dur="500" fill="hold"/>
                                        <p:tgtEl>
                                          <p:spTgt spid="962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60">
                                            <p:txEl>
                                              <p:pRg st="4" end="4"/>
                                            </p:txEl>
                                          </p:spTgt>
                                        </p:tgtEl>
                                        <p:attrNameLst>
                                          <p:attrName>style.visibility</p:attrName>
                                        </p:attrNameLst>
                                      </p:cBhvr>
                                      <p:to>
                                        <p:strVal val="visible"/>
                                      </p:to>
                                    </p:set>
                                    <p:anim calcmode="lin" valueType="num">
                                      <p:cBhvr additive="base">
                                        <p:cTn id="31" dur="500" fill="hold"/>
                                        <p:tgtEl>
                                          <p:spTgt spid="962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4838700"/>
            <a:ext cx="920750" cy="461963"/>
          </a:xfrm>
          <a:prstGeom prst="rect">
            <a:avLst/>
          </a:prstGeom>
          <a:noFill/>
          <a:ln w="25400">
            <a:noFill/>
            <a:miter lim="800000"/>
            <a:headEnd/>
            <a:tailEnd/>
          </a:ln>
        </p:spPr>
        <p:txBody>
          <a:bodyPr wrap="none">
            <a:spAutoFit/>
          </a:bodyPr>
          <a:lstStyle/>
          <a:p>
            <a:r>
              <a:rPr lang="en-US"/>
              <a:t>5.28 s</a:t>
            </a:r>
          </a:p>
        </p:txBody>
      </p:sp>
      <p:sp>
        <p:nvSpPr>
          <p:cNvPr id="122884" name="Text Box 4"/>
          <p:cNvSpPr txBox="1">
            <a:spLocks noChangeArrowheads="1"/>
          </p:cNvSpPr>
          <p:nvPr/>
        </p:nvSpPr>
        <p:spPr bwMode="auto">
          <a:xfrm>
            <a:off x="304800" y="1778000"/>
            <a:ext cx="8534400" cy="461963"/>
          </a:xfrm>
          <a:prstGeom prst="rect">
            <a:avLst/>
          </a:prstGeom>
          <a:noFill/>
          <a:ln w="9525">
            <a:noFill/>
            <a:miter lim="800000"/>
            <a:headEnd/>
            <a:tailEnd/>
          </a:ln>
        </p:spPr>
        <p:txBody>
          <a:bodyPr>
            <a:spAutoFit/>
          </a:bodyPr>
          <a:lstStyle/>
          <a:p>
            <a:pPr eaLnBrk="0" hangingPunct="0"/>
            <a:r>
              <a:rPr lang="en-US" sz="1200"/>
              <a:t>P = W/</a:t>
            </a:r>
            <a:r>
              <a:rPr lang="en-US" sz="1200">
                <a:sym typeface="Symbol" pitchFamily="18" charset="2"/>
              </a:rPr>
              <a:t>t, </a:t>
            </a:r>
          </a:p>
          <a:p>
            <a:pPr eaLnBrk="0" hangingPunct="0"/>
            <a:r>
              <a:rPr lang="en-US" sz="1200">
                <a:sym typeface="Symbol" pitchFamily="18" charset="2"/>
              </a:rPr>
              <a:t>t = W/P = (671 J)/(127 W) = 5.28 s</a:t>
            </a:r>
          </a:p>
        </p:txBody>
      </p:sp>
      <p:sp>
        <p:nvSpPr>
          <p:cNvPr id="46084" name="Text Box 5"/>
          <p:cNvSpPr txBox="1">
            <a:spLocks noChangeArrowheads="1"/>
          </p:cNvSpPr>
          <p:nvPr/>
        </p:nvSpPr>
        <p:spPr bwMode="auto">
          <a:xfrm>
            <a:off x="304800" y="114300"/>
            <a:ext cx="8534400" cy="830263"/>
          </a:xfrm>
          <a:prstGeom prst="rect">
            <a:avLst/>
          </a:prstGeom>
          <a:noFill/>
          <a:ln w="9525">
            <a:noFill/>
            <a:miter lim="800000"/>
            <a:headEnd/>
            <a:tailEnd/>
          </a:ln>
        </p:spPr>
        <p:txBody>
          <a:bodyPr>
            <a:spAutoFit/>
          </a:bodyPr>
          <a:lstStyle/>
          <a:p>
            <a:r>
              <a:rPr lang="en-US" b="1"/>
              <a:t>Ima Wonder can put out 127 W of power.  What time will it take her to do 671 J of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 calcmode="lin" valueType="num">
                                      <p:cBhvr additive="base">
                                        <p:cTn id="7" dur="500" fill="hold"/>
                                        <p:tgtEl>
                                          <p:spTgt spid="1228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4">
                                            <p:txEl>
                                              <p:pRg st="1" end="1"/>
                                            </p:txEl>
                                          </p:spTgt>
                                        </p:tgtEl>
                                        <p:attrNameLst>
                                          <p:attrName>style.visibility</p:attrName>
                                        </p:attrNameLst>
                                      </p:cBhvr>
                                      <p:to>
                                        <p:strVal val="visible"/>
                                      </p:to>
                                    </p:set>
                                    <p:anim calcmode="lin" valueType="num">
                                      <p:cBhvr additive="base">
                                        <p:cTn id="13" dur="500" fill="hold"/>
                                        <p:tgtEl>
                                          <p:spTgt spid="1228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2400" y="4838700"/>
            <a:ext cx="1244600" cy="461963"/>
          </a:xfrm>
          <a:prstGeom prst="rect">
            <a:avLst/>
          </a:prstGeom>
          <a:noFill/>
          <a:ln w="25400">
            <a:noFill/>
            <a:miter lim="800000"/>
            <a:headEnd/>
            <a:tailEnd/>
          </a:ln>
        </p:spPr>
        <p:txBody>
          <a:bodyPr wrap="none">
            <a:spAutoFit/>
          </a:bodyPr>
          <a:lstStyle/>
          <a:p>
            <a:r>
              <a:rPr lang="en-US"/>
              <a:t>2.83 m/s</a:t>
            </a:r>
          </a:p>
        </p:txBody>
      </p:sp>
      <p:sp>
        <p:nvSpPr>
          <p:cNvPr id="125956" name="Text Box 4"/>
          <p:cNvSpPr txBox="1">
            <a:spLocks noChangeArrowheads="1"/>
          </p:cNvSpPr>
          <p:nvPr/>
        </p:nvSpPr>
        <p:spPr bwMode="auto">
          <a:xfrm>
            <a:off x="304800" y="2449513"/>
            <a:ext cx="8534400" cy="461962"/>
          </a:xfrm>
          <a:prstGeom prst="rect">
            <a:avLst/>
          </a:prstGeom>
          <a:noFill/>
          <a:ln w="9525">
            <a:noFill/>
            <a:miter lim="800000"/>
            <a:headEnd/>
            <a:tailEnd/>
          </a:ln>
        </p:spPr>
        <p:txBody>
          <a:bodyPr>
            <a:spAutoFit/>
          </a:bodyPr>
          <a:lstStyle/>
          <a:p>
            <a:pPr eaLnBrk="0" hangingPunct="0"/>
            <a:r>
              <a:rPr lang="en-US" sz="1200"/>
              <a:t>P = Fv</a:t>
            </a:r>
          </a:p>
          <a:p>
            <a:pPr eaLnBrk="0" hangingPunct="0"/>
            <a:r>
              <a:rPr lang="en-US" sz="1200"/>
              <a:t>v = P/F = (430. W)/(152 N) = 2.83 m/s</a:t>
            </a:r>
            <a:endParaRPr lang="en-US" sz="1200">
              <a:sym typeface="Symbol" pitchFamily="18" charset="2"/>
            </a:endParaRPr>
          </a:p>
        </p:txBody>
      </p:sp>
      <p:sp>
        <p:nvSpPr>
          <p:cNvPr id="47108" name="Text Box 5"/>
          <p:cNvSpPr txBox="1">
            <a:spLocks noChangeArrowheads="1"/>
          </p:cNvSpPr>
          <p:nvPr/>
        </p:nvSpPr>
        <p:spPr bwMode="auto">
          <a:xfrm>
            <a:off x="304800" y="114300"/>
            <a:ext cx="8534400" cy="1200150"/>
          </a:xfrm>
          <a:prstGeom prst="rect">
            <a:avLst/>
          </a:prstGeom>
          <a:noFill/>
          <a:ln w="9525">
            <a:noFill/>
            <a:miter lim="800000"/>
            <a:headEnd/>
            <a:tailEnd/>
          </a:ln>
        </p:spPr>
        <p:txBody>
          <a:bodyPr>
            <a:spAutoFit/>
          </a:bodyPr>
          <a:lstStyle/>
          <a:p>
            <a:r>
              <a:rPr lang="en-US" b="1"/>
              <a:t>Frieda People can put out 430. W of power.  With what speed can she push a car if it takes 152 N to make it move at a constant velocity?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 calcmode="lin" valueType="num">
                                      <p:cBhvr additive="base">
                                        <p:cTn id="7" dur="500" fill="hold"/>
                                        <p:tgtEl>
                                          <p:spTgt spid="1259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6">
                                            <p:txEl>
                                              <p:pRg st="1" end="1"/>
                                            </p:txEl>
                                          </p:spTgt>
                                        </p:tgtEl>
                                        <p:attrNameLst>
                                          <p:attrName>style.visibility</p:attrName>
                                        </p:attrNameLst>
                                      </p:cBhvr>
                                      <p:to>
                                        <p:strVal val="visible"/>
                                      </p:to>
                                    </p:set>
                                    <p:anim calcmode="lin" valueType="num">
                                      <p:cBhvr additive="base">
                                        <p:cTn id="13" dur="500" fill="hold"/>
                                        <p:tgtEl>
                                          <p:spTgt spid="1259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 y="4914900"/>
            <a:ext cx="1312863" cy="461963"/>
          </a:xfrm>
          <a:prstGeom prst="rect">
            <a:avLst/>
          </a:prstGeom>
          <a:noFill/>
          <a:ln w="25400">
            <a:noFill/>
            <a:miter lim="800000"/>
            <a:headEnd/>
            <a:tailEnd/>
          </a:ln>
        </p:spPr>
        <p:txBody>
          <a:bodyPr wrap="none">
            <a:spAutoFit/>
          </a:bodyPr>
          <a:lstStyle/>
          <a:p>
            <a:r>
              <a:rPr lang="en-US"/>
              <a:t>11700 W</a:t>
            </a:r>
          </a:p>
        </p:txBody>
      </p:sp>
      <p:sp>
        <p:nvSpPr>
          <p:cNvPr id="48131" name="Text Box 5"/>
          <p:cNvSpPr txBox="1">
            <a:spLocks noChangeArrowheads="1"/>
          </p:cNvSpPr>
          <p:nvPr/>
        </p:nvSpPr>
        <p:spPr bwMode="auto">
          <a:xfrm>
            <a:off x="304800" y="114300"/>
            <a:ext cx="8534400" cy="830263"/>
          </a:xfrm>
          <a:prstGeom prst="rect">
            <a:avLst/>
          </a:prstGeom>
          <a:noFill/>
          <a:ln w="9525">
            <a:noFill/>
            <a:miter lim="800000"/>
            <a:headEnd/>
            <a:tailEnd/>
          </a:ln>
        </p:spPr>
        <p:txBody>
          <a:bodyPr>
            <a:spAutoFit/>
          </a:bodyPr>
          <a:lstStyle/>
          <a:p>
            <a:r>
              <a:rPr lang="en-US" b="1"/>
              <a:t>What must be the power rating of a motor if it is to lift a 560 kg elevator up 3.2 m in 1.5 seconds?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471613" y="242888"/>
            <a:ext cx="6200775" cy="5230812"/>
          </a:xfrm>
          <a:prstGeom prst="rect">
            <a:avLst/>
          </a:prstGeom>
          <a:noFill/>
          <a:ln w="9525">
            <a:noFill/>
            <a:miter lim="800000"/>
            <a:headEnd/>
            <a:tailEnd/>
          </a:ln>
        </p:spPr>
      </p:pic>
      <p:sp>
        <p:nvSpPr>
          <p:cNvPr id="49155" name="Text Box 3"/>
          <p:cNvSpPr txBox="1">
            <a:spLocks noChangeArrowheads="1"/>
          </p:cNvSpPr>
          <p:nvPr/>
        </p:nvSpPr>
        <p:spPr bwMode="auto">
          <a:xfrm rot="-5400000">
            <a:off x="-423069" y="2647157"/>
            <a:ext cx="2338387" cy="647700"/>
          </a:xfrm>
          <a:prstGeom prst="rect">
            <a:avLst/>
          </a:prstGeom>
          <a:noFill/>
          <a:ln w="25400">
            <a:noFill/>
            <a:miter lim="800000"/>
            <a:headEnd/>
            <a:tailEnd/>
          </a:ln>
        </p:spPr>
        <p:txBody>
          <a:bodyPr wrap="none">
            <a:spAutoFit/>
          </a:bodyPr>
          <a:lstStyle/>
          <a:p>
            <a:r>
              <a:rPr lang="en-US" sz="3600"/>
              <a:t>Momentum</a:t>
            </a:r>
          </a:p>
        </p:txBody>
      </p:sp>
      <p:sp>
        <p:nvSpPr>
          <p:cNvPr id="49156" name="Rectangle 4"/>
          <p:cNvSpPr>
            <a:spLocks noChangeArrowheads="1"/>
          </p:cNvSpPr>
          <p:nvPr/>
        </p:nvSpPr>
        <p:spPr bwMode="auto">
          <a:xfrm>
            <a:off x="1371600" y="2349500"/>
            <a:ext cx="1905000" cy="9525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17525" y="381000"/>
            <a:ext cx="8093075" cy="830263"/>
          </a:xfrm>
          <a:prstGeom prst="rect">
            <a:avLst/>
          </a:prstGeom>
          <a:noFill/>
          <a:ln w="9525">
            <a:noFill/>
            <a:miter lim="800000"/>
            <a:headEnd/>
            <a:tailEnd/>
          </a:ln>
        </p:spPr>
        <p:txBody>
          <a:bodyPr>
            <a:spAutoFit/>
          </a:bodyPr>
          <a:lstStyle/>
          <a:p>
            <a:r>
              <a:rPr lang="en-US"/>
              <a:t>Jolene exerts a 50. N force for 3.00 seconds on a stage set.  It speeds up from rest to .25 m/s.  What is the mass of the set? </a:t>
            </a:r>
            <a:endParaRPr lang="en-US" sz="800"/>
          </a:p>
        </p:txBody>
      </p:sp>
      <p:sp>
        <p:nvSpPr>
          <p:cNvPr id="98307" name="Text Box 3"/>
          <p:cNvSpPr txBox="1">
            <a:spLocks noChangeArrowheads="1"/>
          </p:cNvSpPr>
          <p:nvPr/>
        </p:nvSpPr>
        <p:spPr bwMode="auto">
          <a:xfrm>
            <a:off x="609600" y="2820988"/>
            <a:ext cx="8093075" cy="1016000"/>
          </a:xfrm>
          <a:prstGeom prst="rect">
            <a:avLst/>
          </a:prstGeom>
          <a:noFill/>
          <a:ln w="9525">
            <a:noFill/>
            <a:miter lim="800000"/>
            <a:headEnd/>
            <a:tailEnd/>
          </a:ln>
        </p:spPr>
        <p:txBody>
          <a:bodyPr>
            <a:spAutoFit/>
          </a:bodyPr>
          <a:lstStyle/>
          <a:p>
            <a:r>
              <a:rPr lang="en-US" sz="1200"/>
              <a:t>(m)(</a:t>
            </a:r>
            <a:r>
              <a:rPr lang="en-US" sz="1200">
                <a:sym typeface="Symbol" pitchFamily="18" charset="2"/>
              </a:rPr>
              <a:t></a:t>
            </a:r>
            <a:r>
              <a:rPr lang="en-US" sz="1200"/>
              <a:t>v) = (F )(</a:t>
            </a:r>
            <a:r>
              <a:rPr lang="en-US" sz="1200">
                <a:sym typeface="Symbol" pitchFamily="18" charset="2"/>
              </a:rPr>
              <a:t></a:t>
            </a:r>
            <a:r>
              <a:rPr lang="en-US" sz="1200"/>
              <a:t> t)</a:t>
            </a:r>
          </a:p>
          <a:p>
            <a:r>
              <a:rPr lang="en-US" sz="1200"/>
              <a:t>(m)(</a:t>
            </a:r>
            <a:r>
              <a:rPr lang="en-US" sz="1200">
                <a:sym typeface="Symbol" pitchFamily="18" charset="2"/>
              </a:rPr>
              <a:t>.25 m/s</a:t>
            </a:r>
            <a:r>
              <a:rPr lang="en-US" sz="1200"/>
              <a:t>) = (50. N )(</a:t>
            </a:r>
            <a:r>
              <a:rPr lang="en-US" sz="1200">
                <a:sym typeface="Symbol" pitchFamily="18" charset="2"/>
              </a:rPr>
              <a:t>3.0 s</a:t>
            </a:r>
            <a:r>
              <a:rPr lang="en-US" sz="1200"/>
              <a:t>)</a:t>
            </a:r>
          </a:p>
          <a:p>
            <a:r>
              <a:rPr lang="en-US" sz="1200"/>
              <a:t>m = (50. N )(</a:t>
            </a:r>
            <a:r>
              <a:rPr lang="en-US" sz="1200">
                <a:sym typeface="Symbol" pitchFamily="18" charset="2"/>
              </a:rPr>
              <a:t>3.0 s</a:t>
            </a:r>
            <a:r>
              <a:rPr lang="en-US" sz="1200"/>
              <a:t>)/(</a:t>
            </a:r>
            <a:r>
              <a:rPr lang="en-US" sz="1200">
                <a:sym typeface="Symbol" pitchFamily="18" charset="2"/>
              </a:rPr>
              <a:t>.25 m/s</a:t>
            </a:r>
            <a:r>
              <a:rPr lang="en-US" sz="1200"/>
              <a:t>) = </a:t>
            </a:r>
          </a:p>
          <a:p>
            <a:r>
              <a:rPr lang="en-US" sz="1200"/>
              <a:t>600 kg = 6.0 x10</a:t>
            </a:r>
            <a:r>
              <a:rPr lang="en-US" sz="1200" baseline="30000"/>
              <a:t>2</a:t>
            </a:r>
            <a:r>
              <a:rPr lang="en-US" sz="1200"/>
              <a:t> kg</a:t>
            </a:r>
          </a:p>
          <a:p>
            <a:r>
              <a:rPr lang="en-US" sz="1200"/>
              <a:t>…</a:t>
            </a:r>
          </a:p>
        </p:txBody>
      </p:sp>
      <p:sp>
        <p:nvSpPr>
          <p:cNvPr id="50180" name="Rectangle 4"/>
          <p:cNvSpPr>
            <a:spLocks noChangeArrowheads="1"/>
          </p:cNvSpPr>
          <p:nvPr/>
        </p:nvSpPr>
        <p:spPr bwMode="auto">
          <a:xfrm>
            <a:off x="0" y="4838700"/>
            <a:ext cx="1595438" cy="461963"/>
          </a:xfrm>
          <a:prstGeom prst="rect">
            <a:avLst/>
          </a:prstGeom>
          <a:noFill/>
          <a:ln w="25400">
            <a:noFill/>
            <a:miter lim="800000"/>
            <a:headEnd/>
            <a:tailEnd/>
          </a:ln>
        </p:spPr>
        <p:txBody>
          <a:bodyPr wrap="none">
            <a:spAutoFit/>
          </a:bodyPr>
          <a:lstStyle/>
          <a:p>
            <a:r>
              <a:rPr lang="en-US"/>
              <a:t>6.0 x10</a:t>
            </a:r>
            <a:r>
              <a:rPr lang="en-US" baseline="30000"/>
              <a:t>2</a:t>
            </a:r>
            <a:r>
              <a:rPr lang="en-US"/>
              <a:t>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17525" y="3683000"/>
            <a:ext cx="8093075" cy="769938"/>
          </a:xfrm>
          <a:prstGeom prst="rect">
            <a:avLst/>
          </a:prstGeom>
          <a:noFill/>
          <a:ln w="9525">
            <a:noFill/>
            <a:miter lim="800000"/>
            <a:headEnd/>
            <a:tailEnd/>
          </a:ln>
        </p:spPr>
        <p:txBody>
          <a:bodyPr>
            <a:spAutoFit/>
          </a:bodyPr>
          <a:lstStyle/>
          <a:p>
            <a:endParaRPr lang="en-US" sz="4400"/>
          </a:p>
        </p:txBody>
      </p:sp>
      <p:sp>
        <p:nvSpPr>
          <p:cNvPr id="51203" name="Line 3"/>
          <p:cNvSpPr>
            <a:spLocks noChangeShapeType="1"/>
          </p:cNvSpPr>
          <p:nvPr/>
        </p:nvSpPr>
        <p:spPr bwMode="auto">
          <a:xfrm>
            <a:off x="4543425" y="762000"/>
            <a:ext cx="0" cy="1778000"/>
          </a:xfrm>
          <a:prstGeom prst="line">
            <a:avLst/>
          </a:prstGeom>
          <a:noFill/>
          <a:ln w="25400">
            <a:solidFill>
              <a:schemeClr val="tx1"/>
            </a:solidFill>
            <a:round/>
            <a:headEnd/>
            <a:tailEnd/>
          </a:ln>
        </p:spPr>
        <p:txBody>
          <a:bodyPr/>
          <a:lstStyle/>
          <a:p>
            <a:endParaRPr lang="en-US"/>
          </a:p>
        </p:txBody>
      </p:sp>
      <p:sp>
        <p:nvSpPr>
          <p:cNvPr id="51204" name="Line 4"/>
          <p:cNvSpPr>
            <a:spLocks noChangeShapeType="1"/>
          </p:cNvSpPr>
          <p:nvPr/>
        </p:nvSpPr>
        <p:spPr bwMode="auto">
          <a:xfrm>
            <a:off x="228600" y="1841500"/>
            <a:ext cx="3962400" cy="0"/>
          </a:xfrm>
          <a:prstGeom prst="line">
            <a:avLst/>
          </a:prstGeom>
          <a:noFill/>
          <a:ln w="25400">
            <a:solidFill>
              <a:schemeClr val="tx1"/>
            </a:solidFill>
            <a:round/>
            <a:headEnd/>
            <a:tailEnd/>
          </a:ln>
        </p:spPr>
        <p:txBody>
          <a:bodyPr/>
          <a:lstStyle/>
          <a:p>
            <a:endParaRPr lang="en-US"/>
          </a:p>
        </p:txBody>
      </p:sp>
      <p:sp>
        <p:nvSpPr>
          <p:cNvPr id="51205" name="Line 5"/>
          <p:cNvSpPr>
            <a:spLocks noChangeShapeType="1"/>
          </p:cNvSpPr>
          <p:nvPr/>
        </p:nvSpPr>
        <p:spPr bwMode="auto">
          <a:xfrm>
            <a:off x="4876800" y="1841500"/>
            <a:ext cx="3962400" cy="0"/>
          </a:xfrm>
          <a:prstGeom prst="line">
            <a:avLst/>
          </a:prstGeom>
          <a:noFill/>
          <a:ln w="25400">
            <a:solidFill>
              <a:schemeClr val="tx1"/>
            </a:solidFill>
            <a:round/>
            <a:headEnd/>
            <a:tailEnd/>
          </a:ln>
        </p:spPr>
        <p:txBody>
          <a:bodyPr/>
          <a:lstStyle/>
          <a:p>
            <a:endParaRPr lang="en-US"/>
          </a:p>
        </p:txBody>
      </p:sp>
      <p:sp>
        <p:nvSpPr>
          <p:cNvPr id="51206" name="Text Box 6"/>
          <p:cNvSpPr txBox="1">
            <a:spLocks noChangeArrowheads="1"/>
          </p:cNvSpPr>
          <p:nvPr/>
        </p:nvSpPr>
        <p:spPr bwMode="auto">
          <a:xfrm>
            <a:off x="1654175" y="254000"/>
            <a:ext cx="1022350" cy="461963"/>
          </a:xfrm>
          <a:prstGeom prst="rect">
            <a:avLst/>
          </a:prstGeom>
          <a:noFill/>
          <a:ln w="25400">
            <a:noFill/>
            <a:miter lim="800000"/>
            <a:headEnd/>
            <a:tailEnd/>
          </a:ln>
        </p:spPr>
        <p:txBody>
          <a:bodyPr wrap="none">
            <a:spAutoFit/>
          </a:bodyPr>
          <a:lstStyle/>
          <a:p>
            <a:r>
              <a:rPr lang="en-US"/>
              <a:t>Before</a:t>
            </a:r>
          </a:p>
        </p:txBody>
      </p:sp>
      <p:sp>
        <p:nvSpPr>
          <p:cNvPr id="51207" name="Text Box 7"/>
          <p:cNvSpPr txBox="1">
            <a:spLocks noChangeArrowheads="1"/>
          </p:cNvSpPr>
          <p:nvPr/>
        </p:nvSpPr>
        <p:spPr bwMode="auto">
          <a:xfrm>
            <a:off x="6335713" y="254000"/>
            <a:ext cx="850900" cy="461963"/>
          </a:xfrm>
          <a:prstGeom prst="rect">
            <a:avLst/>
          </a:prstGeom>
          <a:noFill/>
          <a:ln w="25400">
            <a:noFill/>
            <a:miter lim="800000"/>
            <a:headEnd/>
            <a:tailEnd/>
          </a:ln>
        </p:spPr>
        <p:txBody>
          <a:bodyPr wrap="none">
            <a:spAutoFit/>
          </a:bodyPr>
          <a:lstStyle/>
          <a:p>
            <a:r>
              <a:rPr lang="en-US"/>
              <a:t>After</a:t>
            </a:r>
          </a:p>
        </p:txBody>
      </p:sp>
      <p:sp>
        <p:nvSpPr>
          <p:cNvPr id="51208" name="Rectangle 8"/>
          <p:cNvSpPr>
            <a:spLocks noChangeArrowheads="1"/>
          </p:cNvSpPr>
          <p:nvPr/>
        </p:nvSpPr>
        <p:spPr bwMode="auto">
          <a:xfrm>
            <a:off x="990600" y="1524000"/>
            <a:ext cx="762000" cy="317500"/>
          </a:xfrm>
          <a:prstGeom prst="rect">
            <a:avLst/>
          </a:prstGeom>
          <a:noFill/>
          <a:ln w="25400">
            <a:solidFill>
              <a:schemeClr val="tx1"/>
            </a:solidFill>
            <a:miter lim="800000"/>
            <a:headEnd/>
            <a:tailEnd/>
          </a:ln>
        </p:spPr>
        <p:txBody>
          <a:bodyPr wrap="none" anchor="ctr"/>
          <a:lstStyle/>
          <a:p>
            <a:endParaRPr lang="en-US"/>
          </a:p>
        </p:txBody>
      </p:sp>
      <p:sp>
        <p:nvSpPr>
          <p:cNvPr id="51209" name="Rectangle 9"/>
          <p:cNvSpPr>
            <a:spLocks noChangeArrowheads="1"/>
          </p:cNvSpPr>
          <p:nvPr/>
        </p:nvSpPr>
        <p:spPr bwMode="auto">
          <a:xfrm>
            <a:off x="2057400" y="1524000"/>
            <a:ext cx="762000" cy="317500"/>
          </a:xfrm>
          <a:prstGeom prst="rect">
            <a:avLst/>
          </a:prstGeom>
          <a:noFill/>
          <a:ln w="25400">
            <a:solidFill>
              <a:schemeClr val="tx1"/>
            </a:solidFill>
            <a:miter lim="800000"/>
            <a:headEnd/>
            <a:tailEnd/>
          </a:ln>
        </p:spPr>
        <p:txBody>
          <a:bodyPr wrap="none" anchor="ctr"/>
          <a:lstStyle/>
          <a:p>
            <a:endParaRPr lang="en-US"/>
          </a:p>
        </p:txBody>
      </p:sp>
      <p:grpSp>
        <p:nvGrpSpPr>
          <p:cNvPr id="51210" name="Group 10"/>
          <p:cNvGrpSpPr>
            <a:grpSpLocks/>
          </p:cNvGrpSpPr>
          <p:nvPr/>
        </p:nvGrpSpPr>
        <p:grpSpPr bwMode="auto">
          <a:xfrm>
            <a:off x="4022725" y="142875"/>
            <a:ext cx="1082675" cy="584200"/>
            <a:chOff x="2390" y="108"/>
            <a:chExt cx="682" cy="442"/>
          </a:xfrm>
        </p:grpSpPr>
        <p:sp>
          <p:nvSpPr>
            <p:cNvPr id="51229" name="Line 11"/>
            <p:cNvSpPr>
              <a:spLocks noChangeShapeType="1"/>
            </p:cNvSpPr>
            <p:nvPr/>
          </p:nvSpPr>
          <p:spPr bwMode="auto">
            <a:xfrm>
              <a:off x="2640" y="288"/>
              <a:ext cx="432" cy="0"/>
            </a:xfrm>
            <a:prstGeom prst="line">
              <a:avLst/>
            </a:prstGeom>
            <a:noFill/>
            <a:ln w="25400">
              <a:solidFill>
                <a:schemeClr val="tx1"/>
              </a:solidFill>
              <a:round/>
              <a:headEnd/>
              <a:tailEnd type="triangle" w="med" len="med"/>
            </a:ln>
          </p:spPr>
          <p:txBody>
            <a:bodyPr/>
            <a:lstStyle/>
            <a:p>
              <a:endParaRPr lang="en-US"/>
            </a:p>
          </p:txBody>
        </p:sp>
        <p:sp>
          <p:nvSpPr>
            <p:cNvPr id="51230" name="Text Box 12"/>
            <p:cNvSpPr txBox="1">
              <a:spLocks noChangeArrowheads="1"/>
            </p:cNvSpPr>
            <p:nvPr/>
          </p:nvSpPr>
          <p:spPr bwMode="auto">
            <a:xfrm>
              <a:off x="2390" y="108"/>
              <a:ext cx="264" cy="442"/>
            </a:xfrm>
            <a:prstGeom prst="rect">
              <a:avLst/>
            </a:prstGeom>
            <a:noFill/>
            <a:ln w="25400">
              <a:noFill/>
              <a:miter lim="800000"/>
              <a:headEnd/>
              <a:tailEnd/>
            </a:ln>
          </p:spPr>
          <p:txBody>
            <a:bodyPr wrap="none">
              <a:spAutoFit/>
            </a:bodyPr>
            <a:lstStyle/>
            <a:p>
              <a:r>
                <a:rPr lang="en-US" sz="3200" b="1"/>
                <a:t>+</a:t>
              </a:r>
            </a:p>
          </p:txBody>
        </p:sp>
      </p:grpSp>
      <p:sp>
        <p:nvSpPr>
          <p:cNvPr id="51211" name="Text Box 13"/>
          <p:cNvSpPr txBox="1">
            <a:spLocks noChangeArrowheads="1"/>
          </p:cNvSpPr>
          <p:nvPr/>
        </p:nvSpPr>
        <p:spPr bwMode="auto">
          <a:xfrm>
            <a:off x="1235075" y="587375"/>
            <a:ext cx="1495425" cy="584200"/>
          </a:xfrm>
          <a:prstGeom prst="rect">
            <a:avLst/>
          </a:prstGeom>
          <a:noFill/>
          <a:ln w="25400">
            <a:noFill/>
            <a:miter lim="800000"/>
            <a:headEnd/>
            <a:tailEnd/>
          </a:ln>
        </p:spPr>
        <p:txBody>
          <a:bodyPr wrap="none">
            <a:spAutoFit/>
          </a:bodyPr>
          <a:lstStyle/>
          <a:p>
            <a:r>
              <a:rPr lang="en-US" sz="3200"/>
              <a:t>6.20m/s</a:t>
            </a:r>
          </a:p>
        </p:txBody>
      </p:sp>
      <p:sp>
        <p:nvSpPr>
          <p:cNvPr id="51212" name="Text Box 14"/>
          <p:cNvSpPr txBox="1">
            <a:spLocks noChangeArrowheads="1"/>
          </p:cNvSpPr>
          <p:nvPr/>
        </p:nvSpPr>
        <p:spPr bwMode="auto">
          <a:xfrm>
            <a:off x="685800" y="1930400"/>
            <a:ext cx="1416050" cy="584200"/>
          </a:xfrm>
          <a:prstGeom prst="rect">
            <a:avLst/>
          </a:prstGeom>
          <a:noFill/>
          <a:ln w="25400">
            <a:noFill/>
            <a:miter lim="800000"/>
            <a:headEnd/>
            <a:tailEnd/>
          </a:ln>
        </p:spPr>
        <p:txBody>
          <a:bodyPr wrap="none">
            <a:spAutoFit/>
          </a:bodyPr>
          <a:lstStyle/>
          <a:p>
            <a:r>
              <a:rPr lang="en-US" sz="3200"/>
              <a:t>13.0 kg</a:t>
            </a:r>
          </a:p>
        </p:txBody>
      </p:sp>
      <p:sp>
        <p:nvSpPr>
          <p:cNvPr id="51213" name="Text Box 15"/>
          <p:cNvSpPr txBox="1">
            <a:spLocks noChangeArrowheads="1"/>
          </p:cNvSpPr>
          <p:nvPr/>
        </p:nvSpPr>
        <p:spPr bwMode="auto">
          <a:xfrm>
            <a:off x="2101850" y="1905000"/>
            <a:ext cx="1416050" cy="584200"/>
          </a:xfrm>
          <a:prstGeom prst="rect">
            <a:avLst/>
          </a:prstGeom>
          <a:noFill/>
          <a:ln w="25400">
            <a:noFill/>
            <a:miter lim="800000"/>
            <a:headEnd/>
            <a:tailEnd/>
          </a:ln>
        </p:spPr>
        <p:txBody>
          <a:bodyPr wrap="none">
            <a:spAutoFit/>
          </a:bodyPr>
          <a:lstStyle/>
          <a:p>
            <a:r>
              <a:rPr lang="en-US" sz="3200"/>
              <a:t>17.0 kg</a:t>
            </a:r>
          </a:p>
        </p:txBody>
      </p:sp>
      <p:sp>
        <p:nvSpPr>
          <p:cNvPr id="51214" name="Rectangle 16"/>
          <p:cNvSpPr>
            <a:spLocks noChangeArrowheads="1"/>
          </p:cNvSpPr>
          <p:nvPr/>
        </p:nvSpPr>
        <p:spPr bwMode="auto">
          <a:xfrm>
            <a:off x="5181600" y="1524000"/>
            <a:ext cx="762000" cy="317500"/>
          </a:xfrm>
          <a:prstGeom prst="rect">
            <a:avLst/>
          </a:prstGeom>
          <a:noFill/>
          <a:ln w="25400">
            <a:solidFill>
              <a:schemeClr val="tx1"/>
            </a:solidFill>
            <a:miter lim="800000"/>
            <a:headEnd/>
            <a:tailEnd/>
          </a:ln>
        </p:spPr>
        <p:txBody>
          <a:bodyPr wrap="none" anchor="ctr"/>
          <a:lstStyle/>
          <a:p>
            <a:endParaRPr lang="en-US"/>
          </a:p>
        </p:txBody>
      </p:sp>
      <p:sp>
        <p:nvSpPr>
          <p:cNvPr id="51215" name="Rectangle 17"/>
          <p:cNvSpPr>
            <a:spLocks noChangeArrowheads="1"/>
          </p:cNvSpPr>
          <p:nvPr/>
        </p:nvSpPr>
        <p:spPr bwMode="auto">
          <a:xfrm>
            <a:off x="7620000" y="1524000"/>
            <a:ext cx="762000" cy="317500"/>
          </a:xfrm>
          <a:prstGeom prst="rect">
            <a:avLst/>
          </a:prstGeom>
          <a:noFill/>
          <a:ln w="25400">
            <a:solidFill>
              <a:schemeClr val="tx1"/>
            </a:solidFill>
            <a:miter lim="800000"/>
            <a:headEnd/>
            <a:tailEnd/>
          </a:ln>
        </p:spPr>
        <p:txBody>
          <a:bodyPr wrap="none" anchor="ctr"/>
          <a:lstStyle/>
          <a:p>
            <a:endParaRPr lang="en-US"/>
          </a:p>
        </p:txBody>
      </p:sp>
      <p:sp>
        <p:nvSpPr>
          <p:cNvPr id="51216" name="Text Box 18"/>
          <p:cNvSpPr txBox="1">
            <a:spLocks noChangeArrowheads="1"/>
          </p:cNvSpPr>
          <p:nvPr/>
        </p:nvSpPr>
        <p:spPr bwMode="auto">
          <a:xfrm>
            <a:off x="7610475" y="698500"/>
            <a:ext cx="1020763" cy="584200"/>
          </a:xfrm>
          <a:prstGeom prst="rect">
            <a:avLst/>
          </a:prstGeom>
          <a:noFill/>
          <a:ln w="25400">
            <a:noFill/>
            <a:miter lim="800000"/>
            <a:headEnd/>
            <a:tailEnd/>
          </a:ln>
        </p:spPr>
        <p:txBody>
          <a:bodyPr wrap="none">
            <a:spAutoFit/>
          </a:bodyPr>
          <a:lstStyle/>
          <a:p>
            <a:r>
              <a:rPr lang="en-US" sz="3200"/>
              <a:t>v = ?</a:t>
            </a:r>
          </a:p>
        </p:txBody>
      </p:sp>
      <p:sp>
        <p:nvSpPr>
          <p:cNvPr id="99347" name="Text Box 19"/>
          <p:cNvSpPr txBox="1">
            <a:spLocks noChangeArrowheads="1"/>
          </p:cNvSpPr>
          <p:nvPr/>
        </p:nvSpPr>
        <p:spPr bwMode="auto">
          <a:xfrm>
            <a:off x="228600" y="2679700"/>
            <a:ext cx="8686800" cy="2246313"/>
          </a:xfrm>
          <a:prstGeom prst="rect">
            <a:avLst/>
          </a:prstGeom>
          <a:noFill/>
          <a:ln w="9525">
            <a:noFill/>
            <a:miter lim="800000"/>
            <a:headEnd/>
            <a:tailEnd/>
          </a:ln>
        </p:spPr>
        <p:txBody>
          <a:bodyPr>
            <a:spAutoFit/>
          </a:bodyPr>
          <a:lstStyle/>
          <a:p>
            <a:r>
              <a:rPr lang="en-US" sz="2800"/>
              <a:t>             (13kg+17kg)(6.2m/s) = (13kg)(-1.2m/s)+(17kg)v</a:t>
            </a:r>
          </a:p>
          <a:p>
            <a:r>
              <a:rPr lang="en-US" sz="2800"/>
              <a:t>                                186kgm/s = -15.6kgm/s+(17kg)v</a:t>
            </a:r>
          </a:p>
          <a:p>
            <a:r>
              <a:rPr lang="en-US" sz="2800"/>
              <a:t>                             201.6kgm/s = (17kg)v</a:t>
            </a:r>
          </a:p>
          <a:p>
            <a:r>
              <a:rPr lang="en-US" sz="2800"/>
              <a:t>              (201.6kgm/s)/(17kg) = 11.9 m/s = v</a:t>
            </a:r>
          </a:p>
          <a:p>
            <a:r>
              <a:rPr lang="en-US" sz="2800"/>
              <a:t>…</a:t>
            </a:r>
          </a:p>
        </p:txBody>
      </p:sp>
      <p:sp>
        <p:nvSpPr>
          <p:cNvPr id="51218" name="Freeform 21"/>
          <p:cNvSpPr>
            <a:spLocks/>
          </p:cNvSpPr>
          <p:nvPr/>
        </p:nvSpPr>
        <p:spPr bwMode="auto">
          <a:xfrm>
            <a:off x="1757363" y="1639888"/>
            <a:ext cx="271462" cy="146050"/>
          </a:xfrm>
          <a:custGeom>
            <a:avLst/>
            <a:gdLst>
              <a:gd name="T0" fmla="*/ 0 w 171"/>
              <a:gd name="T1" fmla="*/ 2147483647 h 111"/>
              <a:gd name="T2" fmla="*/ 2147483647 w 171"/>
              <a:gd name="T3" fmla="*/ 2147483647 h 111"/>
              <a:gd name="T4" fmla="*/ 2147483647 w 171"/>
              <a:gd name="T5" fmla="*/ 2147483647 h 111"/>
              <a:gd name="T6" fmla="*/ 2147483647 w 171"/>
              <a:gd name="T7" fmla="*/ 2147483647 h 111"/>
              <a:gd name="T8" fmla="*/ 2147483647 w 171"/>
              <a:gd name="T9" fmla="*/ 2147483647 h 111"/>
              <a:gd name="T10" fmla="*/ 2147483647 w 171"/>
              <a:gd name="T11" fmla="*/ 2147483647 h 111"/>
              <a:gd name="T12" fmla="*/ 2147483647 w 171"/>
              <a:gd name="T13" fmla="*/ 2147483647 h 111"/>
              <a:gd name="T14" fmla="*/ 2147483647 w 171"/>
              <a:gd name="T15" fmla="*/ 2147483647 h 111"/>
              <a:gd name="T16" fmla="*/ 2147483647 w 171"/>
              <a:gd name="T17" fmla="*/ 2147483647 h 111"/>
              <a:gd name="T18" fmla="*/ 2147483647 w 171"/>
              <a:gd name="T19" fmla="*/ 2147483647 h 111"/>
              <a:gd name="T20" fmla="*/ 2147483647 w 171"/>
              <a:gd name="T21" fmla="*/ 2147483647 h 111"/>
              <a:gd name="T22" fmla="*/ 2147483647 w 171"/>
              <a:gd name="T23" fmla="*/ 2147483647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111"/>
              <a:gd name="T38" fmla="*/ 171 w 171"/>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111">
                <a:moveTo>
                  <a:pt x="0" y="48"/>
                </a:moveTo>
                <a:cubicBezTo>
                  <a:pt x="15" y="45"/>
                  <a:pt x="35" y="51"/>
                  <a:pt x="45" y="39"/>
                </a:cubicBezTo>
                <a:cubicBezTo>
                  <a:pt x="53" y="29"/>
                  <a:pt x="48" y="7"/>
                  <a:pt x="36" y="3"/>
                </a:cubicBezTo>
                <a:cubicBezTo>
                  <a:pt x="26" y="0"/>
                  <a:pt x="24" y="21"/>
                  <a:pt x="18" y="30"/>
                </a:cubicBezTo>
                <a:cubicBezTo>
                  <a:pt x="32" y="73"/>
                  <a:pt x="50" y="71"/>
                  <a:pt x="90" y="84"/>
                </a:cubicBezTo>
                <a:cubicBezTo>
                  <a:pt x="93" y="72"/>
                  <a:pt x="103" y="60"/>
                  <a:pt x="99" y="48"/>
                </a:cubicBezTo>
                <a:cubicBezTo>
                  <a:pt x="96" y="38"/>
                  <a:pt x="78" y="21"/>
                  <a:pt x="72" y="30"/>
                </a:cubicBezTo>
                <a:cubicBezTo>
                  <a:pt x="46" y="69"/>
                  <a:pt x="112" y="103"/>
                  <a:pt x="135" y="111"/>
                </a:cubicBezTo>
                <a:cubicBezTo>
                  <a:pt x="138" y="103"/>
                  <a:pt x="163" y="48"/>
                  <a:pt x="126" y="48"/>
                </a:cubicBezTo>
                <a:cubicBezTo>
                  <a:pt x="114" y="48"/>
                  <a:pt x="127" y="74"/>
                  <a:pt x="135" y="84"/>
                </a:cubicBezTo>
                <a:cubicBezTo>
                  <a:pt x="141" y="91"/>
                  <a:pt x="153" y="90"/>
                  <a:pt x="162" y="93"/>
                </a:cubicBezTo>
                <a:cubicBezTo>
                  <a:pt x="165" y="84"/>
                  <a:pt x="171" y="66"/>
                  <a:pt x="171" y="66"/>
                </a:cubicBezTo>
              </a:path>
            </a:pathLst>
          </a:custGeom>
          <a:noFill/>
          <a:ln w="25400">
            <a:solidFill>
              <a:schemeClr val="tx1"/>
            </a:solidFill>
            <a:round/>
            <a:headEnd/>
            <a:tailEnd/>
          </a:ln>
        </p:spPr>
        <p:txBody>
          <a:bodyPr/>
          <a:lstStyle/>
          <a:p>
            <a:endParaRPr lang="en-US"/>
          </a:p>
        </p:txBody>
      </p:sp>
      <p:sp>
        <p:nvSpPr>
          <p:cNvPr id="51219" name="Line 22"/>
          <p:cNvSpPr>
            <a:spLocks noChangeShapeType="1"/>
          </p:cNvSpPr>
          <p:nvPr/>
        </p:nvSpPr>
        <p:spPr bwMode="auto">
          <a:xfrm>
            <a:off x="1752600" y="1524000"/>
            <a:ext cx="304800" cy="0"/>
          </a:xfrm>
          <a:prstGeom prst="line">
            <a:avLst/>
          </a:prstGeom>
          <a:noFill/>
          <a:ln w="25400">
            <a:solidFill>
              <a:schemeClr val="tx1"/>
            </a:solidFill>
            <a:round/>
            <a:headEnd/>
            <a:tailEnd/>
          </a:ln>
        </p:spPr>
        <p:txBody>
          <a:bodyPr/>
          <a:lstStyle/>
          <a:p>
            <a:endParaRPr lang="en-US"/>
          </a:p>
        </p:txBody>
      </p:sp>
      <p:sp>
        <p:nvSpPr>
          <p:cNvPr id="51220" name="Line 23"/>
          <p:cNvSpPr>
            <a:spLocks noChangeShapeType="1"/>
          </p:cNvSpPr>
          <p:nvPr/>
        </p:nvSpPr>
        <p:spPr bwMode="auto">
          <a:xfrm>
            <a:off x="7696200" y="1333500"/>
            <a:ext cx="838200" cy="0"/>
          </a:xfrm>
          <a:prstGeom prst="line">
            <a:avLst/>
          </a:prstGeom>
          <a:noFill/>
          <a:ln w="25400">
            <a:solidFill>
              <a:schemeClr val="tx1"/>
            </a:solidFill>
            <a:round/>
            <a:headEnd/>
            <a:tailEnd type="triangle" w="med" len="med"/>
          </a:ln>
        </p:spPr>
        <p:txBody>
          <a:bodyPr/>
          <a:lstStyle/>
          <a:p>
            <a:endParaRPr lang="en-US"/>
          </a:p>
        </p:txBody>
      </p:sp>
      <p:sp>
        <p:nvSpPr>
          <p:cNvPr id="51221" name="Text Box 24"/>
          <p:cNvSpPr txBox="1">
            <a:spLocks noChangeArrowheads="1"/>
          </p:cNvSpPr>
          <p:nvPr/>
        </p:nvSpPr>
        <p:spPr bwMode="auto">
          <a:xfrm>
            <a:off x="5181600" y="660400"/>
            <a:ext cx="1598613" cy="584200"/>
          </a:xfrm>
          <a:prstGeom prst="rect">
            <a:avLst/>
          </a:prstGeom>
          <a:noFill/>
          <a:ln w="25400">
            <a:noFill/>
            <a:miter lim="800000"/>
            <a:headEnd/>
            <a:tailEnd/>
          </a:ln>
        </p:spPr>
        <p:txBody>
          <a:bodyPr wrap="none">
            <a:spAutoFit/>
          </a:bodyPr>
          <a:lstStyle/>
          <a:p>
            <a:r>
              <a:rPr lang="en-US" sz="3200"/>
              <a:t>1.20 m/s</a:t>
            </a:r>
          </a:p>
        </p:txBody>
      </p:sp>
      <p:sp>
        <p:nvSpPr>
          <p:cNvPr id="51222" name="Freeform 25"/>
          <p:cNvSpPr>
            <a:spLocks/>
          </p:cNvSpPr>
          <p:nvPr/>
        </p:nvSpPr>
        <p:spPr bwMode="auto">
          <a:xfrm>
            <a:off x="5976938" y="1587500"/>
            <a:ext cx="652462" cy="147638"/>
          </a:xfrm>
          <a:custGeom>
            <a:avLst/>
            <a:gdLst>
              <a:gd name="T0" fmla="*/ 0 w 171"/>
              <a:gd name="T1" fmla="*/ 2147483647 h 111"/>
              <a:gd name="T2" fmla="*/ 2147483647 w 171"/>
              <a:gd name="T3" fmla="*/ 2147483647 h 111"/>
              <a:gd name="T4" fmla="*/ 2147483647 w 171"/>
              <a:gd name="T5" fmla="*/ 2147483647 h 111"/>
              <a:gd name="T6" fmla="*/ 2147483647 w 171"/>
              <a:gd name="T7" fmla="*/ 2147483647 h 111"/>
              <a:gd name="T8" fmla="*/ 2147483647 w 171"/>
              <a:gd name="T9" fmla="*/ 2147483647 h 111"/>
              <a:gd name="T10" fmla="*/ 2147483647 w 171"/>
              <a:gd name="T11" fmla="*/ 2147483647 h 111"/>
              <a:gd name="T12" fmla="*/ 2147483647 w 171"/>
              <a:gd name="T13" fmla="*/ 2147483647 h 111"/>
              <a:gd name="T14" fmla="*/ 2147483647 w 171"/>
              <a:gd name="T15" fmla="*/ 2147483647 h 111"/>
              <a:gd name="T16" fmla="*/ 2147483647 w 171"/>
              <a:gd name="T17" fmla="*/ 2147483647 h 111"/>
              <a:gd name="T18" fmla="*/ 2147483647 w 171"/>
              <a:gd name="T19" fmla="*/ 2147483647 h 111"/>
              <a:gd name="T20" fmla="*/ 2147483647 w 171"/>
              <a:gd name="T21" fmla="*/ 2147483647 h 111"/>
              <a:gd name="T22" fmla="*/ 2147483647 w 171"/>
              <a:gd name="T23" fmla="*/ 2147483647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111"/>
              <a:gd name="T38" fmla="*/ 171 w 171"/>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111">
                <a:moveTo>
                  <a:pt x="0" y="48"/>
                </a:moveTo>
                <a:cubicBezTo>
                  <a:pt x="15" y="45"/>
                  <a:pt x="35" y="51"/>
                  <a:pt x="45" y="39"/>
                </a:cubicBezTo>
                <a:cubicBezTo>
                  <a:pt x="53" y="29"/>
                  <a:pt x="48" y="7"/>
                  <a:pt x="36" y="3"/>
                </a:cubicBezTo>
                <a:cubicBezTo>
                  <a:pt x="26" y="0"/>
                  <a:pt x="24" y="21"/>
                  <a:pt x="18" y="30"/>
                </a:cubicBezTo>
                <a:cubicBezTo>
                  <a:pt x="32" y="73"/>
                  <a:pt x="50" y="71"/>
                  <a:pt x="90" y="84"/>
                </a:cubicBezTo>
                <a:cubicBezTo>
                  <a:pt x="93" y="72"/>
                  <a:pt x="103" y="60"/>
                  <a:pt x="99" y="48"/>
                </a:cubicBezTo>
                <a:cubicBezTo>
                  <a:pt x="96" y="38"/>
                  <a:pt x="78" y="21"/>
                  <a:pt x="72" y="30"/>
                </a:cubicBezTo>
                <a:cubicBezTo>
                  <a:pt x="46" y="69"/>
                  <a:pt x="112" y="103"/>
                  <a:pt x="135" y="111"/>
                </a:cubicBezTo>
                <a:cubicBezTo>
                  <a:pt x="138" y="103"/>
                  <a:pt x="163" y="48"/>
                  <a:pt x="126" y="48"/>
                </a:cubicBezTo>
                <a:cubicBezTo>
                  <a:pt x="114" y="48"/>
                  <a:pt x="127" y="74"/>
                  <a:pt x="135" y="84"/>
                </a:cubicBezTo>
                <a:cubicBezTo>
                  <a:pt x="141" y="91"/>
                  <a:pt x="153" y="90"/>
                  <a:pt x="162" y="93"/>
                </a:cubicBezTo>
                <a:cubicBezTo>
                  <a:pt x="165" y="84"/>
                  <a:pt x="171" y="66"/>
                  <a:pt x="171" y="66"/>
                </a:cubicBezTo>
              </a:path>
            </a:pathLst>
          </a:custGeom>
          <a:noFill/>
          <a:ln w="25400">
            <a:solidFill>
              <a:schemeClr val="tx1"/>
            </a:solidFill>
            <a:round/>
            <a:headEnd/>
            <a:tailEnd/>
          </a:ln>
        </p:spPr>
        <p:txBody>
          <a:bodyPr/>
          <a:lstStyle/>
          <a:p>
            <a:endParaRPr lang="en-US"/>
          </a:p>
        </p:txBody>
      </p:sp>
      <p:sp>
        <p:nvSpPr>
          <p:cNvPr id="51223" name="Line 26"/>
          <p:cNvSpPr>
            <a:spLocks noChangeShapeType="1"/>
          </p:cNvSpPr>
          <p:nvPr/>
        </p:nvSpPr>
        <p:spPr bwMode="auto">
          <a:xfrm>
            <a:off x="5943600" y="1524000"/>
            <a:ext cx="304800" cy="0"/>
          </a:xfrm>
          <a:prstGeom prst="line">
            <a:avLst/>
          </a:prstGeom>
          <a:noFill/>
          <a:ln w="25400">
            <a:solidFill>
              <a:schemeClr val="tx1"/>
            </a:solidFill>
            <a:round/>
            <a:headEnd/>
            <a:tailEnd/>
          </a:ln>
        </p:spPr>
        <p:txBody>
          <a:bodyPr/>
          <a:lstStyle/>
          <a:p>
            <a:endParaRPr lang="en-US"/>
          </a:p>
        </p:txBody>
      </p:sp>
      <p:sp>
        <p:nvSpPr>
          <p:cNvPr id="51224" name="Text Box 27"/>
          <p:cNvSpPr txBox="1">
            <a:spLocks noChangeArrowheads="1"/>
          </p:cNvSpPr>
          <p:nvPr/>
        </p:nvSpPr>
        <p:spPr bwMode="auto">
          <a:xfrm>
            <a:off x="5105400" y="1930400"/>
            <a:ext cx="1416050" cy="584200"/>
          </a:xfrm>
          <a:prstGeom prst="rect">
            <a:avLst/>
          </a:prstGeom>
          <a:noFill/>
          <a:ln w="25400">
            <a:noFill/>
            <a:miter lim="800000"/>
            <a:headEnd/>
            <a:tailEnd/>
          </a:ln>
        </p:spPr>
        <p:txBody>
          <a:bodyPr wrap="none">
            <a:spAutoFit/>
          </a:bodyPr>
          <a:lstStyle/>
          <a:p>
            <a:r>
              <a:rPr lang="en-US" sz="3200"/>
              <a:t>13.0 kg</a:t>
            </a:r>
          </a:p>
        </p:txBody>
      </p:sp>
      <p:sp>
        <p:nvSpPr>
          <p:cNvPr id="51225" name="Text Box 28"/>
          <p:cNvSpPr txBox="1">
            <a:spLocks noChangeArrowheads="1"/>
          </p:cNvSpPr>
          <p:nvPr/>
        </p:nvSpPr>
        <p:spPr bwMode="auto">
          <a:xfrm>
            <a:off x="7512050" y="1905000"/>
            <a:ext cx="1416050" cy="584200"/>
          </a:xfrm>
          <a:prstGeom prst="rect">
            <a:avLst/>
          </a:prstGeom>
          <a:noFill/>
          <a:ln w="25400">
            <a:noFill/>
            <a:miter lim="800000"/>
            <a:headEnd/>
            <a:tailEnd/>
          </a:ln>
        </p:spPr>
        <p:txBody>
          <a:bodyPr wrap="none">
            <a:spAutoFit/>
          </a:bodyPr>
          <a:lstStyle/>
          <a:p>
            <a:r>
              <a:rPr lang="en-US" sz="3200"/>
              <a:t>17.0 kg</a:t>
            </a:r>
          </a:p>
        </p:txBody>
      </p:sp>
      <p:sp>
        <p:nvSpPr>
          <p:cNvPr id="51226" name="Line 29"/>
          <p:cNvSpPr>
            <a:spLocks noChangeShapeType="1"/>
          </p:cNvSpPr>
          <p:nvPr/>
        </p:nvSpPr>
        <p:spPr bwMode="auto">
          <a:xfrm>
            <a:off x="1524000" y="1333500"/>
            <a:ext cx="762000" cy="0"/>
          </a:xfrm>
          <a:prstGeom prst="line">
            <a:avLst/>
          </a:prstGeom>
          <a:noFill/>
          <a:ln w="25400">
            <a:solidFill>
              <a:schemeClr val="tx1"/>
            </a:solidFill>
            <a:round/>
            <a:headEnd/>
            <a:tailEnd type="triangle" w="med" len="med"/>
          </a:ln>
        </p:spPr>
        <p:txBody>
          <a:bodyPr/>
          <a:lstStyle/>
          <a:p>
            <a:endParaRPr lang="en-US"/>
          </a:p>
        </p:txBody>
      </p:sp>
      <p:sp>
        <p:nvSpPr>
          <p:cNvPr id="51227" name="Line 30"/>
          <p:cNvSpPr>
            <a:spLocks noChangeShapeType="1"/>
          </p:cNvSpPr>
          <p:nvPr/>
        </p:nvSpPr>
        <p:spPr bwMode="auto">
          <a:xfrm flipH="1">
            <a:off x="5334000" y="1333500"/>
            <a:ext cx="685800" cy="0"/>
          </a:xfrm>
          <a:prstGeom prst="line">
            <a:avLst/>
          </a:prstGeom>
          <a:noFill/>
          <a:ln w="25400">
            <a:solidFill>
              <a:schemeClr val="tx1"/>
            </a:solidFill>
            <a:round/>
            <a:headEnd/>
            <a:tailEnd type="triangle" w="med" len="med"/>
          </a:ln>
        </p:spPr>
        <p:txBody>
          <a:bodyPr/>
          <a:lstStyle/>
          <a:p>
            <a:endParaRPr lang="en-US"/>
          </a:p>
        </p:txBody>
      </p:sp>
      <p:sp>
        <p:nvSpPr>
          <p:cNvPr id="51228" name="Rectangle 31"/>
          <p:cNvSpPr>
            <a:spLocks noChangeArrowheads="1"/>
          </p:cNvSpPr>
          <p:nvPr/>
        </p:nvSpPr>
        <p:spPr bwMode="auto">
          <a:xfrm>
            <a:off x="0" y="4991100"/>
            <a:ext cx="1233488" cy="461963"/>
          </a:xfrm>
          <a:prstGeom prst="rect">
            <a:avLst/>
          </a:prstGeom>
          <a:noFill/>
          <a:ln w="25400">
            <a:noFill/>
            <a:miter lim="800000"/>
            <a:headEnd/>
            <a:tailEnd/>
          </a:ln>
        </p:spPr>
        <p:txBody>
          <a:bodyPr wrap="none">
            <a:spAutoFit/>
          </a:bodyPr>
          <a:lstStyle/>
          <a:p>
            <a:r>
              <a:rPr lang="en-US"/>
              <a:t>11.9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9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P spid="9934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81200" y="2628900"/>
            <a:ext cx="4111625" cy="461963"/>
          </a:xfrm>
          <a:prstGeom prst="rect">
            <a:avLst/>
          </a:prstGeom>
          <a:noFill/>
          <a:ln w="9525">
            <a:noFill/>
            <a:miter lim="800000"/>
            <a:headEnd/>
            <a:tailEnd/>
          </a:ln>
        </p:spPr>
        <p:txBody>
          <a:bodyPr wrap="none">
            <a:spAutoFit/>
          </a:bodyPr>
          <a:lstStyle/>
          <a:p>
            <a:r>
              <a:rPr lang="en-US"/>
              <a:t>Topic 4: Oscillations and waves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457325" y="230188"/>
            <a:ext cx="6230938" cy="525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53251"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53252" name="Rectangle 4"/>
          <p:cNvSpPr>
            <a:spLocks noChangeArrowheads="1"/>
          </p:cNvSpPr>
          <p:nvPr/>
        </p:nvSpPr>
        <p:spPr bwMode="auto">
          <a:xfrm>
            <a:off x="1524000" y="1409700"/>
            <a:ext cx="2209800" cy="22098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228600" y="190500"/>
            <a:ext cx="6646863" cy="646113"/>
          </a:xfrm>
          <a:prstGeom prst="rect">
            <a:avLst/>
          </a:prstGeom>
          <a:noFill/>
          <a:ln w="9525">
            <a:noFill/>
            <a:miter lim="800000"/>
            <a:headEnd/>
            <a:tailEnd/>
          </a:ln>
        </p:spPr>
        <p:txBody>
          <a:bodyPr wrap="none">
            <a:spAutoFit/>
          </a:bodyPr>
          <a:lstStyle/>
          <a:p>
            <a:r>
              <a:rPr lang="en-US" sz="3600" b="1" u="sng"/>
              <a:t>Simple Harmonic Motion</a:t>
            </a:r>
            <a:r>
              <a:rPr lang="en-US" sz="3600"/>
              <a:t> - </a:t>
            </a:r>
            <a:r>
              <a:rPr lang="en-US" sz="1600"/>
              <a:t>Kinematics</a:t>
            </a:r>
          </a:p>
        </p:txBody>
      </p:sp>
      <p:sp>
        <p:nvSpPr>
          <p:cNvPr id="1028" name="Text Box 15"/>
          <p:cNvSpPr txBox="1">
            <a:spLocks noChangeArrowheads="1"/>
          </p:cNvSpPr>
          <p:nvPr/>
        </p:nvSpPr>
        <p:spPr bwMode="auto">
          <a:xfrm>
            <a:off x="304800" y="825500"/>
            <a:ext cx="4495800" cy="1631950"/>
          </a:xfrm>
          <a:prstGeom prst="rect">
            <a:avLst/>
          </a:prstGeom>
          <a:noFill/>
          <a:ln w="25400">
            <a:noFill/>
            <a:miter lim="800000"/>
            <a:headEnd/>
            <a:tailEnd/>
          </a:ln>
        </p:spPr>
        <p:txBody>
          <a:bodyPr>
            <a:spAutoFit/>
          </a:bodyPr>
          <a:lstStyle/>
          <a:p>
            <a:r>
              <a:rPr lang="en-US">
                <a:sym typeface="Symbol" pitchFamily="18" charset="2"/>
              </a:rPr>
              <a:t> = </a:t>
            </a:r>
            <a:r>
              <a:rPr lang="en-US" u="sng">
                <a:sym typeface="Symbol" pitchFamily="18" charset="2"/>
              </a:rPr>
              <a:t>2</a:t>
            </a:r>
            <a:r>
              <a:rPr lang="en-US">
                <a:sym typeface="Symbol" pitchFamily="18" charset="2"/>
              </a:rPr>
              <a:t>     </a:t>
            </a:r>
            <a:r>
              <a:rPr lang="en-US">
                <a:solidFill>
                  <a:srgbClr val="FF3300"/>
                </a:solidFill>
                <a:sym typeface="Symbol" pitchFamily="18" charset="2"/>
              </a:rPr>
              <a:t>f = </a:t>
            </a:r>
            <a:r>
              <a:rPr lang="en-US" u="sng">
                <a:solidFill>
                  <a:srgbClr val="FF3300"/>
                </a:solidFill>
                <a:sym typeface="Symbol" pitchFamily="18" charset="2"/>
              </a:rPr>
              <a:t>1</a:t>
            </a:r>
            <a:r>
              <a:rPr lang="en-US">
                <a:sym typeface="Symbol" pitchFamily="18" charset="2"/>
              </a:rPr>
              <a:t>    </a:t>
            </a:r>
            <a:r>
              <a:rPr lang="en-US">
                <a:solidFill>
                  <a:srgbClr val="FF3300"/>
                </a:solidFill>
                <a:sym typeface="Symbol" pitchFamily="18" charset="2"/>
              </a:rPr>
              <a:t> = 2f</a:t>
            </a:r>
          </a:p>
          <a:p>
            <a:r>
              <a:rPr lang="en-US">
                <a:sym typeface="Symbol" pitchFamily="18" charset="2"/>
              </a:rPr>
              <a:t>        T          </a:t>
            </a:r>
            <a:r>
              <a:rPr lang="en-US">
                <a:solidFill>
                  <a:srgbClr val="FF3300"/>
                </a:solidFill>
                <a:sym typeface="Symbol" pitchFamily="18" charset="2"/>
              </a:rPr>
              <a:t> T</a:t>
            </a:r>
          </a:p>
          <a:p>
            <a:r>
              <a:rPr lang="en-US">
                <a:sym typeface="Symbol" pitchFamily="18" charset="2"/>
              </a:rPr>
              <a:t>x = x</a:t>
            </a:r>
            <a:r>
              <a:rPr lang="en-US" baseline="-25000">
                <a:sym typeface="Symbol" pitchFamily="18" charset="2"/>
              </a:rPr>
              <a:t>o</a:t>
            </a:r>
            <a:r>
              <a:rPr lang="en-US">
                <a:sym typeface="Symbol" pitchFamily="18" charset="2"/>
              </a:rPr>
              <a:t>sin(t)  or  x</a:t>
            </a:r>
            <a:r>
              <a:rPr lang="en-US" baseline="-25000">
                <a:sym typeface="Symbol" pitchFamily="18" charset="2"/>
              </a:rPr>
              <a:t>o</a:t>
            </a:r>
            <a:r>
              <a:rPr lang="en-US">
                <a:sym typeface="Symbol" pitchFamily="18" charset="2"/>
              </a:rPr>
              <a:t>cos(t)</a:t>
            </a:r>
            <a:endParaRPr lang="en-US" sz="2000">
              <a:sym typeface="Symbol" pitchFamily="18" charset="2"/>
            </a:endParaRPr>
          </a:p>
          <a:p>
            <a:r>
              <a:rPr lang="en-US">
                <a:sym typeface="Symbol" pitchFamily="18" charset="2"/>
              </a:rPr>
              <a:t>v = v</a:t>
            </a:r>
            <a:r>
              <a:rPr lang="en-US" baseline="-25000">
                <a:sym typeface="Symbol" pitchFamily="18" charset="2"/>
              </a:rPr>
              <a:t>o</a:t>
            </a:r>
            <a:r>
              <a:rPr lang="en-US">
                <a:sym typeface="Symbol" pitchFamily="18" charset="2"/>
              </a:rPr>
              <a:t>cos(t) or -v</a:t>
            </a:r>
            <a:r>
              <a:rPr lang="en-US" baseline="-25000">
                <a:sym typeface="Symbol" pitchFamily="18" charset="2"/>
              </a:rPr>
              <a:t>o</a:t>
            </a:r>
            <a:r>
              <a:rPr lang="en-US">
                <a:sym typeface="Symbol" pitchFamily="18" charset="2"/>
              </a:rPr>
              <a:t>sin(t) </a:t>
            </a:r>
          </a:p>
        </p:txBody>
      </p:sp>
      <p:sp>
        <p:nvSpPr>
          <p:cNvPr id="46102" name="Text Box 22"/>
          <p:cNvSpPr txBox="1">
            <a:spLocks noChangeArrowheads="1"/>
          </p:cNvSpPr>
          <p:nvPr/>
        </p:nvSpPr>
        <p:spPr bwMode="auto">
          <a:xfrm>
            <a:off x="1050925" y="2730500"/>
            <a:ext cx="5578475" cy="2678113"/>
          </a:xfrm>
          <a:prstGeom prst="rect">
            <a:avLst/>
          </a:prstGeom>
          <a:noFill/>
          <a:ln w="38100">
            <a:noFill/>
            <a:miter lim="800000"/>
            <a:headEnd/>
            <a:tailEnd/>
          </a:ln>
        </p:spPr>
        <p:txBody>
          <a:bodyPr>
            <a:spAutoFit/>
          </a:bodyPr>
          <a:lstStyle/>
          <a:p>
            <a:r>
              <a:rPr lang="en-US" sz="2000">
                <a:sym typeface="Symbol" pitchFamily="18" charset="2"/>
              </a:rPr>
              <a:t> 	– “Angular” velocity</a:t>
            </a:r>
          </a:p>
          <a:p>
            <a:r>
              <a:rPr lang="en-US" sz="2000">
                <a:sym typeface="Symbol" pitchFamily="18" charset="2"/>
              </a:rPr>
              <a:t>T 	– Period of motion</a:t>
            </a:r>
          </a:p>
          <a:p>
            <a:r>
              <a:rPr lang="en-US" sz="2000">
                <a:sym typeface="Symbol" pitchFamily="18" charset="2"/>
              </a:rPr>
              <a:t>x 	– Position (at some time)</a:t>
            </a:r>
          </a:p>
          <a:p>
            <a:r>
              <a:rPr lang="en-US" sz="2000">
                <a:sym typeface="Symbol" pitchFamily="18" charset="2"/>
              </a:rPr>
              <a:t>v 	– Velocity (at some time)</a:t>
            </a:r>
          </a:p>
          <a:p>
            <a:endParaRPr lang="en-US" sz="2000">
              <a:sym typeface="Symbol" pitchFamily="18" charset="2"/>
            </a:endParaRPr>
          </a:p>
          <a:p>
            <a:r>
              <a:rPr lang="en-US" sz="2000">
                <a:sym typeface="Symbol" pitchFamily="18" charset="2"/>
              </a:rPr>
              <a:t>Draw on board:</a:t>
            </a:r>
          </a:p>
          <a:p>
            <a:r>
              <a:rPr lang="en-US">
                <a:sym typeface="Symbol" pitchFamily="18" charset="2"/>
              </a:rPr>
              <a:t>x</a:t>
            </a:r>
            <a:r>
              <a:rPr lang="en-US" baseline="-25000">
                <a:sym typeface="Symbol" pitchFamily="18" charset="2"/>
              </a:rPr>
              <a:t>o</a:t>
            </a:r>
            <a:r>
              <a:rPr lang="en-US" sz="2000">
                <a:sym typeface="Symbol" pitchFamily="18" charset="2"/>
              </a:rPr>
              <a:t> 	– Max Position (Amplitude)</a:t>
            </a:r>
          </a:p>
          <a:p>
            <a:r>
              <a:rPr lang="en-US">
                <a:sym typeface="Symbol" pitchFamily="18" charset="2"/>
              </a:rPr>
              <a:t>v</a:t>
            </a:r>
            <a:r>
              <a:rPr lang="en-US" baseline="-25000">
                <a:sym typeface="Symbol" pitchFamily="18" charset="2"/>
              </a:rPr>
              <a:t>o</a:t>
            </a:r>
            <a:r>
              <a:rPr lang="en-US" sz="2000">
                <a:sym typeface="Symbol" pitchFamily="18" charset="2"/>
              </a:rPr>
              <a:t> 	– Max Velocity</a:t>
            </a:r>
          </a:p>
        </p:txBody>
      </p:sp>
      <p:graphicFrame>
        <p:nvGraphicFramePr>
          <p:cNvPr id="1026" name="Object 2"/>
          <p:cNvGraphicFramePr>
            <a:graphicFrameLocks noChangeAspect="1"/>
          </p:cNvGraphicFramePr>
          <p:nvPr/>
        </p:nvGraphicFramePr>
        <p:xfrm>
          <a:off x="457200" y="2349500"/>
          <a:ext cx="1905000" cy="423863"/>
        </p:xfrm>
        <a:graphic>
          <a:graphicData uri="http://schemas.openxmlformats.org/presentationml/2006/ole">
            <p:oleObj spid="_x0000_s1026" name="Equation" r:id="rId3" imgW="1333440" imgH="3553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1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1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10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10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1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2"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304800" y="63500"/>
            <a:ext cx="8458200" cy="1570038"/>
          </a:xfrm>
          <a:prstGeom prst="rect">
            <a:avLst/>
          </a:prstGeom>
          <a:noFill/>
          <a:ln w="25400">
            <a:noFill/>
            <a:miter lim="800000"/>
            <a:headEnd/>
            <a:tailEnd/>
          </a:ln>
        </p:spPr>
        <p:txBody>
          <a:bodyPr>
            <a:spAutoFit/>
          </a:bodyPr>
          <a:lstStyle/>
          <a:p>
            <a:pPr>
              <a:buFontTx/>
              <a:buChar char="•"/>
            </a:pPr>
            <a:r>
              <a:rPr lang="en-US"/>
              <a:t>x</a:t>
            </a:r>
            <a:r>
              <a:rPr lang="en-US" baseline="-25000"/>
              <a:t>o</a:t>
            </a:r>
            <a:r>
              <a:rPr lang="en-US"/>
              <a:t> = Maximum displacement </a:t>
            </a:r>
          </a:p>
          <a:p>
            <a:pPr lvl="1"/>
            <a:r>
              <a:rPr lang="en-US"/>
              <a:t>(AKA Amplitude)</a:t>
            </a:r>
          </a:p>
          <a:p>
            <a:pPr>
              <a:buFontTx/>
              <a:buChar char="•"/>
            </a:pPr>
            <a:r>
              <a:rPr lang="en-US"/>
              <a:t>v</a:t>
            </a:r>
            <a:r>
              <a:rPr lang="en-US" baseline="-25000"/>
              <a:t>o </a:t>
            </a:r>
            <a:r>
              <a:rPr lang="en-US"/>
              <a:t>= Maximum velocity</a:t>
            </a:r>
          </a:p>
          <a:p>
            <a:pPr>
              <a:buFontTx/>
              <a:buChar char="•"/>
            </a:pPr>
            <a:r>
              <a:rPr lang="en-US"/>
              <a:t>a</a:t>
            </a:r>
            <a:r>
              <a:rPr lang="en-US" baseline="-25000"/>
              <a:t>o</a:t>
            </a:r>
            <a:r>
              <a:rPr lang="en-US"/>
              <a:t> = Maximum acceleration</a:t>
            </a:r>
          </a:p>
        </p:txBody>
      </p:sp>
      <p:sp>
        <p:nvSpPr>
          <p:cNvPr id="54275" name="Line 5"/>
          <p:cNvSpPr>
            <a:spLocks noChangeShapeType="1"/>
          </p:cNvSpPr>
          <p:nvPr/>
        </p:nvSpPr>
        <p:spPr bwMode="auto">
          <a:xfrm>
            <a:off x="1447800" y="3111500"/>
            <a:ext cx="6172200" cy="0"/>
          </a:xfrm>
          <a:prstGeom prst="line">
            <a:avLst/>
          </a:prstGeom>
          <a:noFill/>
          <a:ln w="38100">
            <a:solidFill>
              <a:schemeClr val="tx1"/>
            </a:solidFill>
            <a:round/>
            <a:headEnd/>
            <a:tailEnd/>
          </a:ln>
        </p:spPr>
        <p:txBody>
          <a:bodyPr/>
          <a:lstStyle/>
          <a:p>
            <a:endParaRPr lang="en-US"/>
          </a:p>
        </p:txBody>
      </p:sp>
      <p:sp>
        <p:nvSpPr>
          <p:cNvPr id="54276" name="Line 6"/>
          <p:cNvSpPr>
            <a:spLocks noChangeShapeType="1"/>
          </p:cNvSpPr>
          <p:nvPr/>
        </p:nvSpPr>
        <p:spPr bwMode="auto">
          <a:xfrm flipV="1">
            <a:off x="1447800" y="2413000"/>
            <a:ext cx="0" cy="698500"/>
          </a:xfrm>
          <a:prstGeom prst="line">
            <a:avLst/>
          </a:prstGeom>
          <a:noFill/>
          <a:ln w="38100">
            <a:solidFill>
              <a:schemeClr val="tx1"/>
            </a:solidFill>
            <a:round/>
            <a:headEnd/>
            <a:tailEnd/>
          </a:ln>
        </p:spPr>
        <p:txBody>
          <a:bodyPr/>
          <a:lstStyle/>
          <a:p>
            <a:endParaRPr lang="en-US"/>
          </a:p>
        </p:txBody>
      </p:sp>
      <p:sp>
        <p:nvSpPr>
          <p:cNvPr id="54277" name="Rectangle 7"/>
          <p:cNvSpPr>
            <a:spLocks noChangeArrowheads="1"/>
          </p:cNvSpPr>
          <p:nvPr/>
        </p:nvSpPr>
        <p:spPr bwMode="auto">
          <a:xfrm>
            <a:off x="4343400" y="2540000"/>
            <a:ext cx="533400" cy="571500"/>
          </a:xfrm>
          <a:prstGeom prst="rect">
            <a:avLst/>
          </a:prstGeom>
          <a:solidFill>
            <a:srgbClr val="008000"/>
          </a:solidFill>
          <a:ln w="38100">
            <a:noFill/>
            <a:miter lim="800000"/>
            <a:headEnd/>
            <a:tailEnd/>
          </a:ln>
        </p:spPr>
        <p:txBody>
          <a:bodyPr wrap="none" anchor="ctr"/>
          <a:lstStyle/>
          <a:p>
            <a:endParaRPr lang="en-US"/>
          </a:p>
        </p:txBody>
      </p:sp>
      <p:sp>
        <p:nvSpPr>
          <p:cNvPr id="54278" name="Line 9"/>
          <p:cNvSpPr>
            <a:spLocks noChangeShapeType="1"/>
          </p:cNvSpPr>
          <p:nvPr/>
        </p:nvSpPr>
        <p:spPr bwMode="auto">
          <a:xfrm>
            <a:off x="4876800" y="2794000"/>
            <a:ext cx="1828800" cy="0"/>
          </a:xfrm>
          <a:prstGeom prst="line">
            <a:avLst/>
          </a:prstGeom>
          <a:noFill/>
          <a:ln w="38100">
            <a:solidFill>
              <a:schemeClr val="tx1"/>
            </a:solidFill>
            <a:round/>
            <a:headEnd/>
            <a:tailEnd type="triangle" w="med" len="med"/>
          </a:ln>
        </p:spPr>
        <p:txBody>
          <a:bodyPr/>
          <a:lstStyle/>
          <a:p>
            <a:endParaRPr lang="en-US"/>
          </a:p>
        </p:txBody>
      </p:sp>
      <p:sp>
        <p:nvSpPr>
          <p:cNvPr id="54279" name="Line 10"/>
          <p:cNvSpPr>
            <a:spLocks noChangeShapeType="1"/>
          </p:cNvSpPr>
          <p:nvPr/>
        </p:nvSpPr>
        <p:spPr bwMode="auto">
          <a:xfrm flipH="1">
            <a:off x="2514600" y="2794000"/>
            <a:ext cx="1828800" cy="0"/>
          </a:xfrm>
          <a:prstGeom prst="line">
            <a:avLst/>
          </a:prstGeom>
          <a:noFill/>
          <a:ln w="38100">
            <a:solidFill>
              <a:schemeClr val="tx1"/>
            </a:solidFill>
            <a:round/>
            <a:headEnd/>
            <a:tailEnd type="triangle" w="med" len="med"/>
          </a:ln>
        </p:spPr>
        <p:txBody>
          <a:bodyPr/>
          <a:lstStyle/>
          <a:p>
            <a:endParaRPr lang="en-US"/>
          </a:p>
        </p:txBody>
      </p:sp>
      <p:sp>
        <p:nvSpPr>
          <p:cNvPr id="107531" name="Text Box 11"/>
          <p:cNvSpPr txBox="1">
            <a:spLocks noChangeArrowheads="1"/>
          </p:cNvSpPr>
          <p:nvPr/>
        </p:nvSpPr>
        <p:spPr bwMode="auto">
          <a:xfrm>
            <a:off x="457200" y="3302000"/>
            <a:ext cx="8458200" cy="1938338"/>
          </a:xfrm>
          <a:prstGeom prst="rect">
            <a:avLst/>
          </a:prstGeom>
          <a:noFill/>
          <a:ln w="25400">
            <a:noFill/>
            <a:miter lim="800000"/>
            <a:headEnd/>
            <a:tailEnd/>
          </a:ln>
        </p:spPr>
        <p:txBody>
          <a:bodyPr>
            <a:spAutoFit/>
          </a:bodyPr>
          <a:lstStyle/>
          <a:p>
            <a:pPr>
              <a:buFontTx/>
              <a:buChar char="•"/>
            </a:pPr>
            <a:r>
              <a:rPr lang="en-US" sz="4000"/>
              <a:t>x:          -x</a:t>
            </a:r>
            <a:r>
              <a:rPr lang="en-US" sz="4000" baseline="-25000"/>
              <a:t>o </a:t>
            </a:r>
            <a:r>
              <a:rPr lang="en-US" sz="4000"/>
              <a:t>           0             +x</a:t>
            </a:r>
            <a:r>
              <a:rPr lang="en-US" sz="4000" baseline="-25000"/>
              <a:t>o</a:t>
            </a:r>
            <a:endParaRPr lang="en-US" sz="4000"/>
          </a:p>
          <a:p>
            <a:pPr>
              <a:buFontTx/>
              <a:buChar char="•"/>
            </a:pPr>
            <a:r>
              <a:rPr lang="en-US" sz="4000"/>
              <a:t>v:           0           </a:t>
            </a:r>
            <a:r>
              <a:rPr lang="en-US" sz="3200" baseline="30000"/>
              <a:t>+</a:t>
            </a:r>
            <a:r>
              <a:rPr lang="en-US" sz="3200"/>
              <a:t>/-</a:t>
            </a:r>
            <a:r>
              <a:rPr lang="en-US" sz="4000"/>
              <a:t>v</a:t>
            </a:r>
            <a:r>
              <a:rPr lang="en-US" sz="4000" baseline="-25000"/>
              <a:t>o</a:t>
            </a:r>
            <a:r>
              <a:rPr lang="en-US" sz="4000"/>
              <a:t>             0</a:t>
            </a:r>
          </a:p>
          <a:p>
            <a:pPr>
              <a:buFontTx/>
              <a:buChar char="•"/>
            </a:pPr>
            <a:r>
              <a:rPr lang="en-US" sz="4000"/>
              <a:t>a:          +a</a:t>
            </a:r>
            <a:r>
              <a:rPr lang="en-US" sz="4000" baseline="-25000"/>
              <a:t>o </a:t>
            </a:r>
            <a:r>
              <a:rPr lang="en-US" sz="4000"/>
              <a:t>           0             -a</a:t>
            </a:r>
            <a:r>
              <a:rPr lang="en-US" sz="4000" baseline="-25000"/>
              <a:t>o</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31">
                                            <p:txEl>
                                              <p:pRg st="0" end="0"/>
                                            </p:txEl>
                                          </p:spTgt>
                                        </p:tgtEl>
                                        <p:attrNameLst>
                                          <p:attrName>style.visibility</p:attrName>
                                        </p:attrNameLst>
                                      </p:cBhvr>
                                      <p:to>
                                        <p:strVal val="visible"/>
                                      </p:to>
                                    </p:set>
                                    <p:animEffect transition="in" filter="checkerboard(across)">
                                      <p:cBhvr>
                                        <p:cTn id="7" dur="500"/>
                                        <p:tgtEl>
                                          <p:spTgt spid="107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31">
                                            <p:txEl>
                                              <p:pRg st="1" end="1"/>
                                            </p:txEl>
                                          </p:spTgt>
                                        </p:tgtEl>
                                        <p:attrNameLst>
                                          <p:attrName>style.visibility</p:attrName>
                                        </p:attrNameLst>
                                      </p:cBhvr>
                                      <p:to>
                                        <p:strVal val="visible"/>
                                      </p:to>
                                    </p:set>
                                    <p:animEffect transition="in" filter="checkerboard(across)">
                                      <p:cBhvr>
                                        <p:cTn id="12" dur="500"/>
                                        <p:tgtEl>
                                          <p:spTgt spid="107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31">
                                            <p:txEl>
                                              <p:pRg st="2" end="2"/>
                                            </p:txEl>
                                          </p:spTgt>
                                        </p:tgtEl>
                                        <p:attrNameLst>
                                          <p:attrName>style.visibility</p:attrName>
                                        </p:attrNameLst>
                                      </p:cBhvr>
                                      <p:to>
                                        <p:strVal val="visible"/>
                                      </p:to>
                                    </p:set>
                                    <p:animEffect transition="in" filter="checkerboard(across)">
                                      <p:cBhvr>
                                        <p:cTn id="17" dur="500"/>
                                        <p:tgtEl>
                                          <p:spTgt spid="107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28600" y="190500"/>
            <a:ext cx="6932613" cy="708025"/>
          </a:xfrm>
          <a:prstGeom prst="rect">
            <a:avLst/>
          </a:prstGeom>
          <a:noFill/>
          <a:ln w="9525">
            <a:noFill/>
            <a:miter lim="800000"/>
            <a:headEnd/>
            <a:tailEnd/>
          </a:ln>
        </p:spPr>
        <p:txBody>
          <a:bodyPr wrap="none">
            <a:spAutoFit/>
          </a:bodyPr>
          <a:lstStyle/>
          <a:p>
            <a:r>
              <a:rPr lang="en-US" sz="4000" b="1" u="sng"/>
              <a:t>Simple Harmonic Motion</a:t>
            </a:r>
            <a:r>
              <a:rPr lang="en-US" sz="4000"/>
              <a:t> - </a:t>
            </a:r>
            <a:r>
              <a:rPr lang="en-US" sz="1800"/>
              <a:t>Energy</a:t>
            </a:r>
          </a:p>
        </p:txBody>
      </p:sp>
      <p:sp>
        <p:nvSpPr>
          <p:cNvPr id="2052" name="Text Box 3"/>
          <p:cNvSpPr txBox="1">
            <a:spLocks noChangeArrowheads="1"/>
          </p:cNvSpPr>
          <p:nvPr/>
        </p:nvSpPr>
        <p:spPr bwMode="auto">
          <a:xfrm>
            <a:off x="304800" y="825500"/>
            <a:ext cx="3276600" cy="1200150"/>
          </a:xfrm>
          <a:prstGeom prst="rect">
            <a:avLst/>
          </a:prstGeom>
          <a:noFill/>
          <a:ln w="25400">
            <a:noFill/>
            <a:miter lim="800000"/>
            <a:headEnd/>
            <a:tailEnd/>
          </a:ln>
        </p:spPr>
        <p:txBody>
          <a:bodyPr>
            <a:spAutoFit/>
          </a:bodyPr>
          <a:lstStyle/>
          <a:p>
            <a:r>
              <a:rPr lang="en-US">
                <a:sym typeface="Symbol" pitchFamily="18" charset="2"/>
              </a:rPr>
              <a:t>E</a:t>
            </a:r>
            <a:r>
              <a:rPr lang="en-US" baseline="-25000">
                <a:sym typeface="Symbol" pitchFamily="18" charset="2"/>
              </a:rPr>
              <a:t>k </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sz="2000">
                <a:sym typeface="Symbol" pitchFamily="18" charset="2"/>
              </a:rPr>
              <a:t></a:t>
            </a:r>
            <a:r>
              <a:rPr lang="en-US" sz="2000" baseline="30000">
                <a:sym typeface="Symbol" pitchFamily="18" charset="2"/>
              </a:rPr>
              <a:t>2</a:t>
            </a:r>
            <a:r>
              <a:rPr lang="en-US" sz="2000">
                <a:sym typeface="Symbol" pitchFamily="18" charset="2"/>
              </a:rPr>
              <a:t>(</a:t>
            </a:r>
            <a:r>
              <a:rPr lang="en-US">
                <a:sym typeface="Symbol" pitchFamily="18" charset="2"/>
              </a:rPr>
              <a:t>x</a:t>
            </a:r>
            <a:r>
              <a:rPr lang="en-US" baseline="-25000">
                <a:sym typeface="Symbol" pitchFamily="18" charset="2"/>
              </a:rPr>
              <a:t>o</a:t>
            </a:r>
            <a:r>
              <a:rPr lang="en-US" baseline="30000">
                <a:sym typeface="Symbol" pitchFamily="18" charset="2"/>
              </a:rPr>
              <a:t>2</a:t>
            </a:r>
            <a:r>
              <a:rPr lang="en-US">
                <a:sym typeface="Symbol" pitchFamily="18" charset="2"/>
              </a:rPr>
              <a:t> – x</a:t>
            </a:r>
            <a:r>
              <a:rPr lang="en-US" baseline="30000">
                <a:sym typeface="Symbol" pitchFamily="18" charset="2"/>
              </a:rPr>
              <a:t>2</a:t>
            </a:r>
            <a:r>
              <a:rPr lang="en-US">
                <a:sym typeface="Symbol" pitchFamily="18" charset="2"/>
              </a:rPr>
              <a:t>)</a:t>
            </a:r>
          </a:p>
          <a:p>
            <a:r>
              <a:rPr lang="en-US">
                <a:sym typeface="Symbol" pitchFamily="18" charset="2"/>
              </a:rPr>
              <a:t>E</a:t>
            </a:r>
            <a:r>
              <a:rPr lang="en-US" baseline="-25000">
                <a:sym typeface="Symbol" pitchFamily="18" charset="2"/>
              </a:rPr>
              <a:t>k (max)</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sz="2000">
                <a:sym typeface="Symbol" pitchFamily="18" charset="2"/>
              </a:rPr>
              <a:t></a:t>
            </a:r>
            <a:r>
              <a:rPr lang="en-US" sz="2000" baseline="30000">
                <a:sym typeface="Symbol" pitchFamily="18" charset="2"/>
              </a:rPr>
              <a:t>2</a:t>
            </a:r>
            <a:r>
              <a:rPr lang="en-US">
                <a:sym typeface="Symbol" pitchFamily="18" charset="2"/>
              </a:rPr>
              <a:t>x</a:t>
            </a:r>
            <a:r>
              <a:rPr lang="en-US" baseline="-25000">
                <a:sym typeface="Symbol" pitchFamily="18" charset="2"/>
              </a:rPr>
              <a:t>o</a:t>
            </a:r>
            <a:r>
              <a:rPr lang="en-US" baseline="30000">
                <a:sym typeface="Symbol" pitchFamily="18" charset="2"/>
              </a:rPr>
              <a:t>2</a:t>
            </a:r>
          </a:p>
          <a:p>
            <a:r>
              <a:rPr lang="en-US">
                <a:sym typeface="Symbol" pitchFamily="18" charset="2"/>
              </a:rPr>
              <a:t>E</a:t>
            </a:r>
            <a:r>
              <a:rPr lang="en-US" baseline="-25000">
                <a:sym typeface="Symbol" pitchFamily="18" charset="2"/>
              </a:rPr>
              <a:t>T</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sz="2000">
                <a:sym typeface="Symbol" pitchFamily="18" charset="2"/>
              </a:rPr>
              <a:t></a:t>
            </a:r>
            <a:r>
              <a:rPr lang="en-US" sz="2000" baseline="30000">
                <a:sym typeface="Symbol" pitchFamily="18" charset="2"/>
              </a:rPr>
              <a:t>2</a:t>
            </a:r>
            <a:r>
              <a:rPr lang="en-US">
                <a:sym typeface="Symbol" pitchFamily="18" charset="2"/>
              </a:rPr>
              <a:t>x</a:t>
            </a:r>
            <a:r>
              <a:rPr lang="en-US" baseline="-25000">
                <a:sym typeface="Symbol" pitchFamily="18" charset="2"/>
              </a:rPr>
              <a:t>o</a:t>
            </a:r>
            <a:r>
              <a:rPr lang="en-US" baseline="30000">
                <a:sym typeface="Symbol" pitchFamily="18" charset="2"/>
              </a:rPr>
              <a:t>2</a:t>
            </a:r>
            <a:endParaRPr lang="en-US">
              <a:sym typeface="Symbol" pitchFamily="18" charset="2"/>
            </a:endParaRPr>
          </a:p>
        </p:txBody>
      </p:sp>
      <p:sp>
        <p:nvSpPr>
          <p:cNvPr id="120838" name="Text Box 6"/>
          <p:cNvSpPr txBox="1">
            <a:spLocks noChangeArrowheads="1"/>
          </p:cNvSpPr>
          <p:nvPr/>
        </p:nvSpPr>
        <p:spPr bwMode="auto">
          <a:xfrm>
            <a:off x="1050925" y="2476500"/>
            <a:ext cx="5578475" cy="3108325"/>
          </a:xfrm>
          <a:prstGeom prst="rect">
            <a:avLst/>
          </a:prstGeom>
          <a:noFill/>
          <a:ln w="38100">
            <a:noFill/>
            <a:miter lim="800000"/>
            <a:headEnd/>
            <a:tailEnd/>
          </a:ln>
        </p:spPr>
        <p:txBody>
          <a:bodyPr>
            <a:spAutoFit/>
          </a:bodyPr>
          <a:lstStyle/>
          <a:p>
            <a:r>
              <a:rPr lang="en-US">
                <a:sym typeface="Symbol" pitchFamily="18" charset="2"/>
              </a:rPr>
              <a:t>E</a:t>
            </a:r>
            <a:r>
              <a:rPr lang="en-US" baseline="-25000">
                <a:sym typeface="Symbol" pitchFamily="18" charset="2"/>
              </a:rPr>
              <a:t>T</a:t>
            </a:r>
            <a:r>
              <a:rPr lang="en-US" sz="2000">
                <a:sym typeface="Symbol" pitchFamily="18" charset="2"/>
              </a:rPr>
              <a:t> 	– Total Energy</a:t>
            </a:r>
            <a:endParaRPr lang="en-US">
              <a:sym typeface="Symbol" pitchFamily="18" charset="2"/>
            </a:endParaRPr>
          </a:p>
          <a:p>
            <a:r>
              <a:rPr lang="en-US" sz="1800">
                <a:sym typeface="Symbol" pitchFamily="18" charset="2"/>
              </a:rPr>
              <a:t>E</a:t>
            </a:r>
            <a:r>
              <a:rPr lang="en-US" sz="1800" baseline="-25000">
                <a:sym typeface="Symbol" pitchFamily="18" charset="2"/>
              </a:rPr>
              <a:t>k (max)</a:t>
            </a:r>
            <a:r>
              <a:rPr lang="en-US" sz="2000">
                <a:sym typeface="Symbol" pitchFamily="18" charset="2"/>
              </a:rPr>
              <a:t> 	– Maximum Kinetic Energy</a:t>
            </a:r>
          </a:p>
          <a:p>
            <a:r>
              <a:rPr lang="en-US">
                <a:sym typeface="Symbol" pitchFamily="18" charset="2"/>
              </a:rPr>
              <a:t>E</a:t>
            </a:r>
            <a:r>
              <a:rPr lang="en-US" baseline="-25000">
                <a:sym typeface="Symbol" pitchFamily="18" charset="2"/>
              </a:rPr>
              <a:t>k</a:t>
            </a:r>
            <a:r>
              <a:rPr lang="en-US" sz="2000">
                <a:sym typeface="Symbol" pitchFamily="18" charset="2"/>
              </a:rPr>
              <a:t> 	– Kinetic Energy</a:t>
            </a:r>
          </a:p>
          <a:p>
            <a:r>
              <a:rPr lang="en-US" sz="2000">
                <a:sym typeface="Symbol" pitchFamily="18" charset="2"/>
              </a:rPr>
              <a:t> 	– “Angular” velocity</a:t>
            </a:r>
          </a:p>
          <a:p>
            <a:r>
              <a:rPr lang="en-US" sz="2000">
                <a:sym typeface="Symbol" pitchFamily="18" charset="2"/>
              </a:rPr>
              <a:t>T 	– Period of motion</a:t>
            </a:r>
          </a:p>
          <a:p>
            <a:r>
              <a:rPr lang="en-US" sz="2000">
                <a:sym typeface="Symbol" pitchFamily="18" charset="2"/>
              </a:rPr>
              <a:t>x 	– Position (at some time)</a:t>
            </a:r>
          </a:p>
          <a:p>
            <a:r>
              <a:rPr lang="en-US" sz="2000">
                <a:sym typeface="Symbol" pitchFamily="18" charset="2"/>
              </a:rPr>
              <a:t>v 	– Velocity (at some time)</a:t>
            </a:r>
          </a:p>
          <a:p>
            <a:r>
              <a:rPr lang="en-US">
                <a:sym typeface="Symbol" pitchFamily="18" charset="2"/>
              </a:rPr>
              <a:t>x</a:t>
            </a:r>
            <a:r>
              <a:rPr lang="en-US" baseline="-25000">
                <a:sym typeface="Symbol" pitchFamily="18" charset="2"/>
              </a:rPr>
              <a:t>o</a:t>
            </a:r>
            <a:r>
              <a:rPr lang="en-US" sz="2000">
                <a:sym typeface="Symbol" pitchFamily="18" charset="2"/>
              </a:rPr>
              <a:t> 	– Max Position (Amplitude)</a:t>
            </a:r>
          </a:p>
          <a:p>
            <a:r>
              <a:rPr lang="en-US">
                <a:sym typeface="Symbol" pitchFamily="18" charset="2"/>
              </a:rPr>
              <a:t>v</a:t>
            </a:r>
            <a:r>
              <a:rPr lang="en-US" baseline="-25000">
                <a:sym typeface="Symbol" pitchFamily="18" charset="2"/>
              </a:rPr>
              <a:t>o</a:t>
            </a:r>
            <a:r>
              <a:rPr lang="en-US" sz="2000">
                <a:sym typeface="Symbol" pitchFamily="18" charset="2"/>
              </a:rPr>
              <a:t> 	– Max Velocity</a:t>
            </a:r>
          </a:p>
        </p:txBody>
      </p:sp>
      <p:graphicFrame>
        <p:nvGraphicFramePr>
          <p:cNvPr id="2050" name="Object 2"/>
          <p:cNvGraphicFramePr>
            <a:graphicFrameLocks noChangeAspect="1"/>
          </p:cNvGraphicFramePr>
          <p:nvPr/>
        </p:nvGraphicFramePr>
        <p:xfrm>
          <a:off x="457200" y="1968500"/>
          <a:ext cx="1905000" cy="423863"/>
        </p:xfrm>
        <a:graphic>
          <a:graphicData uri="http://schemas.openxmlformats.org/presentationml/2006/ole">
            <p:oleObj spid="_x0000_s2050" name="Equation" r:id="rId3" imgW="1333440" imgH="3553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8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8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83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83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83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8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228600" y="190500"/>
            <a:ext cx="6932613" cy="708025"/>
          </a:xfrm>
          <a:prstGeom prst="rect">
            <a:avLst/>
          </a:prstGeom>
          <a:noFill/>
          <a:ln w="9525">
            <a:noFill/>
            <a:miter lim="800000"/>
            <a:headEnd/>
            <a:tailEnd/>
          </a:ln>
        </p:spPr>
        <p:txBody>
          <a:bodyPr wrap="none">
            <a:spAutoFit/>
          </a:bodyPr>
          <a:lstStyle/>
          <a:p>
            <a:r>
              <a:rPr lang="en-US" sz="4000" b="1" u="sng"/>
              <a:t>Simple Harmonic Motion</a:t>
            </a:r>
            <a:r>
              <a:rPr lang="en-US" sz="4000"/>
              <a:t> - </a:t>
            </a:r>
            <a:r>
              <a:rPr lang="en-US" sz="1800"/>
              <a:t>Energy</a:t>
            </a:r>
          </a:p>
        </p:txBody>
      </p:sp>
      <p:sp>
        <p:nvSpPr>
          <p:cNvPr id="114691" name="Text Box 3"/>
          <p:cNvSpPr txBox="1">
            <a:spLocks noChangeArrowheads="1"/>
          </p:cNvSpPr>
          <p:nvPr/>
        </p:nvSpPr>
        <p:spPr bwMode="auto">
          <a:xfrm>
            <a:off x="304800" y="825500"/>
            <a:ext cx="3124200" cy="1200150"/>
          </a:xfrm>
          <a:prstGeom prst="rect">
            <a:avLst/>
          </a:prstGeom>
          <a:noFill/>
          <a:ln w="25400">
            <a:noFill/>
            <a:miter lim="800000"/>
            <a:headEnd/>
            <a:tailEnd/>
          </a:ln>
        </p:spPr>
        <p:txBody>
          <a:bodyPr>
            <a:spAutoFit/>
          </a:bodyPr>
          <a:lstStyle/>
          <a:p>
            <a:r>
              <a:rPr lang="en-US">
                <a:sym typeface="Symbol" pitchFamily="18" charset="2"/>
              </a:rPr>
              <a:t>E</a:t>
            </a:r>
            <a:r>
              <a:rPr lang="en-US" baseline="-25000">
                <a:sym typeface="Symbol" pitchFamily="18" charset="2"/>
              </a:rPr>
              <a:t>k (max)</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mv</a:t>
            </a:r>
            <a:r>
              <a:rPr lang="en-US" baseline="-25000">
                <a:sym typeface="Symbol" pitchFamily="18" charset="2"/>
              </a:rPr>
              <a:t>o</a:t>
            </a:r>
            <a:r>
              <a:rPr lang="en-US" baseline="30000">
                <a:sym typeface="Symbol" pitchFamily="18" charset="2"/>
              </a:rPr>
              <a:t>2</a:t>
            </a:r>
          </a:p>
          <a:p>
            <a:r>
              <a:rPr lang="en-US">
                <a:sym typeface="Symbol" pitchFamily="18" charset="2"/>
              </a:rPr>
              <a:t>E</a:t>
            </a:r>
            <a:r>
              <a:rPr lang="en-US" baseline="-25000">
                <a:sym typeface="Symbol" pitchFamily="18" charset="2"/>
              </a:rPr>
              <a:t>p (max)</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kx</a:t>
            </a:r>
            <a:r>
              <a:rPr lang="en-US" baseline="-25000">
                <a:sym typeface="Symbol" pitchFamily="18" charset="2"/>
              </a:rPr>
              <a:t>o</a:t>
            </a:r>
            <a:r>
              <a:rPr lang="en-US" baseline="30000">
                <a:sym typeface="Symbol" pitchFamily="18" charset="2"/>
              </a:rPr>
              <a:t>2</a:t>
            </a:r>
          </a:p>
          <a:p>
            <a:r>
              <a:rPr lang="en-US">
                <a:sym typeface="Symbol" pitchFamily="18" charset="2"/>
              </a:rPr>
              <a:t>Where they happen </a:t>
            </a:r>
          </a:p>
        </p:txBody>
      </p:sp>
      <p:grpSp>
        <p:nvGrpSpPr>
          <p:cNvPr id="2" name="Group 14"/>
          <p:cNvGrpSpPr>
            <a:grpSpLocks/>
          </p:cNvGrpSpPr>
          <p:nvPr/>
        </p:nvGrpSpPr>
        <p:grpSpPr bwMode="auto">
          <a:xfrm>
            <a:off x="1447800" y="3162300"/>
            <a:ext cx="6172200" cy="698500"/>
            <a:chOff x="912" y="1824"/>
            <a:chExt cx="3888" cy="528"/>
          </a:xfrm>
        </p:grpSpPr>
        <p:sp>
          <p:nvSpPr>
            <p:cNvPr id="3081" name="Line 8"/>
            <p:cNvSpPr>
              <a:spLocks noChangeShapeType="1"/>
            </p:cNvSpPr>
            <p:nvPr/>
          </p:nvSpPr>
          <p:spPr bwMode="auto">
            <a:xfrm>
              <a:off x="912" y="2352"/>
              <a:ext cx="3888" cy="0"/>
            </a:xfrm>
            <a:prstGeom prst="line">
              <a:avLst/>
            </a:prstGeom>
            <a:noFill/>
            <a:ln w="38100">
              <a:solidFill>
                <a:schemeClr val="tx1"/>
              </a:solidFill>
              <a:round/>
              <a:headEnd/>
              <a:tailEnd/>
            </a:ln>
          </p:spPr>
          <p:txBody>
            <a:bodyPr/>
            <a:lstStyle/>
            <a:p>
              <a:endParaRPr lang="en-US"/>
            </a:p>
          </p:txBody>
        </p:sp>
        <p:sp>
          <p:nvSpPr>
            <p:cNvPr id="3082" name="Line 9"/>
            <p:cNvSpPr>
              <a:spLocks noChangeShapeType="1"/>
            </p:cNvSpPr>
            <p:nvPr/>
          </p:nvSpPr>
          <p:spPr bwMode="auto">
            <a:xfrm flipV="1">
              <a:off x="912" y="1824"/>
              <a:ext cx="0" cy="528"/>
            </a:xfrm>
            <a:prstGeom prst="line">
              <a:avLst/>
            </a:prstGeom>
            <a:noFill/>
            <a:ln w="38100">
              <a:solidFill>
                <a:schemeClr val="tx1"/>
              </a:solidFill>
              <a:round/>
              <a:headEnd/>
              <a:tailEnd/>
            </a:ln>
          </p:spPr>
          <p:txBody>
            <a:bodyPr/>
            <a:lstStyle/>
            <a:p>
              <a:endParaRPr lang="en-US"/>
            </a:p>
          </p:txBody>
        </p:sp>
        <p:sp>
          <p:nvSpPr>
            <p:cNvPr id="3083" name="Rectangle 10"/>
            <p:cNvSpPr>
              <a:spLocks noChangeArrowheads="1"/>
            </p:cNvSpPr>
            <p:nvPr/>
          </p:nvSpPr>
          <p:spPr bwMode="auto">
            <a:xfrm>
              <a:off x="2736" y="1920"/>
              <a:ext cx="336" cy="432"/>
            </a:xfrm>
            <a:prstGeom prst="rect">
              <a:avLst/>
            </a:prstGeom>
            <a:solidFill>
              <a:srgbClr val="008000"/>
            </a:solidFill>
            <a:ln w="38100">
              <a:noFill/>
              <a:miter lim="800000"/>
              <a:headEnd/>
              <a:tailEnd/>
            </a:ln>
          </p:spPr>
          <p:txBody>
            <a:bodyPr wrap="none" anchor="ctr"/>
            <a:lstStyle/>
            <a:p>
              <a:endParaRPr lang="en-US"/>
            </a:p>
          </p:txBody>
        </p:sp>
        <p:sp>
          <p:nvSpPr>
            <p:cNvPr id="3084" name="Line 11"/>
            <p:cNvSpPr>
              <a:spLocks noChangeShapeType="1"/>
            </p:cNvSpPr>
            <p:nvPr/>
          </p:nvSpPr>
          <p:spPr bwMode="auto">
            <a:xfrm>
              <a:off x="3072" y="2112"/>
              <a:ext cx="1152" cy="0"/>
            </a:xfrm>
            <a:prstGeom prst="line">
              <a:avLst/>
            </a:prstGeom>
            <a:noFill/>
            <a:ln w="38100">
              <a:solidFill>
                <a:schemeClr val="tx1"/>
              </a:solidFill>
              <a:round/>
              <a:headEnd/>
              <a:tailEnd type="triangle" w="med" len="med"/>
            </a:ln>
          </p:spPr>
          <p:txBody>
            <a:bodyPr/>
            <a:lstStyle/>
            <a:p>
              <a:endParaRPr lang="en-US"/>
            </a:p>
          </p:txBody>
        </p:sp>
        <p:sp>
          <p:nvSpPr>
            <p:cNvPr id="3085" name="Line 12"/>
            <p:cNvSpPr>
              <a:spLocks noChangeShapeType="1"/>
            </p:cNvSpPr>
            <p:nvPr/>
          </p:nvSpPr>
          <p:spPr bwMode="auto">
            <a:xfrm flipH="1">
              <a:off x="1584" y="2112"/>
              <a:ext cx="1152" cy="0"/>
            </a:xfrm>
            <a:prstGeom prst="line">
              <a:avLst/>
            </a:prstGeom>
            <a:noFill/>
            <a:ln w="38100">
              <a:solidFill>
                <a:schemeClr val="tx1"/>
              </a:solidFill>
              <a:round/>
              <a:headEnd/>
              <a:tailEnd type="triangle" w="med" len="med"/>
            </a:ln>
          </p:spPr>
          <p:txBody>
            <a:bodyPr/>
            <a:lstStyle/>
            <a:p>
              <a:endParaRPr lang="en-US"/>
            </a:p>
          </p:txBody>
        </p:sp>
      </p:grpSp>
      <p:sp>
        <p:nvSpPr>
          <p:cNvPr id="114701" name="Text Box 13"/>
          <p:cNvSpPr txBox="1">
            <a:spLocks noChangeArrowheads="1"/>
          </p:cNvSpPr>
          <p:nvPr/>
        </p:nvSpPr>
        <p:spPr bwMode="auto">
          <a:xfrm>
            <a:off x="304800" y="4051300"/>
            <a:ext cx="8458200" cy="1322388"/>
          </a:xfrm>
          <a:prstGeom prst="rect">
            <a:avLst/>
          </a:prstGeom>
          <a:noFill/>
          <a:ln w="25400">
            <a:noFill/>
            <a:miter lim="800000"/>
            <a:headEnd/>
            <a:tailEnd/>
          </a:ln>
        </p:spPr>
        <p:txBody>
          <a:bodyPr>
            <a:spAutoFit/>
          </a:bodyPr>
          <a:lstStyle/>
          <a:p>
            <a:pPr>
              <a:buFontTx/>
              <a:buChar char="•"/>
            </a:pPr>
            <a:r>
              <a:rPr lang="en-US" sz="4000"/>
              <a:t>E</a:t>
            </a:r>
            <a:r>
              <a:rPr lang="en-US" sz="4000" baseline="-25000"/>
              <a:t>k</a:t>
            </a:r>
            <a:r>
              <a:rPr lang="en-US" sz="4000"/>
              <a:t>:          0</a:t>
            </a:r>
            <a:r>
              <a:rPr lang="en-US" sz="4000" baseline="-25000"/>
              <a:t> </a:t>
            </a:r>
            <a:r>
              <a:rPr lang="en-US" sz="4000"/>
              <a:t>           max             0</a:t>
            </a:r>
          </a:p>
          <a:p>
            <a:pPr>
              <a:buFontTx/>
              <a:buChar char="•"/>
            </a:pPr>
            <a:r>
              <a:rPr lang="en-US" sz="4000"/>
              <a:t>E</a:t>
            </a:r>
            <a:r>
              <a:rPr lang="en-US" sz="4000" baseline="-25000"/>
              <a:t>p</a:t>
            </a:r>
            <a:r>
              <a:rPr lang="en-US" sz="4000"/>
              <a:t>:          max         0              max</a:t>
            </a:r>
          </a:p>
        </p:txBody>
      </p:sp>
      <p:grpSp>
        <p:nvGrpSpPr>
          <p:cNvPr id="3" name="Group 19"/>
          <p:cNvGrpSpPr>
            <a:grpSpLocks/>
          </p:cNvGrpSpPr>
          <p:nvPr/>
        </p:nvGrpSpPr>
        <p:grpSpPr bwMode="auto">
          <a:xfrm>
            <a:off x="4495800" y="952500"/>
            <a:ext cx="4343400" cy="1947863"/>
            <a:chOff x="2832" y="720"/>
            <a:chExt cx="2736" cy="1472"/>
          </a:xfrm>
        </p:grpSpPr>
        <p:sp>
          <p:nvSpPr>
            <p:cNvPr id="3080" name="Text Box 15"/>
            <p:cNvSpPr txBox="1">
              <a:spLocks noChangeArrowheads="1"/>
            </p:cNvSpPr>
            <p:nvPr/>
          </p:nvSpPr>
          <p:spPr bwMode="auto">
            <a:xfrm>
              <a:off x="2832" y="720"/>
              <a:ext cx="2736" cy="1187"/>
            </a:xfrm>
            <a:prstGeom prst="rect">
              <a:avLst/>
            </a:prstGeom>
            <a:noFill/>
            <a:ln w="25400">
              <a:noFill/>
              <a:miter lim="800000"/>
              <a:headEnd/>
              <a:tailEnd/>
            </a:ln>
          </p:spPr>
          <p:txBody>
            <a:bodyPr>
              <a:spAutoFit/>
            </a:bodyPr>
            <a:lstStyle/>
            <a:p>
              <a:r>
                <a:rPr lang="en-US">
                  <a:sym typeface="Symbol" pitchFamily="18" charset="2"/>
                </a:rPr>
                <a:t>Derive the energy equations:</a:t>
              </a:r>
            </a:p>
            <a:p>
              <a:r>
                <a:rPr lang="en-US">
                  <a:sym typeface="Symbol" pitchFamily="18" charset="2"/>
                </a:rPr>
                <a:t>E</a:t>
              </a:r>
              <a:r>
                <a:rPr lang="en-US" baseline="-25000">
                  <a:sym typeface="Symbol" pitchFamily="18" charset="2"/>
                </a:rPr>
                <a:t>k </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sz="2000">
                  <a:sym typeface="Symbol" pitchFamily="18" charset="2"/>
                </a:rPr>
                <a:t></a:t>
              </a:r>
              <a:r>
                <a:rPr lang="en-US" sz="2000" baseline="30000">
                  <a:sym typeface="Symbol" pitchFamily="18" charset="2"/>
                </a:rPr>
                <a:t>2</a:t>
              </a:r>
              <a:r>
                <a:rPr lang="en-US" sz="2000">
                  <a:sym typeface="Symbol" pitchFamily="18" charset="2"/>
                </a:rPr>
                <a:t>(</a:t>
              </a:r>
              <a:r>
                <a:rPr lang="en-US">
                  <a:sym typeface="Symbol" pitchFamily="18" charset="2"/>
                </a:rPr>
                <a:t>x</a:t>
              </a:r>
              <a:r>
                <a:rPr lang="en-US" baseline="-25000">
                  <a:sym typeface="Symbol" pitchFamily="18" charset="2"/>
                </a:rPr>
                <a:t>o</a:t>
              </a:r>
              <a:r>
                <a:rPr lang="en-US" baseline="30000">
                  <a:sym typeface="Symbol" pitchFamily="18" charset="2"/>
                </a:rPr>
                <a:t>2</a:t>
              </a:r>
              <a:r>
                <a:rPr lang="en-US">
                  <a:sym typeface="Symbol" pitchFamily="18" charset="2"/>
                </a:rPr>
                <a:t> – x</a:t>
              </a:r>
              <a:r>
                <a:rPr lang="en-US" baseline="30000">
                  <a:sym typeface="Symbol" pitchFamily="18" charset="2"/>
                </a:rPr>
                <a:t>2</a:t>
              </a:r>
              <a:r>
                <a:rPr lang="en-US">
                  <a:sym typeface="Symbol" pitchFamily="18" charset="2"/>
                </a:rPr>
                <a:t>)</a:t>
              </a:r>
            </a:p>
            <a:p>
              <a:r>
                <a:rPr lang="en-US">
                  <a:sym typeface="Symbol" pitchFamily="18" charset="2"/>
                </a:rPr>
                <a:t>E</a:t>
              </a:r>
              <a:r>
                <a:rPr lang="en-US" baseline="-25000">
                  <a:sym typeface="Symbol" pitchFamily="18" charset="2"/>
                </a:rPr>
                <a:t>k (max)</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sz="2000">
                  <a:sym typeface="Symbol" pitchFamily="18" charset="2"/>
                </a:rPr>
                <a:t></a:t>
              </a:r>
              <a:r>
                <a:rPr lang="en-US" sz="2000" baseline="30000">
                  <a:sym typeface="Symbol" pitchFamily="18" charset="2"/>
                </a:rPr>
                <a:t>2</a:t>
              </a:r>
              <a:r>
                <a:rPr lang="en-US">
                  <a:sym typeface="Symbol" pitchFamily="18" charset="2"/>
                </a:rPr>
                <a:t>x</a:t>
              </a:r>
              <a:r>
                <a:rPr lang="en-US" baseline="-25000">
                  <a:sym typeface="Symbol" pitchFamily="18" charset="2"/>
                </a:rPr>
                <a:t>o</a:t>
              </a:r>
              <a:r>
                <a:rPr lang="en-US" baseline="30000">
                  <a:sym typeface="Symbol" pitchFamily="18" charset="2"/>
                </a:rPr>
                <a:t>2</a:t>
              </a:r>
            </a:p>
            <a:p>
              <a:r>
                <a:rPr lang="en-US">
                  <a:sym typeface="Symbol" pitchFamily="18" charset="2"/>
                </a:rPr>
                <a:t>E</a:t>
              </a:r>
              <a:r>
                <a:rPr lang="en-US" baseline="-25000">
                  <a:sym typeface="Symbol" pitchFamily="18" charset="2"/>
                </a:rPr>
                <a:t>T</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sz="2000">
                  <a:sym typeface="Symbol" pitchFamily="18" charset="2"/>
                </a:rPr>
                <a:t></a:t>
              </a:r>
              <a:r>
                <a:rPr lang="en-US" sz="2000" baseline="30000">
                  <a:sym typeface="Symbol" pitchFamily="18" charset="2"/>
                </a:rPr>
                <a:t>2</a:t>
              </a:r>
              <a:r>
                <a:rPr lang="en-US">
                  <a:sym typeface="Symbol" pitchFamily="18" charset="2"/>
                </a:rPr>
                <a:t>x</a:t>
              </a:r>
              <a:r>
                <a:rPr lang="en-US" baseline="-25000">
                  <a:sym typeface="Symbol" pitchFamily="18" charset="2"/>
                </a:rPr>
                <a:t>o</a:t>
              </a:r>
              <a:r>
                <a:rPr lang="en-US" baseline="30000">
                  <a:sym typeface="Symbol" pitchFamily="18" charset="2"/>
                </a:rPr>
                <a:t>2</a:t>
              </a:r>
              <a:endParaRPr lang="en-US">
                <a:sym typeface="Symbol" pitchFamily="18" charset="2"/>
              </a:endParaRPr>
            </a:p>
          </p:txBody>
        </p:sp>
        <p:graphicFrame>
          <p:nvGraphicFramePr>
            <p:cNvPr id="3074" name="Object 2"/>
            <p:cNvGraphicFramePr>
              <a:graphicFrameLocks noChangeAspect="1"/>
            </p:cNvGraphicFramePr>
            <p:nvPr/>
          </p:nvGraphicFramePr>
          <p:xfrm>
            <a:off x="2880" y="1872"/>
            <a:ext cx="1200" cy="320"/>
          </p:xfrm>
          <a:graphic>
            <a:graphicData uri="http://schemas.openxmlformats.org/presentationml/2006/ole">
              <p:oleObj spid="_x0000_s3074" name="Equation" r:id="rId3" imgW="1333440" imgH="35532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17" dur="500"/>
                                        <p:tgtEl>
                                          <p:spTgt spid="114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4701">
                                            <p:txEl>
                                              <p:pRg st="0" end="0"/>
                                            </p:txEl>
                                          </p:spTgt>
                                        </p:tgtEl>
                                        <p:attrNameLst>
                                          <p:attrName>style.visibility</p:attrName>
                                        </p:attrNameLst>
                                      </p:cBhvr>
                                      <p:to>
                                        <p:strVal val="visible"/>
                                      </p:to>
                                    </p:set>
                                    <p:animEffect transition="in" filter="checkerboard(across)">
                                      <p:cBhvr>
                                        <p:cTn id="31" dur="500"/>
                                        <p:tgtEl>
                                          <p:spTgt spid="11470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4701">
                                            <p:txEl>
                                              <p:pRg st="1" end="1"/>
                                            </p:txEl>
                                          </p:spTgt>
                                        </p:tgtEl>
                                        <p:attrNameLst>
                                          <p:attrName>style.visibility</p:attrName>
                                        </p:attrNameLst>
                                      </p:cBhvr>
                                      <p:to>
                                        <p:strVal val="visible"/>
                                      </p:to>
                                    </p:set>
                                    <p:animEffect transition="in" filter="checkerboard(across)">
                                      <p:cBhvr>
                                        <p:cTn id="36" dur="500"/>
                                        <p:tgtEl>
                                          <p:spTgt spid="114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114701"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127000"/>
            <a:ext cx="8093075" cy="1077913"/>
          </a:xfrm>
          <a:prstGeom prst="rect">
            <a:avLst/>
          </a:prstGeom>
          <a:noFill/>
          <a:ln w="9525">
            <a:noFill/>
            <a:miter lim="800000"/>
            <a:headEnd/>
            <a:tailEnd/>
          </a:ln>
        </p:spPr>
        <p:txBody>
          <a:bodyPr>
            <a:spAutoFit/>
          </a:bodyPr>
          <a:lstStyle/>
          <a:p>
            <a:r>
              <a:rPr lang="en-US" sz="3200"/>
              <a:t>What is the period of a guitar string that is vibrating 156 times a second?  (156 Hz) </a:t>
            </a:r>
            <a:endParaRPr lang="en-US" sz="3200">
              <a:sym typeface="Symbol" pitchFamily="18" charset="2"/>
            </a:endParaRPr>
          </a:p>
        </p:txBody>
      </p:sp>
      <p:sp>
        <p:nvSpPr>
          <p:cNvPr id="129027" name="Text Box 3"/>
          <p:cNvSpPr txBox="1">
            <a:spLocks noChangeArrowheads="1"/>
          </p:cNvSpPr>
          <p:nvPr/>
        </p:nvSpPr>
        <p:spPr bwMode="auto">
          <a:xfrm>
            <a:off x="228600" y="2273300"/>
            <a:ext cx="8686800" cy="460375"/>
          </a:xfrm>
          <a:prstGeom prst="rect">
            <a:avLst/>
          </a:prstGeom>
          <a:noFill/>
          <a:ln w="9525">
            <a:noFill/>
            <a:miter lim="800000"/>
            <a:headEnd/>
            <a:tailEnd/>
          </a:ln>
        </p:spPr>
        <p:txBody>
          <a:bodyPr>
            <a:spAutoFit/>
          </a:bodyPr>
          <a:lstStyle/>
          <a:p>
            <a:r>
              <a:rPr lang="en-US">
                <a:sym typeface="Symbol" pitchFamily="18" charset="2"/>
              </a:rPr>
              <a:t>Use f = 1/T</a:t>
            </a:r>
          </a:p>
        </p:txBody>
      </p:sp>
      <p:sp>
        <p:nvSpPr>
          <p:cNvPr id="55300" name="Text Box 4"/>
          <p:cNvSpPr txBox="1">
            <a:spLocks noChangeArrowheads="1"/>
          </p:cNvSpPr>
          <p:nvPr/>
        </p:nvSpPr>
        <p:spPr bwMode="auto">
          <a:xfrm>
            <a:off x="152400" y="5440363"/>
            <a:ext cx="884238" cy="307975"/>
          </a:xfrm>
          <a:prstGeom prst="rect">
            <a:avLst/>
          </a:prstGeom>
          <a:noFill/>
          <a:ln w="25400">
            <a:noFill/>
            <a:miter lim="800000"/>
            <a:headEnd/>
            <a:tailEnd/>
          </a:ln>
        </p:spPr>
        <p:txBody>
          <a:bodyPr wrap="none">
            <a:spAutoFit/>
          </a:bodyPr>
          <a:lstStyle/>
          <a:p>
            <a:r>
              <a:rPr lang="en-US" sz="1400"/>
              <a:t>0.00641 s</a:t>
            </a:r>
          </a:p>
        </p:txBody>
      </p:sp>
      <p:sp>
        <p:nvSpPr>
          <p:cNvPr id="55301"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spAutoFit/>
          </a:bodyPr>
          <a:lstStyle/>
          <a:p>
            <a:r>
              <a:rPr lang="en-US" sz="3200"/>
              <a:t>A mass on the end of a spring oscillates with a period of 2.52 seconds and an amplitude of 0.450 m.  What is its maximum velocity? (save this value)</a:t>
            </a:r>
            <a:endParaRPr lang="en-US" sz="3200">
              <a:sym typeface="Symbol" pitchFamily="18" charset="2"/>
            </a:endParaRPr>
          </a:p>
        </p:txBody>
      </p:sp>
      <p:sp>
        <p:nvSpPr>
          <p:cNvPr id="125955" name="Text Box 3"/>
          <p:cNvSpPr txBox="1">
            <a:spLocks noChangeArrowheads="1"/>
          </p:cNvSpPr>
          <p:nvPr/>
        </p:nvSpPr>
        <p:spPr bwMode="auto">
          <a:xfrm>
            <a:off x="228600" y="2273300"/>
            <a:ext cx="8686800" cy="460375"/>
          </a:xfrm>
          <a:prstGeom prst="rect">
            <a:avLst/>
          </a:prstGeom>
          <a:noFill/>
          <a:ln w="9525">
            <a:noFill/>
            <a:miter lim="800000"/>
            <a:headEnd/>
            <a:tailEnd/>
          </a:ln>
        </p:spPr>
        <p:txBody>
          <a:bodyPr>
            <a:spAutoFit/>
          </a:bodyPr>
          <a:lstStyle/>
          <a:p>
            <a:r>
              <a:rPr lang="en-US">
                <a:sym typeface="Symbol" pitchFamily="18" charset="2"/>
              </a:rPr>
              <a:t>v = </a:t>
            </a:r>
            <a:r>
              <a:rPr lang="en-US" u="sng">
                <a:sym typeface="Symbol" pitchFamily="18" charset="2"/>
              </a:rPr>
              <a:t>+</a:t>
            </a:r>
            <a:r>
              <a:rPr lang="en-US">
                <a:sym typeface="Symbol" pitchFamily="18" charset="2"/>
              </a:rPr>
              <a:t> ( x</a:t>
            </a:r>
            <a:r>
              <a:rPr lang="en-US" baseline="-25000">
                <a:sym typeface="Symbol" pitchFamily="18" charset="2"/>
              </a:rPr>
              <a:t>o</a:t>
            </a:r>
            <a:r>
              <a:rPr lang="en-US" baseline="30000">
                <a:sym typeface="Symbol" pitchFamily="18" charset="2"/>
              </a:rPr>
              <a:t>2</a:t>
            </a:r>
            <a:r>
              <a:rPr lang="en-US">
                <a:sym typeface="Symbol" pitchFamily="18" charset="2"/>
              </a:rPr>
              <a:t>- x</a:t>
            </a:r>
            <a:r>
              <a:rPr lang="en-US" baseline="30000">
                <a:sym typeface="Symbol" pitchFamily="18" charset="2"/>
              </a:rPr>
              <a:t>2</a:t>
            </a:r>
            <a:r>
              <a:rPr lang="en-US">
                <a:sym typeface="Symbol" pitchFamily="18" charset="2"/>
              </a:rPr>
              <a:t>), make x = 0,  = 2/2.52, |v| = 1.12199…. m/s</a:t>
            </a:r>
          </a:p>
        </p:txBody>
      </p:sp>
      <p:sp>
        <p:nvSpPr>
          <p:cNvPr id="56324" name="Text Box 4"/>
          <p:cNvSpPr txBox="1">
            <a:spLocks noChangeArrowheads="1"/>
          </p:cNvSpPr>
          <p:nvPr/>
        </p:nvSpPr>
        <p:spPr bwMode="auto">
          <a:xfrm>
            <a:off x="152400" y="5440363"/>
            <a:ext cx="803275" cy="307975"/>
          </a:xfrm>
          <a:prstGeom prst="rect">
            <a:avLst/>
          </a:prstGeom>
          <a:noFill/>
          <a:ln w="25400">
            <a:noFill/>
            <a:miter lim="800000"/>
            <a:headEnd/>
            <a:tailEnd/>
          </a:ln>
        </p:spPr>
        <p:txBody>
          <a:bodyPr wrap="none">
            <a:spAutoFit/>
          </a:bodyPr>
          <a:lstStyle/>
          <a:p>
            <a:r>
              <a:rPr lang="en-US" sz="1400"/>
              <a:t>1.12 m/s</a:t>
            </a:r>
          </a:p>
        </p:txBody>
      </p:sp>
      <p:sp>
        <p:nvSpPr>
          <p:cNvPr id="56325"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127000"/>
            <a:ext cx="8093075" cy="3108325"/>
          </a:xfrm>
          <a:prstGeom prst="rect">
            <a:avLst/>
          </a:prstGeom>
          <a:noFill/>
          <a:ln w="9525">
            <a:noFill/>
            <a:miter lim="800000"/>
            <a:headEnd/>
            <a:tailEnd/>
          </a:ln>
        </p:spPr>
        <p:txBody>
          <a:bodyPr>
            <a:spAutoFit/>
          </a:bodyPr>
          <a:lstStyle/>
          <a:p>
            <a:r>
              <a:rPr lang="en-US" sz="2800"/>
              <a:t>A SHO has an equation of motion of: (in m)</a:t>
            </a:r>
          </a:p>
          <a:p>
            <a:r>
              <a:rPr lang="en-US" sz="2800"/>
              <a:t>x = 2.4sin(6.1t)</a:t>
            </a:r>
          </a:p>
          <a:p>
            <a:r>
              <a:rPr lang="en-US" sz="2800"/>
              <a:t>a) what is the amplitude and angular velocity of the oscillator?</a:t>
            </a:r>
          </a:p>
          <a:p>
            <a:r>
              <a:rPr lang="en-US" sz="2800"/>
              <a:t>b) what is its period?</a:t>
            </a:r>
          </a:p>
          <a:p>
            <a:r>
              <a:rPr lang="en-US" sz="2800"/>
              <a:t>c) what is its maximum velocity?</a:t>
            </a:r>
          </a:p>
          <a:p>
            <a:r>
              <a:rPr lang="en-US" sz="2800"/>
              <a:t>d) write an equation for its velocity.</a:t>
            </a:r>
          </a:p>
        </p:txBody>
      </p:sp>
      <p:sp>
        <p:nvSpPr>
          <p:cNvPr id="131075" name="Text Box 3"/>
          <p:cNvSpPr txBox="1">
            <a:spLocks noChangeArrowheads="1"/>
          </p:cNvSpPr>
          <p:nvPr/>
        </p:nvSpPr>
        <p:spPr bwMode="auto">
          <a:xfrm>
            <a:off x="228600" y="3114675"/>
            <a:ext cx="8686800" cy="1568450"/>
          </a:xfrm>
          <a:prstGeom prst="rect">
            <a:avLst/>
          </a:prstGeom>
          <a:noFill/>
          <a:ln w="9525">
            <a:noFill/>
            <a:miter lim="800000"/>
            <a:headEnd/>
            <a:tailEnd/>
          </a:ln>
        </p:spPr>
        <p:txBody>
          <a:bodyPr>
            <a:spAutoFit/>
          </a:bodyPr>
          <a:lstStyle/>
          <a:p>
            <a:r>
              <a:rPr lang="en-US">
                <a:sym typeface="Symbol" pitchFamily="18" charset="2"/>
              </a:rPr>
              <a:t>x</a:t>
            </a:r>
            <a:r>
              <a:rPr lang="en-US" baseline="-25000">
                <a:sym typeface="Symbol" pitchFamily="18" charset="2"/>
              </a:rPr>
              <a:t>o </a:t>
            </a:r>
            <a:r>
              <a:rPr lang="en-US">
                <a:sym typeface="Symbol" pitchFamily="18" charset="2"/>
              </a:rPr>
              <a:t>= 2.4 m,  = 6.1 rad/s</a:t>
            </a:r>
          </a:p>
          <a:p>
            <a:r>
              <a:rPr lang="en-US">
                <a:sym typeface="Symbol" pitchFamily="18" charset="2"/>
              </a:rPr>
              <a:t>T = 2/6.1 = 1.03 s</a:t>
            </a:r>
          </a:p>
          <a:p>
            <a:r>
              <a:rPr lang="en-US">
                <a:sym typeface="Symbol" pitchFamily="18" charset="2"/>
              </a:rPr>
              <a:t>v</a:t>
            </a:r>
            <a:r>
              <a:rPr lang="en-US" baseline="-25000">
                <a:sym typeface="Symbol" pitchFamily="18" charset="2"/>
              </a:rPr>
              <a:t>o</a:t>
            </a:r>
            <a:r>
              <a:rPr lang="en-US">
                <a:sym typeface="Symbol" pitchFamily="18" charset="2"/>
              </a:rPr>
              <a:t> = (6.1 rad/s)(2.4 m) = 14.64</a:t>
            </a:r>
          </a:p>
          <a:p>
            <a:r>
              <a:rPr lang="en-US">
                <a:sym typeface="Symbol" pitchFamily="18" charset="2"/>
              </a:rPr>
              <a:t>v = 15cos(6.1t)</a:t>
            </a:r>
          </a:p>
        </p:txBody>
      </p:sp>
      <p:sp>
        <p:nvSpPr>
          <p:cNvPr id="57348" name="Text Box 4"/>
          <p:cNvSpPr txBox="1">
            <a:spLocks noChangeArrowheads="1"/>
          </p:cNvSpPr>
          <p:nvPr/>
        </p:nvSpPr>
        <p:spPr bwMode="auto">
          <a:xfrm>
            <a:off x="152400" y="4838700"/>
            <a:ext cx="1220788" cy="831850"/>
          </a:xfrm>
          <a:prstGeom prst="rect">
            <a:avLst/>
          </a:prstGeom>
          <a:noFill/>
          <a:ln w="25400">
            <a:noFill/>
            <a:miter lim="800000"/>
            <a:headEnd/>
            <a:tailEnd/>
          </a:ln>
        </p:spPr>
        <p:txBody>
          <a:bodyPr wrap="none">
            <a:spAutoFit/>
          </a:bodyPr>
          <a:lstStyle/>
          <a:p>
            <a:r>
              <a:rPr lang="en-US" sz="1200"/>
              <a:t>2.4 m – 6.1 rad/s</a:t>
            </a:r>
          </a:p>
          <a:p>
            <a:r>
              <a:rPr lang="en-US" sz="1200"/>
              <a:t>1.0 s</a:t>
            </a:r>
          </a:p>
          <a:p>
            <a:r>
              <a:rPr lang="en-US" sz="1200"/>
              <a:t>15 m/s</a:t>
            </a:r>
          </a:p>
          <a:p>
            <a:r>
              <a:rPr lang="en-US" sz="1200">
                <a:sym typeface="Symbol" pitchFamily="18" charset="2"/>
              </a:rPr>
              <a:t>v = 15cos(6.1t)</a:t>
            </a:r>
          </a:p>
        </p:txBody>
      </p:sp>
      <p:sp>
        <p:nvSpPr>
          <p:cNvPr id="57349"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spAutoFit/>
          </a:bodyPr>
          <a:lstStyle/>
          <a:p>
            <a:r>
              <a:rPr lang="en-US" sz="3200"/>
              <a:t>A loudspeaker makes a pure tone at 440.0 Hz.  If it moves with an amplitude of 0.87 cm, what is its maximum velocity?  (0.87 cm = .0087 m) </a:t>
            </a:r>
          </a:p>
          <a:p>
            <a:r>
              <a:rPr lang="en-US" sz="3200"/>
              <a:t>(f = 1/T) </a:t>
            </a:r>
            <a:endParaRPr lang="en-US" sz="3200">
              <a:sym typeface="Symbol" pitchFamily="18" charset="2"/>
            </a:endParaRPr>
          </a:p>
        </p:txBody>
      </p:sp>
      <p:sp>
        <p:nvSpPr>
          <p:cNvPr id="111619" name="Text Box 3"/>
          <p:cNvSpPr txBox="1">
            <a:spLocks noChangeArrowheads="1"/>
          </p:cNvSpPr>
          <p:nvPr/>
        </p:nvSpPr>
        <p:spPr bwMode="auto">
          <a:xfrm>
            <a:off x="228600" y="2273300"/>
            <a:ext cx="8686800" cy="460375"/>
          </a:xfrm>
          <a:prstGeom prst="rect">
            <a:avLst/>
          </a:prstGeom>
          <a:noFill/>
          <a:ln w="9525">
            <a:noFill/>
            <a:miter lim="800000"/>
            <a:headEnd/>
            <a:tailEnd/>
          </a:ln>
        </p:spPr>
        <p:txBody>
          <a:bodyPr>
            <a:spAutoFit/>
          </a:bodyPr>
          <a:lstStyle/>
          <a:p>
            <a:r>
              <a:rPr lang="en-US">
                <a:sym typeface="Symbol" pitchFamily="18" charset="2"/>
              </a:rPr>
              <a:t>v = </a:t>
            </a:r>
            <a:r>
              <a:rPr lang="en-US" u="sng">
                <a:sym typeface="Symbol" pitchFamily="18" charset="2"/>
              </a:rPr>
              <a:t>+</a:t>
            </a:r>
            <a:r>
              <a:rPr lang="en-US">
                <a:sym typeface="Symbol" pitchFamily="18" charset="2"/>
              </a:rPr>
              <a:t> ( x</a:t>
            </a:r>
            <a:r>
              <a:rPr lang="en-US" baseline="-25000">
                <a:sym typeface="Symbol" pitchFamily="18" charset="2"/>
              </a:rPr>
              <a:t>o</a:t>
            </a:r>
            <a:r>
              <a:rPr lang="en-US" baseline="30000">
                <a:sym typeface="Symbol" pitchFamily="18" charset="2"/>
              </a:rPr>
              <a:t>2</a:t>
            </a:r>
            <a:r>
              <a:rPr lang="en-US">
                <a:sym typeface="Symbol" pitchFamily="18" charset="2"/>
              </a:rPr>
              <a:t>- x</a:t>
            </a:r>
            <a:r>
              <a:rPr lang="en-US" baseline="30000">
                <a:sym typeface="Symbol" pitchFamily="18" charset="2"/>
              </a:rPr>
              <a:t>2</a:t>
            </a:r>
            <a:r>
              <a:rPr lang="en-US">
                <a:sym typeface="Symbol" pitchFamily="18" charset="2"/>
              </a:rPr>
              <a:t>), make x = 0,  = 2(440), |v| = 24.052…. m/s</a:t>
            </a:r>
          </a:p>
        </p:txBody>
      </p:sp>
      <p:sp>
        <p:nvSpPr>
          <p:cNvPr id="58372" name="Text Box 4"/>
          <p:cNvSpPr txBox="1">
            <a:spLocks noChangeArrowheads="1"/>
          </p:cNvSpPr>
          <p:nvPr/>
        </p:nvSpPr>
        <p:spPr bwMode="auto">
          <a:xfrm>
            <a:off x="152400" y="5440363"/>
            <a:ext cx="668338" cy="307975"/>
          </a:xfrm>
          <a:prstGeom prst="rect">
            <a:avLst/>
          </a:prstGeom>
          <a:noFill/>
          <a:ln w="25400">
            <a:noFill/>
            <a:miter lim="800000"/>
            <a:headEnd/>
            <a:tailEnd/>
          </a:ln>
        </p:spPr>
        <p:txBody>
          <a:bodyPr wrap="none">
            <a:spAutoFit/>
          </a:bodyPr>
          <a:lstStyle/>
          <a:p>
            <a:r>
              <a:rPr lang="en-US" sz="1400"/>
              <a:t>24 m/s</a:t>
            </a:r>
          </a:p>
        </p:txBody>
      </p:sp>
      <p:sp>
        <p:nvSpPr>
          <p:cNvPr id="58373"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4800" y="127000"/>
            <a:ext cx="8093075" cy="2000250"/>
          </a:xfrm>
          <a:prstGeom prst="rect">
            <a:avLst/>
          </a:prstGeom>
          <a:noFill/>
          <a:ln w="9525">
            <a:noFill/>
            <a:miter lim="800000"/>
            <a:headEnd/>
            <a:tailEnd/>
          </a:ln>
        </p:spPr>
        <p:txBody>
          <a:bodyPr>
            <a:spAutoFit/>
          </a:bodyPr>
          <a:lstStyle/>
          <a:p>
            <a:r>
              <a:rPr lang="en-US" sz="2800"/>
              <a:t>A mass on the end of a spring oscillates with a period of 1.12 seconds and an amplitude of 0.15 m.  Suppose it is moving upward and is at equilibrium at t = 0.  What is its </a:t>
            </a:r>
            <a:r>
              <a:rPr lang="en-US" sz="3600" b="1"/>
              <a:t>velocity</a:t>
            </a:r>
            <a:r>
              <a:rPr lang="en-US" sz="2800"/>
              <a:t> at t = 13.5 s? </a:t>
            </a:r>
            <a:endParaRPr lang="en-US" sz="2800">
              <a:sym typeface="Symbol" pitchFamily="18" charset="2"/>
            </a:endParaRPr>
          </a:p>
        </p:txBody>
      </p:sp>
      <p:sp>
        <p:nvSpPr>
          <p:cNvPr id="113667" name="Text Box 3"/>
          <p:cNvSpPr txBox="1">
            <a:spLocks noChangeArrowheads="1"/>
          </p:cNvSpPr>
          <p:nvPr/>
        </p:nvSpPr>
        <p:spPr bwMode="auto">
          <a:xfrm>
            <a:off x="228600" y="2476500"/>
            <a:ext cx="8686800" cy="400050"/>
          </a:xfrm>
          <a:prstGeom prst="rect">
            <a:avLst/>
          </a:prstGeom>
          <a:noFill/>
          <a:ln w="9525">
            <a:noFill/>
            <a:miter lim="800000"/>
            <a:headEnd/>
            <a:tailEnd/>
          </a:ln>
        </p:spPr>
        <p:txBody>
          <a:bodyPr>
            <a:spAutoFit/>
          </a:bodyPr>
          <a:lstStyle/>
          <a:p>
            <a:r>
              <a:rPr lang="en-US" sz="2000">
                <a:sym typeface="Symbol" pitchFamily="18" charset="2"/>
              </a:rPr>
              <a:t>use v = v</a:t>
            </a:r>
            <a:r>
              <a:rPr lang="en-US" sz="2000" baseline="-25000">
                <a:sym typeface="Symbol" pitchFamily="18" charset="2"/>
              </a:rPr>
              <a:t>o</a:t>
            </a:r>
            <a:r>
              <a:rPr lang="en-US" sz="2000">
                <a:sym typeface="Symbol" pitchFamily="18" charset="2"/>
              </a:rPr>
              <a:t>cos(t),  = 2/1.12, v</a:t>
            </a:r>
            <a:r>
              <a:rPr lang="en-US" sz="2000" baseline="-25000">
                <a:sym typeface="Symbol" pitchFamily="18" charset="2"/>
              </a:rPr>
              <a:t>o</a:t>
            </a:r>
            <a:r>
              <a:rPr lang="en-US" sz="2000">
                <a:sym typeface="Symbol" pitchFamily="18" charset="2"/>
              </a:rPr>
              <a:t> =  ( x</a:t>
            </a:r>
            <a:r>
              <a:rPr lang="en-US" sz="2000" baseline="-25000">
                <a:sym typeface="Symbol" pitchFamily="18" charset="2"/>
              </a:rPr>
              <a:t>o</a:t>
            </a:r>
            <a:r>
              <a:rPr lang="en-US" sz="2000" baseline="30000">
                <a:sym typeface="Symbol" pitchFamily="18" charset="2"/>
              </a:rPr>
              <a:t>2</a:t>
            </a:r>
            <a:r>
              <a:rPr lang="en-US" sz="2000">
                <a:sym typeface="Symbol" pitchFamily="18" charset="2"/>
              </a:rPr>
              <a:t>) = </a:t>
            </a:r>
            <a:r>
              <a:rPr lang="en-US" sz="2000">
                <a:cs typeface="Times New Roman" pitchFamily="18" charset="0"/>
              </a:rPr>
              <a:t>x</a:t>
            </a:r>
            <a:r>
              <a:rPr lang="en-US" sz="2000" baseline="-25000">
                <a:cs typeface="Times New Roman" pitchFamily="18" charset="0"/>
              </a:rPr>
              <a:t>o</a:t>
            </a:r>
            <a:r>
              <a:rPr lang="en-US" sz="2000">
                <a:sym typeface="Symbol" pitchFamily="18" charset="2"/>
              </a:rPr>
              <a:t>, v = +0.79427… m/s</a:t>
            </a:r>
          </a:p>
        </p:txBody>
      </p:sp>
      <p:sp>
        <p:nvSpPr>
          <p:cNvPr id="59396" name="Text Box 4"/>
          <p:cNvSpPr txBox="1">
            <a:spLocks noChangeArrowheads="1"/>
          </p:cNvSpPr>
          <p:nvPr/>
        </p:nvSpPr>
        <p:spPr bwMode="auto">
          <a:xfrm>
            <a:off x="152400" y="5440363"/>
            <a:ext cx="904875" cy="307975"/>
          </a:xfrm>
          <a:prstGeom prst="rect">
            <a:avLst/>
          </a:prstGeom>
          <a:noFill/>
          <a:ln w="25400">
            <a:noFill/>
            <a:miter lim="800000"/>
            <a:headEnd/>
            <a:tailEnd/>
          </a:ln>
        </p:spPr>
        <p:txBody>
          <a:bodyPr wrap="none">
            <a:spAutoFit/>
          </a:bodyPr>
          <a:lstStyle/>
          <a:p>
            <a:r>
              <a:rPr lang="en-US" sz="1400"/>
              <a:t>+0.79 m/s</a:t>
            </a:r>
          </a:p>
        </p:txBody>
      </p:sp>
      <p:sp>
        <p:nvSpPr>
          <p:cNvPr id="59397"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428750" y="1362075"/>
            <a:ext cx="6288088"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127000"/>
            <a:ext cx="8093075" cy="1816100"/>
          </a:xfrm>
          <a:prstGeom prst="rect">
            <a:avLst/>
          </a:prstGeom>
          <a:noFill/>
          <a:ln w="9525">
            <a:noFill/>
            <a:miter lim="800000"/>
            <a:headEnd/>
            <a:tailEnd/>
          </a:ln>
        </p:spPr>
        <p:txBody>
          <a:bodyPr>
            <a:spAutoFit/>
          </a:bodyPr>
          <a:lstStyle/>
          <a:p>
            <a:r>
              <a:rPr lang="en-US" sz="2800"/>
              <a:t>An SHO has a mass of 0.259 kg, an amplitude of 0.128 m and an angular velocity of 14.7 rad/sec.</a:t>
            </a:r>
          </a:p>
          <a:p>
            <a:r>
              <a:rPr lang="en-US" sz="2800">
                <a:sym typeface="Symbol" pitchFamily="18" charset="2"/>
              </a:rPr>
              <a:t>What is its total energy? (save this value in your calculator)</a:t>
            </a:r>
          </a:p>
        </p:txBody>
      </p:sp>
      <p:sp>
        <p:nvSpPr>
          <p:cNvPr id="118787" name="Text Box 3"/>
          <p:cNvSpPr txBox="1">
            <a:spLocks noChangeArrowheads="1"/>
          </p:cNvSpPr>
          <p:nvPr/>
        </p:nvSpPr>
        <p:spPr bwMode="auto">
          <a:xfrm>
            <a:off x="228600" y="2273300"/>
            <a:ext cx="8686800" cy="892175"/>
          </a:xfrm>
          <a:prstGeom prst="rect">
            <a:avLst/>
          </a:prstGeom>
          <a:noFill/>
          <a:ln w="9525">
            <a:noFill/>
            <a:miter lim="800000"/>
            <a:headEnd/>
            <a:tailEnd/>
          </a:ln>
        </p:spPr>
        <p:txBody>
          <a:bodyPr>
            <a:spAutoFit/>
          </a:bodyPr>
          <a:lstStyle/>
          <a:p>
            <a:r>
              <a:rPr lang="en-US">
                <a:sym typeface="Symbol" pitchFamily="18" charset="2"/>
              </a:rPr>
              <a:t>Use </a:t>
            </a:r>
            <a:r>
              <a:rPr lang="en-US" sz="2800">
                <a:sym typeface="Symbol" pitchFamily="18" charset="2"/>
              </a:rPr>
              <a:t>E</a:t>
            </a:r>
            <a:r>
              <a:rPr lang="en-US" sz="2800" baseline="-25000">
                <a:sym typeface="Symbol" pitchFamily="18" charset="2"/>
              </a:rPr>
              <a:t>T</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a:t>
            </a:r>
            <a:r>
              <a:rPr lang="en-US">
                <a:sym typeface="Symbol" pitchFamily="18" charset="2"/>
              </a:rPr>
              <a:t></a:t>
            </a:r>
            <a:r>
              <a:rPr lang="en-US" baseline="30000">
                <a:sym typeface="Symbol" pitchFamily="18" charset="2"/>
              </a:rPr>
              <a:t>2</a:t>
            </a:r>
            <a:r>
              <a:rPr lang="en-US" sz="2800">
                <a:sym typeface="Symbol" pitchFamily="18" charset="2"/>
              </a:rPr>
              <a:t>x</a:t>
            </a:r>
            <a:r>
              <a:rPr lang="en-US" sz="2800" baseline="-25000">
                <a:sym typeface="Symbol" pitchFamily="18" charset="2"/>
              </a:rPr>
              <a:t>o</a:t>
            </a:r>
            <a:r>
              <a:rPr lang="en-US" sz="2800" baseline="30000">
                <a:sym typeface="Symbol" pitchFamily="18" charset="2"/>
              </a:rPr>
              <a:t>2</a:t>
            </a:r>
            <a:endParaRPr lang="en-US" sz="2800">
              <a:sym typeface="Symbol" pitchFamily="18" charset="2"/>
            </a:endParaRPr>
          </a:p>
          <a:p>
            <a:endParaRPr lang="en-US">
              <a:sym typeface="Symbol" pitchFamily="18" charset="2"/>
            </a:endParaRPr>
          </a:p>
        </p:txBody>
      </p:sp>
      <p:sp>
        <p:nvSpPr>
          <p:cNvPr id="60420" name="Text Box 4"/>
          <p:cNvSpPr txBox="1">
            <a:spLocks noChangeArrowheads="1"/>
          </p:cNvSpPr>
          <p:nvPr/>
        </p:nvSpPr>
        <p:spPr bwMode="auto">
          <a:xfrm>
            <a:off x="152400" y="5440363"/>
            <a:ext cx="703263" cy="307975"/>
          </a:xfrm>
          <a:prstGeom prst="rect">
            <a:avLst/>
          </a:prstGeom>
          <a:noFill/>
          <a:ln w="25400">
            <a:noFill/>
            <a:miter lim="800000"/>
            <a:headEnd/>
            <a:tailEnd/>
          </a:ln>
        </p:spPr>
        <p:txBody>
          <a:bodyPr wrap="none">
            <a:spAutoFit/>
          </a:bodyPr>
          <a:lstStyle/>
          <a:p>
            <a:r>
              <a:rPr lang="en-US" sz="1400"/>
              <a:t>0.458 J</a:t>
            </a:r>
          </a:p>
        </p:txBody>
      </p:sp>
      <p:sp>
        <p:nvSpPr>
          <p:cNvPr id="60421"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04800" y="127000"/>
            <a:ext cx="8093075" cy="1816100"/>
          </a:xfrm>
          <a:prstGeom prst="rect">
            <a:avLst/>
          </a:prstGeom>
          <a:noFill/>
          <a:ln w="9525">
            <a:noFill/>
            <a:miter lim="800000"/>
            <a:headEnd/>
            <a:tailEnd/>
          </a:ln>
        </p:spPr>
        <p:txBody>
          <a:bodyPr>
            <a:spAutoFit/>
          </a:bodyPr>
          <a:lstStyle/>
          <a:p>
            <a:r>
              <a:rPr lang="en-US" sz="2800"/>
              <a:t>An SHO has a mass of 0.259 kg, an amplitude of 0.128 m and an angular velocity of 14.7 rad/sec.</a:t>
            </a:r>
          </a:p>
          <a:p>
            <a:r>
              <a:rPr lang="en-US" sz="2800">
                <a:sym typeface="Symbol" pitchFamily="18" charset="2"/>
              </a:rPr>
              <a:t>What is its </a:t>
            </a:r>
            <a:r>
              <a:rPr lang="en-US" sz="2800" u="sng">
                <a:sym typeface="Symbol" pitchFamily="18" charset="2"/>
              </a:rPr>
              <a:t>kinetic</a:t>
            </a:r>
            <a:r>
              <a:rPr lang="en-US" sz="2800">
                <a:sym typeface="Symbol" pitchFamily="18" charset="2"/>
              </a:rPr>
              <a:t> energy when it is 0.096 m from equilibrium?  What is its </a:t>
            </a:r>
            <a:r>
              <a:rPr lang="en-US" sz="2800" u="sng">
                <a:sym typeface="Symbol" pitchFamily="18" charset="2"/>
              </a:rPr>
              <a:t>potential</a:t>
            </a:r>
            <a:r>
              <a:rPr lang="en-US" sz="2800">
                <a:sym typeface="Symbol" pitchFamily="18" charset="2"/>
              </a:rPr>
              <a:t> energy?</a:t>
            </a:r>
          </a:p>
        </p:txBody>
      </p:sp>
      <p:sp>
        <p:nvSpPr>
          <p:cNvPr id="121859" name="Text Box 3"/>
          <p:cNvSpPr txBox="1">
            <a:spLocks noChangeArrowheads="1"/>
          </p:cNvSpPr>
          <p:nvPr/>
        </p:nvSpPr>
        <p:spPr bwMode="auto">
          <a:xfrm>
            <a:off x="228600" y="2565400"/>
            <a:ext cx="8686800" cy="1322388"/>
          </a:xfrm>
          <a:prstGeom prst="rect">
            <a:avLst/>
          </a:prstGeom>
          <a:noFill/>
          <a:ln w="9525">
            <a:noFill/>
            <a:miter lim="800000"/>
            <a:headEnd/>
            <a:tailEnd/>
          </a:ln>
        </p:spPr>
        <p:txBody>
          <a:bodyPr>
            <a:spAutoFit/>
          </a:bodyPr>
          <a:lstStyle/>
          <a:p>
            <a:r>
              <a:rPr lang="en-US">
                <a:sym typeface="Symbol" pitchFamily="18" charset="2"/>
              </a:rPr>
              <a:t>Use </a:t>
            </a:r>
            <a:r>
              <a:rPr lang="en-US" sz="2800">
                <a:sym typeface="Symbol" pitchFamily="18" charset="2"/>
              </a:rPr>
              <a:t>E</a:t>
            </a:r>
            <a:r>
              <a:rPr lang="en-US" sz="2800" baseline="-25000">
                <a:sym typeface="Symbol" pitchFamily="18" charset="2"/>
              </a:rPr>
              <a:t>k </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a:t>
            </a:r>
            <a:r>
              <a:rPr lang="en-US">
                <a:sym typeface="Symbol" pitchFamily="18" charset="2"/>
              </a:rPr>
              <a:t></a:t>
            </a:r>
            <a:r>
              <a:rPr lang="en-US" baseline="30000">
                <a:sym typeface="Symbol" pitchFamily="18" charset="2"/>
              </a:rPr>
              <a:t>2</a:t>
            </a:r>
            <a:r>
              <a:rPr lang="en-US">
                <a:sym typeface="Symbol" pitchFamily="18" charset="2"/>
              </a:rPr>
              <a:t>(</a:t>
            </a:r>
            <a:r>
              <a:rPr lang="en-US" sz="2800">
                <a:sym typeface="Symbol" pitchFamily="18" charset="2"/>
              </a:rPr>
              <a:t>x</a:t>
            </a:r>
            <a:r>
              <a:rPr lang="en-US" sz="2800" baseline="-25000">
                <a:sym typeface="Symbol" pitchFamily="18" charset="2"/>
              </a:rPr>
              <a:t>o</a:t>
            </a:r>
            <a:r>
              <a:rPr lang="en-US" sz="2800" baseline="30000">
                <a:sym typeface="Symbol" pitchFamily="18" charset="2"/>
              </a:rPr>
              <a:t>2</a:t>
            </a:r>
            <a:r>
              <a:rPr lang="en-US" sz="2800">
                <a:sym typeface="Symbol" pitchFamily="18" charset="2"/>
              </a:rPr>
              <a:t> – x</a:t>
            </a:r>
            <a:r>
              <a:rPr lang="en-US" sz="2800" baseline="30000">
                <a:sym typeface="Symbol" pitchFamily="18" charset="2"/>
              </a:rPr>
              <a:t>2</a:t>
            </a:r>
            <a:r>
              <a:rPr lang="en-US" sz="2800">
                <a:sym typeface="Symbol" pitchFamily="18" charset="2"/>
              </a:rPr>
              <a:t>)</a:t>
            </a:r>
          </a:p>
          <a:p>
            <a:endParaRPr lang="en-US" sz="2800">
              <a:sym typeface="Symbol" pitchFamily="18" charset="2"/>
            </a:endParaRPr>
          </a:p>
          <a:p>
            <a:endParaRPr lang="en-US">
              <a:sym typeface="Symbol" pitchFamily="18" charset="2"/>
            </a:endParaRPr>
          </a:p>
        </p:txBody>
      </p:sp>
      <p:sp>
        <p:nvSpPr>
          <p:cNvPr id="61444" name="Text Box 4"/>
          <p:cNvSpPr txBox="1">
            <a:spLocks noChangeArrowheads="1"/>
          </p:cNvSpPr>
          <p:nvPr/>
        </p:nvSpPr>
        <p:spPr bwMode="auto">
          <a:xfrm>
            <a:off x="152400" y="5440363"/>
            <a:ext cx="1133475" cy="307975"/>
          </a:xfrm>
          <a:prstGeom prst="rect">
            <a:avLst/>
          </a:prstGeom>
          <a:noFill/>
          <a:ln w="25400">
            <a:noFill/>
            <a:miter lim="800000"/>
            <a:headEnd/>
            <a:tailEnd/>
          </a:ln>
        </p:spPr>
        <p:txBody>
          <a:bodyPr wrap="none">
            <a:spAutoFit/>
          </a:bodyPr>
          <a:lstStyle/>
          <a:p>
            <a:r>
              <a:rPr lang="en-US" sz="1400"/>
              <a:t>0.20 J, 0.26 J</a:t>
            </a:r>
          </a:p>
        </p:txBody>
      </p:sp>
      <p:sp>
        <p:nvSpPr>
          <p:cNvPr id="61445"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spAutoFit/>
          </a:bodyPr>
          <a:lstStyle/>
          <a:p>
            <a:r>
              <a:rPr lang="en-US" sz="3200"/>
              <a:t>An SHO has a total energy of 2.18 J, a mass of 0.126 kg, and a period of 0.175 s.  </a:t>
            </a:r>
          </a:p>
          <a:p>
            <a:r>
              <a:rPr lang="en-US" sz="3200"/>
              <a:t>a) What is its maximum velocity?</a:t>
            </a:r>
          </a:p>
          <a:p>
            <a:r>
              <a:rPr lang="en-US" sz="3200"/>
              <a:t>b) What is its amplitude of motion?</a:t>
            </a:r>
            <a:endParaRPr lang="en-US" sz="3200">
              <a:sym typeface="Symbol" pitchFamily="18" charset="2"/>
            </a:endParaRPr>
          </a:p>
        </p:txBody>
      </p:sp>
      <p:sp>
        <p:nvSpPr>
          <p:cNvPr id="123907" name="Text Box 3"/>
          <p:cNvSpPr txBox="1">
            <a:spLocks noChangeArrowheads="1"/>
          </p:cNvSpPr>
          <p:nvPr/>
        </p:nvSpPr>
        <p:spPr bwMode="auto">
          <a:xfrm>
            <a:off x="228600" y="2565400"/>
            <a:ext cx="8686800" cy="1754188"/>
          </a:xfrm>
          <a:prstGeom prst="rect">
            <a:avLst/>
          </a:prstGeom>
          <a:noFill/>
          <a:ln w="9525">
            <a:noFill/>
            <a:miter lim="800000"/>
            <a:headEnd/>
            <a:tailEnd/>
          </a:ln>
        </p:spPr>
        <p:txBody>
          <a:bodyPr>
            <a:spAutoFit/>
          </a:bodyPr>
          <a:lstStyle/>
          <a:p>
            <a:r>
              <a:rPr lang="en-US">
                <a:sym typeface="Symbol" pitchFamily="18" charset="2"/>
              </a:rPr>
              <a:t>Use </a:t>
            </a:r>
            <a:r>
              <a:rPr lang="en-US" sz="2800">
                <a:sym typeface="Symbol" pitchFamily="18" charset="2"/>
              </a:rPr>
              <a:t>E</a:t>
            </a:r>
            <a:r>
              <a:rPr lang="en-US" sz="2800" baseline="-25000">
                <a:sym typeface="Symbol" pitchFamily="18" charset="2"/>
              </a:rPr>
              <a:t>k </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mv</a:t>
            </a:r>
            <a:r>
              <a:rPr lang="en-US" sz="2800" baseline="30000">
                <a:sym typeface="Symbol" pitchFamily="18" charset="2"/>
              </a:rPr>
              <a:t>2</a:t>
            </a:r>
            <a:endParaRPr lang="en-US" sz="2800">
              <a:sym typeface="Symbol" pitchFamily="18" charset="2"/>
            </a:endParaRPr>
          </a:p>
          <a:p>
            <a:r>
              <a:rPr lang="en-US" sz="2800">
                <a:sym typeface="Symbol" pitchFamily="18" charset="2"/>
              </a:rPr>
              <a:t>Then  = 2/T</a:t>
            </a:r>
          </a:p>
          <a:p>
            <a:r>
              <a:rPr lang="en-US">
                <a:sym typeface="Symbol" pitchFamily="18" charset="2"/>
              </a:rPr>
              <a:t>Use </a:t>
            </a:r>
            <a:r>
              <a:rPr lang="en-US" sz="2800">
                <a:sym typeface="Symbol" pitchFamily="18" charset="2"/>
              </a:rPr>
              <a:t>E</a:t>
            </a:r>
            <a:r>
              <a:rPr lang="en-US" sz="2800" baseline="-25000">
                <a:sym typeface="Symbol" pitchFamily="18" charset="2"/>
              </a:rPr>
              <a:t>k (max) </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a:t>
            </a:r>
            <a:r>
              <a:rPr lang="en-US">
                <a:sym typeface="Symbol" pitchFamily="18" charset="2"/>
              </a:rPr>
              <a:t></a:t>
            </a:r>
            <a:r>
              <a:rPr lang="en-US" baseline="30000">
                <a:sym typeface="Symbol" pitchFamily="18" charset="2"/>
              </a:rPr>
              <a:t>2</a:t>
            </a:r>
            <a:r>
              <a:rPr lang="en-US" sz="2800">
                <a:sym typeface="Symbol" pitchFamily="18" charset="2"/>
              </a:rPr>
              <a:t>x</a:t>
            </a:r>
            <a:r>
              <a:rPr lang="en-US" sz="2800" baseline="-25000">
                <a:sym typeface="Symbol" pitchFamily="18" charset="2"/>
              </a:rPr>
              <a:t>o</a:t>
            </a:r>
            <a:r>
              <a:rPr lang="en-US" sz="2800" baseline="30000">
                <a:sym typeface="Symbol" pitchFamily="18" charset="2"/>
              </a:rPr>
              <a:t>2</a:t>
            </a:r>
            <a:endParaRPr lang="en-US" sz="2800">
              <a:sym typeface="Symbol" pitchFamily="18" charset="2"/>
            </a:endParaRPr>
          </a:p>
          <a:p>
            <a:endParaRPr lang="en-US">
              <a:sym typeface="Symbol" pitchFamily="18" charset="2"/>
            </a:endParaRPr>
          </a:p>
        </p:txBody>
      </p:sp>
      <p:sp>
        <p:nvSpPr>
          <p:cNvPr id="62468" name="Text Box 4"/>
          <p:cNvSpPr txBox="1">
            <a:spLocks noChangeArrowheads="1"/>
          </p:cNvSpPr>
          <p:nvPr/>
        </p:nvSpPr>
        <p:spPr bwMode="auto">
          <a:xfrm>
            <a:off x="152400" y="5440363"/>
            <a:ext cx="1641475" cy="307975"/>
          </a:xfrm>
          <a:prstGeom prst="rect">
            <a:avLst/>
          </a:prstGeom>
          <a:noFill/>
          <a:ln w="25400">
            <a:noFill/>
            <a:miter lim="800000"/>
            <a:headEnd/>
            <a:tailEnd/>
          </a:ln>
        </p:spPr>
        <p:txBody>
          <a:bodyPr wrap="none">
            <a:spAutoFit/>
          </a:bodyPr>
          <a:lstStyle/>
          <a:p>
            <a:r>
              <a:rPr lang="en-US" sz="1400"/>
              <a:t>5.88 m/s J, 0.164 m </a:t>
            </a:r>
          </a:p>
        </p:txBody>
      </p:sp>
      <p:sp>
        <p:nvSpPr>
          <p:cNvPr id="62469"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127000"/>
            <a:ext cx="8093075" cy="2062163"/>
          </a:xfrm>
          <a:prstGeom prst="rect">
            <a:avLst/>
          </a:prstGeom>
          <a:noFill/>
          <a:ln w="9525">
            <a:noFill/>
            <a:miter lim="800000"/>
            <a:headEnd/>
            <a:tailEnd/>
          </a:ln>
        </p:spPr>
        <p:txBody>
          <a:bodyPr>
            <a:spAutoFit/>
          </a:bodyPr>
          <a:lstStyle/>
          <a:p>
            <a:r>
              <a:rPr lang="en-US" sz="3200"/>
              <a:t>An SHO a maximum velocity of 3.47 m/s, and a mass of 0.395 kg, and an amplitude of 0.805 m.  What is its potential energy when it is 0.215 m from equilibrium?</a:t>
            </a:r>
            <a:endParaRPr lang="en-US" sz="3200">
              <a:sym typeface="Symbol" pitchFamily="18" charset="2"/>
            </a:endParaRPr>
          </a:p>
        </p:txBody>
      </p:sp>
      <p:sp>
        <p:nvSpPr>
          <p:cNvPr id="122883" name="Text Box 3"/>
          <p:cNvSpPr txBox="1">
            <a:spLocks noChangeArrowheads="1"/>
          </p:cNvSpPr>
          <p:nvPr/>
        </p:nvSpPr>
        <p:spPr bwMode="auto">
          <a:xfrm>
            <a:off x="228600" y="2565400"/>
            <a:ext cx="8686800" cy="2184400"/>
          </a:xfrm>
          <a:prstGeom prst="rect">
            <a:avLst/>
          </a:prstGeom>
          <a:noFill/>
          <a:ln w="9525">
            <a:noFill/>
            <a:miter lim="800000"/>
            <a:headEnd/>
            <a:tailEnd/>
          </a:ln>
        </p:spPr>
        <p:txBody>
          <a:bodyPr>
            <a:spAutoFit/>
          </a:bodyPr>
          <a:lstStyle/>
          <a:p>
            <a:r>
              <a:rPr lang="en-US" sz="2800">
                <a:sym typeface="Symbol" pitchFamily="18" charset="2"/>
              </a:rPr>
              <a:t> = 2/T</a:t>
            </a:r>
            <a:endParaRPr lang="en-US">
              <a:sym typeface="Symbol" pitchFamily="18" charset="2"/>
            </a:endParaRPr>
          </a:p>
          <a:p>
            <a:r>
              <a:rPr lang="en-US">
                <a:sym typeface="Symbol" pitchFamily="18" charset="2"/>
              </a:rPr>
              <a:t>Use </a:t>
            </a:r>
            <a:r>
              <a:rPr lang="en-US" sz="2800">
                <a:sym typeface="Symbol" pitchFamily="18" charset="2"/>
              </a:rPr>
              <a:t>E</a:t>
            </a:r>
            <a:r>
              <a:rPr lang="en-US" sz="2800" baseline="-25000">
                <a:sym typeface="Symbol" pitchFamily="18" charset="2"/>
              </a:rPr>
              <a:t>k </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mv</a:t>
            </a:r>
            <a:r>
              <a:rPr lang="en-US" sz="2800" baseline="30000">
                <a:sym typeface="Symbol" pitchFamily="18" charset="2"/>
              </a:rPr>
              <a:t>2</a:t>
            </a:r>
            <a:endParaRPr lang="en-US" sz="2800">
              <a:sym typeface="Symbol" pitchFamily="18" charset="2"/>
            </a:endParaRPr>
          </a:p>
          <a:p>
            <a:r>
              <a:rPr lang="en-US">
                <a:sym typeface="Symbol" pitchFamily="18" charset="2"/>
              </a:rPr>
              <a:t>Use </a:t>
            </a:r>
            <a:r>
              <a:rPr lang="en-US" sz="2800">
                <a:sym typeface="Symbol" pitchFamily="18" charset="2"/>
              </a:rPr>
              <a:t>E</a:t>
            </a:r>
            <a:r>
              <a:rPr lang="en-US" sz="2800" baseline="-25000">
                <a:sym typeface="Symbol" pitchFamily="18" charset="2"/>
              </a:rPr>
              <a:t>k (max) </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a:t>
            </a:r>
            <a:r>
              <a:rPr lang="en-US" baseline="30000">
                <a:sym typeface="Symbol" pitchFamily="18" charset="2"/>
              </a:rPr>
              <a:t>2</a:t>
            </a:r>
            <a:r>
              <a:rPr lang="en-US" sz="2800">
                <a:sym typeface="Symbol" pitchFamily="18" charset="2"/>
              </a:rPr>
              <a:t>x</a:t>
            </a:r>
            <a:r>
              <a:rPr lang="en-US" sz="2800" baseline="-25000">
                <a:sym typeface="Symbol" pitchFamily="18" charset="2"/>
              </a:rPr>
              <a:t>o</a:t>
            </a:r>
            <a:r>
              <a:rPr lang="en-US" sz="2800" baseline="30000">
                <a:sym typeface="Symbol" pitchFamily="18" charset="2"/>
              </a:rPr>
              <a:t>2</a:t>
            </a:r>
          </a:p>
          <a:p>
            <a:r>
              <a:rPr lang="en-US" sz="2800">
                <a:sym typeface="Symbol" pitchFamily="18" charset="2"/>
              </a:rPr>
              <a:t>Then </a:t>
            </a:r>
            <a:r>
              <a:rPr lang="en-US">
                <a:sym typeface="Symbol" pitchFamily="18" charset="2"/>
              </a:rPr>
              <a:t>Use </a:t>
            </a:r>
            <a:r>
              <a:rPr lang="en-US" sz="2800">
                <a:sym typeface="Symbol" pitchFamily="18" charset="2"/>
              </a:rPr>
              <a:t>E</a:t>
            </a:r>
            <a:r>
              <a:rPr lang="en-US" sz="2800" baseline="-25000">
                <a:sym typeface="Symbol" pitchFamily="18" charset="2"/>
              </a:rPr>
              <a:t>k </a:t>
            </a:r>
            <a:r>
              <a:rPr lang="en-US" sz="2800">
                <a:sym typeface="Symbol" pitchFamily="18" charset="2"/>
              </a:rPr>
              <a:t> = </a:t>
            </a:r>
            <a:r>
              <a:rPr lang="en-US" sz="2800" baseline="30000">
                <a:sym typeface="Symbol" pitchFamily="18" charset="2"/>
              </a:rPr>
              <a:t>1</a:t>
            </a:r>
            <a:r>
              <a:rPr lang="en-US" sz="2800">
                <a:sym typeface="Symbol" pitchFamily="18" charset="2"/>
              </a:rPr>
              <a:t>/</a:t>
            </a:r>
            <a:r>
              <a:rPr lang="en-US" sz="2800" baseline="-25000">
                <a:sym typeface="Symbol" pitchFamily="18" charset="2"/>
              </a:rPr>
              <a:t>2</a:t>
            </a:r>
            <a:r>
              <a:rPr lang="en-US" sz="2800">
                <a:sym typeface="Symbol" pitchFamily="18" charset="2"/>
              </a:rPr>
              <a:t>m</a:t>
            </a:r>
            <a:r>
              <a:rPr lang="en-US" baseline="30000">
                <a:sym typeface="Symbol" pitchFamily="18" charset="2"/>
              </a:rPr>
              <a:t>2</a:t>
            </a:r>
            <a:r>
              <a:rPr lang="en-US">
                <a:sym typeface="Symbol" pitchFamily="18" charset="2"/>
              </a:rPr>
              <a:t>(</a:t>
            </a:r>
            <a:r>
              <a:rPr lang="en-US" sz="2800">
                <a:sym typeface="Symbol" pitchFamily="18" charset="2"/>
              </a:rPr>
              <a:t>x</a:t>
            </a:r>
            <a:r>
              <a:rPr lang="en-US" sz="2800" baseline="-25000">
                <a:sym typeface="Symbol" pitchFamily="18" charset="2"/>
              </a:rPr>
              <a:t>o</a:t>
            </a:r>
            <a:r>
              <a:rPr lang="en-US" sz="2800" baseline="30000">
                <a:sym typeface="Symbol" pitchFamily="18" charset="2"/>
              </a:rPr>
              <a:t>2</a:t>
            </a:r>
            <a:r>
              <a:rPr lang="en-US" sz="2800">
                <a:sym typeface="Symbol" pitchFamily="18" charset="2"/>
              </a:rPr>
              <a:t> – x</a:t>
            </a:r>
            <a:r>
              <a:rPr lang="en-US" sz="2800" baseline="30000">
                <a:sym typeface="Symbol" pitchFamily="18" charset="2"/>
              </a:rPr>
              <a:t>2</a:t>
            </a:r>
            <a:r>
              <a:rPr lang="en-US" sz="2800">
                <a:sym typeface="Symbol" pitchFamily="18" charset="2"/>
              </a:rPr>
              <a:t>)</a:t>
            </a:r>
          </a:p>
          <a:p>
            <a:r>
              <a:rPr lang="en-US">
                <a:sym typeface="Symbol" pitchFamily="18" charset="2"/>
              </a:rPr>
              <a:t>Subtract kinetic from max</a:t>
            </a:r>
          </a:p>
        </p:txBody>
      </p:sp>
      <p:sp>
        <p:nvSpPr>
          <p:cNvPr id="63492" name="Text Box 4"/>
          <p:cNvSpPr txBox="1">
            <a:spLocks noChangeArrowheads="1"/>
          </p:cNvSpPr>
          <p:nvPr/>
        </p:nvSpPr>
        <p:spPr bwMode="auto">
          <a:xfrm>
            <a:off x="152400" y="5440363"/>
            <a:ext cx="703263" cy="307975"/>
          </a:xfrm>
          <a:prstGeom prst="rect">
            <a:avLst/>
          </a:prstGeom>
          <a:noFill/>
          <a:ln w="25400">
            <a:noFill/>
            <a:miter lim="800000"/>
            <a:headEnd/>
            <a:tailEnd/>
          </a:ln>
        </p:spPr>
        <p:txBody>
          <a:bodyPr wrap="none">
            <a:spAutoFit/>
          </a:bodyPr>
          <a:lstStyle/>
          <a:p>
            <a:r>
              <a:rPr lang="en-US" sz="1400"/>
              <a:t>0.170 J</a:t>
            </a:r>
          </a:p>
        </p:txBody>
      </p:sp>
      <p:sp>
        <p:nvSpPr>
          <p:cNvPr id="63493"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4800" y="127000"/>
            <a:ext cx="8093075" cy="2246313"/>
          </a:xfrm>
          <a:prstGeom prst="rect">
            <a:avLst/>
          </a:prstGeom>
          <a:noFill/>
          <a:ln w="9525">
            <a:noFill/>
            <a:miter lim="800000"/>
            <a:headEnd/>
            <a:tailEnd/>
          </a:ln>
        </p:spPr>
        <p:txBody>
          <a:bodyPr>
            <a:spAutoFit/>
          </a:bodyPr>
          <a:lstStyle/>
          <a:p>
            <a:r>
              <a:rPr lang="en-US" sz="2800"/>
              <a:t>A 1250 kg car moves with the following equation of motion: (in m)</a:t>
            </a:r>
          </a:p>
          <a:p>
            <a:pPr lvl="1"/>
            <a:r>
              <a:rPr lang="en-US" sz="2800" b="1" i="1"/>
              <a:t>x = 0.170sin(4.42t)</a:t>
            </a:r>
          </a:p>
          <a:p>
            <a:r>
              <a:rPr lang="en-US" sz="2800">
                <a:sym typeface="Symbol" pitchFamily="18" charset="2"/>
              </a:rPr>
              <a:t>a) what is its total energy?</a:t>
            </a:r>
          </a:p>
          <a:p>
            <a:r>
              <a:rPr lang="en-US" sz="2800">
                <a:sym typeface="Symbol" pitchFamily="18" charset="2"/>
              </a:rPr>
              <a:t>b) what is its kinetic energy at t = 3.50 s?</a:t>
            </a:r>
          </a:p>
        </p:txBody>
      </p:sp>
      <p:sp>
        <p:nvSpPr>
          <p:cNvPr id="124931" name="Text Box 3"/>
          <p:cNvSpPr txBox="1">
            <a:spLocks noChangeArrowheads="1"/>
          </p:cNvSpPr>
          <p:nvPr/>
        </p:nvSpPr>
        <p:spPr bwMode="auto">
          <a:xfrm>
            <a:off x="228600" y="2565400"/>
            <a:ext cx="8686800" cy="1570038"/>
          </a:xfrm>
          <a:prstGeom prst="rect">
            <a:avLst/>
          </a:prstGeom>
          <a:noFill/>
          <a:ln w="9525">
            <a:noFill/>
            <a:miter lim="800000"/>
            <a:headEnd/>
            <a:tailEnd/>
          </a:ln>
        </p:spPr>
        <p:txBody>
          <a:bodyPr>
            <a:spAutoFit/>
          </a:bodyPr>
          <a:lstStyle/>
          <a:p>
            <a:r>
              <a:rPr lang="en-US">
                <a:sym typeface="Symbol" pitchFamily="18" charset="2"/>
              </a:rPr>
              <a:t>Use E</a:t>
            </a:r>
            <a:r>
              <a:rPr lang="en-US" baseline="-25000">
                <a:sym typeface="Symbol" pitchFamily="18" charset="2"/>
              </a:rPr>
              <a:t>T</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baseline="30000">
                <a:sym typeface="Symbol" pitchFamily="18" charset="2"/>
              </a:rPr>
              <a:t>2</a:t>
            </a:r>
            <a:r>
              <a:rPr lang="en-US">
                <a:sym typeface="Symbol" pitchFamily="18" charset="2"/>
              </a:rPr>
              <a:t>x</a:t>
            </a:r>
            <a:r>
              <a:rPr lang="en-US" baseline="-25000">
                <a:sym typeface="Symbol" pitchFamily="18" charset="2"/>
              </a:rPr>
              <a:t>o</a:t>
            </a:r>
            <a:r>
              <a:rPr lang="en-US" baseline="30000">
                <a:sym typeface="Symbol" pitchFamily="18" charset="2"/>
              </a:rPr>
              <a:t>2</a:t>
            </a:r>
            <a:endParaRPr lang="en-US">
              <a:sym typeface="Symbol" pitchFamily="18" charset="2"/>
            </a:endParaRPr>
          </a:p>
          <a:p>
            <a:r>
              <a:rPr lang="en-US">
                <a:sym typeface="Symbol" pitchFamily="18" charset="2"/>
              </a:rPr>
              <a:t>Then find x from the equation: (.04007…)</a:t>
            </a:r>
          </a:p>
          <a:p>
            <a:r>
              <a:rPr lang="en-US">
                <a:sym typeface="Symbol" pitchFamily="18" charset="2"/>
              </a:rPr>
              <a:t>Then use Use E</a:t>
            </a:r>
            <a:r>
              <a:rPr lang="en-US" baseline="-25000">
                <a:sym typeface="Symbol" pitchFamily="18" charset="2"/>
              </a:rPr>
              <a:t>k </a:t>
            </a:r>
            <a:r>
              <a:rPr lang="en-US">
                <a:sym typeface="Symbol" pitchFamily="18" charset="2"/>
              </a:rPr>
              <a:t> = </a:t>
            </a:r>
            <a:r>
              <a:rPr lang="en-US" baseline="30000">
                <a:sym typeface="Symbol" pitchFamily="18" charset="2"/>
              </a:rPr>
              <a:t>1</a:t>
            </a:r>
            <a:r>
              <a:rPr lang="en-US">
                <a:sym typeface="Symbol" pitchFamily="18" charset="2"/>
              </a:rPr>
              <a:t>/</a:t>
            </a:r>
            <a:r>
              <a:rPr lang="en-US" baseline="-25000">
                <a:sym typeface="Symbol" pitchFamily="18" charset="2"/>
              </a:rPr>
              <a:t>2</a:t>
            </a:r>
            <a:r>
              <a:rPr lang="en-US">
                <a:sym typeface="Symbol" pitchFamily="18" charset="2"/>
              </a:rPr>
              <a:t>m</a:t>
            </a:r>
            <a:r>
              <a:rPr lang="en-US" baseline="30000">
                <a:sym typeface="Symbol" pitchFamily="18" charset="2"/>
              </a:rPr>
              <a:t>2</a:t>
            </a:r>
            <a:r>
              <a:rPr lang="en-US">
                <a:sym typeface="Symbol" pitchFamily="18" charset="2"/>
              </a:rPr>
              <a:t>(x</a:t>
            </a:r>
            <a:r>
              <a:rPr lang="en-US" baseline="-25000">
                <a:sym typeface="Symbol" pitchFamily="18" charset="2"/>
              </a:rPr>
              <a:t>o</a:t>
            </a:r>
            <a:r>
              <a:rPr lang="en-US" baseline="30000">
                <a:sym typeface="Symbol" pitchFamily="18" charset="2"/>
              </a:rPr>
              <a:t>2</a:t>
            </a:r>
            <a:r>
              <a:rPr lang="en-US">
                <a:sym typeface="Symbol" pitchFamily="18" charset="2"/>
              </a:rPr>
              <a:t> – x</a:t>
            </a:r>
            <a:r>
              <a:rPr lang="en-US" baseline="30000">
                <a:sym typeface="Symbol" pitchFamily="18" charset="2"/>
              </a:rPr>
              <a:t>2</a:t>
            </a:r>
            <a:r>
              <a:rPr lang="en-US">
                <a:sym typeface="Symbol" pitchFamily="18" charset="2"/>
              </a:rPr>
              <a:t>)</a:t>
            </a:r>
          </a:p>
          <a:p>
            <a:endParaRPr lang="en-US">
              <a:sym typeface="Symbol" pitchFamily="18" charset="2"/>
            </a:endParaRPr>
          </a:p>
        </p:txBody>
      </p:sp>
      <p:sp>
        <p:nvSpPr>
          <p:cNvPr id="64516" name="Text Box 4"/>
          <p:cNvSpPr txBox="1">
            <a:spLocks noChangeArrowheads="1"/>
          </p:cNvSpPr>
          <p:nvPr/>
        </p:nvSpPr>
        <p:spPr bwMode="auto">
          <a:xfrm>
            <a:off x="152400" y="5440363"/>
            <a:ext cx="1044575" cy="307975"/>
          </a:xfrm>
          <a:prstGeom prst="rect">
            <a:avLst/>
          </a:prstGeom>
          <a:noFill/>
          <a:ln w="25400">
            <a:noFill/>
            <a:miter lim="800000"/>
            <a:headEnd/>
            <a:tailEnd/>
          </a:ln>
        </p:spPr>
        <p:txBody>
          <a:bodyPr wrap="none">
            <a:spAutoFit/>
          </a:bodyPr>
          <a:lstStyle/>
          <a:p>
            <a:r>
              <a:rPr lang="en-US" sz="1400"/>
              <a:t>353 J, 333 J</a:t>
            </a:r>
          </a:p>
        </p:txBody>
      </p:sp>
      <p:sp>
        <p:nvSpPr>
          <p:cNvPr id="64517" name="Text Box 5"/>
          <p:cNvSpPr txBox="1">
            <a:spLocks noChangeArrowheads="1"/>
          </p:cNvSpPr>
          <p:nvPr/>
        </p:nvSpPr>
        <p:spPr bwMode="auto">
          <a:xfrm>
            <a:off x="8596313" y="5305425"/>
            <a:ext cx="474662"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65539"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65540" name="Rectangle 4"/>
          <p:cNvSpPr>
            <a:spLocks noChangeArrowheads="1"/>
          </p:cNvSpPr>
          <p:nvPr/>
        </p:nvSpPr>
        <p:spPr bwMode="auto">
          <a:xfrm>
            <a:off x="1524000" y="3619500"/>
            <a:ext cx="1219200" cy="228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190500"/>
            <a:ext cx="8686800" cy="830263"/>
          </a:xfrm>
          <a:prstGeom prst="rect">
            <a:avLst/>
          </a:prstGeom>
          <a:noFill/>
          <a:ln w="9525">
            <a:noFill/>
            <a:miter lim="800000"/>
            <a:headEnd/>
            <a:tailEnd/>
          </a:ln>
        </p:spPr>
        <p:txBody>
          <a:bodyPr>
            <a:spAutoFit/>
          </a:bodyPr>
          <a:lstStyle/>
          <a:p>
            <a:pPr eaLnBrk="0" hangingPunct="0"/>
            <a:r>
              <a:rPr lang="en-US"/>
              <a:t>What is the frequency of a sound wave that has a wavelength of 45 cm, where the speed of sound is 335 m/s</a:t>
            </a:r>
            <a:endParaRPr lang="en-US" sz="600"/>
          </a:p>
        </p:txBody>
      </p:sp>
      <p:sp>
        <p:nvSpPr>
          <p:cNvPr id="102403" name="Text Box 3"/>
          <p:cNvSpPr txBox="1">
            <a:spLocks noChangeArrowheads="1"/>
          </p:cNvSpPr>
          <p:nvPr/>
        </p:nvSpPr>
        <p:spPr bwMode="auto">
          <a:xfrm>
            <a:off x="228600" y="2413000"/>
            <a:ext cx="8763000" cy="738188"/>
          </a:xfrm>
          <a:prstGeom prst="rect">
            <a:avLst/>
          </a:prstGeom>
          <a:noFill/>
          <a:ln w="9525">
            <a:noFill/>
            <a:miter lim="800000"/>
            <a:headEnd/>
            <a:tailEnd/>
          </a:ln>
        </p:spPr>
        <p:txBody>
          <a:bodyPr>
            <a:spAutoFit/>
          </a:bodyPr>
          <a:lstStyle/>
          <a:p>
            <a:pPr eaLnBrk="0" hangingPunct="0"/>
            <a:r>
              <a:rPr lang="en-US" sz="1400"/>
              <a:t>v = f</a:t>
            </a:r>
            <a:r>
              <a:rPr lang="en-US" sz="1000"/>
              <a:t> </a:t>
            </a:r>
            <a:r>
              <a:rPr lang="en-US" sz="1400">
                <a:sym typeface="Symbol" pitchFamily="18" charset="2"/>
              </a:rPr>
              <a:t></a:t>
            </a:r>
            <a:endParaRPr lang="en-US" sz="2000" baseline="-25000"/>
          </a:p>
          <a:p>
            <a:pPr eaLnBrk="0" hangingPunct="0"/>
            <a:r>
              <a:rPr lang="en-US" sz="1400">
                <a:sym typeface="Symbol" pitchFamily="18" charset="2"/>
              </a:rPr>
              <a:t>f = v/ = (335 m/s)/(.45 m) = 744.444 = 740 Hz</a:t>
            </a:r>
          </a:p>
          <a:p>
            <a:pPr eaLnBrk="0" hangingPunct="0"/>
            <a:r>
              <a:rPr lang="en-US" sz="1400">
                <a:sym typeface="Symbol" pitchFamily="18" charset="2"/>
              </a:rPr>
              <a:t>…</a:t>
            </a:r>
          </a:p>
        </p:txBody>
      </p:sp>
      <p:sp>
        <p:nvSpPr>
          <p:cNvPr id="66564" name="Rectangle 6"/>
          <p:cNvSpPr>
            <a:spLocks noChangeArrowheads="1"/>
          </p:cNvSpPr>
          <p:nvPr/>
        </p:nvSpPr>
        <p:spPr bwMode="auto">
          <a:xfrm>
            <a:off x="0" y="4762500"/>
            <a:ext cx="1082675" cy="461963"/>
          </a:xfrm>
          <a:prstGeom prst="rect">
            <a:avLst/>
          </a:prstGeom>
          <a:noFill/>
          <a:ln w="25400">
            <a:noFill/>
            <a:miter lim="800000"/>
            <a:headEnd/>
            <a:tailEnd/>
          </a:ln>
        </p:spPr>
        <p:txBody>
          <a:bodyPr wrap="none">
            <a:spAutoFit/>
          </a:bodyPr>
          <a:lstStyle/>
          <a:p>
            <a:r>
              <a:rPr lang="en-US">
                <a:sym typeface="Symbol" pitchFamily="18" charset="2"/>
              </a:rPr>
              <a:t>740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8600" y="3429000"/>
            <a:ext cx="8763000" cy="1016000"/>
          </a:xfrm>
          <a:prstGeom prst="rect">
            <a:avLst/>
          </a:prstGeom>
          <a:noFill/>
          <a:ln w="9525">
            <a:noFill/>
            <a:miter lim="800000"/>
            <a:headEnd/>
            <a:tailEnd/>
          </a:ln>
        </p:spPr>
        <p:txBody>
          <a:bodyPr>
            <a:spAutoFit/>
          </a:bodyPr>
          <a:lstStyle/>
          <a:p>
            <a:r>
              <a:rPr lang="en-US" sz="1100"/>
              <a:t>L = </a:t>
            </a:r>
            <a:r>
              <a:rPr lang="en-US" sz="1600" baseline="30000"/>
              <a:t>2</a:t>
            </a:r>
            <a:r>
              <a:rPr lang="en-US" sz="1600"/>
              <a:t>/</a:t>
            </a:r>
            <a:r>
              <a:rPr lang="en-US" sz="1600" baseline="-25000"/>
              <a:t>4</a:t>
            </a:r>
            <a:r>
              <a:rPr lang="en-US" sz="1100"/>
              <a:t> </a:t>
            </a:r>
            <a:r>
              <a:rPr lang="en-US" sz="1400">
                <a:sym typeface="Symbol" pitchFamily="18" charset="2"/>
              </a:rPr>
              <a:t></a:t>
            </a:r>
          </a:p>
          <a:p>
            <a:r>
              <a:rPr lang="en-US" sz="1400">
                <a:sym typeface="Symbol" pitchFamily="18" charset="2"/>
              </a:rPr>
              <a:t> = </a:t>
            </a:r>
            <a:r>
              <a:rPr lang="en-US" sz="1600" baseline="30000"/>
              <a:t>4</a:t>
            </a:r>
            <a:r>
              <a:rPr lang="en-US" sz="1600"/>
              <a:t>/</a:t>
            </a:r>
            <a:r>
              <a:rPr lang="en-US" sz="1600" baseline="-25000"/>
              <a:t>2</a:t>
            </a:r>
            <a:r>
              <a:rPr lang="en-US" sz="1400">
                <a:sym typeface="Symbol" pitchFamily="18" charset="2"/>
              </a:rPr>
              <a:t>(.62 m) = 1.24 m</a:t>
            </a:r>
          </a:p>
          <a:p>
            <a:r>
              <a:rPr lang="en-US" sz="1000"/>
              <a:t>v = f</a:t>
            </a:r>
            <a:r>
              <a:rPr lang="en-US" sz="1000">
                <a:sym typeface="Symbol" pitchFamily="18" charset="2"/>
              </a:rPr>
              <a:t>, f = v/ = (343 m/s)/(1.24 m) =</a:t>
            </a:r>
            <a:r>
              <a:rPr lang="en-US" sz="1400">
                <a:sym typeface="Symbol" pitchFamily="18" charset="2"/>
              </a:rPr>
              <a:t> 277 Hz</a:t>
            </a:r>
          </a:p>
          <a:p>
            <a:r>
              <a:rPr lang="en-US" sz="1400">
                <a:sym typeface="Symbol" pitchFamily="18" charset="2"/>
              </a:rPr>
              <a:t>…</a:t>
            </a:r>
          </a:p>
        </p:txBody>
      </p:sp>
      <p:sp>
        <p:nvSpPr>
          <p:cNvPr id="67587" name="Text Box 5"/>
          <p:cNvSpPr txBox="1">
            <a:spLocks noChangeArrowheads="1"/>
          </p:cNvSpPr>
          <p:nvPr/>
        </p:nvSpPr>
        <p:spPr bwMode="auto">
          <a:xfrm>
            <a:off x="746125" y="1905000"/>
            <a:ext cx="8169275" cy="1384300"/>
          </a:xfrm>
          <a:prstGeom prst="rect">
            <a:avLst/>
          </a:prstGeom>
          <a:noFill/>
          <a:ln w="50800">
            <a:noFill/>
            <a:miter lim="800000"/>
            <a:headEnd/>
            <a:tailEnd/>
          </a:ln>
        </p:spPr>
        <p:txBody>
          <a:bodyPr>
            <a:spAutoFit/>
          </a:bodyPr>
          <a:lstStyle/>
          <a:p>
            <a:r>
              <a:rPr lang="en-US" sz="2000"/>
              <a:t>The waveform is 62 cm long.  What is the </a:t>
            </a:r>
            <a:r>
              <a:rPr lang="en-US" sz="2800">
                <a:sym typeface="Symbol" pitchFamily="18" charset="2"/>
              </a:rPr>
              <a:t>?</a:t>
            </a:r>
          </a:p>
          <a:p>
            <a:r>
              <a:rPr lang="en-US" sz="2800">
                <a:sym typeface="Symbol" pitchFamily="18" charset="2"/>
              </a:rPr>
              <a:t>If it is a sound wave (v = 343 m/s), what is its frequency</a:t>
            </a:r>
            <a:r>
              <a:rPr lang="en-US" sz="2000"/>
              <a:t> (v = f</a:t>
            </a:r>
            <a:r>
              <a:rPr lang="en-US" sz="2800">
                <a:sym typeface="Symbol" pitchFamily="18" charset="2"/>
              </a:rPr>
              <a:t>)</a:t>
            </a:r>
          </a:p>
        </p:txBody>
      </p:sp>
      <p:pic>
        <p:nvPicPr>
          <p:cNvPr id="67588" name="Picture 6" descr="FG12_12A"/>
          <p:cNvPicPr>
            <a:picLocks noChangeAspect="1" noChangeArrowheads="1"/>
          </p:cNvPicPr>
          <p:nvPr/>
        </p:nvPicPr>
        <p:blipFill>
          <a:blip r:embed="rId2"/>
          <a:srcRect/>
          <a:stretch>
            <a:fillRect/>
          </a:stretch>
        </p:blipFill>
        <p:spPr bwMode="auto">
          <a:xfrm>
            <a:off x="838200" y="190500"/>
            <a:ext cx="7467600" cy="1706563"/>
          </a:xfrm>
          <a:prstGeom prst="rect">
            <a:avLst/>
          </a:prstGeom>
          <a:noFill/>
          <a:ln w="9525">
            <a:noFill/>
            <a:miter lim="800000"/>
            <a:headEnd/>
            <a:tailEnd/>
          </a:ln>
        </p:spPr>
      </p:pic>
      <p:sp>
        <p:nvSpPr>
          <p:cNvPr id="67589" name="Rectangle 8"/>
          <p:cNvSpPr>
            <a:spLocks noChangeArrowheads="1"/>
          </p:cNvSpPr>
          <p:nvPr/>
        </p:nvSpPr>
        <p:spPr bwMode="auto">
          <a:xfrm>
            <a:off x="304800" y="4914900"/>
            <a:ext cx="1082675" cy="461963"/>
          </a:xfrm>
          <a:prstGeom prst="rect">
            <a:avLst/>
          </a:prstGeom>
          <a:noFill/>
          <a:ln w="25400">
            <a:noFill/>
            <a:miter lim="800000"/>
            <a:headEnd/>
            <a:tailEnd/>
          </a:ln>
        </p:spPr>
        <p:txBody>
          <a:bodyPr wrap="none">
            <a:spAutoFit/>
          </a:bodyPr>
          <a:lstStyle/>
          <a:p>
            <a:r>
              <a:rPr lang="en-US">
                <a:sym typeface="Symbol" pitchFamily="18" charset="2"/>
              </a:rPr>
              <a:t>277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28600" y="3568700"/>
            <a:ext cx="8763000" cy="1138238"/>
          </a:xfrm>
          <a:prstGeom prst="rect">
            <a:avLst/>
          </a:prstGeom>
          <a:noFill/>
          <a:ln w="9525">
            <a:noFill/>
            <a:miter lim="800000"/>
            <a:headEnd/>
            <a:tailEnd/>
          </a:ln>
        </p:spPr>
        <p:txBody>
          <a:bodyPr>
            <a:spAutoFit/>
          </a:bodyPr>
          <a:lstStyle/>
          <a:p>
            <a:r>
              <a:rPr lang="en-US" sz="1200"/>
              <a:t>L = </a:t>
            </a:r>
            <a:r>
              <a:rPr lang="en-US" sz="1800" baseline="30000"/>
              <a:t>1</a:t>
            </a:r>
            <a:r>
              <a:rPr lang="en-US" sz="1800"/>
              <a:t>/</a:t>
            </a:r>
            <a:r>
              <a:rPr lang="en-US" sz="1800" baseline="-25000"/>
              <a:t>4</a:t>
            </a:r>
            <a:r>
              <a:rPr lang="en-US" sz="1200"/>
              <a:t> </a:t>
            </a:r>
            <a:r>
              <a:rPr lang="en-US" sz="1600">
                <a:sym typeface="Symbol" pitchFamily="18" charset="2"/>
              </a:rPr>
              <a:t></a:t>
            </a:r>
          </a:p>
          <a:p>
            <a:r>
              <a:rPr lang="en-US" sz="1600">
                <a:sym typeface="Symbol" pitchFamily="18" charset="2"/>
              </a:rPr>
              <a:t> = </a:t>
            </a:r>
            <a:r>
              <a:rPr lang="en-US" sz="1800" baseline="30000"/>
              <a:t>4</a:t>
            </a:r>
            <a:r>
              <a:rPr lang="en-US" sz="1800"/>
              <a:t>/</a:t>
            </a:r>
            <a:r>
              <a:rPr lang="en-US" sz="1800" baseline="-25000"/>
              <a:t>1</a:t>
            </a:r>
            <a:r>
              <a:rPr lang="en-US" sz="1600">
                <a:sym typeface="Symbol" pitchFamily="18" charset="2"/>
              </a:rPr>
              <a:t>(2.42 m) = 9.68 m</a:t>
            </a:r>
          </a:p>
          <a:p>
            <a:r>
              <a:rPr lang="en-US" sz="1100"/>
              <a:t>v = f</a:t>
            </a:r>
            <a:r>
              <a:rPr lang="en-US" sz="1100">
                <a:sym typeface="Symbol" pitchFamily="18" charset="2"/>
              </a:rPr>
              <a:t>, f = v/ = (343 m/s)/(9.68 m) =</a:t>
            </a:r>
            <a:r>
              <a:rPr lang="en-US" sz="1600">
                <a:sym typeface="Symbol" pitchFamily="18" charset="2"/>
              </a:rPr>
              <a:t> 35.4 Hz</a:t>
            </a:r>
          </a:p>
          <a:p>
            <a:r>
              <a:rPr lang="en-US" sz="1600">
                <a:sym typeface="Symbol" pitchFamily="18" charset="2"/>
              </a:rPr>
              <a:t>...</a:t>
            </a:r>
          </a:p>
        </p:txBody>
      </p:sp>
      <p:sp>
        <p:nvSpPr>
          <p:cNvPr id="68611" name="Text Box 5"/>
          <p:cNvSpPr txBox="1">
            <a:spLocks noChangeArrowheads="1"/>
          </p:cNvSpPr>
          <p:nvPr/>
        </p:nvSpPr>
        <p:spPr bwMode="auto">
          <a:xfrm>
            <a:off x="746125" y="2147888"/>
            <a:ext cx="8169275" cy="1384300"/>
          </a:xfrm>
          <a:prstGeom prst="rect">
            <a:avLst/>
          </a:prstGeom>
          <a:noFill/>
          <a:ln w="50800">
            <a:noFill/>
            <a:miter lim="800000"/>
            <a:headEnd/>
            <a:tailEnd/>
          </a:ln>
        </p:spPr>
        <p:txBody>
          <a:bodyPr>
            <a:spAutoFit/>
          </a:bodyPr>
          <a:lstStyle/>
          <a:p>
            <a:r>
              <a:rPr lang="en-US" sz="2000"/>
              <a:t>The waveform is 2.42 m long.  What is the </a:t>
            </a:r>
            <a:r>
              <a:rPr lang="en-US" sz="2800" u="sng">
                <a:sym typeface="Symbol" pitchFamily="18" charset="2"/>
              </a:rPr>
              <a:t></a:t>
            </a:r>
            <a:r>
              <a:rPr lang="en-US" sz="2800">
                <a:sym typeface="Symbol" pitchFamily="18" charset="2"/>
              </a:rPr>
              <a:t>?</a:t>
            </a:r>
          </a:p>
          <a:p>
            <a:r>
              <a:rPr lang="en-US" sz="2800">
                <a:sym typeface="Symbol" pitchFamily="18" charset="2"/>
              </a:rPr>
              <a:t>If it is a sound wave (v = 343 m/s), what is its </a:t>
            </a:r>
            <a:r>
              <a:rPr lang="en-US" sz="2800" u="sng">
                <a:sym typeface="Symbol" pitchFamily="18" charset="2"/>
              </a:rPr>
              <a:t>frequency</a:t>
            </a:r>
            <a:r>
              <a:rPr lang="en-US" sz="2000"/>
              <a:t> (v = f</a:t>
            </a:r>
            <a:r>
              <a:rPr lang="en-US" sz="2800">
                <a:sym typeface="Symbol" pitchFamily="18" charset="2"/>
              </a:rPr>
              <a:t>)</a:t>
            </a:r>
          </a:p>
        </p:txBody>
      </p:sp>
      <p:pic>
        <p:nvPicPr>
          <p:cNvPr id="68612" name="Picture 6" descr="FG12_13A"/>
          <p:cNvPicPr>
            <a:picLocks noChangeAspect="1" noChangeArrowheads="1"/>
          </p:cNvPicPr>
          <p:nvPr/>
        </p:nvPicPr>
        <p:blipFill>
          <a:blip r:embed="rId2"/>
          <a:srcRect/>
          <a:stretch>
            <a:fillRect/>
          </a:stretch>
        </p:blipFill>
        <p:spPr bwMode="auto">
          <a:xfrm>
            <a:off x="0" y="-31750"/>
            <a:ext cx="9144000" cy="2063750"/>
          </a:xfrm>
          <a:prstGeom prst="rect">
            <a:avLst/>
          </a:prstGeom>
          <a:noFill/>
          <a:ln w="9525">
            <a:noFill/>
            <a:miter lim="800000"/>
            <a:headEnd/>
            <a:tailEnd/>
          </a:ln>
        </p:spPr>
      </p:pic>
      <p:sp>
        <p:nvSpPr>
          <p:cNvPr id="68613" name="Rectangle 8"/>
          <p:cNvSpPr>
            <a:spLocks noChangeArrowheads="1"/>
          </p:cNvSpPr>
          <p:nvPr/>
        </p:nvSpPr>
        <p:spPr bwMode="auto">
          <a:xfrm>
            <a:off x="152400" y="4991100"/>
            <a:ext cx="1158875" cy="461963"/>
          </a:xfrm>
          <a:prstGeom prst="rect">
            <a:avLst/>
          </a:prstGeom>
          <a:noFill/>
          <a:ln w="25400">
            <a:noFill/>
            <a:miter lim="800000"/>
            <a:headEnd/>
            <a:tailEnd/>
          </a:ln>
        </p:spPr>
        <p:txBody>
          <a:bodyPr wrap="none">
            <a:spAutoFit/>
          </a:bodyPr>
          <a:lstStyle/>
          <a:p>
            <a:r>
              <a:rPr lang="en-US">
                <a:sym typeface="Symbol" pitchFamily="18" charset="2"/>
              </a:rPr>
              <a:t>35.4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69635"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69636" name="Rectangle 4"/>
          <p:cNvSpPr>
            <a:spLocks noChangeArrowheads="1"/>
          </p:cNvSpPr>
          <p:nvPr/>
        </p:nvSpPr>
        <p:spPr bwMode="auto">
          <a:xfrm>
            <a:off x="4648200" y="1409700"/>
            <a:ext cx="2819400" cy="9906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2447925" y="0"/>
            <a:ext cx="4481513" cy="562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1689100"/>
            <a:ext cx="8763000" cy="1724025"/>
          </a:xfrm>
          <a:prstGeom prst="rect">
            <a:avLst/>
          </a:prstGeom>
          <a:noFill/>
          <a:ln w="9525">
            <a:noFill/>
            <a:miter lim="800000"/>
            <a:headEnd/>
            <a:tailEnd/>
          </a:ln>
        </p:spPr>
        <p:txBody>
          <a:bodyPr>
            <a:spAutoFit/>
          </a:bodyPr>
          <a:lstStyle/>
          <a:p>
            <a:r>
              <a:rPr lang="en-US" sz="1400"/>
              <a:t>Moving observer</a:t>
            </a:r>
          </a:p>
          <a:p>
            <a:r>
              <a:rPr lang="en-US" sz="1400"/>
              <a:t>higher frequency</a:t>
            </a:r>
          </a:p>
          <a:p>
            <a:pPr eaLnBrk="0" hangingPunct="0"/>
            <a:r>
              <a:rPr lang="en-US" sz="1400">
                <a:sym typeface="Symbol" pitchFamily="18" charset="2"/>
              </a:rPr>
              <a:t>f’ = f{1 </a:t>
            </a:r>
            <a:r>
              <a:rPr lang="en-US" sz="1400" u="sng">
                <a:sym typeface="Symbol" pitchFamily="18" charset="2"/>
              </a:rPr>
              <a:t>+</a:t>
            </a:r>
            <a:r>
              <a:rPr lang="en-US" sz="1400">
                <a:sym typeface="Symbol" pitchFamily="18" charset="2"/>
              </a:rPr>
              <a:t> v</a:t>
            </a:r>
            <a:r>
              <a:rPr lang="en-US" sz="1400" baseline="-25000">
                <a:sym typeface="Symbol" pitchFamily="18" charset="2"/>
              </a:rPr>
              <a:t>o</a:t>
            </a:r>
            <a:r>
              <a:rPr lang="en-US" sz="1400">
                <a:sym typeface="Symbol" pitchFamily="18" charset="2"/>
              </a:rPr>
              <a:t>/v}</a:t>
            </a:r>
          </a:p>
          <a:p>
            <a:pPr lvl="1"/>
            <a:endParaRPr lang="en-US" sz="1400">
              <a:sym typeface="Symbol" pitchFamily="18" charset="2"/>
            </a:endParaRPr>
          </a:p>
          <a:p>
            <a:r>
              <a:rPr lang="en-US" sz="1400">
                <a:sym typeface="Symbol" pitchFamily="18" charset="2"/>
              </a:rPr>
              <a:t>f = 440.0 Hz, vo = 18.0 m/s, v = 343 m/s, and +</a:t>
            </a:r>
          </a:p>
          <a:p>
            <a:r>
              <a:rPr lang="en-US" sz="1600"/>
              <a:t>F = 463 Hz</a:t>
            </a:r>
          </a:p>
          <a:p>
            <a:r>
              <a:rPr lang="en-US" sz="1600"/>
              <a:t>…</a:t>
            </a:r>
            <a:endParaRPr lang="en-US" sz="1400">
              <a:sym typeface="Symbol" pitchFamily="18" charset="2"/>
            </a:endParaRPr>
          </a:p>
        </p:txBody>
      </p:sp>
      <p:sp>
        <p:nvSpPr>
          <p:cNvPr id="70659" name="Text Box 5"/>
          <p:cNvSpPr txBox="1">
            <a:spLocks noChangeArrowheads="1"/>
          </p:cNvSpPr>
          <p:nvPr/>
        </p:nvSpPr>
        <p:spPr bwMode="auto">
          <a:xfrm>
            <a:off x="457200" y="317500"/>
            <a:ext cx="8458200" cy="830263"/>
          </a:xfrm>
          <a:prstGeom prst="rect">
            <a:avLst/>
          </a:prstGeom>
          <a:noFill/>
          <a:ln w="50800">
            <a:noFill/>
            <a:miter lim="800000"/>
            <a:headEnd/>
            <a:tailEnd/>
          </a:ln>
        </p:spPr>
        <p:txBody>
          <a:bodyPr>
            <a:spAutoFit/>
          </a:bodyPr>
          <a:lstStyle/>
          <a:p>
            <a:r>
              <a:rPr lang="en-US"/>
              <a:t>A person who is late for a concert runs at 18.0 m/s towards an A 440.0 Hz.  What frequency do they hear?  (use v sound = 343 m/s)</a:t>
            </a:r>
          </a:p>
        </p:txBody>
      </p:sp>
      <p:sp>
        <p:nvSpPr>
          <p:cNvPr id="70660" name="Rectangle 6"/>
          <p:cNvSpPr>
            <a:spLocks noChangeArrowheads="1"/>
          </p:cNvSpPr>
          <p:nvPr/>
        </p:nvSpPr>
        <p:spPr bwMode="auto">
          <a:xfrm>
            <a:off x="0" y="4686300"/>
            <a:ext cx="1082675" cy="461963"/>
          </a:xfrm>
          <a:prstGeom prst="rect">
            <a:avLst/>
          </a:prstGeom>
          <a:noFill/>
          <a:ln w="25400">
            <a:noFill/>
            <a:miter lim="800000"/>
            <a:headEnd/>
            <a:tailEnd/>
          </a:ln>
        </p:spPr>
        <p:txBody>
          <a:bodyPr wrap="none">
            <a:spAutoFit/>
          </a:bodyPr>
          <a:lstStyle/>
          <a:p>
            <a:r>
              <a:rPr lang="en-US"/>
              <a:t>463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4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44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4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1689100"/>
            <a:ext cx="8763000" cy="1939925"/>
          </a:xfrm>
          <a:prstGeom prst="rect">
            <a:avLst/>
          </a:prstGeom>
          <a:noFill/>
          <a:ln w="9525">
            <a:noFill/>
            <a:miter lim="800000"/>
            <a:headEnd/>
            <a:tailEnd/>
          </a:ln>
        </p:spPr>
        <p:txBody>
          <a:bodyPr>
            <a:spAutoFit/>
          </a:bodyPr>
          <a:lstStyle/>
          <a:p>
            <a:r>
              <a:rPr lang="en-US" sz="2000"/>
              <a:t>Moving source</a:t>
            </a:r>
          </a:p>
          <a:p>
            <a:r>
              <a:rPr lang="en-US" sz="2000"/>
              <a:t>lower frequency</a:t>
            </a:r>
          </a:p>
          <a:p>
            <a:r>
              <a:rPr lang="en-US" sz="2000">
                <a:sym typeface="Symbol" pitchFamily="18" charset="2"/>
              </a:rPr>
              <a:t>f’ = f{</a:t>
            </a:r>
            <a:r>
              <a:rPr lang="en-US" sz="2000" u="sng">
                <a:sym typeface="Symbol" pitchFamily="18" charset="2"/>
              </a:rPr>
              <a:t>      v       </a:t>
            </a:r>
            <a:r>
              <a:rPr lang="en-US" sz="2000">
                <a:sym typeface="Symbol" pitchFamily="18" charset="2"/>
              </a:rPr>
              <a:t>}</a:t>
            </a:r>
          </a:p>
          <a:p>
            <a:pPr lvl="1"/>
            <a:r>
              <a:rPr lang="en-US" sz="2000">
                <a:sym typeface="Symbol" pitchFamily="18" charset="2"/>
              </a:rPr>
              <a:t> </a:t>
            </a:r>
            <a:r>
              <a:rPr lang="en-US" sz="1600">
                <a:sym typeface="Symbol" pitchFamily="18" charset="2"/>
              </a:rPr>
              <a:t>   </a:t>
            </a:r>
            <a:r>
              <a:rPr lang="en-US" sz="2000">
                <a:sym typeface="Symbol" pitchFamily="18" charset="2"/>
              </a:rPr>
              <a:t> {v   </a:t>
            </a:r>
            <a:r>
              <a:rPr lang="en-US" sz="2000" u="sng">
                <a:sym typeface="Symbol" pitchFamily="18" charset="2"/>
              </a:rPr>
              <a:t>+</a:t>
            </a:r>
            <a:r>
              <a:rPr lang="en-US" sz="2000">
                <a:sym typeface="Symbol" pitchFamily="18" charset="2"/>
              </a:rPr>
              <a:t>   u</a:t>
            </a:r>
            <a:r>
              <a:rPr lang="en-US" sz="2000" baseline="-25000">
                <a:sym typeface="Symbol" pitchFamily="18" charset="2"/>
              </a:rPr>
              <a:t>s</a:t>
            </a:r>
            <a:r>
              <a:rPr lang="en-US" sz="2000">
                <a:sym typeface="Symbol" pitchFamily="18" charset="2"/>
              </a:rPr>
              <a:t> }</a:t>
            </a:r>
          </a:p>
          <a:p>
            <a:pPr lvl="1"/>
            <a:endParaRPr lang="en-US" sz="2000">
              <a:sym typeface="Symbol" pitchFamily="18" charset="2"/>
            </a:endParaRPr>
          </a:p>
          <a:p>
            <a:r>
              <a:rPr lang="en-US" sz="2000">
                <a:sym typeface="Symbol" pitchFamily="18" charset="2"/>
              </a:rPr>
              <a:t>f’ = 213 Hz,  f = 256 Hz, v = 343 m/s, and +</a:t>
            </a:r>
          </a:p>
        </p:txBody>
      </p:sp>
      <p:sp>
        <p:nvSpPr>
          <p:cNvPr id="71683" name="Text Box 3"/>
          <p:cNvSpPr txBox="1">
            <a:spLocks noChangeArrowheads="1"/>
          </p:cNvSpPr>
          <p:nvPr/>
        </p:nvSpPr>
        <p:spPr bwMode="auto">
          <a:xfrm>
            <a:off x="152400" y="4838700"/>
            <a:ext cx="3186113" cy="461963"/>
          </a:xfrm>
          <a:prstGeom prst="rect">
            <a:avLst/>
          </a:prstGeom>
          <a:noFill/>
          <a:ln w="25400">
            <a:noFill/>
            <a:miter lim="800000"/>
            <a:headEnd/>
            <a:tailEnd/>
          </a:ln>
        </p:spPr>
        <p:txBody>
          <a:bodyPr wrap="none">
            <a:spAutoFit/>
          </a:bodyPr>
          <a:lstStyle/>
          <a:p>
            <a:r>
              <a:rPr lang="en-US"/>
              <a:t>69.2 m/s away from you</a:t>
            </a:r>
            <a:endParaRPr lang="en-US" sz="3200">
              <a:sym typeface="Symbol" pitchFamily="18" charset="2"/>
            </a:endParaRPr>
          </a:p>
        </p:txBody>
      </p:sp>
      <p:sp>
        <p:nvSpPr>
          <p:cNvPr id="71684" name="Text Box 5"/>
          <p:cNvSpPr txBox="1">
            <a:spLocks noChangeArrowheads="1"/>
          </p:cNvSpPr>
          <p:nvPr/>
        </p:nvSpPr>
        <p:spPr bwMode="auto">
          <a:xfrm>
            <a:off x="457200" y="317500"/>
            <a:ext cx="8458200" cy="1108075"/>
          </a:xfrm>
          <a:prstGeom prst="rect">
            <a:avLst/>
          </a:prstGeom>
          <a:noFill/>
          <a:ln w="50800">
            <a:noFill/>
            <a:miter lim="800000"/>
            <a:headEnd/>
            <a:tailEnd/>
          </a:ln>
        </p:spPr>
        <p:txBody>
          <a:bodyPr>
            <a:spAutoFit/>
          </a:bodyPr>
          <a:lstStyle/>
          <a:p>
            <a:r>
              <a:rPr lang="en-US"/>
              <a:t>A car with a 256 Hz horn is moving so that you hear 213 Hz.  What is its velocity, and is it moving away from you or toward you?  </a:t>
            </a:r>
          </a:p>
          <a:p>
            <a:r>
              <a:rPr lang="en-US" sz="1800"/>
              <a:t>(use v sound = 343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72707"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72708" name="Rectangle 4"/>
          <p:cNvSpPr>
            <a:spLocks noChangeArrowheads="1"/>
          </p:cNvSpPr>
          <p:nvPr/>
        </p:nvSpPr>
        <p:spPr bwMode="auto">
          <a:xfrm>
            <a:off x="1524000" y="4305300"/>
            <a:ext cx="2209800" cy="6858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190500"/>
            <a:ext cx="8686800" cy="1938338"/>
          </a:xfrm>
          <a:prstGeom prst="rect">
            <a:avLst/>
          </a:prstGeom>
          <a:noFill/>
          <a:ln w="9525">
            <a:noFill/>
            <a:miter lim="800000"/>
            <a:headEnd/>
            <a:tailEnd/>
          </a:ln>
        </p:spPr>
        <p:txBody>
          <a:bodyPr>
            <a:spAutoFit/>
          </a:bodyPr>
          <a:lstStyle/>
          <a:p>
            <a:pPr eaLnBrk="0" hangingPunct="0"/>
            <a:r>
              <a:rPr lang="en-US"/>
              <a:t>Two speakers 3.0 m apart are making sound with a wavelength of 48.0 cm. </a:t>
            </a:r>
          </a:p>
          <a:p>
            <a:pPr eaLnBrk="0" hangingPunct="0"/>
            <a:r>
              <a:rPr lang="en-US"/>
              <a:t>If I am 2.12 m from one speaker, and 3.80 m from the other, is it loud, or quiet, and how many wavelengths difference in distance is there?</a:t>
            </a:r>
          </a:p>
        </p:txBody>
      </p:sp>
      <p:sp>
        <p:nvSpPr>
          <p:cNvPr id="105475" name="Text Box 3"/>
          <p:cNvSpPr txBox="1">
            <a:spLocks noChangeArrowheads="1"/>
          </p:cNvSpPr>
          <p:nvPr/>
        </p:nvSpPr>
        <p:spPr bwMode="auto">
          <a:xfrm>
            <a:off x="381000" y="3441700"/>
            <a:ext cx="8763000" cy="830263"/>
          </a:xfrm>
          <a:prstGeom prst="rect">
            <a:avLst/>
          </a:prstGeom>
          <a:noFill/>
          <a:ln w="9525">
            <a:noFill/>
            <a:miter lim="800000"/>
            <a:headEnd/>
            <a:tailEnd/>
          </a:ln>
        </p:spPr>
        <p:txBody>
          <a:bodyPr>
            <a:spAutoFit/>
          </a:bodyPr>
          <a:lstStyle/>
          <a:p>
            <a:r>
              <a:rPr lang="en-US" sz="1600"/>
              <a:t>3.80 m - 2.12 m = 1.68 m</a:t>
            </a:r>
          </a:p>
          <a:p>
            <a:r>
              <a:rPr lang="en-US" sz="1600"/>
              <a:t>(1.68 m)/(.48 m) = 3.5 </a:t>
            </a:r>
            <a:r>
              <a:rPr lang="en-US" sz="1600">
                <a:sym typeface="Symbol" pitchFamily="18" charset="2"/>
              </a:rPr>
              <a:t> = destructive interference</a:t>
            </a:r>
          </a:p>
          <a:p>
            <a:r>
              <a:rPr lang="en-US" sz="1600">
                <a:sym typeface="Symbol" pitchFamily="18" charset="2"/>
              </a:rPr>
              <a:t>…</a:t>
            </a:r>
          </a:p>
        </p:txBody>
      </p:sp>
      <p:sp>
        <p:nvSpPr>
          <p:cNvPr id="73732" name="Rectangle 6"/>
          <p:cNvSpPr>
            <a:spLocks noChangeArrowheads="1"/>
          </p:cNvSpPr>
          <p:nvPr/>
        </p:nvSpPr>
        <p:spPr bwMode="auto">
          <a:xfrm>
            <a:off x="0" y="4838700"/>
            <a:ext cx="4038600" cy="461963"/>
          </a:xfrm>
          <a:prstGeom prst="rect">
            <a:avLst/>
          </a:prstGeom>
          <a:noFill/>
          <a:ln w="25400">
            <a:noFill/>
            <a:miter lim="800000"/>
            <a:headEnd/>
            <a:tailEnd/>
          </a:ln>
        </p:spPr>
        <p:txBody>
          <a:bodyPr wrap="none">
            <a:spAutoFit/>
          </a:bodyPr>
          <a:lstStyle/>
          <a:p>
            <a:r>
              <a:rPr lang="en-US"/>
              <a:t>3.5 </a:t>
            </a:r>
            <a:r>
              <a:rPr lang="en-US">
                <a:sym typeface="Symbol" pitchFamily="18" charset="2"/>
              </a:rPr>
              <a:t> = destructive interference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74755"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74756" name="Rectangle 4"/>
          <p:cNvSpPr>
            <a:spLocks noChangeArrowheads="1"/>
          </p:cNvSpPr>
          <p:nvPr/>
        </p:nvSpPr>
        <p:spPr bwMode="auto">
          <a:xfrm>
            <a:off x="1447800" y="3848100"/>
            <a:ext cx="15240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1689100"/>
            <a:ext cx="8763000" cy="1754188"/>
          </a:xfrm>
          <a:prstGeom prst="rect">
            <a:avLst/>
          </a:prstGeom>
          <a:noFill/>
          <a:ln w="9525">
            <a:noFill/>
            <a:miter lim="800000"/>
            <a:headEnd/>
            <a:tailEnd/>
          </a:ln>
        </p:spPr>
        <p:txBody>
          <a:bodyPr>
            <a:spAutoFit/>
          </a:bodyPr>
          <a:lstStyle/>
          <a:p>
            <a:r>
              <a:rPr lang="en-US" sz="1800"/>
              <a:t>n = </a:t>
            </a:r>
            <a:r>
              <a:rPr lang="en-US" sz="3600" baseline="30000"/>
              <a:t>c</a:t>
            </a:r>
            <a:r>
              <a:rPr lang="en-US" sz="3600"/>
              <a:t>/</a:t>
            </a:r>
            <a:r>
              <a:rPr lang="en-US" sz="3600" baseline="-25000"/>
              <a:t>v</a:t>
            </a:r>
          </a:p>
          <a:p>
            <a:pPr lvl="1"/>
            <a:endParaRPr lang="en-US" sz="1800">
              <a:sym typeface="Symbol" pitchFamily="18" charset="2"/>
            </a:endParaRPr>
          </a:p>
          <a:p>
            <a:r>
              <a:rPr lang="en-US" sz="1800">
                <a:sym typeface="Symbol" pitchFamily="18" charset="2"/>
              </a:rPr>
              <a:t>n = 2.42, c = 3.00 x 10</a:t>
            </a:r>
            <a:r>
              <a:rPr lang="en-US" sz="1800" baseline="30000">
                <a:sym typeface="Symbol" pitchFamily="18" charset="2"/>
              </a:rPr>
              <a:t>8</a:t>
            </a:r>
            <a:r>
              <a:rPr lang="en-US" sz="1800">
                <a:sym typeface="Symbol" pitchFamily="18" charset="2"/>
              </a:rPr>
              <a:t> m/s </a:t>
            </a:r>
          </a:p>
          <a:p>
            <a:r>
              <a:rPr lang="en-US" sz="1800">
                <a:sym typeface="Symbol" pitchFamily="18" charset="2"/>
              </a:rPr>
              <a:t>V = </a:t>
            </a:r>
            <a:r>
              <a:rPr lang="en-US" sz="1800"/>
              <a:t>1.24 x 10</a:t>
            </a:r>
            <a:r>
              <a:rPr lang="en-US" sz="1800" baseline="30000"/>
              <a:t>8</a:t>
            </a:r>
            <a:r>
              <a:rPr lang="en-US" sz="1800"/>
              <a:t> m/s</a:t>
            </a:r>
          </a:p>
          <a:p>
            <a:r>
              <a:rPr lang="en-US" sz="1800"/>
              <a:t>…</a:t>
            </a:r>
            <a:endParaRPr lang="en-US" sz="4400">
              <a:sym typeface="Symbol" pitchFamily="18" charset="2"/>
            </a:endParaRPr>
          </a:p>
        </p:txBody>
      </p:sp>
      <p:sp>
        <p:nvSpPr>
          <p:cNvPr id="75779" name="Text Box 5"/>
          <p:cNvSpPr txBox="1">
            <a:spLocks noChangeArrowheads="1"/>
          </p:cNvSpPr>
          <p:nvPr/>
        </p:nvSpPr>
        <p:spPr bwMode="auto">
          <a:xfrm>
            <a:off x="457200" y="317500"/>
            <a:ext cx="8458200" cy="584200"/>
          </a:xfrm>
          <a:prstGeom prst="rect">
            <a:avLst/>
          </a:prstGeom>
          <a:noFill/>
          <a:ln w="50800">
            <a:noFill/>
            <a:miter lim="800000"/>
            <a:headEnd/>
            <a:tailEnd/>
          </a:ln>
        </p:spPr>
        <p:txBody>
          <a:bodyPr>
            <a:spAutoFit/>
          </a:bodyPr>
          <a:lstStyle/>
          <a:p>
            <a:r>
              <a:rPr lang="en-US" sz="3200"/>
              <a:t>What is the speed of light in diamond? n = 2.42</a:t>
            </a:r>
          </a:p>
        </p:txBody>
      </p:sp>
      <p:sp>
        <p:nvSpPr>
          <p:cNvPr id="75780" name="Rectangle 6"/>
          <p:cNvSpPr>
            <a:spLocks noChangeArrowheads="1"/>
          </p:cNvSpPr>
          <p:nvPr/>
        </p:nvSpPr>
        <p:spPr bwMode="auto">
          <a:xfrm>
            <a:off x="0" y="4838700"/>
            <a:ext cx="1963738" cy="461963"/>
          </a:xfrm>
          <a:prstGeom prst="rect">
            <a:avLst/>
          </a:prstGeom>
          <a:noFill/>
          <a:ln w="25400">
            <a:noFill/>
            <a:miter lim="800000"/>
            <a:headEnd/>
            <a:tailEnd/>
          </a:ln>
        </p:spPr>
        <p:txBody>
          <a:bodyPr wrap="none">
            <a:spAutoFit/>
          </a:bodyPr>
          <a:lstStyle/>
          <a:p>
            <a:r>
              <a:rPr lang="en-US"/>
              <a:t>1.24 x 10</a:t>
            </a:r>
            <a:r>
              <a:rPr lang="en-US" baseline="30000"/>
              <a:t>8</a:t>
            </a:r>
            <a:r>
              <a:rPr lang="en-US"/>
              <a:t>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81000" y="2108200"/>
            <a:ext cx="4953000" cy="1200150"/>
          </a:xfrm>
          <a:prstGeom prst="rect">
            <a:avLst/>
          </a:prstGeom>
          <a:noFill/>
          <a:ln w="9525">
            <a:noFill/>
            <a:miter lim="800000"/>
            <a:headEnd/>
            <a:tailEnd/>
          </a:ln>
        </p:spPr>
        <p:txBody>
          <a:bodyPr>
            <a:spAutoFit/>
          </a:bodyPr>
          <a:lstStyle/>
          <a:p>
            <a:r>
              <a:rPr lang="en-US" sz="1600"/>
              <a:t>n</a:t>
            </a:r>
            <a:r>
              <a:rPr lang="en-US" sz="1600" baseline="-25000"/>
              <a:t>1</a:t>
            </a:r>
            <a:r>
              <a:rPr lang="en-US" sz="1600"/>
              <a:t> </a:t>
            </a:r>
            <a:r>
              <a:rPr lang="en-US" sz="1800"/>
              <a:t>sin </a:t>
            </a:r>
            <a:r>
              <a:rPr lang="en-US" sz="1800">
                <a:sym typeface="Symbol" pitchFamily="18" charset="2"/>
              </a:rPr>
              <a:t></a:t>
            </a:r>
            <a:r>
              <a:rPr lang="en-US" sz="1800" baseline="-25000">
                <a:sym typeface="Symbol" pitchFamily="18" charset="2"/>
              </a:rPr>
              <a:t>1</a:t>
            </a:r>
            <a:r>
              <a:rPr lang="en-US" sz="1800">
                <a:sym typeface="Symbol" pitchFamily="18" charset="2"/>
              </a:rPr>
              <a:t>  =  </a:t>
            </a:r>
            <a:r>
              <a:rPr lang="en-US" sz="1600"/>
              <a:t>n</a:t>
            </a:r>
            <a:r>
              <a:rPr lang="en-US" sz="1600" baseline="-25000"/>
              <a:t>2</a:t>
            </a:r>
            <a:r>
              <a:rPr lang="en-US" sz="1600"/>
              <a:t> </a:t>
            </a:r>
            <a:r>
              <a:rPr lang="en-US" sz="1800"/>
              <a:t>sin </a:t>
            </a:r>
            <a:r>
              <a:rPr lang="en-US" sz="1800">
                <a:sym typeface="Symbol" pitchFamily="18" charset="2"/>
              </a:rPr>
              <a:t></a:t>
            </a:r>
            <a:r>
              <a:rPr lang="en-US" sz="1800" baseline="-25000">
                <a:sym typeface="Symbol" pitchFamily="18" charset="2"/>
              </a:rPr>
              <a:t>2</a:t>
            </a:r>
            <a:endParaRPr lang="en-US" sz="1800">
              <a:sym typeface="Symbol" pitchFamily="18" charset="2"/>
            </a:endParaRPr>
          </a:p>
          <a:p>
            <a:r>
              <a:rPr lang="en-US" sz="1600"/>
              <a:t>n</a:t>
            </a:r>
            <a:r>
              <a:rPr lang="en-US" sz="1600" baseline="-25000"/>
              <a:t>1</a:t>
            </a:r>
            <a:r>
              <a:rPr lang="en-US" sz="1800">
                <a:sym typeface="Symbol" pitchFamily="18" charset="2"/>
              </a:rPr>
              <a:t> = 1.33, </a:t>
            </a:r>
            <a:r>
              <a:rPr lang="en-US" sz="1800" baseline="-25000">
                <a:sym typeface="Symbol" pitchFamily="18" charset="2"/>
              </a:rPr>
              <a:t>1</a:t>
            </a:r>
            <a:r>
              <a:rPr lang="en-US" sz="1800">
                <a:sym typeface="Symbol" pitchFamily="18" charset="2"/>
              </a:rPr>
              <a:t> = </a:t>
            </a:r>
            <a:r>
              <a:rPr lang="en-US" sz="1800"/>
              <a:t>12</a:t>
            </a:r>
            <a:r>
              <a:rPr lang="en-US" sz="1800" baseline="30000"/>
              <a:t>o</a:t>
            </a:r>
            <a:r>
              <a:rPr lang="en-US" sz="1800">
                <a:sym typeface="Symbol" pitchFamily="18" charset="2"/>
              </a:rPr>
              <a:t>, n</a:t>
            </a:r>
            <a:r>
              <a:rPr lang="en-US" sz="1800" baseline="-25000">
                <a:sym typeface="Symbol" pitchFamily="18" charset="2"/>
              </a:rPr>
              <a:t>2</a:t>
            </a:r>
            <a:r>
              <a:rPr lang="en-US" sz="1800">
                <a:sym typeface="Symbol" pitchFamily="18" charset="2"/>
              </a:rPr>
              <a:t> = </a:t>
            </a:r>
            <a:r>
              <a:rPr lang="en-US" sz="1800"/>
              <a:t>1.00</a:t>
            </a:r>
          </a:p>
          <a:p>
            <a:r>
              <a:rPr lang="en-US" sz="1800"/>
              <a:t>Angle = </a:t>
            </a:r>
            <a:r>
              <a:rPr lang="en-US" sz="1600"/>
              <a:t>16</a:t>
            </a:r>
            <a:r>
              <a:rPr lang="en-US" sz="1600" baseline="30000"/>
              <a:t>o</a:t>
            </a:r>
          </a:p>
          <a:p>
            <a:r>
              <a:rPr lang="en-US" sz="1600"/>
              <a:t>…</a:t>
            </a:r>
            <a:endParaRPr lang="en-US" sz="4000"/>
          </a:p>
        </p:txBody>
      </p:sp>
      <p:sp>
        <p:nvSpPr>
          <p:cNvPr id="76803" name="Text Box 5"/>
          <p:cNvSpPr txBox="1">
            <a:spLocks noChangeArrowheads="1"/>
          </p:cNvSpPr>
          <p:nvPr/>
        </p:nvSpPr>
        <p:spPr bwMode="auto">
          <a:xfrm>
            <a:off x="457200" y="317500"/>
            <a:ext cx="8458200" cy="1200150"/>
          </a:xfrm>
          <a:prstGeom prst="rect">
            <a:avLst/>
          </a:prstGeom>
          <a:noFill/>
          <a:ln w="50800">
            <a:noFill/>
            <a:miter lim="800000"/>
            <a:headEnd/>
            <a:tailEnd/>
          </a:ln>
        </p:spPr>
        <p:txBody>
          <a:bodyPr>
            <a:spAutoFit/>
          </a:bodyPr>
          <a:lstStyle/>
          <a:p>
            <a:r>
              <a:rPr lang="en-US"/>
              <a:t>A ray of light has an incident angle of 12</a:t>
            </a:r>
            <a:r>
              <a:rPr lang="en-US" baseline="30000"/>
              <a:t>o</a:t>
            </a:r>
            <a:r>
              <a:rPr lang="en-US"/>
              <a:t> with the underside of an air-water interface, what is the refracted angle in the air?  (n = 1.33 for water, 1.00 for air)</a:t>
            </a:r>
          </a:p>
        </p:txBody>
      </p:sp>
      <p:grpSp>
        <p:nvGrpSpPr>
          <p:cNvPr id="76804" name="Group 6"/>
          <p:cNvGrpSpPr>
            <a:grpSpLocks/>
          </p:cNvGrpSpPr>
          <p:nvPr/>
        </p:nvGrpSpPr>
        <p:grpSpPr bwMode="auto">
          <a:xfrm>
            <a:off x="6019800" y="1968500"/>
            <a:ext cx="3124200" cy="2286000"/>
            <a:chOff x="240" y="1296"/>
            <a:chExt cx="4368" cy="2880"/>
          </a:xfrm>
        </p:grpSpPr>
        <p:sp>
          <p:nvSpPr>
            <p:cNvPr id="76815" name="Rectangle 7"/>
            <p:cNvSpPr>
              <a:spLocks noChangeArrowheads="1"/>
            </p:cNvSpPr>
            <p:nvPr/>
          </p:nvSpPr>
          <p:spPr bwMode="auto">
            <a:xfrm>
              <a:off x="240" y="1296"/>
              <a:ext cx="4368" cy="2880"/>
            </a:xfrm>
            <a:prstGeom prst="rect">
              <a:avLst/>
            </a:prstGeom>
            <a:solidFill>
              <a:schemeClr val="bg1"/>
            </a:solidFill>
            <a:ln w="50800">
              <a:noFill/>
              <a:miter lim="800000"/>
              <a:headEnd/>
              <a:tailEnd/>
            </a:ln>
          </p:spPr>
          <p:txBody>
            <a:bodyPr wrap="none" anchor="ctr"/>
            <a:lstStyle/>
            <a:p>
              <a:pPr algn="ctr"/>
              <a:endParaRPr lang="en-US" sz="2800"/>
            </a:p>
          </p:txBody>
        </p:sp>
        <p:sp>
          <p:nvSpPr>
            <p:cNvPr id="76816" name="Rectangle 8"/>
            <p:cNvSpPr>
              <a:spLocks noChangeArrowheads="1"/>
            </p:cNvSpPr>
            <p:nvPr/>
          </p:nvSpPr>
          <p:spPr bwMode="auto">
            <a:xfrm>
              <a:off x="240" y="2736"/>
              <a:ext cx="4368" cy="1440"/>
            </a:xfrm>
            <a:prstGeom prst="rect">
              <a:avLst/>
            </a:prstGeom>
            <a:solidFill>
              <a:srgbClr val="00FFFF"/>
            </a:solidFill>
            <a:ln w="50800">
              <a:noFill/>
              <a:miter lim="800000"/>
              <a:headEnd/>
              <a:tailEnd/>
            </a:ln>
          </p:spPr>
          <p:txBody>
            <a:bodyPr wrap="none" anchor="ctr"/>
            <a:lstStyle/>
            <a:p>
              <a:endParaRPr lang="en-US"/>
            </a:p>
          </p:txBody>
        </p:sp>
      </p:grpSp>
      <p:sp>
        <p:nvSpPr>
          <p:cNvPr id="76805" name="Line 9"/>
          <p:cNvSpPr>
            <a:spLocks noChangeShapeType="1"/>
          </p:cNvSpPr>
          <p:nvPr/>
        </p:nvSpPr>
        <p:spPr bwMode="auto">
          <a:xfrm>
            <a:off x="7620000" y="2032000"/>
            <a:ext cx="0" cy="2222500"/>
          </a:xfrm>
          <a:prstGeom prst="line">
            <a:avLst/>
          </a:prstGeom>
          <a:noFill/>
          <a:ln w="50800" cap="rnd">
            <a:solidFill>
              <a:schemeClr val="tx1"/>
            </a:solidFill>
            <a:prstDash val="sysDot"/>
            <a:round/>
            <a:headEnd/>
            <a:tailEnd/>
          </a:ln>
        </p:spPr>
        <p:txBody>
          <a:bodyPr/>
          <a:lstStyle/>
          <a:p>
            <a:endParaRPr lang="en-US"/>
          </a:p>
        </p:txBody>
      </p:sp>
      <p:sp>
        <p:nvSpPr>
          <p:cNvPr id="76806" name="Line 10"/>
          <p:cNvSpPr>
            <a:spLocks noChangeShapeType="1"/>
          </p:cNvSpPr>
          <p:nvPr/>
        </p:nvSpPr>
        <p:spPr bwMode="auto">
          <a:xfrm flipH="1" flipV="1">
            <a:off x="7620000" y="3111500"/>
            <a:ext cx="609600" cy="1143000"/>
          </a:xfrm>
          <a:prstGeom prst="line">
            <a:avLst/>
          </a:prstGeom>
          <a:noFill/>
          <a:ln w="50800">
            <a:solidFill>
              <a:schemeClr val="tx1"/>
            </a:solidFill>
            <a:round/>
            <a:headEnd/>
            <a:tailEnd type="triangle" w="med" len="med"/>
          </a:ln>
        </p:spPr>
        <p:txBody>
          <a:bodyPr/>
          <a:lstStyle/>
          <a:p>
            <a:endParaRPr lang="en-US"/>
          </a:p>
        </p:txBody>
      </p:sp>
      <p:sp>
        <p:nvSpPr>
          <p:cNvPr id="76807" name="Line 11"/>
          <p:cNvSpPr>
            <a:spLocks noChangeShapeType="1"/>
          </p:cNvSpPr>
          <p:nvPr/>
        </p:nvSpPr>
        <p:spPr bwMode="auto">
          <a:xfrm flipH="1" flipV="1">
            <a:off x="6629400" y="2095500"/>
            <a:ext cx="990600" cy="1016000"/>
          </a:xfrm>
          <a:prstGeom prst="line">
            <a:avLst/>
          </a:prstGeom>
          <a:noFill/>
          <a:ln w="50800">
            <a:solidFill>
              <a:schemeClr val="tx1"/>
            </a:solidFill>
            <a:round/>
            <a:headEnd/>
            <a:tailEnd type="triangle" w="med" len="med"/>
          </a:ln>
        </p:spPr>
        <p:txBody>
          <a:bodyPr/>
          <a:lstStyle/>
          <a:p>
            <a:endParaRPr lang="en-US"/>
          </a:p>
        </p:txBody>
      </p:sp>
      <p:sp>
        <p:nvSpPr>
          <p:cNvPr id="76808" name="Freeform 12"/>
          <p:cNvSpPr>
            <a:spLocks/>
          </p:cNvSpPr>
          <p:nvPr/>
        </p:nvSpPr>
        <p:spPr bwMode="auto">
          <a:xfrm>
            <a:off x="7620000" y="3746500"/>
            <a:ext cx="304800" cy="74613"/>
          </a:xfrm>
          <a:custGeom>
            <a:avLst/>
            <a:gdLst>
              <a:gd name="T0" fmla="*/ 2147483647 w 192"/>
              <a:gd name="T1" fmla="*/ 0 h 56"/>
              <a:gd name="T2" fmla="*/ 2147483647 w 192"/>
              <a:gd name="T3" fmla="*/ 2147483647 h 56"/>
              <a:gd name="T4" fmla="*/ 0 w 192"/>
              <a:gd name="T5" fmla="*/ 2147483647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192" y="0"/>
                </a:moveTo>
                <a:cubicBezTo>
                  <a:pt x="184" y="20"/>
                  <a:pt x="176" y="40"/>
                  <a:pt x="144" y="48"/>
                </a:cubicBezTo>
                <a:cubicBezTo>
                  <a:pt x="112" y="56"/>
                  <a:pt x="56" y="52"/>
                  <a:pt x="0" y="48"/>
                </a:cubicBezTo>
              </a:path>
            </a:pathLst>
          </a:custGeom>
          <a:noFill/>
          <a:ln w="50800">
            <a:solidFill>
              <a:schemeClr val="tx1"/>
            </a:solidFill>
            <a:round/>
            <a:headEnd/>
            <a:tailEnd/>
          </a:ln>
        </p:spPr>
        <p:txBody>
          <a:bodyPr/>
          <a:lstStyle/>
          <a:p>
            <a:endParaRPr lang="en-US"/>
          </a:p>
        </p:txBody>
      </p:sp>
      <p:sp>
        <p:nvSpPr>
          <p:cNvPr id="76809" name="Freeform 13"/>
          <p:cNvSpPr>
            <a:spLocks/>
          </p:cNvSpPr>
          <p:nvPr/>
        </p:nvSpPr>
        <p:spPr bwMode="auto">
          <a:xfrm>
            <a:off x="7239000" y="2603500"/>
            <a:ext cx="381000" cy="63500"/>
          </a:xfrm>
          <a:custGeom>
            <a:avLst/>
            <a:gdLst>
              <a:gd name="T0" fmla="*/ 0 w 240"/>
              <a:gd name="T1" fmla="*/ 2147483647 h 48"/>
              <a:gd name="T2" fmla="*/ 2147483647 w 240"/>
              <a:gd name="T3" fmla="*/ 0 h 48"/>
              <a:gd name="T4" fmla="*/ 2147483647 w 240"/>
              <a:gd name="T5" fmla="*/ 2147483647 h 48"/>
              <a:gd name="T6" fmla="*/ 0 60000 65536"/>
              <a:gd name="T7" fmla="*/ 0 60000 65536"/>
              <a:gd name="T8" fmla="*/ 0 60000 65536"/>
              <a:gd name="T9" fmla="*/ 0 w 240"/>
              <a:gd name="T10" fmla="*/ 0 h 48"/>
              <a:gd name="T11" fmla="*/ 240 w 240"/>
              <a:gd name="T12" fmla="*/ 48 h 48"/>
            </a:gdLst>
            <a:ahLst/>
            <a:cxnLst>
              <a:cxn ang="T6">
                <a:pos x="T0" y="T1"/>
              </a:cxn>
              <a:cxn ang="T7">
                <a:pos x="T2" y="T3"/>
              </a:cxn>
              <a:cxn ang="T8">
                <a:pos x="T4" y="T5"/>
              </a:cxn>
            </a:cxnLst>
            <a:rect l="T9" t="T10" r="T11" b="T12"/>
            <a:pathLst>
              <a:path w="240" h="48">
                <a:moveTo>
                  <a:pt x="0" y="48"/>
                </a:moveTo>
                <a:cubicBezTo>
                  <a:pt x="28" y="24"/>
                  <a:pt x="56" y="0"/>
                  <a:pt x="96" y="0"/>
                </a:cubicBezTo>
                <a:cubicBezTo>
                  <a:pt x="136" y="0"/>
                  <a:pt x="188" y="24"/>
                  <a:pt x="240" y="48"/>
                </a:cubicBezTo>
              </a:path>
            </a:pathLst>
          </a:custGeom>
          <a:noFill/>
          <a:ln w="50800">
            <a:solidFill>
              <a:schemeClr val="tx1"/>
            </a:solidFill>
            <a:round/>
            <a:headEnd/>
            <a:tailEnd/>
          </a:ln>
        </p:spPr>
        <p:txBody>
          <a:bodyPr/>
          <a:lstStyle/>
          <a:p>
            <a:endParaRPr lang="en-US"/>
          </a:p>
        </p:txBody>
      </p:sp>
      <p:sp>
        <p:nvSpPr>
          <p:cNvPr id="76810" name="Text Box 14"/>
          <p:cNvSpPr txBox="1">
            <a:spLocks noChangeArrowheads="1"/>
          </p:cNvSpPr>
          <p:nvPr/>
        </p:nvSpPr>
        <p:spPr bwMode="auto">
          <a:xfrm>
            <a:off x="7070725" y="2087563"/>
            <a:ext cx="503238" cy="523875"/>
          </a:xfrm>
          <a:prstGeom prst="rect">
            <a:avLst/>
          </a:prstGeom>
          <a:noFill/>
          <a:ln w="50800">
            <a:noFill/>
            <a:miter lim="800000"/>
            <a:headEnd/>
            <a:tailEnd/>
          </a:ln>
        </p:spPr>
        <p:txBody>
          <a:bodyPr wrap="none">
            <a:spAutoFit/>
          </a:bodyPr>
          <a:lstStyle/>
          <a:p>
            <a:r>
              <a:rPr lang="en-US" sz="2800"/>
              <a:t>??</a:t>
            </a:r>
          </a:p>
        </p:txBody>
      </p:sp>
      <p:sp>
        <p:nvSpPr>
          <p:cNvPr id="76811" name="Text Box 15"/>
          <p:cNvSpPr txBox="1">
            <a:spLocks noChangeArrowheads="1"/>
          </p:cNvSpPr>
          <p:nvPr/>
        </p:nvSpPr>
        <p:spPr bwMode="auto">
          <a:xfrm>
            <a:off x="8137525" y="3357563"/>
            <a:ext cx="663575" cy="523875"/>
          </a:xfrm>
          <a:prstGeom prst="rect">
            <a:avLst/>
          </a:prstGeom>
          <a:noFill/>
          <a:ln w="50800">
            <a:noFill/>
            <a:miter lim="800000"/>
            <a:headEnd/>
            <a:tailEnd/>
          </a:ln>
        </p:spPr>
        <p:txBody>
          <a:bodyPr wrap="none">
            <a:spAutoFit/>
          </a:bodyPr>
          <a:lstStyle/>
          <a:p>
            <a:r>
              <a:rPr lang="en-US" sz="2800"/>
              <a:t>12</a:t>
            </a:r>
            <a:r>
              <a:rPr lang="en-US" sz="2800" baseline="30000"/>
              <a:t>o</a:t>
            </a:r>
          </a:p>
        </p:txBody>
      </p:sp>
      <p:sp>
        <p:nvSpPr>
          <p:cNvPr id="76812" name="Text Box 16"/>
          <p:cNvSpPr txBox="1">
            <a:spLocks noChangeArrowheads="1"/>
          </p:cNvSpPr>
          <p:nvPr/>
        </p:nvSpPr>
        <p:spPr bwMode="auto">
          <a:xfrm>
            <a:off x="6080125" y="3421063"/>
            <a:ext cx="1374775" cy="523875"/>
          </a:xfrm>
          <a:prstGeom prst="rect">
            <a:avLst/>
          </a:prstGeom>
          <a:noFill/>
          <a:ln w="50800">
            <a:noFill/>
            <a:miter lim="800000"/>
            <a:headEnd/>
            <a:tailEnd/>
          </a:ln>
        </p:spPr>
        <p:txBody>
          <a:bodyPr wrap="none">
            <a:spAutoFit/>
          </a:bodyPr>
          <a:lstStyle/>
          <a:p>
            <a:r>
              <a:rPr lang="en-US" sz="2800"/>
              <a:t>n = 1.33</a:t>
            </a:r>
          </a:p>
        </p:txBody>
      </p:sp>
      <p:sp>
        <p:nvSpPr>
          <p:cNvPr id="76813" name="Text Box 17"/>
          <p:cNvSpPr txBox="1">
            <a:spLocks noChangeArrowheads="1"/>
          </p:cNvSpPr>
          <p:nvPr/>
        </p:nvSpPr>
        <p:spPr bwMode="auto">
          <a:xfrm>
            <a:off x="7756525" y="2214563"/>
            <a:ext cx="1374775" cy="523875"/>
          </a:xfrm>
          <a:prstGeom prst="rect">
            <a:avLst/>
          </a:prstGeom>
          <a:noFill/>
          <a:ln w="50800">
            <a:noFill/>
            <a:miter lim="800000"/>
            <a:headEnd/>
            <a:tailEnd/>
          </a:ln>
        </p:spPr>
        <p:txBody>
          <a:bodyPr wrap="none">
            <a:spAutoFit/>
          </a:bodyPr>
          <a:lstStyle/>
          <a:p>
            <a:r>
              <a:rPr lang="en-US" sz="2800"/>
              <a:t>n = 1.00</a:t>
            </a:r>
          </a:p>
        </p:txBody>
      </p:sp>
      <p:sp>
        <p:nvSpPr>
          <p:cNvPr id="76814" name="Rectangle 18"/>
          <p:cNvSpPr>
            <a:spLocks noChangeArrowheads="1"/>
          </p:cNvSpPr>
          <p:nvPr/>
        </p:nvSpPr>
        <p:spPr bwMode="auto">
          <a:xfrm>
            <a:off x="0" y="4838700"/>
            <a:ext cx="595313" cy="461963"/>
          </a:xfrm>
          <a:prstGeom prst="rect">
            <a:avLst/>
          </a:prstGeom>
          <a:noFill/>
          <a:ln w="25400">
            <a:noFill/>
            <a:miter lim="800000"/>
            <a:headEnd/>
            <a:tailEnd/>
          </a:ln>
        </p:spPr>
        <p:txBody>
          <a:bodyPr wrap="none">
            <a:spAutoFit/>
          </a:bodyPr>
          <a:lstStyle/>
          <a:p>
            <a:r>
              <a:rPr lang="en-US"/>
              <a:t>16</a:t>
            </a:r>
            <a:r>
              <a:rPr lang="en-US" baseline="300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5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77827"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77828" name="Rectangle 4"/>
          <p:cNvSpPr>
            <a:spLocks noChangeArrowheads="1"/>
          </p:cNvSpPr>
          <p:nvPr/>
        </p:nvSpPr>
        <p:spPr bwMode="auto">
          <a:xfrm>
            <a:off x="4572000" y="2359025"/>
            <a:ext cx="9144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78851"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78852" name="Rectangle 4"/>
          <p:cNvSpPr>
            <a:spLocks noChangeArrowheads="1"/>
          </p:cNvSpPr>
          <p:nvPr/>
        </p:nvSpPr>
        <p:spPr bwMode="auto">
          <a:xfrm>
            <a:off x="4572000" y="2781300"/>
            <a:ext cx="9144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04800" y="254000"/>
            <a:ext cx="3276600" cy="2124075"/>
          </a:xfrm>
          <a:prstGeom prst="rect">
            <a:avLst/>
          </a:prstGeom>
          <a:noFill/>
          <a:ln w="50800">
            <a:noFill/>
            <a:miter lim="800000"/>
            <a:headEnd/>
            <a:tailEnd/>
          </a:ln>
        </p:spPr>
        <p:txBody>
          <a:bodyPr>
            <a:spAutoFit/>
          </a:bodyPr>
          <a:lstStyle/>
          <a:p>
            <a:r>
              <a:rPr lang="en-US">
                <a:sym typeface="Symbol" pitchFamily="18" charset="2"/>
              </a:rPr>
              <a:t> </a:t>
            </a:r>
            <a:r>
              <a:rPr lang="en-US">
                <a:cs typeface="Times New Roman" pitchFamily="18" charset="0"/>
              </a:rPr>
              <a:t>≈ </a:t>
            </a:r>
            <a:r>
              <a:rPr lang="en-US" u="sng">
                <a:cs typeface="Times New Roman" pitchFamily="18" charset="0"/>
                <a:sym typeface="Symbol" pitchFamily="18" charset="2"/>
              </a:rPr>
              <a:t></a:t>
            </a:r>
          </a:p>
          <a:p>
            <a:r>
              <a:rPr lang="en-US">
                <a:cs typeface="Times New Roman" pitchFamily="18" charset="0"/>
                <a:sym typeface="Symbol" pitchFamily="18" charset="2"/>
              </a:rPr>
              <a:t>       b</a:t>
            </a:r>
          </a:p>
          <a:p>
            <a:endParaRPr lang="en-US">
              <a:cs typeface="Times New Roman" pitchFamily="18" charset="0"/>
              <a:sym typeface="Symbol" pitchFamily="18" charset="2"/>
            </a:endParaRPr>
          </a:p>
          <a:p>
            <a:pPr lvl="1">
              <a:buFont typeface="Symbol" pitchFamily="18" charset="2"/>
              <a:buNone/>
            </a:pPr>
            <a:r>
              <a:rPr lang="en-US" sz="2000">
                <a:cs typeface="Times New Roman" pitchFamily="18" charset="0"/>
                <a:sym typeface="Symbol" pitchFamily="18" charset="2"/>
              </a:rPr>
              <a:t> = Angular Spread</a:t>
            </a:r>
          </a:p>
          <a:p>
            <a:pPr lvl="1">
              <a:buFont typeface="Symbol" pitchFamily="18" charset="2"/>
              <a:buNone/>
            </a:pPr>
            <a:r>
              <a:rPr lang="en-US" sz="2000">
                <a:cs typeface="Times New Roman" pitchFamily="18" charset="0"/>
                <a:sym typeface="Symbol" pitchFamily="18" charset="2"/>
              </a:rPr>
              <a:t> = Wavelength</a:t>
            </a:r>
          </a:p>
          <a:p>
            <a:pPr lvl="1">
              <a:buFont typeface="Symbol" pitchFamily="18" charset="2"/>
              <a:buNone/>
            </a:pPr>
            <a:r>
              <a:rPr lang="en-US" sz="2000">
                <a:cs typeface="Times New Roman" pitchFamily="18" charset="0"/>
                <a:sym typeface="Symbol" pitchFamily="18" charset="2"/>
              </a:rPr>
              <a:t>b = Size of opening</a:t>
            </a:r>
          </a:p>
        </p:txBody>
      </p:sp>
      <p:pic>
        <p:nvPicPr>
          <p:cNvPr id="79875" name="Picture 5" descr="FG11_43"/>
          <p:cNvPicPr>
            <a:picLocks noChangeAspect="1" noChangeArrowheads="1"/>
          </p:cNvPicPr>
          <p:nvPr/>
        </p:nvPicPr>
        <p:blipFill>
          <a:blip r:embed="rId2"/>
          <a:srcRect l="20004" r="22984"/>
          <a:stretch>
            <a:fillRect/>
          </a:stretch>
        </p:blipFill>
        <p:spPr bwMode="auto">
          <a:xfrm>
            <a:off x="3429000" y="508000"/>
            <a:ext cx="4191000" cy="2174875"/>
          </a:xfrm>
          <a:prstGeom prst="rect">
            <a:avLst/>
          </a:prstGeom>
          <a:noFill/>
          <a:ln w="9525">
            <a:noFill/>
            <a:miter lim="800000"/>
            <a:headEnd/>
            <a:tailEnd/>
          </a:ln>
        </p:spPr>
      </p:pic>
      <p:grpSp>
        <p:nvGrpSpPr>
          <p:cNvPr id="79876" name="Group 18"/>
          <p:cNvGrpSpPr>
            <a:grpSpLocks/>
          </p:cNvGrpSpPr>
          <p:nvPr/>
        </p:nvGrpSpPr>
        <p:grpSpPr bwMode="auto">
          <a:xfrm>
            <a:off x="4462463" y="1624013"/>
            <a:ext cx="2743200" cy="1270000"/>
            <a:chOff x="2880" y="1200"/>
            <a:chExt cx="1728" cy="960"/>
          </a:xfrm>
        </p:grpSpPr>
        <p:sp>
          <p:nvSpPr>
            <p:cNvPr id="79879" name="Line 6"/>
            <p:cNvSpPr>
              <a:spLocks noChangeShapeType="1"/>
            </p:cNvSpPr>
            <p:nvPr/>
          </p:nvSpPr>
          <p:spPr bwMode="auto">
            <a:xfrm>
              <a:off x="2880" y="1200"/>
              <a:ext cx="192" cy="960"/>
            </a:xfrm>
            <a:prstGeom prst="line">
              <a:avLst/>
            </a:prstGeom>
            <a:noFill/>
            <a:ln w="12700">
              <a:solidFill>
                <a:schemeClr val="tx1"/>
              </a:solidFill>
              <a:round/>
              <a:headEnd/>
              <a:tailEnd type="triangle" w="med" len="med"/>
            </a:ln>
          </p:spPr>
          <p:txBody>
            <a:bodyPr/>
            <a:lstStyle/>
            <a:p>
              <a:endParaRPr lang="en-US"/>
            </a:p>
          </p:txBody>
        </p:sp>
        <p:sp>
          <p:nvSpPr>
            <p:cNvPr id="79880" name="Line 7"/>
            <p:cNvSpPr>
              <a:spLocks noChangeShapeType="1"/>
            </p:cNvSpPr>
            <p:nvPr/>
          </p:nvSpPr>
          <p:spPr bwMode="auto">
            <a:xfrm>
              <a:off x="2880" y="1200"/>
              <a:ext cx="1728" cy="144"/>
            </a:xfrm>
            <a:prstGeom prst="line">
              <a:avLst/>
            </a:prstGeom>
            <a:noFill/>
            <a:ln w="12700">
              <a:solidFill>
                <a:schemeClr val="tx1"/>
              </a:solidFill>
              <a:round/>
              <a:headEnd/>
              <a:tailEnd type="triangle" w="med" len="med"/>
            </a:ln>
          </p:spPr>
          <p:txBody>
            <a:bodyPr/>
            <a:lstStyle/>
            <a:p>
              <a:endParaRPr lang="en-US"/>
            </a:p>
          </p:txBody>
        </p:sp>
      </p:grpSp>
      <p:sp>
        <p:nvSpPr>
          <p:cNvPr id="79877" name="Line 14"/>
          <p:cNvSpPr>
            <a:spLocks noChangeShapeType="1"/>
          </p:cNvSpPr>
          <p:nvPr/>
        </p:nvSpPr>
        <p:spPr bwMode="auto">
          <a:xfrm flipH="1">
            <a:off x="4191000" y="1587500"/>
            <a:ext cx="457200" cy="63500"/>
          </a:xfrm>
          <a:prstGeom prst="line">
            <a:avLst/>
          </a:prstGeom>
          <a:noFill/>
          <a:ln w="12700">
            <a:solidFill>
              <a:schemeClr val="tx1"/>
            </a:solidFill>
            <a:round/>
            <a:headEnd type="triangle" w="med" len="med"/>
            <a:tailEnd type="triangle" w="med" len="med"/>
          </a:ln>
        </p:spPr>
        <p:txBody>
          <a:bodyPr/>
          <a:lstStyle/>
          <a:p>
            <a:endParaRPr lang="en-US"/>
          </a:p>
        </p:txBody>
      </p:sp>
      <p:sp>
        <p:nvSpPr>
          <p:cNvPr id="79878" name="Rectangle 15"/>
          <p:cNvSpPr>
            <a:spLocks noChangeArrowheads="1"/>
          </p:cNvSpPr>
          <p:nvPr/>
        </p:nvSpPr>
        <p:spPr bwMode="auto">
          <a:xfrm>
            <a:off x="4267200" y="1346200"/>
            <a:ext cx="300038" cy="368300"/>
          </a:xfrm>
          <a:prstGeom prst="rect">
            <a:avLst/>
          </a:prstGeom>
          <a:noFill/>
          <a:ln w="12700">
            <a:noFill/>
            <a:miter lim="800000"/>
            <a:headEnd/>
            <a:tailEnd/>
          </a:ln>
        </p:spPr>
        <p:txBody>
          <a:bodyPr wrap="none">
            <a:spAutoFit/>
          </a:bodyPr>
          <a:lstStyle/>
          <a:p>
            <a:r>
              <a:rPr lang="en-US" sz="1800">
                <a:sym typeface="Symbol" pitchFamily="18" charset="2"/>
              </a:rPr>
              <a:t>b</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443038" y="608013"/>
            <a:ext cx="6257925" cy="4500562"/>
          </a:xfrm>
          <a:prstGeom prst="rect">
            <a:avLst/>
          </a:prstGeom>
          <a:noFill/>
          <a:ln w="9525">
            <a:noFill/>
            <a:miter lim="800000"/>
            <a:headEnd/>
            <a:tailEnd/>
          </a:ln>
        </p:spPr>
      </p:pic>
      <p:sp>
        <p:nvSpPr>
          <p:cNvPr id="28675" name="Text Box 3"/>
          <p:cNvSpPr txBox="1">
            <a:spLocks noChangeArrowheads="1"/>
          </p:cNvSpPr>
          <p:nvPr/>
        </p:nvSpPr>
        <p:spPr bwMode="auto">
          <a:xfrm>
            <a:off x="1431925" y="34925"/>
            <a:ext cx="4568825" cy="460375"/>
          </a:xfrm>
          <a:prstGeom prst="rect">
            <a:avLst/>
          </a:prstGeom>
          <a:noFill/>
          <a:ln w="25400">
            <a:noFill/>
            <a:miter lim="800000"/>
            <a:headEnd/>
            <a:tailEnd/>
          </a:ln>
        </p:spPr>
        <p:txBody>
          <a:bodyPr wrap="none">
            <a:spAutoFit/>
          </a:bodyPr>
          <a:lstStyle/>
          <a:p>
            <a:r>
              <a:rPr lang="en-US"/>
              <a:t>Uncertainty and vector components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533400" y="317500"/>
            <a:ext cx="8077200" cy="1570038"/>
          </a:xfrm>
          <a:prstGeom prst="rect">
            <a:avLst/>
          </a:prstGeom>
          <a:noFill/>
          <a:ln w="12700">
            <a:noFill/>
            <a:miter lim="800000"/>
            <a:headEnd/>
            <a:tailEnd/>
          </a:ln>
        </p:spPr>
        <p:txBody>
          <a:bodyPr>
            <a:spAutoFit/>
          </a:bodyPr>
          <a:lstStyle/>
          <a:p>
            <a:r>
              <a:rPr lang="en-US"/>
              <a:t>Try this problem:  Sound waves with a frequency of 256 Hz come through a doorway that is 0.92 m wide.  What is the approximate angle of diffraction into the room?  Use 343 m/s as the speed of sound. </a:t>
            </a:r>
          </a:p>
        </p:txBody>
      </p:sp>
      <p:sp>
        <p:nvSpPr>
          <p:cNvPr id="115717" name="Text Box 5"/>
          <p:cNvSpPr txBox="1">
            <a:spLocks noChangeArrowheads="1"/>
          </p:cNvSpPr>
          <p:nvPr/>
        </p:nvSpPr>
        <p:spPr bwMode="auto">
          <a:xfrm>
            <a:off x="609600" y="2030413"/>
            <a:ext cx="8077200" cy="1816100"/>
          </a:xfrm>
          <a:prstGeom prst="rect">
            <a:avLst/>
          </a:prstGeom>
          <a:noFill/>
          <a:ln w="12700">
            <a:noFill/>
            <a:miter lim="800000"/>
            <a:headEnd/>
            <a:tailEnd/>
          </a:ln>
        </p:spPr>
        <p:txBody>
          <a:bodyPr>
            <a:spAutoFit/>
          </a:bodyPr>
          <a:lstStyle/>
          <a:p>
            <a:r>
              <a:rPr lang="en-US" sz="1400"/>
              <a:t>Use v = f</a:t>
            </a:r>
            <a:r>
              <a:rPr lang="en-US" sz="1400">
                <a:sym typeface="Symbol" pitchFamily="18" charset="2"/>
              </a:rPr>
              <a:t>, so  = 1.340 m</a:t>
            </a:r>
          </a:p>
          <a:p>
            <a:r>
              <a:rPr lang="en-US" sz="1400">
                <a:sym typeface="Symbol" pitchFamily="18" charset="2"/>
              </a:rPr>
              <a:t>Then use </a:t>
            </a:r>
          </a:p>
          <a:p>
            <a:r>
              <a:rPr lang="en-US" sz="1400">
                <a:sym typeface="Symbol" pitchFamily="18" charset="2"/>
              </a:rPr>
              <a:t> </a:t>
            </a:r>
            <a:r>
              <a:rPr lang="en-US" sz="1400"/>
              <a:t>≈ </a:t>
            </a:r>
            <a:r>
              <a:rPr lang="en-US" sz="1400" u="sng">
                <a:sym typeface="Symbol" pitchFamily="18" charset="2"/>
              </a:rPr>
              <a:t></a:t>
            </a:r>
          </a:p>
          <a:p>
            <a:r>
              <a:rPr lang="en-US" sz="1400">
                <a:sym typeface="Symbol" pitchFamily="18" charset="2"/>
              </a:rPr>
              <a:t>       b</a:t>
            </a:r>
          </a:p>
          <a:p>
            <a:r>
              <a:rPr lang="en-US" sz="1400">
                <a:sym typeface="Symbol" pitchFamily="18" charset="2"/>
              </a:rPr>
              <a:t> </a:t>
            </a:r>
            <a:r>
              <a:rPr lang="en-US" sz="1400"/>
              <a:t>≈ 1.5 rad </a:t>
            </a:r>
            <a:endParaRPr lang="en-US" sz="1400">
              <a:sym typeface="Symbol" pitchFamily="18" charset="2"/>
            </a:endParaRPr>
          </a:p>
          <a:p>
            <a:endParaRPr lang="en-US" sz="1400"/>
          </a:p>
          <a:p>
            <a:r>
              <a:rPr lang="en-US" sz="1400"/>
              <a:t>What if the frequency were lower?</a:t>
            </a:r>
          </a:p>
          <a:p>
            <a:r>
              <a:rPr lang="en-US" sz="1400"/>
              <a:t>Sub Woofers</a:t>
            </a:r>
          </a:p>
        </p:txBody>
      </p:sp>
      <p:sp>
        <p:nvSpPr>
          <p:cNvPr id="80900" name="Rectangle 3"/>
          <p:cNvSpPr>
            <a:spLocks noChangeArrowheads="1"/>
          </p:cNvSpPr>
          <p:nvPr/>
        </p:nvSpPr>
        <p:spPr bwMode="auto">
          <a:xfrm>
            <a:off x="0" y="4991100"/>
            <a:ext cx="1522413" cy="461963"/>
          </a:xfrm>
          <a:prstGeom prst="rect">
            <a:avLst/>
          </a:prstGeom>
          <a:noFill/>
          <a:ln w="9525">
            <a:noFill/>
            <a:miter lim="800000"/>
            <a:headEnd/>
            <a:tailEnd/>
          </a:ln>
        </p:spPr>
        <p:txBody>
          <a:bodyPr wrap="none">
            <a:spAutoFit/>
          </a:bodyPr>
          <a:lstStyle/>
          <a:p>
            <a:r>
              <a:rPr lang="en-US">
                <a:sym typeface="Symbol" pitchFamily="18" charset="2"/>
              </a:rPr>
              <a:t> </a:t>
            </a:r>
            <a:r>
              <a:rPr lang="en-US"/>
              <a:t>≈ 1.5 rad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81923"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81924" name="Rectangle 4"/>
          <p:cNvSpPr>
            <a:spLocks noChangeArrowheads="1"/>
          </p:cNvSpPr>
          <p:nvPr/>
        </p:nvSpPr>
        <p:spPr bwMode="auto">
          <a:xfrm>
            <a:off x="4595813" y="3197225"/>
            <a:ext cx="914400" cy="5334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04800" y="274638"/>
            <a:ext cx="4800600" cy="3784600"/>
          </a:xfrm>
          <a:prstGeom prst="rect">
            <a:avLst/>
          </a:prstGeom>
          <a:noFill/>
          <a:ln w="12700">
            <a:noFill/>
            <a:miter lim="800000"/>
            <a:headEnd/>
            <a:tailEnd/>
          </a:ln>
        </p:spPr>
        <p:txBody>
          <a:bodyPr>
            <a:spAutoFit/>
          </a:bodyPr>
          <a:lstStyle/>
          <a:p>
            <a:r>
              <a:rPr lang="en-US" sz="2000"/>
              <a:t>Rayleigh Criterion</a:t>
            </a:r>
          </a:p>
          <a:p>
            <a:endParaRPr lang="en-US" sz="2000"/>
          </a:p>
          <a:p>
            <a:r>
              <a:rPr lang="en-US" sz="2000">
                <a:sym typeface="Symbol" pitchFamily="18" charset="2"/>
              </a:rPr>
              <a:t> </a:t>
            </a:r>
            <a:r>
              <a:rPr lang="en-US" sz="2000"/>
              <a:t>= </a:t>
            </a:r>
            <a:r>
              <a:rPr lang="en-US" sz="2000" u="sng"/>
              <a:t>1.22</a:t>
            </a:r>
            <a:r>
              <a:rPr lang="en-US" sz="2000" u="sng">
                <a:sym typeface="Symbol" pitchFamily="18" charset="2"/>
              </a:rPr>
              <a:t></a:t>
            </a:r>
          </a:p>
          <a:p>
            <a:r>
              <a:rPr lang="en-US" sz="2000">
                <a:sym typeface="Symbol" pitchFamily="18" charset="2"/>
              </a:rPr>
              <a:t>          b</a:t>
            </a:r>
          </a:p>
          <a:p>
            <a:endParaRPr lang="en-US" sz="2000">
              <a:sym typeface="Symbol" pitchFamily="18" charset="2"/>
            </a:endParaRPr>
          </a:p>
          <a:p>
            <a:pPr lvl="1"/>
            <a:r>
              <a:rPr lang="en-US" sz="2000">
                <a:sym typeface="Symbol" pitchFamily="18" charset="2"/>
              </a:rPr>
              <a:t> = Angle of resolution (Rad)</a:t>
            </a:r>
          </a:p>
          <a:p>
            <a:pPr lvl="1"/>
            <a:r>
              <a:rPr lang="en-US" sz="2000">
                <a:sym typeface="Symbol" pitchFamily="18" charset="2"/>
              </a:rPr>
              <a:t> = Wavelength (m)</a:t>
            </a:r>
          </a:p>
          <a:p>
            <a:pPr lvl="1"/>
            <a:r>
              <a:rPr lang="en-US" sz="2000">
                <a:sym typeface="Symbol" pitchFamily="18" charset="2"/>
              </a:rPr>
              <a:t>b = Diameter of circular opening (m)</a:t>
            </a:r>
          </a:p>
          <a:p>
            <a:pPr lvl="1"/>
            <a:r>
              <a:rPr lang="en-US" sz="2000"/>
              <a:t>(Telescope aperture)</a:t>
            </a:r>
          </a:p>
          <a:p>
            <a:pPr lvl="1"/>
            <a:endParaRPr lang="en-US" sz="2000"/>
          </a:p>
          <a:p>
            <a:pPr lvl="1"/>
            <a:r>
              <a:rPr lang="en-US" sz="2000"/>
              <a:t>the bigger the aperture, the smaller the angle you can resolve.</a:t>
            </a:r>
          </a:p>
        </p:txBody>
      </p:sp>
      <p:pic>
        <p:nvPicPr>
          <p:cNvPr id="119811" name="Picture 3" descr="FG25_28"/>
          <p:cNvPicPr>
            <a:picLocks noChangeAspect="1" noChangeArrowheads="1"/>
          </p:cNvPicPr>
          <p:nvPr/>
        </p:nvPicPr>
        <p:blipFill>
          <a:blip r:embed="rId2"/>
          <a:srcRect l="27005" t="24500" r="30986" b="25999"/>
          <a:stretch>
            <a:fillRect/>
          </a:stretch>
        </p:blipFill>
        <p:spPr bwMode="auto">
          <a:xfrm>
            <a:off x="5715000" y="127000"/>
            <a:ext cx="3200400" cy="2095500"/>
          </a:xfrm>
          <a:prstGeom prst="rect">
            <a:avLst/>
          </a:prstGeom>
          <a:noFill/>
          <a:ln w="9525">
            <a:noFill/>
            <a:miter lim="800000"/>
            <a:headEnd/>
            <a:tailEnd/>
          </a:ln>
        </p:spPr>
      </p:pic>
      <p:pic>
        <p:nvPicPr>
          <p:cNvPr id="119812" name="Picture 4"/>
          <p:cNvPicPr>
            <a:picLocks noChangeAspect="1" noChangeArrowheads="1"/>
          </p:cNvPicPr>
          <p:nvPr/>
        </p:nvPicPr>
        <p:blipFill>
          <a:blip r:embed="rId3"/>
          <a:srcRect/>
          <a:stretch>
            <a:fillRect/>
          </a:stretch>
        </p:blipFill>
        <p:spPr bwMode="auto">
          <a:xfrm>
            <a:off x="457200" y="4191000"/>
            <a:ext cx="1219200" cy="1016000"/>
          </a:xfrm>
          <a:prstGeom prst="rect">
            <a:avLst/>
          </a:prstGeom>
          <a:noFill/>
          <a:ln w="12700">
            <a:noFill/>
            <a:miter lim="800000"/>
            <a:headEnd/>
            <a:tailEnd/>
          </a:ln>
        </p:spPr>
      </p:pic>
      <p:pic>
        <p:nvPicPr>
          <p:cNvPr id="119813" name="Picture 5"/>
          <p:cNvPicPr>
            <a:picLocks noChangeAspect="1" noChangeArrowheads="1"/>
          </p:cNvPicPr>
          <p:nvPr/>
        </p:nvPicPr>
        <p:blipFill>
          <a:blip r:embed="rId4"/>
          <a:srcRect/>
          <a:stretch>
            <a:fillRect/>
          </a:stretch>
        </p:blipFill>
        <p:spPr bwMode="auto">
          <a:xfrm>
            <a:off x="2209800" y="4191000"/>
            <a:ext cx="1219200" cy="1016000"/>
          </a:xfrm>
          <a:prstGeom prst="rect">
            <a:avLst/>
          </a:prstGeom>
          <a:noFill/>
          <a:ln w="12700">
            <a:noFill/>
            <a:miter lim="800000"/>
            <a:headEnd/>
            <a:tailEnd/>
          </a:ln>
        </p:spPr>
      </p:pic>
      <p:grpSp>
        <p:nvGrpSpPr>
          <p:cNvPr id="2" name="Group 6"/>
          <p:cNvGrpSpPr>
            <a:grpSpLocks/>
          </p:cNvGrpSpPr>
          <p:nvPr/>
        </p:nvGrpSpPr>
        <p:grpSpPr bwMode="auto">
          <a:xfrm>
            <a:off x="5394325" y="2476500"/>
            <a:ext cx="3597275" cy="3132138"/>
            <a:chOff x="3398" y="1872"/>
            <a:chExt cx="2266" cy="2368"/>
          </a:xfrm>
        </p:grpSpPr>
        <p:pic>
          <p:nvPicPr>
            <p:cNvPr id="82951" name="Picture 7" descr="FG25_29"/>
            <p:cNvPicPr>
              <a:picLocks noChangeAspect="1" noChangeArrowheads="1"/>
            </p:cNvPicPr>
            <p:nvPr/>
          </p:nvPicPr>
          <p:blipFill>
            <a:blip r:embed="rId5"/>
            <a:srcRect/>
            <a:stretch>
              <a:fillRect/>
            </a:stretch>
          </p:blipFill>
          <p:spPr bwMode="auto">
            <a:xfrm>
              <a:off x="3456" y="1872"/>
              <a:ext cx="2208" cy="1776"/>
            </a:xfrm>
            <a:prstGeom prst="rect">
              <a:avLst/>
            </a:prstGeom>
            <a:noFill/>
            <a:ln w="9525">
              <a:noFill/>
              <a:miter lim="800000"/>
              <a:headEnd/>
              <a:tailEnd/>
            </a:ln>
          </p:spPr>
        </p:pic>
        <p:sp>
          <p:nvSpPr>
            <p:cNvPr id="82952" name="Text Box 8"/>
            <p:cNvSpPr txBox="1">
              <a:spLocks noChangeArrowheads="1"/>
            </p:cNvSpPr>
            <p:nvPr/>
          </p:nvSpPr>
          <p:spPr bwMode="auto">
            <a:xfrm>
              <a:off x="3398" y="3705"/>
              <a:ext cx="2266" cy="535"/>
            </a:xfrm>
            <a:prstGeom prst="rect">
              <a:avLst/>
            </a:prstGeom>
            <a:noFill/>
            <a:ln w="50800">
              <a:noFill/>
              <a:miter lim="800000"/>
              <a:headEnd/>
              <a:tailEnd/>
            </a:ln>
          </p:spPr>
          <p:txBody>
            <a:bodyPr>
              <a:spAutoFit/>
            </a:bodyPr>
            <a:lstStyle/>
            <a:p>
              <a:r>
                <a:rPr lang="en-US" sz="2000"/>
                <a:t>Central maximum of one is over minimum of the other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9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p:cNvPicPr>
            <a:picLocks noChangeAspect="1" noChangeArrowheads="1"/>
          </p:cNvPicPr>
          <p:nvPr/>
        </p:nvPicPr>
        <p:blipFill>
          <a:blip r:embed="rId2"/>
          <a:srcRect/>
          <a:stretch>
            <a:fillRect/>
          </a:stretch>
        </p:blipFill>
        <p:spPr bwMode="auto">
          <a:xfrm>
            <a:off x="1600200" y="1044575"/>
            <a:ext cx="7162800" cy="4670425"/>
          </a:xfrm>
          <a:prstGeom prst="rect">
            <a:avLst/>
          </a:prstGeom>
          <a:noFill/>
          <a:ln w="12700">
            <a:noFill/>
            <a:miter lim="800000"/>
            <a:headEnd/>
            <a:tailEnd/>
          </a:ln>
        </p:spPr>
      </p:pic>
      <p:sp>
        <p:nvSpPr>
          <p:cNvPr id="83971" name="Text Box 2"/>
          <p:cNvSpPr txBox="1">
            <a:spLocks noChangeArrowheads="1"/>
          </p:cNvSpPr>
          <p:nvPr/>
        </p:nvSpPr>
        <p:spPr bwMode="auto">
          <a:xfrm>
            <a:off x="152400" y="63500"/>
            <a:ext cx="4800600" cy="1570038"/>
          </a:xfrm>
          <a:prstGeom prst="rect">
            <a:avLst/>
          </a:prstGeom>
          <a:solidFill>
            <a:schemeClr val="bg1"/>
          </a:solidFill>
          <a:ln w="12700">
            <a:noFill/>
            <a:miter lim="800000"/>
            <a:headEnd/>
            <a:tailEnd/>
          </a:ln>
        </p:spPr>
        <p:txBody>
          <a:bodyPr>
            <a:spAutoFit/>
          </a:bodyPr>
          <a:lstStyle/>
          <a:p>
            <a:r>
              <a:rPr lang="en-US" sz="1600"/>
              <a:t>Rayleigh Criterion</a:t>
            </a:r>
          </a:p>
          <a:p>
            <a:r>
              <a:rPr lang="en-US" sz="1600">
                <a:sym typeface="Symbol" pitchFamily="18" charset="2"/>
              </a:rPr>
              <a:t> </a:t>
            </a:r>
            <a:r>
              <a:rPr lang="en-US" sz="1600"/>
              <a:t>= </a:t>
            </a:r>
            <a:r>
              <a:rPr lang="en-US" sz="1600" u="sng"/>
              <a:t>1.22</a:t>
            </a:r>
            <a:r>
              <a:rPr lang="en-US" sz="1600" u="sng">
                <a:sym typeface="Symbol" pitchFamily="18" charset="2"/>
              </a:rPr>
              <a:t></a:t>
            </a:r>
          </a:p>
          <a:p>
            <a:r>
              <a:rPr lang="en-US" sz="1600">
                <a:sym typeface="Symbol" pitchFamily="18" charset="2"/>
              </a:rPr>
              <a:t>          b</a:t>
            </a:r>
          </a:p>
          <a:p>
            <a:pPr lvl="1"/>
            <a:r>
              <a:rPr lang="en-US" sz="1600">
                <a:sym typeface="Symbol" pitchFamily="18" charset="2"/>
              </a:rPr>
              <a:t> = Angle of resolution (Rad)</a:t>
            </a:r>
          </a:p>
          <a:p>
            <a:pPr lvl="1"/>
            <a:r>
              <a:rPr lang="en-US" sz="1600">
                <a:sym typeface="Symbol" pitchFamily="18" charset="2"/>
              </a:rPr>
              <a:t> = Wavelength (m)</a:t>
            </a:r>
          </a:p>
          <a:p>
            <a:pPr lvl="1"/>
            <a:r>
              <a:rPr lang="en-US" sz="1600">
                <a:sym typeface="Symbol" pitchFamily="18" charset="2"/>
              </a:rPr>
              <a:t>b = Diameter of circular opening (m)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84995"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84996" name="Rectangle 4"/>
          <p:cNvSpPr>
            <a:spLocks noChangeArrowheads="1"/>
          </p:cNvSpPr>
          <p:nvPr/>
        </p:nvSpPr>
        <p:spPr bwMode="auto">
          <a:xfrm>
            <a:off x="4572000" y="3619500"/>
            <a:ext cx="9906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FG24_41"/>
          <p:cNvPicPr>
            <a:picLocks noChangeAspect="1" noChangeArrowheads="1"/>
          </p:cNvPicPr>
          <p:nvPr/>
        </p:nvPicPr>
        <p:blipFill>
          <a:blip r:embed="rId2"/>
          <a:srcRect t="17000" b="27499"/>
          <a:stretch>
            <a:fillRect/>
          </a:stretch>
        </p:blipFill>
        <p:spPr bwMode="auto">
          <a:xfrm>
            <a:off x="304800" y="2095500"/>
            <a:ext cx="7618413" cy="2349500"/>
          </a:xfrm>
          <a:prstGeom prst="rect">
            <a:avLst/>
          </a:prstGeom>
          <a:noFill/>
          <a:ln w="9525">
            <a:noFill/>
            <a:miter lim="800000"/>
            <a:headEnd/>
            <a:tailEnd/>
          </a:ln>
        </p:spPr>
      </p:pic>
      <p:sp>
        <p:nvSpPr>
          <p:cNvPr id="86019" name="Text Box 6"/>
          <p:cNvSpPr txBox="1">
            <a:spLocks noChangeArrowheads="1"/>
          </p:cNvSpPr>
          <p:nvPr/>
        </p:nvSpPr>
        <p:spPr bwMode="auto">
          <a:xfrm>
            <a:off x="304800" y="296863"/>
            <a:ext cx="8032750" cy="1938337"/>
          </a:xfrm>
          <a:prstGeom prst="rect">
            <a:avLst/>
          </a:prstGeom>
          <a:noFill/>
          <a:ln w="12700">
            <a:noFill/>
            <a:miter lim="800000"/>
            <a:headEnd/>
            <a:tailEnd/>
          </a:ln>
        </p:spPr>
        <p:txBody>
          <a:bodyPr wrap="none">
            <a:spAutoFit/>
          </a:bodyPr>
          <a:lstStyle/>
          <a:p>
            <a:r>
              <a:rPr lang="en-US"/>
              <a:t>More than one polarizer:</a:t>
            </a:r>
          </a:p>
          <a:p>
            <a:r>
              <a:rPr lang="en-US"/>
              <a:t>I = I</a:t>
            </a:r>
            <a:r>
              <a:rPr lang="en-US" baseline="-25000"/>
              <a:t>o</a:t>
            </a:r>
            <a:r>
              <a:rPr lang="en-US"/>
              <a:t>cos</a:t>
            </a:r>
            <a:r>
              <a:rPr lang="en-US" baseline="30000"/>
              <a:t>2</a:t>
            </a:r>
            <a:r>
              <a:rPr lang="en-US">
                <a:sym typeface="Symbol" pitchFamily="18" charset="2"/>
              </a:rPr>
              <a:t></a:t>
            </a:r>
          </a:p>
          <a:p>
            <a:pPr lvl="1"/>
            <a:r>
              <a:rPr lang="en-US"/>
              <a:t>I</a:t>
            </a:r>
            <a:r>
              <a:rPr lang="en-US" baseline="-25000"/>
              <a:t>o</a:t>
            </a:r>
            <a:r>
              <a:rPr lang="en-US">
                <a:sym typeface="Symbol" pitchFamily="18" charset="2"/>
              </a:rPr>
              <a:t>  – incident intensity of polarized light</a:t>
            </a:r>
          </a:p>
          <a:p>
            <a:pPr lvl="1"/>
            <a:r>
              <a:rPr lang="en-US">
                <a:sym typeface="Symbol" pitchFamily="18" charset="2"/>
              </a:rPr>
              <a:t>I    – transmitted intensity (W/m</a:t>
            </a:r>
            <a:r>
              <a:rPr lang="en-US" baseline="30000">
                <a:sym typeface="Symbol" pitchFamily="18" charset="2"/>
              </a:rPr>
              <a:t>2</a:t>
            </a:r>
            <a:r>
              <a:rPr lang="en-US">
                <a:sym typeface="Symbol" pitchFamily="18" charset="2"/>
              </a:rPr>
              <a:t>)</a:t>
            </a:r>
          </a:p>
          <a:p>
            <a:pPr lvl="1"/>
            <a:r>
              <a:rPr lang="en-US">
                <a:sym typeface="Symbol" pitchFamily="18" charset="2"/>
              </a:rPr>
              <a:t>   – angle twixt polarizer and incident angle of polarization</a:t>
            </a:r>
          </a:p>
        </p:txBody>
      </p:sp>
      <p:sp>
        <p:nvSpPr>
          <p:cNvPr id="86020" name="Rectangle 8"/>
          <p:cNvSpPr>
            <a:spLocks noChangeArrowheads="1"/>
          </p:cNvSpPr>
          <p:nvPr/>
        </p:nvSpPr>
        <p:spPr bwMode="auto">
          <a:xfrm>
            <a:off x="2133600" y="2627313"/>
            <a:ext cx="390525" cy="460375"/>
          </a:xfrm>
          <a:prstGeom prst="rect">
            <a:avLst/>
          </a:prstGeom>
          <a:noFill/>
          <a:ln w="12700">
            <a:noFill/>
            <a:miter lim="800000"/>
            <a:headEnd/>
            <a:tailEnd/>
          </a:ln>
        </p:spPr>
        <p:txBody>
          <a:bodyPr wrap="none" anchor="ctr">
            <a:spAutoFit/>
          </a:bodyPr>
          <a:lstStyle/>
          <a:p>
            <a:r>
              <a:rPr lang="en-US">
                <a:cs typeface="Times New Roman" pitchFamily="18" charset="0"/>
              </a:rPr>
              <a:t>I</a:t>
            </a:r>
            <a:r>
              <a:rPr lang="en-US" baseline="-25000">
                <a:cs typeface="Times New Roman" pitchFamily="18" charset="0"/>
              </a:rPr>
              <a:t>o</a:t>
            </a:r>
            <a:endParaRPr lang="en-US">
              <a:cs typeface="Times New Roman" pitchFamily="18" charset="0"/>
            </a:endParaRPr>
          </a:p>
        </p:txBody>
      </p:sp>
      <p:sp>
        <p:nvSpPr>
          <p:cNvPr id="86021" name="Rectangle 9"/>
          <p:cNvSpPr>
            <a:spLocks noChangeArrowheads="1"/>
          </p:cNvSpPr>
          <p:nvPr/>
        </p:nvSpPr>
        <p:spPr bwMode="auto">
          <a:xfrm>
            <a:off x="5105400" y="2563813"/>
            <a:ext cx="620713" cy="460375"/>
          </a:xfrm>
          <a:prstGeom prst="rect">
            <a:avLst/>
          </a:prstGeom>
          <a:noFill/>
          <a:ln w="12700">
            <a:noFill/>
            <a:miter lim="800000"/>
            <a:headEnd/>
            <a:tailEnd/>
          </a:ln>
        </p:spPr>
        <p:txBody>
          <a:bodyPr wrap="none" anchor="ctr">
            <a:spAutoFit/>
          </a:bodyPr>
          <a:lstStyle/>
          <a:p>
            <a:r>
              <a:rPr lang="en-US">
                <a:cs typeface="Times New Roman" pitchFamily="18" charset="0"/>
              </a:rPr>
              <a:t>½I</a:t>
            </a:r>
            <a:r>
              <a:rPr lang="en-US" baseline="-25000">
                <a:cs typeface="Times New Roman" pitchFamily="18" charset="0"/>
              </a:rPr>
              <a:t>o</a:t>
            </a:r>
            <a:endParaRPr lang="en-US">
              <a:cs typeface="Times New Roman" pitchFamily="18" charset="0"/>
            </a:endParaRPr>
          </a:p>
        </p:txBody>
      </p:sp>
      <p:sp>
        <p:nvSpPr>
          <p:cNvPr id="86022" name="Rectangle 10"/>
          <p:cNvSpPr>
            <a:spLocks noChangeArrowheads="1"/>
          </p:cNvSpPr>
          <p:nvPr/>
        </p:nvSpPr>
        <p:spPr bwMode="auto">
          <a:xfrm>
            <a:off x="6899275" y="2563813"/>
            <a:ext cx="1576388" cy="461962"/>
          </a:xfrm>
          <a:prstGeom prst="rect">
            <a:avLst/>
          </a:prstGeom>
          <a:noFill/>
          <a:ln w="12700">
            <a:noFill/>
            <a:miter lim="800000"/>
            <a:headEnd/>
            <a:tailEnd/>
          </a:ln>
        </p:spPr>
        <p:txBody>
          <a:bodyPr wrap="none" anchor="ctr">
            <a:spAutoFit/>
          </a:bodyPr>
          <a:lstStyle/>
          <a:p>
            <a:r>
              <a:rPr lang="en-US">
                <a:cs typeface="Times New Roman" pitchFamily="18" charset="0"/>
              </a:rPr>
              <a:t>(½ I</a:t>
            </a:r>
            <a:r>
              <a:rPr lang="en-US" baseline="-25000">
                <a:cs typeface="Times New Roman" pitchFamily="18" charset="0"/>
              </a:rPr>
              <a:t>o</a:t>
            </a:r>
            <a:r>
              <a:rPr lang="en-US">
                <a:cs typeface="Times New Roman" pitchFamily="18" charset="0"/>
              </a:rPr>
              <a:t>)cos</a:t>
            </a:r>
            <a:r>
              <a:rPr lang="en-US" baseline="30000">
                <a:cs typeface="Times New Roman" pitchFamily="18" charset="0"/>
              </a:rPr>
              <a:t>2</a:t>
            </a:r>
            <a:r>
              <a:rPr lang="en-US">
                <a:cs typeface="Times New Roman" pitchFamily="18" charset="0"/>
                <a:sym typeface="Symbol" pitchFamily="18" charset="2"/>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533400" y="512763"/>
            <a:ext cx="8229600" cy="1200150"/>
          </a:xfrm>
          <a:prstGeom prst="rect">
            <a:avLst/>
          </a:prstGeom>
          <a:noFill/>
          <a:ln w="12700">
            <a:noFill/>
            <a:miter lim="800000"/>
            <a:headEnd/>
            <a:tailEnd/>
          </a:ln>
        </p:spPr>
        <p:txBody>
          <a:bodyPr>
            <a:spAutoFit/>
          </a:bodyPr>
          <a:lstStyle/>
          <a:p>
            <a:r>
              <a:rPr lang="en-US"/>
              <a:t>Two polarizers are at an angle of  37</a:t>
            </a:r>
            <a:r>
              <a:rPr lang="en-US" baseline="30000"/>
              <a:t>o</a:t>
            </a:r>
            <a:r>
              <a:rPr lang="en-US"/>
              <a:t> with each other.  If there is a 235 W/m</a:t>
            </a:r>
            <a:r>
              <a:rPr lang="en-US" baseline="30000"/>
              <a:t>2</a:t>
            </a:r>
            <a:r>
              <a:rPr lang="en-US"/>
              <a:t> beam of light incident on the first filter, what is the intensity between the filters, and after the second?</a:t>
            </a:r>
            <a:endParaRPr lang="en-US">
              <a:sym typeface="Symbol" pitchFamily="18" charset="2"/>
            </a:endParaRPr>
          </a:p>
        </p:txBody>
      </p:sp>
      <p:sp>
        <p:nvSpPr>
          <p:cNvPr id="120837" name="Rectangle 5"/>
          <p:cNvSpPr>
            <a:spLocks noChangeArrowheads="1"/>
          </p:cNvSpPr>
          <p:nvPr/>
        </p:nvSpPr>
        <p:spPr bwMode="auto">
          <a:xfrm>
            <a:off x="685800" y="2222500"/>
            <a:ext cx="7543800" cy="1631950"/>
          </a:xfrm>
          <a:prstGeom prst="rect">
            <a:avLst/>
          </a:prstGeom>
          <a:noFill/>
          <a:ln w="12700">
            <a:noFill/>
            <a:miter lim="800000"/>
            <a:headEnd/>
            <a:tailEnd/>
          </a:ln>
        </p:spPr>
        <p:txBody>
          <a:bodyPr>
            <a:spAutoFit/>
          </a:bodyPr>
          <a:lstStyle/>
          <a:p>
            <a:r>
              <a:rPr lang="en-US" sz="1600"/>
              <a:t>I = I</a:t>
            </a:r>
            <a:r>
              <a:rPr lang="en-US" sz="1600" baseline="-25000"/>
              <a:t>o</a:t>
            </a:r>
            <a:r>
              <a:rPr lang="en-US" sz="1600"/>
              <a:t>cos</a:t>
            </a:r>
            <a:r>
              <a:rPr lang="en-US" sz="1600" baseline="30000"/>
              <a:t>2</a:t>
            </a:r>
            <a:r>
              <a:rPr lang="en-US" sz="1600">
                <a:sym typeface="Symbol" pitchFamily="18" charset="2"/>
              </a:rPr>
              <a:t></a:t>
            </a:r>
          </a:p>
          <a:p>
            <a:r>
              <a:rPr lang="en-US" sz="1600">
                <a:sym typeface="Symbol" pitchFamily="18" charset="2"/>
              </a:rPr>
              <a:t>After the first polarizer, we have half the intensity:</a:t>
            </a:r>
          </a:p>
          <a:p>
            <a:r>
              <a:rPr lang="en-US" sz="1600">
                <a:sym typeface="Symbol" pitchFamily="18" charset="2"/>
              </a:rPr>
              <a:t>I = 235/2 = 117.5 W/m</a:t>
            </a:r>
            <a:r>
              <a:rPr lang="en-US" sz="1600" baseline="30000">
                <a:sym typeface="Symbol" pitchFamily="18" charset="2"/>
              </a:rPr>
              <a:t>2</a:t>
            </a:r>
          </a:p>
          <a:p>
            <a:r>
              <a:rPr lang="en-US" sz="1600">
                <a:sym typeface="Symbol" pitchFamily="18" charset="2"/>
              </a:rPr>
              <a:t>and then that polarized light hits the second filter at an angle of 37</a:t>
            </a:r>
            <a:r>
              <a:rPr lang="en-US" sz="1600" baseline="30000">
                <a:sym typeface="Symbol" pitchFamily="18" charset="2"/>
              </a:rPr>
              <a:t>o</a:t>
            </a:r>
            <a:r>
              <a:rPr lang="en-US" sz="1600">
                <a:sym typeface="Symbol" pitchFamily="18" charset="2"/>
              </a:rPr>
              <a:t>:</a:t>
            </a:r>
          </a:p>
          <a:p>
            <a:r>
              <a:rPr lang="en-US" sz="1600">
                <a:sym typeface="Symbol" pitchFamily="18" charset="2"/>
              </a:rPr>
              <a:t>I = (117.5 W/m</a:t>
            </a:r>
            <a:r>
              <a:rPr lang="en-US" sz="1600" baseline="30000">
                <a:sym typeface="Symbol" pitchFamily="18" charset="2"/>
              </a:rPr>
              <a:t>2</a:t>
            </a:r>
            <a:r>
              <a:rPr lang="en-US" sz="1600">
                <a:sym typeface="Symbol" pitchFamily="18" charset="2"/>
              </a:rPr>
              <a:t>) </a:t>
            </a:r>
            <a:r>
              <a:rPr lang="en-US" sz="1600">
                <a:cs typeface="Times New Roman" pitchFamily="18" charset="0"/>
              </a:rPr>
              <a:t>cos</a:t>
            </a:r>
            <a:r>
              <a:rPr lang="en-US" sz="1800" baseline="30000">
                <a:cs typeface="Times New Roman" pitchFamily="18" charset="0"/>
              </a:rPr>
              <a:t>2</a:t>
            </a:r>
            <a:r>
              <a:rPr lang="en-US" sz="1600">
                <a:cs typeface="Times New Roman" pitchFamily="18" charset="0"/>
                <a:sym typeface="Symbol" pitchFamily="18" charset="2"/>
              </a:rPr>
              <a:t>(37</a:t>
            </a:r>
            <a:r>
              <a:rPr lang="en-US" sz="1600" baseline="30000">
                <a:cs typeface="Times New Roman" pitchFamily="18" charset="0"/>
                <a:sym typeface="Symbol" pitchFamily="18" charset="2"/>
              </a:rPr>
              <a:t>o</a:t>
            </a:r>
            <a:r>
              <a:rPr lang="en-US" sz="1600">
                <a:cs typeface="Times New Roman" pitchFamily="18" charset="0"/>
                <a:sym typeface="Symbol" pitchFamily="18" charset="2"/>
              </a:rPr>
              <a:t>) = 74.94 = 75 W/m</a:t>
            </a:r>
            <a:r>
              <a:rPr lang="en-US" sz="1600" baseline="30000">
                <a:cs typeface="Times New Roman" pitchFamily="18" charset="0"/>
                <a:sym typeface="Symbol" pitchFamily="18" charset="2"/>
              </a:rPr>
              <a:t>2</a:t>
            </a:r>
          </a:p>
          <a:p>
            <a:endParaRPr lang="en-US" sz="1600">
              <a:cs typeface="Times New Roman" pitchFamily="18" charset="0"/>
              <a:sym typeface="Symbol" pitchFamily="18" charset="2"/>
            </a:endParaRPr>
          </a:p>
        </p:txBody>
      </p:sp>
      <p:sp>
        <p:nvSpPr>
          <p:cNvPr id="87044" name="Rectangle 3"/>
          <p:cNvSpPr>
            <a:spLocks noChangeArrowheads="1"/>
          </p:cNvSpPr>
          <p:nvPr/>
        </p:nvSpPr>
        <p:spPr bwMode="auto">
          <a:xfrm>
            <a:off x="0" y="4838700"/>
            <a:ext cx="1655763" cy="461963"/>
          </a:xfrm>
          <a:prstGeom prst="rect">
            <a:avLst/>
          </a:prstGeom>
          <a:noFill/>
          <a:ln w="9525">
            <a:noFill/>
            <a:miter lim="800000"/>
            <a:headEnd/>
            <a:tailEnd/>
          </a:ln>
        </p:spPr>
        <p:txBody>
          <a:bodyPr wrap="none">
            <a:spAutoFit/>
          </a:bodyPr>
          <a:lstStyle/>
          <a:p>
            <a:r>
              <a:rPr lang="en-US">
                <a:sym typeface="Symbol" pitchFamily="18" charset="2"/>
              </a:rPr>
              <a:t>117.5 W/m</a:t>
            </a:r>
            <a:r>
              <a:rPr lang="en-US" baseline="30000">
                <a:sym typeface="Symbol" pitchFamily="18" charset="2"/>
              </a:rPr>
              <a:t>2</a:t>
            </a:r>
            <a:endParaRPr lang="en-US"/>
          </a:p>
        </p:txBody>
      </p:sp>
      <p:sp>
        <p:nvSpPr>
          <p:cNvPr id="87045" name="Rectangle 4"/>
          <p:cNvSpPr>
            <a:spLocks noChangeArrowheads="1"/>
          </p:cNvSpPr>
          <p:nvPr/>
        </p:nvSpPr>
        <p:spPr bwMode="auto">
          <a:xfrm>
            <a:off x="1752600" y="4838700"/>
            <a:ext cx="1281113" cy="461963"/>
          </a:xfrm>
          <a:prstGeom prst="rect">
            <a:avLst/>
          </a:prstGeom>
          <a:noFill/>
          <a:ln w="9525">
            <a:noFill/>
            <a:miter lim="800000"/>
            <a:headEnd/>
            <a:tailEnd/>
          </a:ln>
        </p:spPr>
        <p:txBody>
          <a:bodyPr wrap="none">
            <a:spAutoFit/>
          </a:bodyPr>
          <a:lstStyle/>
          <a:p>
            <a:r>
              <a:rPr lang="en-US">
                <a:sym typeface="Symbol" pitchFamily="18" charset="2"/>
              </a:rPr>
              <a:t>75 W/m</a:t>
            </a:r>
            <a:r>
              <a:rPr lang="en-US" baseline="30000">
                <a:sym typeface="Symbol" pitchFamily="18" charset="2"/>
              </a:rPr>
              <a:t>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heckerboard(across)">
                                      <p:cBhvr>
                                        <p:cTn id="7"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p:cNvPicPr>
            <a:picLocks noChangeAspect="1" noChangeArrowheads="1"/>
          </p:cNvPicPr>
          <p:nvPr/>
        </p:nvPicPr>
        <p:blipFill>
          <a:blip r:embed="rId2"/>
          <a:srcRect/>
          <a:stretch>
            <a:fillRect/>
          </a:stretch>
        </p:blipFill>
        <p:spPr bwMode="auto">
          <a:xfrm>
            <a:off x="1428750" y="547688"/>
            <a:ext cx="6288088" cy="4619625"/>
          </a:xfrm>
          <a:prstGeom prst="rect">
            <a:avLst/>
          </a:prstGeom>
          <a:noFill/>
          <a:ln w="9525">
            <a:noFill/>
            <a:miter lim="800000"/>
            <a:headEnd/>
            <a:tailEnd/>
          </a:ln>
        </p:spPr>
      </p:pic>
      <p:sp>
        <p:nvSpPr>
          <p:cNvPr id="88067" name="Text Box 3"/>
          <p:cNvSpPr txBox="1">
            <a:spLocks noChangeArrowheads="1"/>
          </p:cNvSpPr>
          <p:nvPr/>
        </p:nvSpPr>
        <p:spPr bwMode="auto">
          <a:xfrm rot="-5400000">
            <a:off x="-1474788" y="2668588"/>
            <a:ext cx="4441825" cy="647700"/>
          </a:xfrm>
          <a:prstGeom prst="rect">
            <a:avLst/>
          </a:prstGeom>
          <a:noFill/>
          <a:ln w="25400">
            <a:noFill/>
            <a:miter lim="800000"/>
            <a:headEnd/>
            <a:tailEnd/>
          </a:ln>
        </p:spPr>
        <p:txBody>
          <a:bodyPr wrap="none">
            <a:spAutoFit/>
          </a:bodyPr>
          <a:lstStyle/>
          <a:p>
            <a:r>
              <a:rPr lang="en-US" sz="3600"/>
              <a:t>Oscillations and waves</a:t>
            </a:r>
          </a:p>
        </p:txBody>
      </p:sp>
      <p:sp>
        <p:nvSpPr>
          <p:cNvPr id="88068" name="Rectangle 4"/>
          <p:cNvSpPr>
            <a:spLocks noChangeArrowheads="1"/>
          </p:cNvSpPr>
          <p:nvPr/>
        </p:nvSpPr>
        <p:spPr bwMode="auto">
          <a:xfrm>
            <a:off x="4572000" y="3924300"/>
            <a:ext cx="9906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63500"/>
            <a:ext cx="4267200" cy="3478213"/>
          </a:xfrm>
          <a:prstGeom prst="rect">
            <a:avLst/>
          </a:prstGeom>
          <a:noFill/>
          <a:ln w="12700">
            <a:noFill/>
            <a:miter lim="800000"/>
            <a:headEnd/>
            <a:tailEnd/>
          </a:ln>
        </p:spPr>
        <p:txBody>
          <a:bodyPr>
            <a:spAutoFit/>
          </a:bodyPr>
          <a:lstStyle/>
          <a:p>
            <a:r>
              <a:rPr lang="en-US" sz="2000"/>
              <a:t>Brewster’s angle:</a:t>
            </a:r>
          </a:p>
          <a:p>
            <a:pPr lvl="1">
              <a:buFontTx/>
              <a:buChar char="•"/>
            </a:pPr>
            <a:r>
              <a:rPr lang="en-US" sz="2000"/>
              <a:t>non-metallic surface</a:t>
            </a:r>
          </a:p>
          <a:p>
            <a:pPr lvl="1">
              <a:buFontTx/>
              <a:buChar char="•"/>
            </a:pPr>
            <a:r>
              <a:rPr lang="en-US" sz="2000">
                <a:sym typeface="Symbol" pitchFamily="18" charset="2"/>
              </a:rPr>
              <a:t>reflected light polarized parallel to surface.</a:t>
            </a:r>
          </a:p>
          <a:p>
            <a:pPr lvl="1">
              <a:buFontTx/>
              <a:buChar char="•"/>
            </a:pPr>
            <a:endParaRPr lang="en-US" sz="2000">
              <a:sym typeface="Symbol" pitchFamily="18" charset="2"/>
            </a:endParaRPr>
          </a:p>
          <a:p>
            <a:r>
              <a:rPr lang="en-US" sz="2000">
                <a:sym typeface="Symbol" pitchFamily="18" charset="2"/>
              </a:rPr>
              <a:t>In general</a:t>
            </a:r>
          </a:p>
          <a:p>
            <a:r>
              <a:rPr lang="en-US" sz="2000" u="sng">
                <a:sym typeface="Symbol" pitchFamily="18" charset="2"/>
              </a:rPr>
              <a:t>n</a:t>
            </a:r>
            <a:r>
              <a:rPr lang="en-US" sz="2000" u="sng" baseline="-25000">
                <a:sym typeface="Symbol" pitchFamily="18" charset="2"/>
              </a:rPr>
              <a:t>2</a:t>
            </a:r>
            <a:r>
              <a:rPr lang="en-US" sz="2000">
                <a:sym typeface="Symbol" pitchFamily="18" charset="2"/>
              </a:rPr>
              <a:t>  =  </a:t>
            </a:r>
            <a:r>
              <a:rPr lang="en-US" sz="2000">
                <a:cs typeface="Times New Roman" pitchFamily="18" charset="0"/>
              </a:rPr>
              <a:t>tan</a:t>
            </a:r>
            <a:r>
              <a:rPr lang="en-US" sz="2000">
                <a:cs typeface="Times New Roman" pitchFamily="18" charset="0"/>
                <a:sym typeface="Symbol" pitchFamily="18" charset="2"/>
              </a:rPr>
              <a:t></a:t>
            </a:r>
          </a:p>
          <a:p>
            <a:r>
              <a:rPr lang="en-US" sz="2000">
                <a:cs typeface="Times New Roman" pitchFamily="18" charset="0"/>
                <a:sym typeface="Symbol" pitchFamily="18" charset="2"/>
              </a:rPr>
              <a:t>n</a:t>
            </a:r>
            <a:r>
              <a:rPr lang="en-US" sz="2000" baseline="-25000">
                <a:cs typeface="Times New Roman" pitchFamily="18" charset="0"/>
                <a:sym typeface="Symbol" pitchFamily="18" charset="2"/>
              </a:rPr>
              <a:t>1</a:t>
            </a:r>
          </a:p>
          <a:p>
            <a:endParaRPr lang="en-US" sz="2000">
              <a:cs typeface="Times New Roman" pitchFamily="18" charset="0"/>
              <a:sym typeface="Symbol" pitchFamily="18" charset="2"/>
            </a:endParaRPr>
          </a:p>
          <a:p>
            <a:r>
              <a:rPr lang="en-US" sz="2000">
                <a:cs typeface="Times New Roman" pitchFamily="18" charset="0"/>
                <a:sym typeface="Symbol" pitchFamily="18" charset="2"/>
              </a:rPr>
              <a:t>For air (n</a:t>
            </a:r>
            <a:r>
              <a:rPr lang="en-US" sz="2000" baseline="-25000">
                <a:cs typeface="Times New Roman" pitchFamily="18" charset="0"/>
                <a:sym typeface="Symbol" pitchFamily="18" charset="2"/>
              </a:rPr>
              <a:t>1</a:t>
            </a:r>
            <a:r>
              <a:rPr lang="en-US" sz="2000">
                <a:cs typeface="Times New Roman" pitchFamily="18" charset="0"/>
                <a:sym typeface="Symbol" pitchFamily="18" charset="2"/>
              </a:rPr>
              <a:t> = 1.00) to something:</a:t>
            </a:r>
          </a:p>
          <a:p>
            <a:r>
              <a:rPr lang="en-US" sz="2000">
                <a:cs typeface="Times New Roman" pitchFamily="18" charset="0"/>
                <a:sym typeface="Symbol" pitchFamily="18" charset="2"/>
              </a:rPr>
              <a:t>n = tan</a:t>
            </a:r>
          </a:p>
        </p:txBody>
      </p:sp>
      <p:pic>
        <p:nvPicPr>
          <p:cNvPr id="89091" name="Picture 6" descr="FG24_46"/>
          <p:cNvPicPr>
            <a:picLocks noChangeAspect="1" noChangeArrowheads="1"/>
          </p:cNvPicPr>
          <p:nvPr/>
        </p:nvPicPr>
        <p:blipFill>
          <a:blip r:embed="rId2"/>
          <a:srcRect l="18004" t="7500" r="19983" b="14500"/>
          <a:stretch>
            <a:fillRect/>
          </a:stretch>
        </p:blipFill>
        <p:spPr bwMode="auto">
          <a:xfrm>
            <a:off x="0" y="3371850"/>
            <a:ext cx="3352800" cy="2343150"/>
          </a:xfrm>
          <a:prstGeom prst="rect">
            <a:avLst/>
          </a:prstGeom>
          <a:noFill/>
          <a:ln w="9525">
            <a:noFill/>
            <a:miter lim="800000"/>
            <a:headEnd/>
            <a:tailEnd/>
          </a:ln>
        </p:spPr>
      </p:pic>
      <p:pic>
        <p:nvPicPr>
          <p:cNvPr id="89092" name="Picture 7" descr="FG24_44"/>
          <p:cNvPicPr>
            <a:picLocks noChangeAspect="1" noChangeArrowheads="1"/>
          </p:cNvPicPr>
          <p:nvPr/>
        </p:nvPicPr>
        <p:blipFill>
          <a:blip r:embed="rId3"/>
          <a:srcRect l="11002" t="10500" r="12982" b="8501"/>
          <a:stretch>
            <a:fillRect/>
          </a:stretch>
        </p:blipFill>
        <p:spPr bwMode="auto">
          <a:xfrm>
            <a:off x="4648200" y="127000"/>
            <a:ext cx="4038600" cy="2392363"/>
          </a:xfrm>
          <a:prstGeom prst="rect">
            <a:avLst/>
          </a:prstGeom>
          <a:noFill/>
          <a:ln w="9525">
            <a:noFill/>
            <a:miter lim="800000"/>
            <a:headEnd/>
            <a:tailEnd/>
          </a:ln>
        </p:spPr>
      </p:pic>
      <p:pic>
        <p:nvPicPr>
          <p:cNvPr id="121864" name="Picture 8"/>
          <p:cNvPicPr>
            <a:picLocks noChangeAspect="1" noChangeArrowheads="1"/>
          </p:cNvPicPr>
          <p:nvPr/>
        </p:nvPicPr>
        <p:blipFill>
          <a:blip r:embed="rId4"/>
          <a:srcRect/>
          <a:stretch>
            <a:fillRect/>
          </a:stretch>
        </p:blipFill>
        <p:spPr bwMode="auto">
          <a:xfrm>
            <a:off x="4648200" y="2540000"/>
            <a:ext cx="4286250" cy="2778125"/>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1864"/>
                                        </p:tgtEl>
                                        <p:attrNameLst>
                                          <p:attrName>style.visibility</p:attrName>
                                        </p:attrNameLst>
                                      </p:cBhvr>
                                      <p:to>
                                        <p:strVal val="visible"/>
                                      </p:to>
                                    </p:set>
                                    <p:animEffect transition="in" filter="dissolve">
                                      <p:cBhvr>
                                        <p:cTn id="7" dur="500"/>
                                        <p:tgtEl>
                                          <p:spTgt spid="12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04800" y="3238500"/>
            <a:ext cx="8763000" cy="954088"/>
          </a:xfrm>
          <a:prstGeom prst="rect">
            <a:avLst/>
          </a:prstGeom>
          <a:noFill/>
          <a:ln w="9525">
            <a:noFill/>
            <a:miter lim="800000"/>
            <a:headEnd/>
            <a:tailEnd/>
          </a:ln>
        </p:spPr>
        <p:txBody>
          <a:bodyPr>
            <a:spAutoFit/>
          </a:bodyPr>
          <a:lstStyle/>
          <a:p>
            <a:r>
              <a:rPr lang="en-US">
                <a:sym typeface="Symbol" pitchFamily="18" charset="2"/>
              </a:rPr>
              <a:t> </a:t>
            </a:r>
            <a:r>
              <a:rPr lang="en-US"/>
              <a:t>n = 1.33, </a:t>
            </a:r>
            <a:r>
              <a:rPr lang="en-US">
                <a:sym typeface="Symbol" pitchFamily="18" charset="2"/>
              </a:rPr>
              <a:t>  = </a:t>
            </a:r>
            <a:r>
              <a:rPr lang="en-US" sz="3200">
                <a:cs typeface="Times New Roman" pitchFamily="18" charset="0"/>
              </a:rPr>
              <a:t>?</a:t>
            </a:r>
            <a:endParaRPr lang="en-US">
              <a:cs typeface="Times New Roman" pitchFamily="18" charset="0"/>
              <a:sym typeface="Symbol" pitchFamily="18" charset="2"/>
            </a:endParaRPr>
          </a:p>
          <a:p>
            <a:r>
              <a:rPr lang="en-US">
                <a:cs typeface="Times New Roman" pitchFamily="18" charset="0"/>
                <a:sym typeface="Symbol" pitchFamily="18" charset="2"/>
              </a:rPr>
              <a:t> = </a:t>
            </a:r>
            <a:r>
              <a:rPr lang="en-US">
                <a:cs typeface="Times New Roman" pitchFamily="18" charset="0"/>
              </a:rPr>
              <a:t>53.06</a:t>
            </a:r>
            <a:r>
              <a:rPr lang="en-US" baseline="30000">
                <a:cs typeface="Times New Roman" pitchFamily="18" charset="0"/>
              </a:rPr>
              <a:t>o</a:t>
            </a:r>
          </a:p>
        </p:txBody>
      </p:sp>
      <p:sp>
        <p:nvSpPr>
          <p:cNvPr id="90115" name="Text Box 3"/>
          <p:cNvSpPr txBox="1">
            <a:spLocks noChangeArrowheads="1"/>
          </p:cNvSpPr>
          <p:nvPr/>
        </p:nvSpPr>
        <p:spPr bwMode="auto">
          <a:xfrm>
            <a:off x="228600" y="4914900"/>
            <a:ext cx="825500" cy="461963"/>
          </a:xfrm>
          <a:prstGeom prst="rect">
            <a:avLst/>
          </a:prstGeom>
          <a:noFill/>
          <a:ln w="25400">
            <a:noFill/>
            <a:miter lim="800000"/>
            <a:headEnd/>
            <a:tailEnd/>
          </a:ln>
        </p:spPr>
        <p:txBody>
          <a:bodyPr wrap="none">
            <a:spAutoFit/>
          </a:bodyPr>
          <a:lstStyle/>
          <a:p>
            <a:r>
              <a:rPr lang="en-US">
                <a:sym typeface="Symbol" pitchFamily="18" charset="2"/>
              </a:rPr>
              <a:t>53.1</a:t>
            </a:r>
            <a:r>
              <a:rPr lang="en-US" baseline="30000">
                <a:sym typeface="Symbol" pitchFamily="18" charset="2"/>
              </a:rPr>
              <a:t>o</a:t>
            </a:r>
          </a:p>
        </p:txBody>
      </p:sp>
      <p:sp>
        <p:nvSpPr>
          <p:cNvPr id="90116" name="Text Box 5"/>
          <p:cNvSpPr txBox="1">
            <a:spLocks noChangeArrowheads="1"/>
          </p:cNvSpPr>
          <p:nvPr/>
        </p:nvSpPr>
        <p:spPr bwMode="auto">
          <a:xfrm>
            <a:off x="457200" y="317500"/>
            <a:ext cx="8458200" cy="1262063"/>
          </a:xfrm>
          <a:prstGeom prst="rect">
            <a:avLst/>
          </a:prstGeom>
          <a:noFill/>
          <a:ln w="50800">
            <a:noFill/>
            <a:miter lim="800000"/>
            <a:headEnd/>
            <a:tailEnd/>
          </a:ln>
        </p:spPr>
        <p:txBody>
          <a:bodyPr>
            <a:spAutoFit/>
          </a:bodyPr>
          <a:lstStyle/>
          <a:p>
            <a:r>
              <a:rPr lang="en-US" sz="2800"/>
              <a:t>What is Brewster’s angle from air to water?  (n = 1.33)</a:t>
            </a:r>
          </a:p>
          <a:p>
            <a:endParaRPr lang="en-US" sz="2800"/>
          </a:p>
          <a:p>
            <a:r>
              <a:rPr lang="en-US" sz="2000">
                <a:sym typeface="Symbol" pitchFamily="18" charset="2"/>
              </a:rPr>
              <a:t>n = 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srcRect/>
          <a:stretch>
            <a:fillRect/>
          </a:stretch>
        </p:blipFill>
        <p:spPr bwMode="auto">
          <a:xfrm>
            <a:off x="1471613" y="242888"/>
            <a:ext cx="6200775" cy="5230812"/>
          </a:xfrm>
          <a:prstGeom prst="rect">
            <a:avLst/>
          </a:prstGeom>
          <a:noFill/>
          <a:ln w="9525">
            <a:noFill/>
            <a:miter lim="800000"/>
            <a:headEnd/>
            <a:tailEnd/>
          </a:ln>
        </p:spPr>
      </p:pic>
      <p:sp>
        <p:nvSpPr>
          <p:cNvPr id="29699" name="Text Box 6"/>
          <p:cNvSpPr txBox="1">
            <a:spLocks noChangeArrowheads="1"/>
          </p:cNvSpPr>
          <p:nvPr/>
        </p:nvSpPr>
        <p:spPr bwMode="auto">
          <a:xfrm rot="-5400000">
            <a:off x="-1057275" y="1228725"/>
            <a:ext cx="3606800" cy="647700"/>
          </a:xfrm>
          <a:prstGeom prst="rect">
            <a:avLst/>
          </a:prstGeom>
          <a:noFill/>
          <a:ln w="25400">
            <a:noFill/>
            <a:miter lim="800000"/>
            <a:headEnd/>
            <a:tailEnd/>
          </a:ln>
        </p:spPr>
        <p:txBody>
          <a:bodyPr wrap="none">
            <a:spAutoFit/>
          </a:bodyPr>
          <a:lstStyle/>
          <a:p>
            <a:r>
              <a:rPr lang="en-US" sz="3600"/>
              <a:t>Linear Kinematics</a:t>
            </a:r>
          </a:p>
        </p:txBody>
      </p:sp>
      <p:sp>
        <p:nvSpPr>
          <p:cNvPr id="29700" name="Text Box 7"/>
          <p:cNvSpPr txBox="1">
            <a:spLocks noChangeArrowheads="1"/>
          </p:cNvSpPr>
          <p:nvPr/>
        </p:nvSpPr>
        <p:spPr bwMode="auto">
          <a:xfrm>
            <a:off x="5089525" y="1431925"/>
            <a:ext cx="2360613" cy="460375"/>
          </a:xfrm>
          <a:prstGeom prst="rect">
            <a:avLst/>
          </a:prstGeom>
          <a:noFill/>
          <a:ln w="25400">
            <a:noFill/>
            <a:miter lim="800000"/>
            <a:headEnd/>
            <a:tailEnd/>
          </a:ln>
        </p:spPr>
        <p:txBody>
          <a:bodyPr wrap="none">
            <a:spAutoFit/>
          </a:bodyPr>
          <a:lstStyle/>
          <a:p>
            <a:r>
              <a:rPr lang="en-US"/>
              <a:t>v = u + at    ?????</a:t>
            </a:r>
          </a:p>
        </p:txBody>
      </p:sp>
      <p:sp>
        <p:nvSpPr>
          <p:cNvPr id="29701" name="Rectangle 8"/>
          <p:cNvSpPr>
            <a:spLocks noChangeArrowheads="1"/>
          </p:cNvSpPr>
          <p:nvPr/>
        </p:nvSpPr>
        <p:spPr bwMode="auto">
          <a:xfrm>
            <a:off x="1371600" y="1079500"/>
            <a:ext cx="6400800" cy="1016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2057400" y="2705100"/>
            <a:ext cx="3243263" cy="461963"/>
          </a:xfrm>
          <a:prstGeom prst="rect">
            <a:avLst/>
          </a:prstGeom>
          <a:noFill/>
          <a:ln w="9525">
            <a:noFill/>
            <a:miter lim="800000"/>
            <a:headEnd/>
            <a:tailEnd/>
          </a:ln>
        </p:spPr>
        <p:txBody>
          <a:bodyPr wrap="none">
            <a:spAutoFit/>
          </a:bodyPr>
          <a:lstStyle/>
          <a:p>
            <a:r>
              <a:rPr lang="en-US"/>
              <a:t>Topic 3 Thermal Physics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spAutoFit/>
          </a:bodyPr>
          <a:lstStyle/>
          <a:p>
            <a:r>
              <a:rPr lang="en-US" sz="3600"/>
              <a:t>Thermal</a:t>
            </a:r>
          </a:p>
        </p:txBody>
      </p:sp>
      <p:pic>
        <p:nvPicPr>
          <p:cNvPr id="92163"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92164" name="Rectangle 4"/>
          <p:cNvSpPr>
            <a:spLocks noChangeArrowheads="1"/>
          </p:cNvSpPr>
          <p:nvPr/>
        </p:nvSpPr>
        <p:spPr bwMode="auto">
          <a:xfrm>
            <a:off x="1600200" y="2552700"/>
            <a:ext cx="838200" cy="4572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1689100"/>
            <a:ext cx="8763000" cy="646113"/>
          </a:xfrm>
          <a:prstGeom prst="rect">
            <a:avLst/>
          </a:prstGeom>
          <a:noFill/>
          <a:ln w="9525">
            <a:noFill/>
            <a:miter lim="800000"/>
            <a:headEnd/>
            <a:tailEnd/>
          </a:ln>
        </p:spPr>
        <p:txBody>
          <a:bodyPr>
            <a:spAutoFit/>
          </a:bodyPr>
          <a:lstStyle/>
          <a:p>
            <a:r>
              <a:rPr lang="en-US" sz="1800"/>
              <a:t>A = (.20 m)(.32 m) = .064 m</a:t>
            </a:r>
            <a:r>
              <a:rPr lang="en-US" sz="1800" baseline="30000"/>
              <a:t>2</a:t>
            </a:r>
          </a:p>
          <a:p>
            <a:r>
              <a:rPr lang="en-US" sz="1800">
                <a:sym typeface="Symbol" pitchFamily="18" charset="2"/>
              </a:rPr>
              <a:t>P = F/A = (42 N)/(.064 m</a:t>
            </a:r>
            <a:r>
              <a:rPr lang="en-US" sz="1800" baseline="30000">
                <a:sym typeface="Symbol" pitchFamily="18" charset="2"/>
              </a:rPr>
              <a:t>2</a:t>
            </a:r>
            <a:r>
              <a:rPr lang="en-US" sz="1800">
                <a:sym typeface="Symbol" pitchFamily="18" charset="2"/>
              </a:rPr>
              <a:t>)</a:t>
            </a:r>
          </a:p>
        </p:txBody>
      </p:sp>
      <p:sp>
        <p:nvSpPr>
          <p:cNvPr id="93187" name="Text Box 3"/>
          <p:cNvSpPr txBox="1">
            <a:spLocks noChangeArrowheads="1"/>
          </p:cNvSpPr>
          <p:nvPr/>
        </p:nvSpPr>
        <p:spPr bwMode="auto">
          <a:xfrm>
            <a:off x="228600" y="4762500"/>
            <a:ext cx="1030288" cy="461963"/>
          </a:xfrm>
          <a:prstGeom prst="rect">
            <a:avLst/>
          </a:prstGeom>
          <a:noFill/>
          <a:ln w="25400">
            <a:noFill/>
            <a:miter lim="800000"/>
            <a:headEnd/>
            <a:tailEnd/>
          </a:ln>
        </p:spPr>
        <p:txBody>
          <a:bodyPr wrap="none">
            <a:spAutoFit/>
          </a:bodyPr>
          <a:lstStyle/>
          <a:p>
            <a:r>
              <a:rPr lang="en-US">
                <a:sym typeface="Symbol" pitchFamily="18" charset="2"/>
              </a:rPr>
              <a:t>660 Pa</a:t>
            </a:r>
          </a:p>
        </p:txBody>
      </p:sp>
      <p:sp>
        <p:nvSpPr>
          <p:cNvPr id="93188" name="Text Box 5"/>
          <p:cNvSpPr txBox="1">
            <a:spLocks noChangeArrowheads="1"/>
          </p:cNvSpPr>
          <p:nvPr/>
        </p:nvSpPr>
        <p:spPr bwMode="auto">
          <a:xfrm>
            <a:off x="457200" y="317500"/>
            <a:ext cx="8458200" cy="461963"/>
          </a:xfrm>
          <a:prstGeom prst="rect">
            <a:avLst/>
          </a:prstGeom>
          <a:noFill/>
          <a:ln w="50800">
            <a:noFill/>
            <a:miter lim="800000"/>
            <a:headEnd/>
            <a:tailEnd/>
          </a:ln>
        </p:spPr>
        <p:txBody>
          <a:bodyPr>
            <a:spAutoFit/>
          </a:bodyPr>
          <a:lstStyle/>
          <a:p>
            <a:r>
              <a:rPr lang="en-US"/>
              <a:t>What is the pressure of 42 N on a 20. cm x 32 cm plate?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spAutoFit/>
          </a:bodyPr>
          <a:lstStyle/>
          <a:p>
            <a:r>
              <a:rPr lang="en-US" sz="3600"/>
              <a:t>Thermal</a:t>
            </a:r>
          </a:p>
        </p:txBody>
      </p:sp>
      <p:pic>
        <p:nvPicPr>
          <p:cNvPr id="94211"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94212" name="Rectangle 4"/>
          <p:cNvSpPr>
            <a:spLocks noChangeArrowheads="1"/>
          </p:cNvSpPr>
          <p:nvPr/>
        </p:nvSpPr>
        <p:spPr bwMode="auto">
          <a:xfrm>
            <a:off x="1600200" y="2933700"/>
            <a:ext cx="8382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1689100"/>
            <a:ext cx="8763000" cy="831850"/>
          </a:xfrm>
          <a:prstGeom prst="rect">
            <a:avLst/>
          </a:prstGeom>
          <a:noFill/>
          <a:ln w="9525">
            <a:noFill/>
            <a:miter lim="800000"/>
            <a:headEnd/>
            <a:tailEnd/>
          </a:ln>
        </p:spPr>
        <p:txBody>
          <a:bodyPr>
            <a:spAutoFit/>
          </a:bodyPr>
          <a:lstStyle/>
          <a:p>
            <a:r>
              <a:rPr lang="en-US"/>
              <a:t>Q = mc</a:t>
            </a:r>
            <a:r>
              <a:rPr lang="en-US">
                <a:sym typeface="Symbol" pitchFamily="18" charset="2"/>
              </a:rPr>
              <a:t></a:t>
            </a:r>
            <a:r>
              <a:rPr lang="en-US"/>
              <a:t>T</a:t>
            </a:r>
            <a:endParaRPr lang="en-US" sz="1400"/>
          </a:p>
          <a:p>
            <a:r>
              <a:rPr lang="en-US" sz="1800"/>
              <a:t>Q = ??, m = 1.5 kg, c = 4186 J </a:t>
            </a:r>
            <a:r>
              <a:rPr lang="en-US" sz="1800" baseline="30000"/>
              <a:t>o</a:t>
            </a:r>
            <a:r>
              <a:rPr lang="en-US" sz="1800"/>
              <a:t>C</a:t>
            </a:r>
            <a:r>
              <a:rPr lang="en-US" sz="1800" baseline="30000"/>
              <a:t>-1</a:t>
            </a:r>
            <a:r>
              <a:rPr lang="en-US" sz="1800"/>
              <a:t>kg</a:t>
            </a:r>
            <a:r>
              <a:rPr lang="en-US" sz="1800" baseline="30000"/>
              <a:t>-1</a:t>
            </a:r>
            <a:r>
              <a:rPr lang="en-US" sz="1800"/>
              <a:t>, </a:t>
            </a:r>
            <a:r>
              <a:rPr lang="en-US" sz="1800">
                <a:sym typeface="Symbol" pitchFamily="18" charset="2"/>
              </a:rPr>
              <a:t></a:t>
            </a:r>
            <a:r>
              <a:rPr lang="en-US" sz="1800"/>
              <a:t>T = 5.0 </a:t>
            </a:r>
            <a:r>
              <a:rPr lang="en-US" sz="1800" baseline="30000"/>
              <a:t>o</a:t>
            </a:r>
            <a:r>
              <a:rPr lang="en-US" sz="1800"/>
              <a:t>C</a:t>
            </a:r>
          </a:p>
        </p:txBody>
      </p:sp>
      <p:sp>
        <p:nvSpPr>
          <p:cNvPr id="95235" name="Text Box 3"/>
          <p:cNvSpPr txBox="1">
            <a:spLocks noChangeArrowheads="1"/>
          </p:cNvSpPr>
          <p:nvPr/>
        </p:nvSpPr>
        <p:spPr bwMode="auto">
          <a:xfrm>
            <a:off x="228600" y="4914900"/>
            <a:ext cx="1304925" cy="461963"/>
          </a:xfrm>
          <a:prstGeom prst="rect">
            <a:avLst/>
          </a:prstGeom>
          <a:noFill/>
          <a:ln w="25400">
            <a:noFill/>
            <a:miter lim="800000"/>
            <a:headEnd/>
            <a:tailEnd/>
          </a:ln>
        </p:spPr>
        <p:txBody>
          <a:bodyPr wrap="none">
            <a:spAutoFit/>
          </a:bodyPr>
          <a:lstStyle/>
          <a:p>
            <a:r>
              <a:rPr lang="en-US">
                <a:sym typeface="Symbol" pitchFamily="18" charset="2"/>
              </a:rPr>
              <a:t> 31,000 J</a:t>
            </a:r>
            <a:endParaRPr lang="en-US" baseline="30000">
              <a:sym typeface="Symbol" pitchFamily="18" charset="2"/>
            </a:endParaRPr>
          </a:p>
        </p:txBody>
      </p:sp>
      <p:sp>
        <p:nvSpPr>
          <p:cNvPr id="95236" name="Text Box 5"/>
          <p:cNvSpPr txBox="1">
            <a:spLocks noChangeArrowheads="1"/>
          </p:cNvSpPr>
          <p:nvPr/>
        </p:nvSpPr>
        <p:spPr bwMode="auto">
          <a:xfrm>
            <a:off x="457200" y="317500"/>
            <a:ext cx="8458200" cy="1200150"/>
          </a:xfrm>
          <a:prstGeom prst="rect">
            <a:avLst/>
          </a:prstGeom>
          <a:noFill/>
          <a:ln w="50800">
            <a:noFill/>
            <a:miter lim="800000"/>
            <a:headEnd/>
            <a:tailEnd/>
          </a:ln>
        </p:spPr>
        <p:txBody>
          <a:bodyPr>
            <a:spAutoFit/>
          </a:bodyPr>
          <a:lstStyle/>
          <a:p>
            <a:r>
              <a:rPr lang="en-US"/>
              <a:t>Example: A. Nicholas Cheep wants to calculate what heat is needed to raise 1.5 liters (1 liter = 1 kg) of water by 5.0 </a:t>
            </a:r>
            <a:r>
              <a:rPr lang="en-US" baseline="30000"/>
              <a:t>o</a:t>
            </a:r>
            <a:r>
              <a:rPr lang="en-US"/>
              <a:t>C.  Can you help him?  (c = 4186 J </a:t>
            </a:r>
            <a:r>
              <a:rPr lang="en-US" baseline="30000"/>
              <a:t>o</a:t>
            </a:r>
            <a:r>
              <a:rPr lang="en-US"/>
              <a:t>C</a:t>
            </a:r>
            <a:r>
              <a:rPr lang="en-US" baseline="30000"/>
              <a:t>-1</a:t>
            </a:r>
            <a:r>
              <a:rPr lang="en-US"/>
              <a:t>kg</a:t>
            </a:r>
            <a:r>
              <a:rPr lang="en-US" baseline="30000"/>
              <a:t>-1</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304800" y="-101600"/>
            <a:ext cx="8458200" cy="584200"/>
          </a:xfrm>
          <a:prstGeom prst="rect">
            <a:avLst/>
          </a:prstGeom>
          <a:noFill/>
          <a:ln w="50800">
            <a:noFill/>
            <a:miter lim="800000"/>
            <a:headEnd/>
            <a:tailEnd/>
          </a:ln>
        </p:spPr>
        <p:txBody>
          <a:bodyPr>
            <a:spAutoFit/>
          </a:bodyPr>
          <a:lstStyle/>
          <a:p>
            <a:r>
              <a:rPr lang="en-US" sz="3200"/>
              <a:t>What is specific heat of the gaseous phase?</a:t>
            </a:r>
            <a:endParaRPr lang="en-US" sz="2800" baseline="30000">
              <a:sym typeface="Symbol" pitchFamily="18" charset="2"/>
            </a:endParaRPr>
          </a:p>
        </p:txBody>
      </p:sp>
      <p:graphicFrame>
        <p:nvGraphicFramePr>
          <p:cNvPr id="4098" name="Object 2"/>
          <p:cNvGraphicFramePr>
            <a:graphicFrameLocks noChangeAspect="1"/>
          </p:cNvGraphicFramePr>
          <p:nvPr/>
        </p:nvGraphicFramePr>
        <p:xfrm>
          <a:off x="533400" y="534988"/>
          <a:ext cx="8651875" cy="4278312"/>
        </p:xfrm>
        <a:graphic>
          <a:graphicData uri="http://schemas.openxmlformats.org/presentationml/2006/ole">
            <p:oleObj spid="_x0000_s4098" name="Chart" r:id="rId3" imgW="5924821" imgH="3515087" progId="Excel.Chart.8">
              <p:embed/>
            </p:oleObj>
          </a:graphicData>
        </a:graphic>
      </p:graphicFrame>
      <p:sp>
        <p:nvSpPr>
          <p:cNvPr id="4100" name="Rectangle 7"/>
          <p:cNvSpPr>
            <a:spLocks noChangeArrowheads="1"/>
          </p:cNvSpPr>
          <p:nvPr/>
        </p:nvSpPr>
        <p:spPr bwMode="auto">
          <a:xfrm>
            <a:off x="641350" y="4229100"/>
            <a:ext cx="2330450" cy="461963"/>
          </a:xfrm>
          <a:prstGeom prst="rect">
            <a:avLst/>
          </a:prstGeom>
          <a:noFill/>
          <a:ln w="25400">
            <a:noFill/>
            <a:miter lim="800000"/>
            <a:headEnd/>
            <a:tailEnd/>
          </a:ln>
        </p:spPr>
        <p:txBody>
          <a:bodyPr wrap="none">
            <a:spAutoFit/>
          </a:bodyPr>
          <a:lstStyle/>
          <a:p>
            <a:r>
              <a:rPr lang="en-US">
                <a:sym typeface="Symbol" pitchFamily="18" charset="2"/>
              </a:rPr>
              <a:t>1480 J oC-1 kg-1</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228600" y="4914900"/>
            <a:ext cx="1954213" cy="461963"/>
          </a:xfrm>
          <a:prstGeom prst="rect">
            <a:avLst/>
          </a:prstGeom>
          <a:noFill/>
          <a:ln w="25400">
            <a:noFill/>
            <a:miter lim="800000"/>
            <a:headEnd/>
            <a:tailEnd/>
          </a:ln>
        </p:spPr>
        <p:txBody>
          <a:bodyPr wrap="none">
            <a:spAutoFit/>
          </a:bodyPr>
          <a:lstStyle/>
          <a:p>
            <a:r>
              <a:rPr lang="en-US"/>
              <a:t>2650 J</a:t>
            </a:r>
            <a:r>
              <a:rPr lang="en-US" baseline="30000"/>
              <a:t>o</a:t>
            </a:r>
            <a:r>
              <a:rPr lang="en-US"/>
              <a:t>C</a:t>
            </a:r>
            <a:r>
              <a:rPr lang="en-US" baseline="30000"/>
              <a:t>-1</a:t>
            </a:r>
            <a:r>
              <a:rPr lang="en-US"/>
              <a:t>kg</a:t>
            </a:r>
            <a:r>
              <a:rPr lang="en-US" baseline="30000"/>
              <a:t>-1</a:t>
            </a:r>
          </a:p>
        </p:txBody>
      </p:sp>
      <p:sp>
        <p:nvSpPr>
          <p:cNvPr id="96259" name="Text Box 5"/>
          <p:cNvSpPr txBox="1">
            <a:spLocks noChangeArrowheads="1"/>
          </p:cNvSpPr>
          <p:nvPr/>
        </p:nvSpPr>
        <p:spPr bwMode="auto">
          <a:xfrm>
            <a:off x="228600" y="317500"/>
            <a:ext cx="8686800" cy="1938338"/>
          </a:xfrm>
          <a:prstGeom prst="rect">
            <a:avLst/>
          </a:prstGeom>
          <a:noFill/>
          <a:ln w="50800">
            <a:noFill/>
            <a:miter lim="800000"/>
            <a:headEnd/>
            <a:tailEnd/>
          </a:ln>
        </p:spPr>
        <p:txBody>
          <a:bodyPr>
            <a:spAutoFit/>
          </a:bodyPr>
          <a:lstStyle/>
          <a:p>
            <a:r>
              <a:rPr lang="en-US"/>
              <a:t>.112 kg of a mystery substance at 85.45 </a:t>
            </a:r>
            <a:r>
              <a:rPr lang="en-US" baseline="30000"/>
              <a:t>o</a:t>
            </a:r>
            <a:r>
              <a:rPr lang="en-US"/>
              <a:t>C is dropped into .873 kg of water at 18.05 </a:t>
            </a:r>
            <a:r>
              <a:rPr lang="en-US" baseline="30000"/>
              <a:t>o</a:t>
            </a:r>
            <a:r>
              <a:rPr lang="en-US"/>
              <a:t>C in an insulated Styrofoam container.  The water and substance come to equilibrium at 23.12 </a:t>
            </a:r>
            <a:r>
              <a:rPr lang="en-US" baseline="30000"/>
              <a:t>o</a:t>
            </a:r>
            <a:r>
              <a:rPr lang="en-US"/>
              <a:t>C.  What is the c of the substance?</a:t>
            </a:r>
          </a:p>
          <a:p>
            <a:r>
              <a:rPr lang="en-US" sz="2000"/>
              <a:t>(c</a:t>
            </a:r>
            <a:r>
              <a:rPr lang="en-US" sz="2000" baseline="-25000"/>
              <a:t>water</a:t>
            </a:r>
            <a:r>
              <a:rPr lang="en-US" sz="2000"/>
              <a:t> = 4186 J</a:t>
            </a:r>
            <a:r>
              <a:rPr lang="en-US" sz="2000" baseline="30000"/>
              <a:t>o</a:t>
            </a:r>
            <a:r>
              <a:rPr lang="en-US" sz="2000"/>
              <a:t>C</a:t>
            </a:r>
            <a:r>
              <a:rPr lang="en-US" sz="2000" baseline="30000"/>
              <a:t>-1</a:t>
            </a:r>
            <a:r>
              <a:rPr lang="en-US" sz="2000"/>
              <a:t>kg</a:t>
            </a:r>
            <a:r>
              <a:rPr lang="en-US" sz="2000" baseline="30000"/>
              <a:t>-1</a:t>
            </a:r>
            <a:r>
              <a:rPr lang="en-US" sz="200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spAutoFit/>
          </a:bodyPr>
          <a:lstStyle/>
          <a:p>
            <a:r>
              <a:rPr lang="en-US" sz="3600"/>
              <a:t>Thermal</a:t>
            </a:r>
          </a:p>
        </p:txBody>
      </p:sp>
      <p:pic>
        <p:nvPicPr>
          <p:cNvPr id="97283"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97284" name="Rectangle 4"/>
          <p:cNvSpPr>
            <a:spLocks noChangeArrowheads="1"/>
          </p:cNvSpPr>
          <p:nvPr/>
        </p:nvSpPr>
        <p:spPr bwMode="auto">
          <a:xfrm>
            <a:off x="1600200" y="3162300"/>
            <a:ext cx="8382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81000" y="3429000"/>
            <a:ext cx="8763000" cy="1077913"/>
          </a:xfrm>
          <a:prstGeom prst="rect">
            <a:avLst/>
          </a:prstGeom>
          <a:noFill/>
          <a:ln w="9525">
            <a:noFill/>
            <a:miter lim="800000"/>
            <a:headEnd/>
            <a:tailEnd/>
          </a:ln>
        </p:spPr>
        <p:txBody>
          <a:bodyPr>
            <a:spAutoFit/>
          </a:bodyPr>
          <a:lstStyle/>
          <a:p>
            <a:r>
              <a:rPr lang="en-US" sz="1600"/>
              <a:t>Q = mL, power = work/time (= heat/time)</a:t>
            </a:r>
            <a:endParaRPr lang="en-US" sz="1000"/>
          </a:p>
          <a:p>
            <a:r>
              <a:rPr lang="en-US" sz="1600"/>
              <a:t>Q = </a:t>
            </a:r>
            <a:r>
              <a:rPr lang="en-US" sz="1400"/>
              <a:t>??</a:t>
            </a:r>
            <a:r>
              <a:rPr lang="en-US" sz="1600"/>
              <a:t>, m = 12.0 kg, L = </a:t>
            </a:r>
            <a:r>
              <a:rPr lang="en-US" sz="1200">
                <a:sym typeface="Symbol" pitchFamily="18" charset="2"/>
              </a:rPr>
              <a:t>3.33 x 10</a:t>
            </a:r>
            <a:r>
              <a:rPr lang="en-US" sz="1200" baseline="30000">
                <a:sym typeface="Symbol" pitchFamily="18" charset="2"/>
              </a:rPr>
              <a:t>5 </a:t>
            </a:r>
            <a:r>
              <a:rPr lang="en-US" sz="1400"/>
              <a:t>J</a:t>
            </a:r>
            <a:r>
              <a:rPr lang="en-US" sz="1400" baseline="30000"/>
              <a:t>o</a:t>
            </a:r>
            <a:r>
              <a:rPr lang="en-US" sz="1400"/>
              <a:t>kg</a:t>
            </a:r>
            <a:r>
              <a:rPr lang="en-US" sz="1400" baseline="30000"/>
              <a:t>-1</a:t>
            </a:r>
            <a:endParaRPr lang="en-US" sz="1600" baseline="30000"/>
          </a:p>
          <a:p>
            <a:r>
              <a:rPr lang="en-US" sz="1600"/>
              <a:t>3,996,000 J,   power = heat/time</a:t>
            </a:r>
          </a:p>
          <a:p>
            <a:r>
              <a:rPr lang="en-US" sz="1600"/>
              <a:t>heat = 3,996,000 J, power = 1500. J/s</a:t>
            </a:r>
          </a:p>
        </p:txBody>
      </p:sp>
      <p:sp>
        <p:nvSpPr>
          <p:cNvPr id="98307" name="Text Box 3"/>
          <p:cNvSpPr txBox="1">
            <a:spLocks noChangeArrowheads="1"/>
          </p:cNvSpPr>
          <p:nvPr/>
        </p:nvSpPr>
        <p:spPr bwMode="auto">
          <a:xfrm>
            <a:off x="228600" y="4991100"/>
            <a:ext cx="1851025" cy="461963"/>
          </a:xfrm>
          <a:prstGeom prst="rect">
            <a:avLst/>
          </a:prstGeom>
          <a:noFill/>
          <a:ln w="25400">
            <a:noFill/>
            <a:miter lim="800000"/>
            <a:headEnd/>
            <a:tailEnd/>
          </a:ln>
        </p:spPr>
        <p:txBody>
          <a:bodyPr wrap="none">
            <a:spAutoFit/>
          </a:bodyPr>
          <a:lstStyle/>
          <a:p>
            <a:r>
              <a:rPr lang="en-US">
                <a:sym typeface="Symbol" pitchFamily="18" charset="2"/>
              </a:rPr>
              <a:t>2660 seconds</a:t>
            </a:r>
            <a:endParaRPr lang="en-US" baseline="30000">
              <a:sym typeface="Symbol" pitchFamily="18" charset="2"/>
            </a:endParaRPr>
          </a:p>
        </p:txBody>
      </p:sp>
      <p:sp>
        <p:nvSpPr>
          <p:cNvPr id="98308" name="Text Box 5"/>
          <p:cNvSpPr txBox="1">
            <a:spLocks noChangeArrowheads="1"/>
          </p:cNvSpPr>
          <p:nvPr/>
        </p:nvSpPr>
        <p:spPr bwMode="auto">
          <a:xfrm>
            <a:off x="457200" y="317500"/>
            <a:ext cx="8458200" cy="2800350"/>
          </a:xfrm>
          <a:prstGeom prst="rect">
            <a:avLst/>
          </a:prstGeom>
          <a:noFill/>
          <a:ln w="50800">
            <a:noFill/>
            <a:miter lim="800000"/>
            <a:headEnd/>
            <a:tailEnd/>
          </a:ln>
        </p:spPr>
        <p:txBody>
          <a:bodyPr>
            <a:spAutoFit/>
          </a:bodyPr>
          <a:lstStyle/>
          <a:p>
            <a:r>
              <a:rPr lang="en-US"/>
              <a:t>Aaron Alysis has a 1500. Watt heater.  What time will it take him to melt 12.0 kg of ice, assuming all of the heat goes into the water at 0 </a:t>
            </a:r>
            <a:r>
              <a:rPr lang="en-US" baseline="30000"/>
              <a:t>o</a:t>
            </a:r>
            <a:r>
              <a:rPr lang="en-US"/>
              <a:t>C</a:t>
            </a:r>
          </a:p>
          <a:p>
            <a:r>
              <a:rPr lang="en-US" sz="2000">
                <a:sym typeface="Symbol" pitchFamily="18" charset="2"/>
              </a:rPr>
              <a:t>Some latent heats</a:t>
            </a:r>
          </a:p>
          <a:p>
            <a:pPr eaLnBrk="0" hangingPunct="0"/>
            <a:r>
              <a:rPr lang="en-US"/>
              <a:t>(in J kg</a:t>
            </a:r>
            <a:r>
              <a:rPr lang="en-US" baseline="30000"/>
              <a:t>-1</a:t>
            </a:r>
            <a:r>
              <a:rPr lang="en-US"/>
              <a:t>)		Fusion		Vaporisation</a:t>
            </a:r>
          </a:p>
          <a:p>
            <a:pPr eaLnBrk="0" hangingPunct="0"/>
            <a:r>
              <a:rPr lang="en-US" sz="2000">
                <a:sym typeface="Symbol" pitchFamily="18" charset="2"/>
              </a:rPr>
              <a:t>H</a:t>
            </a:r>
            <a:r>
              <a:rPr lang="en-US" sz="2000" baseline="-25000">
                <a:sym typeface="Symbol" pitchFamily="18" charset="2"/>
              </a:rPr>
              <a:t>2</a:t>
            </a:r>
            <a:r>
              <a:rPr lang="en-US" sz="2000">
                <a:sym typeface="Symbol" pitchFamily="18" charset="2"/>
              </a:rPr>
              <a:t>O 			3.33 x 10</a:t>
            </a:r>
            <a:r>
              <a:rPr lang="en-US" sz="2000" baseline="30000">
                <a:sym typeface="Symbol" pitchFamily="18" charset="2"/>
              </a:rPr>
              <a:t>5</a:t>
            </a:r>
            <a:r>
              <a:rPr lang="en-US" sz="2000">
                <a:sym typeface="Symbol" pitchFamily="18" charset="2"/>
              </a:rPr>
              <a:t>		22.6 x 10</a:t>
            </a:r>
            <a:r>
              <a:rPr lang="en-US" sz="2000" baseline="30000">
                <a:sym typeface="Symbol" pitchFamily="18" charset="2"/>
              </a:rPr>
              <a:t>5</a:t>
            </a:r>
          </a:p>
          <a:p>
            <a:pPr eaLnBrk="0" hangingPunct="0"/>
            <a:r>
              <a:rPr lang="en-US" sz="2000">
                <a:sym typeface="Symbol" pitchFamily="18" charset="2"/>
              </a:rPr>
              <a:t>Lead 			0.25   x 10</a:t>
            </a:r>
            <a:r>
              <a:rPr lang="en-US" sz="2000" baseline="30000">
                <a:sym typeface="Symbol" pitchFamily="18" charset="2"/>
              </a:rPr>
              <a:t>5</a:t>
            </a:r>
            <a:r>
              <a:rPr lang="en-US" sz="2000">
                <a:sym typeface="Symbol" pitchFamily="18" charset="2"/>
              </a:rPr>
              <a:t>		8.7   x 10</a:t>
            </a:r>
            <a:r>
              <a:rPr lang="en-US" sz="2000" baseline="30000">
                <a:sym typeface="Symbol" pitchFamily="18" charset="2"/>
              </a:rPr>
              <a:t>5</a:t>
            </a:r>
          </a:p>
          <a:p>
            <a:pPr eaLnBrk="0" hangingPunct="0"/>
            <a:r>
              <a:rPr lang="en-US" sz="2000">
                <a:sym typeface="Symbol" pitchFamily="18" charset="2"/>
              </a:rPr>
              <a:t>NH</a:t>
            </a:r>
            <a:r>
              <a:rPr lang="en-US" sz="2000" baseline="-25000">
                <a:sym typeface="Symbol" pitchFamily="18" charset="2"/>
              </a:rPr>
              <a:t>3</a:t>
            </a:r>
            <a:r>
              <a:rPr lang="en-US" sz="2000">
                <a:sym typeface="Symbol" pitchFamily="18" charset="2"/>
              </a:rPr>
              <a:t>			0.33   x 10</a:t>
            </a:r>
            <a:r>
              <a:rPr lang="en-US" sz="2000" baseline="30000">
                <a:sym typeface="Symbol" pitchFamily="18" charset="2"/>
              </a:rPr>
              <a:t>5</a:t>
            </a:r>
            <a:r>
              <a:rPr lang="en-US" sz="2000">
                <a:sym typeface="Symbol" pitchFamily="18" charset="2"/>
              </a:rPr>
              <a:t>		1.37 x 10</a:t>
            </a:r>
            <a:r>
              <a:rPr lang="en-US" sz="2000" baseline="30000">
                <a:sym typeface="Symbol" pitchFamily="18" charset="2"/>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52400" y="4762500"/>
            <a:ext cx="8763000" cy="523875"/>
          </a:xfrm>
          <a:prstGeom prst="rect">
            <a:avLst/>
          </a:prstGeom>
          <a:noFill/>
          <a:ln w="9525">
            <a:noFill/>
            <a:miter lim="800000"/>
            <a:headEnd/>
            <a:tailEnd/>
          </a:ln>
        </p:spPr>
        <p:txBody>
          <a:bodyPr>
            <a:spAutoFit/>
          </a:bodyPr>
          <a:lstStyle/>
          <a:p>
            <a:r>
              <a:rPr lang="en-US" sz="2800">
                <a:sym typeface="Symbol" pitchFamily="18" charset="2"/>
              </a:rPr>
              <a:t></a:t>
            </a:r>
            <a:r>
              <a:rPr lang="en-US" sz="2800"/>
              <a:t>Q = 10,000,  m = .45 kg, L = ?? Lf = </a:t>
            </a:r>
            <a:r>
              <a:rPr lang="en-US" sz="2800">
                <a:sym typeface="Symbol" pitchFamily="18" charset="2"/>
              </a:rPr>
              <a:t>22,000 J  kg</a:t>
            </a:r>
            <a:r>
              <a:rPr lang="en-US" sz="2800" baseline="30000">
                <a:sym typeface="Symbol" pitchFamily="18" charset="2"/>
              </a:rPr>
              <a:t>-1</a:t>
            </a:r>
            <a:endParaRPr lang="en-US" sz="5400"/>
          </a:p>
        </p:txBody>
      </p:sp>
      <p:sp>
        <p:nvSpPr>
          <p:cNvPr id="5124" name="Text Box 5"/>
          <p:cNvSpPr txBox="1">
            <a:spLocks noChangeArrowheads="1"/>
          </p:cNvSpPr>
          <p:nvPr/>
        </p:nvSpPr>
        <p:spPr bwMode="auto">
          <a:xfrm>
            <a:off x="304800" y="-101600"/>
            <a:ext cx="8458200" cy="584200"/>
          </a:xfrm>
          <a:prstGeom prst="rect">
            <a:avLst/>
          </a:prstGeom>
          <a:noFill/>
          <a:ln w="50800">
            <a:noFill/>
            <a:miter lim="800000"/>
            <a:headEnd/>
            <a:tailEnd/>
          </a:ln>
        </p:spPr>
        <p:txBody>
          <a:bodyPr>
            <a:spAutoFit/>
          </a:bodyPr>
          <a:lstStyle/>
          <a:p>
            <a:r>
              <a:rPr lang="en-US" sz="3200"/>
              <a:t>What is the latent heat of fusion?</a:t>
            </a:r>
            <a:endParaRPr lang="en-US" sz="2800" baseline="30000">
              <a:sym typeface="Symbol" pitchFamily="18" charset="2"/>
            </a:endParaRPr>
          </a:p>
        </p:txBody>
      </p:sp>
      <p:graphicFrame>
        <p:nvGraphicFramePr>
          <p:cNvPr id="5122" name="Object 2"/>
          <p:cNvGraphicFramePr>
            <a:graphicFrameLocks noChangeAspect="1"/>
          </p:cNvGraphicFramePr>
          <p:nvPr/>
        </p:nvGraphicFramePr>
        <p:xfrm>
          <a:off x="533400" y="534988"/>
          <a:ext cx="8651875" cy="4278312"/>
        </p:xfrm>
        <a:graphic>
          <a:graphicData uri="http://schemas.openxmlformats.org/presentationml/2006/ole">
            <p:oleObj spid="_x0000_s5122" name="Chart" r:id="rId3" imgW="5924821" imgH="3515087" progId="Excel.Chart.8">
              <p:embed/>
            </p:oleObj>
          </a:graphicData>
        </a:graphic>
      </p:graphicFrame>
      <p:sp>
        <p:nvSpPr>
          <p:cNvPr id="5125" name="Rectangle 7"/>
          <p:cNvSpPr>
            <a:spLocks noChangeArrowheads="1"/>
          </p:cNvSpPr>
          <p:nvPr/>
        </p:nvSpPr>
        <p:spPr bwMode="auto">
          <a:xfrm>
            <a:off x="720725" y="4152900"/>
            <a:ext cx="1946275" cy="461963"/>
          </a:xfrm>
          <a:prstGeom prst="rect">
            <a:avLst/>
          </a:prstGeom>
          <a:noFill/>
          <a:ln w="25400">
            <a:noFill/>
            <a:miter lim="800000"/>
            <a:headEnd/>
            <a:tailEnd/>
          </a:ln>
        </p:spPr>
        <p:txBody>
          <a:bodyPr wrap="none">
            <a:spAutoFit/>
          </a:bodyPr>
          <a:lstStyle/>
          <a:p>
            <a:r>
              <a:rPr lang="en-US">
                <a:sym typeface="Symbol" pitchFamily="18" charset="2"/>
              </a:rPr>
              <a:t>22,000 J  kg-1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190500"/>
            <a:ext cx="8093075" cy="3786188"/>
          </a:xfrm>
          <a:prstGeom prst="rect">
            <a:avLst/>
          </a:prstGeom>
          <a:noFill/>
          <a:ln w="9525">
            <a:noFill/>
            <a:miter lim="800000"/>
            <a:headEnd/>
            <a:tailEnd/>
          </a:ln>
        </p:spPr>
        <p:txBody>
          <a:bodyPr>
            <a:spAutoFit/>
          </a:bodyPr>
          <a:lstStyle/>
          <a:p>
            <a:pPr marL="457200" indent="-457200"/>
            <a:r>
              <a:rPr lang="en-US"/>
              <a:t>An air rocket leaves the ground straight up, and strikes the ground 4.80 seconds later.</a:t>
            </a:r>
          </a:p>
          <a:p>
            <a:pPr marL="457200" indent="-457200">
              <a:buFont typeface="Times New Roman" pitchFamily="18" charset="0"/>
              <a:buAutoNum type="arabicPeriod"/>
            </a:pPr>
            <a:r>
              <a:rPr lang="en-US"/>
              <a:t>What time does it take to get to the top?</a:t>
            </a:r>
          </a:p>
          <a:p>
            <a:pPr marL="457200" indent="-457200">
              <a:buFont typeface="Times New Roman" pitchFamily="18" charset="0"/>
              <a:buAutoNum type="arabicPeriod"/>
            </a:pPr>
            <a:r>
              <a:rPr lang="en-US"/>
              <a:t>How high does it go?</a:t>
            </a:r>
          </a:p>
          <a:p>
            <a:pPr marL="457200" indent="-457200">
              <a:buFont typeface="Times New Roman" pitchFamily="18" charset="0"/>
              <a:buAutoNum type="arabicPeriod"/>
            </a:pPr>
            <a:r>
              <a:rPr lang="en-US"/>
              <a:t>What was its initial velocity?</a:t>
            </a:r>
          </a:p>
          <a:p>
            <a:pPr marL="457200" indent="-457200">
              <a:buFont typeface="Times New Roman" pitchFamily="18" charset="0"/>
              <a:buAutoNum type="arabicPeriod"/>
            </a:pPr>
            <a:r>
              <a:rPr lang="en-US"/>
              <a:t>What is the velocity at elevation 21.0 m?</a:t>
            </a:r>
          </a:p>
          <a:p>
            <a:pPr marL="457200" indent="-457200"/>
            <a:endParaRPr lang="en-US"/>
          </a:p>
          <a:p>
            <a:pPr marL="457200" indent="-457200"/>
            <a:endParaRPr lang="en-US"/>
          </a:p>
          <a:p>
            <a:pPr marL="457200" indent="-457200"/>
            <a:endParaRPr lang="en-US"/>
          </a:p>
          <a:p>
            <a:pPr marL="457200" indent="-457200">
              <a:buFontTx/>
              <a:buAutoNum type="alphaUcParenR"/>
            </a:pPr>
            <a:endParaRPr lang="en-US"/>
          </a:p>
        </p:txBody>
      </p:sp>
      <p:sp>
        <p:nvSpPr>
          <p:cNvPr id="30723" name="Rectangle 5"/>
          <p:cNvSpPr>
            <a:spLocks noChangeArrowheads="1"/>
          </p:cNvSpPr>
          <p:nvPr/>
        </p:nvSpPr>
        <p:spPr bwMode="auto">
          <a:xfrm>
            <a:off x="228600" y="4914900"/>
            <a:ext cx="4954588" cy="461963"/>
          </a:xfrm>
          <a:prstGeom prst="rect">
            <a:avLst/>
          </a:prstGeom>
          <a:noFill/>
          <a:ln w="9525">
            <a:noFill/>
            <a:miter lim="800000"/>
            <a:headEnd/>
            <a:tailEnd/>
          </a:ln>
        </p:spPr>
        <p:txBody>
          <a:bodyPr wrap="none">
            <a:spAutoFit/>
          </a:bodyPr>
          <a:lstStyle/>
          <a:p>
            <a:r>
              <a:rPr lang="en-US"/>
              <a:t>2.4 s, 28.2 m, 23.5 m/s, + or - 11.9 m/s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spAutoFit/>
          </a:bodyPr>
          <a:lstStyle/>
          <a:p>
            <a:r>
              <a:rPr lang="en-US" sz="3600"/>
              <a:t>Thermal</a:t>
            </a:r>
          </a:p>
        </p:txBody>
      </p:sp>
      <p:pic>
        <p:nvPicPr>
          <p:cNvPr id="99331"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99332" name="Rectangle 4"/>
          <p:cNvSpPr>
            <a:spLocks noChangeArrowheads="1"/>
          </p:cNvSpPr>
          <p:nvPr/>
        </p:nvSpPr>
        <p:spPr bwMode="auto">
          <a:xfrm>
            <a:off x="4495800" y="2517775"/>
            <a:ext cx="8382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1689100"/>
            <a:ext cx="8763000" cy="1200150"/>
          </a:xfrm>
          <a:prstGeom prst="rect">
            <a:avLst/>
          </a:prstGeom>
          <a:noFill/>
          <a:ln w="9525">
            <a:noFill/>
            <a:miter lim="800000"/>
            <a:headEnd/>
            <a:tailEnd/>
          </a:ln>
        </p:spPr>
        <p:txBody>
          <a:bodyPr>
            <a:spAutoFit/>
          </a:bodyPr>
          <a:lstStyle/>
          <a:p>
            <a:r>
              <a:rPr lang="en-US" sz="1800"/>
              <a:t>pV = nRT</a:t>
            </a:r>
          </a:p>
          <a:p>
            <a:r>
              <a:rPr lang="en-US" sz="1800"/>
              <a:t>p = 1.013 x 10</a:t>
            </a:r>
            <a:r>
              <a:rPr lang="en-US" sz="1800" baseline="30000"/>
              <a:t>5</a:t>
            </a:r>
            <a:r>
              <a:rPr lang="en-US" sz="1800"/>
              <a:t> Pa, n = 1.3, T = 273 K + 34 K,</a:t>
            </a:r>
          </a:p>
          <a:p>
            <a:r>
              <a:rPr lang="en-US" sz="1800"/>
              <a:t>V = </a:t>
            </a:r>
            <a:r>
              <a:rPr lang="en-US" sz="1800">
                <a:sym typeface="Symbol" pitchFamily="18" charset="2"/>
              </a:rPr>
              <a:t>.033 m</a:t>
            </a:r>
            <a:r>
              <a:rPr lang="en-US" sz="1800" baseline="30000">
                <a:sym typeface="Symbol" pitchFamily="18" charset="2"/>
              </a:rPr>
              <a:t>3</a:t>
            </a:r>
          </a:p>
          <a:p>
            <a:r>
              <a:rPr lang="en-US" sz="1800">
                <a:sym typeface="Symbol" pitchFamily="18" charset="2"/>
              </a:rPr>
              <a:t>…</a:t>
            </a:r>
            <a:endParaRPr lang="en-US" sz="4400">
              <a:sym typeface="Symbol" pitchFamily="18" charset="2"/>
            </a:endParaRPr>
          </a:p>
        </p:txBody>
      </p:sp>
      <p:sp>
        <p:nvSpPr>
          <p:cNvPr id="100355" name="Text Box 5"/>
          <p:cNvSpPr txBox="1">
            <a:spLocks noChangeArrowheads="1"/>
          </p:cNvSpPr>
          <p:nvPr/>
        </p:nvSpPr>
        <p:spPr bwMode="auto">
          <a:xfrm>
            <a:off x="457200" y="317500"/>
            <a:ext cx="8458200" cy="830263"/>
          </a:xfrm>
          <a:prstGeom prst="rect">
            <a:avLst/>
          </a:prstGeom>
          <a:noFill/>
          <a:ln w="50800">
            <a:noFill/>
            <a:miter lim="800000"/>
            <a:headEnd/>
            <a:tailEnd/>
          </a:ln>
        </p:spPr>
        <p:txBody>
          <a:bodyPr>
            <a:spAutoFit/>
          </a:bodyPr>
          <a:lstStyle/>
          <a:p>
            <a:r>
              <a:rPr lang="en-US"/>
              <a:t>What is the volume of 1.3 mol of N</a:t>
            </a:r>
            <a:r>
              <a:rPr lang="en-US" baseline="-25000"/>
              <a:t>2 </a:t>
            </a:r>
            <a:r>
              <a:rPr lang="en-US"/>
              <a:t>at 34 </a:t>
            </a:r>
            <a:r>
              <a:rPr lang="en-US" baseline="30000"/>
              <a:t>o</a:t>
            </a:r>
            <a:r>
              <a:rPr lang="en-US"/>
              <a:t>C, and 1.0 atm?  (1 atm = 1.013 x 10</a:t>
            </a:r>
            <a:r>
              <a:rPr lang="en-US" baseline="30000"/>
              <a:t>5</a:t>
            </a:r>
            <a:r>
              <a:rPr lang="en-US"/>
              <a:t> Pa)</a:t>
            </a:r>
          </a:p>
        </p:txBody>
      </p:sp>
      <p:sp>
        <p:nvSpPr>
          <p:cNvPr id="100356" name="Rectangle 6"/>
          <p:cNvSpPr>
            <a:spLocks noChangeArrowheads="1"/>
          </p:cNvSpPr>
          <p:nvPr/>
        </p:nvSpPr>
        <p:spPr bwMode="auto">
          <a:xfrm>
            <a:off x="0" y="4838700"/>
            <a:ext cx="1143000" cy="461963"/>
          </a:xfrm>
          <a:prstGeom prst="rect">
            <a:avLst/>
          </a:prstGeom>
          <a:noFill/>
          <a:ln w="25400">
            <a:noFill/>
            <a:miter lim="800000"/>
            <a:headEnd/>
            <a:tailEnd/>
          </a:ln>
        </p:spPr>
        <p:txBody>
          <a:bodyPr wrap="none">
            <a:spAutoFit/>
          </a:bodyPr>
          <a:lstStyle/>
          <a:p>
            <a:r>
              <a:rPr lang="en-US">
                <a:sym typeface="Symbol" pitchFamily="18" charset="2"/>
              </a:rPr>
              <a:t>.033 m</a:t>
            </a:r>
            <a:r>
              <a:rPr lang="en-US" baseline="30000">
                <a:sym typeface="Symbol" pitchFamily="18" charset="2"/>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spAutoFit/>
          </a:bodyPr>
          <a:lstStyle/>
          <a:p>
            <a:r>
              <a:rPr lang="en-US" sz="3600"/>
              <a:t>Thermal</a:t>
            </a:r>
          </a:p>
        </p:txBody>
      </p:sp>
      <p:pic>
        <p:nvPicPr>
          <p:cNvPr id="101379"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101380" name="Rectangle 4"/>
          <p:cNvSpPr>
            <a:spLocks noChangeArrowheads="1"/>
          </p:cNvSpPr>
          <p:nvPr/>
        </p:nvSpPr>
        <p:spPr bwMode="auto">
          <a:xfrm>
            <a:off x="4495800" y="2740025"/>
            <a:ext cx="8382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81000" y="2413000"/>
            <a:ext cx="8763000" cy="830263"/>
          </a:xfrm>
          <a:prstGeom prst="rect">
            <a:avLst/>
          </a:prstGeom>
          <a:noFill/>
          <a:ln w="9525">
            <a:noFill/>
            <a:miter lim="800000"/>
            <a:headEnd/>
            <a:tailEnd/>
          </a:ln>
        </p:spPr>
        <p:txBody>
          <a:bodyPr>
            <a:spAutoFit/>
          </a:bodyPr>
          <a:lstStyle/>
          <a:p>
            <a:pPr eaLnBrk="0" hangingPunct="0"/>
            <a:r>
              <a:rPr lang="en-US" sz="1600"/>
              <a:t>W = P</a:t>
            </a:r>
            <a:r>
              <a:rPr lang="en-US" sz="1600">
                <a:sym typeface="Symbol" pitchFamily="18" charset="2"/>
              </a:rPr>
              <a:t>V</a:t>
            </a:r>
          </a:p>
          <a:p>
            <a:pPr eaLnBrk="0" hangingPunct="0"/>
            <a:r>
              <a:rPr lang="en-US" sz="1600"/>
              <a:t>W = -875</a:t>
            </a:r>
            <a:r>
              <a:rPr lang="en-US" sz="1600">
                <a:sym typeface="Symbol" pitchFamily="18" charset="2"/>
              </a:rPr>
              <a:t>, V = .0350 - .0210 = -.0140 m</a:t>
            </a:r>
            <a:r>
              <a:rPr lang="en-US" sz="1600" baseline="30000">
                <a:sym typeface="Symbol" pitchFamily="18" charset="2"/>
              </a:rPr>
              <a:t>3</a:t>
            </a:r>
          </a:p>
          <a:p>
            <a:pPr eaLnBrk="0" hangingPunct="0"/>
            <a:r>
              <a:rPr lang="en-US" sz="1600">
                <a:sym typeface="Symbol" pitchFamily="18" charset="2"/>
              </a:rPr>
              <a:t>P = 62500 Pa</a:t>
            </a:r>
          </a:p>
        </p:txBody>
      </p:sp>
      <p:sp>
        <p:nvSpPr>
          <p:cNvPr id="102403" name="Text Box 3"/>
          <p:cNvSpPr txBox="1">
            <a:spLocks noChangeArrowheads="1"/>
          </p:cNvSpPr>
          <p:nvPr/>
        </p:nvSpPr>
        <p:spPr bwMode="auto">
          <a:xfrm>
            <a:off x="228600" y="4914900"/>
            <a:ext cx="1262063" cy="461963"/>
          </a:xfrm>
          <a:prstGeom prst="rect">
            <a:avLst/>
          </a:prstGeom>
          <a:noFill/>
          <a:ln w="25400">
            <a:noFill/>
            <a:miter lim="800000"/>
            <a:headEnd/>
            <a:tailEnd/>
          </a:ln>
        </p:spPr>
        <p:txBody>
          <a:bodyPr wrap="none">
            <a:spAutoFit/>
          </a:bodyPr>
          <a:lstStyle/>
          <a:p>
            <a:r>
              <a:rPr lang="en-US"/>
              <a:t>62.5 kPa</a:t>
            </a:r>
          </a:p>
        </p:txBody>
      </p:sp>
      <p:sp>
        <p:nvSpPr>
          <p:cNvPr id="102404" name="Text Box 5"/>
          <p:cNvSpPr txBox="1">
            <a:spLocks noChangeArrowheads="1"/>
          </p:cNvSpPr>
          <p:nvPr/>
        </p:nvSpPr>
        <p:spPr bwMode="auto">
          <a:xfrm>
            <a:off x="228600" y="190500"/>
            <a:ext cx="8686800" cy="830263"/>
          </a:xfrm>
          <a:prstGeom prst="rect">
            <a:avLst/>
          </a:prstGeom>
          <a:noFill/>
          <a:ln w="50800">
            <a:noFill/>
            <a:miter lim="800000"/>
            <a:headEnd/>
            <a:tailEnd/>
          </a:ln>
        </p:spPr>
        <p:txBody>
          <a:bodyPr>
            <a:spAutoFit/>
          </a:bodyPr>
          <a:lstStyle/>
          <a:p>
            <a:r>
              <a:rPr lang="en-US"/>
              <a:t>Mr. Fyde compresses a cylinder from  .0350 m</a:t>
            </a:r>
            <a:r>
              <a:rPr lang="en-US" baseline="30000"/>
              <a:t>3</a:t>
            </a:r>
            <a:r>
              <a:rPr lang="en-US"/>
              <a:t> to .0210 m</a:t>
            </a:r>
            <a:r>
              <a:rPr lang="en-US" baseline="30000"/>
              <a:t>3</a:t>
            </a:r>
            <a:r>
              <a:rPr lang="en-US"/>
              <a:t>, and does 875 J of work.  What was the average pressure?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42" name="Text Box 14"/>
          <p:cNvSpPr txBox="1">
            <a:spLocks noChangeArrowheads="1"/>
          </p:cNvSpPr>
          <p:nvPr/>
        </p:nvSpPr>
        <p:spPr bwMode="auto">
          <a:xfrm>
            <a:off x="914400" y="4762500"/>
            <a:ext cx="7391400" cy="584200"/>
          </a:xfrm>
          <a:prstGeom prst="rect">
            <a:avLst/>
          </a:prstGeom>
          <a:noFill/>
          <a:ln w="50800">
            <a:noFill/>
            <a:miter lim="800000"/>
            <a:headEnd/>
            <a:tailEnd/>
          </a:ln>
        </p:spPr>
        <p:txBody>
          <a:bodyPr>
            <a:spAutoFit/>
          </a:bodyPr>
          <a:lstStyle/>
          <a:p>
            <a:pPr eaLnBrk="0" hangingPunct="0"/>
            <a:r>
              <a:rPr lang="en-US" sz="1600"/>
              <a:t>W = P</a:t>
            </a:r>
            <a:r>
              <a:rPr lang="en-US" sz="1600">
                <a:sym typeface="Symbol" pitchFamily="18" charset="2"/>
              </a:rPr>
              <a:t>V, P = 300 Pa, V = .1 - .4 = -.3 m</a:t>
            </a:r>
            <a:r>
              <a:rPr lang="en-US" sz="1600" baseline="30000">
                <a:sym typeface="Symbol" pitchFamily="18" charset="2"/>
              </a:rPr>
              <a:t>3</a:t>
            </a:r>
          </a:p>
          <a:p>
            <a:pPr eaLnBrk="0" hangingPunct="0"/>
            <a:r>
              <a:rPr lang="en-US" sz="1600"/>
              <a:t>W = -90 J (work done </a:t>
            </a:r>
            <a:r>
              <a:rPr lang="en-US" sz="1600" u="sng"/>
              <a:t>on</a:t>
            </a:r>
            <a:r>
              <a:rPr lang="en-US" sz="1600"/>
              <a:t> the gas)</a:t>
            </a:r>
          </a:p>
        </p:txBody>
      </p:sp>
      <p:grpSp>
        <p:nvGrpSpPr>
          <p:cNvPr id="103427" name="Group 41"/>
          <p:cNvGrpSpPr>
            <a:grpSpLocks/>
          </p:cNvGrpSpPr>
          <p:nvPr/>
        </p:nvGrpSpPr>
        <p:grpSpPr bwMode="auto">
          <a:xfrm>
            <a:off x="381000" y="444500"/>
            <a:ext cx="8458200" cy="4281488"/>
            <a:chOff x="240" y="192"/>
            <a:chExt cx="5328" cy="3237"/>
          </a:xfrm>
        </p:grpSpPr>
        <p:sp>
          <p:nvSpPr>
            <p:cNvPr id="103437" name="Rectangle 6"/>
            <p:cNvSpPr>
              <a:spLocks noChangeArrowheads="1"/>
            </p:cNvSpPr>
            <p:nvPr/>
          </p:nvSpPr>
          <p:spPr bwMode="auto">
            <a:xfrm>
              <a:off x="288" y="192"/>
              <a:ext cx="5280" cy="3120"/>
            </a:xfrm>
            <a:prstGeom prst="rect">
              <a:avLst/>
            </a:prstGeom>
            <a:solidFill>
              <a:srgbClr val="FFFFFF"/>
            </a:solidFill>
            <a:ln w="50800">
              <a:noFill/>
              <a:miter lim="800000"/>
              <a:headEnd/>
              <a:tailEnd/>
            </a:ln>
          </p:spPr>
          <p:txBody>
            <a:bodyPr wrap="none" anchor="ctr"/>
            <a:lstStyle/>
            <a:p>
              <a:pPr algn="ctr"/>
              <a:endParaRPr lang="en-US"/>
            </a:p>
          </p:txBody>
        </p:sp>
        <p:sp>
          <p:nvSpPr>
            <p:cNvPr id="103438" name="Line 7"/>
            <p:cNvSpPr>
              <a:spLocks noChangeShapeType="1"/>
            </p:cNvSpPr>
            <p:nvPr/>
          </p:nvSpPr>
          <p:spPr bwMode="auto">
            <a:xfrm>
              <a:off x="1037" y="192"/>
              <a:ext cx="0" cy="2665"/>
            </a:xfrm>
            <a:prstGeom prst="line">
              <a:avLst/>
            </a:prstGeom>
            <a:noFill/>
            <a:ln w="50800">
              <a:solidFill>
                <a:schemeClr val="tx1"/>
              </a:solidFill>
              <a:round/>
              <a:headEnd/>
              <a:tailEnd/>
            </a:ln>
          </p:spPr>
          <p:txBody>
            <a:bodyPr/>
            <a:lstStyle/>
            <a:p>
              <a:endParaRPr lang="en-US"/>
            </a:p>
          </p:txBody>
        </p:sp>
        <p:sp>
          <p:nvSpPr>
            <p:cNvPr id="103439" name="Line 8"/>
            <p:cNvSpPr>
              <a:spLocks noChangeShapeType="1"/>
            </p:cNvSpPr>
            <p:nvPr/>
          </p:nvSpPr>
          <p:spPr bwMode="auto">
            <a:xfrm>
              <a:off x="1024" y="2857"/>
              <a:ext cx="4544" cy="0"/>
            </a:xfrm>
            <a:prstGeom prst="line">
              <a:avLst/>
            </a:prstGeom>
            <a:noFill/>
            <a:ln w="50800">
              <a:solidFill>
                <a:schemeClr val="tx1"/>
              </a:solidFill>
              <a:round/>
              <a:headEnd/>
              <a:tailEnd/>
            </a:ln>
          </p:spPr>
          <p:txBody>
            <a:bodyPr/>
            <a:lstStyle/>
            <a:p>
              <a:endParaRPr lang="en-US"/>
            </a:p>
          </p:txBody>
        </p:sp>
        <p:sp>
          <p:nvSpPr>
            <p:cNvPr id="103440" name="Text Box 9"/>
            <p:cNvSpPr txBox="1">
              <a:spLocks noChangeArrowheads="1"/>
            </p:cNvSpPr>
            <p:nvPr/>
          </p:nvSpPr>
          <p:spPr bwMode="auto">
            <a:xfrm>
              <a:off x="1508" y="3033"/>
              <a:ext cx="278" cy="396"/>
            </a:xfrm>
            <a:prstGeom prst="rect">
              <a:avLst/>
            </a:prstGeom>
            <a:noFill/>
            <a:ln w="50800">
              <a:noFill/>
              <a:miter lim="800000"/>
              <a:headEnd/>
              <a:tailEnd/>
            </a:ln>
          </p:spPr>
          <p:txBody>
            <a:bodyPr wrap="none">
              <a:spAutoFit/>
            </a:bodyPr>
            <a:lstStyle/>
            <a:p>
              <a:r>
                <a:rPr lang="en-US"/>
                <a:t>V</a:t>
              </a:r>
            </a:p>
          </p:txBody>
        </p:sp>
        <p:sp>
          <p:nvSpPr>
            <p:cNvPr id="103441" name="Line 10"/>
            <p:cNvSpPr>
              <a:spLocks noChangeShapeType="1"/>
            </p:cNvSpPr>
            <p:nvPr/>
          </p:nvSpPr>
          <p:spPr bwMode="auto">
            <a:xfrm>
              <a:off x="1776" y="3168"/>
              <a:ext cx="464" cy="0"/>
            </a:xfrm>
            <a:prstGeom prst="line">
              <a:avLst/>
            </a:prstGeom>
            <a:noFill/>
            <a:ln w="50800">
              <a:solidFill>
                <a:schemeClr val="tx1"/>
              </a:solidFill>
              <a:round/>
              <a:headEnd/>
              <a:tailEnd type="triangle" w="med" len="med"/>
            </a:ln>
          </p:spPr>
          <p:txBody>
            <a:bodyPr/>
            <a:lstStyle/>
            <a:p>
              <a:endParaRPr lang="en-US"/>
            </a:p>
          </p:txBody>
        </p:sp>
        <p:sp>
          <p:nvSpPr>
            <p:cNvPr id="103442" name="Text Box 12"/>
            <p:cNvSpPr txBox="1">
              <a:spLocks noChangeArrowheads="1"/>
            </p:cNvSpPr>
            <p:nvPr/>
          </p:nvSpPr>
          <p:spPr bwMode="auto">
            <a:xfrm rot="-5400000">
              <a:off x="549" y="2354"/>
              <a:ext cx="285" cy="330"/>
            </a:xfrm>
            <a:prstGeom prst="rect">
              <a:avLst/>
            </a:prstGeom>
            <a:noFill/>
            <a:ln w="50800">
              <a:noFill/>
              <a:miter lim="800000"/>
              <a:headEnd/>
              <a:tailEnd/>
            </a:ln>
          </p:spPr>
          <p:txBody>
            <a:bodyPr wrap="none">
              <a:spAutoFit/>
            </a:bodyPr>
            <a:lstStyle/>
            <a:p>
              <a:r>
                <a:rPr lang="en-US"/>
                <a:t>P</a:t>
              </a:r>
            </a:p>
          </p:txBody>
        </p:sp>
        <p:sp>
          <p:nvSpPr>
            <p:cNvPr id="103443" name="Line 13"/>
            <p:cNvSpPr>
              <a:spLocks noChangeShapeType="1"/>
            </p:cNvSpPr>
            <p:nvPr/>
          </p:nvSpPr>
          <p:spPr bwMode="auto">
            <a:xfrm rot="-5400000">
              <a:off x="459" y="2091"/>
              <a:ext cx="522" cy="0"/>
            </a:xfrm>
            <a:prstGeom prst="line">
              <a:avLst/>
            </a:prstGeom>
            <a:noFill/>
            <a:ln w="50800">
              <a:solidFill>
                <a:schemeClr val="tx1"/>
              </a:solidFill>
              <a:round/>
              <a:headEnd/>
              <a:tailEnd type="triangle" w="med" len="med"/>
            </a:ln>
          </p:spPr>
          <p:txBody>
            <a:bodyPr/>
            <a:lstStyle/>
            <a:p>
              <a:endParaRPr lang="en-US"/>
            </a:p>
          </p:txBody>
        </p:sp>
        <p:sp>
          <p:nvSpPr>
            <p:cNvPr id="103444" name="Line 25"/>
            <p:cNvSpPr>
              <a:spLocks noChangeShapeType="1"/>
            </p:cNvSpPr>
            <p:nvPr/>
          </p:nvSpPr>
          <p:spPr bwMode="auto">
            <a:xfrm>
              <a:off x="938" y="2400"/>
              <a:ext cx="192" cy="0"/>
            </a:xfrm>
            <a:prstGeom prst="line">
              <a:avLst/>
            </a:prstGeom>
            <a:noFill/>
            <a:ln w="50800">
              <a:solidFill>
                <a:schemeClr val="tx1"/>
              </a:solidFill>
              <a:round/>
              <a:headEnd/>
              <a:tailEnd/>
            </a:ln>
          </p:spPr>
          <p:txBody>
            <a:bodyPr/>
            <a:lstStyle/>
            <a:p>
              <a:endParaRPr lang="en-US"/>
            </a:p>
          </p:txBody>
        </p:sp>
        <p:sp>
          <p:nvSpPr>
            <p:cNvPr id="103445" name="Line 26"/>
            <p:cNvSpPr>
              <a:spLocks noChangeShapeType="1"/>
            </p:cNvSpPr>
            <p:nvPr/>
          </p:nvSpPr>
          <p:spPr bwMode="auto">
            <a:xfrm>
              <a:off x="938" y="1920"/>
              <a:ext cx="192" cy="0"/>
            </a:xfrm>
            <a:prstGeom prst="line">
              <a:avLst/>
            </a:prstGeom>
            <a:noFill/>
            <a:ln w="50800">
              <a:solidFill>
                <a:schemeClr val="tx1"/>
              </a:solidFill>
              <a:round/>
              <a:headEnd/>
              <a:tailEnd/>
            </a:ln>
          </p:spPr>
          <p:txBody>
            <a:bodyPr/>
            <a:lstStyle/>
            <a:p>
              <a:endParaRPr lang="en-US"/>
            </a:p>
          </p:txBody>
        </p:sp>
        <p:sp>
          <p:nvSpPr>
            <p:cNvPr id="103446" name="Line 27"/>
            <p:cNvSpPr>
              <a:spLocks noChangeShapeType="1"/>
            </p:cNvSpPr>
            <p:nvPr/>
          </p:nvSpPr>
          <p:spPr bwMode="auto">
            <a:xfrm>
              <a:off x="938" y="1440"/>
              <a:ext cx="192" cy="0"/>
            </a:xfrm>
            <a:prstGeom prst="line">
              <a:avLst/>
            </a:prstGeom>
            <a:noFill/>
            <a:ln w="50800">
              <a:solidFill>
                <a:schemeClr val="tx1"/>
              </a:solidFill>
              <a:round/>
              <a:headEnd/>
              <a:tailEnd/>
            </a:ln>
          </p:spPr>
          <p:txBody>
            <a:bodyPr/>
            <a:lstStyle/>
            <a:p>
              <a:endParaRPr lang="en-US"/>
            </a:p>
          </p:txBody>
        </p:sp>
        <p:sp>
          <p:nvSpPr>
            <p:cNvPr id="103447" name="Line 28"/>
            <p:cNvSpPr>
              <a:spLocks noChangeShapeType="1"/>
            </p:cNvSpPr>
            <p:nvPr/>
          </p:nvSpPr>
          <p:spPr bwMode="auto">
            <a:xfrm>
              <a:off x="938" y="960"/>
              <a:ext cx="192" cy="0"/>
            </a:xfrm>
            <a:prstGeom prst="line">
              <a:avLst/>
            </a:prstGeom>
            <a:noFill/>
            <a:ln w="50800">
              <a:solidFill>
                <a:schemeClr val="tx1"/>
              </a:solidFill>
              <a:round/>
              <a:headEnd/>
              <a:tailEnd/>
            </a:ln>
          </p:spPr>
          <p:txBody>
            <a:bodyPr/>
            <a:lstStyle/>
            <a:p>
              <a:endParaRPr lang="en-US"/>
            </a:p>
          </p:txBody>
        </p:sp>
        <p:sp>
          <p:nvSpPr>
            <p:cNvPr id="103448" name="Line 29"/>
            <p:cNvSpPr>
              <a:spLocks noChangeShapeType="1"/>
            </p:cNvSpPr>
            <p:nvPr/>
          </p:nvSpPr>
          <p:spPr bwMode="auto">
            <a:xfrm>
              <a:off x="938" y="480"/>
              <a:ext cx="192" cy="0"/>
            </a:xfrm>
            <a:prstGeom prst="line">
              <a:avLst/>
            </a:prstGeom>
            <a:noFill/>
            <a:ln w="50800">
              <a:solidFill>
                <a:schemeClr val="tx1"/>
              </a:solidFill>
              <a:round/>
              <a:headEnd/>
              <a:tailEnd/>
            </a:ln>
          </p:spPr>
          <p:txBody>
            <a:bodyPr/>
            <a:lstStyle/>
            <a:p>
              <a:endParaRPr lang="en-US"/>
            </a:p>
          </p:txBody>
        </p:sp>
        <p:sp>
          <p:nvSpPr>
            <p:cNvPr id="103449" name="Text Box 30"/>
            <p:cNvSpPr txBox="1">
              <a:spLocks noChangeArrowheads="1"/>
            </p:cNvSpPr>
            <p:nvPr/>
          </p:nvSpPr>
          <p:spPr bwMode="auto">
            <a:xfrm>
              <a:off x="240" y="282"/>
              <a:ext cx="738" cy="396"/>
            </a:xfrm>
            <a:prstGeom prst="rect">
              <a:avLst/>
            </a:prstGeom>
            <a:noFill/>
            <a:ln w="50800">
              <a:noFill/>
              <a:miter lim="800000"/>
              <a:headEnd/>
              <a:tailEnd/>
            </a:ln>
          </p:spPr>
          <p:txBody>
            <a:bodyPr wrap="none">
              <a:spAutoFit/>
            </a:bodyPr>
            <a:lstStyle/>
            <a:p>
              <a:r>
                <a:rPr lang="en-US"/>
                <a:t>500 Pa</a:t>
              </a:r>
            </a:p>
          </p:txBody>
        </p:sp>
        <p:sp>
          <p:nvSpPr>
            <p:cNvPr id="103450" name="Line 31"/>
            <p:cNvSpPr>
              <a:spLocks noChangeShapeType="1"/>
            </p:cNvSpPr>
            <p:nvPr/>
          </p:nvSpPr>
          <p:spPr bwMode="auto">
            <a:xfrm>
              <a:off x="1488" y="2784"/>
              <a:ext cx="0" cy="144"/>
            </a:xfrm>
            <a:prstGeom prst="line">
              <a:avLst/>
            </a:prstGeom>
            <a:noFill/>
            <a:ln w="50800">
              <a:solidFill>
                <a:schemeClr val="tx1"/>
              </a:solidFill>
              <a:round/>
              <a:headEnd/>
              <a:tailEnd/>
            </a:ln>
          </p:spPr>
          <p:txBody>
            <a:bodyPr/>
            <a:lstStyle/>
            <a:p>
              <a:endParaRPr lang="en-US"/>
            </a:p>
          </p:txBody>
        </p:sp>
        <p:sp>
          <p:nvSpPr>
            <p:cNvPr id="103451" name="Line 32"/>
            <p:cNvSpPr>
              <a:spLocks noChangeShapeType="1"/>
            </p:cNvSpPr>
            <p:nvPr/>
          </p:nvSpPr>
          <p:spPr bwMode="auto">
            <a:xfrm>
              <a:off x="1968" y="2784"/>
              <a:ext cx="0" cy="144"/>
            </a:xfrm>
            <a:prstGeom prst="line">
              <a:avLst/>
            </a:prstGeom>
            <a:noFill/>
            <a:ln w="50800">
              <a:solidFill>
                <a:schemeClr val="tx1"/>
              </a:solidFill>
              <a:round/>
              <a:headEnd/>
              <a:tailEnd/>
            </a:ln>
          </p:spPr>
          <p:txBody>
            <a:bodyPr/>
            <a:lstStyle/>
            <a:p>
              <a:endParaRPr lang="en-US"/>
            </a:p>
          </p:txBody>
        </p:sp>
        <p:sp>
          <p:nvSpPr>
            <p:cNvPr id="103452" name="Line 33"/>
            <p:cNvSpPr>
              <a:spLocks noChangeShapeType="1"/>
            </p:cNvSpPr>
            <p:nvPr/>
          </p:nvSpPr>
          <p:spPr bwMode="auto">
            <a:xfrm>
              <a:off x="2448" y="2784"/>
              <a:ext cx="0" cy="144"/>
            </a:xfrm>
            <a:prstGeom prst="line">
              <a:avLst/>
            </a:prstGeom>
            <a:noFill/>
            <a:ln w="50800">
              <a:solidFill>
                <a:schemeClr val="tx1"/>
              </a:solidFill>
              <a:round/>
              <a:headEnd/>
              <a:tailEnd/>
            </a:ln>
          </p:spPr>
          <p:txBody>
            <a:bodyPr/>
            <a:lstStyle/>
            <a:p>
              <a:endParaRPr lang="en-US"/>
            </a:p>
          </p:txBody>
        </p:sp>
        <p:sp>
          <p:nvSpPr>
            <p:cNvPr id="103453" name="Line 34"/>
            <p:cNvSpPr>
              <a:spLocks noChangeShapeType="1"/>
            </p:cNvSpPr>
            <p:nvPr/>
          </p:nvSpPr>
          <p:spPr bwMode="auto">
            <a:xfrm>
              <a:off x="2928" y="2784"/>
              <a:ext cx="0" cy="144"/>
            </a:xfrm>
            <a:prstGeom prst="line">
              <a:avLst/>
            </a:prstGeom>
            <a:noFill/>
            <a:ln w="50800">
              <a:solidFill>
                <a:schemeClr val="tx1"/>
              </a:solidFill>
              <a:round/>
              <a:headEnd/>
              <a:tailEnd/>
            </a:ln>
          </p:spPr>
          <p:txBody>
            <a:bodyPr/>
            <a:lstStyle/>
            <a:p>
              <a:endParaRPr lang="en-US"/>
            </a:p>
          </p:txBody>
        </p:sp>
        <p:sp>
          <p:nvSpPr>
            <p:cNvPr id="103454" name="Line 35"/>
            <p:cNvSpPr>
              <a:spLocks noChangeShapeType="1"/>
            </p:cNvSpPr>
            <p:nvPr/>
          </p:nvSpPr>
          <p:spPr bwMode="auto">
            <a:xfrm>
              <a:off x="3408" y="2784"/>
              <a:ext cx="0" cy="144"/>
            </a:xfrm>
            <a:prstGeom prst="line">
              <a:avLst/>
            </a:prstGeom>
            <a:noFill/>
            <a:ln w="50800">
              <a:solidFill>
                <a:schemeClr val="tx1"/>
              </a:solidFill>
              <a:round/>
              <a:headEnd/>
              <a:tailEnd/>
            </a:ln>
          </p:spPr>
          <p:txBody>
            <a:bodyPr/>
            <a:lstStyle/>
            <a:p>
              <a:endParaRPr lang="en-US"/>
            </a:p>
          </p:txBody>
        </p:sp>
        <p:sp>
          <p:nvSpPr>
            <p:cNvPr id="103455" name="Line 36"/>
            <p:cNvSpPr>
              <a:spLocks noChangeShapeType="1"/>
            </p:cNvSpPr>
            <p:nvPr/>
          </p:nvSpPr>
          <p:spPr bwMode="auto">
            <a:xfrm>
              <a:off x="3888" y="2784"/>
              <a:ext cx="0" cy="144"/>
            </a:xfrm>
            <a:prstGeom prst="line">
              <a:avLst/>
            </a:prstGeom>
            <a:noFill/>
            <a:ln w="50800">
              <a:solidFill>
                <a:schemeClr val="tx1"/>
              </a:solidFill>
              <a:round/>
              <a:headEnd/>
              <a:tailEnd/>
            </a:ln>
          </p:spPr>
          <p:txBody>
            <a:bodyPr/>
            <a:lstStyle/>
            <a:p>
              <a:endParaRPr lang="en-US"/>
            </a:p>
          </p:txBody>
        </p:sp>
        <p:sp>
          <p:nvSpPr>
            <p:cNvPr id="103456" name="Line 37"/>
            <p:cNvSpPr>
              <a:spLocks noChangeShapeType="1"/>
            </p:cNvSpPr>
            <p:nvPr/>
          </p:nvSpPr>
          <p:spPr bwMode="auto">
            <a:xfrm>
              <a:off x="4368" y="2784"/>
              <a:ext cx="0" cy="144"/>
            </a:xfrm>
            <a:prstGeom prst="line">
              <a:avLst/>
            </a:prstGeom>
            <a:noFill/>
            <a:ln w="50800">
              <a:solidFill>
                <a:schemeClr val="tx1"/>
              </a:solidFill>
              <a:round/>
              <a:headEnd/>
              <a:tailEnd/>
            </a:ln>
          </p:spPr>
          <p:txBody>
            <a:bodyPr/>
            <a:lstStyle/>
            <a:p>
              <a:endParaRPr lang="en-US"/>
            </a:p>
          </p:txBody>
        </p:sp>
        <p:sp>
          <p:nvSpPr>
            <p:cNvPr id="103457" name="Line 38"/>
            <p:cNvSpPr>
              <a:spLocks noChangeShapeType="1"/>
            </p:cNvSpPr>
            <p:nvPr/>
          </p:nvSpPr>
          <p:spPr bwMode="auto">
            <a:xfrm>
              <a:off x="4848" y="2784"/>
              <a:ext cx="0" cy="144"/>
            </a:xfrm>
            <a:prstGeom prst="line">
              <a:avLst/>
            </a:prstGeom>
            <a:noFill/>
            <a:ln w="50800">
              <a:solidFill>
                <a:schemeClr val="tx1"/>
              </a:solidFill>
              <a:round/>
              <a:headEnd/>
              <a:tailEnd/>
            </a:ln>
          </p:spPr>
          <p:txBody>
            <a:bodyPr/>
            <a:lstStyle/>
            <a:p>
              <a:endParaRPr lang="en-US"/>
            </a:p>
          </p:txBody>
        </p:sp>
        <p:sp>
          <p:nvSpPr>
            <p:cNvPr id="103458" name="Line 39"/>
            <p:cNvSpPr>
              <a:spLocks noChangeShapeType="1"/>
            </p:cNvSpPr>
            <p:nvPr/>
          </p:nvSpPr>
          <p:spPr bwMode="auto">
            <a:xfrm>
              <a:off x="5328" y="2784"/>
              <a:ext cx="0" cy="144"/>
            </a:xfrm>
            <a:prstGeom prst="line">
              <a:avLst/>
            </a:prstGeom>
            <a:noFill/>
            <a:ln w="50800">
              <a:solidFill>
                <a:schemeClr val="tx1"/>
              </a:solidFill>
              <a:round/>
              <a:headEnd/>
              <a:tailEnd/>
            </a:ln>
          </p:spPr>
          <p:txBody>
            <a:bodyPr/>
            <a:lstStyle/>
            <a:p>
              <a:endParaRPr lang="en-US"/>
            </a:p>
          </p:txBody>
        </p:sp>
        <p:sp>
          <p:nvSpPr>
            <p:cNvPr id="103459" name="Text Box 40"/>
            <p:cNvSpPr txBox="1">
              <a:spLocks noChangeArrowheads="1"/>
            </p:cNvSpPr>
            <p:nvPr/>
          </p:nvSpPr>
          <p:spPr bwMode="auto">
            <a:xfrm>
              <a:off x="3120" y="2970"/>
              <a:ext cx="594" cy="396"/>
            </a:xfrm>
            <a:prstGeom prst="rect">
              <a:avLst/>
            </a:prstGeom>
            <a:noFill/>
            <a:ln w="50800">
              <a:noFill/>
              <a:miter lim="800000"/>
              <a:headEnd/>
              <a:tailEnd/>
            </a:ln>
          </p:spPr>
          <p:txBody>
            <a:bodyPr wrap="none">
              <a:spAutoFit/>
            </a:bodyPr>
            <a:lstStyle/>
            <a:p>
              <a:r>
                <a:rPr lang="en-US"/>
                <a:t>.5 m</a:t>
              </a:r>
              <a:r>
                <a:rPr lang="en-US" baseline="30000"/>
                <a:t>3</a:t>
              </a:r>
            </a:p>
          </p:txBody>
        </p:sp>
      </p:grpSp>
      <p:sp>
        <p:nvSpPr>
          <p:cNvPr id="103428" name="Line 42"/>
          <p:cNvSpPr>
            <a:spLocks noChangeShapeType="1"/>
          </p:cNvSpPr>
          <p:nvPr/>
        </p:nvSpPr>
        <p:spPr bwMode="auto">
          <a:xfrm>
            <a:off x="2362200" y="2095500"/>
            <a:ext cx="2286000" cy="0"/>
          </a:xfrm>
          <a:prstGeom prst="line">
            <a:avLst/>
          </a:prstGeom>
          <a:noFill/>
          <a:ln w="50800">
            <a:solidFill>
              <a:schemeClr val="tx1"/>
            </a:solidFill>
            <a:round/>
            <a:headEnd type="triangle" w="med" len="med"/>
            <a:tailEnd/>
          </a:ln>
        </p:spPr>
        <p:txBody>
          <a:bodyPr/>
          <a:lstStyle/>
          <a:p>
            <a:endParaRPr lang="en-US"/>
          </a:p>
        </p:txBody>
      </p:sp>
      <p:sp>
        <p:nvSpPr>
          <p:cNvPr id="103429" name="Text Box 43"/>
          <p:cNvSpPr txBox="1">
            <a:spLocks noChangeArrowheads="1"/>
          </p:cNvSpPr>
          <p:nvPr/>
        </p:nvSpPr>
        <p:spPr bwMode="auto">
          <a:xfrm>
            <a:off x="2174875" y="657225"/>
            <a:ext cx="5749925" cy="523875"/>
          </a:xfrm>
          <a:prstGeom prst="rect">
            <a:avLst/>
          </a:prstGeom>
          <a:noFill/>
          <a:ln w="50800">
            <a:noFill/>
            <a:miter lim="800000"/>
            <a:headEnd/>
            <a:tailEnd/>
          </a:ln>
        </p:spPr>
        <p:txBody>
          <a:bodyPr wrap="none">
            <a:spAutoFit/>
          </a:bodyPr>
          <a:lstStyle/>
          <a:p>
            <a:r>
              <a:rPr lang="en-US"/>
              <a:t>How much work done by process BA?</a:t>
            </a:r>
          </a:p>
        </p:txBody>
      </p:sp>
      <p:sp>
        <p:nvSpPr>
          <p:cNvPr id="103430" name="Line 44"/>
          <p:cNvSpPr>
            <a:spLocks noChangeShapeType="1"/>
          </p:cNvSpPr>
          <p:nvPr/>
        </p:nvSpPr>
        <p:spPr bwMode="auto">
          <a:xfrm flipH="1">
            <a:off x="1752600" y="2095500"/>
            <a:ext cx="609600" cy="0"/>
          </a:xfrm>
          <a:prstGeom prst="line">
            <a:avLst/>
          </a:prstGeom>
          <a:noFill/>
          <a:ln w="50800" cap="rnd">
            <a:solidFill>
              <a:schemeClr val="tx1"/>
            </a:solidFill>
            <a:prstDash val="sysDot"/>
            <a:round/>
            <a:headEnd/>
            <a:tailEnd/>
          </a:ln>
        </p:spPr>
        <p:txBody>
          <a:bodyPr/>
          <a:lstStyle/>
          <a:p>
            <a:endParaRPr lang="en-US"/>
          </a:p>
        </p:txBody>
      </p:sp>
      <p:sp>
        <p:nvSpPr>
          <p:cNvPr id="103431" name="Line 45"/>
          <p:cNvSpPr>
            <a:spLocks noChangeShapeType="1"/>
          </p:cNvSpPr>
          <p:nvPr/>
        </p:nvSpPr>
        <p:spPr bwMode="auto">
          <a:xfrm>
            <a:off x="2362200" y="2095500"/>
            <a:ext cx="0" cy="1841500"/>
          </a:xfrm>
          <a:prstGeom prst="line">
            <a:avLst/>
          </a:prstGeom>
          <a:noFill/>
          <a:ln w="50800" cap="rnd">
            <a:solidFill>
              <a:schemeClr val="tx1"/>
            </a:solidFill>
            <a:prstDash val="sysDot"/>
            <a:round/>
            <a:headEnd/>
            <a:tailEnd/>
          </a:ln>
        </p:spPr>
        <p:txBody>
          <a:bodyPr/>
          <a:lstStyle/>
          <a:p>
            <a:endParaRPr lang="en-US"/>
          </a:p>
        </p:txBody>
      </p:sp>
      <p:sp>
        <p:nvSpPr>
          <p:cNvPr id="103432" name="Line 46"/>
          <p:cNvSpPr>
            <a:spLocks noChangeShapeType="1"/>
          </p:cNvSpPr>
          <p:nvPr/>
        </p:nvSpPr>
        <p:spPr bwMode="auto">
          <a:xfrm>
            <a:off x="4648200" y="2095500"/>
            <a:ext cx="0" cy="1841500"/>
          </a:xfrm>
          <a:prstGeom prst="line">
            <a:avLst/>
          </a:prstGeom>
          <a:noFill/>
          <a:ln w="50800" cap="rnd">
            <a:solidFill>
              <a:schemeClr val="tx1"/>
            </a:solidFill>
            <a:prstDash val="sysDot"/>
            <a:round/>
            <a:headEnd/>
            <a:tailEnd/>
          </a:ln>
        </p:spPr>
        <p:txBody>
          <a:bodyPr/>
          <a:lstStyle/>
          <a:p>
            <a:endParaRPr lang="en-US"/>
          </a:p>
        </p:txBody>
      </p:sp>
      <p:sp>
        <p:nvSpPr>
          <p:cNvPr id="103433" name="Text Box 47"/>
          <p:cNvSpPr txBox="1">
            <a:spLocks noChangeArrowheads="1"/>
          </p:cNvSpPr>
          <p:nvPr/>
        </p:nvSpPr>
        <p:spPr bwMode="auto">
          <a:xfrm>
            <a:off x="2117725" y="1579563"/>
            <a:ext cx="454025" cy="523875"/>
          </a:xfrm>
          <a:prstGeom prst="rect">
            <a:avLst/>
          </a:prstGeom>
          <a:noFill/>
          <a:ln w="50800">
            <a:noFill/>
            <a:miter lim="800000"/>
            <a:headEnd/>
            <a:tailEnd/>
          </a:ln>
        </p:spPr>
        <p:txBody>
          <a:bodyPr wrap="none">
            <a:spAutoFit/>
          </a:bodyPr>
          <a:lstStyle/>
          <a:p>
            <a:r>
              <a:rPr lang="en-US"/>
              <a:t>A</a:t>
            </a:r>
          </a:p>
        </p:txBody>
      </p:sp>
      <p:sp>
        <p:nvSpPr>
          <p:cNvPr id="103434" name="Text Box 48"/>
          <p:cNvSpPr txBox="1">
            <a:spLocks noChangeArrowheads="1"/>
          </p:cNvSpPr>
          <p:nvPr/>
        </p:nvSpPr>
        <p:spPr bwMode="auto">
          <a:xfrm>
            <a:off x="4403725" y="1516063"/>
            <a:ext cx="423863" cy="523875"/>
          </a:xfrm>
          <a:prstGeom prst="rect">
            <a:avLst/>
          </a:prstGeom>
          <a:noFill/>
          <a:ln w="50800">
            <a:noFill/>
            <a:miter lim="800000"/>
            <a:headEnd/>
            <a:tailEnd/>
          </a:ln>
        </p:spPr>
        <p:txBody>
          <a:bodyPr wrap="none">
            <a:spAutoFit/>
          </a:bodyPr>
          <a:lstStyle/>
          <a:p>
            <a:r>
              <a:rPr lang="en-US"/>
              <a:t>B</a:t>
            </a:r>
          </a:p>
        </p:txBody>
      </p:sp>
      <p:sp>
        <p:nvSpPr>
          <p:cNvPr id="103435" name="Text Box 50"/>
          <p:cNvSpPr txBox="1">
            <a:spLocks noChangeArrowheads="1"/>
          </p:cNvSpPr>
          <p:nvPr/>
        </p:nvSpPr>
        <p:spPr bwMode="auto">
          <a:xfrm>
            <a:off x="228600" y="4914900"/>
            <a:ext cx="868363" cy="461963"/>
          </a:xfrm>
          <a:prstGeom prst="rect">
            <a:avLst/>
          </a:prstGeom>
          <a:noFill/>
          <a:ln w="25400">
            <a:noFill/>
            <a:miter lim="800000"/>
            <a:headEnd/>
            <a:tailEnd/>
          </a:ln>
        </p:spPr>
        <p:txBody>
          <a:bodyPr wrap="none">
            <a:spAutoFit/>
          </a:bodyPr>
          <a:lstStyle/>
          <a:p>
            <a:r>
              <a:rPr lang="en-US"/>
              <a:t>-90. J</a:t>
            </a:r>
          </a:p>
        </p:txBody>
      </p:sp>
      <p:sp>
        <p:nvSpPr>
          <p:cNvPr id="103436" name="Line 51"/>
          <p:cNvSpPr>
            <a:spLocks noChangeShapeType="1"/>
          </p:cNvSpPr>
          <p:nvPr/>
        </p:nvSpPr>
        <p:spPr bwMode="auto">
          <a:xfrm>
            <a:off x="5410200" y="3873500"/>
            <a:ext cx="0" cy="381000"/>
          </a:xfrm>
          <a:prstGeom prst="line">
            <a:avLst/>
          </a:prstGeom>
          <a:noFill/>
          <a:ln w="508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142">
                                            <p:txEl>
                                              <p:pRg st="0" end="0"/>
                                            </p:txEl>
                                          </p:spTgt>
                                        </p:tgtEl>
                                        <p:attrNameLst>
                                          <p:attrName>style.visibility</p:attrName>
                                        </p:attrNameLst>
                                      </p:cBhvr>
                                      <p:to>
                                        <p:strVal val="visible"/>
                                      </p:to>
                                    </p:set>
                                    <p:animEffect transition="in" filter="wipe(left)">
                                      <p:cBhvr>
                                        <p:cTn id="7" dur="500"/>
                                        <p:tgtEl>
                                          <p:spTgt spid="176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142">
                                            <p:txEl>
                                              <p:pRg st="1" end="1"/>
                                            </p:txEl>
                                          </p:spTgt>
                                        </p:tgtEl>
                                        <p:attrNameLst>
                                          <p:attrName>style.visibility</p:attrName>
                                        </p:attrNameLst>
                                      </p:cBhvr>
                                      <p:to>
                                        <p:strVal val="visible"/>
                                      </p:to>
                                    </p:set>
                                    <p:animEffect transition="in" filter="wipe(left)">
                                      <p:cBhvr>
                                        <p:cTn id="12" dur="500"/>
                                        <p:tgtEl>
                                          <p:spTgt spid="176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914400" y="4762500"/>
            <a:ext cx="7848600" cy="307975"/>
          </a:xfrm>
          <a:prstGeom prst="rect">
            <a:avLst/>
          </a:prstGeom>
          <a:noFill/>
          <a:ln w="50800">
            <a:noFill/>
            <a:miter lim="800000"/>
            <a:headEnd/>
            <a:tailEnd/>
          </a:ln>
        </p:spPr>
        <p:txBody>
          <a:bodyPr>
            <a:spAutoFit/>
          </a:bodyPr>
          <a:lstStyle/>
          <a:p>
            <a:pPr eaLnBrk="0" hangingPunct="0"/>
            <a:r>
              <a:rPr lang="en-US" sz="1400"/>
              <a:t>W = Area = LxW = (.3 m</a:t>
            </a:r>
            <a:r>
              <a:rPr lang="en-US" sz="1400" baseline="30000"/>
              <a:t>3</a:t>
            </a:r>
            <a:r>
              <a:rPr lang="en-US" sz="1400"/>
              <a:t>)(100 Pa) = +30 J (CW)</a:t>
            </a:r>
          </a:p>
        </p:txBody>
      </p:sp>
      <p:grpSp>
        <p:nvGrpSpPr>
          <p:cNvPr id="104451" name="Group 3"/>
          <p:cNvGrpSpPr>
            <a:grpSpLocks/>
          </p:cNvGrpSpPr>
          <p:nvPr/>
        </p:nvGrpSpPr>
        <p:grpSpPr bwMode="auto">
          <a:xfrm>
            <a:off x="381000" y="444500"/>
            <a:ext cx="8458200" cy="4281488"/>
            <a:chOff x="240" y="192"/>
            <a:chExt cx="5328" cy="3237"/>
          </a:xfrm>
        </p:grpSpPr>
        <p:sp>
          <p:nvSpPr>
            <p:cNvPr id="104463" name="Rectangle 4"/>
            <p:cNvSpPr>
              <a:spLocks noChangeArrowheads="1"/>
            </p:cNvSpPr>
            <p:nvPr/>
          </p:nvSpPr>
          <p:spPr bwMode="auto">
            <a:xfrm>
              <a:off x="288" y="192"/>
              <a:ext cx="5280" cy="3120"/>
            </a:xfrm>
            <a:prstGeom prst="rect">
              <a:avLst/>
            </a:prstGeom>
            <a:solidFill>
              <a:srgbClr val="FFFFFF"/>
            </a:solidFill>
            <a:ln w="50800">
              <a:noFill/>
              <a:miter lim="800000"/>
              <a:headEnd/>
              <a:tailEnd/>
            </a:ln>
          </p:spPr>
          <p:txBody>
            <a:bodyPr wrap="none" anchor="ctr"/>
            <a:lstStyle/>
            <a:p>
              <a:pPr algn="ctr"/>
              <a:endParaRPr lang="en-US"/>
            </a:p>
          </p:txBody>
        </p:sp>
        <p:sp>
          <p:nvSpPr>
            <p:cNvPr id="104464" name="Line 5"/>
            <p:cNvSpPr>
              <a:spLocks noChangeShapeType="1"/>
            </p:cNvSpPr>
            <p:nvPr/>
          </p:nvSpPr>
          <p:spPr bwMode="auto">
            <a:xfrm>
              <a:off x="1037" y="192"/>
              <a:ext cx="0" cy="2665"/>
            </a:xfrm>
            <a:prstGeom prst="line">
              <a:avLst/>
            </a:prstGeom>
            <a:noFill/>
            <a:ln w="50800">
              <a:solidFill>
                <a:schemeClr val="tx1"/>
              </a:solidFill>
              <a:round/>
              <a:headEnd/>
              <a:tailEnd/>
            </a:ln>
          </p:spPr>
          <p:txBody>
            <a:bodyPr/>
            <a:lstStyle/>
            <a:p>
              <a:endParaRPr lang="en-US"/>
            </a:p>
          </p:txBody>
        </p:sp>
        <p:sp>
          <p:nvSpPr>
            <p:cNvPr id="104465" name="Line 6"/>
            <p:cNvSpPr>
              <a:spLocks noChangeShapeType="1"/>
            </p:cNvSpPr>
            <p:nvPr/>
          </p:nvSpPr>
          <p:spPr bwMode="auto">
            <a:xfrm>
              <a:off x="1024" y="2857"/>
              <a:ext cx="4544" cy="0"/>
            </a:xfrm>
            <a:prstGeom prst="line">
              <a:avLst/>
            </a:prstGeom>
            <a:noFill/>
            <a:ln w="50800">
              <a:solidFill>
                <a:schemeClr val="tx1"/>
              </a:solidFill>
              <a:round/>
              <a:headEnd/>
              <a:tailEnd/>
            </a:ln>
          </p:spPr>
          <p:txBody>
            <a:bodyPr/>
            <a:lstStyle/>
            <a:p>
              <a:endParaRPr lang="en-US"/>
            </a:p>
          </p:txBody>
        </p:sp>
        <p:sp>
          <p:nvSpPr>
            <p:cNvPr id="104466" name="Text Box 7"/>
            <p:cNvSpPr txBox="1">
              <a:spLocks noChangeArrowheads="1"/>
            </p:cNvSpPr>
            <p:nvPr/>
          </p:nvSpPr>
          <p:spPr bwMode="auto">
            <a:xfrm>
              <a:off x="1508" y="3033"/>
              <a:ext cx="278" cy="396"/>
            </a:xfrm>
            <a:prstGeom prst="rect">
              <a:avLst/>
            </a:prstGeom>
            <a:noFill/>
            <a:ln w="50800">
              <a:noFill/>
              <a:miter lim="800000"/>
              <a:headEnd/>
              <a:tailEnd/>
            </a:ln>
          </p:spPr>
          <p:txBody>
            <a:bodyPr wrap="none">
              <a:spAutoFit/>
            </a:bodyPr>
            <a:lstStyle/>
            <a:p>
              <a:r>
                <a:rPr lang="en-US"/>
                <a:t>V</a:t>
              </a:r>
            </a:p>
          </p:txBody>
        </p:sp>
        <p:sp>
          <p:nvSpPr>
            <p:cNvPr id="104467" name="Line 8"/>
            <p:cNvSpPr>
              <a:spLocks noChangeShapeType="1"/>
            </p:cNvSpPr>
            <p:nvPr/>
          </p:nvSpPr>
          <p:spPr bwMode="auto">
            <a:xfrm>
              <a:off x="1776" y="3168"/>
              <a:ext cx="464" cy="0"/>
            </a:xfrm>
            <a:prstGeom prst="line">
              <a:avLst/>
            </a:prstGeom>
            <a:noFill/>
            <a:ln w="50800">
              <a:solidFill>
                <a:schemeClr val="tx1"/>
              </a:solidFill>
              <a:round/>
              <a:headEnd/>
              <a:tailEnd type="triangle" w="med" len="med"/>
            </a:ln>
          </p:spPr>
          <p:txBody>
            <a:bodyPr/>
            <a:lstStyle/>
            <a:p>
              <a:endParaRPr lang="en-US"/>
            </a:p>
          </p:txBody>
        </p:sp>
        <p:sp>
          <p:nvSpPr>
            <p:cNvPr id="104468" name="Text Box 9"/>
            <p:cNvSpPr txBox="1">
              <a:spLocks noChangeArrowheads="1"/>
            </p:cNvSpPr>
            <p:nvPr/>
          </p:nvSpPr>
          <p:spPr bwMode="auto">
            <a:xfrm rot="-5400000">
              <a:off x="549" y="2354"/>
              <a:ext cx="285" cy="330"/>
            </a:xfrm>
            <a:prstGeom prst="rect">
              <a:avLst/>
            </a:prstGeom>
            <a:noFill/>
            <a:ln w="50800">
              <a:noFill/>
              <a:miter lim="800000"/>
              <a:headEnd/>
              <a:tailEnd/>
            </a:ln>
          </p:spPr>
          <p:txBody>
            <a:bodyPr wrap="none">
              <a:spAutoFit/>
            </a:bodyPr>
            <a:lstStyle/>
            <a:p>
              <a:r>
                <a:rPr lang="en-US"/>
                <a:t>P</a:t>
              </a:r>
            </a:p>
          </p:txBody>
        </p:sp>
        <p:sp>
          <p:nvSpPr>
            <p:cNvPr id="104469" name="Line 10"/>
            <p:cNvSpPr>
              <a:spLocks noChangeShapeType="1"/>
            </p:cNvSpPr>
            <p:nvPr/>
          </p:nvSpPr>
          <p:spPr bwMode="auto">
            <a:xfrm rot="-5400000">
              <a:off x="459" y="2091"/>
              <a:ext cx="522" cy="0"/>
            </a:xfrm>
            <a:prstGeom prst="line">
              <a:avLst/>
            </a:prstGeom>
            <a:noFill/>
            <a:ln w="50800">
              <a:solidFill>
                <a:schemeClr val="tx1"/>
              </a:solidFill>
              <a:round/>
              <a:headEnd/>
              <a:tailEnd type="triangle" w="med" len="med"/>
            </a:ln>
          </p:spPr>
          <p:txBody>
            <a:bodyPr/>
            <a:lstStyle/>
            <a:p>
              <a:endParaRPr lang="en-US"/>
            </a:p>
          </p:txBody>
        </p:sp>
        <p:sp>
          <p:nvSpPr>
            <p:cNvPr id="104470" name="Line 11"/>
            <p:cNvSpPr>
              <a:spLocks noChangeShapeType="1"/>
            </p:cNvSpPr>
            <p:nvPr/>
          </p:nvSpPr>
          <p:spPr bwMode="auto">
            <a:xfrm>
              <a:off x="938" y="2400"/>
              <a:ext cx="192" cy="0"/>
            </a:xfrm>
            <a:prstGeom prst="line">
              <a:avLst/>
            </a:prstGeom>
            <a:noFill/>
            <a:ln w="50800">
              <a:solidFill>
                <a:schemeClr val="tx1"/>
              </a:solidFill>
              <a:round/>
              <a:headEnd/>
              <a:tailEnd/>
            </a:ln>
          </p:spPr>
          <p:txBody>
            <a:bodyPr/>
            <a:lstStyle/>
            <a:p>
              <a:endParaRPr lang="en-US"/>
            </a:p>
          </p:txBody>
        </p:sp>
        <p:sp>
          <p:nvSpPr>
            <p:cNvPr id="104471" name="Line 12"/>
            <p:cNvSpPr>
              <a:spLocks noChangeShapeType="1"/>
            </p:cNvSpPr>
            <p:nvPr/>
          </p:nvSpPr>
          <p:spPr bwMode="auto">
            <a:xfrm>
              <a:off x="938" y="1920"/>
              <a:ext cx="192" cy="0"/>
            </a:xfrm>
            <a:prstGeom prst="line">
              <a:avLst/>
            </a:prstGeom>
            <a:noFill/>
            <a:ln w="50800">
              <a:solidFill>
                <a:schemeClr val="tx1"/>
              </a:solidFill>
              <a:round/>
              <a:headEnd/>
              <a:tailEnd/>
            </a:ln>
          </p:spPr>
          <p:txBody>
            <a:bodyPr/>
            <a:lstStyle/>
            <a:p>
              <a:endParaRPr lang="en-US"/>
            </a:p>
          </p:txBody>
        </p:sp>
        <p:sp>
          <p:nvSpPr>
            <p:cNvPr id="104472" name="Line 13"/>
            <p:cNvSpPr>
              <a:spLocks noChangeShapeType="1"/>
            </p:cNvSpPr>
            <p:nvPr/>
          </p:nvSpPr>
          <p:spPr bwMode="auto">
            <a:xfrm>
              <a:off x="938" y="1440"/>
              <a:ext cx="192" cy="0"/>
            </a:xfrm>
            <a:prstGeom prst="line">
              <a:avLst/>
            </a:prstGeom>
            <a:noFill/>
            <a:ln w="50800">
              <a:solidFill>
                <a:schemeClr val="tx1"/>
              </a:solidFill>
              <a:round/>
              <a:headEnd/>
              <a:tailEnd/>
            </a:ln>
          </p:spPr>
          <p:txBody>
            <a:bodyPr/>
            <a:lstStyle/>
            <a:p>
              <a:endParaRPr lang="en-US"/>
            </a:p>
          </p:txBody>
        </p:sp>
        <p:sp>
          <p:nvSpPr>
            <p:cNvPr id="104473" name="Line 14"/>
            <p:cNvSpPr>
              <a:spLocks noChangeShapeType="1"/>
            </p:cNvSpPr>
            <p:nvPr/>
          </p:nvSpPr>
          <p:spPr bwMode="auto">
            <a:xfrm>
              <a:off x="938" y="960"/>
              <a:ext cx="192" cy="0"/>
            </a:xfrm>
            <a:prstGeom prst="line">
              <a:avLst/>
            </a:prstGeom>
            <a:noFill/>
            <a:ln w="50800">
              <a:solidFill>
                <a:schemeClr val="tx1"/>
              </a:solidFill>
              <a:round/>
              <a:headEnd/>
              <a:tailEnd/>
            </a:ln>
          </p:spPr>
          <p:txBody>
            <a:bodyPr/>
            <a:lstStyle/>
            <a:p>
              <a:endParaRPr lang="en-US"/>
            </a:p>
          </p:txBody>
        </p:sp>
        <p:sp>
          <p:nvSpPr>
            <p:cNvPr id="104474" name="Line 15"/>
            <p:cNvSpPr>
              <a:spLocks noChangeShapeType="1"/>
            </p:cNvSpPr>
            <p:nvPr/>
          </p:nvSpPr>
          <p:spPr bwMode="auto">
            <a:xfrm>
              <a:off x="938" y="480"/>
              <a:ext cx="192" cy="0"/>
            </a:xfrm>
            <a:prstGeom prst="line">
              <a:avLst/>
            </a:prstGeom>
            <a:noFill/>
            <a:ln w="50800">
              <a:solidFill>
                <a:schemeClr val="tx1"/>
              </a:solidFill>
              <a:round/>
              <a:headEnd/>
              <a:tailEnd/>
            </a:ln>
          </p:spPr>
          <p:txBody>
            <a:bodyPr/>
            <a:lstStyle/>
            <a:p>
              <a:endParaRPr lang="en-US"/>
            </a:p>
          </p:txBody>
        </p:sp>
        <p:sp>
          <p:nvSpPr>
            <p:cNvPr id="104475" name="Text Box 16"/>
            <p:cNvSpPr txBox="1">
              <a:spLocks noChangeArrowheads="1"/>
            </p:cNvSpPr>
            <p:nvPr/>
          </p:nvSpPr>
          <p:spPr bwMode="auto">
            <a:xfrm>
              <a:off x="240" y="282"/>
              <a:ext cx="738" cy="396"/>
            </a:xfrm>
            <a:prstGeom prst="rect">
              <a:avLst/>
            </a:prstGeom>
            <a:noFill/>
            <a:ln w="50800">
              <a:noFill/>
              <a:miter lim="800000"/>
              <a:headEnd/>
              <a:tailEnd/>
            </a:ln>
          </p:spPr>
          <p:txBody>
            <a:bodyPr wrap="none">
              <a:spAutoFit/>
            </a:bodyPr>
            <a:lstStyle/>
            <a:p>
              <a:r>
                <a:rPr lang="en-US"/>
                <a:t>500 Pa</a:t>
              </a:r>
            </a:p>
          </p:txBody>
        </p:sp>
        <p:sp>
          <p:nvSpPr>
            <p:cNvPr id="104476" name="Line 17"/>
            <p:cNvSpPr>
              <a:spLocks noChangeShapeType="1"/>
            </p:cNvSpPr>
            <p:nvPr/>
          </p:nvSpPr>
          <p:spPr bwMode="auto">
            <a:xfrm>
              <a:off x="1488" y="2784"/>
              <a:ext cx="0" cy="144"/>
            </a:xfrm>
            <a:prstGeom prst="line">
              <a:avLst/>
            </a:prstGeom>
            <a:noFill/>
            <a:ln w="50800">
              <a:solidFill>
                <a:schemeClr val="tx1"/>
              </a:solidFill>
              <a:round/>
              <a:headEnd/>
              <a:tailEnd/>
            </a:ln>
          </p:spPr>
          <p:txBody>
            <a:bodyPr/>
            <a:lstStyle/>
            <a:p>
              <a:endParaRPr lang="en-US"/>
            </a:p>
          </p:txBody>
        </p:sp>
        <p:sp>
          <p:nvSpPr>
            <p:cNvPr id="104477" name="Line 18"/>
            <p:cNvSpPr>
              <a:spLocks noChangeShapeType="1"/>
            </p:cNvSpPr>
            <p:nvPr/>
          </p:nvSpPr>
          <p:spPr bwMode="auto">
            <a:xfrm>
              <a:off x="1968" y="2784"/>
              <a:ext cx="0" cy="144"/>
            </a:xfrm>
            <a:prstGeom prst="line">
              <a:avLst/>
            </a:prstGeom>
            <a:noFill/>
            <a:ln w="50800">
              <a:solidFill>
                <a:schemeClr val="tx1"/>
              </a:solidFill>
              <a:round/>
              <a:headEnd/>
              <a:tailEnd/>
            </a:ln>
          </p:spPr>
          <p:txBody>
            <a:bodyPr/>
            <a:lstStyle/>
            <a:p>
              <a:endParaRPr lang="en-US"/>
            </a:p>
          </p:txBody>
        </p:sp>
        <p:sp>
          <p:nvSpPr>
            <p:cNvPr id="104478" name="Line 19"/>
            <p:cNvSpPr>
              <a:spLocks noChangeShapeType="1"/>
            </p:cNvSpPr>
            <p:nvPr/>
          </p:nvSpPr>
          <p:spPr bwMode="auto">
            <a:xfrm>
              <a:off x="2448" y="2784"/>
              <a:ext cx="0" cy="144"/>
            </a:xfrm>
            <a:prstGeom prst="line">
              <a:avLst/>
            </a:prstGeom>
            <a:noFill/>
            <a:ln w="50800">
              <a:solidFill>
                <a:schemeClr val="tx1"/>
              </a:solidFill>
              <a:round/>
              <a:headEnd/>
              <a:tailEnd/>
            </a:ln>
          </p:spPr>
          <p:txBody>
            <a:bodyPr/>
            <a:lstStyle/>
            <a:p>
              <a:endParaRPr lang="en-US"/>
            </a:p>
          </p:txBody>
        </p:sp>
        <p:sp>
          <p:nvSpPr>
            <p:cNvPr id="104479" name="Line 20"/>
            <p:cNvSpPr>
              <a:spLocks noChangeShapeType="1"/>
            </p:cNvSpPr>
            <p:nvPr/>
          </p:nvSpPr>
          <p:spPr bwMode="auto">
            <a:xfrm>
              <a:off x="2928" y="2784"/>
              <a:ext cx="0" cy="144"/>
            </a:xfrm>
            <a:prstGeom prst="line">
              <a:avLst/>
            </a:prstGeom>
            <a:noFill/>
            <a:ln w="50800">
              <a:solidFill>
                <a:schemeClr val="tx1"/>
              </a:solidFill>
              <a:round/>
              <a:headEnd/>
              <a:tailEnd/>
            </a:ln>
          </p:spPr>
          <p:txBody>
            <a:bodyPr/>
            <a:lstStyle/>
            <a:p>
              <a:endParaRPr lang="en-US"/>
            </a:p>
          </p:txBody>
        </p:sp>
        <p:sp>
          <p:nvSpPr>
            <p:cNvPr id="104480" name="Line 21"/>
            <p:cNvSpPr>
              <a:spLocks noChangeShapeType="1"/>
            </p:cNvSpPr>
            <p:nvPr/>
          </p:nvSpPr>
          <p:spPr bwMode="auto">
            <a:xfrm>
              <a:off x="3408" y="2784"/>
              <a:ext cx="0" cy="144"/>
            </a:xfrm>
            <a:prstGeom prst="line">
              <a:avLst/>
            </a:prstGeom>
            <a:noFill/>
            <a:ln w="50800">
              <a:solidFill>
                <a:schemeClr val="tx1"/>
              </a:solidFill>
              <a:round/>
              <a:headEnd/>
              <a:tailEnd/>
            </a:ln>
          </p:spPr>
          <p:txBody>
            <a:bodyPr/>
            <a:lstStyle/>
            <a:p>
              <a:endParaRPr lang="en-US"/>
            </a:p>
          </p:txBody>
        </p:sp>
        <p:sp>
          <p:nvSpPr>
            <p:cNvPr id="104481" name="Line 22"/>
            <p:cNvSpPr>
              <a:spLocks noChangeShapeType="1"/>
            </p:cNvSpPr>
            <p:nvPr/>
          </p:nvSpPr>
          <p:spPr bwMode="auto">
            <a:xfrm>
              <a:off x="3888" y="2784"/>
              <a:ext cx="0" cy="144"/>
            </a:xfrm>
            <a:prstGeom prst="line">
              <a:avLst/>
            </a:prstGeom>
            <a:noFill/>
            <a:ln w="50800">
              <a:solidFill>
                <a:schemeClr val="tx1"/>
              </a:solidFill>
              <a:round/>
              <a:headEnd/>
              <a:tailEnd/>
            </a:ln>
          </p:spPr>
          <p:txBody>
            <a:bodyPr/>
            <a:lstStyle/>
            <a:p>
              <a:endParaRPr lang="en-US"/>
            </a:p>
          </p:txBody>
        </p:sp>
        <p:sp>
          <p:nvSpPr>
            <p:cNvPr id="104482" name="Line 23"/>
            <p:cNvSpPr>
              <a:spLocks noChangeShapeType="1"/>
            </p:cNvSpPr>
            <p:nvPr/>
          </p:nvSpPr>
          <p:spPr bwMode="auto">
            <a:xfrm>
              <a:off x="4368" y="2784"/>
              <a:ext cx="0" cy="144"/>
            </a:xfrm>
            <a:prstGeom prst="line">
              <a:avLst/>
            </a:prstGeom>
            <a:noFill/>
            <a:ln w="50800">
              <a:solidFill>
                <a:schemeClr val="tx1"/>
              </a:solidFill>
              <a:round/>
              <a:headEnd/>
              <a:tailEnd/>
            </a:ln>
          </p:spPr>
          <p:txBody>
            <a:bodyPr/>
            <a:lstStyle/>
            <a:p>
              <a:endParaRPr lang="en-US"/>
            </a:p>
          </p:txBody>
        </p:sp>
        <p:sp>
          <p:nvSpPr>
            <p:cNvPr id="104483" name="Line 24"/>
            <p:cNvSpPr>
              <a:spLocks noChangeShapeType="1"/>
            </p:cNvSpPr>
            <p:nvPr/>
          </p:nvSpPr>
          <p:spPr bwMode="auto">
            <a:xfrm>
              <a:off x="4848" y="2784"/>
              <a:ext cx="0" cy="144"/>
            </a:xfrm>
            <a:prstGeom prst="line">
              <a:avLst/>
            </a:prstGeom>
            <a:noFill/>
            <a:ln w="50800">
              <a:solidFill>
                <a:schemeClr val="tx1"/>
              </a:solidFill>
              <a:round/>
              <a:headEnd/>
              <a:tailEnd/>
            </a:ln>
          </p:spPr>
          <p:txBody>
            <a:bodyPr/>
            <a:lstStyle/>
            <a:p>
              <a:endParaRPr lang="en-US"/>
            </a:p>
          </p:txBody>
        </p:sp>
        <p:sp>
          <p:nvSpPr>
            <p:cNvPr id="104484" name="Line 25"/>
            <p:cNvSpPr>
              <a:spLocks noChangeShapeType="1"/>
            </p:cNvSpPr>
            <p:nvPr/>
          </p:nvSpPr>
          <p:spPr bwMode="auto">
            <a:xfrm>
              <a:off x="5328" y="2784"/>
              <a:ext cx="0" cy="144"/>
            </a:xfrm>
            <a:prstGeom prst="line">
              <a:avLst/>
            </a:prstGeom>
            <a:noFill/>
            <a:ln w="50800">
              <a:solidFill>
                <a:schemeClr val="tx1"/>
              </a:solidFill>
              <a:round/>
              <a:headEnd/>
              <a:tailEnd/>
            </a:ln>
          </p:spPr>
          <p:txBody>
            <a:bodyPr/>
            <a:lstStyle/>
            <a:p>
              <a:endParaRPr lang="en-US"/>
            </a:p>
          </p:txBody>
        </p:sp>
        <p:sp>
          <p:nvSpPr>
            <p:cNvPr id="104485" name="Text Box 26"/>
            <p:cNvSpPr txBox="1">
              <a:spLocks noChangeArrowheads="1"/>
            </p:cNvSpPr>
            <p:nvPr/>
          </p:nvSpPr>
          <p:spPr bwMode="auto">
            <a:xfrm>
              <a:off x="3120" y="2970"/>
              <a:ext cx="594" cy="396"/>
            </a:xfrm>
            <a:prstGeom prst="rect">
              <a:avLst/>
            </a:prstGeom>
            <a:noFill/>
            <a:ln w="50800">
              <a:noFill/>
              <a:miter lim="800000"/>
              <a:headEnd/>
              <a:tailEnd/>
            </a:ln>
          </p:spPr>
          <p:txBody>
            <a:bodyPr wrap="none">
              <a:spAutoFit/>
            </a:bodyPr>
            <a:lstStyle/>
            <a:p>
              <a:r>
                <a:rPr lang="en-US"/>
                <a:t>.5 m</a:t>
              </a:r>
              <a:r>
                <a:rPr lang="en-US" baseline="30000"/>
                <a:t>3</a:t>
              </a:r>
            </a:p>
          </p:txBody>
        </p:sp>
      </p:grpSp>
      <p:sp>
        <p:nvSpPr>
          <p:cNvPr id="104452" name="Text Box 27"/>
          <p:cNvSpPr txBox="1">
            <a:spLocks noChangeArrowheads="1"/>
          </p:cNvSpPr>
          <p:nvPr/>
        </p:nvSpPr>
        <p:spPr bwMode="auto">
          <a:xfrm>
            <a:off x="2098675" y="581025"/>
            <a:ext cx="5978525" cy="523875"/>
          </a:xfrm>
          <a:prstGeom prst="rect">
            <a:avLst/>
          </a:prstGeom>
          <a:noFill/>
          <a:ln w="50800">
            <a:noFill/>
            <a:miter lim="800000"/>
            <a:headEnd/>
            <a:tailEnd/>
          </a:ln>
        </p:spPr>
        <p:txBody>
          <a:bodyPr wrap="none">
            <a:spAutoFit/>
          </a:bodyPr>
          <a:lstStyle/>
          <a:p>
            <a:r>
              <a:rPr lang="en-US"/>
              <a:t>How much net work done by this cycle?</a:t>
            </a:r>
          </a:p>
        </p:txBody>
      </p:sp>
      <p:sp>
        <p:nvSpPr>
          <p:cNvPr id="104453" name="Text Box 29"/>
          <p:cNvSpPr txBox="1">
            <a:spLocks noChangeArrowheads="1"/>
          </p:cNvSpPr>
          <p:nvPr/>
        </p:nvSpPr>
        <p:spPr bwMode="auto">
          <a:xfrm>
            <a:off x="228600" y="4991100"/>
            <a:ext cx="863600" cy="461963"/>
          </a:xfrm>
          <a:prstGeom prst="rect">
            <a:avLst/>
          </a:prstGeom>
          <a:noFill/>
          <a:ln w="25400">
            <a:noFill/>
            <a:miter lim="800000"/>
            <a:headEnd/>
            <a:tailEnd/>
          </a:ln>
        </p:spPr>
        <p:txBody>
          <a:bodyPr wrap="none">
            <a:spAutoFit/>
          </a:bodyPr>
          <a:lstStyle/>
          <a:p>
            <a:r>
              <a:rPr lang="en-US"/>
              <a:t>+30 J</a:t>
            </a:r>
          </a:p>
        </p:txBody>
      </p:sp>
      <p:sp>
        <p:nvSpPr>
          <p:cNvPr id="104454" name="Line 36"/>
          <p:cNvSpPr>
            <a:spLocks noChangeShapeType="1"/>
          </p:cNvSpPr>
          <p:nvPr/>
        </p:nvSpPr>
        <p:spPr bwMode="auto">
          <a:xfrm>
            <a:off x="5410200" y="3873500"/>
            <a:ext cx="0" cy="381000"/>
          </a:xfrm>
          <a:prstGeom prst="line">
            <a:avLst/>
          </a:prstGeom>
          <a:noFill/>
          <a:ln w="50800">
            <a:solidFill>
              <a:schemeClr val="tx1"/>
            </a:solidFill>
            <a:round/>
            <a:headEnd/>
            <a:tailEnd/>
          </a:ln>
        </p:spPr>
        <p:txBody>
          <a:bodyPr/>
          <a:lstStyle/>
          <a:p>
            <a:endParaRPr lang="en-US"/>
          </a:p>
        </p:txBody>
      </p:sp>
      <p:sp>
        <p:nvSpPr>
          <p:cNvPr id="104455" name="Line 37"/>
          <p:cNvSpPr>
            <a:spLocks noChangeShapeType="1"/>
          </p:cNvSpPr>
          <p:nvPr/>
        </p:nvSpPr>
        <p:spPr bwMode="auto">
          <a:xfrm flipV="1">
            <a:off x="3886200" y="2730500"/>
            <a:ext cx="0" cy="1143000"/>
          </a:xfrm>
          <a:prstGeom prst="line">
            <a:avLst/>
          </a:prstGeom>
          <a:noFill/>
          <a:ln w="50800" cap="rnd">
            <a:solidFill>
              <a:schemeClr val="tx1"/>
            </a:solidFill>
            <a:prstDash val="sysDot"/>
            <a:round/>
            <a:headEnd/>
            <a:tailEnd/>
          </a:ln>
        </p:spPr>
        <p:txBody>
          <a:bodyPr/>
          <a:lstStyle/>
          <a:p>
            <a:endParaRPr lang="en-US"/>
          </a:p>
        </p:txBody>
      </p:sp>
      <p:sp>
        <p:nvSpPr>
          <p:cNvPr id="104456" name="Line 38"/>
          <p:cNvSpPr>
            <a:spLocks noChangeShapeType="1"/>
          </p:cNvSpPr>
          <p:nvPr/>
        </p:nvSpPr>
        <p:spPr bwMode="auto">
          <a:xfrm>
            <a:off x="1752600" y="2730500"/>
            <a:ext cx="2133600" cy="0"/>
          </a:xfrm>
          <a:prstGeom prst="line">
            <a:avLst/>
          </a:prstGeom>
          <a:noFill/>
          <a:ln w="50800" cap="rnd">
            <a:solidFill>
              <a:schemeClr val="tx1"/>
            </a:solidFill>
            <a:prstDash val="sysDot"/>
            <a:round/>
            <a:headEnd/>
            <a:tailEnd/>
          </a:ln>
        </p:spPr>
        <p:txBody>
          <a:bodyPr/>
          <a:lstStyle/>
          <a:p>
            <a:endParaRPr lang="en-US"/>
          </a:p>
        </p:txBody>
      </p:sp>
      <p:sp>
        <p:nvSpPr>
          <p:cNvPr id="104457" name="Line 39"/>
          <p:cNvSpPr>
            <a:spLocks noChangeShapeType="1"/>
          </p:cNvSpPr>
          <p:nvPr/>
        </p:nvSpPr>
        <p:spPr bwMode="auto">
          <a:xfrm>
            <a:off x="1752600" y="2095500"/>
            <a:ext cx="2133600" cy="0"/>
          </a:xfrm>
          <a:prstGeom prst="line">
            <a:avLst/>
          </a:prstGeom>
          <a:noFill/>
          <a:ln w="50800" cap="rnd">
            <a:solidFill>
              <a:schemeClr val="tx1"/>
            </a:solidFill>
            <a:prstDash val="sysDot"/>
            <a:round/>
            <a:headEnd/>
            <a:tailEnd/>
          </a:ln>
        </p:spPr>
        <p:txBody>
          <a:bodyPr/>
          <a:lstStyle/>
          <a:p>
            <a:endParaRPr lang="en-US"/>
          </a:p>
        </p:txBody>
      </p:sp>
      <p:sp>
        <p:nvSpPr>
          <p:cNvPr id="104458" name="Line 40"/>
          <p:cNvSpPr>
            <a:spLocks noChangeShapeType="1"/>
          </p:cNvSpPr>
          <p:nvPr/>
        </p:nvSpPr>
        <p:spPr bwMode="auto">
          <a:xfrm flipV="1">
            <a:off x="3886200" y="2095500"/>
            <a:ext cx="0" cy="635000"/>
          </a:xfrm>
          <a:prstGeom prst="line">
            <a:avLst/>
          </a:prstGeom>
          <a:noFill/>
          <a:ln w="50800">
            <a:solidFill>
              <a:schemeClr val="tx1"/>
            </a:solidFill>
            <a:round/>
            <a:headEnd/>
            <a:tailEnd type="triangle" w="med" len="med"/>
          </a:ln>
        </p:spPr>
        <p:txBody>
          <a:bodyPr/>
          <a:lstStyle/>
          <a:p>
            <a:endParaRPr lang="en-US"/>
          </a:p>
        </p:txBody>
      </p:sp>
      <p:sp>
        <p:nvSpPr>
          <p:cNvPr id="104459" name="Line 41"/>
          <p:cNvSpPr>
            <a:spLocks noChangeShapeType="1"/>
          </p:cNvSpPr>
          <p:nvPr/>
        </p:nvSpPr>
        <p:spPr bwMode="auto">
          <a:xfrm flipV="1">
            <a:off x="6172200" y="2222500"/>
            <a:ext cx="0" cy="1651000"/>
          </a:xfrm>
          <a:prstGeom prst="line">
            <a:avLst/>
          </a:prstGeom>
          <a:noFill/>
          <a:ln w="50800" cap="rnd">
            <a:solidFill>
              <a:schemeClr val="tx1"/>
            </a:solidFill>
            <a:prstDash val="sysDot"/>
            <a:round/>
            <a:headEnd/>
            <a:tailEnd/>
          </a:ln>
        </p:spPr>
        <p:txBody>
          <a:bodyPr/>
          <a:lstStyle/>
          <a:p>
            <a:endParaRPr lang="en-US"/>
          </a:p>
        </p:txBody>
      </p:sp>
      <p:sp>
        <p:nvSpPr>
          <p:cNvPr id="104460" name="Line 42"/>
          <p:cNvSpPr>
            <a:spLocks noChangeShapeType="1"/>
          </p:cNvSpPr>
          <p:nvPr/>
        </p:nvSpPr>
        <p:spPr bwMode="auto">
          <a:xfrm>
            <a:off x="3886200" y="2095500"/>
            <a:ext cx="2286000" cy="0"/>
          </a:xfrm>
          <a:prstGeom prst="line">
            <a:avLst/>
          </a:prstGeom>
          <a:noFill/>
          <a:ln w="50800">
            <a:solidFill>
              <a:schemeClr val="tx1"/>
            </a:solidFill>
            <a:round/>
            <a:headEnd/>
            <a:tailEnd type="triangle" w="med" len="med"/>
          </a:ln>
        </p:spPr>
        <p:txBody>
          <a:bodyPr/>
          <a:lstStyle/>
          <a:p>
            <a:endParaRPr lang="en-US"/>
          </a:p>
        </p:txBody>
      </p:sp>
      <p:sp>
        <p:nvSpPr>
          <p:cNvPr id="104461" name="Line 43"/>
          <p:cNvSpPr>
            <a:spLocks noChangeShapeType="1"/>
          </p:cNvSpPr>
          <p:nvPr/>
        </p:nvSpPr>
        <p:spPr bwMode="auto">
          <a:xfrm>
            <a:off x="3886200" y="2730500"/>
            <a:ext cx="2286000" cy="0"/>
          </a:xfrm>
          <a:prstGeom prst="line">
            <a:avLst/>
          </a:prstGeom>
          <a:noFill/>
          <a:ln w="50800">
            <a:solidFill>
              <a:schemeClr val="tx1"/>
            </a:solidFill>
            <a:round/>
            <a:headEnd type="triangle" w="med" len="med"/>
            <a:tailEnd/>
          </a:ln>
        </p:spPr>
        <p:txBody>
          <a:bodyPr/>
          <a:lstStyle/>
          <a:p>
            <a:endParaRPr lang="en-US"/>
          </a:p>
        </p:txBody>
      </p:sp>
      <p:sp>
        <p:nvSpPr>
          <p:cNvPr id="104462" name="Line 44"/>
          <p:cNvSpPr>
            <a:spLocks noChangeShapeType="1"/>
          </p:cNvSpPr>
          <p:nvPr/>
        </p:nvSpPr>
        <p:spPr bwMode="auto">
          <a:xfrm>
            <a:off x="6172200" y="2095500"/>
            <a:ext cx="0" cy="635000"/>
          </a:xfrm>
          <a:prstGeom prst="line">
            <a:avLst/>
          </a:prstGeom>
          <a:noFill/>
          <a:ln w="508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Effect transition="in" filter="wipe(left)">
                                      <p:cBhvr>
                                        <p:cTn id="7" dur="500"/>
                                        <p:tgtEl>
                                          <p:spTgt spid="184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rot="-5400000">
            <a:off x="-128588" y="2557463"/>
            <a:ext cx="1749425" cy="647700"/>
          </a:xfrm>
          <a:prstGeom prst="rect">
            <a:avLst/>
          </a:prstGeom>
          <a:noFill/>
          <a:ln w="25400">
            <a:noFill/>
            <a:miter lim="800000"/>
            <a:headEnd/>
            <a:tailEnd/>
          </a:ln>
        </p:spPr>
        <p:txBody>
          <a:bodyPr wrap="none">
            <a:spAutoFit/>
          </a:bodyPr>
          <a:lstStyle/>
          <a:p>
            <a:r>
              <a:rPr lang="en-US" sz="3600"/>
              <a:t>Thermal</a:t>
            </a:r>
          </a:p>
        </p:txBody>
      </p:sp>
      <p:pic>
        <p:nvPicPr>
          <p:cNvPr id="105475" name="Picture 4"/>
          <p:cNvPicPr>
            <a:picLocks noChangeAspect="1" noChangeArrowheads="1"/>
          </p:cNvPicPr>
          <p:nvPr/>
        </p:nvPicPr>
        <p:blipFill>
          <a:blip r:embed="rId2"/>
          <a:srcRect/>
          <a:stretch>
            <a:fillRect/>
          </a:stretch>
        </p:blipFill>
        <p:spPr bwMode="auto">
          <a:xfrm>
            <a:off x="1457325" y="1960563"/>
            <a:ext cx="6230938" cy="1793875"/>
          </a:xfrm>
          <a:prstGeom prst="rect">
            <a:avLst/>
          </a:prstGeom>
          <a:noFill/>
          <a:ln w="9525">
            <a:noFill/>
            <a:miter lim="800000"/>
            <a:headEnd/>
            <a:tailEnd/>
          </a:ln>
        </p:spPr>
      </p:pic>
      <p:sp>
        <p:nvSpPr>
          <p:cNvPr id="105476" name="Rectangle 4"/>
          <p:cNvSpPr>
            <a:spLocks noChangeArrowheads="1"/>
          </p:cNvSpPr>
          <p:nvPr/>
        </p:nvSpPr>
        <p:spPr bwMode="auto">
          <a:xfrm>
            <a:off x="4495800" y="2986088"/>
            <a:ext cx="990600" cy="381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0" y="123825"/>
            <a:ext cx="2566988" cy="584200"/>
          </a:xfrm>
          <a:prstGeom prst="rect">
            <a:avLst/>
          </a:prstGeom>
          <a:noFill/>
          <a:ln w="9525">
            <a:noFill/>
            <a:miter lim="800000"/>
            <a:headEnd/>
            <a:tailEnd/>
          </a:ln>
        </p:spPr>
        <p:txBody>
          <a:bodyPr wrap="none">
            <a:spAutoFit/>
          </a:bodyPr>
          <a:lstStyle/>
          <a:p>
            <a:r>
              <a:rPr lang="en-US" sz="3200" b="1" u="sng"/>
              <a:t>The “system”</a:t>
            </a:r>
          </a:p>
        </p:txBody>
      </p:sp>
      <p:sp>
        <p:nvSpPr>
          <p:cNvPr id="11292" name="Text Box 28"/>
          <p:cNvSpPr txBox="1">
            <a:spLocks noChangeArrowheads="1"/>
          </p:cNvSpPr>
          <p:nvPr/>
        </p:nvSpPr>
        <p:spPr bwMode="auto">
          <a:xfrm>
            <a:off x="228600" y="698500"/>
            <a:ext cx="6324600" cy="5048250"/>
          </a:xfrm>
          <a:prstGeom prst="rect">
            <a:avLst/>
          </a:prstGeom>
          <a:noFill/>
          <a:ln w="25400">
            <a:noFill/>
            <a:miter lim="800000"/>
            <a:headEnd/>
            <a:tailEnd/>
          </a:ln>
          <a:effectLst/>
        </p:spPr>
        <p:txBody>
          <a:bodyPr>
            <a:spAutoFit/>
          </a:bodyPr>
          <a:lstStyle/>
          <a:p>
            <a:pPr>
              <a:defRPr/>
            </a:pPr>
            <a:r>
              <a:rPr lang="en-US" sz="1800" dirty="0">
                <a:latin typeface="Times New Roman" charset="0"/>
                <a:ea typeface="+mn-ea"/>
              </a:rPr>
              <a:t>Gas/cylinder/piston/working gas</a:t>
            </a:r>
          </a:p>
          <a:p>
            <a:pPr>
              <a:defRPr/>
            </a:pPr>
            <a:endParaRPr lang="en-US" sz="1050" dirty="0">
              <a:latin typeface="Times New Roman" charset="0"/>
              <a:ea typeface="+mn-ea"/>
            </a:endParaRPr>
          </a:p>
          <a:p>
            <a:pPr>
              <a:defRPr/>
            </a:pPr>
            <a:r>
              <a:rPr lang="en-US" sz="3600" dirty="0">
                <a:latin typeface="Times New Roman" charset="0"/>
                <a:ea typeface="+mn-ea"/>
                <a:sym typeface="Symbol" charset="2"/>
              </a:rPr>
              <a:t></a:t>
            </a:r>
            <a:r>
              <a:rPr lang="en-US" sz="3600" dirty="0">
                <a:latin typeface="Times New Roman" charset="0"/>
                <a:ea typeface="+mn-ea"/>
              </a:rPr>
              <a:t>U</a:t>
            </a:r>
            <a:r>
              <a:rPr lang="en-US" dirty="0">
                <a:latin typeface="Times New Roman" charset="0"/>
                <a:ea typeface="+mn-ea"/>
              </a:rPr>
              <a:t> - Increase in internal energy</a:t>
            </a:r>
          </a:p>
          <a:p>
            <a:pPr lvl="1">
              <a:defRPr/>
            </a:pPr>
            <a:r>
              <a:rPr lang="en-US" dirty="0">
                <a:latin typeface="Times New Roman" charset="0"/>
                <a:ea typeface="+mn-ea"/>
                <a:sym typeface="Symbol" charset="2"/>
              </a:rPr>
              <a:t>(U </a:t>
            </a:r>
            <a:r>
              <a:rPr lang="en-US" dirty="0" err="1">
                <a:latin typeface="Times New Roman" charset="0"/>
                <a:ea typeface="+mn-ea"/>
                <a:sym typeface="Symbol" charset="2"/>
              </a:rPr>
              <a:t></a:t>
            </a:r>
            <a:r>
              <a:rPr lang="en-US" dirty="0">
                <a:latin typeface="Times New Roman" charset="0"/>
                <a:ea typeface="+mn-ea"/>
                <a:sym typeface="Symbol" charset="2"/>
              </a:rPr>
              <a:t> T)</a:t>
            </a:r>
          </a:p>
          <a:p>
            <a:pPr>
              <a:defRPr/>
            </a:pPr>
            <a:r>
              <a:rPr lang="en-US" sz="3600" dirty="0">
                <a:latin typeface="Times New Roman" charset="0"/>
                <a:ea typeface="+mn-ea"/>
                <a:sym typeface="Symbol" charset="2"/>
              </a:rPr>
              <a:t>Q</a:t>
            </a:r>
            <a:r>
              <a:rPr lang="en-US" dirty="0">
                <a:latin typeface="Times New Roman" charset="0"/>
                <a:ea typeface="+mn-ea"/>
                <a:sym typeface="Symbol" charset="2"/>
              </a:rPr>
              <a:t> - Heat added to system</a:t>
            </a:r>
          </a:p>
          <a:p>
            <a:pPr lvl="1">
              <a:defRPr/>
            </a:pPr>
            <a:r>
              <a:rPr lang="en-US" dirty="0">
                <a:latin typeface="Times New Roman" charset="0"/>
                <a:ea typeface="+mn-ea"/>
                <a:sym typeface="Symbol" charset="2"/>
              </a:rPr>
              <a:t>Heat flow in (+) / heat flow out (-)</a:t>
            </a:r>
          </a:p>
          <a:p>
            <a:pPr>
              <a:defRPr/>
            </a:pPr>
            <a:r>
              <a:rPr lang="en-US" sz="3600" dirty="0">
                <a:latin typeface="Times New Roman" charset="0"/>
                <a:ea typeface="+mn-ea"/>
                <a:sym typeface="Symbol" charset="2"/>
              </a:rPr>
              <a:t>W</a:t>
            </a:r>
            <a:r>
              <a:rPr lang="en-US" dirty="0">
                <a:latin typeface="Times New Roman" charset="0"/>
                <a:ea typeface="+mn-ea"/>
                <a:sym typeface="Symbol" charset="2"/>
              </a:rPr>
              <a:t> - Work done </a:t>
            </a:r>
            <a:r>
              <a:rPr lang="en-US" u="sng" dirty="0">
                <a:latin typeface="Times New Roman" charset="0"/>
                <a:ea typeface="+mn-ea"/>
                <a:sym typeface="Symbol" charset="2"/>
              </a:rPr>
              <a:t>by</a:t>
            </a:r>
            <a:r>
              <a:rPr lang="en-US" dirty="0">
                <a:latin typeface="Times New Roman" charset="0"/>
                <a:ea typeface="+mn-ea"/>
                <a:sym typeface="Symbol" charset="2"/>
              </a:rPr>
              <a:t> the system</a:t>
            </a:r>
          </a:p>
          <a:p>
            <a:pPr lvl="1">
              <a:defRPr/>
            </a:pPr>
            <a:r>
              <a:rPr lang="en-US" dirty="0">
                <a:latin typeface="Times New Roman" charset="0"/>
                <a:ea typeface="+mn-ea"/>
                <a:sym typeface="Symbol" charset="2"/>
              </a:rPr>
              <a:t>piston moves out = work </a:t>
            </a:r>
            <a:r>
              <a:rPr lang="en-US" u="sng" dirty="0">
                <a:latin typeface="Times New Roman" charset="0"/>
                <a:ea typeface="+mn-ea"/>
                <a:sym typeface="Symbol" charset="2"/>
              </a:rPr>
              <a:t>by</a:t>
            </a:r>
            <a:r>
              <a:rPr lang="en-US" dirty="0">
                <a:latin typeface="Times New Roman" charset="0"/>
                <a:ea typeface="+mn-ea"/>
                <a:sym typeface="Symbol" charset="2"/>
              </a:rPr>
              <a:t> system (+)</a:t>
            </a:r>
          </a:p>
          <a:p>
            <a:pPr lvl="1">
              <a:defRPr/>
            </a:pPr>
            <a:r>
              <a:rPr lang="en-US" dirty="0">
                <a:latin typeface="Times New Roman" charset="0"/>
                <a:ea typeface="+mn-ea"/>
                <a:sym typeface="Symbol" charset="2"/>
              </a:rPr>
              <a:t>piston moves in = work </a:t>
            </a:r>
            <a:r>
              <a:rPr lang="en-US" u="sng" dirty="0">
                <a:latin typeface="Times New Roman" charset="0"/>
                <a:ea typeface="+mn-ea"/>
                <a:sym typeface="Symbol" charset="2"/>
              </a:rPr>
              <a:t>on</a:t>
            </a:r>
            <a:r>
              <a:rPr lang="en-US" dirty="0">
                <a:latin typeface="Times New Roman" charset="0"/>
                <a:ea typeface="+mn-ea"/>
                <a:sym typeface="Symbol" charset="2"/>
              </a:rPr>
              <a:t> system (-)</a:t>
            </a:r>
          </a:p>
          <a:p>
            <a:pPr lvl="1">
              <a:defRPr/>
            </a:pPr>
            <a:endParaRPr lang="en-US" dirty="0">
              <a:latin typeface="Times New Roman" charset="0"/>
              <a:ea typeface="+mn-ea"/>
              <a:sym typeface="Symbol" charset="2"/>
            </a:endParaRPr>
          </a:p>
          <a:p>
            <a:pPr>
              <a:defRPr/>
            </a:pPr>
            <a:r>
              <a:rPr lang="en-US" sz="3600" dirty="0">
                <a:latin typeface="Times New Roman" charset="0"/>
                <a:ea typeface="+mn-ea"/>
                <a:sym typeface="Symbol" charset="2"/>
              </a:rPr>
              <a:t>Q = </a:t>
            </a:r>
            <a:r>
              <a:rPr lang="en-US" sz="3600" dirty="0">
                <a:latin typeface="Times New Roman" charset="0"/>
                <a:ea typeface="+mn-ea"/>
              </a:rPr>
              <a:t>U + </a:t>
            </a:r>
            <a:r>
              <a:rPr lang="en-US" sz="3600" dirty="0">
                <a:latin typeface="Times New Roman" charset="0"/>
                <a:ea typeface="+mn-ea"/>
                <a:sym typeface="Symbol" charset="2"/>
              </a:rPr>
              <a:t>W</a:t>
            </a:r>
          </a:p>
          <a:p>
            <a:pPr>
              <a:defRPr/>
            </a:pPr>
            <a:r>
              <a:rPr lang="en-US" dirty="0">
                <a:latin typeface="Times New Roman" charset="0"/>
                <a:ea typeface="+mn-ea"/>
                <a:sym typeface="Symbol" charset="2"/>
              </a:rPr>
              <a:t>(conservation of energy)</a:t>
            </a:r>
          </a:p>
        </p:txBody>
      </p:sp>
      <p:pic>
        <p:nvPicPr>
          <p:cNvPr id="106500" name="Picture 79" descr="FG15_02"/>
          <p:cNvPicPr>
            <a:picLocks noChangeAspect="1" noChangeArrowheads="1"/>
          </p:cNvPicPr>
          <p:nvPr/>
        </p:nvPicPr>
        <p:blipFill>
          <a:blip r:embed="rId2"/>
          <a:srcRect l="37042" t="6580" r="38391" b="7895"/>
          <a:stretch>
            <a:fillRect/>
          </a:stretch>
        </p:blipFill>
        <p:spPr bwMode="auto">
          <a:xfrm>
            <a:off x="6430963" y="127000"/>
            <a:ext cx="2560637"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2">
                                            <p:txEl>
                                              <p:pRg st="0" end="0"/>
                                            </p:txEl>
                                          </p:spTgt>
                                        </p:tgtEl>
                                        <p:attrNameLst>
                                          <p:attrName>style.visibility</p:attrName>
                                        </p:attrNameLst>
                                      </p:cBhvr>
                                      <p:to>
                                        <p:strVal val="visible"/>
                                      </p:to>
                                    </p:set>
                                    <p:animEffect transition="in" filter="wipe(left)">
                                      <p:cBhvr>
                                        <p:cTn id="7" dur="500"/>
                                        <p:tgtEl>
                                          <p:spTgt spid="11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2">
                                            <p:txEl>
                                              <p:pRg st="2" end="2"/>
                                            </p:txEl>
                                          </p:spTgt>
                                        </p:tgtEl>
                                        <p:attrNameLst>
                                          <p:attrName>style.visibility</p:attrName>
                                        </p:attrNameLst>
                                      </p:cBhvr>
                                      <p:to>
                                        <p:strVal val="visible"/>
                                      </p:to>
                                    </p:set>
                                    <p:animEffect transition="in" filter="wipe(left)">
                                      <p:cBhvr>
                                        <p:cTn id="12" dur="500"/>
                                        <p:tgtEl>
                                          <p:spTgt spid="11292">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92">
                                            <p:txEl>
                                              <p:pRg st="3" end="3"/>
                                            </p:txEl>
                                          </p:spTgt>
                                        </p:tgtEl>
                                        <p:attrNameLst>
                                          <p:attrName>style.visibility</p:attrName>
                                        </p:attrNameLst>
                                      </p:cBhvr>
                                      <p:to>
                                        <p:strVal val="visible"/>
                                      </p:to>
                                    </p:set>
                                    <p:animEffect transition="in" filter="wipe(left)">
                                      <p:cBhvr>
                                        <p:cTn id="15" dur="500"/>
                                        <p:tgtEl>
                                          <p:spTgt spid="1129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92">
                                            <p:txEl>
                                              <p:pRg st="4" end="4"/>
                                            </p:txEl>
                                          </p:spTgt>
                                        </p:tgtEl>
                                        <p:attrNameLst>
                                          <p:attrName>style.visibility</p:attrName>
                                        </p:attrNameLst>
                                      </p:cBhvr>
                                      <p:to>
                                        <p:strVal val="visible"/>
                                      </p:to>
                                    </p:set>
                                    <p:animEffect transition="in" filter="wipe(left)">
                                      <p:cBhvr>
                                        <p:cTn id="20" dur="500"/>
                                        <p:tgtEl>
                                          <p:spTgt spid="11292">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292">
                                            <p:txEl>
                                              <p:pRg st="5" end="5"/>
                                            </p:txEl>
                                          </p:spTgt>
                                        </p:tgtEl>
                                        <p:attrNameLst>
                                          <p:attrName>style.visibility</p:attrName>
                                        </p:attrNameLst>
                                      </p:cBhvr>
                                      <p:to>
                                        <p:strVal val="visible"/>
                                      </p:to>
                                    </p:set>
                                    <p:animEffect transition="in" filter="wipe(left)">
                                      <p:cBhvr>
                                        <p:cTn id="23" dur="500"/>
                                        <p:tgtEl>
                                          <p:spTgt spid="1129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292">
                                            <p:txEl>
                                              <p:pRg st="6" end="6"/>
                                            </p:txEl>
                                          </p:spTgt>
                                        </p:tgtEl>
                                        <p:attrNameLst>
                                          <p:attrName>style.visibility</p:attrName>
                                        </p:attrNameLst>
                                      </p:cBhvr>
                                      <p:to>
                                        <p:strVal val="visible"/>
                                      </p:to>
                                    </p:set>
                                    <p:animEffect transition="in" filter="wipe(left)">
                                      <p:cBhvr>
                                        <p:cTn id="28" dur="500"/>
                                        <p:tgtEl>
                                          <p:spTgt spid="1129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292">
                                            <p:txEl>
                                              <p:pRg st="7" end="7"/>
                                            </p:txEl>
                                          </p:spTgt>
                                        </p:tgtEl>
                                        <p:attrNameLst>
                                          <p:attrName>style.visibility</p:attrName>
                                        </p:attrNameLst>
                                      </p:cBhvr>
                                      <p:to>
                                        <p:strVal val="visible"/>
                                      </p:to>
                                    </p:set>
                                    <p:animEffect transition="in" filter="wipe(left)">
                                      <p:cBhvr>
                                        <p:cTn id="31" dur="500"/>
                                        <p:tgtEl>
                                          <p:spTgt spid="11292">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292">
                                            <p:txEl>
                                              <p:pRg st="8" end="8"/>
                                            </p:txEl>
                                          </p:spTgt>
                                        </p:tgtEl>
                                        <p:attrNameLst>
                                          <p:attrName>style.visibility</p:attrName>
                                        </p:attrNameLst>
                                      </p:cBhvr>
                                      <p:to>
                                        <p:strVal val="visible"/>
                                      </p:to>
                                    </p:set>
                                    <p:animEffect transition="in" filter="wipe(left)">
                                      <p:cBhvr>
                                        <p:cTn id="34" dur="500"/>
                                        <p:tgtEl>
                                          <p:spTgt spid="1129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292">
                                            <p:txEl>
                                              <p:pRg st="10" end="10"/>
                                            </p:txEl>
                                          </p:spTgt>
                                        </p:tgtEl>
                                        <p:attrNameLst>
                                          <p:attrName>style.visibility</p:attrName>
                                        </p:attrNameLst>
                                      </p:cBhvr>
                                      <p:to>
                                        <p:strVal val="visible"/>
                                      </p:to>
                                    </p:set>
                                    <p:animEffect transition="in" filter="wipe(left)">
                                      <p:cBhvr>
                                        <p:cTn id="39" dur="500"/>
                                        <p:tgtEl>
                                          <p:spTgt spid="1129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292">
                                            <p:txEl>
                                              <p:pRg st="11" end="11"/>
                                            </p:txEl>
                                          </p:spTgt>
                                        </p:tgtEl>
                                        <p:attrNameLst>
                                          <p:attrName>style.visibility</p:attrName>
                                        </p:attrNameLst>
                                      </p:cBhvr>
                                      <p:to>
                                        <p:strVal val="visible"/>
                                      </p:to>
                                    </p:set>
                                    <p:animEffect transition="in" filter="wipe(left)">
                                      <p:cBhvr>
                                        <p:cTn id="44" dur="500"/>
                                        <p:tgtEl>
                                          <p:spTgt spid="1129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2413000"/>
            <a:ext cx="8763000" cy="1384300"/>
          </a:xfrm>
          <a:prstGeom prst="rect">
            <a:avLst/>
          </a:prstGeom>
          <a:noFill/>
          <a:ln w="9525">
            <a:noFill/>
            <a:miter lim="800000"/>
            <a:headEnd/>
            <a:tailEnd/>
          </a:ln>
        </p:spPr>
        <p:txBody>
          <a:bodyPr>
            <a:spAutoFit/>
          </a:bodyPr>
          <a:lstStyle/>
          <a:p>
            <a:r>
              <a:rPr lang="en-US" sz="1400">
                <a:sym typeface="Symbol" pitchFamily="18" charset="2"/>
              </a:rPr>
              <a:t>Q = </a:t>
            </a:r>
            <a:r>
              <a:rPr lang="en-US" sz="1400"/>
              <a:t>U + </a:t>
            </a:r>
            <a:r>
              <a:rPr lang="en-US" sz="1400">
                <a:sym typeface="Symbol" pitchFamily="18" charset="2"/>
              </a:rPr>
              <a:t>W</a:t>
            </a:r>
          </a:p>
          <a:p>
            <a:r>
              <a:rPr lang="en-US" sz="1400">
                <a:sym typeface="Symbol" pitchFamily="18" charset="2"/>
              </a:rPr>
              <a:t>Q = -34 J</a:t>
            </a:r>
            <a:r>
              <a:rPr lang="en-US" sz="1400"/>
              <a:t> + 67 J</a:t>
            </a:r>
            <a:endParaRPr lang="en-US" sz="1400">
              <a:sym typeface="Symbol" pitchFamily="18" charset="2"/>
            </a:endParaRPr>
          </a:p>
          <a:p>
            <a:r>
              <a:rPr lang="en-US" sz="1400">
                <a:sym typeface="Symbol" pitchFamily="18" charset="2"/>
              </a:rPr>
              <a:t>Q = 33 J</a:t>
            </a:r>
          </a:p>
          <a:p>
            <a:endParaRPr lang="en-US" sz="1400">
              <a:sym typeface="Symbol" pitchFamily="18" charset="2"/>
            </a:endParaRPr>
          </a:p>
          <a:p>
            <a:r>
              <a:rPr lang="en-US" sz="1400">
                <a:sym typeface="Symbol" pitchFamily="18" charset="2"/>
              </a:rPr>
              <a:t>Temperature decreases as it is intrinsically linked to internal energy.  (the system does more work than the thermal energy supplied to it)</a:t>
            </a:r>
          </a:p>
        </p:txBody>
      </p:sp>
      <p:sp>
        <p:nvSpPr>
          <p:cNvPr id="107523" name="Text Box 3"/>
          <p:cNvSpPr txBox="1">
            <a:spLocks noChangeArrowheads="1"/>
          </p:cNvSpPr>
          <p:nvPr/>
        </p:nvSpPr>
        <p:spPr bwMode="auto">
          <a:xfrm>
            <a:off x="228600" y="4914900"/>
            <a:ext cx="2195513" cy="461963"/>
          </a:xfrm>
          <a:prstGeom prst="rect">
            <a:avLst/>
          </a:prstGeom>
          <a:noFill/>
          <a:ln w="25400">
            <a:noFill/>
            <a:miter lim="800000"/>
            <a:headEnd/>
            <a:tailEnd/>
          </a:ln>
        </p:spPr>
        <p:txBody>
          <a:bodyPr wrap="none">
            <a:spAutoFit/>
          </a:bodyPr>
          <a:lstStyle/>
          <a:p>
            <a:r>
              <a:rPr lang="en-US"/>
              <a:t>+33 J, decreases</a:t>
            </a:r>
          </a:p>
        </p:txBody>
      </p:sp>
      <p:sp>
        <p:nvSpPr>
          <p:cNvPr id="107524" name="Text Box 5"/>
          <p:cNvSpPr txBox="1">
            <a:spLocks noChangeArrowheads="1"/>
          </p:cNvSpPr>
          <p:nvPr/>
        </p:nvSpPr>
        <p:spPr bwMode="auto">
          <a:xfrm>
            <a:off x="228600" y="317500"/>
            <a:ext cx="8686800" cy="1570038"/>
          </a:xfrm>
          <a:prstGeom prst="rect">
            <a:avLst/>
          </a:prstGeom>
          <a:noFill/>
          <a:ln w="50800">
            <a:noFill/>
            <a:miter lim="800000"/>
            <a:headEnd/>
            <a:tailEnd/>
          </a:ln>
        </p:spPr>
        <p:txBody>
          <a:bodyPr>
            <a:spAutoFit/>
          </a:bodyPr>
          <a:lstStyle/>
          <a:p>
            <a:r>
              <a:rPr lang="en-US"/>
              <a:t>Ben Derdundat lets a gas expand, doing 67 J of work, while at the same time the internal energy of the gas goes down by 34 J.  What heat is transferred to the gas, and does the temperature of the gas increase, or decrease?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2286000" y="2628900"/>
            <a:ext cx="2865438" cy="461963"/>
          </a:xfrm>
          <a:prstGeom prst="rect">
            <a:avLst/>
          </a:prstGeom>
          <a:noFill/>
          <a:ln w="9525">
            <a:noFill/>
            <a:miter lim="800000"/>
            <a:headEnd/>
            <a:tailEnd/>
          </a:ln>
        </p:spPr>
        <p:txBody>
          <a:bodyPr wrap="none">
            <a:spAutoFit/>
          </a:bodyPr>
          <a:lstStyle/>
          <a:p>
            <a:r>
              <a:rPr lang="en-US"/>
              <a:t>End of first year stuff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4000"/>
            <a:ext cx="8305800" cy="1262063"/>
          </a:xfrm>
          <a:prstGeom prst="rect">
            <a:avLst/>
          </a:prstGeom>
          <a:noFill/>
          <a:ln w="9525">
            <a:noFill/>
            <a:miter lim="800000"/>
            <a:headEnd/>
            <a:tailEnd/>
          </a:ln>
        </p:spPr>
        <p:txBody>
          <a:bodyPr>
            <a:spAutoFit/>
          </a:bodyPr>
          <a:lstStyle/>
          <a:p>
            <a:r>
              <a:rPr lang="en-US" sz="4400" b="1" u="sng"/>
              <a:t>2-Dimensional Motion</a:t>
            </a:r>
            <a:r>
              <a:rPr lang="en-US" sz="3200"/>
              <a:t> </a:t>
            </a:r>
          </a:p>
          <a:p>
            <a:r>
              <a:rPr lang="en-US" sz="3200">
                <a:latin typeface="Arial" charset="0"/>
                <a:cs typeface="Arial" charset="0"/>
              </a:rPr>
              <a:t> </a:t>
            </a:r>
            <a:endParaRPr lang="en-US" sz="3200">
              <a:cs typeface="Arial" charset="0"/>
            </a:endParaRPr>
          </a:p>
        </p:txBody>
      </p:sp>
      <p:grpSp>
        <p:nvGrpSpPr>
          <p:cNvPr id="31747" name="Group 3"/>
          <p:cNvGrpSpPr>
            <a:grpSpLocks/>
          </p:cNvGrpSpPr>
          <p:nvPr/>
        </p:nvGrpSpPr>
        <p:grpSpPr bwMode="auto">
          <a:xfrm>
            <a:off x="228600" y="1114425"/>
            <a:ext cx="3657600" cy="3140075"/>
            <a:chOff x="2832" y="842"/>
            <a:chExt cx="2304" cy="2374"/>
          </a:xfrm>
        </p:grpSpPr>
        <p:sp>
          <p:nvSpPr>
            <p:cNvPr id="31757" name="Line 4"/>
            <p:cNvSpPr>
              <a:spLocks noChangeShapeType="1"/>
            </p:cNvSpPr>
            <p:nvPr/>
          </p:nvSpPr>
          <p:spPr bwMode="auto">
            <a:xfrm>
              <a:off x="2832" y="1200"/>
              <a:ext cx="2304" cy="0"/>
            </a:xfrm>
            <a:prstGeom prst="line">
              <a:avLst/>
            </a:prstGeom>
            <a:noFill/>
            <a:ln w="25400">
              <a:solidFill>
                <a:schemeClr val="tx1"/>
              </a:solidFill>
              <a:round/>
              <a:headEnd/>
              <a:tailEnd/>
            </a:ln>
          </p:spPr>
          <p:txBody>
            <a:bodyPr/>
            <a:lstStyle/>
            <a:p>
              <a:endParaRPr lang="en-US"/>
            </a:p>
          </p:txBody>
        </p:sp>
        <p:sp>
          <p:nvSpPr>
            <p:cNvPr id="31758" name="Line 5"/>
            <p:cNvSpPr>
              <a:spLocks noChangeShapeType="1"/>
            </p:cNvSpPr>
            <p:nvPr/>
          </p:nvSpPr>
          <p:spPr bwMode="auto">
            <a:xfrm>
              <a:off x="3984" y="1200"/>
              <a:ext cx="0" cy="2016"/>
            </a:xfrm>
            <a:prstGeom prst="line">
              <a:avLst/>
            </a:prstGeom>
            <a:noFill/>
            <a:ln w="25400">
              <a:solidFill>
                <a:schemeClr val="tx1"/>
              </a:solidFill>
              <a:round/>
              <a:headEnd/>
              <a:tailEnd/>
            </a:ln>
          </p:spPr>
          <p:txBody>
            <a:bodyPr/>
            <a:lstStyle/>
            <a:p>
              <a:endParaRPr lang="en-US"/>
            </a:p>
          </p:txBody>
        </p:sp>
        <p:sp>
          <p:nvSpPr>
            <p:cNvPr id="31759" name="Text Box 6"/>
            <p:cNvSpPr txBox="1">
              <a:spLocks noChangeArrowheads="1"/>
            </p:cNvSpPr>
            <p:nvPr/>
          </p:nvSpPr>
          <p:spPr bwMode="auto">
            <a:xfrm>
              <a:off x="3158" y="842"/>
              <a:ext cx="256" cy="349"/>
            </a:xfrm>
            <a:prstGeom prst="rect">
              <a:avLst/>
            </a:prstGeom>
            <a:noFill/>
            <a:ln w="25400">
              <a:noFill/>
              <a:miter lim="800000"/>
              <a:headEnd/>
              <a:tailEnd/>
            </a:ln>
          </p:spPr>
          <p:txBody>
            <a:bodyPr wrap="none">
              <a:spAutoFit/>
            </a:bodyPr>
            <a:lstStyle/>
            <a:p>
              <a:r>
                <a:rPr lang="en-US"/>
                <a:t>H</a:t>
              </a:r>
            </a:p>
          </p:txBody>
        </p:sp>
        <p:sp>
          <p:nvSpPr>
            <p:cNvPr id="31760" name="Text Box 7"/>
            <p:cNvSpPr txBox="1">
              <a:spLocks noChangeArrowheads="1"/>
            </p:cNvSpPr>
            <p:nvPr/>
          </p:nvSpPr>
          <p:spPr bwMode="auto">
            <a:xfrm>
              <a:off x="4310" y="842"/>
              <a:ext cx="254" cy="349"/>
            </a:xfrm>
            <a:prstGeom prst="rect">
              <a:avLst/>
            </a:prstGeom>
            <a:noFill/>
            <a:ln w="25400">
              <a:noFill/>
              <a:miter lim="800000"/>
              <a:headEnd/>
              <a:tailEnd/>
            </a:ln>
          </p:spPr>
          <p:txBody>
            <a:bodyPr wrap="none">
              <a:spAutoFit/>
            </a:bodyPr>
            <a:lstStyle/>
            <a:p>
              <a:r>
                <a:rPr lang="en-US"/>
                <a:t>V</a:t>
              </a:r>
            </a:p>
          </p:txBody>
        </p:sp>
        <p:sp>
          <p:nvSpPr>
            <p:cNvPr id="31761" name="Text Box 8"/>
            <p:cNvSpPr txBox="1">
              <a:spLocks noChangeArrowheads="1"/>
            </p:cNvSpPr>
            <p:nvPr/>
          </p:nvSpPr>
          <p:spPr bwMode="auto">
            <a:xfrm>
              <a:off x="2918" y="1370"/>
              <a:ext cx="213" cy="1466"/>
            </a:xfrm>
            <a:prstGeom prst="rect">
              <a:avLst/>
            </a:prstGeom>
            <a:noFill/>
            <a:ln w="25400">
              <a:noFill/>
              <a:miter lim="800000"/>
              <a:headEnd/>
              <a:tailEnd/>
            </a:ln>
          </p:spPr>
          <p:txBody>
            <a:bodyPr wrap="none">
              <a:spAutoFit/>
            </a:bodyPr>
            <a:lstStyle/>
            <a:p>
              <a:r>
                <a:rPr lang="en-US"/>
                <a:t>s</a:t>
              </a:r>
            </a:p>
            <a:p>
              <a:r>
                <a:rPr lang="en-US"/>
                <a:t>u</a:t>
              </a:r>
            </a:p>
            <a:p>
              <a:r>
                <a:rPr lang="en-US"/>
                <a:t>v</a:t>
              </a:r>
            </a:p>
            <a:p>
              <a:r>
                <a:rPr lang="en-US"/>
                <a:t>a</a:t>
              </a:r>
            </a:p>
            <a:p>
              <a:r>
                <a:rPr lang="en-US"/>
                <a:t>t</a:t>
              </a:r>
            </a:p>
          </p:txBody>
        </p:sp>
        <p:sp>
          <p:nvSpPr>
            <p:cNvPr id="31762" name="Text Box 9"/>
            <p:cNvSpPr txBox="1">
              <a:spLocks noChangeArrowheads="1"/>
            </p:cNvSpPr>
            <p:nvPr/>
          </p:nvSpPr>
          <p:spPr bwMode="auto">
            <a:xfrm>
              <a:off x="4108" y="1372"/>
              <a:ext cx="213" cy="1466"/>
            </a:xfrm>
            <a:prstGeom prst="rect">
              <a:avLst/>
            </a:prstGeom>
            <a:noFill/>
            <a:ln w="25400">
              <a:noFill/>
              <a:miter lim="800000"/>
              <a:headEnd/>
              <a:tailEnd/>
            </a:ln>
          </p:spPr>
          <p:txBody>
            <a:bodyPr wrap="none">
              <a:spAutoFit/>
            </a:bodyPr>
            <a:lstStyle/>
            <a:p>
              <a:r>
                <a:rPr lang="en-US"/>
                <a:t>s</a:t>
              </a:r>
            </a:p>
            <a:p>
              <a:r>
                <a:rPr lang="en-US"/>
                <a:t>u</a:t>
              </a:r>
            </a:p>
            <a:p>
              <a:r>
                <a:rPr lang="en-US"/>
                <a:t>v</a:t>
              </a:r>
            </a:p>
            <a:p>
              <a:r>
                <a:rPr lang="en-US"/>
                <a:t>a</a:t>
              </a:r>
            </a:p>
            <a:p>
              <a:r>
                <a:rPr lang="en-US"/>
                <a:t>t</a:t>
              </a:r>
            </a:p>
          </p:txBody>
        </p:sp>
      </p:grpSp>
      <p:grpSp>
        <p:nvGrpSpPr>
          <p:cNvPr id="31748" name="Group 19"/>
          <p:cNvGrpSpPr>
            <a:grpSpLocks/>
          </p:cNvGrpSpPr>
          <p:nvPr/>
        </p:nvGrpSpPr>
        <p:grpSpPr bwMode="auto">
          <a:xfrm>
            <a:off x="3886200" y="3130550"/>
            <a:ext cx="4583113" cy="1649413"/>
            <a:chOff x="2448" y="2366"/>
            <a:chExt cx="2887" cy="1247"/>
          </a:xfrm>
        </p:grpSpPr>
        <p:sp>
          <p:nvSpPr>
            <p:cNvPr id="31750" name="Line 10"/>
            <p:cNvSpPr>
              <a:spLocks noChangeShapeType="1"/>
            </p:cNvSpPr>
            <p:nvPr/>
          </p:nvSpPr>
          <p:spPr bwMode="auto">
            <a:xfrm flipV="1">
              <a:off x="2448" y="2371"/>
              <a:ext cx="1488" cy="859"/>
            </a:xfrm>
            <a:prstGeom prst="line">
              <a:avLst/>
            </a:prstGeom>
            <a:noFill/>
            <a:ln w="25400">
              <a:solidFill>
                <a:schemeClr val="tx1"/>
              </a:solidFill>
              <a:round/>
              <a:headEnd/>
              <a:tailEnd type="triangle" w="med" len="med"/>
            </a:ln>
          </p:spPr>
          <p:txBody>
            <a:bodyPr/>
            <a:lstStyle/>
            <a:p>
              <a:endParaRPr lang="en-US"/>
            </a:p>
          </p:txBody>
        </p:sp>
        <p:sp>
          <p:nvSpPr>
            <p:cNvPr id="31751" name="Line 12"/>
            <p:cNvSpPr>
              <a:spLocks noChangeShapeType="1"/>
            </p:cNvSpPr>
            <p:nvPr/>
          </p:nvSpPr>
          <p:spPr bwMode="auto">
            <a:xfrm>
              <a:off x="2448" y="3230"/>
              <a:ext cx="1536" cy="0"/>
            </a:xfrm>
            <a:prstGeom prst="line">
              <a:avLst/>
            </a:prstGeom>
            <a:noFill/>
            <a:ln w="25400">
              <a:solidFill>
                <a:schemeClr val="tx1"/>
              </a:solidFill>
              <a:round/>
              <a:headEnd/>
              <a:tailEnd type="triangle" w="med" len="med"/>
            </a:ln>
          </p:spPr>
          <p:txBody>
            <a:bodyPr/>
            <a:lstStyle/>
            <a:p>
              <a:endParaRPr lang="en-US"/>
            </a:p>
          </p:txBody>
        </p:sp>
        <p:sp>
          <p:nvSpPr>
            <p:cNvPr id="31752" name="Line 13"/>
            <p:cNvSpPr>
              <a:spLocks noChangeShapeType="1"/>
            </p:cNvSpPr>
            <p:nvPr/>
          </p:nvSpPr>
          <p:spPr bwMode="auto">
            <a:xfrm flipV="1">
              <a:off x="3984" y="2366"/>
              <a:ext cx="0" cy="864"/>
            </a:xfrm>
            <a:prstGeom prst="line">
              <a:avLst/>
            </a:prstGeom>
            <a:noFill/>
            <a:ln w="25400">
              <a:solidFill>
                <a:schemeClr val="tx1"/>
              </a:solidFill>
              <a:round/>
              <a:headEnd/>
              <a:tailEnd type="triangle" w="med" len="med"/>
            </a:ln>
          </p:spPr>
          <p:txBody>
            <a:bodyPr/>
            <a:lstStyle/>
            <a:p>
              <a:endParaRPr lang="en-US"/>
            </a:p>
          </p:txBody>
        </p:sp>
        <p:sp>
          <p:nvSpPr>
            <p:cNvPr id="31753" name="Freeform 14"/>
            <p:cNvSpPr>
              <a:spLocks/>
            </p:cNvSpPr>
            <p:nvPr/>
          </p:nvSpPr>
          <p:spPr bwMode="auto">
            <a:xfrm>
              <a:off x="2784" y="3038"/>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24" y="160"/>
                    <a:pt x="0" y="192"/>
                  </a:cubicBezTo>
                </a:path>
              </a:pathLst>
            </a:custGeom>
            <a:noFill/>
            <a:ln w="25400">
              <a:solidFill>
                <a:schemeClr val="tx1"/>
              </a:solidFill>
              <a:round/>
              <a:headEnd/>
              <a:tailEnd/>
            </a:ln>
          </p:spPr>
          <p:txBody>
            <a:bodyPr/>
            <a:lstStyle/>
            <a:p>
              <a:endParaRPr lang="en-US"/>
            </a:p>
          </p:txBody>
        </p:sp>
        <p:sp>
          <p:nvSpPr>
            <p:cNvPr id="31754" name="Text Box 15"/>
            <p:cNvSpPr txBox="1">
              <a:spLocks noChangeArrowheads="1"/>
            </p:cNvSpPr>
            <p:nvPr/>
          </p:nvSpPr>
          <p:spPr bwMode="auto">
            <a:xfrm>
              <a:off x="2918" y="2916"/>
              <a:ext cx="217" cy="349"/>
            </a:xfrm>
            <a:prstGeom prst="rect">
              <a:avLst/>
            </a:prstGeom>
            <a:noFill/>
            <a:ln w="25400">
              <a:noFill/>
              <a:miter lim="800000"/>
              <a:headEnd/>
              <a:tailEnd/>
            </a:ln>
          </p:spPr>
          <p:txBody>
            <a:bodyPr wrap="none">
              <a:spAutoFit/>
            </a:bodyPr>
            <a:lstStyle/>
            <a:p>
              <a:r>
                <a:rPr lang="en-US">
                  <a:cs typeface="Times New Roman" pitchFamily="18" charset="0"/>
                  <a:sym typeface="Symbol" pitchFamily="18" charset="2"/>
                </a:rPr>
                <a:t></a:t>
              </a:r>
              <a:endParaRPr lang="en-US">
                <a:cs typeface="Times New Roman" pitchFamily="18" charset="0"/>
              </a:endParaRPr>
            </a:p>
          </p:txBody>
        </p:sp>
        <p:sp>
          <p:nvSpPr>
            <p:cNvPr id="31755" name="Text Box 16"/>
            <p:cNvSpPr txBox="1">
              <a:spLocks noChangeArrowheads="1"/>
            </p:cNvSpPr>
            <p:nvPr/>
          </p:nvSpPr>
          <p:spPr bwMode="auto">
            <a:xfrm>
              <a:off x="2544" y="3264"/>
              <a:ext cx="1303" cy="349"/>
            </a:xfrm>
            <a:prstGeom prst="rect">
              <a:avLst/>
            </a:prstGeom>
            <a:noFill/>
            <a:ln w="25400">
              <a:noFill/>
              <a:miter lim="800000"/>
              <a:headEnd/>
              <a:tailEnd/>
            </a:ln>
          </p:spPr>
          <p:txBody>
            <a:bodyPr wrap="none">
              <a:spAutoFit/>
            </a:bodyPr>
            <a:lstStyle/>
            <a:p>
              <a:r>
                <a:rPr lang="en-US">
                  <a:latin typeface="Courier New" pitchFamily="49" charset="0"/>
                  <a:cs typeface="Courier New" pitchFamily="49" charset="0"/>
                </a:rPr>
                <a:t>A</a:t>
              </a:r>
              <a:r>
                <a:rPr lang="en-US" baseline="-30000">
                  <a:latin typeface="Courier New" pitchFamily="49" charset="0"/>
                  <a:cs typeface="Courier New" pitchFamily="49" charset="0"/>
                </a:rPr>
                <a:t>H </a:t>
              </a:r>
              <a:r>
                <a:rPr lang="en-US">
                  <a:latin typeface="Courier New" pitchFamily="49" charset="0"/>
                  <a:cs typeface="Courier New" pitchFamily="49" charset="0"/>
                </a:rPr>
                <a:t>= A cos</a:t>
              </a:r>
              <a:r>
                <a:rPr lang="en-US">
                  <a:cs typeface="Times New Roman" pitchFamily="18" charset="0"/>
                  <a:sym typeface="Symbol" pitchFamily="18" charset="2"/>
                </a:rPr>
                <a:t></a:t>
              </a:r>
              <a:endParaRPr lang="en-US">
                <a:cs typeface="Times New Roman" pitchFamily="18" charset="0"/>
              </a:endParaRPr>
            </a:p>
          </p:txBody>
        </p:sp>
        <p:sp>
          <p:nvSpPr>
            <p:cNvPr id="31756" name="Text Box 17"/>
            <p:cNvSpPr txBox="1">
              <a:spLocks noChangeArrowheads="1"/>
            </p:cNvSpPr>
            <p:nvPr/>
          </p:nvSpPr>
          <p:spPr bwMode="auto">
            <a:xfrm>
              <a:off x="4032" y="2736"/>
              <a:ext cx="1303" cy="349"/>
            </a:xfrm>
            <a:prstGeom prst="rect">
              <a:avLst/>
            </a:prstGeom>
            <a:noFill/>
            <a:ln w="25400">
              <a:noFill/>
              <a:miter lim="800000"/>
              <a:headEnd/>
              <a:tailEnd/>
            </a:ln>
          </p:spPr>
          <p:txBody>
            <a:bodyPr wrap="none">
              <a:spAutoFit/>
            </a:bodyPr>
            <a:lstStyle/>
            <a:p>
              <a:r>
                <a:rPr lang="en-US">
                  <a:latin typeface="Courier New" pitchFamily="49" charset="0"/>
                  <a:cs typeface="Courier New" pitchFamily="49" charset="0"/>
                </a:rPr>
                <a:t>A</a:t>
              </a:r>
              <a:r>
                <a:rPr lang="en-US" baseline="-30000">
                  <a:latin typeface="Courier New" pitchFamily="49" charset="0"/>
                  <a:cs typeface="Courier New" pitchFamily="49" charset="0"/>
                </a:rPr>
                <a:t>v </a:t>
              </a:r>
              <a:r>
                <a:rPr lang="en-US">
                  <a:latin typeface="Courier New" pitchFamily="49" charset="0"/>
                  <a:cs typeface="Courier New" pitchFamily="49" charset="0"/>
                </a:rPr>
                <a:t>= A sin</a:t>
              </a:r>
              <a:r>
                <a:rPr lang="en-US">
                  <a:cs typeface="Times New Roman" pitchFamily="18" charset="0"/>
                  <a:sym typeface="Symbol" pitchFamily="18" charset="2"/>
                </a:rPr>
                <a:t></a:t>
              </a:r>
              <a:endParaRPr lang="en-US">
                <a:cs typeface="Times New Roman" pitchFamily="18" charset="0"/>
              </a:endParaRPr>
            </a:p>
          </p:txBody>
        </p:sp>
      </p:grpSp>
      <p:sp>
        <p:nvSpPr>
          <p:cNvPr id="31749" name="Text Box 18"/>
          <p:cNvSpPr txBox="1">
            <a:spLocks noChangeArrowheads="1"/>
          </p:cNvSpPr>
          <p:nvPr/>
        </p:nvSpPr>
        <p:spPr bwMode="auto">
          <a:xfrm>
            <a:off x="4022725" y="5051425"/>
            <a:ext cx="3532188" cy="460375"/>
          </a:xfrm>
          <a:prstGeom prst="rect">
            <a:avLst/>
          </a:prstGeom>
          <a:noFill/>
          <a:ln w="25400">
            <a:noFill/>
            <a:miter lim="800000"/>
            <a:headEnd/>
            <a:tailEnd/>
          </a:ln>
        </p:spPr>
        <p:txBody>
          <a:bodyPr wrap="none">
            <a:spAutoFit/>
          </a:bodyPr>
          <a:lstStyle/>
          <a:p>
            <a:r>
              <a:rPr lang="en-US"/>
              <a:t>Pythagorean x</a:t>
            </a:r>
            <a:r>
              <a:rPr lang="en-US" baseline="30000"/>
              <a:t>2</a:t>
            </a:r>
            <a:r>
              <a:rPr lang="en-US"/>
              <a:t> + y</a:t>
            </a:r>
            <a:r>
              <a:rPr lang="en-US" baseline="30000"/>
              <a:t>2</a:t>
            </a:r>
            <a:r>
              <a:rPr lang="en-US"/>
              <a:t> = hyp</a:t>
            </a:r>
            <a:r>
              <a:rPr lang="en-US" baseline="30000"/>
              <a:t>2</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rot="-5400000">
            <a:off x="-540544" y="2520157"/>
            <a:ext cx="2573337" cy="647700"/>
          </a:xfrm>
          <a:prstGeom prst="rect">
            <a:avLst/>
          </a:prstGeom>
          <a:noFill/>
          <a:ln w="25400">
            <a:noFill/>
            <a:miter lim="800000"/>
            <a:headEnd/>
            <a:tailEnd/>
          </a:ln>
        </p:spPr>
        <p:txBody>
          <a:bodyPr wrap="none">
            <a:spAutoFit/>
          </a:bodyPr>
          <a:lstStyle/>
          <a:p>
            <a:r>
              <a:rPr lang="en-US" sz="3600"/>
              <a:t>Field Theory</a:t>
            </a:r>
          </a:p>
        </p:txBody>
      </p:sp>
      <p:pic>
        <p:nvPicPr>
          <p:cNvPr id="109571" name="Picture 5"/>
          <p:cNvPicPr>
            <a:picLocks noChangeAspect="1" noChangeArrowheads="1"/>
          </p:cNvPicPr>
          <p:nvPr/>
        </p:nvPicPr>
        <p:blipFill>
          <a:blip r:embed="rId2"/>
          <a:srcRect/>
          <a:stretch>
            <a:fillRect/>
          </a:stretch>
        </p:blipFill>
        <p:spPr bwMode="auto">
          <a:xfrm>
            <a:off x="1423988" y="342900"/>
            <a:ext cx="6296025" cy="3349625"/>
          </a:xfrm>
          <a:prstGeom prst="rect">
            <a:avLst/>
          </a:prstGeom>
          <a:noFill/>
          <a:ln w="9525">
            <a:noFill/>
            <a:miter lim="800000"/>
            <a:headEnd/>
            <a:tailEnd/>
          </a:ln>
        </p:spPr>
      </p:pic>
      <p:sp>
        <p:nvSpPr>
          <p:cNvPr id="109572" name="Rectangle 3"/>
          <p:cNvSpPr>
            <a:spLocks noChangeArrowheads="1"/>
          </p:cNvSpPr>
          <p:nvPr/>
        </p:nvSpPr>
        <p:spPr bwMode="auto">
          <a:xfrm>
            <a:off x="1447800" y="3848100"/>
            <a:ext cx="4572000" cy="1200150"/>
          </a:xfrm>
          <a:prstGeom prst="rect">
            <a:avLst/>
          </a:prstGeom>
          <a:noFill/>
          <a:ln w="9525">
            <a:noFill/>
            <a:miter lim="800000"/>
            <a:headEnd/>
            <a:tailEnd/>
          </a:ln>
        </p:spPr>
        <p:txBody>
          <a:bodyPr>
            <a:spAutoFit/>
          </a:bodyPr>
          <a:lstStyle/>
          <a:p>
            <a:r>
              <a:rPr lang="en-US" sz="1800"/>
              <a:t>All of these equations are well explained on the Wiki:</a:t>
            </a:r>
            <a:endParaRPr lang="en-US" sz="1800">
              <a:hlinkClick r:id="rId3"/>
            </a:endParaRPr>
          </a:p>
          <a:p>
            <a:r>
              <a:rPr lang="en-US" sz="1800">
                <a:hlinkClick r:id="rId3"/>
              </a:rPr>
              <a:t>http://tuhsphysics.ttsd.k12.or.us/wiki/index.php/Field_Theory_Worksheet</a:t>
            </a:r>
            <a:endParaRPr lang="en-US" sz="18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2400" y="5461000"/>
            <a:ext cx="971550" cy="276225"/>
          </a:xfrm>
          <a:prstGeom prst="rect">
            <a:avLst/>
          </a:prstGeom>
          <a:noFill/>
          <a:ln w="25400">
            <a:noFill/>
            <a:miter lim="800000"/>
            <a:headEnd/>
            <a:tailEnd/>
          </a:ln>
        </p:spPr>
        <p:txBody>
          <a:bodyPr wrap="none">
            <a:spAutoFit/>
          </a:bodyPr>
          <a:lstStyle/>
          <a:p>
            <a:r>
              <a:rPr lang="en-US" sz="1200">
                <a:sym typeface="Symbol" pitchFamily="18" charset="2"/>
              </a:rPr>
              <a:t>-1.32x10</a:t>
            </a:r>
            <a:r>
              <a:rPr lang="en-US" sz="1200" baseline="30000">
                <a:sym typeface="Symbol" pitchFamily="18" charset="2"/>
              </a:rPr>
              <a:t>-8</a:t>
            </a:r>
            <a:r>
              <a:rPr lang="en-US" sz="1200">
                <a:sym typeface="Symbol" pitchFamily="18" charset="2"/>
              </a:rPr>
              <a:t> N</a:t>
            </a:r>
          </a:p>
        </p:txBody>
      </p:sp>
      <p:sp>
        <p:nvSpPr>
          <p:cNvPr id="110595"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10596"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spAutoFit/>
          </a:bodyPr>
          <a:lstStyle/>
          <a:p>
            <a:r>
              <a:rPr lang="en-US" sz="4000" b="1"/>
              <a:t>Ido Wanamaker places an electron 1.32x10</a:t>
            </a:r>
            <a:r>
              <a:rPr lang="en-US" sz="4000" b="1" baseline="30000"/>
              <a:t>-10</a:t>
            </a:r>
            <a:r>
              <a:rPr lang="en-US" sz="4000" b="1"/>
              <a:t> m from a proton.  What is the force of attraction?</a:t>
            </a:r>
          </a:p>
        </p:txBody>
      </p:sp>
      <p:sp>
        <p:nvSpPr>
          <p:cNvPr id="148485" name="Text Box 5"/>
          <p:cNvSpPr txBox="1">
            <a:spLocks noChangeArrowheads="1"/>
          </p:cNvSpPr>
          <p:nvPr/>
        </p:nvSpPr>
        <p:spPr bwMode="auto">
          <a:xfrm>
            <a:off x="304800" y="1778000"/>
            <a:ext cx="8534400" cy="2800350"/>
          </a:xfrm>
          <a:prstGeom prst="rect">
            <a:avLst/>
          </a:prstGeom>
          <a:noFill/>
          <a:ln w="9525">
            <a:noFill/>
            <a:miter lim="800000"/>
            <a:headEnd/>
            <a:tailEnd/>
          </a:ln>
        </p:spPr>
        <p:txBody>
          <a:bodyPr>
            <a:spAutoFit/>
          </a:bodyPr>
          <a:lstStyle/>
          <a:p>
            <a:pPr lvl="1"/>
            <a:r>
              <a:rPr lang="en-US" sz="3200"/>
              <a:t>F = </a:t>
            </a:r>
            <a:r>
              <a:rPr lang="en-US" sz="3200" u="sng"/>
              <a:t>kq</a:t>
            </a:r>
            <a:r>
              <a:rPr lang="en-US" sz="3200" baseline="-25000"/>
              <a:t>1</a:t>
            </a:r>
            <a:r>
              <a:rPr lang="en-US" sz="3200" u="sng"/>
              <a:t>q</a:t>
            </a:r>
            <a:r>
              <a:rPr lang="en-US" sz="3200" baseline="-25000"/>
              <a:t>2</a:t>
            </a:r>
          </a:p>
          <a:p>
            <a:pPr lvl="1"/>
            <a:r>
              <a:rPr lang="en-US" sz="3200"/>
              <a:t>         r</a:t>
            </a:r>
            <a:r>
              <a:rPr lang="en-US" sz="3200" baseline="30000"/>
              <a:t>2</a:t>
            </a:r>
            <a:endParaRPr lang="en-US" sz="2800"/>
          </a:p>
          <a:p>
            <a:endParaRPr lang="en-US" sz="2800"/>
          </a:p>
          <a:p>
            <a:r>
              <a:rPr lang="en-US" sz="2800"/>
              <a:t>k = 8.99x10</a:t>
            </a:r>
            <a:r>
              <a:rPr lang="en-US" sz="2800" baseline="30000"/>
              <a:t>9</a:t>
            </a:r>
            <a:r>
              <a:rPr lang="en-US" sz="2800"/>
              <a:t> Nm</a:t>
            </a:r>
            <a:r>
              <a:rPr lang="en-US" sz="2800" baseline="30000"/>
              <a:t>2</a:t>
            </a:r>
            <a:r>
              <a:rPr lang="en-US" sz="2800"/>
              <a:t>C</a:t>
            </a:r>
            <a:r>
              <a:rPr lang="en-US" sz="2800" baseline="30000"/>
              <a:t>-2</a:t>
            </a:r>
            <a:r>
              <a:rPr lang="en-US" sz="2800"/>
              <a:t>, q</a:t>
            </a:r>
            <a:r>
              <a:rPr lang="en-US" sz="2800" baseline="-25000"/>
              <a:t>1</a:t>
            </a:r>
            <a:r>
              <a:rPr lang="en-US" sz="2800"/>
              <a:t> = -1.602x10</a:t>
            </a:r>
            <a:r>
              <a:rPr lang="en-US" sz="2800" baseline="30000"/>
              <a:t>-19 </a:t>
            </a:r>
            <a:r>
              <a:rPr lang="en-US" sz="2800"/>
              <a:t>C, </a:t>
            </a:r>
          </a:p>
          <a:p>
            <a:r>
              <a:rPr lang="en-US" sz="2800"/>
              <a:t>q</a:t>
            </a:r>
            <a:r>
              <a:rPr lang="en-US" sz="2800" baseline="-25000"/>
              <a:t>2</a:t>
            </a:r>
            <a:r>
              <a:rPr lang="en-US" sz="2800"/>
              <a:t> = +1.602x10</a:t>
            </a:r>
            <a:r>
              <a:rPr lang="en-US" sz="2800" baseline="30000"/>
              <a:t>-19  </a:t>
            </a:r>
            <a:r>
              <a:rPr lang="en-US" sz="2800"/>
              <a:t>C, r = 1.32x10</a:t>
            </a:r>
            <a:r>
              <a:rPr lang="en-US" sz="2800" baseline="30000"/>
              <a:t>-10</a:t>
            </a:r>
            <a:r>
              <a:rPr lang="en-US" sz="2800"/>
              <a:t> m</a:t>
            </a:r>
          </a:p>
          <a:p>
            <a:r>
              <a:rPr lang="en-US" sz="2800"/>
              <a:t>F = -1.32x10</a:t>
            </a:r>
            <a:r>
              <a:rPr lang="en-US" sz="2800" baseline="30000"/>
              <a:t>-8</a:t>
            </a:r>
            <a:r>
              <a:rPr lang="en-US" sz="2800"/>
              <a:t>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 calcmode="lin" valueType="num">
                                      <p:cBhvr additive="base">
                                        <p:cTn id="7" dur="500" fill="hold"/>
                                        <p:tgtEl>
                                          <p:spTgt spid="148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5">
                                            <p:txEl>
                                              <p:pRg st="1" end="1"/>
                                            </p:txEl>
                                          </p:spTgt>
                                        </p:tgtEl>
                                        <p:attrNameLst>
                                          <p:attrName>style.visibility</p:attrName>
                                        </p:attrNameLst>
                                      </p:cBhvr>
                                      <p:to>
                                        <p:strVal val="visible"/>
                                      </p:to>
                                    </p:set>
                                    <p:anim calcmode="lin" valueType="num">
                                      <p:cBhvr additive="base">
                                        <p:cTn id="13" dur="500" fill="hold"/>
                                        <p:tgtEl>
                                          <p:spTgt spid="148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5">
                                            <p:txEl>
                                              <p:pRg st="3" end="3"/>
                                            </p:txEl>
                                          </p:spTgt>
                                        </p:tgtEl>
                                        <p:attrNameLst>
                                          <p:attrName>style.visibility</p:attrName>
                                        </p:attrNameLst>
                                      </p:cBhvr>
                                      <p:to>
                                        <p:strVal val="visible"/>
                                      </p:to>
                                    </p:set>
                                    <p:anim calcmode="lin" valueType="num">
                                      <p:cBhvr additive="base">
                                        <p:cTn id="19" dur="500" fill="hold"/>
                                        <p:tgtEl>
                                          <p:spTgt spid="14848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5">
                                            <p:txEl>
                                              <p:pRg st="4" end="4"/>
                                            </p:txEl>
                                          </p:spTgt>
                                        </p:tgtEl>
                                        <p:attrNameLst>
                                          <p:attrName>style.visibility</p:attrName>
                                        </p:attrNameLst>
                                      </p:cBhvr>
                                      <p:to>
                                        <p:strVal val="visible"/>
                                      </p:to>
                                    </p:set>
                                    <p:anim calcmode="lin" valueType="num">
                                      <p:cBhvr additive="base">
                                        <p:cTn id="25" dur="500" fill="hold"/>
                                        <p:tgtEl>
                                          <p:spTgt spid="14848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5">
                                            <p:txEl>
                                              <p:pRg st="5" end="5"/>
                                            </p:txEl>
                                          </p:spTgt>
                                        </p:tgtEl>
                                        <p:attrNameLst>
                                          <p:attrName>style.visibility</p:attrName>
                                        </p:attrNameLst>
                                      </p:cBhvr>
                                      <p:to>
                                        <p:strVal val="visible"/>
                                      </p:to>
                                    </p:set>
                                    <p:anim calcmode="lin" valueType="num">
                                      <p:cBhvr additive="base">
                                        <p:cTn id="31" dur="500" fill="hold"/>
                                        <p:tgtEl>
                                          <p:spTgt spid="14848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52400" y="5461000"/>
            <a:ext cx="1044575" cy="276225"/>
          </a:xfrm>
          <a:prstGeom prst="rect">
            <a:avLst/>
          </a:prstGeom>
          <a:noFill/>
          <a:ln w="25400">
            <a:noFill/>
            <a:miter lim="800000"/>
            <a:headEnd/>
            <a:tailEnd/>
          </a:ln>
        </p:spPr>
        <p:txBody>
          <a:bodyPr wrap="none">
            <a:spAutoFit/>
          </a:bodyPr>
          <a:lstStyle/>
          <a:p>
            <a:r>
              <a:rPr lang="en-US" sz="1200">
                <a:sym typeface="Symbol" pitchFamily="18" charset="2"/>
              </a:rPr>
              <a:t>1200 N/C left</a:t>
            </a:r>
          </a:p>
        </p:txBody>
      </p:sp>
      <p:sp>
        <p:nvSpPr>
          <p:cNvPr id="111619"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49508" name="Text Box 4"/>
          <p:cNvSpPr txBox="1">
            <a:spLocks noChangeArrowheads="1"/>
          </p:cNvSpPr>
          <p:nvPr/>
        </p:nvSpPr>
        <p:spPr bwMode="auto">
          <a:xfrm>
            <a:off x="304800" y="2386013"/>
            <a:ext cx="8534400" cy="1077912"/>
          </a:xfrm>
          <a:prstGeom prst="rect">
            <a:avLst/>
          </a:prstGeom>
          <a:noFill/>
          <a:ln w="9525">
            <a:noFill/>
            <a:miter lim="800000"/>
            <a:headEnd/>
            <a:tailEnd/>
          </a:ln>
        </p:spPr>
        <p:txBody>
          <a:bodyPr>
            <a:spAutoFit/>
          </a:bodyPr>
          <a:lstStyle/>
          <a:p>
            <a:r>
              <a:rPr lang="en-US" sz="3200"/>
              <a:t>E = F/q = (.15 N)/(-125x10</a:t>
            </a:r>
            <a:r>
              <a:rPr lang="en-US" sz="3200" baseline="30000"/>
              <a:t>-6</a:t>
            </a:r>
            <a:r>
              <a:rPr lang="en-US" sz="3200"/>
              <a:t> N) = -1200 N/C right or 1200 N/C left</a:t>
            </a:r>
            <a:endParaRPr lang="en-US" sz="2800"/>
          </a:p>
        </p:txBody>
      </p:sp>
      <p:sp>
        <p:nvSpPr>
          <p:cNvPr id="111621" name="Text Box 5"/>
          <p:cNvSpPr txBox="1">
            <a:spLocks noChangeArrowheads="1"/>
          </p:cNvSpPr>
          <p:nvPr/>
        </p:nvSpPr>
        <p:spPr bwMode="auto">
          <a:xfrm>
            <a:off x="304800" y="114300"/>
            <a:ext cx="8534400" cy="2554288"/>
          </a:xfrm>
          <a:prstGeom prst="rect">
            <a:avLst/>
          </a:prstGeom>
          <a:noFill/>
          <a:ln w="9525">
            <a:noFill/>
            <a:miter lim="800000"/>
            <a:headEnd/>
            <a:tailEnd/>
          </a:ln>
        </p:spPr>
        <p:txBody>
          <a:bodyPr>
            <a:spAutoFit/>
          </a:bodyPr>
          <a:lstStyle/>
          <a:p>
            <a:r>
              <a:rPr lang="en-US" sz="4000" b="1"/>
              <a:t>Ishunta Dunnit notices that a charge of -125 </a:t>
            </a:r>
            <a:r>
              <a:rPr lang="en-US" sz="4000" b="1">
                <a:sym typeface="Symbol" pitchFamily="18" charset="2"/>
              </a:rPr>
              <a:t></a:t>
            </a:r>
            <a:r>
              <a:rPr lang="en-US" sz="4000" b="1"/>
              <a:t>C experiences a force of .15 N to the right.  What is the electric field and its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 calcmode="lin" valueType="num">
                                      <p:cBhvr additive="base">
                                        <p:cTn id="7" dur="500" fill="hold"/>
                                        <p:tgtEl>
                                          <p:spTgt spid="149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52400" y="5461000"/>
            <a:ext cx="893763" cy="276225"/>
          </a:xfrm>
          <a:prstGeom prst="rect">
            <a:avLst/>
          </a:prstGeom>
          <a:noFill/>
          <a:ln w="25400">
            <a:noFill/>
            <a:miter lim="800000"/>
            <a:headEnd/>
            <a:tailEnd/>
          </a:ln>
        </p:spPr>
        <p:txBody>
          <a:bodyPr wrap="none">
            <a:spAutoFit/>
          </a:bodyPr>
          <a:lstStyle/>
          <a:p>
            <a:r>
              <a:rPr lang="en-US" sz="1200"/>
              <a:t>1.1 x 10</a:t>
            </a:r>
            <a:r>
              <a:rPr lang="en-US" sz="1200" baseline="30000"/>
              <a:t>7</a:t>
            </a:r>
            <a:r>
              <a:rPr lang="en-US" sz="1200"/>
              <a:t> m</a:t>
            </a:r>
            <a:endParaRPr lang="en-US" sz="1400">
              <a:sym typeface="Symbol" pitchFamily="18" charset="2"/>
            </a:endParaRPr>
          </a:p>
        </p:txBody>
      </p:sp>
      <p:sp>
        <p:nvSpPr>
          <p:cNvPr id="150531" name="Text Box 3"/>
          <p:cNvSpPr txBox="1">
            <a:spLocks noChangeArrowheads="1"/>
          </p:cNvSpPr>
          <p:nvPr/>
        </p:nvSpPr>
        <p:spPr bwMode="auto">
          <a:xfrm>
            <a:off x="304800" y="2386013"/>
            <a:ext cx="8534400" cy="2801937"/>
          </a:xfrm>
          <a:prstGeom prst="rect">
            <a:avLst/>
          </a:prstGeom>
          <a:noFill/>
          <a:ln w="9525">
            <a:noFill/>
            <a:miter lim="800000"/>
            <a:headEnd/>
            <a:tailEnd/>
          </a:ln>
        </p:spPr>
        <p:txBody>
          <a:bodyPr>
            <a:spAutoFit/>
          </a:bodyPr>
          <a:lstStyle/>
          <a:p>
            <a:r>
              <a:rPr lang="en-US" sz="2800"/>
              <a:t>g for a point mass:</a:t>
            </a:r>
          </a:p>
          <a:p>
            <a:pPr lvl="1"/>
            <a:r>
              <a:rPr lang="en-US" sz="2800"/>
              <a:t>g = </a:t>
            </a:r>
            <a:r>
              <a:rPr lang="en-US" sz="2800" u="sng"/>
              <a:t>Gm</a:t>
            </a:r>
            <a:endParaRPr lang="en-US" sz="2800" baseline="-25000"/>
          </a:p>
          <a:p>
            <a:pPr lvl="1"/>
            <a:r>
              <a:rPr lang="en-US" sz="2800" baseline="-25000"/>
              <a:t>	     </a:t>
            </a:r>
            <a:r>
              <a:rPr lang="en-US" sz="2800"/>
              <a:t>r</a:t>
            </a:r>
            <a:r>
              <a:rPr lang="en-US" sz="2800" baseline="30000"/>
              <a:t>2</a:t>
            </a:r>
          </a:p>
          <a:p>
            <a:r>
              <a:rPr lang="en-US" sz="2800"/>
              <a:t>G = 6.67x10</a:t>
            </a:r>
            <a:r>
              <a:rPr lang="en-US" sz="2800" baseline="30000"/>
              <a:t>-11</a:t>
            </a:r>
            <a:r>
              <a:rPr lang="en-US" sz="2800"/>
              <a:t> Nm</a:t>
            </a:r>
            <a:r>
              <a:rPr lang="en-US" sz="2800" baseline="30000"/>
              <a:t>2</a:t>
            </a:r>
            <a:r>
              <a:rPr lang="en-US" sz="2800"/>
              <a:t>kg</a:t>
            </a:r>
            <a:r>
              <a:rPr lang="en-US" sz="2800" baseline="30000"/>
              <a:t>-2</a:t>
            </a:r>
            <a:r>
              <a:rPr lang="en-US" sz="2800"/>
              <a:t>, g = 3.4 N/kg, m = 5.98x10</a:t>
            </a:r>
            <a:r>
              <a:rPr lang="en-US" sz="2800" baseline="30000"/>
              <a:t>24 </a:t>
            </a:r>
            <a:r>
              <a:rPr lang="en-US" sz="3200">
                <a:sym typeface="Symbol" pitchFamily="18" charset="2"/>
              </a:rPr>
              <a:t>kg</a:t>
            </a:r>
            <a:endParaRPr lang="en-US" sz="2800" baseline="30000"/>
          </a:p>
          <a:p>
            <a:r>
              <a:rPr lang="en-US" sz="2800"/>
              <a:t>r = 10831137.03 m = 10.8 x 10</a:t>
            </a:r>
            <a:r>
              <a:rPr lang="en-US" sz="2800" baseline="30000"/>
              <a:t>6</a:t>
            </a:r>
            <a:r>
              <a:rPr lang="en-US" sz="2800"/>
              <a:t> m (r</a:t>
            </a:r>
            <a:r>
              <a:rPr lang="en-US" sz="2800" baseline="-25000"/>
              <a:t>e</a:t>
            </a:r>
            <a:r>
              <a:rPr lang="en-US" sz="2800"/>
              <a:t> = 6.38 x 10</a:t>
            </a:r>
            <a:r>
              <a:rPr lang="en-US" sz="2800" baseline="30000"/>
              <a:t>6</a:t>
            </a:r>
            <a:r>
              <a:rPr lang="en-US" sz="2800"/>
              <a:t> m)</a:t>
            </a:r>
          </a:p>
          <a:p>
            <a:endParaRPr lang="en-US" sz="3200">
              <a:sym typeface="Symbol" pitchFamily="18" charset="2"/>
            </a:endParaRPr>
          </a:p>
        </p:txBody>
      </p:sp>
      <p:sp>
        <p:nvSpPr>
          <p:cNvPr id="112644" name="Text Box 4"/>
          <p:cNvSpPr txBox="1">
            <a:spLocks noChangeArrowheads="1"/>
          </p:cNvSpPr>
          <p:nvPr/>
        </p:nvSpPr>
        <p:spPr bwMode="auto">
          <a:xfrm>
            <a:off x="304800" y="114300"/>
            <a:ext cx="8534400" cy="2554288"/>
          </a:xfrm>
          <a:prstGeom prst="rect">
            <a:avLst/>
          </a:prstGeom>
          <a:noFill/>
          <a:ln w="9525">
            <a:noFill/>
            <a:miter lim="800000"/>
            <a:headEnd/>
            <a:tailEnd/>
          </a:ln>
        </p:spPr>
        <p:txBody>
          <a:bodyPr>
            <a:spAutoFit/>
          </a:bodyPr>
          <a:lstStyle/>
          <a:p>
            <a:r>
              <a:rPr lang="en-US" sz="4000" b="1"/>
              <a:t>Amelia Rate measures a gravitational field of 3.4 N/kg.  What distance is she from the center of the earth?  (Me = 5.98 x 10</a:t>
            </a:r>
            <a:r>
              <a:rPr lang="en-US" sz="4000" b="1" baseline="30000"/>
              <a:t>24</a:t>
            </a:r>
            <a:r>
              <a:rPr lang="en-US" sz="4000" b="1"/>
              <a:t> kg.  )</a:t>
            </a:r>
          </a:p>
        </p:txBody>
      </p:sp>
      <p:sp>
        <p:nvSpPr>
          <p:cNvPr id="112645" name="Text Box 5"/>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anim calcmode="lin" valueType="num">
                                      <p:cBhvr additive="base">
                                        <p:cTn id="11" dur="500" fill="hold"/>
                                        <p:tgtEl>
                                          <p:spTgt spid="1505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05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 calcmode="lin" valueType="num">
                                      <p:cBhvr additive="base">
                                        <p:cTn id="15" dur="500" fill="hold"/>
                                        <p:tgtEl>
                                          <p:spTgt spid="1505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0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anim calcmode="lin" valueType="num">
                                      <p:cBhvr additive="base">
                                        <p:cTn id="21" dur="500" fill="hold"/>
                                        <p:tgtEl>
                                          <p:spTgt spid="1505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0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 calcmode="lin" valueType="num">
                                      <p:cBhvr additive="base">
                                        <p:cTn id="27" dur="500" fill="hold"/>
                                        <p:tgtEl>
                                          <p:spTgt spid="1505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0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52400" y="5461000"/>
            <a:ext cx="552450" cy="276225"/>
          </a:xfrm>
          <a:prstGeom prst="rect">
            <a:avLst/>
          </a:prstGeom>
          <a:noFill/>
          <a:ln w="25400">
            <a:noFill/>
            <a:miter lim="800000"/>
            <a:headEnd/>
            <a:tailEnd/>
          </a:ln>
        </p:spPr>
        <p:txBody>
          <a:bodyPr wrap="none">
            <a:spAutoFit/>
          </a:bodyPr>
          <a:lstStyle/>
          <a:p>
            <a:r>
              <a:rPr lang="en-US" sz="1200">
                <a:sym typeface="Symbol" pitchFamily="18" charset="2"/>
              </a:rPr>
              <a:t>.600 J</a:t>
            </a:r>
          </a:p>
        </p:txBody>
      </p:sp>
      <p:sp>
        <p:nvSpPr>
          <p:cNvPr id="113667"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13668"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spAutoFit/>
          </a:bodyPr>
          <a:lstStyle/>
          <a:p>
            <a:r>
              <a:rPr lang="en-US" sz="4000" b="1"/>
              <a:t>Lila Karug moves a 120. </a:t>
            </a:r>
            <a:r>
              <a:rPr lang="en-US" sz="4000" b="1">
                <a:sym typeface="Symbol" pitchFamily="18" charset="2"/>
              </a:rPr>
              <a:t>C charge through a voltage of 5000. V.  How much work does she do?</a:t>
            </a:r>
            <a:endParaRPr lang="en-US" sz="4000" b="1"/>
          </a:p>
        </p:txBody>
      </p:sp>
      <p:sp>
        <p:nvSpPr>
          <p:cNvPr id="151557" name="Text Box 5"/>
          <p:cNvSpPr txBox="1">
            <a:spLocks noChangeArrowheads="1"/>
          </p:cNvSpPr>
          <p:nvPr/>
        </p:nvSpPr>
        <p:spPr bwMode="auto">
          <a:xfrm>
            <a:off x="304800" y="2603500"/>
            <a:ext cx="8534400" cy="1016000"/>
          </a:xfrm>
          <a:prstGeom prst="rect">
            <a:avLst/>
          </a:prstGeom>
          <a:noFill/>
          <a:ln w="9525">
            <a:noFill/>
            <a:miter lim="800000"/>
            <a:headEnd/>
            <a:tailEnd/>
          </a:ln>
        </p:spPr>
        <p:txBody>
          <a:bodyPr>
            <a:spAutoFit/>
          </a:bodyPr>
          <a:lstStyle/>
          <a:p>
            <a:r>
              <a:rPr lang="en-US" sz="2800">
                <a:sym typeface="Symbol" pitchFamily="18" charset="2"/>
              </a:rPr>
              <a:t></a:t>
            </a:r>
            <a:r>
              <a:rPr lang="en-US" sz="2800">
                <a:cs typeface="Times New Roman" pitchFamily="18" charset="0"/>
              </a:rPr>
              <a:t>V = </a:t>
            </a:r>
            <a:r>
              <a:rPr lang="en-US" sz="2800">
                <a:cs typeface="Times New Roman" pitchFamily="18" charset="0"/>
                <a:sym typeface="Symbol" pitchFamily="18" charset="2"/>
              </a:rPr>
              <a:t></a:t>
            </a:r>
            <a:r>
              <a:rPr lang="en-US" sz="2800">
                <a:cs typeface="Times New Roman" pitchFamily="18" charset="0"/>
              </a:rPr>
              <a:t>E</a:t>
            </a:r>
            <a:r>
              <a:rPr lang="en-US" sz="2800" baseline="-25000">
                <a:cs typeface="Times New Roman" pitchFamily="18" charset="0"/>
              </a:rPr>
              <a:t>p</a:t>
            </a:r>
            <a:r>
              <a:rPr lang="en-US" sz="2800">
                <a:cs typeface="Times New Roman" pitchFamily="18" charset="0"/>
              </a:rPr>
              <a:t>/q,  q = </a:t>
            </a:r>
            <a:r>
              <a:rPr lang="en-US" sz="3200">
                <a:cs typeface="Times New Roman" pitchFamily="18" charset="0"/>
              </a:rPr>
              <a:t>120x10</a:t>
            </a:r>
            <a:r>
              <a:rPr lang="en-US" sz="3200" baseline="30000">
                <a:cs typeface="Times New Roman" pitchFamily="18" charset="0"/>
              </a:rPr>
              <a:t>-6</a:t>
            </a:r>
            <a:r>
              <a:rPr lang="en-US" sz="3200">
                <a:cs typeface="Times New Roman" pitchFamily="18" charset="0"/>
              </a:rPr>
              <a:t> C</a:t>
            </a:r>
            <a:r>
              <a:rPr lang="en-US" sz="2800">
                <a:cs typeface="Times New Roman" pitchFamily="18" charset="0"/>
              </a:rPr>
              <a:t>, </a:t>
            </a:r>
            <a:r>
              <a:rPr lang="en-US" sz="2800">
                <a:cs typeface="Times New Roman" pitchFamily="18" charset="0"/>
                <a:sym typeface="Symbol" pitchFamily="18" charset="2"/>
              </a:rPr>
              <a:t></a:t>
            </a:r>
            <a:r>
              <a:rPr lang="en-US" sz="2800">
                <a:cs typeface="Times New Roman" pitchFamily="18" charset="0"/>
              </a:rPr>
              <a:t>V = </a:t>
            </a:r>
            <a:r>
              <a:rPr lang="en-US" sz="3200">
                <a:cs typeface="Times New Roman" pitchFamily="18" charset="0"/>
              </a:rPr>
              <a:t>5000. V</a:t>
            </a:r>
            <a:endParaRPr lang="en-US" sz="2800">
              <a:cs typeface="Times New Roman" pitchFamily="18" charset="0"/>
            </a:endParaRPr>
          </a:p>
          <a:p>
            <a:r>
              <a:rPr lang="en-US" sz="2800">
                <a:cs typeface="Times New Roman" pitchFamily="18" charset="0"/>
                <a:sym typeface="Symbol" pitchFamily="18" charset="2"/>
              </a:rPr>
              <a:t></a:t>
            </a:r>
            <a:r>
              <a:rPr lang="en-US" sz="2800">
                <a:cs typeface="Times New Roman" pitchFamily="18" charset="0"/>
              </a:rPr>
              <a:t>E</a:t>
            </a:r>
            <a:r>
              <a:rPr lang="en-US" sz="2800" baseline="-25000">
                <a:cs typeface="Times New Roman" pitchFamily="18" charset="0"/>
              </a:rPr>
              <a:t>p</a:t>
            </a:r>
            <a:r>
              <a:rPr lang="en-US" sz="2800">
                <a:cs typeface="Times New Roman" pitchFamily="18" charset="0"/>
              </a:rPr>
              <a:t> = 0.600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 calcmode="lin" valueType="num">
                                      <p:cBhvr additive="base">
                                        <p:cTn id="7" dur="500" fill="hold"/>
                                        <p:tgtEl>
                                          <p:spTgt spid="1515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7">
                                            <p:txEl>
                                              <p:pRg st="1" end="1"/>
                                            </p:txEl>
                                          </p:spTgt>
                                        </p:tgtEl>
                                        <p:attrNameLst>
                                          <p:attrName>style.visibility</p:attrName>
                                        </p:attrNameLst>
                                      </p:cBhvr>
                                      <p:to>
                                        <p:strVal val="visible"/>
                                      </p:to>
                                    </p:set>
                                    <p:anim calcmode="lin" valueType="num">
                                      <p:cBhvr additive="base">
                                        <p:cTn id="13" dur="500" fill="hold"/>
                                        <p:tgtEl>
                                          <p:spTgt spid="1515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52400" y="5461000"/>
            <a:ext cx="520700" cy="276225"/>
          </a:xfrm>
          <a:prstGeom prst="rect">
            <a:avLst/>
          </a:prstGeom>
          <a:noFill/>
          <a:ln w="25400">
            <a:noFill/>
            <a:miter lim="800000"/>
            <a:headEnd/>
            <a:tailEnd/>
          </a:ln>
        </p:spPr>
        <p:txBody>
          <a:bodyPr wrap="none">
            <a:spAutoFit/>
          </a:bodyPr>
          <a:lstStyle/>
          <a:p>
            <a:r>
              <a:rPr lang="en-US" sz="1200"/>
              <a:t>.39 V</a:t>
            </a:r>
          </a:p>
        </p:txBody>
      </p:sp>
      <p:sp>
        <p:nvSpPr>
          <p:cNvPr id="114691"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14692" name="Text Box 4"/>
          <p:cNvSpPr txBox="1">
            <a:spLocks noChangeArrowheads="1"/>
          </p:cNvSpPr>
          <p:nvPr/>
        </p:nvSpPr>
        <p:spPr bwMode="auto">
          <a:xfrm>
            <a:off x="304800" y="114300"/>
            <a:ext cx="8534400" cy="2554288"/>
          </a:xfrm>
          <a:prstGeom prst="rect">
            <a:avLst/>
          </a:prstGeom>
          <a:noFill/>
          <a:ln w="9525">
            <a:noFill/>
            <a:miter lim="800000"/>
            <a:headEnd/>
            <a:tailEnd/>
          </a:ln>
        </p:spPr>
        <p:txBody>
          <a:bodyPr>
            <a:spAutoFit/>
          </a:bodyPr>
          <a:lstStyle/>
          <a:p>
            <a:r>
              <a:rPr lang="en-US" sz="4000" b="1"/>
              <a:t>Art Zenkraftz measures a 125 V/m electric field between some || plates separated by 3.1 mm.  What must be the voltage across them?</a:t>
            </a:r>
          </a:p>
        </p:txBody>
      </p:sp>
      <p:sp>
        <p:nvSpPr>
          <p:cNvPr id="152581" name="Text Box 5"/>
          <p:cNvSpPr txBox="1">
            <a:spLocks noChangeArrowheads="1"/>
          </p:cNvSpPr>
          <p:nvPr/>
        </p:nvSpPr>
        <p:spPr bwMode="auto">
          <a:xfrm>
            <a:off x="381000" y="3365500"/>
            <a:ext cx="8534400" cy="954088"/>
          </a:xfrm>
          <a:prstGeom prst="rect">
            <a:avLst/>
          </a:prstGeom>
          <a:noFill/>
          <a:ln w="9525">
            <a:noFill/>
            <a:miter lim="800000"/>
            <a:headEnd/>
            <a:tailEnd/>
          </a:ln>
        </p:spPr>
        <p:txBody>
          <a:bodyPr>
            <a:spAutoFit/>
          </a:bodyPr>
          <a:lstStyle/>
          <a:p>
            <a:r>
              <a:rPr lang="en-US" sz="2800"/>
              <a:t>E = -</a:t>
            </a:r>
            <a:r>
              <a:rPr lang="el-GR" sz="2800">
                <a:cs typeface="Times New Roman" pitchFamily="18" charset="0"/>
              </a:rPr>
              <a:t>Δ</a:t>
            </a:r>
            <a:r>
              <a:rPr lang="en-US" sz="2800">
                <a:cs typeface="Times New Roman" pitchFamily="18" charset="0"/>
              </a:rPr>
              <a:t>V/</a:t>
            </a:r>
            <a:r>
              <a:rPr lang="el-GR" sz="2800">
                <a:cs typeface="Times New Roman" pitchFamily="18" charset="0"/>
              </a:rPr>
              <a:t>Δ</a:t>
            </a:r>
            <a:r>
              <a:rPr lang="en-US" sz="2800">
                <a:cs typeface="Times New Roman" pitchFamily="18" charset="0"/>
              </a:rPr>
              <a:t>x, </a:t>
            </a:r>
            <a:r>
              <a:rPr lang="el-GR" sz="2800">
                <a:cs typeface="Times New Roman" pitchFamily="18" charset="0"/>
              </a:rPr>
              <a:t>Δ</a:t>
            </a:r>
            <a:r>
              <a:rPr lang="en-US" sz="2800">
                <a:cs typeface="Times New Roman" pitchFamily="18" charset="0"/>
              </a:rPr>
              <a:t>x = 3.1x10</a:t>
            </a:r>
            <a:r>
              <a:rPr lang="en-US" sz="2700" baseline="30000">
                <a:cs typeface="Times New Roman" pitchFamily="18" charset="0"/>
              </a:rPr>
              <a:t>-3</a:t>
            </a:r>
            <a:r>
              <a:rPr lang="en-US" sz="2800">
                <a:cs typeface="Times New Roman" pitchFamily="18" charset="0"/>
              </a:rPr>
              <a:t> m, E = 125 V/m</a:t>
            </a:r>
          </a:p>
          <a:p>
            <a:r>
              <a:rPr lang="el-GR" sz="2800">
                <a:cs typeface="Times New Roman" pitchFamily="18" charset="0"/>
              </a:rPr>
              <a:t>Δ</a:t>
            </a:r>
            <a:r>
              <a:rPr lang="en-US" sz="2800">
                <a:cs typeface="Times New Roman" pitchFamily="18" charset="0"/>
              </a:rPr>
              <a:t>V = 0.3875 V = 0.39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81">
                                            <p:txEl>
                                              <p:pRg st="0" end="0"/>
                                            </p:txEl>
                                          </p:spTgt>
                                        </p:tgtEl>
                                        <p:attrNameLst>
                                          <p:attrName>style.visibility</p:attrName>
                                        </p:attrNameLst>
                                      </p:cBhvr>
                                      <p:to>
                                        <p:strVal val="visible"/>
                                      </p:to>
                                    </p:set>
                                    <p:anim calcmode="lin" valueType="num">
                                      <p:cBhvr additive="base">
                                        <p:cTn id="7" dur="500" fill="hold"/>
                                        <p:tgtEl>
                                          <p:spTgt spid="152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81">
                                            <p:txEl>
                                              <p:pRg st="1" end="1"/>
                                            </p:txEl>
                                          </p:spTgt>
                                        </p:tgtEl>
                                        <p:attrNameLst>
                                          <p:attrName>style.visibility</p:attrName>
                                        </p:attrNameLst>
                                      </p:cBhvr>
                                      <p:to>
                                        <p:strVal val="visible"/>
                                      </p:to>
                                    </p:set>
                                    <p:anim calcmode="lin" valueType="num">
                                      <p:cBhvr additive="base">
                                        <p:cTn id="13" dur="500" fill="hold"/>
                                        <p:tgtEl>
                                          <p:spTgt spid="152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52400" y="5461000"/>
            <a:ext cx="946150" cy="276225"/>
          </a:xfrm>
          <a:prstGeom prst="rect">
            <a:avLst/>
          </a:prstGeom>
          <a:noFill/>
          <a:ln w="25400">
            <a:noFill/>
            <a:miter lim="800000"/>
            <a:headEnd/>
            <a:tailEnd/>
          </a:ln>
        </p:spPr>
        <p:txBody>
          <a:bodyPr wrap="none">
            <a:spAutoFit/>
          </a:bodyPr>
          <a:lstStyle/>
          <a:p>
            <a:r>
              <a:rPr lang="en-US" sz="1200"/>
              <a:t>726,000 m/s</a:t>
            </a:r>
          </a:p>
        </p:txBody>
      </p:sp>
      <p:sp>
        <p:nvSpPr>
          <p:cNvPr id="115715"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53604" name="Text Box 4"/>
          <p:cNvSpPr txBox="1">
            <a:spLocks noChangeArrowheads="1"/>
          </p:cNvSpPr>
          <p:nvPr/>
        </p:nvSpPr>
        <p:spPr bwMode="auto">
          <a:xfrm>
            <a:off x="304800" y="2386013"/>
            <a:ext cx="8534400" cy="1816100"/>
          </a:xfrm>
          <a:prstGeom prst="rect">
            <a:avLst/>
          </a:prstGeom>
          <a:noFill/>
          <a:ln w="9525">
            <a:noFill/>
            <a:miter lim="800000"/>
            <a:headEnd/>
            <a:tailEnd/>
          </a:ln>
        </p:spPr>
        <p:txBody>
          <a:bodyPr>
            <a:spAutoFit/>
          </a:bodyPr>
          <a:lstStyle/>
          <a:p>
            <a:r>
              <a:rPr lang="en-US" sz="2800">
                <a:sym typeface="Symbol" pitchFamily="18" charset="2"/>
              </a:rPr>
              <a:t></a:t>
            </a:r>
            <a:r>
              <a:rPr lang="en-US" sz="2800">
                <a:cs typeface="Times New Roman" pitchFamily="18" charset="0"/>
              </a:rPr>
              <a:t>V = </a:t>
            </a:r>
            <a:r>
              <a:rPr lang="en-US" sz="2800">
                <a:cs typeface="Times New Roman" pitchFamily="18" charset="0"/>
                <a:sym typeface="Symbol" pitchFamily="18" charset="2"/>
              </a:rPr>
              <a:t></a:t>
            </a:r>
            <a:r>
              <a:rPr lang="en-US" sz="2800">
                <a:cs typeface="Times New Roman" pitchFamily="18" charset="0"/>
              </a:rPr>
              <a:t>E</a:t>
            </a:r>
            <a:r>
              <a:rPr lang="en-US" sz="1800" baseline="-25000">
                <a:cs typeface="Times New Roman" pitchFamily="18" charset="0"/>
              </a:rPr>
              <a:t>p</a:t>
            </a:r>
            <a:r>
              <a:rPr lang="en-US" sz="2800">
                <a:cs typeface="Times New Roman" pitchFamily="18" charset="0"/>
              </a:rPr>
              <a:t>/q, </a:t>
            </a:r>
            <a:r>
              <a:rPr lang="en-US" sz="2800">
                <a:cs typeface="Times New Roman" pitchFamily="18" charset="0"/>
                <a:sym typeface="Symbol" pitchFamily="18" charset="2"/>
              </a:rPr>
              <a:t></a:t>
            </a:r>
            <a:r>
              <a:rPr lang="en-US" sz="2800">
                <a:cs typeface="Times New Roman" pitchFamily="18" charset="0"/>
              </a:rPr>
              <a:t>E</a:t>
            </a:r>
            <a:r>
              <a:rPr lang="en-US" sz="1800" baseline="-25000">
                <a:cs typeface="Times New Roman" pitchFamily="18" charset="0"/>
              </a:rPr>
              <a:t>p</a:t>
            </a:r>
            <a:r>
              <a:rPr lang="en-US" sz="2800">
                <a:cs typeface="Times New Roman" pitchFamily="18" charset="0"/>
              </a:rPr>
              <a:t> = </a:t>
            </a:r>
            <a:r>
              <a:rPr lang="en-US" sz="2800">
                <a:cs typeface="Times New Roman" pitchFamily="18" charset="0"/>
                <a:sym typeface="Symbol" pitchFamily="18" charset="2"/>
              </a:rPr>
              <a:t></a:t>
            </a:r>
            <a:r>
              <a:rPr lang="en-US" sz="2800">
                <a:cs typeface="Times New Roman" pitchFamily="18" charset="0"/>
              </a:rPr>
              <a:t>Vq = </a:t>
            </a:r>
            <a:r>
              <a:rPr lang="en-US" sz="2800" baseline="30000">
                <a:cs typeface="Times New Roman" pitchFamily="18" charset="0"/>
              </a:rPr>
              <a:t>1</a:t>
            </a:r>
            <a:r>
              <a:rPr lang="en-US" sz="2800">
                <a:cs typeface="Times New Roman" pitchFamily="18" charset="0"/>
              </a:rPr>
              <a:t>/</a:t>
            </a:r>
            <a:r>
              <a:rPr lang="en-US" sz="2800" baseline="-25000">
                <a:cs typeface="Times New Roman" pitchFamily="18" charset="0"/>
              </a:rPr>
              <a:t>2</a:t>
            </a:r>
            <a:r>
              <a:rPr lang="en-US" sz="2800">
                <a:cs typeface="Times New Roman" pitchFamily="18" charset="0"/>
              </a:rPr>
              <a:t>mv</a:t>
            </a:r>
            <a:r>
              <a:rPr lang="en-US" sz="2800" baseline="30000">
                <a:cs typeface="Times New Roman" pitchFamily="18" charset="0"/>
              </a:rPr>
              <a:t>2</a:t>
            </a:r>
          </a:p>
          <a:p>
            <a:r>
              <a:rPr lang="en-US" sz="2800">
                <a:cs typeface="Times New Roman" pitchFamily="18" charset="0"/>
                <a:sym typeface="Symbol" pitchFamily="18" charset="2"/>
              </a:rPr>
              <a:t></a:t>
            </a:r>
            <a:r>
              <a:rPr lang="en-US" sz="2800">
                <a:cs typeface="Times New Roman" pitchFamily="18" charset="0"/>
              </a:rPr>
              <a:t>V = 1.50 V, m = 9.11x10</a:t>
            </a:r>
            <a:r>
              <a:rPr lang="en-US" sz="2800" baseline="30000">
                <a:cs typeface="Times New Roman" pitchFamily="18" charset="0"/>
              </a:rPr>
              <a:t>-31</a:t>
            </a:r>
            <a:r>
              <a:rPr lang="en-US" sz="2800">
                <a:cs typeface="Times New Roman" pitchFamily="18" charset="0"/>
              </a:rPr>
              <a:t> kg, q = 1.602x10</a:t>
            </a:r>
            <a:r>
              <a:rPr lang="en-US" sz="2800" baseline="30000">
                <a:cs typeface="Times New Roman" pitchFamily="18" charset="0"/>
              </a:rPr>
              <a:t>-19</a:t>
            </a:r>
            <a:r>
              <a:rPr lang="en-US" sz="2800">
                <a:cs typeface="Times New Roman" pitchFamily="18" charset="0"/>
              </a:rPr>
              <a:t> C</a:t>
            </a:r>
          </a:p>
          <a:p>
            <a:r>
              <a:rPr lang="en-US" sz="2800">
                <a:cs typeface="Times New Roman" pitchFamily="18" charset="0"/>
              </a:rPr>
              <a:t>v = 726327.8464 = 726,000 m/s</a:t>
            </a:r>
          </a:p>
          <a:p>
            <a:endParaRPr lang="en-US" sz="2800">
              <a:cs typeface="Times New Roman" pitchFamily="18" charset="0"/>
            </a:endParaRPr>
          </a:p>
        </p:txBody>
      </p:sp>
      <p:sp>
        <p:nvSpPr>
          <p:cNvPr id="115717" name="Text Box 5"/>
          <p:cNvSpPr txBox="1">
            <a:spLocks noChangeArrowheads="1"/>
          </p:cNvSpPr>
          <p:nvPr/>
        </p:nvSpPr>
        <p:spPr bwMode="auto">
          <a:xfrm>
            <a:off x="304800" y="114300"/>
            <a:ext cx="8534400" cy="2554288"/>
          </a:xfrm>
          <a:prstGeom prst="rect">
            <a:avLst/>
          </a:prstGeom>
          <a:noFill/>
          <a:ln w="9525">
            <a:noFill/>
            <a:miter lim="800000"/>
            <a:headEnd/>
            <a:tailEnd/>
          </a:ln>
        </p:spPr>
        <p:txBody>
          <a:bodyPr>
            <a:spAutoFit/>
          </a:bodyPr>
          <a:lstStyle/>
          <a:p>
            <a:r>
              <a:rPr lang="en-US" sz="4000" b="1"/>
              <a:t>Brennan Dondahaus accelerates an electron (m = 9.11x10</a:t>
            </a:r>
            <a:r>
              <a:rPr lang="en-US" sz="4000" b="1" baseline="30000"/>
              <a:t>-31</a:t>
            </a:r>
            <a:r>
              <a:rPr lang="en-US" sz="4000" b="1"/>
              <a:t> kg) through a voltage of 1.50 V.  What is its final speed assuming it started from 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 calcmode="lin" valueType="num">
                                      <p:cBhvr additive="base">
                                        <p:cTn id="7" dur="500" fill="hold"/>
                                        <p:tgtEl>
                                          <p:spTgt spid="153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4">
                                            <p:txEl>
                                              <p:pRg st="1" end="1"/>
                                            </p:txEl>
                                          </p:spTgt>
                                        </p:tgtEl>
                                        <p:attrNameLst>
                                          <p:attrName>style.visibility</p:attrName>
                                        </p:attrNameLst>
                                      </p:cBhvr>
                                      <p:to>
                                        <p:strVal val="visible"/>
                                      </p:to>
                                    </p:set>
                                    <p:anim calcmode="lin" valueType="num">
                                      <p:cBhvr additive="base">
                                        <p:cTn id="13" dur="500" fill="hold"/>
                                        <p:tgtEl>
                                          <p:spTgt spid="1536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4">
                                            <p:txEl>
                                              <p:pRg st="2" end="2"/>
                                            </p:txEl>
                                          </p:spTgt>
                                        </p:tgtEl>
                                        <p:attrNameLst>
                                          <p:attrName>style.visibility</p:attrName>
                                        </p:attrNameLst>
                                      </p:cBhvr>
                                      <p:to>
                                        <p:strVal val="visible"/>
                                      </p:to>
                                    </p:set>
                                    <p:anim calcmode="lin" valueType="num">
                                      <p:cBhvr additive="base">
                                        <p:cTn id="19" dur="500" fill="hold"/>
                                        <p:tgtEl>
                                          <p:spTgt spid="1536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52400" y="5461000"/>
            <a:ext cx="612775" cy="276225"/>
          </a:xfrm>
          <a:prstGeom prst="rect">
            <a:avLst/>
          </a:prstGeom>
          <a:noFill/>
          <a:ln w="25400">
            <a:noFill/>
            <a:miter lim="800000"/>
            <a:headEnd/>
            <a:tailEnd/>
          </a:ln>
        </p:spPr>
        <p:txBody>
          <a:bodyPr wrap="none">
            <a:spAutoFit/>
          </a:bodyPr>
          <a:lstStyle/>
          <a:p>
            <a:r>
              <a:rPr lang="en-US" sz="1200"/>
              <a:t>.899 m</a:t>
            </a:r>
            <a:endParaRPr lang="en-US" sz="1200">
              <a:sym typeface="Symbol" pitchFamily="18" charset="2"/>
            </a:endParaRPr>
          </a:p>
        </p:txBody>
      </p:sp>
      <p:sp>
        <p:nvSpPr>
          <p:cNvPr id="116739" name="Text Box 3"/>
          <p:cNvSpPr txBox="1">
            <a:spLocks noChangeArrowheads="1"/>
          </p:cNvSpPr>
          <p:nvPr/>
        </p:nvSpPr>
        <p:spPr bwMode="auto">
          <a:xfrm>
            <a:off x="8596313" y="5305425"/>
            <a:ext cx="479425" cy="460375"/>
          </a:xfrm>
          <a:prstGeom prst="rect">
            <a:avLst/>
          </a:prstGeom>
          <a:noFill/>
          <a:ln w="25400">
            <a:noFill/>
            <a:miter lim="800000"/>
            <a:headEnd/>
            <a:tailEnd/>
          </a:ln>
        </p:spPr>
        <p:txBody>
          <a:bodyPr wrap="none">
            <a:spAutoFit/>
          </a:bodyPr>
          <a:lstStyle/>
          <a:p>
            <a:r>
              <a:rPr lang="en-US">
                <a:hlinkClick r:id="rId2" action="ppaction://hlinksldjump"/>
              </a:rPr>
              <a:t>W</a:t>
            </a:r>
            <a:endParaRPr lang="en-US"/>
          </a:p>
        </p:txBody>
      </p:sp>
      <p:sp>
        <p:nvSpPr>
          <p:cNvPr id="116740" name="Text Box 4"/>
          <p:cNvSpPr txBox="1">
            <a:spLocks noChangeArrowheads="1"/>
          </p:cNvSpPr>
          <p:nvPr/>
        </p:nvSpPr>
        <p:spPr bwMode="auto">
          <a:xfrm>
            <a:off x="304800" y="114300"/>
            <a:ext cx="8534400" cy="1938338"/>
          </a:xfrm>
          <a:prstGeom prst="rect">
            <a:avLst/>
          </a:prstGeom>
          <a:noFill/>
          <a:ln w="9525">
            <a:noFill/>
            <a:miter lim="800000"/>
            <a:headEnd/>
            <a:tailEnd/>
          </a:ln>
        </p:spPr>
        <p:txBody>
          <a:bodyPr>
            <a:spAutoFit/>
          </a:bodyPr>
          <a:lstStyle/>
          <a:p>
            <a:r>
              <a:rPr lang="en-US" sz="4000" b="1"/>
              <a:t>Ashley Knott reads a voltage of 10,000. volts at what distance from a 1.00 </a:t>
            </a:r>
            <a:r>
              <a:rPr lang="en-US" sz="4000" b="1">
                <a:sym typeface="Symbol" pitchFamily="18" charset="2"/>
              </a:rPr>
              <a:t>C charge?</a:t>
            </a:r>
            <a:endParaRPr lang="en-US" sz="4000" b="1"/>
          </a:p>
        </p:txBody>
      </p:sp>
      <p:sp>
        <p:nvSpPr>
          <p:cNvPr id="154629" name="Text Box 5"/>
          <p:cNvSpPr txBox="1">
            <a:spLocks noChangeArrowheads="1"/>
          </p:cNvSpPr>
          <p:nvPr/>
        </p:nvSpPr>
        <p:spPr bwMode="auto">
          <a:xfrm>
            <a:off x="304800" y="2921000"/>
            <a:ext cx="8534400" cy="1570038"/>
          </a:xfrm>
          <a:prstGeom prst="rect">
            <a:avLst/>
          </a:prstGeom>
          <a:noFill/>
          <a:ln w="9525">
            <a:noFill/>
            <a:miter lim="800000"/>
            <a:headEnd/>
            <a:tailEnd/>
          </a:ln>
        </p:spPr>
        <p:txBody>
          <a:bodyPr>
            <a:spAutoFit/>
          </a:bodyPr>
          <a:lstStyle/>
          <a:p>
            <a:r>
              <a:rPr lang="en-US" sz="3200"/>
              <a:t>V = kq/r, V = 10,000 V, q = 1.00x10</a:t>
            </a:r>
            <a:r>
              <a:rPr lang="en-US" sz="3200" baseline="30000"/>
              <a:t>-6</a:t>
            </a:r>
            <a:r>
              <a:rPr lang="en-US" sz="3200"/>
              <a:t> C</a:t>
            </a:r>
          </a:p>
          <a:p>
            <a:r>
              <a:rPr lang="en-US" sz="3200"/>
              <a:t>r = .899 m</a:t>
            </a:r>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9">
                                            <p:txEl>
                                              <p:pRg st="0" end="0"/>
                                            </p:txEl>
                                          </p:spTgt>
                                        </p:tgtEl>
                                        <p:attrNameLst>
                                          <p:attrName>style.visibility</p:attrName>
                                        </p:attrNameLst>
                                      </p:cBhvr>
                                      <p:to>
                                        <p:strVal val="visible"/>
                                      </p:to>
                                    </p:set>
                                    <p:anim calcmode="lin" valueType="num">
                                      <p:cBhvr additive="base">
                                        <p:cTn id="7" dur="500" fill="hold"/>
                                        <p:tgtEl>
                                          <p:spTgt spid="1546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9">
                                            <p:txEl>
                                              <p:pRg st="1" end="1"/>
                                            </p:txEl>
                                          </p:spTgt>
                                        </p:tgtEl>
                                        <p:attrNameLst>
                                          <p:attrName>style.visibility</p:attrName>
                                        </p:attrNameLst>
                                      </p:cBhvr>
                                      <p:to>
                                        <p:strVal val="visible"/>
                                      </p:to>
                                    </p:set>
                                    <p:anim calcmode="lin" valueType="num">
                                      <p:cBhvr additive="base">
                                        <p:cTn id="13" dur="500" fill="hold"/>
                                        <p:tgtEl>
                                          <p:spTgt spid="1546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04800" y="0"/>
            <a:ext cx="8305800" cy="708025"/>
          </a:xfrm>
          <a:prstGeom prst="rect">
            <a:avLst/>
          </a:prstGeom>
          <a:noFill/>
          <a:ln w="9525">
            <a:noFill/>
            <a:miter lim="800000"/>
            <a:headEnd/>
            <a:tailEnd/>
          </a:ln>
        </p:spPr>
        <p:txBody>
          <a:bodyPr>
            <a:spAutoFit/>
          </a:bodyPr>
          <a:lstStyle/>
          <a:p>
            <a:r>
              <a:rPr lang="en-US" sz="4000" b="1" u="sng"/>
              <a:t>Try this one</a:t>
            </a:r>
            <a:endParaRPr lang="en-US" sz="1600"/>
          </a:p>
        </p:txBody>
      </p:sp>
      <p:sp>
        <p:nvSpPr>
          <p:cNvPr id="117763" name="Text Box 3"/>
          <p:cNvSpPr txBox="1">
            <a:spLocks noChangeArrowheads="1"/>
          </p:cNvSpPr>
          <p:nvPr/>
        </p:nvSpPr>
        <p:spPr bwMode="auto">
          <a:xfrm>
            <a:off x="8061325" y="5241925"/>
            <a:ext cx="795338" cy="460375"/>
          </a:xfrm>
          <a:prstGeom prst="rect">
            <a:avLst/>
          </a:prstGeom>
          <a:noFill/>
          <a:ln w="38100">
            <a:noFill/>
            <a:miter lim="800000"/>
            <a:headEnd/>
            <a:tailEnd/>
          </a:ln>
        </p:spPr>
        <p:txBody>
          <a:bodyPr wrap="none">
            <a:spAutoFit/>
          </a:bodyPr>
          <a:lstStyle/>
          <a:p>
            <a:r>
              <a:rPr lang="en-US">
                <a:hlinkClick r:id="rId2" action="ppaction://hlinksldjump"/>
              </a:rPr>
              <a:t>TOC</a:t>
            </a:r>
            <a:endParaRPr lang="en-US"/>
          </a:p>
        </p:txBody>
      </p:sp>
      <p:sp>
        <p:nvSpPr>
          <p:cNvPr id="117764" name="Text Box 4"/>
          <p:cNvSpPr txBox="1">
            <a:spLocks noChangeArrowheads="1"/>
          </p:cNvSpPr>
          <p:nvPr/>
        </p:nvSpPr>
        <p:spPr bwMode="auto">
          <a:xfrm>
            <a:off x="0" y="571500"/>
            <a:ext cx="8839200" cy="1384300"/>
          </a:xfrm>
          <a:prstGeom prst="rect">
            <a:avLst/>
          </a:prstGeom>
          <a:noFill/>
          <a:ln w="38100">
            <a:noFill/>
            <a:miter lim="800000"/>
            <a:headEnd/>
            <a:tailEnd/>
          </a:ln>
        </p:spPr>
        <p:txBody>
          <a:bodyPr>
            <a:spAutoFit/>
          </a:bodyPr>
          <a:lstStyle/>
          <a:p>
            <a:r>
              <a:rPr lang="en-US" sz="2800"/>
              <a:t>What work to bring a 13.0 </a:t>
            </a:r>
            <a:r>
              <a:rPr lang="en-US" sz="2800">
                <a:sym typeface="Symbol" pitchFamily="18" charset="2"/>
              </a:rPr>
              <a:t></a:t>
            </a:r>
            <a:r>
              <a:rPr lang="en-US" sz="2800"/>
              <a:t>C charge from halfway between the other two charges to 6.0 cm from the positive and 18 cm from the negative?</a:t>
            </a:r>
          </a:p>
        </p:txBody>
      </p:sp>
      <p:grpSp>
        <p:nvGrpSpPr>
          <p:cNvPr id="117765" name="Group 5"/>
          <p:cNvGrpSpPr>
            <a:grpSpLocks/>
          </p:cNvGrpSpPr>
          <p:nvPr/>
        </p:nvGrpSpPr>
        <p:grpSpPr bwMode="auto">
          <a:xfrm>
            <a:off x="8045450" y="2103438"/>
            <a:ext cx="838200" cy="698500"/>
            <a:chOff x="432" y="1104"/>
            <a:chExt cx="528" cy="528"/>
          </a:xfrm>
        </p:grpSpPr>
        <p:sp>
          <p:nvSpPr>
            <p:cNvPr id="117781" name="Oval 6"/>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lstStyle/>
            <a:p>
              <a:endParaRPr lang="en-US"/>
            </a:p>
          </p:txBody>
        </p:sp>
        <p:sp>
          <p:nvSpPr>
            <p:cNvPr id="117782" name="Text Box 7"/>
            <p:cNvSpPr txBox="1">
              <a:spLocks noChangeArrowheads="1"/>
            </p:cNvSpPr>
            <p:nvPr/>
          </p:nvSpPr>
          <p:spPr bwMode="auto">
            <a:xfrm>
              <a:off x="545" y="1168"/>
              <a:ext cx="229" cy="396"/>
            </a:xfrm>
            <a:prstGeom prst="rect">
              <a:avLst/>
            </a:prstGeom>
            <a:noFill/>
            <a:ln w="38100">
              <a:noFill/>
              <a:miter lim="800000"/>
              <a:headEnd/>
              <a:tailEnd/>
            </a:ln>
          </p:spPr>
          <p:txBody>
            <a:bodyPr wrap="none">
              <a:spAutoFit/>
            </a:bodyPr>
            <a:lstStyle/>
            <a:p>
              <a:r>
                <a:rPr lang="en-US" sz="2800"/>
                <a:t>q</a:t>
              </a:r>
              <a:endParaRPr lang="en-US" sz="2800" baseline="-25000"/>
            </a:p>
          </p:txBody>
        </p:sp>
      </p:grpSp>
      <p:grpSp>
        <p:nvGrpSpPr>
          <p:cNvPr id="117766" name="Group 8"/>
          <p:cNvGrpSpPr>
            <a:grpSpLocks/>
          </p:cNvGrpSpPr>
          <p:nvPr/>
        </p:nvGrpSpPr>
        <p:grpSpPr bwMode="auto">
          <a:xfrm>
            <a:off x="273050" y="2103438"/>
            <a:ext cx="838200" cy="698500"/>
            <a:chOff x="432" y="1104"/>
            <a:chExt cx="528" cy="528"/>
          </a:xfrm>
        </p:grpSpPr>
        <p:sp>
          <p:nvSpPr>
            <p:cNvPr id="117779" name="Oval 9"/>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lstStyle/>
            <a:p>
              <a:endParaRPr lang="en-US"/>
            </a:p>
          </p:txBody>
        </p:sp>
        <p:sp>
          <p:nvSpPr>
            <p:cNvPr id="117780" name="Text Box 10"/>
            <p:cNvSpPr txBox="1">
              <a:spLocks noChangeArrowheads="1"/>
            </p:cNvSpPr>
            <p:nvPr/>
          </p:nvSpPr>
          <p:spPr bwMode="auto">
            <a:xfrm>
              <a:off x="545" y="1168"/>
              <a:ext cx="229" cy="396"/>
            </a:xfrm>
            <a:prstGeom prst="rect">
              <a:avLst/>
            </a:prstGeom>
            <a:noFill/>
            <a:ln w="38100">
              <a:noFill/>
              <a:miter lim="800000"/>
              <a:headEnd/>
              <a:tailEnd/>
            </a:ln>
          </p:spPr>
          <p:txBody>
            <a:bodyPr wrap="none">
              <a:spAutoFit/>
            </a:bodyPr>
            <a:lstStyle/>
            <a:p>
              <a:r>
                <a:rPr lang="en-US" sz="2800"/>
                <a:t>q</a:t>
              </a:r>
              <a:endParaRPr lang="en-US" sz="2800" baseline="-25000"/>
            </a:p>
          </p:txBody>
        </p:sp>
      </p:grpSp>
      <p:sp>
        <p:nvSpPr>
          <p:cNvPr id="117767" name="Text Box 11"/>
          <p:cNvSpPr txBox="1">
            <a:spLocks noChangeArrowheads="1"/>
          </p:cNvSpPr>
          <p:nvPr/>
        </p:nvSpPr>
        <p:spPr bwMode="auto">
          <a:xfrm>
            <a:off x="76200" y="1651000"/>
            <a:ext cx="1550988" cy="523875"/>
          </a:xfrm>
          <a:prstGeom prst="rect">
            <a:avLst/>
          </a:prstGeom>
          <a:noFill/>
          <a:ln w="38100">
            <a:noFill/>
            <a:miter lim="800000"/>
            <a:headEnd/>
            <a:tailEnd/>
          </a:ln>
        </p:spPr>
        <p:txBody>
          <a:bodyPr wrap="none">
            <a:spAutoFit/>
          </a:bodyPr>
          <a:lstStyle/>
          <a:p>
            <a:r>
              <a:rPr lang="en-US" sz="2800"/>
              <a:t>+3.20 </a:t>
            </a:r>
            <a:r>
              <a:rPr lang="en-US" sz="2800">
                <a:sym typeface="Symbol" pitchFamily="18" charset="2"/>
              </a:rPr>
              <a:t></a:t>
            </a:r>
            <a:r>
              <a:rPr lang="en-US" sz="2800"/>
              <a:t>C</a:t>
            </a:r>
          </a:p>
        </p:txBody>
      </p:sp>
      <p:sp>
        <p:nvSpPr>
          <p:cNvPr id="117768" name="Text Box 12"/>
          <p:cNvSpPr txBox="1">
            <a:spLocks noChangeArrowheads="1"/>
          </p:cNvSpPr>
          <p:nvPr/>
        </p:nvSpPr>
        <p:spPr bwMode="auto">
          <a:xfrm>
            <a:off x="7620000" y="1651000"/>
            <a:ext cx="1468438" cy="523875"/>
          </a:xfrm>
          <a:prstGeom prst="rect">
            <a:avLst/>
          </a:prstGeom>
          <a:noFill/>
          <a:ln w="38100">
            <a:noFill/>
            <a:miter lim="800000"/>
            <a:headEnd/>
            <a:tailEnd/>
          </a:ln>
        </p:spPr>
        <p:txBody>
          <a:bodyPr wrap="none">
            <a:spAutoFit/>
          </a:bodyPr>
          <a:lstStyle/>
          <a:p>
            <a:r>
              <a:rPr lang="en-US" sz="2800"/>
              <a:t>-4.10 </a:t>
            </a:r>
            <a:r>
              <a:rPr lang="en-US" sz="2800">
                <a:sym typeface="Symbol" pitchFamily="18" charset="2"/>
              </a:rPr>
              <a:t></a:t>
            </a:r>
            <a:r>
              <a:rPr lang="en-US" sz="2800"/>
              <a:t>C</a:t>
            </a:r>
          </a:p>
        </p:txBody>
      </p:sp>
      <p:grpSp>
        <p:nvGrpSpPr>
          <p:cNvPr id="117769" name="Group 13"/>
          <p:cNvGrpSpPr>
            <a:grpSpLocks/>
          </p:cNvGrpSpPr>
          <p:nvPr/>
        </p:nvGrpSpPr>
        <p:grpSpPr bwMode="auto">
          <a:xfrm>
            <a:off x="4191000" y="2132013"/>
            <a:ext cx="838200" cy="698500"/>
            <a:chOff x="432" y="1104"/>
            <a:chExt cx="528" cy="528"/>
          </a:xfrm>
        </p:grpSpPr>
        <p:sp>
          <p:nvSpPr>
            <p:cNvPr id="117777" name="Oval 14"/>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lstStyle/>
            <a:p>
              <a:endParaRPr lang="en-US"/>
            </a:p>
          </p:txBody>
        </p:sp>
        <p:sp>
          <p:nvSpPr>
            <p:cNvPr id="117778" name="Text Box 15"/>
            <p:cNvSpPr txBox="1">
              <a:spLocks noChangeArrowheads="1"/>
            </p:cNvSpPr>
            <p:nvPr/>
          </p:nvSpPr>
          <p:spPr bwMode="auto">
            <a:xfrm>
              <a:off x="545" y="1168"/>
              <a:ext cx="229" cy="396"/>
            </a:xfrm>
            <a:prstGeom prst="rect">
              <a:avLst/>
            </a:prstGeom>
            <a:noFill/>
            <a:ln w="38100">
              <a:noFill/>
              <a:miter lim="800000"/>
              <a:headEnd/>
              <a:tailEnd/>
            </a:ln>
          </p:spPr>
          <p:txBody>
            <a:bodyPr wrap="none">
              <a:spAutoFit/>
            </a:bodyPr>
            <a:lstStyle/>
            <a:p>
              <a:r>
                <a:rPr lang="en-US" sz="2800"/>
                <a:t>q</a:t>
              </a:r>
              <a:endParaRPr lang="en-US" sz="2800" baseline="-25000"/>
            </a:p>
          </p:txBody>
        </p:sp>
      </p:grpSp>
      <p:sp>
        <p:nvSpPr>
          <p:cNvPr id="117770" name="Line 16"/>
          <p:cNvSpPr>
            <a:spLocks noChangeShapeType="1"/>
          </p:cNvSpPr>
          <p:nvPr/>
        </p:nvSpPr>
        <p:spPr bwMode="auto">
          <a:xfrm>
            <a:off x="4648200" y="2476500"/>
            <a:ext cx="38100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17771" name="Text Box 17"/>
          <p:cNvSpPr txBox="1">
            <a:spLocks noChangeArrowheads="1"/>
          </p:cNvSpPr>
          <p:nvPr/>
        </p:nvSpPr>
        <p:spPr bwMode="auto">
          <a:xfrm>
            <a:off x="5686425" y="1993900"/>
            <a:ext cx="1341438" cy="522288"/>
          </a:xfrm>
          <a:prstGeom prst="rect">
            <a:avLst/>
          </a:prstGeom>
          <a:noFill/>
          <a:ln w="38100">
            <a:noFill/>
            <a:miter lim="800000"/>
            <a:headEnd/>
            <a:tailEnd/>
          </a:ln>
        </p:spPr>
        <p:txBody>
          <a:bodyPr wrap="none">
            <a:spAutoFit/>
          </a:bodyPr>
          <a:lstStyle/>
          <a:p>
            <a:r>
              <a:rPr lang="en-US" sz="2800"/>
              <a:t>12.0 cm</a:t>
            </a:r>
          </a:p>
        </p:txBody>
      </p:sp>
      <p:sp>
        <p:nvSpPr>
          <p:cNvPr id="117772" name="Line 18"/>
          <p:cNvSpPr>
            <a:spLocks noChangeShapeType="1"/>
          </p:cNvSpPr>
          <p:nvPr/>
        </p:nvSpPr>
        <p:spPr bwMode="auto">
          <a:xfrm>
            <a:off x="685800" y="2473325"/>
            <a:ext cx="38100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17773" name="Text Box 19"/>
          <p:cNvSpPr txBox="1">
            <a:spLocks noChangeArrowheads="1"/>
          </p:cNvSpPr>
          <p:nvPr/>
        </p:nvSpPr>
        <p:spPr bwMode="auto">
          <a:xfrm>
            <a:off x="2133600" y="2005013"/>
            <a:ext cx="1341438" cy="523875"/>
          </a:xfrm>
          <a:prstGeom prst="rect">
            <a:avLst/>
          </a:prstGeom>
          <a:noFill/>
          <a:ln w="38100">
            <a:noFill/>
            <a:miter lim="800000"/>
            <a:headEnd/>
            <a:tailEnd/>
          </a:ln>
        </p:spPr>
        <p:txBody>
          <a:bodyPr wrap="none">
            <a:spAutoFit/>
          </a:bodyPr>
          <a:lstStyle/>
          <a:p>
            <a:r>
              <a:rPr lang="en-US" sz="2800"/>
              <a:t>12.0 cm</a:t>
            </a:r>
          </a:p>
        </p:txBody>
      </p:sp>
      <p:sp>
        <p:nvSpPr>
          <p:cNvPr id="117774" name="Text Box 20"/>
          <p:cNvSpPr txBox="1">
            <a:spLocks noChangeArrowheads="1"/>
          </p:cNvSpPr>
          <p:nvPr/>
        </p:nvSpPr>
        <p:spPr bwMode="auto">
          <a:xfrm>
            <a:off x="3975100" y="1651000"/>
            <a:ext cx="1550988" cy="523875"/>
          </a:xfrm>
          <a:prstGeom prst="rect">
            <a:avLst/>
          </a:prstGeom>
          <a:noFill/>
          <a:ln w="38100">
            <a:noFill/>
            <a:miter lim="800000"/>
            <a:headEnd/>
            <a:tailEnd/>
          </a:ln>
        </p:spPr>
        <p:txBody>
          <a:bodyPr wrap="none">
            <a:spAutoFit/>
          </a:bodyPr>
          <a:lstStyle/>
          <a:p>
            <a:r>
              <a:rPr lang="en-US" sz="2800"/>
              <a:t>+13.0 </a:t>
            </a:r>
            <a:r>
              <a:rPr lang="en-US" sz="2800">
                <a:sym typeface="Symbol" pitchFamily="18" charset="2"/>
              </a:rPr>
              <a:t></a:t>
            </a:r>
            <a:r>
              <a:rPr lang="en-US" sz="2800"/>
              <a:t>C</a:t>
            </a:r>
          </a:p>
        </p:txBody>
      </p:sp>
      <p:sp>
        <p:nvSpPr>
          <p:cNvPr id="155669" name="Text Box 21"/>
          <p:cNvSpPr txBox="1">
            <a:spLocks noChangeArrowheads="1"/>
          </p:cNvSpPr>
          <p:nvPr/>
        </p:nvSpPr>
        <p:spPr bwMode="auto">
          <a:xfrm>
            <a:off x="2041525" y="3273425"/>
            <a:ext cx="3325813" cy="1568450"/>
          </a:xfrm>
          <a:prstGeom prst="rect">
            <a:avLst/>
          </a:prstGeom>
          <a:noFill/>
          <a:ln w="38100">
            <a:noFill/>
            <a:miter lim="800000"/>
            <a:headEnd/>
            <a:tailEnd/>
          </a:ln>
        </p:spPr>
        <p:txBody>
          <a:bodyPr wrap="none">
            <a:spAutoFit/>
          </a:bodyPr>
          <a:lstStyle/>
          <a:p>
            <a:r>
              <a:rPr lang="en-US"/>
              <a:t>Initial V	-67425 V</a:t>
            </a:r>
          </a:p>
          <a:p>
            <a:r>
              <a:rPr lang="en-US"/>
              <a:t>Final V	274700. V</a:t>
            </a:r>
          </a:p>
          <a:p>
            <a:r>
              <a:rPr lang="en-US"/>
              <a:t>Change in V	342100. V</a:t>
            </a:r>
          </a:p>
          <a:p>
            <a:r>
              <a:rPr lang="en-US"/>
              <a:t>Work		4.448 V</a:t>
            </a:r>
          </a:p>
        </p:txBody>
      </p:sp>
      <p:sp>
        <p:nvSpPr>
          <p:cNvPr id="117776" name="Text Box 22"/>
          <p:cNvSpPr txBox="1">
            <a:spLocks noChangeArrowheads="1"/>
          </p:cNvSpPr>
          <p:nvPr/>
        </p:nvSpPr>
        <p:spPr bwMode="auto">
          <a:xfrm>
            <a:off x="212725" y="5461000"/>
            <a:ext cx="561975" cy="276225"/>
          </a:xfrm>
          <a:prstGeom prst="rect">
            <a:avLst/>
          </a:prstGeom>
          <a:noFill/>
          <a:ln w="38100">
            <a:noFill/>
            <a:miter lim="800000"/>
            <a:headEnd/>
            <a:tailEnd/>
          </a:ln>
        </p:spPr>
        <p:txBody>
          <a:bodyPr wrap="none">
            <a:spAutoFit/>
          </a:bodyPr>
          <a:lstStyle/>
          <a:p>
            <a:r>
              <a:rPr lang="en-US" sz="1200"/>
              <a:t>+4.4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69">
                                            <p:txEl>
                                              <p:pRg st="0" end="0"/>
                                            </p:txEl>
                                          </p:spTgt>
                                        </p:tgtEl>
                                        <p:attrNameLst>
                                          <p:attrName>style.visibility</p:attrName>
                                        </p:attrNameLst>
                                      </p:cBhvr>
                                      <p:to>
                                        <p:strVal val="visible"/>
                                      </p:to>
                                    </p:set>
                                    <p:animEffect transition="in" filter="wipe(left)">
                                      <p:cBhvr>
                                        <p:cTn id="7" dur="500"/>
                                        <p:tgtEl>
                                          <p:spTgt spid="1556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69">
                                            <p:txEl>
                                              <p:pRg st="1" end="1"/>
                                            </p:txEl>
                                          </p:spTgt>
                                        </p:tgtEl>
                                        <p:attrNameLst>
                                          <p:attrName>style.visibility</p:attrName>
                                        </p:attrNameLst>
                                      </p:cBhvr>
                                      <p:to>
                                        <p:strVal val="visible"/>
                                      </p:to>
                                    </p:set>
                                    <p:animEffect transition="in" filter="wipe(left)">
                                      <p:cBhvr>
                                        <p:cTn id="12" dur="500"/>
                                        <p:tgtEl>
                                          <p:spTgt spid="1556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69">
                                            <p:txEl>
                                              <p:pRg st="2" end="2"/>
                                            </p:txEl>
                                          </p:spTgt>
                                        </p:tgtEl>
                                        <p:attrNameLst>
                                          <p:attrName>style.visibility</p:attrName>
                                        </p:attrNameLst>
                                      </p:cBhvr>
                                      <p:to>
                                        <p:strVal val="visible"/>
                                      </p:to>
                                    </p:set>
                                    <p:animEffect transition="in" filter="wipe(left)">
                                      <p:cBhvr>
                                        <p:cTn id="17" dur="500"/>
                                        <p:tgtEl>
                                          <p:spTgt spid="1556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69">
                                            <p:txEl>
                                              <p:pRg st="3" end="3"/>
                                            </p:txEl>
                                          </p:spTgt>
                                        </p:tgtEl>
                                        <p:attrNameLst>
                                          <p:attrName>style.visibility</p:attrName>
                                        </p:attrNameLst>
                                      </p:cBhvr>
                                      <p:to>
                                        <p:strVal val="visible"/>
                                      </p:to>
                                    </p:set>
                                    <p:animEffect transition="in" filter="wipe(left)">
                                      <p:cBhvr>
                                        <p:cTn id="22" dur="500"/>
                                        <p:tgtEl>
                                          <p:spTgt spid="1556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9"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8672513" y="5334000"/>
            <a:ext cx="479425" cy="461963"/>
          </a:xfrm>
          <a:prstGeom prst="rect">
            <a:avLst/>
          </a:prstGeom>
          <a:noFill/>
          <a:ln w="38100">
            <a:noFill/>
            <a:miter lim="800000"/>
            <a:headEnd/>
            <a:tailEnd/>
          </a:ln>
        </p:spPr>
        <p:txBody>
          <a:bodyPr wrap="none">
            <a:spAutoFit/>
          </a:bodyPr>
          <a:lstStyle/>
          <a:p>
            <a:r>
              <a:rPr lang="en-US">
                <a:hlinkClick r:id="rId2" action="ppaction://hlinksldjump"/>
              </a:rPr>
              <a:t>W</a:t>
            </a:r>
            <a:endParaRPr lang="en-US"/>
          </a:p>
        </p:txBody>
      </p:sp>
      <p:grpSp>
        <p:nvGrpSpPr>
          <p:cNvPr id="118787" name="Group 3"/>
          <p:cNvGrpSpPr>
            <a:grpSpLocks/>
          </p:cNvGrpSpPr>
          <p:nvPr/>
        </p:nvGrpSpPr>
        <p:grpSpPr bwMode="auto">
          <a:xfrm>
            <a:off x="762000" y="2857500"/>
            <a:ext cx="838200" cy="698500"/>
            <a:chOff x="432" y="1104"/>
            <a:chExt cx="528" cy="528"/>
          </a:xfrm>
        </p:grpSpPr>
        <p:sp>
          <p:nvSpPr>
            <p:cNvPr id="118804" name="Oval 4"/>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lstStyle/>
            <a:p>
              <a:endParaRPr lang="en-US"/>
            </a:p>
          </p:txBody>
        </p:sp>
        <p:sp>
          <p:nvSpPr>
            <p:cNvPr id="118805" name="Text Box 5"/>
            <p:cNvSpPr txBox="1">
              <a:spLocks noChangeArrowheads="1"/>
            </p:cNvSpPr>
            <p:nvPr/>
          </p:nvSpPr>
          <p:spPr bwMode="auto">
            <a:xfrm>
              <a:off x="545" y="1168"/>
              <a:ext cx="286" cy="396"/>
            </a:xfrm>
            <a:prstGeom prst="rect">
              <a:avLst/>
            </a:prstGeom>
            <a:noFill/>
            <a:ln w="38100">
              <a:noFill/>
              <a:miter lim="800000"/>
              <a:headEnd/>
              <a:tailEnd/>
            </a:ln>
          </p:spPr>
          <p:txBody>
            <a:bodyPr wrap="none">
              <a:spAutoFit/>
            </a:bodyPr>
            <a:lstStyle/>
            <a:p>
              <a:r>
                <a:rPr lang="en-US" sz="2800"/>
                <a:t>A</a:t>
              </a:r>
              <a:endParaRPr lang="en-US" sz="2800" baseline="-25000"/>
            </a:p>
          </p:txBody>
        </p:sp>
      </p:grpSp>
      <p:grpSp>
        <p:nvGrpSpPr>
          <p:cNvPr id="118788" name="Group 6"/>
          <p:cNvGrpSpPr>
            <a:grpSpLocks/>
          </p:cNvGrpSpPr>
          <p:nvPr/>
        </p:nvGrpSpPr>
        <p:grpSpPr bwMode="auto">
          <a:xfrm>
            <a:off x="7315200" y="2857500"/>
            <a:ext cx="838200" cy="698500"/>
            <a:chOff x="432" y="1104"/>
            <a:chExt cx="528" cy="528"/>
          </a:xfrm>
        </p:grpSpPr>
        <p:sp>
          <p:nvSpPr>
            <p:cNvPr id="118802" name="Oval 7"/>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lstStyle/>
            <a:p>
              <a:endParaRPr lang="en-US"/>
            </a:p>
          </p:txBody>
        </p:sp>
        <p:sp>
          <p:nvSpPr>
            <p:cNvPr id="118803" name="Text Box 8"/>
            <p:cNvSpPr txBox="1">
              <a:spLocks noChangeArrowheads="1"/>
            </p:cNvSpPr>
            <p:nvPr/>
          </p:nvSpPr>
          <p:spPr bwMode="auto">
            <a:xfrm>
              <a:off x="545" y="1168"/>
              <a:ext cx="267" cy="396"/>
            </a:xfrm>
            <a:prstGeom prst="rect">
              <a:avLst/>
            </a:prstGeom>
            <a:noFill/>
            <a:ln w="38100">
              <a:noFill/>
              <a:miter lim="800000"/>
              <a:headEnd/>
              <a:tailEnd/>
            </a:ln>
          </p:spPr>
          <p:txBody>
            <a:bodyPr wrap="none">
              <a:spAutoFit/>
            </a:bodyPr>
            <a:lstStyle/>
            <a:p>
              <a:r>
                <a:rPr lang="en-US" sz="2800"/>
                <a:t>B</a:t>
              </a:r>
              <a:endParaRPr lang="en-US" sz="2800" baseline="-25000"/>
            </a:p>
          </p:txBody>
        </p:sp>
      </p:grpSp>
      <p:grpSp>
        <p:nvGrpSpPr>
          <p:cNvPr id="118789" name="Group 9"/>
          <p:cNvGrpSpPr>
            <a:grpSpLocks/>
          </p:cNvGrpSpPr>
          <p:nvPr/>
        </p:nvGrpSpPr>
        <p:grpSpPr bwMode="auto">
          <a:xfrm>
            <a:off x="762000" y="381000"/>
            <a:ext cx="838200" cy="698500"/>
            <a:chOff x="432" y="1104"/>
            <a:chExt cx="528" cy="528"/>
          </a:xfrm>
        </p:grpSpPr>
        <p:sp>
          <p:nvSpPr>
            <p:cNvPr id="118800" name="Oval 10"/>
            <p:cNvSpPr>
              <a:spLocks noChangeArrowheads="1"/>
            </p:cNvSpPr>
            <p:nvPr/>
          </p:nvSpPr>
          <p:spPr bwMode="auto">
            <a:xfrm>
              <a:off x="432" y="1104"/>
              <a:ext cx="528" cy="528"/>
            </a:xfrm>
            <a:prstGeom prst="ellipse">
              <a:avLst/>
            </a:prstGeom>
            <a:solidFill>
              <a:srgbClr val="FF0000"/>
            </a:solidFill>
            <a:ln w="38100">
              <a:solidFill>
                <a:srgbClr val="FF0000"/>
              </a:solidFill>
              <a:round/>
              <a:headEnd/>
              <a:tailEnd/>
            </a:ln>
          </p:spPr>
          <p:txBody>
            <a:bodyPr wrap="none" anchor="ctr"/>
            <a:lstStyle/>
            <a:p>
              <a:endParaRPr lang="en-US"/>
            </a:p>
          </p:txBody>
        </p:sp>
        <p:sp>
          <p:nvSpPr>
            <p:cNvPr id="118801" name="Text Box 11"/>
            <p:cNvSpPr txBox="1">
              <a:spLocks noChangeArrowheads="1"/>
            </p:cNvSpPr>
            <p:nvPr/>
          </p:nvSpPr>
          <p:spPr bwMode="auto">
            <a:xfrm>
              <a:off x="545" y="1168"/>
              <a:ext cx="267" cy="396"/>
            </a:xfrm>
            <a:prstGeom prst="rect">
              <a:avLst/>
            </a:prstGeom>
            <a:noFill/>
            <a:ln w="38100">
              <a:noFill/>
              <a:miter lim="800000"/>
              <a:headEnd/>
              <a:tailEnd/>
            </a:ln>
          </p:spPr>
          <p:txBody>
            <a:bodyPr wrap="none">
              <a:spAutoFit/>
            </a:bodyPr>
            <a:lstStyle/>
            <a:p>
              <a:r>
                <a:rPr lang="en-US" sz="2800"/>
                <a:t>C</a:t>
              </a:r>
              <a:endParaRPr lang="en-US" sz="2800" baseline="-25000"/>
            </a:p>
          </p:txBody>
        </p:sp>
      </p:grpSp>
      <p:sp>
        <p:nvSpPr>
          <p:cNvPr id="118790" name="Text Box 12"/>
          <p:cNvSpPr txBox="1">
            <a:spLocks noChangeArrowheads="1"/>
          </p:cNvSpPr>
          <p:nvPr/>
        </p:nvSpPr>
        <p:spPr bwMode="auto">
          <a:xfrm>
            <a:off x="1676400" y="571500"/>
            <a:ext cx="1462088" cy="523875"/>
          </a:xfrm>
          <a:prstGeom prst="rect">
            <a:avLst/>
          </a:prstGeom>
          <a:noFill/>
          <a:ln w="38100">
            <a:noFill/>
            <a:miter lim="800000"/>
            <a:headEnd/>
            <a:tailEnd/>
          </a:ln>
        </p:spPr>
        <p:txBody>
          <a:bodyPr wrap="none">
            <a:spAutoFit/>
          </a:bodyPr>
          <a:lstStyle/>
          <a:p>
            <a:r>
              <a:rPr lang="en-US" sz="2800"/>
              <a:t>+180 </a:t>
            </a:r>
            <a:r>
              <a:rPr lang="en-US" sz="2800">
                <a:sym typeface="Symbol" pitchFamily="18" charset="2"/>
              </a:rPr>
              <a:t></a:t>
            </a:r>
            <a:r>
              <a:rPr lang="en-US" sz="2800"/>
              <a:t>C</a:t>
            </a:r>
          </a:p>
        </p:txBody>
      </p:sp>
      <p:sp>
        <p:nvSpPr>
          <p:cNvPr id="118791" name="Text Box 13"/>
          <p:cNvSpPr txBox="1">
            <a:spLocks noChangeArrowheads="1"/>
          </p:cNvSpPr>
          <p:nvPr/>
        </p:nvSpPr>
        <p:spPr bwMode="auto">
          <a:xfrm>
            <a:off x="1447800" y="2540000"/>
            <a:ext cx="1462088" cy="523875"/>
          </a:xfrm>
          <a:prstGeom prst="rect">
            <a:avLst/>
          </a:prstGeom>
          <a:noFill/>
          <a:ln w="38100">
            <a:noFill/>
            <a:miter lim="800000"/>
            <a:headEnd/>
            <a:tailEnd/>
          </a:ln>
        </p:spPr>
        <p:txBody>
          <a:bodyPr wrap="none">
            <a:spAutoFit/>
          </a:bodyPr>
          <a:lstStyle/>
          <a:p>
            <a:r>
              <a:rPr lang="en-US" sz="2800"/>
              <a:t>+150 </a:t>
            </a:r>
            <a:r>
              <a:rPr lang="en-US" sz="2800">
                <a:sym typeface="Symbol" pitchFamily="18" charset="2"/>
              </a:rPr>
              <a:t></a:t>
            </a:r>
            <a:r>
              <a:rPr lang="en-US" sz="2800"/>
              <a:t>C</a:t>
            </a:r>
          </a:p>
        </p:txBody>
      </p:sp>
      <p:sp>
        <p:nvSpPr>
          <p:cNvPr id="118792" name="Text Box 14"/>
          <p:cNvSpPr txBox="1">
            <a:spLocks noChangeArrowheads="1"/>
          </p:cNvSpPr>
          <p:nvPr/>
        </p:nvSpPr>
        <p:spPr bwMode="auto">
          <a:xfrm>
            <a:off x="6934200" y="2476500"/>
            <a:ext cx="1462088" cy="523875"/>
          </a:xfrm>
          <a:prstGeom prst="rect">
            <a:avLst/>
          </a:prstGeom>
          <a:noFill/>
          <a:ln w="38100">
            <a:noFill/>
            <a:miter lim="800000"/>
            <a:headEnd/>
            <a:tailEnd/>
          </a:ln>
        </p:spPr>
        <p:txBody>
          <a:bodyPr wrap="none">
            <a:spAutoFit/>
          </a:bodyPr>
          <a:lstStyle/>
          <a:p>
            <a:r>
              <a:rPr lang="en-US" sz="2800"/>
              <a:t>+520 </a:t>
            </a:r>
            <a:r>
              <a:rPr lang="en-US" sz="2800">
                <a:sym typeface="Symbol" pitchFamily="18" charset="2"/>
              </a:rPr>
              <a:t></a:t>
            </a:r>
            <a:r>
              <a:rPr lang="en-US" sz="2800"/>
              <a:t>C</a:t>
            </a:r>
          </a:p>
        </p:txBody>
      </p:sp>
      <p:sp>
        <p:nvSpPr>
          <p:cNvPr id="118793" name="Text Box 15"/>
          <p:cNvSpPr txBox="1">
            <a:spLocks noChangeArrowheads="1"/>
          </p:cNvSpPr>
          <p:nvPr/>
        </p:nvSpPr>
        <p:spPr bwMode="auto">
          <a:xfrm>
            <a:off x="4724400" y="2730500"/>
            <a:ext cx="1003300" cy="523875"/>
          </a:xfrm>
          <a:prstGeom prst="rect">
            <a:avLst/>
          </a:prstGeom>
          <a:noFill/>
          <a:ln w="38100">
            <a:noFill/>
            <a:miter lim="800000"/>
            <a:headEnd/>
            <a:tailEnd/>
          </a:ln>
        </p:spPr>
        <p:txBody>
          <a:bodyPr wrap="none">
            <a:spAutoFit/>
          </a:bodyPr>
          <a:lstStyle/>
          <a:p>
            <a:r>
              <a:rPr lang="en-US" sz="2800"/>
              <a:t>1.9 m</a:t>
            </a:r>
          </a:p>
        </p:txBody>
      </p:sp>
      <p:sp>
        <p:nvSpPr>
          <p:cNvPr id="118794" name="Text Box 16"/>
          <p:cNvSpPr txBox="1">
            <a:spLocks noChangeArrowheads="1"/>
          </p:cNvSpPr>
          <p:nvPr/>
        </p:nvSpPr>
        <p:spPr bwMode="auto">
          <a:xfrm>
            <a:off x="1520825" y="1714500"/>
            <a:ext cx="1003300" cy="523875"/>
          </a:xfrm>
          <a:prstGeom prst="rect">
            <a:avLst/>
          </a:prstGeom>
          <a:noFill/>
          <a:ln w="38100">
            <a:noFill/>
            <a:miter lim="800000"/>
            <a:headEnd/>
            <a:tailEnd/>
          </a:ln>
        </p:spPr>
        <p:txBody>
          <a:bodyPr wrap="none">
            <a:spAutoFit/>
          </a:bodyPr>
          <a:lstStyle/>
          <a:p>
            <a:r>
              <a:rPr lang="en-US" sz="2800"/>
              <a:t>.92 m</a:t>
            </a:r>
          </a:p>
        </p:txBody>
      </p:sp>
      <p:sp>
        <p:nvSpPr>
          <p:cNvPr id="118795" name="Line 17"/>
          <p:cNvSpPr>
            <a:spLocks noChangeShapeType="1"/>
          </p:cNvSpPr>
          <p:nvPr/>
        </p:nvSpPr>
        <p:spPr bwMode="auto">
          <a:xfrm>
            <a:off x="1143000" y="3175000"/>
            <a:ext cx="66294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18796" name="Line 18"/>
          <p:cNvSpPr>
            <a:spLocks noChangeShapeType="1"/>
          </p:cNvSpPr>
          <p:nvPr/>
        </p:nvSpPr>
        <p:spPr bwMode="auto">
          <a:xfrm flipH="1">
            <a:off x="1143000" y="762000"/>
            <a:ext cx="0" cy="2413000"/>
          </a:xfrm>
          <a:prstGeom prst="line">
            <a:avLst/>
          </a:prstGeom>
          <a:noFill/>
          <a:ln w="38100">
            <a:solidFill>
              <a:schemeClr val="tx1"/>
            </a:solidFill>
            <a:round/>
            <a:headEnd type="triangle" w="med" len="med"/>
            <a:tailEnd type="triangle" w="med" len="med"/>
          </a:ln>
        </p:spPr>
        <p:txBody>
          <a:bodyPr/>
          <a:lstStyle/>
          <a:p>
            <a:endParaRPr lang="en-US"/>
          </a:p>
        </p:txBody>
      </p:sp>
      <p:sp>
        <p:nvSpPr>
          <p:cNvPr id="118797" name="Text Box 19"/>
          <p:cNvSpPr txBox="1">
            <a:spLocks noChangeArrowheads="1"/>
          </p:cNvSpPr>
          <p:nvPr/>
        </p:nvSpPr>
        <p:spPr bwMode="auto">
          <a:xfrm>
            <a:off x="3733800" y="381000"/>
            <a:ext cx="5181600" cy="1754188"/>
          </a:xfrm>
          <a:prstGeom prst="rect">
            <a:avLst/>
          </a:prstGeom>
          <a:noFill/>
          <a:ln w="38100">
            <a:noFill/>
            <a:miter lim="800000"/>
            <a:headEnd/>
            <a:tailEnd/>
          </a:ln>
        </p:spPr>
        <p:txBody>
          <a:bodyPr>
            <a:spAutoFit/>
          </a:bodyPr>
          <a:lstStyle/>
          <a:p>
            <a:r>
              <a:rPr lang="en-US" sz="3600"/>
              <a:t>Find the force on C, and the angle it makes with the horizontal.</a:t>
            </a:r>
          </a:p>
        </p:txBody>
      </p:sp>
      <p:sp>
        <p:nvSpPr>
          <p:cNvPr id="156692" name="Text Box 20"/>
          <p:cNvSpPr txBox="1">
            <a:spLocks noChangeArrowheads="1"/>
          </p:cNvSpPr>
          <p:nvPr/>
        </p:nvSpPr>
        <p:spPr bwMode="auto">
          <a:xfrm>
            <a:off x="838200" y="3556000"/>
            <a:ext cx="6340475" cy="2246313"/>
          </a:xfrm>
          <a:prstGeom prst="rect">
            <a:avLst/>
          </a:prstGeom>
          <a:noFill/>
          <a:ln w="38100">
            <a:noFill/>
            <a:miter lim="800000"/>
            <a:headEnd/>
            <a:tailEnd/>
          </a:ln>
        </p:spPr>
        <p:txBody>
          <a:bodyPr wrap="none">
            <a:spAutoFit/>
          </a:bodyPr>
          <a:lstStyle/>
          <a:p>
            <a:r>
              <a:rPr lang="en-US" sz="2800"/>
              <a:t> F</a:t>
            </a:r>
            <a:r>
              <a:rPr lang="en-US" sz="2800" baseline="-25000"/>
              <a:t>AC</a:t>
            </a:r>
            <a:r>
              <a:rPr lang="en-US" sz="2800"/>
              <a:t>= 286.8 N, F</a:t>
            </a:r>
            <a:r>
              <a:rPr lang="en-US" sz="2800" baseline="-25000"/>
              <a:t>BC</a:t>
            </a:r>
            <a:r>
              <a:rPr lang="en-US" sz="2800"/>
              <a:t> = 188.8 N</a:t>
            </a:r>
          </a:p>
          <a:p>
            <a:r>
              <a:rPr lang="en-US" sz="2800">
                <a:sym typeface="Symbol" pitchFamily="18" charset="2"/>
              </a:rPr>
              <a:t></a:t>
            </a:r>
            <a:r>
              <a:rPr lang="en-US" sz="2800" baseline="-25000">
                <a:sym typeface="Symbol" pitchFamily="18" charset="2"/>
              </a:rPr>
              <a:t>ABC</a:t>
            </a:r>
            <a:r>
              <a:rPr lang="en-US" sz="2800">
                <a:sym typeface="Symbol" pitchFamily="18" charset="2"/>
              </a:rPr>
              <a:t> = Tan</a:t>
            </a:r>
            <a:r>
              <a:rPr lang="en-US" sz="2800" baseline="30000">
                <a:sym typeface="Symbol" pitchFamily="18" charset="2"/>
              </a:rPr>
              <a:t>-1</a:t>
            </a:r>
            <a:r>
              <a:rPr lang="en-US" sz="2800">
                <a:sym typeface="Symbol" pitchFamily="18" charset="2"/>
              </a:rPr>
              <a:t>(.92/1.9) = 25.84</a:t>
            </a:r>
            <a:r>
              <a:rPr lang="en-US" sz="2800" baseline="30000">
                <a:sym typeface="Symbol" pitchFamily="18" charset="2"/>
              </a:rPr>
              <a:t>o</a:t>
            </a:r>
            <a:endParaRPr lang="en-US" sz="2800" baseline="30000"/>
          </a:p>
          <a:p>
            <a:r>
              <a:rPr lang="en-US" sz="2800"/>
              <a:t>F</a:t>
            </a:r>
            <a:r>
              <a:rPr lang="en-US" sz="2800" baseline="-25000"/>
              <a:t>AC </a:t>
            </a:r>
            <a:r>
              <a:rPr lang="en-US" sz="2800"/>
              <a:t>= 	0 N x			+ 286.8 N y</a:t>
            </a:r>
          </a:p>
          <a:p>
            <a:r>
              <a:rPr lang="en-US" sz="2800"/>
              <a:t>F</a:t>
            </a:r>
            <a:r>
              <a:rPr lang="en-US" sz="2800" baseline="-25000"/>
              <a:t>BC</a:t>
            </a:r>
            <a:r>
              <a:rPr lang="en-US" sz="2800"/>
              <a:t> = </a:t>
            </a:r>
            <a:r>
              <a:rPr lang="en-US"/>
              <a:t>-188.8cos(25.84</a:t>
            </a:r>
            <a:r>
              <a:rPr lang="en-US" baseline="30000"/>
              <a:t>o</a:t>
            </a:r>
            <a:r>
              <a:rPr lang="en-US"/>
              <a:t>) x	+ 188.8sin(25.84</a:t>
            </a:r>
            <a:r>
              <a:rPr lang="en-US" baseline="30000"/>
              <a:t>o</a:t>
            </a:r>
            <a:r>
              <a:rPr lang="en-US"/>
              <a:t>)y</a:t>
            </a:r>
          </a:p>
          <a:p>
            <a:r>
              <a:rPr lang="en-US" sz="2800"/>
              <a:t>F</a:t>
            </a:r>
            <a:r>
              <a:rPr lang="en-US" sz="2800" baseline="-25000"/>
              <a:t>total</a:t>
            </a:r>
            <a:r>
              <a:rPr lang="en-US" sz="2800"/>
              <a:t> =         </a:t>
            </a:r>
            <a:r>
              <a:rPr lang="en-US"/>
              <a:t>-170. x		+ 369 y</a:t>
            </a:r>
          </a:p>
        </p:txBody>
      </p:sp>
      <p:sp>
        <p:nvSpPr>
          <p:cNvPr id="118799" name="Text Box 21"/>
          <p:cNvSpPr txBox="1">
            <a:spLocks noChangeArrowheads="1"/>
          </p:cNvSpPr>
          <p:nvPr/>
        </p:nvSpPr>
        <p:spPr bwMode="auto">
          <a:xfrm>
            <a:off x="136525" y="5461000"/>
            <a:ext cx="2667000" cy="276225"/>
          </a:xfrm>
          <a:prstGeom prst="rect">
            <a:avLst/>
          </a:prstGeom>
          <a:noFill/>
          <a:ln w="38100">
            <a:noFill/>
            <a:miter lim="800000"/>
            <a:headEnd/>
            <a:tailEnd/>
          </a:ln>
        </p:spPr>
        <p:txBody>
          <a:bodyPr wrap="none">
            <a:spAutoFit/>
          </a:bodyPr>
          <a:lstStyle/>
          <a:p>
            <a:r>
              <a:rPr lang="en-US" sz="1200"/>
              <a:t>410 N, 65</a:t>
            </a:r>
            <a:r>
              <a:rPr lang="en-US" sz="1200" baseline="30000"/>
              <a:t>o</a:t>
            </a:r>
            <a:r>
              <a:rPr lang="en-US" sz="1200"/>
              <a:t> above x axis (to the left of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692">
                                            <p:txEl>
                                              <p:pRg st="0" end="0"/>
                                            </p:txEl>
                                          </p:spTgt>
                                        </p:tgtEl>
                                        <p:attrNameLst>
                                          <p:attrName>style.visibility</p:attrName>
                                        </p:attrNameLst>
                                      </p:cBhvr>
                                      <p:to>
                                        <p:strVal val="visible"/>
                                      </p:to>
                                    </p:set>
                                    <p:animEffect transition="in" filter="dissolve">
                                      <p:cBhvr>
                                        <p:cTn id="7" dur="500"/>
                                        <p:tgtEl>
                                          <p:spTgt spid="156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92">
                                            <p:txEl>
                                              <p:pRg st="1" end="1"/>
                                            </p:txEl>
                                          </p:spTgt>
                                        </p:tgtEl>
                                        <p:attrNameLst>
                                          <p:attrName>style.visibility</p:attrName>
                                        </p:attrNameLst>
                                      </p:cBhvr>
                                      <p:to>
                                        <p:strVal val="visible"/>
                                      </p:to>
                                    </p:set>
                                    <p:animEffect transition="in" filter="dissolve">
                                      <p:cBhvr>
                                        <p:cTn id="12" dur="500"/>
                                        <p:tgtEl>
                                          <p:spTgt spid="1566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6692">
                                            <p:txEl>
                                              <p:pRg st="2" end="2"/>
                                            </p:txEl>
                                          </p:spTgt>
                                        </p:tgtEl>
                                        <p:attrNameLst>
                                          <p:attrName>style.visibility</p:attrName>
                                        </p:attrNameLst>
                                      </p:cBhvr>
                                      <p:to>
                                        <p:strVal val="visible"/>
                                      </p:to>
                                    </p:set>
                                    <p:animEffect transition="in" filter="dissolve">
                                      <p:cBhvr>
                                        <p:cTn id="17" dur="500"/>
                                        <p:tgtEl>
                                          <p:spTgt spid="1566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6692">
                                            <p:txEl>
                                              <p:pRg st="3" end="3"/>
                                            </p:txEl>
                                          </p:spTgt>
                                        </p:tgtEl>
                                        <p:attrNameLst>
                                          <p:attrName>style.visibility</p:attrName>
                                        </p:attrNameLst>
                                      </p:cBhvr>
                                      <p:to>
                                        <p:strVal val="visible"/>
                                      </p:to>
                                    </p:set>
                                    <p:animEffect transition="in" filter="dissolve">
                                      <p:cBhvr>
                                        <p:cTn id="22" dur="500"/>
                                        <p:tgtEl>
                                          <p:spTgt spid="1566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6692">
                                            <p:txEl>
                                              <p:pRg st="4" end="4"/>
                                            </p:txEl>
                                          </p:spTgt>
                                        </p:tgtEl>
                                        <p:attrNameLst>
                                          <p:attrName>style.visibility</p:attrName>
                                        </p:attrNameLst>
                                      </p:cBhvr>
                                      <p:to>
                                        <p:strVal val="visible"/>
                                      </p:to>
                                    </p:set>
                                    <p:animEffect transition="in" filter="dissolve">
                                      <p:cBhvr>
                                        <p:cTn id="27" dur="500"/>
                                        <p:tgtEl>
                                          <p:spTgt spid="156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2" grpId="0" build="p"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FF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2510</TotalTime>
  <Words>8019</Words>
  <Application>Microsoft Office PowerPoint</Application>
  <PresentationFormat>On-screen Show (16:10)</PresentationFormat>
  <Paragraphs>1126</Paragraphs>
  <Slides>185</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185</vt:i4>
      </vt:variant>
    </vt:vector>
  </HeadingPairs>
  <TitlesOfParts>
    <vt:vector size="198" baseType="lpstr">
      <vt:lpstr>Times New Roman</vt:lpstr>
      <vt:lpstr>ＭＳ Ｐゴシック</vt:lpstr>
      <vt:lpstr>Arial</vt:lpstr>
      <vt:lpstr>Calibri</vt:lpstr>
      <vt:lpstr>Symbol</vt:lpstr>
      <vt:lpstr>Courier New</vt:lpstr>
      <vt:lpstr>Tahoma</vt:lpstr>
      <vt:lpstr>Verdana</vt:lpstr>
      <vt:lpstr>Default Design</vt:lpstr>
      <vt:lpstr>Microsoft Equation</vt:lpstr>
      <vt:lpstr>Microsoft Excel Chart</vt:lpstr>
      <vt:lpstr>Microsoft Equation 3.0</vt:lpstr>
      <vt:lpstr>Bitmap Image</vt:lpstr>
      <vt:lpstr>IB Review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physics</cp:lastModifiedBy>
  <cp:revision>229</cp:revision>
  <dcterms:created xsi:type="dcterms:W3CDTF">2012-05-01T02:10:56Z</dcterms:created>
  <dcterms:modified xsi:type="dcterms:W3CDTF">2022-04-11T18:29:42Z</dcterms:modified>
</cp:coreProperties>
</file>