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9"/>
  </p:notesMasterIdLst>
  <p:handoutMasterIdLst>
    <p:handoutMasterId r:id="rId200"/>
  </p:handoutMasterIdLst>
  <p:sldIdLst>
    <p:sldId id="368" r:id="rId2"/>
    <p:sldId id="533" r:id="rId3"/>
    <p:sldId id="363" r:id="rId4"/>
    <p:sldId id="534" r:id="rId5"/>
    <p:sldId id="535" r:id="rId6"/>
    <p:sldId id="536" r:id="rId7"/>
    <p:sldId id="364" r:id="rId8"/>
    <p:sldId id="365" r:id="rId9"/>
    <p:sldId id="540" r:id="rId10"/>
    <p:sldId id="541" r:id="rId11"/>
    <p:sldId id="537" r:id="rId12"/>
    <p:sldId id="264" r:id="rId13"/>
    <p:sldId id="305" r:id="rId14"/>
    <p:sldId id="310" r:id="rId15"/>
    <p:sldId id="312" r:id="rId16"/>
    <p:sldId id="398" r:id="rId17"/>
    <p:sldId id="369" r:id="rId18"/>
    <p:sldId id="315" r:id="rId19"/>
    <p:sldId id="373" r:id="rId20"/>
    <p:sldId id="434" r:id="rId21"/>
    <p:sldId id="331" r:id="rId22"/>
    <p:sldId id="435" r:id="rId23"/>
    <p:sldId id="436" r:id="rId24"/>
    <p:sldId id="374" r:id="rId25"/>
    <p:sldId id="333" r:id="rId26"/>
    <p:sldId id="334" r:id="rId27"/>
    <p:sldId id="562" r:id="rId28"/>
    <p:sldId id="461" r:id="rId29"/>
    <p:sldId id="462" r:id="rId30"/>
    <p:sldId id="347" r:id="rId31"/>
    <p:sldId id="469" r:id="rId32"/>
    <p:sldId id="470" r:id="rId33"/>
    <p:sldId id="346" r:id="rId34"/>
    <p:sldId id="563" r:id="rId35"/>
    <p:sldId id="460" r:id="rId36"/>
    <p:sldId id="345" r:id="rId37"/>
    <p:sldId id="309" r:id="rId38"/>
    <p:sldId id="565" r:id="rId39"/>
    <p:sldId id="564" r:id="rId40"/>
    <p:sldId id="572" r:id="rId41"/>
    <p:sldId id="569" r:id="rId42"/>
    <p:sldId id="570" r:id="rId43"/>
    <p:sldId id="571" r:id="rId44"/>
    <p:sldId id="566" r:id="rId45"/>
    <p:sldId id="573" r:id="rId46"/>
    <p:sldId id="574" r:id="rId47"/>
    <p:sldId id="575" r:id="rId48"/>
    <p:sldId id="567" r:id="rId49"/>
    <p:sldId id="577" r:id="rId50"/>
    <p:sldId id="578" r:id="rId51"/>
    <p:sldId id="576" r:id="rId52"/>
    <p:sldId id="579" r:id="rId53"/>
    <p:sldId id="587" r:id="rId54"/>
    <p:sldId id="588" r:id="rId55"/>
    <p:sldId id="589" r:id="rId56"/>
    <p:sldId id="590" r:id="rId57"/>
    <p:sldId id="591" r:id="rId58"/>
    <p:sldId id="592" r:id="rId59"/>
    <p:sldId id="593" r:id="rId60"/>
    <p:sldId id="568" r:id="rId61"/>
    <p:sldId id="594" r:id="rId62"/>
    <p:sldId id="595" r:id="rId63"/>
    <p:sldId id="596" r:id="rId64"/>
    <p:sldId id="597" r:id="rId65"/>
    <p:sldId id="598" r:id="rId66"/>
    <p:sldId id="599" r:id="rId67"/>
    <p:sldId id="600" r:id="rId68"/>
    <p:sldId id="601" r:id="rId69"/>
    <p:sldId id="602" r:id="rId70"/>
    <p:sldId id="580" r:id="rId71"/>
    <p:sldId id="581" r:id="rId72"/>
    <p:sldId id="603" r:id="rId73"/>
    <p:sldId id="582" r:id="rId74"/>
    <p:sldId id="604" r:id="rId75"/>
    <p:sldId id="605" r:id="rId76"/>
    <p:sldId id="606" r:id="rId77"/>
    <p:sldId id="607" r:id="rId78"/>
    <p:sldId id="608" r:id="rId79"/>
    <p:sldId id="609" r:id="rId80"/>
    <p:sldId id="610" r:id="rId81"/>
    <p:sldId id="583" r:id="rId82"/>
    <p:sldId id="611" r:id="rId83"/>
    <p:sldId id="612" r:id="rId84"/>
    <p:sldId id="613" r:id="rId85"/>
    <p:sldId id="614" r:id="rId86"/>
    <p:sldId id="616" r:id="rId87"/>
    <p:sldId id="615" r:id="rId88"/>
    <p:sldId id="584" r:id="rId89"/>
    <p:sldId id="622" r:id="rId90"/>
    <p:sldId id="624" r:id="rId91"/>
    <p:sldId id="623" r:id="rId92"/>
    <p:sldId id="585" r:id="rId93"/>
    <p:sldId id="625" r:id="rId94"/>
    <p:sldId id="626" r:id="rId95"/>
    <p:sldId id="627" r:id="rId96"/>
    <p:sldId id="586" r:id="rId97"/>
    <p:sldId id="628" r:id="rId98"/>
    <p:sldId id="629" r:id="rId99"/>
    <p:sldId id="617" r:id="rId100"/>
    <p:sldId id="631" r:id="rId101"/>
    <p:sldId id="618" r:id="rId102"/>
    <p:sldId id="632" r:id="rId103"/>
    <p:sldId id="630" r:id="rId104"/>
    <p:sldId id="636" r:id="rId105"/>
    <p:sldId id="635" r:id="rId106"/>
    <p:sldId id="619" r:id="rId107"/>
    <p:sldId id="620" r:id="rId108"/>
    <p:sldId id="621" r:id="rId109"/>
    <p:sldId id="542" r:id="rId110"/>
    <p:sldId id="543" r:id="rId111"/>
    <p:sldId id="646" r:id="rId112"/>
    <p:sldId id="647" r:id="rId113"/>
    <p:sldId id="648" r:id="rId114"/>
    <p:sldId id="649" r:id="rId115"/>
    <p:sldId id="650" r:id="rId116"/>
    <p:sldId id="544" r:id="rId117"/>
    <p:sldId id="375" r:id="rId118"/>
    <p:sldId id="441" r:id="rId119"/>
    <p:sldId id="437" r:id="rId120"/>
    <p:sldId id="480" r:id="rId121"/>
    <p:sldId id="481" r:id="rId122"/>
    <p:sldId id="482" r:id="rId123"/>
    <p:sldId id="483" r:id="rId124"/>
    <p:sldId id="484" r:id="rId125"/>
    <p:sldId id="485" r:id="rId126"/>
    <p:sldId id="486" r:id="rId127"/>
    <p:sldId id="487" r:id="rId128"/>
    <p:sldId id="488" r:id="rId129"/>
    <p:sldId id="489" r:id="rId130"/>
    <p:sldId id="637" r:id="rId131"/>
    <p:sldId id="638" r:id="rId132"/>
    <p:sldId id="639" r:id="rId133"/>
    <p:sldId id="640" r:id="rId134"/>
    <p:sldId id="641" r:id="rId135"/>
    <p:sldId id="642" r:id="rId136"/>
    <p:sldId id="643" r:id="rId137"/>
    <p:sldId id="644" r:id="rId138"/>
    <p:sldId id="645" r:id="rId139"/>
    <p:sldId id="478" r:id="rId140"/>
    <p:sldId id="447" r:id="rId141"/>
    <p:sldId id="448" r:id="rId142"/>
    <p:sldId id="449" r:id="rId143"/>
    <p:sldId id="450" r:id="rId144"/>
    <p:sldId id="451" r:id="rId145"/>
    <p:sldId id="466" r:id="rId146"/>
    <p:sldId id="471" r:id="rId147"/>
    <p:sldId id="472" r:id="rId148"/>
    <p:sldId id="473" r:id="rId149"/>
    <p:sldId id="474" r:id="rId150"/>
    <p:sldId id="475" r:id="rId151"/>
    <p:sldId id="476" r:id="rId152"/>
    <p:sldId id="477" r:id="rId153"/>
    <p:sldId id="377" r:id="rId154"/>
    <p:sldId id="379" r:id="rId155"/>
    <p:sldId id="380" r:id="rId156"/>
    <p:sldId id="381" r:id="rId157"/>
    <p:sldId id="382" r:id="rId158"/>
    <p:sldId id="383" r:id="rId159"/>
    <p:sldId id="384" r:id="rId160"/>
    <p:sldId id="385" r:id="rId161"/>
    <p:sldId id="386" r:id="rId162"/>
    <p:sldId id="387" r:id="rId163"/>
    <p:sldId id="378" r:id="rId164"/>
    <p:sldId id="392" r:id="rId165"/>
    <p:sldId id="393" r:id="rId166"/>
    <p:sldId id="394" r:id="rId167"/>
    <p:sldId id="395" r:id="rId168"/>
    <p:sldId id="396" r:id="rId169"/>
    <p:sldId id="397" r:id="rId170"/>
    <p:sldId id="406" r:id="rId171"/>
    <p:sldId id="407" r:id="rId172"/>
    <p:sldId id="408" r:id="rId173"/>
    <p:sldId id="409" r:id="rId174"/>
    <p:sldId id="410" r:id="rId175"/>
    <p:sldId id="411" r:id="rId176"/>
    <p:sldId id="412" r:id="rId177"/>
    <p:sldId id="413" r:id="rId178"/>
    <p:sldId id="414" r:id="rId179"/>
    <p:sldId id="415" r:id="rId180"/>
    <p:sldId id="416" r:id="rId181"/>
    <p:sldId id="388" r:id="rId182"/>
    <p:sldId id="389" r:id="rId183"/>
    <p:sldId id="424" r:id="rId184"/>
    <p:sldId id="425" r:id="rId185"/>
    <p:sldId id="427" r:id="rId186"/>
    <p:sldId id="423" r:id="rId187"/>
    <p:sldId id="428" r:id="rId188"/>
    <p:sldId id="429" r:id="rId189"/>
    <p:sldId id="430" r:id="rId190"/>
    <p:sldId id="426" r:id="rId191"/>
    <p:sldId id="431" r:id="rId192"/>
    <p:sldId id="390" r:id="rId193"/>
    <p:sldId id="490" r:id="rId194"/>
    <p:sldId id="491" r:id="rId195"/>
    <p:sldId id="532" r:id="rId196"/>
    <p:sldId id="492" r:id="rId197"/>
    <p:sldId id="493" r:id="rId198"/>
  </p:sldIdLst>
  <p:sldSz cx="9144000" cy="5715000" type="screen16x10"/>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Times New Roman"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Times New Roman"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Times New Roman"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Times New Roman" charset="0"/>
        <a:ea typeface="ＭＳ Ｐゴシック" charset="-128"/>
        <a:cs typeface="ＭＳ Ｐゴシック" charset="-128"/>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6"/>
    <p:restoredTop sz="94643"/>
  </p:normalViewPr>
  <p:slideViewPr>
    <p:cSldViewPr>
      <p:cViewPr varScale="1">
        <p:scale>
          <a:sx n="105" d="100"/>
          <a:sy n="105" d="100"/>
        </p:scale>
        <p:origin x="-276" y="-96"/>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slide" Target="slides/slide195.xml"/><Relationship Id="rId200"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1"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notesMaster" Target="notesMasters/notesMaster1.xml"/><Relationship Id="rId20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90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90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90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7DD5D6C-B5B8-6140-8D75-323D39D3200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49A0B6D-CE57-2B47-8EBE-BCCE1B876DEC}" type="datetimeFigureOut">
              <a:rPr lang="en-US"/>
              <a:pPr/>
              <a:t>4/11/2022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AA9600E-3FC2-214F-8616-599E59C0490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BD14D132-A9E4-4D29-850E-3D09B9A1B0A3}" type="slidenum">
              <a:rPr lang="en-US" smtClean="0">
                <a:latin typeface="Times New Roman" charset="0"/>
              </a:rPr>
              <a:pPr/>
              <a:t>114</a:t>
            </a:fld>
            <a:endParaRPr lang="en-US">
              <a:latin typeface="Times New Roman"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a:latin typeface="Times New Roman" charset="0"/>
              </a:rPr>
              <a:t>20000E3/3E8*656 = 43.7333 nm</a:t>
            </a:r>
          </a:p>
          <a:p>
            <a:pPr eaLnBrk="1" hangingPunct="1"/>
            <a:r>
              <a:rPr lang="en-US">
                <a:latin typeface="Times New Roman" charset="0"/>
              </a:rPr>
              <a:t>656 + 43.7333 = 699.733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1D11E47-D747-48EF-B3A9-ACF9A865F732}" type="slidenum">
              <a:rPr lang="en-US" smtClean="0">
                <a:latin typeface="Times New Roman" charset="0"/>
              </a:rPr>
              <a:pPr/>
              <a:t>115</a:t>
            </a:fld>
            <a:endParaRPr lang="en-US">
              <a:latin typeface="Times New Roman"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a:latin typeface="Times New Roman" charset="0"/>
              </a:rPr>
              <a:t>(691-656)/656*3E5 = 16,000 km/s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bwMode="auto">
          <a:noFill/>
          <a:ln>
            <a:miter lim="800000"/>
            <a:headEnd/>
            <a:tailEnd/>
          </a:ln>
        </p:spPr>
        <p:txBody>
          <a:bodyPr/>
          <a:lstStyle/>
          <a:p>
            <a:fld id="{7D03B901-5655-964B-9AA5-E430A2A20365}" type="slidenum">
              <a:rPr lang="en-US"/>
              <a:pPr/>
              <a:t>194</a:t>
            </a:fld>
            <a:endParaRPr lang="en-US"/>
          </a:p>
        </p:txBody>
      </p:sp>
      <p:sp>
        <p:nvSpPr>
          <p:cNvPr id="1935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93540"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a:spcBef>
                <a:spcPct val="0"/>
              </a:spcBef>
            </a:pPr>
            <a:r>
              <a:rPr lang="en-US" sz="3200"/>
              <a:t>Luminosity L = </a:t>
            </a:r>
            <a:r>
              <a:rPr lang="en-US" sz="3200">
                <a:ea typeface="Times New Roman" charset="0"/>
                <a:cs typeface="Times New Roman" charset="0"/>
              </a:rPr>
              <a:t>σAT</a:t>
            </a:r>
            <a:r>
              <a:rPr lang="en-US" sz="3200" baseline="30000">
                <a:ea typeface="Times New Roman" charset="0"/>
                <a:cs typeface="Times New Roman" charset="0"/>
              </a:rPr>
              <a:t>4 </a:t>
            </a:r>
            <a:r>
              <a:rPr lang="en-US" sz="3200">
                <a:ea typeface="Times New Roman" charset="0"/>
                <a:cs typeface="Times New Roman" charset="0"/>
              </a:rPr>
              <a:t>, T = (L/(σ*4*pi*5E8</a:t>
            </a:r>
            <a:r>
              <a:rPr lang="en-US" sz="3200" baseline="30000">
                <a:ea typeface="Times New Roman" charset="0"/>
                <a:cs typeface="Times New Roman" charset="0"/>
              </a:rPr>
              <a:t>2</a:t>
            </a:r>
            <a:r>
              <a:rPr lang="en-US" sz="3200">
                <a:ea typeface="Times New Roman" charset="0"/>
                <a:cs typeface="Times New Roman" charset="0"/>
              </a:rPr>
              <a:t>))^.25 = 6968 K = 7.0E3 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bwMode="auto">
          <a:noFill/>
          <a:ln>
            <a:miter lim="800000"/>
            <a:headEnd/>
            <a:tailEnd/>
          </a:ln>
        </p:spPr>
        <p:txBody>
          <a:bodyPr/>
          <a:lstStyle/>
          <a:p>
            <a:fld id="{EE773857-E5B2-4249-A23A-B30F34BA8548}" type="slidenum">
              <a:rPr lang="en-US"/>
              <a:pPr/>
              <a:t>197</a:t>
            </a:fld>
            <a:endParaRPr lang="en-US"/>
          </a:p>
        </p:txBody>
      </p:sp>
      <p:sp>
        <p:nvSpPr>
          <p:cNvPr id="19456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9456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a:spcBef>
                <a:spcPct val="0"/>
              </a:spcBef>
            </a:pPr>
            <a:endParaRPr lang="en-US" sz="3200">
              <a:ea typeface="Times New Roman" charset="0"/>
              <a:cs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7F6DB03-E6CE-DC4B-B363-F3FFD6ADB7A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AE27ECA-4290-2448-B4A4-D579CA9F41E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08000"/>
            <a:ext cx="19431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08000"/>
            <a:ext cx="56769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53806AF-504B-9F4B-A810-70E855A02F6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1E0932E-7C4A-1D44-BFF1-7593CA4E730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7F71834-5655-1645-9863-319CC654B6F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042782A-21E0-664D-BABA-AB431B7E0D8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F6B976DE-EB46-9D40-82E6-06FA993B2B3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FE175D7A-1E4D-0041-BB7D-8F53D04DB51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F355C827-C084-D045-A902-EE6F091BA08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0995F2F-C261-B64A-A36C-4C1C415AC07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F27FFC9-FFD0-0945-8D94-C78ADF09517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508000"/>
            <a:ext cx="77724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Rectangle 3"/>
          <p:cNvSpPr>
            <a:spLocks noGrp="1" noChangeArrowheads="1"/>
          </p:cNvSpPr>
          <p:nvPr>
            <p:ph type="body" idx="1"/>
          </p:nvPr>
        </p:nvSpPr>
        <p:spPr bwMode="auto">
          <a:xfrm>
            <a:off x="685800" y="1651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6139C00-DB25-CC44-959E-046796CE3CB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1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hyperlink" Target="http://tuhsphysics.ttsd.k12.or.us/wiki/index.php/Field_Theory_Worksheet" TargetMode="External"/><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slide" Target="slide156.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slide" Target="slide156.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slide" Target="slide15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 Target="slide8.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19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a:t>IB Review</a:t>
            </a:r>
          </a:p>
        </p:txBody>
      </p:sp>
      <p:sp>
        <p:nvSpPr>
          <p:cNvPr id="23555" name="Rectangle 3"/>
          <p:cNvSpPr>
            <a:spLocks noGrp="1" noChangeArrowheads="1"/>
          </p:cNvSpPr>
          <p:nvPr>
            <p:ph type="body" idx="1"/>
          </p:nvPr>
        </p:nvSpPr>
        <p:spPr/>
        <p:txBody>
          <a:bodyPr/>
          <a:lstStyle/>
          <a:p>
            <a:pPr eaLnBrk="1" hangingPunct="1">
              <a:buFontTx/>
              <a:buNone/>
            </a:pPr>
            <a:r>
              <a:rPr lang="en-US" sz="2400" b="1" u="sng" dirty="0"/>
              <a:t>Following the Data Packet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04801" y="190500"/>
            <a:ext cx="8074025" cy="2800767"/>
          </a:xfrm>
          <a:prstGeom prst="rect">
            <a:avLst/>
          </a:prstGeom>
          <a:noFill/>
          <a:ln w="25400">
            <a:noFill/>
            <a:miter lim="800000"/>
            <a:headEnd/>
            <a:tailEnd/>
          </a:ln>
        </p:spPr>
        <p:txBody>
          <a:bodyPr>
            <a:spAutoFit/>
          </a:bodyPr>
          <a:lstStyle/>
          <a:p>
            <a:pPr algn="ctr"/>
            <a:r>
              <a:rPr lang="en-US" sz="4400" dirty="0"/>
              <a:t>Express the answer with the correct uncertainty</a:t>
            </a:r>
          </a:p>
          <a:p>
            <a:pPr algn="ctr"/>
            <a:endParaRPr lang="en-US" sz="4400" dirty="0"/>
          </a:p>
          <a:p>
            <a:pPr algn="ctr"/>
            <a:r>
              <a:rPr lang="en-US" sz="4400" dirty="0"/>
              <a:t>(45 </a:t>
            </a:r>
            <a:r>
              <a:rPr lang="en-US" sz="4400" dirty="0">
                <a:cs typeface="Times New Roman" pitchFamily="18" charset="0"/>
              </a:rPr>
              <a:t>±</a:t>
            </a:r>
            <a:r>
              <a:rPr lang="en-US" sz="4400" dirty="0"/>
              <a:t> 2)   x   (12 ± 1)    = ??</a:t>
            </a:r>
          </a:p>
        </p:txBody>
      </p:sp>
      <p:sp>
        <p:nvSpPr>
          <p:cNvPr id="16389" name="Text Box 5"/>
          <p:cNvSpPr txBox="1">
            <a:spLocks noChangeArrowheads="1"/>
          </p:cNvSpPr>
          <p:nvPr/>
        </p:nvSpPr>
        <p:spPr bwMode="auto">
          <a:xfrm>
            <a:off x="304800" y="5435865"/>
            <a:ext cx="947695" cy="307777"/>
          </a:xfrm>
          <a:prstGeom prst="rect">
            <a:avLst/>
          </a:prstGeom>
          <a:noFill/>
          <a:ln w="25400">
            <a:noFill/>
            <a:miter lim="800000"/>
            <a:headEnd/>
            <a:tailEnd/>
          </a:ln>
        </p:spPr>
        <p:txBody>
          <a:bodyPr wrap="none">
            <a:spAutoFit/>
          </a:bodyPr>
          <a:lstStyle/>
          <a:p>
            <a:r>
              <a:rPr lang="en-US" sz="1400" dirty="0"/>
              <a:t>540. ± 69</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 Box 2"/>
          <p:cNvSpPr txBox="1">
            <a:spLocks noChangeArrowheads="1"/>
          </p:cNvSpPr>
          <p:nvPr/>
        </p:nvSpPr>
        <p:spPr bwMode="auto">
          <a:xfrm>
            <a:off x="304800" y="1"/>
            <a:ext cx="6019800" cy="707886"/>
          </a:xfrm>
          <a:prstGeom prst="rect">
            <a:avLst/>
          </a:prstGeom>
          <a:noFill/>
          <a:ln w="9525">
            <a:noFill/>
            <a:miter lim="800000"/>
            <a:headEnd/>
            <a:tailEnd/>
          </a:ln>
          <a:effectLst/>
        </p:spPr>
        <p:txBody>
          <a:bodyPr>
            <a:spAutoFit/>
          </a:bodyPr>
          <a:lstStyle/>
          <a:p>
            <a:r>
              <a:rPr lang="en-US" sz="4000" b="1" u="sng"/>
              <a:t>The Four Forces of Nature</a:t>
            </a:r>
            <a:endParaRPr lang="en-US" sz="800"/>
          </a:p>
        </p:txBody>
      </p:sp>
      <p:sp>
        <p:nvSpPr>
          <p:cNvPr id="212998" name="Text Box 6"/>
          <p:cNvSpPr txBox="1">
            <a:spLocks noChangeArrowheads="1"/>
          </p:cNvSpPr>
          <p:nvPr/>
        </p:nvSpPr>
        <p:spPr bwMode="auto">
          <a:xfrm>
            <a:off x="228600" y="825500"/>
            <a:ext cx="2667000" cy="2431435"/>
          </a:xfrm>
          <a:prstGeom prst="rect">
            <a:avLst/>
          </a:prstGeom>
          <a:noFill/>
          <a:ln w="38100">
            <a:noFill/>
            <a:miter lim="800000"/>
            <a:headEnd/>
            <a:tailEnd/>
          </a:ln>
          <a:effectLst/>
        </p:spPr>
        <p:txBody>
          <a:bodyPr>
            <a:spAutoFit/>
          </a:bodyPr>
          <a:lstStyle/>
          <a:p>
            <a:r>
              <a:rPr lang="en-US" u="sng" dirty="0"/>
              <a:t>Type</a:t>
            </a:r>
          </a:p>
          <a:p>
            <a:r>
              <a:rPr lang="en-US" dirty="0"/>
              <a:t>Strong Nuclear</a:t>
            </a:r>
          </a:p>
          <a:p>
            <a:r>
              <a:rPr lang="en-US" dirty="0"/>
              <a:t>Electromagnetic</a:t>
            </a:r>
          </a:p>
          <a:p>
            <a:r>
              <a:rPr lang="en-US" dirty="0"/>
              <a:t>Weak Nuclear</a:t>
            </a:r>
          </a:p>
          <a:p>
            <a:r>
              <a:rPr lang="en-US" dirty="0"/>
              <a:t>Gravitational</a:t>
            </a:r>
            <a:endParaRPr lang="en-US" sz="3200" dirty="0">
              <a:sym typeface="Symbol" pitchFamily="18" charset="2"/>
            </a:endParaRPr>
          </a:p>
          <a:p>
            <a:endParaRPr lang="en-US" sz="3200" dirty="0">
              <a:sym typeface="Symbol" pitchFamily="18" charset="2"/>
            </a:endParaRPr>
          </a:p>
        </p:txBody>
      </p:sp>
      <p:sp>
        <p:nvSpPr>
          <p:cNvPr id="213000" name="Text Box 8"/>
          <p:cNvSpPr txBox="1">
            <a:spLocks noChangeArrowheads="1"/>
          </p:cNvSpPr>
          <p:nvPr/>
        </p:nvSpPr>
        <p:spPr bwMode="auto">
          <a:xfrm>
            <a:off x="3124200" y="825500"/>
            <a:ext cx="2667000" cy="2431435"/>
          </a:xfrm>
          <a:prstGeom prst="rect">
            <a:avLst/>
          </a:prstGeom>
          <a:noFill/>
          <a:ln w="38100">
            <a:noFill/>
            <a:miter lim="800000"/>
            <a:headEnd/>
            <a:tailEnd/>
          </a:ln>
          <a:effectLst/>
        </p:spPr>
        <p:txBody>
          <a:bodyPr>
            <a:spAutoFit/>
          </a:bodyPr>
          <a:lstStyle/>
          <a:p>
            <a:r>
              <a:rPr lang="en-US" u="sng" dirty="0"/>
              <a:t>Relative Strength</a:t>
            </a:r>
          </a:p>
          <a:p>
            <a:r>
              <a:rPr lang="en-US" dirty="0"/>
              <a:t>1</a:t>
            </a:r>
          </a:p>
          <a:p>
            <a:r>
              <a:rPr lang="en-US" dirty="0"/>
              <a:t>10</a:t>
            </a:r>
            <a:r>
              <a:rPr lang="en-US" baseline="30000" dirty="0"/>
              <a:t>-2</a:t>
            </a:r>
          </a:p>
          <a:p>
            <a:r>
              <a:rPr lang="en-US" dirty="0"/>
              <a:t>10</a:t>
            </a:r>
            <a:r>
              <a:rPr lang="en-US" baseline="30000" dirty="0"/>
              <a:t>-6</a:t>
            </a:r>
            <a:endParaRPr lang="en-US" dirty="0"/>
          </a:p>
          <a:p>
            <a:r>
              <a:rPr lang="en-US" dirty="0"/>
              <a:t>10</a:t>
            </a:r>
            <a:r>
              <a:rPr lang="en-US" baseline="30000" dirty="0"/>
              <a:t>-38</a:t>
            </a:r>
            <a:endParaRPr lang="en-US" sz="3200" dirty="0">
              <a:sym typeface="Symbol" pitchFamily="18" charset="2"/>
            </a:endParaRPr>
          </a:p>
          <a:p>
            <a:endParaRPr lang="en-US" sz="3200" dirty="0">
              <a:sym typeface="Symbol" pitchFamily="18" charset="2"/>
            </a:endParaRPr>
          </a:p>
        </p:txBody>
      </p:sp>
      <p:sp>
        <p:nvSpPr>
          <p:cNvPr id="213001" name="Text Box 9"/>
          <p:cNvSpPr txBox="1">
            <a:spLocks noChangeArrowheads="1"/>
          </p:cNvSpPr>
          <p:nvPr/>
        </p:nvSpPr>
        <p:spPr bwMode="auto">
          <a:xfrm>
            <a:off x="5943600" y="825500"/>
            <a:ext cx="3048000" cy="2431435"/>
          </a:xfrm>
          <a:prstGeom prst="rect">
            <a:avLst/>
          </a:prstGeom>
          <a:noFill/>
          <a:ln w="38100">
            <a:noFill/>
            <a:miter lim="800000"/>
            <a:headEnd/>
            <a:tailEnd/>
          </a:ln>
          <a:effectLst/>
        </p:spPr>
        <p:txBody>
          <a:bodyPr wrap="square">
            <a:spAutoFit/>
          </a:bodyPr>
          <a:lstStyle/>
          <a:p>
            <a:r>
              <a:rPr lang="en-US" u="sng" dirty="0"/>
              <a:t>Field Particle</a:t>
            </a:r>
          </a:p>
          <a:p>
            <a:r>
              <a:rPr lang="en-US" dirty="0"/>
              <a:t>Gluons (</a:t>
            </a:r>
            <a:r>
              <a:rPr lang="en-US" dirty="0" err="1"/>
              <a:t>pions</a:t>
            </a:r>
            <a:r>
              <a:rPr lang="en-US" dirty="0"/>
              <a:t>)</a:t>
            </a:r>
          </a:p>
          <a:p>
            <a:r>
              <a:rPr lang="en-US" dirty="0"/>
              <a:t>Photon (</a:t>
            </a:r>
            <a:r>
              <a:rPr lang="el-GR" dirty="0"/>
              <a:t>γ</a:t>
            </a:r>
            <a:r>
              <a:rPr lang="en-US" dirty="0"/>
              <a:t>)</a:t>
            </a:r>
            <a:endParaRPr lang="en-US" baseline="30000" dirty="0"/>
          </a:p>
          <a:p>
            <a:r>
              <a:rPr lang="en-US" dirty="0"/>
              <a:t>W</a:t>
            </a:r>
            <a:r>
              <a:rPr lang="en-US" u="sng" baseline="30000" dirty="0"/>
              <a:t>+</a:t>
            </a:r>
            <a:r>
              <a:rPr lang="en-US" dirty="0"/>
              <a:t> and </a:t>
            </a:r>
            <a:r>
              <a:rPr lang="en-US" dirty="0" err="1"/>
              <a:t>Z</a:t>
            </a:r>
            <a:r>
              <a:rPr lang="en-US" baseline="30000" dirty="0" err="1"/>
              <a:t>o</a:t>
            </a:r>
            <a:endParaRPr lang="en-US" baseline="30000" dirty="0"/>
          </a:p>
          <a:p>
            <a:r>
              <a:rPr lang="en-US" dirty="0"/>
              <a:t>Graviton?</a:t>
            </a:r>
            <a:endParaRPr lang="en-US" sz="3200" dirty="0">
              <a:sym typeface="Symbol" pitchFamily="18" charset="2"/>
            </a:endParaRPr>
          </a:p>
          <a:p>
            <a:endParaRPr lang="en-US" sz="3200" dirty="0">
              <a:sym typeface="Symbol" pitchFamily="18" charset="2"/>
            </a:endParaRPr>
          </a:p>
        </p:txBody>
      </p:sp>
      <p:pic>
        <p:nvPicPr>
          <p:cNvPr id="6" name="Picture 2"/>
          <p:cNvPicPr>
            <a:picLocks noChangeAspect="1" noChangeArrowheads="1"/>
          </p:cNvPicPr>
          <p:nvPr/>
        </p:nvPicPr>
        <p:blipFill>
          <a:blip r:embed="rId2" cstate="print"/>
          <a:srcRect/>
          <a:stretch>
            <a:fillRect/>
          </a:stretch>
        </p:blipFill>
        <p:spPr bwMode="auto">
          <a:xfrm>
            <a:off x="0" y="3556000"/>
            <a:ext cx="9195980" cy="88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2998">
                                            <p:txEl>
                                              <p:pRg st="0" end="0"/>
                                            </p:txEl>
                                          </p:spTgt>
                                        </p:tgtEl>
                                        <p:attrNameLst>
                                          <p:attrName>style.visibility</p:attrName>
                                        </p:attrNameLst>
                                      </p:cBhvr>
                                      <p:to>
                                        <p:strVal val="visible"/>
                                      </p:to>
                                    </p:set>
                                    <p:animEffect transition="in" filter="dissolve">
                                      <p:cBhvr>
                                        <p:cTn id="7" dur="500"/>
                                        <p:tgtEl>
                                          <p:spTgt spid="2129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2998">
                                            <p:txEl>
                                              <p:pRg st="1" end="1"/>
                                            </p:txEl>
                                          </p:spTgt>
                                        </p:tgtEl>
                                        <p:attrNameLst>
                                          <p:attrName>style.visibility</p:attrName>
                                        </p:attrNameLst>
                                      </p:cBhvr>
                                      <p:to>
                                        <p:strVal val="visible"/>
                                      </p:to>
                                    </p:set>
                                    <p:animEffect transition="in" filter="dissolve">
                                      <p:cBhvr>
                                        <p:cTn id="12" dur="500"/>
                                        <p:tgtEl>
                                          <p:spTgt spid="2129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2998">
                                            <p:txEl>
                                              <p:pRg st="2" end="2"/>
                                            </p:txEl>
                                          </p:spTgt>
                                        </p:tgtEl>
                                        <p:attrNameLst>
                                          <p:attrName>style.visibility</p:attrName>
                                        </p:attrNameLst>
                                      </p:cBhvr>
                                      <p:to>
                                        <p:strVal val="visible"/>
                                      </p:to>
                                    </p:set>
                                    <p:animEffect transition="in" filter="dissolve">
                                      <p:cBhvr>
                                        <p:cTn id="17" dur="500"/>
                                        <p:tgtEl>
                                          <p:spTgt spid="2129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2998">
                                            <p:txEl>
                                              <p:pRg st="3" end="3"/>
                                            </p:txEl>
                                          </p:spTgt>
                                        </p:tgtEl>
                                        <p:attrNameLst>
                                          <p:attrName>style.visibility</p:attrName>
                                        </p:attrNameLst>
                                      </p:cBhvr>
                                      <p:to>
                                        <p:strVal val="visible"/>
                                      </p:to>
                                    </p:set>
                                    <p:animEffect transition="in" filter="dissolve">
                                      <p:cBhvr>
                                        <p:cTn id="22" dur="500"/>
                                        <p:tgtEl>
                                          <p:spTgt spid="2129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2998">
                                            <p:txEl>
                                              <p:pRg st="4" end="4"/>
                                            </p:txEl>
                                          </p:spTgt>
                                        </p:tgtEl>
                                        <p:attrNameLst>
                                          <p:attrName>style.visibility</p:attrName>
                                        </p:attrNameLst>
                                      </p:cBhvr>
                                      <p:to>
                                        <p:strVal val="visible"/>
                                      </p:to>
                                    </p:set>
                                    <p:animEffect transition="in" filter="dissolve">
                                      <p:cBhvr>
                                        <p:cTn id="27" dur="500"/>
                                        <p:tgtEl>
                                          <p:spTgt spid="2129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3000">
                                            <p:txEl>
                                              <p:pRg st="0" end="0"/>
                                            </p:txEl>
                                          </p:spTgt>
                                        </p:tgtEl>
                                        <p:attrNameLst>
                                          <p:attrName>style.visibility</p:attrName>
                                        </p:attrNameLst>
                                      </p:cBhvr>
                                      <p:to>
                                        <p:strVal val="visible"/>
                                      </p:to>
                                    </p:set>
                                    <p:animEffect transition="in" filter="dissolve">
                                      <p:cBhvr>
                                        <p:cTn id="32" dur="500"/>
                                        <p:tgtEl>
                                          <p:spTgt spid="21300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3000">
                                            <p:txEl>
                                              <p:pRg st="1" end="1"/>
                                            </p:txEl>
                                          </p:spTgt>
                                        </p:tgtEl>
                                        <p:attrNameLst>
                                          <p:attrName>style.visibility</p:attrName>
                                        </p:attrNameLst>
                                      </p:cBhvr>
                                      <p:to>
                                        <p:strVal val="visible"/>
                                      </p:to>
                                    </p:set>
                                    <p:animEffect transition="in" filter="dissolve">
                                      <p:cBhvr>
                                        <p:cTn id="37" dur="500"/>
                                        <p:tgtEl>
                                          <p:spTgt spid="21300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3000">
                                            <p:txEl>
                                              <p:pRg st="2" end="2"/>
                                            </p:txEl>
                                          </p:spTgt>
                                        </p:tgtEl>
                                        <p:attrNameLst>
                                          <p:attrName>style.visibility</p:attrName>
                                        </p:attrNameLst>
                                      </p:cBhvr>
                                      <p:to>
                                        <p:strVal val="visible"/>
                                      </p:to>
                                    </p:set>
                                    <p:animEffect transition="in" filter="dissolve">
                                      <p:cBhvr>
                                        <p:cTn id="42" dur="500"/>
                                        <p:tgtEl>
                                          <p:spTgt spid="21300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13000">
                                            <p:txEl>
                                              <p:pRg st="3" end="3"/>
                                            </p:txEl>
                                          </p:spTgt>
                                        </p:tgtEl>
                                        <p:attrNameLst>
                                          <p:attrName>style.visibility</p:attrName>
                                        </p:attrNameLst>
                                      </p:cBhvr>
                                      <p:to>
                                        <p:strVal val="visible"/>
                                      </p:to>
                                    </p:set>
                                    <p:animEffect transition="in" filter="dissolve">
                                      <p:cBhvr>
                                        <p:cTn id="47" dur="500"/>
                                        <p:tgtEl>
                                          <p:spTgt spid="21300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13000">
                                            <p:txEl>
                                              <p:pRg st="4" end="4"/>
                                            </p:txEl>
                                          </p:spTgt>
                                        </p:tgtEl>
                                        <p:attrNameLst>
                                          <p:attrName>style.visibility</p:attrName>
                                        </p:attrNameLst>
                                      </p:cBhvr>
                                      <p:to>
                                        <p:strVal val="visible"/>
                                      </p:to>
                                    </p:set>
                                    <p:animEffect transition="in" filter="dissolve">
                                      <p:cBhvr>
                                        <p:cTn id="52" dur="500"/>
                                        <p:tgtEl>
                                          <p:spTgt spid="213000">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13001">
                                            <p:txEl>
                                              <p:pRg st="0" end="0"/>
                                            </p:txEl>
                                          </p:spTgt>
                                        </p:tgtEl>
                                        <p:attrNameLst>
                                          <p:attrName>style.visibility</p:attrName>
                                        </p:attrNameLst>
                                      </p:cBhvr>
                                      <p:to>
                                        <p:strVal val="visible"/>
                                      </p:to>
                                    </p:set>
                                    <p:animEffect transition="in" filter="dissolve">
                                      <p:cBhvr>
                                        <p:cTn id="57" dur="500"/>
                                        <p:tgtEl>
                                          <p:spTgt spid="213001">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13001">
                                            <p:txEl>
                                              <p:pRg st="1" end="1"/>
                                            </p:txEl>
                                          </p:spTgt>
                                        </p:tgtEl>
                                        <p:attrNameLst>
                                          <p:attrName>style.visibility</p:attrName>
                                        </p:attrNameLst>
                                      </p:cBhvr>
                                      <p:to>
                                        <p:strVal val="visible"/>
                                      </p:to>
                                    </p:set>
                                    <p:animEffect transition="in" filter="dissolve">
                                      <p:cBhvr>
                                        <p:cTn id="62" dur="500"/>
                                        <p:tgtEl>
                                          <p:spTgt spid="213001">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13001">
                                            <p:txEl>
                                              <p:pRg st="2" end="2"/>
                                            </p:txEl>
                                          </p:spTgt>
                                        </p:tgtEl>
                                        <p:attrNameLst>
                                          <p:attrName>style.visibility</p:attrName>
                                        </p:attrNameLst>
                                      </p:cBhvr>
                                      <p:to>
                                        <p:strVal val="visible"/>
                                      </p:to>
                                    </p:set>
                                    <p:animEffect transition="in" filter="dissolve">
                                      <p:cBhvr>
                                        <p:cTn id="67" dur="500"/>
                                        <p:tgtEl>
                                          <p:spTgt spid="213001">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13001">
                                            <p:txEl>
                                              <p:pRg st="3" end="3"/>
                                            </p:txEl>
                                          </p:spTgt>
                                        </p:tgtEl>
                                        <p:attrNameLst>
                                          <p:attrName>style.visibility</p:attrName>
                                        </p:attrNameLst>
                                      </p:cBhvr>
                                      <p:to>
                                        <p:strVal val="visible"/>
                                      </p:to>
                                    </p:set>
                                    <p:animEffect transition="in" filter="dissolve">
                                      <p:cBhvr>
                                        <p:cTn id="72" dur="500"/>
                                        <p:tgtEl>
                                          <p:spTgt spid="213001">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13001">
                                            <p:txEl>
                                              <p:pRg st="4" end="4"/>
                                            </p:txEl>
                                          </p:spTgt>
                                        </p:tgtEl>
                                        <p:attrNameLst>
                                          <p:attrName>style.visibility</p:attrName>
                                        </p:attrNameLst>
                                      </p:cBhvr>
                                      <p:to>
                                        <p:strVal val="visible"/>
                                      </p:to>
                                    </p:set>
                                    <p:animEffect transition="in" filter="dissolve">
                                      <p:cBhvr>
                                        <p:cTn id="77" dur="500"/>
                                        <p:tgtEl>
                                          <p:spTgt spid="213001">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8" grpId="0" build="p" bldLvl="2" autoUpdateAnimBg="0"/>
      <p:bldP spid="213000" grpId="0" build="p" bldLvl="2" autoUpdateAnimBg="0"/>
      <p:bldP spid="213001" grpId="0" build="p" bldLvl="2"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upload.wikimedia.org/wikipedia/commons/thumb/0/00/Standard_Model_of_Elementary_Particles.svg/1024px-Standard_Model_of_Elementary_Particles.svg.png"/>
          <p:cNvPicPr/>
          <p:nvPr/>
        </p:nvPicPr>
        <p:blipFill>
          <a:blip r:embed="rId2" cstate="print"/>
          <a:srcRect/>
          <a:stretch>
            <a:fillRect/>
          </a:stretch>
        </p:blipFill>
        <p:spPr bwMode="auto">
          <a:xfrm>
            <a:off x="304800" y="114300"/>
            <a:ext cx="4795736" cy="3871608"/>
          </a:xfrm>
          <a:prstGeom prst="rect">
            <a:avLst/>
          </a:prstGeom>
          <a:noFill/>
        </p:spPr>
      </p:pic>
      <p:sp>
        <p:nvSpPr>
          <p:cNvPr id="6" name="TextBox 5"/>
          <p:cNvSpPr txBox="1"/>
          <p:nvPr/>
        </p:nvSpPr>
        <p:spPr>
          <a:xfrm>
            <a:off x="5257800" y="952500"/>
            <a:ext cx="3929281" cy="2862322"/>
          </a:xfrm>
          <a:prstGeom prst="rect">
            <a:avLst/>
          </a:prstGeom>
          <a:noFill/>
        </p:spPr>
        <p:txBody>
          <a:bodyPr wrap="none" rtlCol="0">
            <a:spAutoFit/>
          </a:bodyPr>
          <a:lstStyle/>
          <a:p>
            <a:r>
              <a:rPr lang="en-US" sz="1800" dirty="0"/>
              <a:t>Bosons (Integer spin)</a:t>
            </a:r>
          </a:p>
          <a:p>
            <a:r>
              <a:rPr lang="en-US" sz="1800" dirty="0"/>
              <a:t>	Gauge Bosons (Spin 1)</a:t>
            </a:r>
          </a:p>
          <a:p>
            <a:r>
              <a:rPr lang="en-US" sz="1800" dirty="0"/>
              <a:t>	Scalar Boson (Spin 0)</a:t>
            </a:r>
          </a:p>
          <a:p>
            <a:r>
              <a:rPr lang="en-US" sz="1800" dirty="0"/>
              <a:t>	Mesons (Even # of Spin ½)</a:t>
            </a:r>
          </a:p>
          <a:p>
            <a:endParaRPr lang="en-US" sz="1800" dirty="0"/>
          </a:p>
          <a:p>
            <a:r>
              <a:rPr lang="en-US" sz="1800" dirty="0"/>
              <a:t>Fermions (Non integer Spin or Spin  ½)</a:t>
            </a:r>
          </a:p>
          <a:p>
            <a:r>
              <a:rPr lang="en-US" sz="1800" dirty="0"/>
              <a:t>	Leptons</a:t>
            </a:r>
          </a:p>
          <a:p>
            <a:r>
              <a:rPr lang="en-US" sz="1800" dirty="0"/>
              <a:t>	Bosons (odd # of Spin ½)</a:t>
            </a:r>
          </a:p>
          <a:p>
            <a:r>
              <a:rPr lang="en-US" sz="1800" dirty="0"/>
              <a:t>	Quarks</a:t>
            </a:r>
          </a:p>
          <a:p>
            <a:endParaRPr lang="en-US" sz="18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5105400" y="1778001"/>
            <a:ext cx="4191000" cy="707886"/>
          </a:xfrm>
          <a:prstGeom prst="rect">
            <a:avLst/>
          </a:prstGeom>
          <a:noFill/>
          <a:ln w="9525">
            <a:noFill/>
            <a:miter lim="800000"/>
            <a:headEnd/>
            <a:tailEnd/>
          </a:ln>
          <a:effectLst/>
        </p:spPr>
        <p:txBody>
          <a:bodyPr>
            <a:spAutoFit/>
          </a:bodyPr>
          <a:lstStyle/>
          <a:p>
            <a:r>
              <a:rPr lang="en-US" sz="4000" b="1" u="sng" dirty="0"/>
              <a:t>Types of Particles</a:t>
            </a:r>
            <a:endParaRPr lang="en-US" sz="800" dirty="0"/>
          </a:p>
        </p:txBody>
      </p:sp>
      <p:pic>
        <p:nvPicPr>
          <p:cNvPr id="205832" name="Picture 8" descr="C:\Documents and Settings\622murray.TTSDCIM\Desktop\Table32_2.JPG"/>
          <p:cNvPicPr>
            <a:picLocks noChangeAspect="1" noChangeArrowheads="1"/>
          </p:cNvPicPr>
          <p:nvPr/>
        </p:nvPicPr>
        <p:blipFill>
          <a:blip r:embed="rId2" cstate="print"/>
          <a:srcRect/>
          <a:stretch>
            <a:fillRect/>
          </a:stretch>
        </p:blipFill>
        <p:spPr bwMode="auto">
          <a:xfrm>
            <a:off x="0" y="0"/>
            <a:ext cx="4852988" cy="5715000"/>
          </a:xfrm>
          <a:prstGeom prst="rect">
            <a:avLst/>
          </a:prstGeom>
          <a:noFill/>
        </p:spPr>
      </p:pic>
      <p:sp>
        <p:nvSpPr>
          <p:cNvPr id="205831" name="Text Box 7"/>
          <p:cNvSpPr txBox="1">
            <a:spLocks noChangeArrowheads="1"/>
          </p:cNvSpPr>
          <p:nvPr/>
        </p:nvSpPr>
        <p:spPr bwMode="auto">
          <a:xfrm>
            <a:off x="4953000" y="2286000"/>
            <a:ext cx="4191000" cy="3046988"/>
          </a:xfrm>
          <a:prstGeom prst="rect">
            <a:avLst/>
          </a:prstGeom>
          <a:noFill/>
          <a:ln w="38100">
            <a:noFill/>
            <a:miter lim="800000"/>
            <a:headEnd/>
            <a:tailEnd/>
          </a:ln>
          <a:effectLst/>
        </p:spPr>
        <p:txBody>
          <a:bodyPr>
            <a:spAutoFit/>
          </a:bodyPr>
          <a:lstStyle/>
          <a:p>
            <a:pPr>
              <a:buFontTx/>
              <a:buChar char="•"/>
            </a:pPr>
            <a:r>
              <a:rPr lang="en-US" sz="2400" dirty="0"/>
              <a:t>Gauge Bosons - carry the electro-weak force</a:t>
            </a:r>
          </a:p>
          <a:p>
            <a:pPr>
              <a:buFontTx/>
              <a:buChar char="•"/>
            </a:pPr>
            <a:r>
              <a:rPr lang="en-US" sz="2400" dirty="0"/>
              <a:t>Leptons - interact via weak and EM (charged) force</a:t>
            </a:r>
          </a:p>
          <a:p>
            <a:pPr>
              <a:buFontTx/>
              <a:buChar char="•"/>
            </a:pPr>
            <a:r>
              <a:rPr lang="en-US" sz="2400" dirty="0"/>
              <a:t>Hadrons - interact via strong nuclear force</a:t>
            </a:r>
          </a:p>
          <a:p>
            <a:pPr lvl="1">
              <a:buFontTx/>
              <a:buChar char="•"/>
            </a:pPr>
            <a:r>
              <a:rPr lang="en-US" sz="2400" dirty="0"/>
              <a:t>Mesons </a:t>
            </a:r>
            <a:r>
              <a:rPr lang="en-US" sz="1800" dirty="0"/>
              <a:t>(quark/anti quark pairs)</a:t>
            </a:r>
            <a:endParaRPr lang="en-US" sz="2400" dirty="0"/>
          </a:p>
          <a:p>
            <a:pPr lvl="1">
              <a:buFontTx/>
              <a:buChar char="•"/>
            </a:pPr>
            <a:r>
              <a:rPr lang="en-US" sz="2400" dirty="0"/>
              <a:t>Baryons </a:t>
            </a:r>
            <a:r>
              <a:rPr lang="en-US" sz="1800" dirty="0"/>
              <a:t>(three quarks)</a:t>
            </a:r>
            <a:endParaRPr lang="en-US" sz="2400" dirty="0"/>
          </a:p>
        </p:txBody>
      </p:sp>
      <p:sp>
        <p:nvSpPr>
          <p:cNvPr id="5" name="Rectangle 4"/>
          <p:cNvSpPr/>
          <p:nvPr/>
        </p:nvSpPr>
        <p:spPr>
          <a:xfrm>
            <a:off x="4876800" y="0"/>
            <a:ext cx="4114800" cy="1569660"/>
          </a:xfrm>
          <a:prstGeom prst="rect">
            <a:avLst/>
          </a:prstGeom>
        </p:spPr>
        <p:txBody>
          <a:bodyPr wrap="square">
            <a:spAutoFit/>
          </a:bodyPr>
          <a:lstStyle/>
          <a:p>
            <a:pPr>
              <a:buFontTx/>
              <a:buChar char="•"/>
            </a:pPr>
            <a:r>
              <a:rPr lang="en-US" sz="2400" dirty="0"/>
              <a:t>Selected list (there are </a:t>
            </a:r>
            <a:r>
              <a:rPr lang="en-US" sz="2400" u="sng" dirty="0"/>
              <a:t>hundreds</a:t>
            </a:r>
            <a:r>
              <a:rPr lang="en-US" sz="2400" dirty="0"/>
              <a:t> of hadrons)</a:t>
            </a:r>
          </a:p>
          <a:p>
            <a:pPr>
              <a:buFontTx/>
              <a:buChar char="•"/>
            </a:pPr>
            <a:r>
              <a:rPr lang="en-US" sz="2400" dirty="0"/>
              <a:t>Self as antiparticle…</a:t>
            </a:r>
          </a:p>
          <a:p>
            <a:pPr>
              <a:buFontTx/>
              <a:buChar char="•"/>
            </a:pPr>
            <a:r>
              <a:rPr lang="en-US" sz="2400" dirty="0"/>
              <a:t>+ and - are electron charges….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831">
                                            <p:txEl>
                                              <p:pRg st="0" end="0"/>
                                            </p:txEl>
                                          </p:spTgt>
                                        </p:tgtEl>
                                        <p:attrNameLst>
                                          <p:attrName>style.visibility</p:attrName>
                                        </p:attrNameLst>
                                      </p:cBhvr>
                                      <p:to>
                                        <p:strVal val="visible"/>
                                      </p:to>
                                    </p:set>
                                    <p:animEffect transition="in" filter="dissolve">
                                      <p:cBhvr>
                                        <p:cTn id="7" dur="500"/>
                                        <p:tgtEl>
                                          <p:spTgt spid="2058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5831">
                                            <p:txEl>
                                              <p:pRg st="1" end="1"/>
                                            </p:txEl>
                                          </p:spTgt>
                                        </p:tgtEl>
                                        <p:attrNameLst>
                                          <p:attrName>style.visibility</p:attrName>
                                        </p:attrNameLst>
                                      </p:cBhvr>
                                      <p:to>
                                        <p:strVal val="visible"/>
                                      </p:to>
                                    </p:set>
                                    <p:animEffect transition="in" filter="dissolve">
                                      <p:cBhvr>
                                        <p:cTn id="12" dur="500"/>
                                        <p:tgtEl>
                                          <p:spTgt spid="2058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5831">
                                            <p:txEl>
                                              <p:pRg st="2" end="2"/>
                                            </p:txEl>
                                          </p:spTgt>
                                        </p:tgtEl>
                                        <p:attrNameLst>
                                          <p:attrName>style.visibility</p:attrName>
                                        </p:attrNameLst>
                                      </p:cBhvr>
                                      <p:to>
                                        <p:strVal val="visible"/>
                                      </p:to>
                                    </p:set>
                                    <p:animEffect transition="in" filter="dissolve">
                                      <p:cBhvr>
                                        <p:cTn id="17" dur="500"/>
                                        <p:tgtEl>
                                          <p:spTgt spid="2058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5831">
                                            <p:txEl>
                                              <p:pRg st="3" end="3"/>
                                            </p:txEl>
                                          </p:spTgt>
                                        </p:tgtEl>
                                        <p:attrNameLst>
                                          <p:attrName>style.visibility</p:attrName>
                                        </p:attrNameLst>
                                      </p:cBhvr>
                                      <p:to>
                                        <p:strVal val="visible"/>
                                      </p:to>
                                    </p:set>
                                    <p:animEffect transition="in" filter="dissolve">
                                      <p:cBhvr>
                                        <p:cTn id="22" dur="500"/>
                                        <p:tgtEl>
                                          <p:spTgt spid="2058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5831">
                                            <p:txEl>
                                              <p:pRg st="4" end="4"/>
                                            </p:txEl>
                                          </p:spTgt>
                                        </p:tgtEl>
                                        <p:attrNameLst>
                                          <p:attrName>style.visibility</p:attrName>
                                        </p:attrNameLst>
                                      </p:cBhvr>
                                      <p:to>
                                        <p:strVal val="visible"/>
                                      </p:to>
                                    </p:set>
                                    <p:animEffect transition="in" filter="dissolve">
                                      <p:cBhvr>
                                        <p:cTn id="27" dur="500"/>
                                        <p:tgtEl>
                                          <p:spTgt spid="2058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1" grpId="0" build="p" bldLvl="2"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Text Box 3"/>
          <p:cNvSpPr txBox="1">
            <a:spLocks noChangeArrowheads="1"/>
          </p:cNvSpPr>
          <p:nvPr/>
        </p:nvSpPr>
        <p:spPr bwMode="auto">
          <a:xfrm>
            <a:off x="228601" y="5372100"/>
            <a:ext cx="425116" cy="307777"/>
          </a:xfrm>
          <a:prstGeom prst="rect">
            <a:avLst/>
          </a:prstGeom>
          <a:noFill/>
          <a:ln w="38100">
            <a:noFill/>
            <a:miter lim="800000"/>
            <a:headEnd/>
            <a:tailEnd/>
          </a:ln>
          <a:effectLst/>
        </p:spPr>
        <p:txBody>
          <a:bodyPr wrap="none">
            <a:spAutoFit/>
          </a:bodyPr>
          <a:lstStyle/>
          <a:p>
            <a:r>
              <a:rPr lang="en-US" sz="1400" b="1" dirty="0"/>
              <a:t>yes</a:t>
            </a:r>
          </a:p>
        </p:txBody>
      </p:sp>
      <p:grpSp>
        <p:nvGrpSpPr>
          <p:cNvPr id="2" name="Group 4"/>
          <p:cNvGrpSpPr>
            <a:grpSpLocks/>
          </p:cNvGrpSpPr>
          <p:nvPr/>
        </p:nvGrpSpPr>
        <p:grpSpPr bwMode="auto">
          <a:xfrm>
            <a:off x="0" y="1815042"/>
            <a:ext cx="9144000" cy="3074458"/>
            <a:chOff x="0" y="1728"/>
            <a:chExt cx="5760" cy="2324"/>
          </a:xfrm>
        </p:grpSpPr>
        <p:pic>
          <p:nvPicPr>
            <p:cNvPr id="221189" name="Picture 5" descr="Table32_2"/>
            <p:cNvPicPr>
              <a:picLocks noChangeAspect="1" noChangeArrowheads="1"/>
            </p:cNvPicPr>
            <p:nvPr/>
          </p:nvPicPr>
          <p:blipFill>
            <a:blip r:embed="rId2" cstate="print"/>
            <a:srcRect b="86604"/>
            <a:stretch>
              <a:fillRect/>
            </a:stretch>
          </p:blipFill>
          <p:spPr bwMode="auto">
            <a:xfrm>
              <a:off x="0" y="1728"/>
              <a:ext cx="5760" cy="614"/>
            </a:xfrm>
            <a:prstGeom prst="rect">
              <a:avLst/>
            </a:prstGeom>
            <a:noFill/>
          </p:spPr>
        </p:pic>
        <p:pic>
          <p:nvPicPr>
            <p:cNvPr id="221190" name="Picture 6" descr="Table32_2"/>
            <p:cNvPicPr>
              <a:picLocks noChangeAspect="1" noChangeArrowheads="1"/>
            </p:cNvPicPr>
            <p:nvPr/>
          </p:nvPicPr>
          <p:blipFill>
            <a:blip r:embed="rId2" cstate="print"/>
            <a:srcRect t="62732"/>
            <a:stretch>
              <a:fillRect/>
            </a:stretch>
          </p:blipFill>
          <p:spPr bwMode="auto">
            <a:xfrm>
              <a:off x="0" y="2345"/>
              <a:ext cx="5760" cy="1707"/>
            </a:xfrm>
            <a:prstGeom prst="rect">
              <a:avLst/>
            </a:prstGeom>
            <a:noFill/>
          </p:spPr>
        </p:pic>
      </p:grpSp>
      <p:sp>
        <p:nvSpPr>
          <p:cNvPr id="221191" name="Text Box 7"/>
          <p:cNvSpPr txBox="1">
            <a:spLocks noChangeArrowheads="1"/>
          </p:cNvSpPr>
          <p:nvPr/>
        </p:nvSpPr>
        <p:spPr bwMode="auto">
          <a:xfrm>
            <a:off x="304800" y="-7937"/>
            <a:ext cx="8458200" cy="1015663"/>
          </a:xfrm>
          <a:prstGeom prst="rect">
            <a:avLst/>
          </a:prstGeom>
          <a:noFill/>
          <a:ln w="38100">
            <a:noFill/>
            <a:miter lim="800000"/>
            <a:headEnd/>
            <a:tailEnd/>
          </a:ln>
          <a:effectLst/>
        </p:spPr>
        <p:txBody>
          <a:bodyPr>
            <a:spAutoFit/>
          </a:bodyPr>
          <a:lstStyle/>
          <a:p>
            <a:r>
              <a:rPr lang="en-US" dirty="0"/>
              <a:t>Can this reaction occur?</a:t>
            </a:r>
          </a:p>
          <a:p>
            <a:r>
              <a:rPr lang="en-US" sz="3600" dirty="0">
                <a:sym typeface="Symbol" pitchFamily="18" charset="2"/>
              </a:rPr>
              <a:t>p + p    ---&gt;  </a:t>
            </a:r>
            <a:r>
              <a:rPr lang="en-US" sz="3600" baseline="30000" dirty="0">
                <a:sym typeface="Symbol" pitchFamily="18" charset="2"/>
              </a:rPr>
              <a:t>-</a:t>
            </a:r>
            <a:r>
              <a:rPr lang="en-US" sz="3600" dirty="0">
                <a:sym typeface="Symbol" pitchFamily="18" charset="2"/>
              </a:rPr>
              <a:t> + </a:t>
            </a:r>
            <a:r>
              <a:rPr lang="en-US" sz="3600" baseline="30000" dirty="0">
                <a:sym typeface="Symbol" pitchFamily="18" charset="2"/>
              </a:rPr>
              <a:t>+</a:t>
            </a:r>
            <a:r>
              <a:rPr lang="en-US" sz="3600" dirty="0">
                <a:sym typeface="Symbol" pitchFamily="18" charset="2"/>
              </a:rPr>
              <a:t> + </a:t>
            </a:r>
            <a:r>
              <a:rPr lang="en-US" sz="3600" dirty="0" err="1">
                <a:sym typeface="Symbol" pitchFamily="18" charset="2"/>
              </a:rPr>
              <a:t>K</a:t>
            </a:r>
            <a:r>
              <a:rPr lang="en-US" sz="3600" baseline="-25000" dirty="0" err="1">
                <a:sym typeface="Symbol" pitchFamily="18" charset="2"/>
              </a:rPr>
              <a:t>s</a:t>
            </a:r>
            <a:r>
              <a:rPr lang="en-US" sz="3600" baseline="30000" dirty="0" err="1">
                <a:sym typeface="Symbol" pitchFamily="18" charset="2"/>
              </a:rPr>
              <a:t>o</a:t>
            </a:r>
            <a:endParaRPr lang="en-US" sz="3600" baseline="30000" dirty="0"/>
          </a:p>
        </p:txBody>
      </p:sp>
      <p:sp>
        <p:nvSpPr>
          <p:cNvPr id="221192" name="Line 8"/>
          <p:cNvSpPr>
            <a:spLocks noChangeShapeType="1"/>
          </p:cNvSpPr>
          <p:nvPr/>
        </p:nvSpPr>
        <p:spPr bwMode="auto">
          <a:xfrm>
            <a:off x="1098550" y="508000"/>
            <a:ext cx="228600" cy="0"/>
          </a:xfrm>
          <a:prstGeom prst="line">
            <a:avLst/>
          </a:prstGeom>
          <a:noFill/>
          <a:ln w="38100">
            <a:solidFill>
              <a:schemeClr val="tx1"/>
            </a:solidFill>
            <a:round/>
            <a:headEnd/>
            <a:tailEnd/>
          </a:ln>
          <a:effectLst/>
        </p:spPr>
        <p:txBody>
          <a:bodyPr>
            <a:spAutoFit/>
          </a:bodyPr>
          <a:lstStyle/>
          <a:p>
            <a:endParaRPr lang="en-US"/>
          </a:p>
        </p:txBody>
      </p:sp>
      <p:sp>
        <p:nvSpPr>
          <p:cNvPr id="221193" name="Text Box 9"/>
          <p:cNvSpPr txBox="1">
            <a:spLocks noChangeArrowheads="1"/>
          </p:cNvSpPr>
          <p:nvPr/>
        </p:nvSpPr>
        <p:spPr bwMode="auto">
          <a:xfrm>
            <a:off x="120650" y="889001"/>
            <a:ext cx="184731" cy="461665"/>
          </a:xfrm>
          <a:prstGeom prst="rect">
            <a:avLst/>
          </a:prstGeom>
          <a:noFill/>
          <a:ln w="38100">
            <a:noFill/>
            <a:miter lim="800000"/>
            <a:headEnd/>
            <a:tailEnd/>
          </a:ln>
          <a:effectLst/>
        </p:spPr>
        <p:txBody>
          <a:bodyPr wrap="none">
            <a:spAutoFit/>
          </a:bodyPr>
          <a:lstStyle/>
          <a:p>
            <a:endParaRPr lang="en-US"/>
          </a:p>
        </p:txBody>
      </p:sp>
      <p:sp>
        <p:nvSpPr>
          <p:cNvPr id="221194" name="Text Box 10"/>
          <p:cNvSpPr txBox="1">
            <a:spLocks noChangeArrowheads="1"/>
          </p:cNvSpPr>
          <p:nvPr/>
        </p:nvSpPr>
        <p:spPr bwMode="auto">
          <a:xfrm>
            <a:off x="234950" y="889001"/>
            <a:ext cx="4647426" cy="646331"/>
          </a:xfrm>
          <a:prstGeom prst="rect">
            <a:avLst/>
          </a:prstGeom>
          <a:noFill/>
          <a:ln w="38100">
            <a:noFill/>
            <a:miter lim="800000"/>
            <a:headEnd/>
            <a:tailEnd/>
          </a:ln>
          <a:effectLst/>
        </p:spPr>
        <p:txBody>
          <a:bodyPr wrap="none">
            <a:spAutoFit/>
          </a:bodyPr>
          <a:lstStyle/>
          <a:p>
            <a:r>
              <a:rPr lang="en-US" sz="3600" dirty="0"/>
              <a:t>1 +-1       </a:t>
            </a:r>
            <a:r>
              <a:rPr lang="en-US" sz="3600" dirty="0">
                <a:sym typeface="Symbol" pitchFamily="18" charset="2"/>
              </a:rPr>
              <a:t>=</a:t>
            </a:r>
            <a:r>
              <a:rPr lang="en-US" sz="3600" dirty="0"/>
              <a:t>    1  + -1 + 0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1194"/>
                                        </p:tgtEl>
                                        <p:attrNameLst>
                                          <p:attrName>style.visibility</p:attrName>
                                        </p:attrNameLst>
                                      </p:cBhvr>
                                      <p:to>
                                        <p:strVal val="visible"/>
                                      </p:to>
                                    </p:set>
                                    <p:animEffect transition="in" filter="dissolve">
                                      <p:cBhvr>
                                        <p:cTn id="7" dur="500"/>
                                        <p:tgtEl>
                                          <p:spTgt spid="221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4" grpId="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44500"/>
            <a:ext cx="7543800" cy="3416320"/>
          </a:xfrm>
          <a:prstGeom prst="rect">
            <a:avLst/>
          </a:prstGeom>
          <a:noFill/>
        </p:spPr>
        <p:txBody>
          <a:bodyPr wrap="square" rtlCol="0">
            <a:spAutoFit/>
          </a:bodyPr>
          <a:lstStyle/>
          <a:p>
            <a:r>
              <a:rPr lang="en-US" dirty="0"/>
              <a:t>What is the missing decay product?</a:t>
            </a:r>
          </a:p>
          <a:p>
            <a:endParaRPr lang="en-US" dirty="0"/>
          </a:p>
          <a:p>
            <a:r>
              <a:rPr lang="en-US" dirty="0"/>
              <a:t>			τ</a:t>
            </a:r>
            <a:r>
              <a:rPr lang="en-US" baseline="30000" dirty="0"/>
              <a:t>-</a:t>
            </a:r>
            <a:r>
              <a:rPr lang="en-US" dirty="0"/>
              <a:t>    →   </a:t>
            </a:r>
            <a:r>
              <a:rPr lang="en-US" dirty="0">
                <a:sym typeface="Symbol"/>
              </a:rPr>
              <a:t> </a:t>
            </a:r>
            <a:r>
              <a:rPr lang="el-GR" baseline="-25000" dirty="0">
                <a:sym typeface="Symbol"/>
              </a:rPr>
              <a:t>τ</a:t>
            </a:r>
            <a:r>
              <a:rPr lang="en-US" dirty="0"/>
              <a:t>    +    e-    +     ??</a:t>
            </a:r>
            <a:endParaRPr lang="en-US" baseline="-25000" dirty="0">
              <a:sym typeface="Symbol"/>
            </a:endParaRPr>
          </a:p>
          <a:p>
            <a:r>
              <a:rPr lang="en-US" dirty="0">
                <a:sym typeface="Symbol"/>
              </a:rPr>
              <a:t>Charge:</a:t>
            </a:r>
          </a:p>
          <a:p>
            <a:endParaRPr lang="en-US" dirty="0">
              <a:sym typeface="Symbol"/>
            </a:endParaRPr>
          </a:p>
          <a:p>
            <a:r>
              <a:rPr lang="en-US" dirty="0">
                <a:sym typeface="Symbol"/>
              </a:rPr>
              <a:t>Mass/Energy:</a:t>
            </a:r>
          </a:p>
          <a:p>
            <a:endParaRPr lang="en-US" dirty="0">
              <a:sym typeface="Symbol"/>
            </a:endParaRPr>
          </a:p>
          <a:p>
            <a:r>
              <a:rPr lang="en-US" dirty="0">
                <a:sym typeface="Symbol"/>
              </a:rPr>
              <a:t>L</a:t>
            </a:r>
            <a:r>
              <a:rPr lang="el-GR" baseline="-25000" dirty="0">
                <a:sym typeface="Symbol"/>
              </a:rPr>
              <a:t>τ</a:t>
            </a:r>
            <a:r>
              <a:rPr lang="en-US" dirty="0">
                <a:sym typeface="Symbol"/>
              </a:rPr>
              <a:t>:</a:t>
            </a:r>
          </a:p>
          <a:p>
            <a:endParaRPr lang="en-US" dirty="0"/>
          </a:p>
        </p:txBody>
      </p:sp>
      <p:cxnSp>
        <p:nvCxnSpPr>
          <p:cNvPr id="3" name="Straight Connector 2"/>
          <p:cNvCxnSpPr/>
          <p:nvPr/>
        </p:nvCxnSpPr>
        <p:spPr bwMode="auto">
          <a:xfrm flipH="1">
            <a:off x="838200" y="1579563"/>
            <a:ext cx="7239000" cy="0"/>
          </a:xfrm>
          <a:prstGeom prst="line">
            <a:avLst/>
          </a:prstGeom>
          <a:noFill/>
          <a:ln w="38100" cap="flat" cmpd="sng" algn="ctr">
            <a:solidFill>
              <a:schemeClr val="tx1"/>
            </a:solidFill>
            <a:prstDash val="solid"/>
            <a:round/>
            <a:headEnd type="none" w="med" len="med"/>
            <a:tailEnd type="none" w="med" len="med"/>
          </a:ln>
          <a:effectLst/>
        </p:spPr>
      </p:cxnSp>
      <p:cxnSp>
        <p:nvCxnSpPr>
          <p:cNvPr id="4" name="Straight Connector 3"/>
          <p:cNvCxnSpPr/>
          <p:nvPr/>
        </p:nvCxnSpPr>
        <p:spPr bwMode="auto">
          <a:xfrm flipH="1">
            <a:off x="838200" y="2159000"/>
            <a:ext cx="7239000" cy="0"/>
          </a:xfrm>
          <a:prstGeom prst="line">
            <a:avLst/>
          </a:prstGeom>
          <a:noFill/>
          <a:ln w="38100" cap="flat" cmpd="sng" algn="ctr">
            <a:solidFill>
              <a:schemeClr val="tx1"/>
            </a:solidFill>
            <a:prstDash val="solid"/>
            <a:round/>
            <a:headEnd type="none" w="med" len="med"/>
            <a:tailEnd type="none" w="med" len="med"/>
          </a:ln>
          <a:effectLst/>
        </p:spPr>
      </p:cxnSp>
      <p:cxnSp>
        <p:nvCxnSpPr>
          <p:cNvPr id="5" name="Straight Connector 4"/>
          <p:cNvCxnSpPr/>
          <p:nvPr/>
        </p:nvCxnSpPr>
        <p:spPr bwMode="auto">
          <a:xfrm flipH="1">
            <a:off x="838200" y="2794000"/>
            <a:ext cx="7239000" cy="0"/>
          </a:xfrm>
          <a:prstGeom prst="line">
            <a:avLst/>
          </a:prstGeom>
          <a:noFill/>
          <a:ln w="3810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2895600" y="1270000"/>
            <a:ext cx="0" cy="2159000"/>
          </a:xfrm>
          <a:prstGeom prst="line">
            <a:avLst/>
          </a:prstGeom>
          <a:noFill/>
          <a:ln w="3810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flipH="1">
            <a:off x="838200" y="3429000"/>
            <a:ext cx="7239000" cy="0"/>
          </a:xfrm>
          <a:prstGeom prst="line">
            <a:avLst/>
          </a:prstGeom>
          <a:noFill/>
          <a:ln w="38100" cap="flat" cmpd="sng" algn="ctr">
            <a:solidFill>
              <a:schemeClr val="tx1"/>
            </a:solidFill>
            <a:prstDash val="solid"/>
            <a:round/>
            <a:headEnd type="none" w="med" len="med"/>
            <a:tailEnd type="none" w="med" len="med"/>
          </a:ln>
          <a:effectLst/>
        </p:spPr>
      </p:cxnSp>
      <p:pic>
        <p:nvPicPr>
          <p:cNvPr id="10" name="Picture 3" descr="C:\Documents and Settings\622murray.TTSDCIM\Desktop\Table32_2.JPG"/>
          <p:cNvPicPr>
            <a:picLocks noChangeAspect="1" noChangeArrowheads="1"/>
          </p:cNvPicPr>
          <p:nvPr/>
        </p:nvPicPr>
        <p:blipFill>
          <a:blip r:embed="rId2" cstate="print"/>
          <a:srcRect l="9150" t="20925" r="47596" b="50826"/>
          <a:stretch>
            <a:fillRect/>
          </a:stretch>
        </p:blipFill>
        <p:spPr bwMode="auto">
          <a:xfrm>
            <a:off x="5181600" y="4000500"/>
            <a:ext cx="3962400" cy="1714500"/>
          </a:xfrm>
          <a:prstGeom prst="rect">
            <a:avLst/>
          </a:prstGeom>
          <a:noFill/>
        </p:spPr>
      </p:pic>
      <p:sp>
        <p:nvSpPr>
          <p:cNvPr id="12" name="TextBox 11"/>
          <p:cNvSpPr txBox="1"/>
          <p:nvPr/>
        </p:nvSpPr>
        <p:spPr>
          <a:xfrm>
            <a:off x="0" y="5278983"/>
            <a:ext cx="1582484" cy="369332"/>
          </a:xfrm>
          <a:prstGeom prst="rect">
            <a:avLst/>
          </a:prstGeom>
          <a:noFill/>
        </p:spPr>
        <p:txBody>
          <a:bodyPr wrap="none" rtlCol="0">
            <a:spAutoFit/>
          </a:bodyPr>
          <a:lstStyle/>
          <a:p>
            <a:r>
              <a:rPr lang="en-US" sz="1800" dirty="0"/>
              <a:t>slide 13/slide 2</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upload.wikimedia.org/wikipedia/commons/thumb/1/11/Feynman_diagram_of_decay_of_tau_lepton.svg/260px-Feynman_diagram_of_decay_of_tau_lepton.svg.png"/>
          <p:cNvPicPr>
            <a:picLocks noChangeAspect="1" noChangeArrowheads="1"/>
          </p:cNvPicPr>
          <p:nvPr/>
        </p:nvPicPr>
        <p:blipFill>
          <a:blip r:embed="rId2" cstate="print"/>
          <a:srcRect/>
          <a:stretch>
            <a:fillRect/>
          </a:stretch>
        </p:blipFill>
        <p:spPr bwMode="auto">
          <a:xfrm>
            <a:off x="5257800" y="254000"/>
            <a:ext cx="3228620" cy="1397000"/>
          </a:xfrm>
          <a:prstGeom prst="rect">
            <a:avLst/>
          </a:prstGeom>
          <a:solidFill>
            <a:schemeClr val="bg1"/>
          </a:solidFill>
        </p:spPr>
      </p:pic>
      <p:pic>
        <p:nvPicPr>
          <p:cNvPr id="1029" name="Picture 5"/>
          <p:cNvPicPr>
            <a:picLocks noChangeAspect="1" noChangeArrowheads="1"/>
          </p:cNvPicPr>
          <p:nvPr/>
        </p:nvPicPr>
        <p:blipFill>
          <a:blip r:embed="rId3" cstate="print"/>
          <a:srcRect r="26792"/>
          <a:stretch>
            <a:fillRect/>
          </a:stretch>
        </p:blipFill>
        <p:spPr bwMode="auto">
          <a:xfrm>
            <a:off x="0" y="1968500"/>
            <a:ext cx="7391400" cy="3643313"/>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p:cNvPicPr>
            <a:picLocks noChangeAspect="1" noChangeArrowheads="1"/>
          </p:cNvPicPr>
          <p:nvPr/>
        </p:nvPicPr>
        <p:blipFill>
          <a:blip r:embed="rId2"/>
          <a:srcRect/>
          <a:stretch>
            <a:fillRect/>
          </a:stretch>
        </p:blipFill>
        <p:spPr bwMode="auto">
          <a:xfrm>
            <a:off x="457200" y="1028700"/>
            <a:ext cx="8427657"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1"/>
          <p:cNvPicPr>
            <a:picLocks noChangeAspect="1" noChangeArrowheads="1"/>
          </p:cNvPicPr>
          <p:nvPr/>
        </p:nvPicPr>
        <p:blipFill>
          <a:blip r:embed="rId2"/>
          <a:srcRect/>
          <a:stretch>
            <a:fillRect/>
          </a:stretch>
        </p:blipFill>
        <p:spPr bwMode="auto">
          <a:xfrm>
            <a:off x="2638425" y="1452563"/>
            <a:ext cx="3867150" cy="2809875"/>
          </a:xfrm>
          <a:prstGeom prst="rect">
            <a:avLst/>
          </a:prstGeom>
          <a:noFill/>
          <a:ln w="9525">
            <a:noFill/>
            <a:miter lim="800000"/>
            <a:headEnd/>
            <a:tailEnd/>
          </a:ln>
        </p:spPr>
      </p:pic>
      <p:sp>
        <p:nvSpPr>
          <p:cNvPr id="6" name="Rectangle 4"/>
          <p:cNvSpPr>
            <a:spLocks noChangeArrowheads="1"/>
          </p:cNvSpPr>
          <p:nvPr/>
        </p:nvSpPr>
        <p:spPr bwMode="auto">
          <a:xfrm>
            <a:off x="2743200" y="1943100"/>
            <a:ext cx="2971800" cy="1524000"/>
          </a:xfrm>
          <a:prstGeom prst="rect">
            <a:avLst/>
          </a:prstGeom>
          <a:noFill/>
          <a:ln w="25400">
            <a:solidFill>
              <a:srgbClr val="FF0000"/>
            </a:solidFill>
            <a:miter lim="800000"/>
            <a:headEnd/>
            <a:tailEnd/>
          </a:ln>
        </p:spPr>
        <p:txBody>
          <a:bodyPr wrap="none" anchor="ctr">
            <a:prstTxWarp prst="textNoShape">
              <a:avLst/>
            </a:prstTxWarp>
          </a:bodyPr>
          <a:lstStyle/>
          <a:p>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81000" y="1689100"/>
            <a:ext cx="8763000" cy="1724025"/>
          </a:xfrm>
          <a:prstGeom prst="rect">
            <a:avLst/>
          </a:prstGeom>
          <a:noFill/>
          <a:ln w="9525">
            <a:noFill/>
            <a:miter lim="800000"/>
            <a:headEnd/>
            <a:tailEnd/>
          </a:ln>
        </p:spPr>
        <p:txBody>
          <a:bodyPr>
            <a:prstTxWarp prst="textNoShape">
              <a:avLst/>
            </a:prstTxWarp>
            <a:spAutoFit/>
          </a:bodyPr>
          <a:lstStyle/>
          <a:p>
            <a:r>
              <a:rPr lang="en-US" sz="1400"/>
              <a:t>Moving observer</a:t>
            </a:r>
          </a:p>
          <a:p>
            <a:r>
              <a:rPr lang="en-US" sz="1400"/>
              <a:t>higher frequency</a:t>
            </a:r>
          </a:p>
          <a:p>
            <a:pPr eaLnBrk="0" hangingPunct="0"/>
            <a:r>
              <a:rPr lang="en-US" sz="1400">
                <a:sym typeface="Symbol" charset="2"/>
              </a:rPr>
              <a:t>f’ = f{1 </a:t>
            </a:r>
            <a:r>
              <a:rPr lang="en-US" sz="1400" u="sng">
                <a:sym typeface="Symbol" charset="2"/>
              </a:rPr>
              <a:t>+</a:t>
            </a:r>
            <a:r>
              <a:rPr lang="en-US" sz="1400">
                <a:sym typeface="Symbol" charset="2"/>
              </a:rPr>
              <a:t> v</a:t>
            </a:r>
            <a:r>
              <a:rPr lang="en-US" sz="1400" baseline="-25000">
                <a:sym typeface="Symbol" charset="2"/>
              </a:rPr>
              <a:t>o</a:t>
            </a:r>
            <a:r>
              <a:rPr lang="en-US" sz="1400">
                <a:sym typeface="Symbol" charset="2"/>
              </a:rPr>
              <a:t>/v}</a:t>
            </a:r>
          </a:p>
          <a:p>
            <a:pPr lvl="1"/>
            <a:endParaRPr lang="en-US" sz="1400">
              <a:sym typeface="Symbol" charset="2"/>
            </a:endParaRPr>
          </a:p>
          <a:p>
            <a:r>
              <a:rPr lang="en-US" sz="1400">
                <a:sym typeface="Symbol" charset="2"/>
              </a:rPr>
              <a:t>f = 440.0 Hz, vo = 18.0 m/s, v = 343 m/s, and +</a:t>
            </a:r>
          </a:p>
          <a:p>
            <a:r>
              <a:rPr lang="en-US" sz="1600"/>
              <a:t>F = 463 Hz</a:t>
            </a:r>
          </a:p>
          <a:p>
            <a:r>
              <a:rPr lang="en-US" sz="1600"/>
              <a:t>…</a:t>
            </a:r>
            <a:endParaRPr lang="en-US" sz="1400">
              <a:sym typeface="Symbol" charset="2"/>
            </a:endParaRPr>
          </a:p>
        </p:txBody>
      </p:sp>
      <p:sp>
        <p:nvSpPr>
          <p:cNvPr id="70659" name="Text Box 5"/>
          <p:cNvSpPr txBox="1">
            <a:spLocks noChangeArrowheads="1"/>
          </p:cNvSpPr>
          <p:nvPr/>
        </p:nvSpPr>
        <p:spPr bwMode="auto">
          <a:xfrm>
            <a:off x="457200" y="317500"/>
            <a:ext cx="8458200" cy="830263"/>
          </a:xfrm>
          <a:prstGeom prst="rect">
            <a:avLst/>
          </a:prstGeom>
          <a:noFill/>
          <a:ln w="50800">
            <a:noFill/>
            <a:miter lim="800000"/>
            <a:headEnd/>
            <a:tailEnd/>
          </a:ln>
        </p:spPr>
        <p:txBody>
          <a:bodyPr>
            <a:prstTxWarp prst="textNoShape">
              <a:avLst/>
            </a:prstTxWarp>
            <a:spAutoFit/>
          </a:bodyPr>
          <a:lstStyle/>
          <a:p>
            <a:r>
              <a:rPr lang="en-US"/>
              <a:t>A person who is late for a concert runs at 18.0 m/s towards an A 440.0 Hz.  What frequency do they hear?  (use v sound = 343 m/s)</a:t>
            </a:r>
          </a:p>
        </p:txBody>
      </p:sp>
      <p:sp>
        <p:nvSpPr>
          <p:cNvPr id="70660" name="Rectangle 6"/>
          <p:cNvSpPr>
            <a:spLocks noChangeArrowheads="1"/>
          </p:cNvSpPr>
          <p:nvPr/>
        </p:nvSpPr>
        <p:spPr bwMode="auto">
          <a:xfrm>
            <a:off x="0" y="4686300"/>
            <a:ext cx="1082675" cy="461963"/>
          </a:xfrm>
          <a:prstGeom prst="rect">
            <a:avLst/>
          </a:prstGeom>
          <a:noFill/>
          <a:ln w="25400">
            <a:noFill/>
            <a:miter lim="800000"/>
            <a:headEnd/>
            <a:tailEnd/>
          </a:ln>
        </p:spPr>
        <p:txBody>
          <a:bodyPr wrap="none">
            <a:prstTxWarp prst="textNoShape">
              <a:avLst/>
            </a:prstTxWarp>
            <a:spAutoFit/>
          </a:bodyPr>
          <a:lstStyle/>
          <a:p>
            <a:r>
              <a:rPr lang="en-US"/>
              <a:t>463 Hz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4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44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44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445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445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44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build="p"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381000" y="1689100"/>
            <a:ext cx="8763000" cy="1939925"/>
          </a:xfrm>
          <a:prstGeom prst="rect">
            <a:avLst/>
          </a:prstGeom>
          <a:noFill/>
          <a:ln w="9525">
            <a:noFill/>
            <a:miter lim="800000"/>
            <a:headEnd/>
            <a:tailEnd/>
          </a:ln>
        </p:spPr>
        <p:txBody>
          <a:bodyPr>
            <a:prstTxWarp prst="textNoShape">
              <a:avLst/>
            </a:prstTxWarp>
            <a:spAutoFit/>
          </a:bodyPr>
          <a:lstStyle/>
          <a:p>
            <a:r>
              <a:rPr lang="en-US" sz="2000"/>
              <a:t>Moving source</a:t>
            </a:r>
          </a:p>
          <a:p>
            <a:r>
              <a:rPr lang="en-US" sz="2000"/>
              <a:t>lower frequency</a:t>
            </a:r>
          </a:p>
          <a:p>
            <a:r>
              <a:rPr lang="en-US" sz="2000">
                <a:sym typeface="Symbol" charset="2"/>
              </a:rPr>
              <a:t>f’ = f{</a:t>
            </a:r>
            <a:r>
              <a:rPr lang="en-US" sz="2000" u="sng">
                <a:sym typeface="Symbol" charset="2"/>
              </a:rPr>
              <a:t>      v       </a:t>
            </a:r>
            <a:r>
              <a:rPr lang="en-US" sz="2000">
                <a:sym typeface="Symbol" charset="2"/>
              </a:rPr>
              <a:t>}</a:t>
            </a:r>
          </a:p>
          <a:p>
            <a:pPr lvl="1"/>
            <a:r>
              <a:rPr lang="en-US" sz="2000">
                <a:sym typeface="Symbol" charset="2"/>
              </a:rPr>
              <a:t> </a:t>
            </a:r>
            <a:r>
              <a:rPr lang="en-US" sz="1600">
                <a:sym typeface="Symbol" charset="2"/>
              </a:rPr>
              <a:t>   </a:t>
            </a:r>
            <a:r>
              <a:rPr lang="en-US" sz="2000">
                <a:sym typeface="Symbol" charset="2"/>
              </a:rPr>
              <a:t> {v   </a:t>
            </a:r>
            <a:r>
              <a:rPr lang="en-US" sz="2000" u="sng">
                <a:sym typeface="Symbol" charset="2"/>
              </a:rPr>
              <a:t>+</a:t>
            </a:r>
            <a:r>
              <a:rPr lang="en-US" sz="2000">
                <a:sym typeface="Symbol" charset="2"/>
              </a:rPr>
              <a:t>   u</a:t>
            </a:r>
            <a:r>
              <a:rPr lang="en-US" sz="2000" baseline="-25000">
                <a:sym typeface="Symbol" charset="2"/>
              </a:rPr>
              <a:t>s</a:t>
            </a:r>
            <a:r>
              <a:rPr lang="en-US" sz="2000">
                <a:sym typeface="Symbol" charset="2"/>
              </a:rPr>
              <a:t> }</a:t>
            </a:r>
          </a:p>
          <a:p>
            <a:pPr lvl="1"/>
            <a:endParaRPr lang="en-US" sz="2000">
              <a:sym typeface="Symbol" charset="2"/>
            </a:endParaRPr>
          </a:p>
          <a:p>
            <a:r>
              <a:rPr lang="en-US" sz="2000">
                <a:sym typeface="Symbol" charset="2"/>
              </a:rPr>
              <a:t>f’ = 213 Hz,  f = 256 Hz, v = 343 m/s, and +</a:t>
            </a:r>
          </a:p>
        </p:txBody>
      </p:sp>
      <p:sp>
        <p:nvSpPr>
          <p:cNvPr id="71683" name="Text Box 3"/>
          <p:cNvSpPr txBox="1">
            <a:spLocks noChangeArrowheads="1"/>
          </p:cNvSpPr>
          <p:nvPr/>
        </p:nvSpPr>
        <p:spPr bwMode="auto">
          <a:xfrm>
            <a:off x="152400" y="4838700"/>
            <a:ext cx="3186113" cy="461963"/>
          </a:xfrm>
          <a:prstGeom prst="rect">
            <a:avLst/>
          </a:prstGeom>
          <a:noFill/>
          <a:ln w="25400">
            <a:noFill/>
            <a:miter lim="800000"/>
            <a:headEnd/>
            <a:tailEnd/>
          </a:ln>
        </p:spPr>
        <p:txBody>
          <a:bodyPr wrap="none">
            <a:prstTxWarp prst="textNoShape">
              <a:avLst/>
            </a:prstTxWarp>
            <a:spAutoFit/>
          </a:bodyPr>
          <a:lstStyle/>
          <a:p>
            <a:r>
              <a:rPr lang="en-US"/>
              <a:t>69.2 m/s away from you</a:t>
            </a:r>
            <a:endParaRPr lang="en-US" sz="3200">
              <a:sym typeface="Symbol" charset="2"/>
            </a:endParaRPr>
          </a:p>
        </p:txBody>
      </p:sp>
      <p:sp>
        <p:nvSpPr>
          <p:cNvPr id="71684" name="Text Box 5"/>
          <p:cNvSpPr txBox="1">
            <a:spLocks noChangeArrowheads="1"/>
          </p:cNvSpPr>
          <p:nvPr/>
        </p:nvSpPr>
        <p:spPr bwMode="auto">
          <a:xfrm>
            <a:off x="457200" y="317500"/>
            <a:ext cx="8458200" cy="1108075"/>
          </a:xfrm>
          <a:prstGeom prst="rect">
            <a:avLst/>
          </a:prstGeom>
          <a:noFill/>
          <a:ln w="50800">
            <a:noFill/>
            <a:miter lim="800000"/>
            <a:headEnd/>
            <a:tailEnd/>
          </a:ln>
        </p:spPr>
        <p:txBody>
          <a:bodyPr>
            <a:prstTxWarp prst="textNoShape">
              <a:avLst/>
            </a:prstTxWarp>
            <a:spAutoFit/>
          </a:bodyPr>
          <a:lstStyle/>
          <a:p>
            <a:r>
              <a:rPr lang="en-US"/>
              <a:t>A car with a 256 Hz horn is moving so that you hear 213 Hz.  What is its velocity, and is it moving away from you or toward you?  </a:t>
            </a:r>
          </a:p>
          <a:p>
            <a:r>
              <a:rPr lang="en-US" sz="1800"/>
              <a:t>(use v sound = 343 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4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64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649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build="p"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7"/>
          <p:cNvSpPr txBox="1">
            <a:spLocks noChangeArrowheads="1"/>
          </p:cNvSpPr>
          <p:nvPr/>
        </p:nvSpPr>
        <p:spPr bwMode="auto">
          <a:xfrm>
            <a:off x="228600" y="190500"/>
            <a:ext cx="8686800" cy="1754326"/>
          </a:xfrm>
          <a:prstGeom prst="rect">
            <a:avLst/>
          </a:prstGeom>
          <a:noFill/>
          <a:ln w="9525">
            <a:noFill/>
            <a:miter lim="800000"/>
            <a:headEnd/>
            <a:tailEnd/>
          </a:ln>
        </p:spPr>
        <p:txBody>
          <a:bodyPr>
            <a:spAutoFit/>
          </a:bodyPr>
          <a:lstStyle/>
          <a:p>
            <a:r>
              <a:rPr lang="en-US" sz="3600" dirty="0"/>
              <a:t>What is the change in wavelength of the 656 nm line of a galaxy receding at 20,000 km/s? What is the new wavelength? </a:t>
            </a:r>
          </a:p>
        </p:txBody>
      </p:sp>
      <p:sp>
        <p:nvSpPr>
          <p:cNvPr id="9224" name="Text Box 8"/>
          <p:cNvSpPr txBox="1">
            <a:spLocks noChangeArrowheads="1"/>
          </p:cNvSpPr>
          <p:nvPr/>
        </p:nvSpPr>
        <p:spPr bwMode="auto">
          <a:xfrm>
            <a:off x="228600" y="2844271"/>
            <a:ext cx="8686800" cy="1508105"/>
          </a:xfrm>
          <a:prstGeom prst="rect">
            <a:avLst/>
          </a:prstGeom>
          <a:noFill/>
          <a:ln w="9525">
            <a:noFill/>
            <a:miter lim="800000"/>
            <a:headEnd/>
            <a:tailEnd/>
          </a:ln>
        </p:spPr>
        <p:txBody>
          <a:bodyPr>
            <a:spAutoFit/>
          </a:bodyPr>
          <a:lstStyle/>
          <a:p>
            <a:pPr>
              <a:spcBef>
                <a:spcPct val="30000"/>
              </a:spcBef>
            </a:pPr>
            <a:r>
              <a:rPr lang="en-US" sz="4000"/>
              <a:t>20000E3/3E8*656 = 43.7333 nm</a:t>
            </a:r>
          </a:p>
          <a:p>
            <a:pPr>
              <a:spcBef>
                <a:spcPct val="30000"/>
              </a:spcBef>
            </a:pPr>
            <a:r>
              <a:rPr lang="en-US" sz="4000"/>
              <a:t>656 + 43.7333 = 699.733 nm</a:t>
            </a:r>
          </a:p>
        </p:txBody>
      </p:sp>
      <p:sp>
        <p:nvSpPr>
          <p:cNvPr id="7172" name="Text Box 9"/>
          <p:cNvSpPr txBox="1">
            <a:spLocks noChangeArrowheads="1"/>
          </p:cNvSpPr>
          <p:nvPr/>
        </p:nvSpPr>
        <p:spPr bwMode="auto">
          <a:xfrm>
            <a:off x="192089" y="5397500"/>
            <a:ext cx="1194558" cy="276999"/>
          </a:xfrm>
          <a:prstGeom prst="rect">
            <a:avLst/>
          </a:prstGeom>
          <a:noFill/>
          <a:ln w="9525">
            <a:noFill/>
            <a:miter lim="800000"/>
            <a:headEnd/>
            <a:tailEnd/>
          </a:ln>
        </p:spPr>
        <p:txBody>
          <a:bodyPr wrap="none">
            <a:spAutoFit/>
          </a:bodyPr>
          <a:lstStyle/>
          <a:p>
            <a:r>
              <a:rPr lang="en-US" sz="1200"/>
              <a:t>44 nm,   700 nm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304801" y="190500"/>
            <a:ext cx="8423275" cy="1200329"/>
          </a:xfrm>
          <a:prstGeom prst="rect">
            <a:avLst/>
          </a:prstGeom>
          <a:noFill/>
          <a:ln w="9525">
            <a:noFill/>
            <a:miter lim="800000"/>
            <a:headEnd/>
            <a:tailEnd/>
          </a:ln>
        </p:spPr>
        <p:txBody>
          <a:bodyPr>
            <a:spAutoFit/>
          </a:bodyPr>
          <a:lstStyle/>
          <a:p>
            <a:r>
              <a:rPr lang="en-US" sz="3600" dirty="0"/>
              <a:t>What is the recession rate of a galaxy whose 656 nm line comes in at 691 nm? </a:t>
            </a:r>
          </a:p>
        </p:txBody>
      </p:sp>
      <p:sp>
        <p:nvSpPr>
          <p:cNvPr id="8196" name="Text Box 5"/>
          <p:cNvSpPr txBox="1">
            <a:spLocks noChangeArrowheads="1"/>
          </p:cNvSpPr>
          <p:nvPr/>
        </p:nvSpPr>
        <p:spPr bwMode="auto">
          <a:xfrm>
            <a:off x="128588" y="5422636"/>
            <a:ext cx="1138453" cy="276999"/>
          </a:xfrm>
          <a:prstGeom prst="rect">
            <a:avLst/>
          </a:prstGeom>
          <a:noFill/>
          <a:ln w="9525">
            <a:noFill/>
            <a:miter lim="800000"/>
            <a:headEnd/>
            <a:tailEnd/>
          </a:ln>
        </p:spPr>
        <p:txBody>
          <a:bodyPr wrap="none">
            <a:spAutoFit/>
          </a:bodyPr>
          <a:lstStyle/>
          <a:p>
            <a:r>
              <a:rPr lang="en-US" sz="1200" dirty="0"/>
              <a:t>16,000,000 m/s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3"/>
          <p:cNvSpPr txBox="1">
            <a:spLocks noChangeArrowheads="1"/>
          </p:cNvSpPr>
          <p:nvPr/>
        </p:nvSpPr>
        <p:spPr bwMode="auto">
          <a:xfrm rot="-5400000">
            <a:off x="-1820862" y="2668588"/>
            <a:ext cx="4441825" cy="647700"/>
          </a:xfrm>
          <a:prstGeom prst="rect">
            <a:avLst/>
          </a:prstGeom>
          <a:noFill/>
          <a:ln w="25400">
            <a:noFill/>
            <a:miter lim="800000"/>
            <a:headEnd/>
            <a:tailEnd/>
          </a:ln>
        </p:spPr>
        <p:txBody>
          <a:bodyPr wrap="none">
            <a:prstTxWarp prst="textNoShape">
              <a:avLst/>
            </a:prstTxWarp>
            <a:spAutoFit/>
          </a:bodyPr>
          <a:lstStyle/>
          <a:p>
            <a:r>
              <a:rPr lang="en-US" sz="3600" dirty="0"/>
              <a:t>Oscillations and waves</a:t>
            </a:r>
          </a:p>
        </p:txBody>
      </p:sp>
      <p:pic>
        <p:nvPicPr>
          <p:cNvPr id="48130" name="Picture 2"/>
          <p:cNvPicPr>
            <a:picLocks noChangeAspect="1" noChangeArrowheads="1"/>
          </p:cNvPicPr>
          <p:nvPr/>
        </p:nvPicPr>
        <p:blipFill>
          <a:blip r:embed="rId2"/>
          <a:srcRect/>
          <a:stretch>
            <a:fillRect/>
          </a:stretch>
        </p:blipFill>
        <p:spPr bwMode="auto">
          <a:xfrm>
            <a:off x="685800" y="1"/>
            <a:ext cx="3366716" cy="5715000"/>
          </a:xfrm>
          <a:prstGeom prst="rect">
            <a:avLst/>
          </a:prstGeom>
          <a:noFill/>
          <a:ln w="9525">
            <a:noFill/>
            <a:miter lim="800000"/>
            <a:headEnd/>
            <a:tailEnd/>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304800" y="63500"/>
            <a:ext cx="8458200" cy="1570038"/>
          </a:xfrm>
          <a:prstGeom prst="rect">
            <a:avLst/>
          </a:prstGeom>
          <a:noFill/>
          <a:ln w="25400">
            <a:noFill/>
            <a:miter lim="800000"/>
            <a:headEnd/>
            <a:tailEnd/>
          </a:ln>
        </p:spPr>
        <p:txBody>
          <a:bodyPr>
            <a:prstTxWarp prst="textNoShape">
              <a:avLst/>
            </a:prstTxWarp>
            <a:spAutoFit/>
          </a:bodyPr>
          <a:lstStyle/>
          <a:p>
            <a:pPr>
              <a:buFontTx/>
              <a:buChar char="•"/>
            </a:pPr>
            <a:r>
              <a:rPr lang="en-US"/>
              <a:t>x</a:t>
            </a:r>
            <a:r>
              <a:rPr lang="en-US" baseline="-25000"/>
              <a:t>o</a:t>
            </a:r>
            <a:r>
              <a:rPr lang="en-US"/>
              <a:t> = Maximum displacement </a:t>
            </a:r>
          </a:p>
          <a:p>
            <a:pPr lvl="1"/>
            <a:r>
              <a:rPr lang="en-US"/>
              <a:t>(AKA Amplitude)</a:t>
            </a:r>
          </a:p>
          <a:p>
            <a:pPr>
              <a:buFontTx/>
              <a:buChar char="•"/>
            </a:pPr>
            <a:r>
              <a:rPr lang="en-US"/>
              <a:t>v</a:t>
            </a:r>
            <a:r>
              <a:rPr lang="en-US" baseline="-25000"/>
              <a:t>o </a:t>
            </a:r>
            <a:r>
              <a:rPr lang="en-US"/>
              <a:t>= Maximum velocity</a:t>
            </a:r>
          </a:p>
          <a:p>
            <a:pPr>
              <a:buFontTx/>
              <a:buChar char="•"/>
            </a:pPr>
            <a:r>
              <a:rPr lang="en-US"/>
              <a:t>a</a:t>
            </a:r>
            <a:r>
              <a:rPr lang="en-US" baseline="-25000"/>
              <a:t>o</a:t>
            </a:r>
            <a:r>
              <a:rPr lang="en-US"/>
              <a:t> = Maximum acceleration</a:t>
            </a:r>
          </a:p>
        </p:txBody>
      </p:sp>
      <p:sp>
        <p:nvSpPr>
          <p:cNvPr id="54275" name="Line 5"/>
          <p:cNvSpPr>
            <a:spLocks noChangeShapeType="1"/>
          </p:cNvSpPr>
          <p:nvPr/>
        </p:nvSpPr>
        <p:spPr bwMode="auto">
          <a:xfrm>
            <a:off x="1447800" y="3111500"/>
            <a:ext cx="6172200" cy="0"/>
          </a:xfrm>
          <a:prstGeom prst="line">
            <a:avLst/>
          </a:prstGeom>
          <a:noFill/>
          <a:ln w="38100">
            <a:solidFill>
              <a:schemeClr val="tx1"/>
            </a:solidFill>
            <a:round/>
            <a:headEnd/>
            <a:tailEnd/>
          </a:ln>
        </p:spPr>
        <p:txBody>
          <a:bodyPr>
            <a:prstTxWarp prst="textNoShape">
              <a:avLst/>
            </a:prstTxWarp>
          </a:bodyPr>
          <a:lstStyle/>
          <a:p>
            <a:endParaRPr lang="en-US"/>
          </a:p>
        </p:txBody>
      </p:sp>
      <p:sp>
        <p:nvSpPr>
          <p:cNvPr id="54276" name="Line 6"/>
          <p:cNvSpPr>
            <a:spLocks noChangeShapeType="1"/>
          </p:cNvSpPr>
          <p:nvPr/>
        </p:nvSpPr>
        <p:spPr bwMode="auto">
          <a:xfrm flipV="1">
            <a:off x="1447800" y="2413000"/>
            <a:ext cx="0" cy="698500"/>
          </a:xfrm>
          <a:prstGeom prst="line">
            <a:avLst/>
          </a:prstGeom>
          <a:noFill/>
          <a:ln w="38100">
            <a:solidFill>
              <a:schemeClr val="tx1"/>
            </a:solidFill>
            <a:round/>
            <a:headEnd/>
            <a:tailEnd/>
          </a:ln>
        </p:spPr>
        <p:txBody>
          <a:bodyPr>
            <a:prstTxWarp prst="textNoShape">
              <a:avLst/>
            </a:prstTxWarp>
          </a:bodyPr>
          <a:lstStyle/>
          <a:p>
            <a:endParaRPr lang="en-US"/>
          </a:p>
        </p:txBody>
      </p:sp>
      <p:sp>
        <p:nvSpPr>
          <p:cNvPr id="54277" name="Rectangle 7"/>
          <p:cNvSpPr>
            <a:spLocks noChangeArrowheads="1"/>
          </p:cNvSpPr>
          <p:nvPr/>
        </p:nvSpPr>
        <p:spPr bwMode="auto">
          <a:xfrm>
            <a:off x="4343400" y="2540000"/>
            <a:ext cx="533400" cy="571500"/>
          </a:xfrm>
          <a:prstGeom prst="rect">
            <a:avLst/>
          </a:prstGeom>
          <a:solidFill>
            <a:srgbClr val="008000"/>
          </a:solidFill>
          <a:ln w="38100">
            <a:noFill/>
            <a:miter lim="800000"/>
            <a:headEnd/>
            <a:tailEnd/>
          </a:ln>
        </p:spPr>
        <p:txBody>
          <a:bodyPr wrap="none" anchor="ctr">
            <a:prstTxWarp prst="textNoShape">
              <a:avLst/>
            </a:prstTxWarp>
          </a:bodyPr>
          <a:lstStyle/>
          <a:p>
            <a:endParaRPr lang="en-US"/>
          </a:p>
        </p:txBody>
      </p:sp>
      <p:sp>
        <p:nvSpPr>
          <p:cNvPr id="54278" name="Line 9"/>
          <p:cNvSpPr>
            <a:spLocks noChangeShapeType="1"/>
          </p:cNvSpPr>
          <p:nvPr/>
        </p:nvSpPr>
        <p:spPr bwMode="auto">
          <a:xfrm>
            <a:off x="4876800" y="2794000"/>
            <a:ext cx="1828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54279" name="Line 10"/>
          <p:cNvSpPr>
            <a:spLocks noChangeShapeType="1"/>
          </p:cNvSpPr>
          <p:nvPr/>
        </p:nvSpPr>
        <p:spPr bwMode="auto">
          <a:xfrm flipH="1">
            <a:off x="2514600" y="2794000"/>
            <a:ext cx="1828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107531" name="Text Box 11"/>
          <p:cNvSpPr txBox="1">
            <a:spLocks noChangeArrowheads="1"/>
          </p:cNvSpPr>
          <p:nvPr/>
        </p:nvSpPr>
        <p:spPr bwMode="auto">
          <a:xfrm>
            <a:off x="457200" y="3302000"/>
            <a:ext cx="8458200" cy="1938338"/>
          </a:xfrm>
          <a:prstGeom prst="rect">
            <a:avLst/>
          </a:prstGeom>
          <a:noFill/>
          <a:ln w="25400">
            <a:noFill/>
            <a:miter lim="800000"/>
            <a:headEnd/>
            <a:tailEnd/>
          </a:ln>
        </p:spPr>
        <p:txBody>
          <a:bodyPr>
            <a:prstTxWarp prst="textNoShape">
              <a:avLst/>
            </a:prstTxWarp>
            <a:spAutoFit/>
          </a:bodyPr>
          <a:lstStyle/>
          <a:p>
            <a:pPr>
              <a:buFontTx/>
              <a:buChar char="•"/>
            </a:pPr>
            <a:r>
              <a:rPr lang="en-US" sz="4000"/>
              <a:t>x:          -x</a:t>
            </a:r>
            <a:r>
              <a:rPr lang="en-US" sz="4000" baseline="-25000"/>
              <a:t>o </a:t>
            </a:r>
            <a:r>
              <a:rPr lang="en-US" sz="4000"/>
              <a:t>           0             +x</a:t>
            </a:r>
            <a:r>
              <a:rPr lang="en-US" sz="4000" baseline="-25000"/>
              <a:t>o</a:t>
            </a:r>
            <a:endParaRPr lang="en-US" sz="4000"/>
          </a:p>
          <a:p>
            <a:pPr>
              <a:buFontTx/>
              <a:buChar char="•"/>
            </a:pPr>
            <a:r>
              <a:rPr lang="en-US" sz="4000"/>
              <a:t>v:           0           </a:t>
            </a:r>
            <a:r>
              <a:rPr lang="en-US" sz="3200" baseline="30000"/>
              <a:t>+</a:t>
            </a:r>
            <a:r>
              <a:rPr lang="en-US" sz="3200"/>
              <a:t>/-</a:t>
            </a:r>
            <a:r>
              <a:rPr lang="en-US" sz="4000"/>
              <a:t>v</a:t>
            </a:r>
            <a:r>
              <a:rPr lang="en-US" sz="4000" baseline="-25000"/>
              <a:t>o</a:t>
            </a:r>
            <a:r>
              <a:rPr lang="en-US" sz="4000"/>
              <a:t>             0</a:t>
            </a:r>
          </a:p>
          <a:p>
            <a:pPr>
              <a:buFontTx/>
              <a:buChar char="•"/>
            </a:pPr>
            <a:r>
              <a:rPr lang="en-US" sz="4000"/>
              <a:t>a:          +a</a:t>
            </a:r>
            <a:r>
              <a:rPr lang="en-US" sz="4000" baseline="-25000"/>
              <a:t>o </a:t>
            </a:r>
            <a:r>
              <a:rPr lang="en-US" sz="4000"/>
              <a:t>           0             -a</a:t>
            </a:r>
            <a:r>
              <a:rPr lang="en-US" sz="4000" baseline="-25000"/>
              <a:t>o</a:t>
            </a:r>
            <a:endParaRPr lang="en-US"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7531">
                                            <p:txEl>
                                              <p:pRg st="0" end="0"/>
                                            </p:txEl>
                                          </p:spTgt>
                                        </p:tgtEl>
                                        <p:attrNameLst>
                                          <p:attrName>style.visibility</p:attrName>
                                        </p:attrNameLst>
                                      </p:cBhvr>
                                      <p:to>
                                        <p:strVal val="visible"/>
                                      </p:to>
                                    </p:set>
                                    <p:animEffect transition="in" filter="checkerboard(across)">
                                      <p:cBhvr>
                                        <p:cTn id="7" dur="500"/>
                                        <p:tgtEl>
                                          <p:spTgt spid="107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7531">
                                            <p:txEl>
                                              <p:pRg st="1" end="1"/>
                                            </p:txEl>
                                          </p:spTgt>
                                        </p:tgtEl>
                                        <p:attrNameLst>
                                          <p:attrName>style.visibility</p:attrName>
                                        </p:attrNameLst>
                                      </p:cBhvr>
                                      <p:to>
                                        <p:strVal val="visible"/>
                                      </p:to>
                                    </p:set>
                                    <p:animEffect transition="in" filter="checkerboard(across)">
                                      <p:cBhvr>
                                        <p:cTn id="12" dur="500"/>
                                        <p:tgtEl>
                                          <p:spTgt spid="107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7531">
                                            <p:txEl>
                                              <p:pRg st="2" end="2"/>
                                            </p:txEl>
                                          </p:spTgt>
                                        </p:tgtEl>
                                        <p:attrNameLst>
                                          <p:attrName>style.visibility</p:attrName>
                                        </p:attrNameLst>
                                      </p:cBhvr>
                                      <p:to>
                                        <p:strVal val="visible"/>
                                      </p:to>
                                    </p:set>
                                    <p:animEffect transition="in" filter="checkerboard(across)">
                                      <p:cBhvr>
                                        <p:cTn id="17" dur="500"/>
                                        <p:tgtEl>
                                          <p:spTgt spid="107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1" grpId="0" build="p" bldLvl="2"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228600" y="190500"/>
            <a:ext cx="6932613" cy="708025"/>
          </a:xfrm>
          <a:prstGeom prst="rect">
            <a:avLst/>
          </a:prstGeom>
          <a:noFill/>
          <a:ln w="9525">
            <a:noFill/>
            <a:miter lim="800000"/>
            <a:headEnd/>
            <a:tailEnd/>
          </a:ln>
        </p:spPr>
        <p:txBody>
          <a:bodyPr wrap="none">
            <a:prstTxWarp prst="textNoShape">
              <a:avLst/>
            </a:prstTxWarp>
            <a:spAutoFit/>
          </a:bodyPr>
          <a:lstStyle/>
          <a:p>
            <a:r>
              <a:rPr lang="en-US" sz="4000" b="1" u="sng"/>
              <a:t>Simple Harmonic Motion</a:t>
            </a:r>
            <a:r>
              <a:rPr lang="en-US" sz="4000"/>
              <a:t> - </a:t>
            </a:r>
            <a:r>
              <a:rPr lang="en-US" sz="1800"/>
              <a:t>Energy</a:t>
            </a:r>
          </a:p>
        </p:txBody>
      </p:sp>
      <p:sp>
        <p:nvSpPr>
          <p:cNvPr id="114691" name="Text Box 3"/>
          <p:cNvSpPr txBox="1">
            <a:spLocks noChangeArrowheads="1"/>
          </p:cNvSpPr>
          <p:nvPr/>
        </p:nvSpPr>
        <p:spPr bwMode="auto">
          <a:xfrm>
            <a:off x="304800" y="825500"/>
            <a:ext cx="3124200" cy="1200150"/>
          </a:xfrm>
          <a:prstGeom prst="rect">
            <a:avLst/>
          </a:prstGeom>
          <a:noFill/>
          <a:ln w="25400">
            <a:noFill/>
            <a:miter lim="800000"/>
            <a:headEnd/>
            <a:tailEnd/>
          </a:ln>
        </p:spPr>
        <p:txBody>
          <a:bodyPr>
            <a:prstTxWarp prst="textNoShape">
              <a:avLst/>
            </a:prstTxWarp>
            <a:spAutoFit/>
          </a:bodyPr>
          <a:lstStyle/>
          <a:p>
            <a:r>
              <a:rPr lang="en-US">
                <a:sym typeface="Symbol" charset="2"/>
              </a:rPr>
              <a:t>E</a:t>
            </a:r>
            <a:r>
              <a:rPr lang="en-US" baseline="-25000">
                <a:sym typeface="Symbol" charset="2"/>
              </a:rPr>
              <a:t>k (max)</a:t>
            </a:r>
            <a:r>
              <a:rPr lang="en-US">
                <a:sym typeface="Symbol" charset="2"/>
              </a:rPr>
              <a:t> = </a:t>
            </a:r>
            <a:r>
              <a:rPr lang="en-US" baseline="30000">
                <a:sym typeface="Symbol" charset="2"/>
              </a:rPr>
              <a:t>1</a:t>
            </a:r>
            <a:r>
              <a:rPr lang="en-US">
                <a:sym typeface="Symbol" charset="2"/>
              </a:rPr>
              <a:t>/</a:t>
            </a:r>
            <a:r>
              <a:rPr lang="en-US" baseline="-25000">
                <a:sym typeface="Symbol" charset="2"/>
              </a:rPr>
              <a:t>2</a:t>
            </a:r>
            <a:r>
              <a:rPr lang="en-US">
                <a:sym typeface="Symbol" charset="2"/>
              </a:rPr>
              <a:t>mv</a:t>
            </a:r>
            <a:r>
              <a:rPr lang="en-US" baseline="-25000">
                <a:sym typeface="Symbol" charset="2"/>
              </a:rPr>
              <a:t>o</a:t>
            </a:r>
            <a:r>
              <a:rPr lang="en-US" baseline="30000">
                <a:sym typeface="Symbol" charset="2"/>
              </a:rPr>
              <a:t>2</a:t>
            </a:r>
          </a:p>
          <a:p>
            <a:r>
              <a:rPr lang="en-US">
                <a:sym typeface="Symbol" charset="2"/>
              </a:rPr>
              <a:t>E</a:t>
            </a:r>
            <a:r>
              <a:rPr lang="en-US" baseline="-25000">
                <a:sym typeface="Symbol" charset="2"/>
              </a:rPr>
              <a:t>p (max)</a:t>
            </a:r>
            <a:r>
              <a:rPr lang="en-US">
                <a:sym typeface="Symbol" charset="2"/>
              </a:rPr>
              <a:t> = </a:t>
            </a:r>
            <a:r>
              <a:rPr lang="en-US" baseline="30000">
                <a:sym typeface="Symbol" charset="2"/>
              </a:rPr>
              <a:t>1</a:t>
            </a:r>
            <a:r>
              <a:rPr lang="en-US">
                <a:sym typeface="Symbol" charset="2"/>
              </a:rPr>
              <a:t>/</a:t>
            </a:r>
            <a:r>
              <a:rPr lang="en-US" baseline="-25000">
                <a:sym typeface="Symbol" charset="2"/>
              </a:rPr>
              <a:t>2</a:t>
            </a:r>
            <a:r>
              <a:rPr lang="en-US">
                <a:sym typeface="Symbol" charset="2"/>
              </a:rPr>
              <a:t>kx</a:t>
            </a:r>
            <a:r>
              <a:rPr lang="en-US" baseline="-25000">
                <a:sym typeface="Symbol" charset="2"/>
              </a:rPr>
              <a:t>o</a:t>
            </a:r>
            <a:r>
              <a:rPr lang="en-US" baseline="30000">
                <a:sym typeface="Symbol" charset="2"/>
              </a:rPr>
              <a:t>2</a:t>
            </a:r>
          </a:p>
          <a:p>
            <a:r>
              <a:rPr lang="en-US">
                <a:sym typeface="Symbol" charset="2"/>
              </a:rPr>
              <a:t>Where they happen </a:t>
            </a:r>
          </a:p>
        </p:txBody>
      </p:sp>
      <p:grpSp>
        <p:nvGrpSpPr>
          <p:cNvPr id="2" name="Group 14"/>
          <p:cNvGrpSpPr>
            <a:grpSpLocks/>
          </p:cNvGrpSpPr>
          <p:nvPr/>
        </p:nvGrpSpPr>
        <p:grpSpPr bwMode="auto">
          <a:xfrm>
            <a:off x="1447800" y="3162300"/>
            <a:ext cx="6172200" cy="698500"/>
            <a:chOff x="912" y="1824"/>
            <a:chExt cx="3888" cy="528"/>
          </a:xfrm>
        </p:grpSpPr>
        <p:sp>
          <p:nvSpPr>
            <p:cNvPr id="3081" name="Line 8"/>
            <p:cNvSpPr>
              <a:spLocks noChangeShapeType="1"/>
            </p:cNvSpPr>
            <p:nvPr/>
          </p:nvSpPr>
          <p:spPr bwMode="auto">
            <a:xfrm>
              <a:off x="912" y="2352"/>
              <a:ext cx="3888" cy="0"/>
            </a:xfrm>
            <a:prstGeom prst="line">
              <a:avLst/>
            </a:prstGeom>
            <a:noFill/>
            <a:ln w="38100">
              <a:solidFill>
                <a:schemeClr val="tx1"/>
              </a:solidFill>
              <a:round/>
              <a:headEnd/>
              <a:tailEnd/>
            </a:ln>
          </p:spPr>
          <p:txBody>
            <a:bodyPr>
              <a:prstTxWarp prst="textNoShape">
                <a:avLst/>
              </a:prstTxWarp>
            </a:bodyPr>
            <a:lstStyle/>
            <a:p>
              <a:endParaRPr lang="en-US"/>
            </a:p>
          </p:txBody>
        </p:sp>
        <p:sp>
          <p:nvSpPr>
            <p:cNvPr id="3082" name="Line 9"/>
            <p:cNvSpPr>
              <a:spLocks noChangeShapeType="1"/>
            </p:cNvSpPr>
            <p:nvPr/>
          </p:nvSpPr>
          <p:spPr bwMode="auto">
            <a:xfrm flipV="1">
              <a:off x="912" y="1824"/>
              <a:ext cx="0" cy="528"/>
            </a:xfrm>
            <a:prstGeom prst="line">
              <a:avLst/>
            </a:prstGeom>
            <a:noFill/>
            <a:ln w="38100">
              <a:solidFill>
                <a:schemeClr val="tx1"/>
              </a:solidFill>
              <a:round/>
              <a:headEnd/>
              <a:tailEnd/>
            </a:ln>
          </p:spPr>
          <p:txBody>
            <a:bodyPr>
              <a:prstTxWarp prst="textNoShape">
                <a:avLst/>
              </a:prstTxWarp>
            </a:bodyPr>
            <a:lstStyle/>
            <a:p>
              <a:endParaRPr lang="en-US"/>
            </a:p>
          </p:txBody>
        </p:sp>
        <p:sp>
          <p:nvSpPr>
            <p:cNvPr id="3083" name="Rectangle 10"/>
            <p:cNvSpPr>
              <a:spLocks noChangeArrowheads="1"/>
            </p:cNvSpPr>
            <p:nvPr/>
          </p:nvSpPr>
          <p:spPr bwMode="auto">
            <a:xfrm>
              <a:off x="2736" y="1920"/>
              <a:ext cx="336" cy="432"/>
            </a:xfrm>
            <a:prstGeom prst="rect">
              <a:avLst/>
            </a:prstGeom>
            <a:solidFill>
              <a:srgbClr val="008000"/>
            </a:solidFill>
            <a:ln w="38100">
              <a:noFill/>
              <a:miter lim="800000"/>
              <a:headEnd/>
              <a:tailEnd/>
            </a:ln>
          </p:spPr>
          <p:txBody>
            <a:bodyPr wrap="none" anchor="ctr">
              <a:prstTxWarp prst="textNoShape">
                <a:avLst/>
              </a:prstTxWarp>
            </a:bodyPr>
            <a:lstStyle/>
            <a:p>
              <a:endParaRPr lang="en-US"/>
            </a:p>
          </p:txBody>
        </p:sp>
        <p:sp>
          <p:nvSpPr>
            <p:cNvPr id="3084" name="Line 11"/>
            <p:cNvSpPr>
              <a:spLocks noChangeShapeType="1"/>
            </p:cNvSpPr>
            <p:nvPr/>
          </p:nvSpPr>
          <p:spPr bwMode="auto">
            <a:xfrm>
              <a:off x="3072" y="2112"/>
              <a:ext cx="1152"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3085" name="Line 12"/>
            <p:cNvSpPr>
              <a:spLocks noChangeShapeType="1"/>
            </p:cNvSpPr>
            <p:nvPr/>
          </p:nvSpPr>
          <p:spPr bwMode="auto">
            <a:xfrm flipH="1">
              <a:off x="1584" y="2112"/>
              <a:ext cx="1152"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grpSp>
      <p:sp>
        <p:nvSpPr>
          <p:cNvPr id="114701" name="Text Box 13"/>
          <p:cNvSpPr txBox="1">
            <a:spLocks noChangeArrowheads="1"/>
          </p:cNvSpPr>
          <p:nvPr/>
        </p:nvSpPr>
        <p:spPr bwMode="auto">
          <a:xfrm>
            <a:off x="304800" y="4051300"/>
            <a:ext cx="8458200" cy="1322388"/>
          </a:xfrm>
          <a:prstGeom prst="rect">
            <a:avLst/>
          </a:prstGeom>
          <a:noFill/>
          <a:ln w="25400">
            <a:noFill/>
            <a:miter lim="800000"/>
            <a:headEnd/>
            <a:tailEnd/>
          </a:ln>
        </p:spPr>
        <p:txBody>
          <a:bodyPr>
            <a:prstTxWarp prst="textNoShape">
              <a:avLst/>
            </a:prstTxWarp>
            <a:spAutoFit/>
          </a:bodyPr>
          <a:lstStyle/>
          <a:p>
            <a:pPr>
              <a:buFontTx/>
              <a:buChar char="•"/>
            </a:pPr>
            <a:r>
              <a:rPr lang="en-US" sz="4000"/>
              <a:t>E</a:t>
            </a:r>
            <a:r>
              <a:rPr lang="en-US" sz="4000" baseline="-25000"/>
              <a:t>k</a:t>
            </a:r>
            <a:r>
              <a:rPr lang="en-US" sz="4000"/>
              <a:t>:          0</a:t>
            </a:r>
            <a:r>
              <a:rPr lang="en-US" sz="4000" baseline="-25000"/>
              <a:t> </a:t>
            </a:r>
            <a:r>
              <a:rPr lang="en-US" sz="4000"/>
              <a:t>           max             0</a:t>
            </a:r>
          </a:p>
          <a:p>
            <a:pPr>
              <a:buFontTx/>
              <a:buChar char="•"/>
            </a:pPr>
            <a:r>
              <a:rPr lang="en-US" sz="4000"/>
              <a:t>E</a:t>
            </a:r>
            <a:r>
              <a:rPr lang="en-US" sz="4000" baseline="-25000"/>
              <a:t>p</a:t>
            </a:r>
            <a:r>
              <a:rPr lang="en-US" sz="4000"/>
              <a:t>:          max         0              max</a:t>
            </a:r>
          </a:p>
        </p:txBody>
      </p:sp>
      <p:grpSp>
        <p:nvGrpSpPr>
          <p:cNvPr id="3" name="Group 19"/>
          <p:cNvGrpSpPr>
            <a:grpSpLocks/>
          </p:cNvGrpSpPr>
          <p:nvPr/>
        </p:nvGrpSpPr>
        <p:grpSpPr bwMode="auto">
          <a:xfrm>
            <a:off x="4495800" y="952500"/>
            <a:ext cx="4343400" cy="1947863"/>
            <a:chOff x="2832" y="720"/>
            <a:chExt cx="2736" cy="1472"/>
          </a:xfrm>
        </p:grpSpPr>
        <p:sp>
          <p:nvSpPr>
            <p:cNvPr id="3080" name="Text Box 15"/>
            <p:cNvSpPr txBox="1">
              <a:spLocks noChangeArrowheads="1"/>
            </p:cNvSpPr>
            <p:nvPr/>
          </p:nvSpPr>
          <p:spPr bwMode="auto">
            <a:xfrm>
              <a:off x="2832" y="720"/>
              <a:ext cx="2736" cy="1187"/>
            </a:xfrm>
            <a:prstGeom prst="rect">
              <a:avLst/>
            </a:prstGeom>
            <a:noFill/>
            <a:ln w="25400">
              <a:noFill/>
              <a:miter lim="800000"/>
              <a:headEnd/>
              <a:tailEnd/>
            </a:ln>
          </p:spPr>
          <p:txBody>
            <a:bodyPr>
              <a:prstTxWarp prst="textNoShape">
                <a:avLst/>
              </a:prstTxWarp>
              <a:spAutoFit/>
            </a:bodyPr>
            <a:lstStyle/>
            <a:p>
              <a:r>
                <a:rPr lang="en-US">
                  <a:sym typeface="Symbol" charset="2"/>
                </a:rPr>
                <a:t>Derive the energy equations:</a:t>
              </a:r>
            </a:p>
            <a:p>
              <a:r>
                <a:rPr lang="en-US">
                  <a:sym typeface="Symbol" charset="2"/>
                </a:rPr>
                <a:t>E</a:t>
              </a:r>
              <a:r>
                <a:rPr lang="en-US" baseline="-25000">
                  <a:sym typeface="Symbol" charset="2"/>
                </a:rPr>
                <a:t>k </a:t>
              </a:r>
              <a:r>
                <a:rPr lang="en-US">
                  <a:sym typeface="Symbol" charset="2"/>
                </a:rPr>
                <a:t> = </a:t>
              </a:r>
              <a:r>
                <a:rPr lang="en-US" baseline="30000">
                  <a:sym typeface="Symbol" charset="2"/>
                </a:rPr>
                <a:t>1</a:t>
              </a:r>
              <a:r>
                <a:rPr lang="en-US">
                  <a:sym typeface="Symbol" charset="2"/>
                </a:rPr>
                <a:t>/</a:t>
              </a:r>
              <a:r>
                <a:rPr lang="en-US" baseline="-25000">
                  <a:sym typeface="Symbol" charset="2"/>
                </a:rPr>
                <a:t>2</a:t>
              </a:r>
              <a:r>
                <a:rPr lang="en-US">
                  <a:sym typeface="Symbol" charset="2"/>
                </a:rPr>
                <a:t>m</a:t>
              </a:r>
              <a:r>
                <a:rPr lang="en-US" sz="2000">
                  <a:sym typeface="Symbol" charset="2"/>
                </a:rPr>
                <a:t></a:t>
              </a:r>
              <a:r>
                <a:rPr lang="en-US" sz="2000" baseline="30000">
                  <a:sym typeface="Symbol" charset="2"/>
                </a:rPr>
                <a:t>2</a:t>
              </a:r>
              <a:r>
                <a:rPr lang="en-US" sz="2000">
                  <a:sym typeface="Symbol" charset="2"/>
                </a:rPr>
                <a:t>(</a:t>
              </a:r>
              <a:r>
                <a:rPr lang="en-US">
                  <a:sym typeface="Symbol" charset="2"/>
                </a:rPr>
                <a:t>x</a:t>
              </a:r>
              <a:r>
                <a:rPr lang="en-US" baseline="-25000">
                  <a:sym typeface="Symbol" charset="2"/>
                </a:rPr>
                <a:t>o</a:t>
              </a:r>
              <a:r>
                <a:rPr lang="en-US" baseline="30000">
                  <a:sym typeface="Symbol" charset="2"/>
                </a:rPr>
                <a:t>2</a:t>
              </a:r>
              <a:r>
                <a:rPr lang="en-US">
                  <a:sym typeface="Symbol" charset="2"/>
                </a:rPr>
                <a:t> – x</a:t>
              </a:r>
              <a:r>
                <a:rPr lang="en-US" baseline="30000">
                  <a:sym typeface="Symbol" charset="2"/>
                </a:rPr>
                <a:t>2</a:t>
              </a:r>
              <a:r>
                <a:rPr lang="en-US">
                  <a:sym typeface="Symbol" charset="2"/>
                </a:rPr>
                <a:t>)</a:t>
              </a:r>
            </a:p>
            <a:p>
              <a:r>
                <a:rPr lang="en-US">
                  <a:sym typeface="Symbol" charset="2"/>
                </a:rPr>
                <a:t>E</a:t>
              </a:r>
              <a:r>
                <a:rPr lang="en-US" baseline="-25000">
                  <a:sym typeface="Symbol" charset="2"/>
                </a:rPr>
                <a:t>k (max)</a:t>
              </a:r>
              <a:r>
                <a:rPr lang="en-US">
                  <a:sym typeface="Symbol" charset="2"/>
                </a:rPr>
                <a:t> = </a:t>
              </a:r>
              <a:r>
                <a:rPr lang="en-US" baseline="30000">
                  <a:sym typeface="Symbol" charset="2"/>
                </a:rPr>
                <a:t>1</a:t>
              </a:r>
              <a:r>
                <a:rPr lang="en-US">
                  <a:sym typeface="Symbol" charset="2"/>
                </a:rPr>
                <a:t>/</a:t>
              </a:r>
              <a:r>
                <a:rPr lang="en-US" baseline="-25000">
                  <a:sym typeface="Symbol" charset="2"/>
                </a:rPr>
                <a:t>2</a:t>
              </a:r>
              <a:r>
                <a:rPr lang="en-US">
                  <a:sym typeface="Symbol" charset="2"/>
                </a:rPr>
                <a:t>m</a:t>
              </a:r>
              <a:r>
                <a:rPr lang="en-US" sz="2000">
                  <a:sym typeface="Symbol" charset="2"/>
                </a:rPr>
                <a:t></a:t>
              </a:r>
              <a:r>
                <a:rPr lang="en-US" sz="2000" baseline="30000">
                  <a:sym typeface="Symbol" charset="2"/>
                </a:rPr>
                <a:t>2</a:t>
              </a:r>
              <a:r>
                <a:rPr lang="en-US">
                  <a:sym typeface="Symbol" charset="2"/>
                </a:rPr>
                <a:t>x</a:t>
              </a:r>
              <a:r>
                <a:rPr lang="en-US" baseline="-25000">
                  <a:sym typeface="Symbol" charset="2"/>
                </a:rPr>
                <a:t>o</a:t>
              </a:r>
              <a:r>
                <a:rPr lang="en-US" baseline="30000">
                  <a:sym typeface="Symbol" charset="2"/>
                </a:rPr>
                <a:t>2</a:t>
              </a:r>
            </a:p>
            <a:p>
              <a:r>
                <a:rPr lang="en-US">
                  <a:sym typeface="Symbol" charset="2"/>
                </a:rPr>
                <a:t>E</a:t>
              </a:r>
              <a:r>
                <a:rPr lang="en-US" baseline="-25000">
                  <a:sym typeface="Symbol" charset="2"/>
                </a:rPr>
                <a:t>T</a:t>
              </a:r>
              <a:r>
                <a:rPr lang="en-US">
                  <a:sym typeface="Symbol" charset="2"/>
                </a:rPr>
                <a:t> = </a:t>
              </a:r>
              <a:r>
                <a:rPr lang="en-US" baseline="30000">
                  <a:sym typeface="Symbol" charset="2"/>
                </a:rPr>
                <a:t>1</a:t>
              </a:r>
              <a:r>
                <a:rPr lang="en-US">
                  <a:sym typeface="Symbol" charset="2"/>
                </a:rPr>
                <a:t>/</a:t>
              </a:r>
              <a:r>
                <a:rPr lang="en-US" baseline="-25000">
                  <a:sym typeface="Symbol" charset="2"/>
                </a:rPr>
                <a:t>2</a:t>
              </a:r>
              <a:r>
                <a:rPr lang="en-US">
                  <a:sym typeface="Symbol" charset="2"/>
                </a:rPr>
                <a:t>m</a:t>
              </a:r>
              <a:r>
                <a:rPr lang="en-US" sz="2000">
                  <a:sym typeface="Symbol" charset="2"/>
                </a:rPr>
                <a:t></a:t>
              </a:r>
              <a:r>
                <a:rPr lang="en-US" sz="2000" baseline="30000">
                  <a:sym typeface="Symbol" charset="2"/>
                </a:rPr>
                <a:t>2</a:t>
              </a:r>
              <a:r>
                <a:rPr lang="en-US">
                  <a:sym typeface="Symbol" charset="2"/>
                </a:rPr>
                <a:t>x</a:t>
              </a:r>
              <a:r>
                <a:rPr lang="en-US" baseline="-25000">
                  <a:sym typeface="Symbol" charset="2"/>
                </a:rPr>
                <a:t>o</a:t>
              </a:r>
              <a:r>
                <a:rPr lang="en-US" baseline="30000">
                  <a:sym typeface="Symbol" charset="2"/>
                </a:rPr>
                <a:t>2</a:t>
              </a:r>
              <a:endParaRPr lang="en-US">
                <a:sym typeface="Symbol" charset="2"/>
              </a:endParaRPr>
            </a:p>
          </p:txBody>
        </p:sp>
        <p:graphicFrame>
          <p:nvGraphicFramePr>
            <p:cNvPr id="3074" name="Object 2"/>
            <p:cNvGraphicFramePr>
              <a:graphicFrameLocks noChangeAspect="1"/>
            </p:cNvGraphicFramePr>
            <p:nvPr/>
          </p:nvGraphicFramePr>
          <p:xfrm>
            <a:off x="2880" y="1872"/>
            <a:ext cx="1200" cy="320"/>
          </p:xfrm>
          <a:graphic>
            <a:graphicData uri="http://schemas.openxmlformats.org/presentationml/2006/ole">
              <p:oleObj spid="_x0000_s3079" name="Equation" r:id="rId3" imgW="1333440" imgH="355320"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blinds(horizontal)">
                                      <p:cBhvr>
                                        <p:cTn id="7" dur="500"/>
                                        <p:tgtEl>
                                          <p:spTgt spid="114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Effect transition="in" filter="blinds(horizontal)">
                                      <p:cBhvr>
                                        <p:cTn id="12" dur="500"/>
                                        <p:tgtEl>
                                          <p:spTgt spid="114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4691">
                                            <p:txEl>
                                              <p:pRg st="2" end="2"/>
                                            </p:txEl>
                                          </p:spTgt>
                                        </p:tgtEl>
                                        <p:attrNameLst>
                                          <p:attrName>style.visibility</p:attrName>
                                        </p:attrNameLst>
                                      </p:cBhvr>
                                      <p:to>
                                        <p:strVal val="visible"/>
                                      </p:to>
                                    </p:set>
                                    <p:animEffect transition="in" filter="blinds(horizontal)">
                                      <p:cBhvr>
                                        <p:cTn id="17" dur="500"/>
                                        <p:tgtEl>
                                          <p:spTgt spid="1146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14701">
                                            <p:txEl>
                                              <p:pRg st="0" end="0"/>
                                            </p:txEl>
                                          </p:spTgt>
                                        </p:tgtEl>
                                        <p:attrNameLst>
                                          <p:attrName>style.visibility</p:attrName>
                                        </p:attrNameLst>
                                      </p:cBhvr>
                                      <p:to>
                                        <p:strVal val="visible"/>
                                      </p:to>
                                    </p:set>
                                    <p:animEffect transition="in" filter="checkerboard(across)">
                                      <p:cBhvr>
                                        <p:cTn id="31" dur="500"/>
                                        <p:tgtEl>
                                          <p:spTgt spid="11470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14701">
                                            <p:txEl>
                                              <p:pRg st="1" end="1"/>
                                            </p:txEl>
                                          </p:spTgt>
                                        </p:tgtEl>
                                        <p:attrNameLst>
                                          <p:attrName>style.visibility</p:attrName>
                                        </p:attrNameLst>
                                      </p:cBhvr>
                                      <p:to>
                                        <p:strVal val="visible"/>
                                      </p:to>
                                    </p:set>
                                    <p:animEffect transition="in" filter="checkerboard(across)">
                                      <p:cBhvr>
                                        <p:cTn id="36" dur="500"/>
                                        <p:tgtEl>
                                          <p:spTgt spid="1147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P spid="114701"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rot="-5400000">
            <a:off x="-1022350" y="2279650"/>
            <a:ext cx="3606800" cy="647700"/>
          </a:xfrm>
          <a:prstGeom prst="rect">
            <a:avLst/>
          </a:prstGeom>
          <a:noFill/>
          <a:ln w="25400">
            <a:noFill/>
            <a:miter lim="800000"/>
            <a:headEnd/>
            <a:tailEnd/>
          </a:ln>
        </p:spPr>
        <p:txBody>
          <a:bodyPr wrap="none">
            <a:prstTxWarp prst="textNoShape">
              <a:avLst/>
            </a:prstTxWarp>
            <a:spAutoFit/>
          </a:bodyPr>
          <a:lstStyle/>
          <a:p>
            <a:r>
              <a:rPr lang="en-US" sz="3600" dirty="0"/>
              <a:t>Linear Kinematics</a:t>
            </a:r>
          </a:p>
        </p:txBody>
      </p:sp>
      <p:pic>
        <p:nvPicPr>
          <p:cNvPr id="25602" name="Picture 2"/>
          <p:cNvPicPr>
            <a:picLocks noChangeAspect="1" noChangeArrowheads="1"/>
          </p:cNvPicPr>
          <p:nvPr/>
        </p:nvPicPr>
        <p:blipFill>
          <a:blip r:embed="rId2"/>
          <a:srcRect/>
          <a:stretch>
            <a:fillRect/>
          </a:stretch>
        </p:blipFill>
        <p:spPr bwMode="auto">
          <a:xfrm>
            <a:off x="2052638" y="1343025"/>
            <a:ext cx="5038725"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04800" y="127000"/>
            <a:ext cx="8093075" cy="1077913"/>
          </a:xfrm>
          <a:prstGeom prst="rect">
            <a:avLst/>
          </a:prstGeom>
          <a:noFill/>
          <a:ln w="9525">
            <a:noFill/>
            <a:miter lim="800000"/>
            <a:headEnd/>
            <a:tailEnd/>
          </a:ln>
        </p:spPr>
        <p:txBody>
          <a:bodyPr>
            <a:prstTxWarp prst="textNoShape">
              <a:avLst/>
            </a:prstTxWarp>
            <a:spAutoFit/>
          </a:bodyPr>
          <a:lstStyle/>
          <a:p>
            <a:r>
              <a:rPr lang="en-US" sz="3200"/>
              <a:t>What is the period of a guitar string that is vibrating 156 times a second?  (156 Hz) </a:t>
            </a:r>
            <a:endParaRPr lang="en-US" sz="3200">
              <a:sym typeface="Symbol" charset="2"/>
            </a:endParaRPr>
          </a:p>
        </p:txBody>
      </p:sp>
      <p:sp>
        <p:nvSpPr>
          <p:cNvPr id="129027" name="Text Box 3"/>
          <p:cNvSpPr txBox="1">
            <a:spLocks noChangeArrowheads="1"/>
          </p:cNvSpPr>
          <p:nvPr/>
        </p:nvSpPr>
        <p:spPr bwMode="auto">
          <a:xfrm>
            <a:off x="228600" y="2273300"/>
            <a:ext cx="8686800" cy="460375"/>
          </a:xfrm>
          <a:prstGeom prst="rect">
            <a:avLst/>
          </a:prstGeom>
          <a:noFill/>
          <a:ln w="9525">
            <a:noFill/>
            <a:miter lim="800000"/>
            <a:headEnd/>
            <a:tailEnd/>
          </a:ln>
        </p:spPr>
        <p:txBody>
          <a:bodyPr>
            <a:prstTxWarp prst="textNoShape">
              <a:avLst/>
            </a:prstTxWarp>
            <a:spAutoFit/>
          </a:bodyPr>
          <a:lstStyle/>
          <a:p>
            <a:r>
              <a:rPr lang="en-US">
                <a:sym typeface="Symbol" charset="2"/>
              </a:rPr>
              <a:t>Use f = 1/T</a:t>
            </a:r>
          </a:p>
        </p:txBody>
      </p:sp>
      <p:sp>
        <p:nvSpPr>
          <p:cNvPr id="55300" name="Text Box 4"/>
          <p:cNvSpPr txBox="1">
            <a:spLocks noChangeArrowheads="1"/>
          </p:cNvSpPr>
          <p:nvPr/>
        </p:nvSpPr>
        <p:spPr bwMode="auto">
          <a:xfrm>
            <a:off x="152400" y="5440363"/>
            <a:ext cx="884238" cy="307975"/>
          </a:xfrm>
          <a:prstGeom prst="rect">
            <a:avLst/>
          </a:prstGeom>
          <a:noFill/>
          <a:ln w="25400">
            <a:noFill/>
            <a:miter lim="800000"/>
            <a:headEnd/>
            <a:tailEnd/>
          </a:ln>
        </p:spPr>
        <p:txBody>
          <a:bodyPr wrap="none">
            <a:prstTxWarp prst="textNoShape">
              <a:avLst/>
            </a:prstTxWarp>
            <a:spAutoFit/>
          </a:bodyPr>
          <a:lstStyle/>
          <a:p>
            <a:r>
              <a:rPr lang="en-US" sz="1400"/>
              <a:t>0.00641 s</a:t>
            </a:r>
          </a:p>
        </p:txBody>
      </p:sp>
      <p:sp>
        <p:nvSpPr>
          <p:cNvPr id="55301" name="Text Box 5"/>
          <p:cNvSpPr txBox="1">
            <a:spLocks noChangeArrowheads="1"/>
          </p:cNvSpPr>
          <p:nvPr/>
        </p:nvSpPr>
        <p:spPr bwMode="auto">
          <a:xfrm>
            <a:off x="8596313" y="5305425"/>
            <a:ext cx="474662" cy="460375"/>
          </a:xfrm>
          <a:prstGeom prst="rect">
            <a:avLst/>
          </a:prstGeom>
          <a:noFill/>
          <a:ln w="25400">
            <a:noFill/>
            <a:miter lim="800000"/>
            <a:headEnd/>
            <a:tailEnd/>
          </a:ln>
        </p:spPr>
        <p:txBody>
          <a:bodyPr wrap="none">
            <a:prstTxWarp prst="textNoShape">
              <a:avLst/>
            </a:prstTxWarp>
            <a:spAutoFit/>
          </a:bodyPr>
          <a:lstStyle/>
          <a:p>
            <a:r>
              <a:rPr lang="en-US">
                <a:hlinkClick r:id="rId2" action="ppaction://hlinksldjump"/>
              </a:rPr>
              <a:t>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04800" y="127000"/>
            <a:ext cx="8093075" cy="1569660"/>
          </a:xfrm>
          <a:prstGeom prst="rect">
            <a:avLst/>
          </a:prstGeom>
          <a:noFill/>
          <a:ln w="9525">
            <a:noFill/>
            <a:miter lim="800000"/>
            <a:headEnd/>
            <a:tailEnd/>
          </a:ln>
        </p:spPr>
        <p:txBody>
          <a:bodyPr>
            <a:prstTxWarp prst="textNoShape">
              <a:avLst/>
            </a:prstTxWarp>
            <a:spAutoFit/>
          </a:bodyPr>
          <a:lstStyle/>
          <a:p>
            <a:r>
              <a:rPr lang="en-US" sz="3200" dirty="0"/>
              <a:t>A mass on the end of a spring oscillates with a period of 2.52 seconds and an amplitude of 0.450 m.  What is its maximum velocity? </a:t>
            </a:r>
            <a:endParaRPr lang="en-US" sz="3200" dirty="0">
              <a:sym typeface="Symbol" charset="2"/>
            </a:endParaRPr>
          </a:p>
        </p:txBody>
      </p:sp>
      <p:sp>
        <p:nvSpPr>
          <p:cNvPr id="125955" name="Text Box 3"/>
          <p:cNvSpPr txBox="1">
            <a:spLocks noChangeArrowheads="1"/>
          </p:cNvSpPr>
          <p:nvPr/>
        </p:nvSpPr>
        <p:spPr bwMode="auto">
          <a:xfrm>
            <a:off x="228600" y="2273300"/>
            <a:ext cx="8686800" cy="460375"/>
          </a:xfrm>
          <a:prstGeom prst="rect">
            <a:avLst/>
          </a:prstGeom>
          <a:noFill/>
          <a:ln w="9525">
            <a:noFill/>
            <a:miter lim="800000"/>
            <a:headEnd/>
            <a:tailEnd/>
          </a:ln>
        </p:spPr>
        <p:txBody>
          <a:bodyPr>
            <a:prstTxWarp prst="textNoShape">
              <a:avLst/>
            </a:prstTxWarp>
            <a:spAutoFit/>
          </a:bodyPr>
          <a:lstStyle/>
          <a:p>
            <a:r>
              <a:rPr lang="en-US">
                <a:sym typeface="Symbol" charset="2"/>
              </a:rPr>
              <a:t>v = </a:t>
            </a:r>
            <a:r>
              <a:rPr lang="en-US" u="sng">
                <a:sym typeface="Symbol" charset="2"/>
              </a:rPr>
              <a:t>+</a:t>
            </a:r>
            <a:r>
              <a:rPr lang="en-US">
                <a:sym typeface="Symbol" charset="2"/>
              </a:rPr>
              <a:t> ( x</a:t>
            </a:r>
            <a:r>
              <a:rPr lang="en-US" baseline="-25000">
                <a:sym typeface="Symbol" charset="2"/>
              </a:rPr>
              <a:t>o</a:t>
            </a:r>
            <a:r>
              <a:rPr lang="en-US" baseline="30000">
                <a:sym typeface="Symbol" charset="2"/>
              </a:rPr>
              <a:t>2</a:t>
            </a:r>
            <a:r>
              <a:rPr lang="en-US">
                <a:sym typeface="Symbol" charset="2"/>
              </a:rPr>
              <a:t>- x</a:t>
            </a:r>
            <a:r>
              <a:rPr lang="en-US" baseline="30000">
                <a:sym typeface="Symbol" charset="2"/>
              </a:rPr>
              <a:t>2</a:t>
            </a:r>
            <a:r>
              <a:rPr lang="en-US">
                <a:sym typeface="Symbol" charset="2"/>
              </a:rPr>
              <a:t>), make x = 0,  = 2/2.52, |v| = 1.12199…. m/s</a:t>
            </a:r>
          </a:p>
        </p:txBody>
      </p:sp>
      <p:sp>
        <p:nvSpPr>
          <p:cNvPr id="56324" name="Text Box 4"/>
          <p:cNvSpPr txBox="1">
            <a:spLocks noChangeArrowheads="1"/>
          </p:cNvSpPr>
          <p:nvPr/>
        </p:nvSpPr>
        <p:spPr bwMode="auto">
          <a:xfrm>
            <a:off x="152400" y="5440363"/>
            <a:ext cx="803275" cy="307975"/>
          </a:xfrm>
          <a:prstGeom prst="rect">
            <a:avLst/>
          </a:prstGeom>
          <a:noFill/>
          <a:ln w="25400">
            <a:noFill/>
            <a:miter lim="800000"/>
            <a:headEnd/>
            <a:tailEnd/>
          </a:ln>
        </p:spPr>
        <p:txBody>
          <a:bodyPr wrap="none">
            <a:prstTxWarp prst="textNoShape">
              <a:avLst/>
            </a:prstTxWarp>
            <a:spAutoFit/>
          </a:bodyPr>
          <a:lstStyle/>
          <a:p>
            <a:r>
              <a:rPr lang="en-US" sz="1400"/>
              <a:t>1.12 m/s</a:t>
            </a:r>
          </a:p>
        </p:txBody>
      </p:sp>
      <p:sp>
        <p:nvSpPr>
          <p:cNvPr id="56325" name="Text Box 5"/>
          <p:cNvSpPr txBox="1">
            <a:spLocks noChangeArrowheads="1"/>
          </p:cNvSpPr>
          <p:nvPr/>
        </p:nvSpPr>
        <p:spPr bwMode="auto">
          <a:xfrm>
            <a:off x="8596313" y="5305425"/>
            <a:ext cx="474662" cy="460375"/>
          </a:xfrm>
          <a:prstGeom prst="rect">
            <a:avLst/>
          </a:prstGeom>
          <a:noFill/>
          <a:ln w="25400">
            <a:noFill/>
            <a:miter lim="800000"/>
            <a:headEnd/>
            <a:tailEnd/>
          </a:ln>
        </p:spPr>
        <p:txBody>
          <a:bodyPr wrap="none">
            <a:prstTxWarp prst="textNoShape">
              <a:avLst/>
            </a:prstTxWarp>
            <a:spAutoFit/>
          </a:bodyPr>
          <a:lstStyle/>
          <a:p>
            <a:r>
              <a:rPr lang="en-US">
                <a:hlinkClick r:id="rId2" action="ppaction://hlinksldjump"/>
              </a:rPr>
              <a:t>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59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304800" y="127000"/>
            <a:ext cx="8093075" cy="3108325"/>
          </a:xfrm>
          <a:prstGeom prst="rect">
            <a:avLst/>
          </a:prstGeom>
          <a:noFill/>
          <a:ln w="9525">
            <a:noFill/>
            <a:miter lim="800000"/>
            <a:headEnd/>
            <a:tailEnd/>
          </a:ln>
        </p:spPr>
        <p:txBody>
          <a:bodyPr>
            <a:prstTxWarp prst="textNoShape">
              <a:avLst/>
            </a:prstTxWarp>
            <a:spAutoFit/>
          </a:bodyPr>
          <a:lstStyle/>
          <a:p>
            <a:r>
              <a:rPr lang="en-US" sz="2800"/>
              <a:t>A SHO has an equation of motion of: (in m)</a:t>
            </a:r>
          </a:p>
          <a:p>
            <a:r>
              <a:rPr lang="en-US" sz="2800"/>
              <a:t>x = 2.4sin(6.1t)</a:t>
            </a:r>
          </a:p>
          <a:p>
            <a:r>
              <a:rPr lang="en-US" sz="2800"/>
              <a:t>a) what is the amplitude and angular velocity of the oscillator?</a:t>
            </a:r>
          </a:p>
          <a:p>
            <a:r>
              <a:rPr lang="en-US" sz="2800"/>
              <a:t>b) what is its period?</a:t>
            </a:r>
          </a:p>
          <a:p>
            <a:r>
              <a:rPr lang="en-US" sz="2800"/>
              <a:t>c) what is its maximum velocity?</a:t>
            </a:r>
          </a:p>
          <a:p>
            <a:r>
              <a:rPr lang="en-US" sz="2800"/>
              <a:t>d) write an equation for its velocity.</a:t>
            </a:r>
          </a:p>
        </p:txBody>
      </p:sp>
      <p:sp>
        <p:nvSpPr>
          <p:cNvPr id="131075" name="Text Box 3"/>
          <p:cNvSpPr txBox="1">
            <a:spLocks noChangeArrowheads="1"/>
          </p:cNvSpPr>
          <p:nvPr/>
        </p:nvSpPr>
        <p:spPr bwMode="auto">
          <a:xfrm>
            <a:off x="228600" y="3114675"/>
            <a:ext cx="8686800" cy="1568450"/>
          </a:xfrm>
          <a:prstGeom prst="rect">
            <a:avLst/>
          </a:prstGeom>
          <a:noFill/>
          <a:ln w="9525">
            <a:noFill/>
            <a:miter lim="800000"/>
            <a:headEnd/>
            <a:tailEnd/>
          </a:ln>
        </p:spPr>
        <p:txBody>
          <a:bodyPr>
            <a:prstTxWarp prst="textNoShape">
              <a:avLst/>
            </a:prstTxWarp>
            <a:spAutoFit/>
          </a:bodyPr>
          <a:lstStyle/>
          <a:p>
            <a:r>
              <a:rPr lang="en-US">
                <a:sym typeface="Symbol" charset="2"/>
              </a:rPr>
              <a:t>x</a:t>
            </a:r>
            <a:r>
              <a:rPr lang="en-US" baseline="-25000">
                <a:sym typeface="Symbol" charset="2"/>
              </a:rPr>
              <a:t>o </a:t>
            </a:r>
            <a:r>
              <a:rPr lang="en-US">
                <a:sym typeface="Symbol" charset="2"/>
              </a:rPr>
              <a:t>= 2.4 m,  = 6.1 rad/s</a:t>
            </a:r>
          </a:p>
          <a:p>
            <a:r>
              <a:rPr lang="en-US">
                <a:sym typeface="Symbol" charset="2"/>
              </a:rPr>
              <a:t>T = 2/6.1 = 1.03 s</a:t>
            </a:r>
          </a:p>
          <a:p>
            <a:r>
              <a:rPr lang="en-US">
                <a:sym typeface="Symbol" charset="2"/>
              </a:rPr>
              <a:t>v</a:t>
            </a:r>
            <a:r>
              <a:rPr lang="en-US" baseline="-25000">
                <a:sym typeface="Symbol" charset="2"/>
              </a:rPr>
              <a:t>o</a:t>
            </a:r>
            <a:r>
              <a:rPr lang="en-US">
                <a:sym typeface="Symbol" charset="2"/>
              </a:rPr>
              <a:t> = (6.1 rad/s)(2.4 m) = 14.64</a:t>
            </a:r>
          </a:p>
          <a:p>
            <a:r>
              <a:rPr lang="en-US">
                <a:sym typeface="Symbol" charset="2"/>
              </a:rPr>
              <a:t>v = 15cos(6.1t)</a:t>
            </a:r>
          </a:p>
        </p:txBody>
      </p:sp>
      <p:sp>
        <p:nvSpPr>
          <p:cNvPr id="57348" name="Text Box 4"/>
          <p:cNvSpPr txBox="1">
            <a:spLocks noChangeArrowheads="1"/>
          </p:cNvSpPr>
          <p:nvPr/>
        </p:nvSpPr>
        <p:spPr bwMode="auto">
          <a:xfrm>
            <a:off x="152400" y="4838700"/>
            <a:ext cx="1220788" cy="831850"/>
          </a:xfrm>
          <a:prstGeom prst="rect">
            <a:avLst/>
          </a:prstGeom>
          <a:noFill/>
          <a:ln w="25400">
            <a:noFill/>
            <a:miter lim="800000"/>
            <a:headEnd/>
            <a:tailEnd/>
          </a:ln>
        </p:spPr>
        <p:txBody>
          <a:bodyPr wrap="none">
            <a:prstTxWarp prst="textNoShape">
              <a:avLst/>
            </a:prstTxWarp>
            <a:spAutoFit/>
          </a:bodyPr>
          <a:lstStyle/>
          <a:p>
            <a:r>
              <a:rPr lang="en-US" sz="1200"/>
              <a:t>2.4 m – 6.1 rad/s</a:t>
            </a:r>
          </a:p>
          <a:p>
            <a:r>
              <a:rPr lang="en-US" sz="1200"/>
              <a:t>1.0 s</a:t>
            </a:r>
          </a:p>
          <a:p>
            <a:r>
              <a:rPr lang="en-US" sz="1200"/>
              <a:t>15 m/s</a:t>
            </a:r>
          </a:p>
          <a:p>
            <a:r>
              <a:rPr lang="en-US" sz="1200">
                <a:sym typeface="Symbol" charset="2"/>
              </a:rPr>
              <a:t>v = 15cos(6.1t)</a:t>
            </a:r>
          </a:p>
        </p:txBody>
      </p:sp>
      <p:sp>
        <p:nvSpPr>
          <p:cNvPr id="57349" name="Text Box 5"/>
          <p:cNvSpPr txBox="1">
            <a:spLocks noChangeArrowheads="1"/>
          </p:cNvSpPr>
          <p:nvPr/>
        </p:nvSpPr>
        <p:spPr bwMode="auto">
          <a:xfrm>
            <a:off x="8596313" y="5305425"/>
            <a:ext cx="474662" cy="460375"/>
          </a:xfrm>
          <a:prstGeom prst="rect">
            <a:avLst/>
          </a:prstGeom>
          <a:noFill/>
          <a:ln w="25400">
            <a:noFill/>
            <a:miter lim="800000"/>
            <a:headEnd/>
            <a:tailEnd/>
          </a:ln>
        </p:spPr>
        <p:txBody>
          <a:bodyPr wrap="none">
            <a:prstTxWarp prst="textNoShape">
              <a:avLst/>
            </a:prstTxWarp>
            <a:spAutoFit/>
          </a:bodyPr>
          <a:lstStyle/>
          <a:p>
            <a:r>
              <a:rPr lang="en-US">
                <a:hlinkClick r:id="rId2" action="ppaction://hlinksldjump"/>
              </a:rPr>
              <a:t>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1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304800" y="127000"/>
            <a:ext cx="8093075" cy="2062163"/>
          </a:xfrm>
          <a:prstGeom prst="rect">
            <a:avLst/>
          </a:prstGeom>
          <a:noFill/>
          <a:ln w="9525">
            <a:noFill/>
            <a:miter lim="800000"/>
            <a:headEnd/>
            <a:tailEnd/>
          </a:ln>
        </p:spPr>
        <p:txBody>
          <a:bodyPr>
            <a:prstTxWarp prst="textNoShape">
              <a:avLst/>
            </a:prstTxWarp>
            <a:spAutoFit/>
          </a:bodyPr>
          <a:lstStyle/>
          <a:p>
            <a:r>
              <a:rPr lang="en-US" sz="3200"/>
              <a:t>A loudspeaker makes a pure tone at 440.0 Hz.  If it moves with an amplitude of 0.87 cm, what is its maximum velocity?  (0.87 cm = .0087 m) </a:t>
            </a:r>
          </a:p>
          <a:p>
            <a:r>
              <a:rPr lang="en-US" sz="3200"/>
              <a:t>(f = 1/T) </a:t>
            </a:r>
            <a:endParaRPr lang="en-US" sz="3200">
              <a:sym typeface="Symbol" charset="2"/>
            </a:endParaRPr>
          </a:p>
        </p:txBody>
      </p:sp>
      <p:sp>
        <p:nvSpPr>
          <p:cNvPr id="111619" name="Text Box 3"/>
          <p:cNvSpPr txBox="1">
            <a:spLocks noChangeArrowheads="1"/>
          </p:cNvSpPr>
          <p:nvPr/>
        </p:nvSpPr>
        <p:spPr bwMode="auto">
          <a:xfrm>
            <a:off x="228600" y="2273300"/>
            <a:ext cx="8686800" cy="460375"/>
          </a:xfrm>
          <a:prstGeom prst="rect">
            <a:avLst/>
          </a:prstGeom>
          <a:noFill/>
          <a:ln w="9525">
            <a:noFill/>
            <a:miter lim="800000"/>
            <a:headEnd/>
            <a:tailEnd/>
          </a:ln>
        </p:spPr>
        <p:txBody>
          <a:bodyPr>
            <a:prstTxWarp prst="textNoShape">
              <a:avLst/>
            </a:prstTxWarp>
            <a:spAutoFit/>
          </a:bodyPr>
          <a:lstStyle/>
          <a:p>
            <a:r>
              <a:rPr lang="en-US">
                <a:sym typeface="Symbol" charset="2"/>
              </a:rPr>
              <a:t>v = </a:t>
            </a:r>
            <a:r>
              <a:rPr lang="en-US" u="sng">
                <a:sym typeface="Symbol" charset="2"/>
              </a:rPr>
              <a:t>+</a:t>
            </a:r>
            <a:r>
              <a:rPr lang="en-US">
                <a:sym typeface="Symbol" charset="2"/>
              </a:rPr>
              <a:t> ( x</a:t>
            </a:r>
            <a:r>
              <a:rPr lang="en-US" baseline="-25000">
                <a:sym typeface="Symbol" charset="2"/>
              </a:rPr>
              <a:t>o</a:t>
            </a:r>
            <a:r>
              <a:rPr lang="en-US" baseline="30000">
                <a:sym typeface="Symbol" charset="2"/>
              </a:rPr>
              <a:t>2</a:t>
            </a:r>
            <a:r>
              <a:rPr lang="en-US">
                <a:sym typeface="Symbol" charset="2"/>
              </a:rPr>
              <a:t>- x</a:t>
            </a:r>
            <a:r>
              <a:rPr lang="en-US" baseline="30000">
                <a:sym typeface="Symbol" charset="2"/>
              </a:rPr>
              <a:t>2</a:t>
            </a:r>
            <a:r>
              <a:rPr lang="en-US">
                <a:sym typeface="Symbol" charset="2"/>
              </a:rPr>
              <a:t>), make x = 0,  = 2(440), |v| = 24.052…. m/s</a:t>
            </a:r>
          </a:p>
        </p:txBody>
      </p:sp>
      <p:sp>
        <p:nvSpPr>
          <p:cNvPr id="58372" name="Text Box 4"/>
          <p:cNvSpPr txBox="1">
            <a:spLocks noChangeArrowheads="1"/>
          </p:cNvSpPr>
          <p:nvPr/>
        </p:nvSpPr>
        <p:spPr bwMode="auto">
          <a:xfrm>
            <a:off x="152400" y="5440363"/>
            <a:ext cx="668338" cy="307975"/>
          </a:xfrm>
          <a:prstGeom prst="rect">
            <a:avLst/>
          </a:prstGeom>
          <a:noFill/>
          <a:ln w="25400">
            <a:noFill/>
            <a:miter lim="800000"/>
            <a:headEnd/>
            <a:tailEnd/>
          </a:ln>
        </p:spPr>
        <p:txBody>
          <a:bodyPr wrap="none">
            <a:prstTxWarp prst="textNoShape">
              <a:avLst/>
            </a:prstTxWarp>
            <a:spAutoFit/>
          </a:bodyPr>
          <a:lstStyle/>
          <a:p>
            <a:r>
              <a:rPr lang="en-US" sz="1400"/>
              <a:t>24 m/s</a:t>
            </a:r>
          </a:p>
        </p:txBody>
      </p:sp>
      <p:sp>
        <p:nvSpPr>
          <p:cNvPr id="58373" name="Text Box 5"/>
          <p:cNvSpPr txBox="1">
            <a:spLocks noChangeArrowheads="1"/>
          </p:cNvSpPr>
          <p:nvPr/>
        </p:nvSpPr>
        <p:spPr bwMode="auto">
          <a:xfrm>
            <a:off x="8596313" y="5305425"/>
            <a:ext cx="474662" cy="460375"/>
          </a:xfrm>
          <a:prstGeom prst="rect">
            <a:avLst/>
          </a:prstGeom>
          <a:noFill/>
          <a:ln w="25400">
            <a:noFill/>
            <a:miter lim="800000"/>
            <a:headEnd/>
            <a:tailEnd/>
          </a:ln>
        </p:spPr>
        <p:txBody>
          <a:bodyPr wrap="none">
            <a:prstTxWarp prst="textNoShape">
              <a:avLst/>
            </a:prstTxWarp>
            <a:spAutoFit/>
          </a:bodyPr>
          <a:lstStyle/>
          <a:p>
            <a:r>
              <a:rPr lang="en-US">
                <a:hlinkClick r:id="rId2" action="ppaction://hlinksldjump"/>
              </a:rPr>
              <a:t>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6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04800" y="127000"/>
            <a:ext cx="8093075" cy="2000250"/>
          </a:xfrm>
          <a:prstGeom prst="rect">
            <a:avLst/>
          </a:prstGeom>
          <a:noFill/>
          <a:ln w="9525">
            <a:noFill/>
            <a:miter lim="800000"/>
            <a:headEnd/>
            <a:tailEnd/>
          </a:ln>
        </p:spPr>
        <p:txBody>
          <a:bodyPr>
            <a:prstTxWarp prst="textNoShape">
              <a:avLst/>
            </a:prstTxWarp>
            <a:spAutoFit/>
          </a:bodyPr>
          <a:lstStyle/>
          <a:p>
            <a:r>
              <a:rPr lang="en-US" sz="2800"/>
              <a:t>A mass on the end of a spring oscillates with a period of 1.12 seconds and an amplitude of 0.15 m.  Suppose it is moving upward and is at equilibrium at t = 0.  What is its </a:t>
            </a:r>
            <a:r>
              <a:rPr lang="en-US" sz="3600" b="1"/>
              <a:t>velocity</a:t>
            </a:r>
            <a:r>
              <a:rPr lang="en-US" sz="2800"/>
              <a:t> at t = 13.5 s? </a:t>
            </a:r>
            <a:endParaRPr lang="en-US" sz="2800">
              <a:sym typeface="Symbol" charset="2"/>
            </a:endParaRPr>
          </a:p>
        </p:txBody>
      </p:sp>
      <p:sp>
        <p:nvSpPr>
          <p:cNvPr id="113667" name="Text Box 3"/>
          <p:cNvSpPr txBox="1">
            <a:spLocks noChangeArrowheads="1"/>
          </p:cNvSpPr>
          <p:nvPr/>
        </p:nvSpPr>
        <p:spPr bwMode="auto">
          <a:xfrm>
            <a:off x="228600" y="2476500"/>
            <a:ext cx="8686800" cy="400050"/>
          </a:xfrm>
          <a:prstGeom prst="rect">
            <a:avLst/>
          </a:prstGeom>
          <a:noFill/>
          <a:ln w="9525">
            <a:noFill/>
            <a:miter lim="800000"/>
            <a:headEnd/>
            <a:tailEnd/>
          </a:ln>
        </p:spPr>
        <p:txBody>
          <a:bodyPr>
            <a:prstTxWarp prst="textNoShape">
              <a:avLst/>
            </a:prstTxWarp>
            <a:spAutoFit/>
          </a:bodyPr>
          <a:lstStyle/>
          <a:p>
            <a:r>
              <a:rPr lang="en-US" sz="2000">
                <a:sym typeface="Symbol" charset="2"/>
              </a:rPr>
              <a:t>use v = v</a:t>
            </a:r>
            <a:r>
              <a:rPr lang="en-US" sz="2000" baseline="-25000">
                <a:sym typeface="Symbol" charset="2"/>
              </a:rPr>
              <a:t>o</a:t>
            </a:r>
            <a:r>
              <a:rPr lang="en-US" sz="2000">
                <a:sym typeface="Symbol" charset="2"/>
              </a:rPr>
              <a:t>cos(t),  = 2/1.12, v</a:t>
            </a:r>
            <a:r>
              <a:rPr lang="en-US" sz="2000" baseline="-25000">
                <a:sym typeface="Symbol" charset="2"/>
              </a:rPr>
              <a:t>o</a:t>
            </a:r>
            <a:r>
              <a:rPr lang="en-US" sz="2000">
                <a:sym typeface="Symbol" charset="2"/>
              </a:rPr>
              <a:t> =  ( x</a:t>
            </a:r>
            <a:r>
              <a:rPr lang="en-US" sz="2000" baseline="-25000">
                <a:sym typeface="Symbol" charset="2"/>
              </a:rPr>
              <a:t>o</a:t>
            </a:r>
            <a:r>
              <a:rPr lang="en-US" sz="2000" baseline="30000">
                <a:sym typeface="Symbol" charset="2"/>
              </a:rPr>
              <a:t>2</a:t>
            </a:r>
            <a:r>
              <a:rPr lang="en-US" sz="2000">
                <a:sym typeface="Symbol" charset="2"/>
              </a:rPr>
              <a:t>) = </a:t>
            </a:r>
            <a:r>
              <a:rPr lang="en-US" sz="2000">
                <a:ea typeface="Times New Roman" charset="0"/>
                <a:cs typeface="Times New Roman" charset="0"/>
              </a:rPr>
              <a:t>x</a:t>
            </a:r>
            <a:r>
              <a:rPr lang="en-US" sz="2000" baseline="-25000">
                <a:ea typeface="Times New Roman" charset="0"/>
                <a:cs typeface="Times New Roman" charset="0"/>
              </a:rPr>
              <a:t>o</a:t>
            </a:r>
            <a:r>
              <a:rPr lang="en-US" sz="2000">
                <a:sym typeface="Symbol" charset="2"/>
              </a:rPr>
              <a:t>, v = +0.79427… m/s</a:t>
            </a:r>
          </a:p>
        </p:txBody>
      </p:sp>
      <p:sp>
        <p:nvSpPr>
          <p:cNvPr id="59396" name="Text Box 4"/>
          <p:cNvSpPr txBox="1">
            <a:spLocks noChangeArrowheads="1"/>
          </p:cNvSpPr>
          <p:nvPr/>
        </p:nvSpPr>
        <p:spPr bwMode="auto">
          <a:xfrm>
            <a:off x="152400" y="5440363"/>
            <a:ext cx="904875" cy="307975"/>
          </a:xfrm>
          <a:prstGeom prst="rect">
            <a:avLst/>
          </a:prstGeom>
          <a:noFill/>
          <a:ln w="25400">
            <a:noFill/>
            <a:miter lim="800000"/>
            <a:headEnd/>
            <a:tailEnd/>
          </a:ln>
        </p:spPr>
        <p:txBody>
          <a:bodyPr wrap="none">
            <a:prstTxWarp prst="textNoShape">
              <a:avLst/>
            </a:prstTxWarp>
            <a:spAutoFit/>
          </a:bodyPr>
          <a:lstStyle/>
          <a:p>
            <a:r>
              <a:rPr lang="en-US" sz="1400"/>
              <a:t>+0.79 m/s</a:t>
            </a:r>
          </a:p>
        </p:txBody>
      </p:sp>
      <p:sp>
        <p:nvSpPr>
          <p:cNvPr id="59397" name="Text Box 5"/>
          <p:cNvSpPr txBox="1">
            <a:spLocks noChangeArrowheads="1"/>
          </p:cNvSpPr>
          <p:nvPr/>
        </p:nvSpPr>
        <p:spPr bwMode="auto">
          <a:xfrm>
            <a:off x="8596313" y="5305425"/>
            <a:ext cx="474662" cy="460375"/>
          </a:xfrm>
          <a:prstGeom prst="rect">
            <a:avLst/>
          </a:prstGeom>
          <a:noFill/>
          <a:ln w="25400">
            <a:noFill/>
            <a:miter lim="800000"/>
            <a:headEnd/>
            <a:tailEnd/>
          </a:ln>
        </p:spPr>
        <p:txBody>
          <a:bodyPr wrap="none">
            <a:prstTxWarp prst="textNoShape">
              <a:avLst/>
            </a:prstTxWarp>
            <a:spAutoFit/>
          </a:bodyPr>
          <a:lstStyle/>
          <a:p>
            <a:r>
              <a:rPr lang="en-US">
                <a:hlinkClick r:id="rId2" action="ppaction://hlinksldjump"/>
              </a:rPr>
              <a:t>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36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04800" y="127000"/>
            <a:ext cx="8093075" cy="1816100"/>
          </a:xfrm>
          <a:prstGeom prst="rect">
            <a:avLst/>
          </a:prstGeom>
          <a:noFill/>
          <a:ln w="9525">
            <a:noFill/>
            <a:miter lim="800000"/>
            <a:headEnd/>
            <a:tailEnd/>
          </a:ln>
        </p:spPr>
        <p:txBody>
          <a:bodyPr>
            <a:prstTxWarp prst="textNoShape">
              <a:avLst/>
            </a:prstTxWarp>
            <a:spAutoFit/>
          </a:bodyPr>
          <a:lstStyle/>
          <a:p>
            <a:r>
              <a:rPr lang="en-US" sz="2800"/>
              <a:t>An SHO has a mass of 0.259 kg, an amplitude of 0.128 m and an angular velocity of 14.7 rad/sec.</a:t>
            </a:r>
          </a:p>
          <a:p>
            <a:r>
              <a:rPr lang="en-US" sz="2800">
                <a:sym typeface="Symbol" charset="2"/>
              </a:rPr>
              <a:t>What is its total energy? (save this value in your calculator)</a:t>
            </a:r>
          </a:p>
        </p:txBody>
      </p:sp>
      <p:sp>
        <p:nvSpPr>
          <p:cNvPr id="118787" name="Text Box 3"/>
          <p:cNvSpPr txBox="1">
            <a:spLocks noChangeArrowheads="1"/>
          </p:cNvSpPr>
          <p:nvPr/>
        </p:nvSpPr>
        <p:spPr bwMode="auto">
          <a:xfrm>
            <a:off x="228600" y="2273300"/>
            <a:ext cx="8686800" cy="892175"/>
          </a:xfrm>
          <a:prstGeom prst="rect">
            <a:avLst/>
          </a:prstGeom>
          <a:noFill/>
          <a:ln w="9525">
            <a:noFill/>
            <a:miter lim="800000"/>
            <a:headEnd/>
            <a:tailEnd/>
          </a:ln>
        </p:spPr>
        <p:txBody>
          <a:bodyPr>
            <a:prstTxWarp prst="textNoShape">
              <a:avLst/>
            </a:prstTxWarp>
            <a:spAutoFit/>
          </a:bodyPr>
          <a:lstStyle/>
          <a:p>
            <a:r>
              <a:rPr lang="en-US">
                <a:sym typeface="Symbol" charset="2"/>
              </a:rPr>
              <a:t>Use </a:t>
            </a:r>
            <a:r>
              <a:rPr lang="en-US" sz="2800">
                <a:sym typeface="Symbol" charset="2"/>
              </a:rPr>
              <a:t>E</a:t>
            </a:r>
            <a:r>
              <a:rPr lang="en-US" sz="2800" baseline="-25000">
                <a:sym typeface="Symbol" charset="2"/>
              </a:rPr>
              <a:t>T</a:t>
            </a:r>
            <a:r>
              <a:rPr lang="en-US" sz="2800">
                <a:sym typeface="Symbol" charset="2"/>
              </a:rPr>
              <a:t> = </a:t>
            </a:r>
            <a:r>
              <a:rPr lang="en-US" sz="2800" baseline="30000">
                <a:sym typeface="Symbol" charset="2"/>
              </a:rPr>
              <a:t>1</a:t>
            </a:r>
            <a:r>
              <a:rPr lang="en-US" sz="2800">
                <a:sym typeface="Symbol" charset="2"/>
              </a:rPr>
              <a:t>/</a:t>
            </a:r>
            <a:r>
              <a:rPr lang="en-US" sz="2800" baseline="-25000">
                <a:sym typeface="Symbol" charset="2"/>
              </a:rPr>
              <a:t>2</a:t>
            </a:r>
            <a:r>
              <a:rPr lang="en-US" sz="2800">
                <a:sym typeface="Symbol" charset="2"/>
              </a:rPr>
              <a:t>m</a:t>
            </a:r>
            <a:r>
              <a:rPr lang="en-US">
                <a:sym typeface="Symbol" charset="2"/>
              </a:rPr>
              <a:t></a:t>
            </a:r>
            <a:r>
              <a:rPr lang="en-US" baseline="30000">
                <a:sym typeface="Symbol" charset="2"/>
              </a:rPr>
              <a:t>2</a:t>
            </a:r>
            <a:r>
              <a:rPr lang="en-US" sz="2800">
                <a:sym typeface="Symbol" charset="2"/>
              </a:rPr>
              <a:t>x</a:t>
            </a:r>
            <a:r>
              <a:rPr lang="en-US" sz="2800" baseline="-25000">
                <a:sym typeface="Symbol" charset="2"/>
              </a:rPr>
              <a:t>o</a:t>
            </a:r>
            <a:r>
              <a:rPr lang="en-US" sz="2800" baseline="30000">
                <a:sym typeface="Symbol" charset="2"/>
              </a:rPr>
              <a:t>2</a:t>
            </a:r>
            <a:endParaRPr lang="en-US" sz="2800">
              <a:sym typeface="Symbol" charset="2"/>
            </a:endParaRPr>
          </a:p>
          <a:p>
            <a:endParaRPr lang="en-US">
              <a:sym typeface="Symbol" charset="2"/>
            </a:endParaRPr>
          </a:p>
        </p:txBody>
      </p:sp>
      <p:sp>
        <p:nvSpPr>
          <p:cNvPr id="60420" name="Text Box 4"/>
          <p:cNvSpPr txBox="1">
            <a:spLocks noChangeArrowheads="1"/>
          </p:cNvSpPr>
          <p:nvPr/>
        </p:nvSpPr>
        <p:spPr bwMode="auto">
          <a:xfrm>
            <a:off x="152400" y="5440363"/>
            <a:ext cx="703263" cy="307975"/>
          </a:xfrm>
          <a:prstGeom prst="rect">
            <a:avLst/>
          </a:prstGeom>
          <a:noFill/>
          <a:ln w="25400">
            <a:noFill/>
            <a:miter lim="800000"/>
            <a:headEnd/>
            <a:tailEnd/>
          </a:ln>
        </p:spPr>
        <p:txBody>
          <a:bodyPr wrap="none">
            <a:prstTxWarp prst="textNoShape">
              <a:avLst/>
            </a:prstTxWarp>
            <a:spAutoFit/>
          </a:bodyPr>
          <a:lstStyle/>
          <a:p>
            <a:r>
              <a:rPr lang="en-US" sz="1400"/>
              <a:t>0.458 J</a:t>
            </a:r>
          </a:p>
        </p:txBody>
      </p:sp>
      <p:sp>
        <p:nvSpPr>
          <p:cNvPr id="60421" name="Text Box 5"/>
          <p:cNvSpPr txBox="1">
            <a:spLocks noChangeArrowheads="1"/>
          </p:cNvSpPr>
          <p:nvPr/>
        </p:nvSpPr>
        <p:spPr bwMode="auto">
          <a:xfrm>
            <a:off x="8596313" y="5305425"/>
            <a:ext cx="474662" cy="460375"/>
          </a:xfrm>
          <a:prstGeom prst="rect">
            <a:avLst/>
          </a:prstGeom>
          <a:noFill/>
          <a:ln w="25400">
            <a:noFill/>
            <a:miter lim="800000"/>
            <a:headEnd/>
            <a:tailEnd/>
          </a:ln>
        </p:spPr>
        <p:txBody>
          <a:bodyPr wrap="none">
            <a:prstTxWarp prst="textNoShape">
              <a:avLst/>
            </a:prstTxWarp>
            <a:spAutoFit/>
          </a:bodyPr>
          <a:lstStyle/>
          <a:p>
            <a:r>
              <a:rPr lang="en-US">
                <a:hlinkClick r:id="rId2" action="ppaction://hlinksldjump"/>
              </a:rPr>
              <a:t>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8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304800" y="127000"/>
            <a:ext cx="8093075" cy="1816100"/>
          </a:xfrm>
          <a:prstGeom prst="rect">
            <a:avLst/>
          </a:prstGeom>
          <a:noFill/>
          <a:ln w="9525">
            <a:noFill/>
            <a:miter lim="800000"/>
            <a:headEnd/>
            <a:tailEnd/>
          </a:ln>
        </p:spPr>
        <p:txBody>
          <a:bodyPr>
            <a:prstTxWarp prst="textNoShape">
              <a:avLst/>
            </a:prstTxWarp>
            <a:spAutoFit/>
          </a:bodyPr>
          <a:lstStyle/>
          <a:p>
            <a:r>
              <a:rPr lang="en-US" sz="2800"/>
              <a:t>An SHO has a mass of 0.259 kg, an amplitude of 0.128 m and an angular velocity of 14.7 rad/sec.</a:t>
            </a:r>
          </a:p>
          <a:p>
            <a:r>
              <a:rPr lang="en-US" sz="2800">
                <a:sym typeface="Symbol" charset="2"/>
              </a:rPr>
              <a:t>What is its </a:t>
            </a:r>
            <a:r>
              <a:rPr lang="en-US" sz="2800" u="sng">
                <a:sym typeface="Symbol" charset="2"/>
              </a:rPr>
              <a:t>kinetic</a:t>
            </a:r>
            <a:r>
              <a:rPr lang="en-US" sz="2800">
                <a:sym typeface="Symbol" charset="2"/>
              </a:rPr>
              <a:t> energy when it is 0.096 m from equilibrium?  What is its </a:t>
            </a:r>
            <a:r>
              <a:rPr lang="en-US" sz="2800" u="sng">
                <a:sym typeface="Symbol" charset="2"/>
              </a:rPr>
              <a:t>potential</a:t>
            </a:r>
            <a:r>
              <a:rPr lang="en-US" sz="2800">
                <a:sym typeface="Symbol" charset="2"/>
              </a:rPr>
              <a:t> energy?</a:t>
            </a:r>
          </a:p>
        </p:txBody>
      </p:sp>
      <p:sp>
        <p:nvSpPr>
          <p:cNvPr id="121859" name="Text Box 3"/>
          <p:cNvSpPr txBox="1">
            <a:spLocks noChangeArrowheads="1"/>
          </p:cNvSpPr>
          <p:nvPr/>
        </p:nvSpPr>
        <p:spPr bwMode="auto">
          <a:xfrm>
            <a:off x="228600" y="2565400"/>
            <a:ext cx="8686800" cy="1322388"/>
          </a:xfrm>
          <a:prstGeom prst="rect">
            <a:avLst/>
          </a:prstGeom>
          <a:noFill/>
          <a:ln w="9525">
            <a:noFill/>
            <a:miter lim="800000"/>
            <a:headEnd/>
            <a:tailEnd/>
          </a:ln>
        </p:spPr>
        <p:txBody>
          <a:bodyPr>
            <a:prstTxWarp prst="textNoShape">
              <a:avLst/>
            </a:prstTxWarp>
            <a:spAutoFit/>
          </a:bodyPr>
          <a:lstStyle/>
          <a:p>
            <a:r>
              <a:rPr lang="en-US">
                <a:sym typeface="Symbol" charset="2"/>
              </a:rPr>
              <a:t>Use </a:t>
            </a:r>
            <a:r>
              <a:rPr lang="en-US" sz="2800">
                <a:sym typeface="Symbol" charset="2"/>
              </a:rPr>
              <a:t>E</a:t>
            </a:r>
            <a:r>
              <a:rPr lang="en-US" sz="2800" baseline="-25000">
                <a:sym typeface="Symbol" charset="2"/>
              </a:rPr>
              <a:t>k </a:t>
            </a:r>
            <a:r>
              <a:rPr lang="en-US" sz="2800">
                <a:sym typeface="Symbol" charset="2"/>
              </a:rPr>
              <a:t> = </a:t>
            </a:r>
            <a:r>
              <a:rPr lang="en-US" sz="2800" baseline="30000">
                <a:sym typeface="Symbol" charset="2"/>
              </a:rPr>
              <a:t>1</a:t>
            </a:r>
            <a:r>
              <a:rPr lang="en-US" sz="2800">
                <a:sym typeface="Symbol" charset="2"/>
              </a:rPr>
              <a:t>/</a:t>
            </a:r>
            <a:r>
              <a:rPr lang="en-US" sz="2800" baseline="-25000">
                <a:sym typeface="Symbol" charset="2"/>
              </a:rPr>
              <a:t>2</a:t>
            </a:r>
            <a:r>
              <a:rPr lang="en-US" sz="2800">
                <a:sym typeface="Symbol" charset="2"/>
              </a:rPr>
              <a:t>m</a:t>
            </a:r>
            <a:r>
              <a:rPr lang="en-US">
                <a:sym typeface="Symbol" charset="2"/>
              </a:rPr>
              <a:t></a:t>
            </a:r>
            <a:r>
              <a:rPr lang="en-US" baseline="30000">
                <a:sym typeface="Symbol" charset="2"/>
              </a:rPr>
              <a:t>2</a:t>
            </a:r>
            <a:r>
              <a:rPr lang="en-US">
                <a:sym typeface="Symbol" charset="2"/>
              </a:rPr>
              <a:t>(</a:t>
            </a:r>
            <a:r>
              <a:rPr lang="en-US" sz="2800">
                <a:sym typeface="Symbol" charset="2"/>
              </a:rPr>
              <a:t>x</a:t>
            </a:r>
            <a:r>
              <a:rPr lang="en-US" sz="2800" baseline="-25000">
                <a:sym typeface="Symbol" charset="2"/>
              </a:rPr>
              <a:t>o</a:t>
            </a:r>
            <a:r>
              <a:rPr lang="en-US" sz="2800" baseline="30000">
                <a:sym typeface="Symbol" charset="2"/>
              </a:rPr>
              <a:t>2</a:t>
            </a:r>
            <a:r>
              <a:rPr lang="en-US" sz="2800">
                <a:sym typeface="Symbol" charset="2"/>
              </a:rPr>
              <a:t> – x</a:t>
            </a:r>
            <a:r>
              <a:rPr lang="en-US" sz="2800" baseline="30000">
                <a:sym typeface="Symbol" charset="2"/>
              </a:rPr>
              <a:t>2</a:t>
            </a:r>
            <a:r>
              <a:rPr lang="en-US" sz="2800">
                <a:sym typeface="Symbol" charset="2"/>
              </a:rPr>
              <a:t>)</a:t>
            </a:r>
          </a:p>
          <a:p>
            <a:endParaRPr lang="en-US" sz="2800">
              <a:sym typeface="Symbol" charset="2"/>
            </a:endParaRPr>
          </a:p>
          <a:p>
            <a:endParaRPr lang="en-US">
              <a:sym typeface="Symbol" charset="2"/>
            </a:endParaRPr>
          </a:p>
        </p:txBody>
      </p:sp>
      <p:sp>
        <p:nvSpPr>
          <p:cNvPr id="61444" name="Text Box 4"/>
          <p:cNvSpPr txBox="1">
            <a:spLocks noChangeArrowheads="1"/>
          </p:cNvSpPr>
          <p:nvPr/>
        </p:nvSpPr>
        <p:spPr bwMode="auto">
          <a:xfrm>
            <a:off x="152400" y="5440363"/>
            <a:ext cx="1133475" cy="307975"/>
          </a:xfrm>
          <a:prstGeom prst="rect">
            <a:avLst/>
          </a:prstGeom>
          <a:noFill/>
          <a:ln w="25400">
            <a:noFill/>
            <a:miter lim="800000"/>
            <a:headEnd/>
            <a:tailEnd/>
          </a:ln>
        </p:spPr>
        <p:txBody>
          <a:bodyPr wrap="none">
            <a:prstTxWarp prst="textNoShape">
              <a:avLst/>
            </a:prstTxWarp>
            <a:spAutoFit/>
          </a:bodyPr>
          <a:lstStyle/>
          <a:p>
            <a:r>
              <a:rPr lang="en-US" sz="1400"/>
              <a:t>0.20 J, 0.26 J</a:t>
            </a:r>
          </a:p>
        </p:txBody>
      </p:sp>
      <p:sp>
        <p:nvSpPr>
          <p:cNvPr id="61445" name="Text Box 5"/>
          <p:cNvSpPr txBox="1">
            <a:spLocks noChangeArrowheads="1"/>
          </p:cNvSpPr>
          <p:nvPr/>
        </p:nvSpPr>
        <p:spPr bwMode="auto">
          <a:xfrm>
            <a:off x="8596313" y="5305425"/>
            <a:ext cx="474662" cy="460375"/>
          </a:xfrm>
          <a:prstGeom prst="rect">
            <a:avLst/>
          </a:prstGeom>
          <a:noFill/>
          <a:ln w="25400">
            <a:noFill/>
            <a:miter lim="800000"/>
            <a:headEnd/>
            <a:tailEnd/>
          </a:ln>
        </p:spPr>
        <p:txBody>
          <a:bodyPr wrap="none">
            <a:prstTxWarp prst="textNoShape">
              <a:avLst/>
            </a:prstTxWarp>
            <a:spAutoFit/>
          </a:bodyPr>
          <a:lstStyle/>
          <a:p>
            <a:r>
              <a:rPr lang="en-US">
                <a:hlinkClick r:id="rId2" action="ppaction://hlinksldjump"/>
              </a:rPr>
              <a:t>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1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04800" y="127000"/>
            <a:ext cx="8093075" cy="2062163"/>
          </a:xfrm>
          <a:prstGeom prst="rect">
            <a:avLst/>
          </a:prstGeom>
          <a:noFill/>
          <a:ln w="9525">
            <a:noFill/>
            <a:miter lim="800000"/>
            <a:headEnd/>
            <a:tailEnd/>
          </a:ln>
        </p:spPr>
        <p:txBody>
          <a:bodyPr>
            <a:prstTxWarp prst="textNoShape">
              <a:avLst/>
            </a:prstTxWarp>
            <a:spAutoFit/>
          </a:bodyPr>
          <a:lstStyle/>
          <a:p>
            <a:r>
              <a:rPr lang="en-US" sz="3200"/>
              <a:t>An SHO has a total energy of 2.18 J, a mass of 0.126 kg, and a period of 0.175 s.  </a:t>
            </a:r>
          </a:p>
          <a:p>
            <a:r>
              <a:rPr lang="en-US" sz="3200"/>
              <a:t>a) What is its maximum velocity?</a:t>
            </a:r>
          </a:p>
          <a:p>
            <a:r>
              <a:rPr lang="en-US" sz="3200"/>
              <a:t>b) What is its amplitude of motion?</a:t>
            </a:r>
            <a:endParaRPr lang="en-US" sz="3200">
              <a:sym typeface="Symbol" charset="2"/>
            </a:endParaRPr>
          </a:p>
        </p:txBody>
      </p:sp>
      <p:sp>
        <p:nvSpPr>
          <p:cNvPr id="123907" name="Text Box 3"/>
          <p:cNvSpPr txBox="1">
            <a:spLocks noChangeArrowheads="1"/>
          </p:cNvSpPr>
          <p:nvPr/>
        </p:nvSpPr>
        <p:spPr bwMode="auto">
          <a:xfrm>
            <a:off x="228600" y="2565400"/>
            <a:ext cx="8686800" cy="1754188"/>
          </a:xfrm>
          <a:prstGeom prst="rect">
            <a:avLst/>
          </a:prstGeom>
          <a:noFill/>
          <a:ln w="9525">
            <a:noFill/>
            <a:miter lim="800000"/>
            <a:headEnd/>
            <a:tailEnd/>
          </a:ln>
        </p:spPr>
        <p:txBody>
          <a:bodyPr>
            <a:prstTxWarp prst="textNoShape">
              <a:avLst/>
            </a:prstTxWarp>
            <a:spAutoFit/>
          </a:bodyPr>
          <a:lstStyle/>
          <a:p>
            <a:r>
              <a:rPr lang="en-US">
                <a:sym typeface="Symbol" charset="2"/>
              </a:rPr>
              <a:t>Use </a:t>
            </a:r>
            <a:r>
              <a:rPr lang="en-US" sz="2800">
                <a:sym typeface="Symbol" charset="2"/>
              </a:rPr>
              <a:t>E</a:t>
            </a:r>
            <a:r>
              <a:rPr lang="en-US" sz="2800" baseline="-25000">
                <a:sym typeface="Symbol" charset="2"/>
              </a:rPr>
              <a:t>k </a:t>
            </a:r>
            <a:r>
              <a:rPr lang="en-US" sz="2800">
                <a:sym typeface="Symbol" charset="2"/>
              </a:rPr>
              <a:t> = </a:t>
            </a:r>
            <a:r>
              <a:rPr lang="en-US" sz="2800" baseline="30000">
                <a:sym typeface="Symbol" charset="2"/>
              </a:rPr>
              <a:t>1</a:t>
            </a:r>
            <a:r>
              <a:rPr lang="en-US" sz="2800">
                <a:sym typeface="Symbol" charset="2"/>
              </a:rPr>
              <a:t>/</a:t>
            </a:r>
            <a:r>
              <a:rPr lang="en-US" sz="2800" baseline="-25000">
                <a:sym typeface="Symbol" charset="2"/>
              </a:rPr>
              <a:t>2</a:t>
            </a:r>
            <a:r>
              <a:rPr lang="en-US" sz="2800">
                <a:sym typeface="Symbol" charset="2"/>
              </a:rPr>
              <a:t>mv</a:t>
            </a:r>
            <a:r>
              <a:rPr lang="en-US" sz="2800" baseline="30000">
                <a:sym typeface="Symbol" charset="2"/>
              </a:rPr>
              <a:t>2</a:t>
            </a:r>
            <a:endParaRPr lang="en-US" sz="2800">
              <a:sym typeface="Symbol" charset="2"/>
            </a:endParaRPr>
          </a:p>
          <a:p>
            <a:r>
              <a:rPr lang="en-US" sz="2800">
                <a:sym typeface="Symbol" charset="2"/>
              </a:rPr>
              <a:t>Then  = 2/T</a:t>
            </a:r>
          </a:p>
          <a:p>
            <a:r>
              <a:rPr lang="en-US">
                <a:sym typeface="Symbol" charset="2"/>
              </a:rPr>
              <a:t>Use </a:t>
            </a:r>
            <a:r>
              <a:rPr lang="en-US" sz="2800">
                <a:sym typeface="Symbol" charset="2"/>
              </a:rPr>
              <a:t>E</a:t>
            </a:r>
            <a:r>
              <a:rPr lang="en-US" sz="2800" baseline="-25000">
                <a:sym typeface="Symbol" charset="2"/>
              </a:rPr>
              <a:t>k (max) </a:t>
            </a:r>
            <a:r>
              <a:rPr lang="en-US" sz="2800">
                <a:sym typeface="Symbol" charset="2"/>
              </a:rPr>
              <a:t> = </a:t>
            </a:r>
            <a:r>
              <a:rPr lang="en-US" sz="2800" baseline="30000">
                <a:sym typeface="Symbol" charset="2"/>
              </a:rPr>
              <a:t>1</a:t>
            </a:r>
            <a:r>
              <a:rPr lang="en-US" sz="2800">
                <a:sym typeface="Symbol" charset="2"/>
              </a:rPr>
              <a:t>/</a:t>
            </a:r>
            <a:r>
              <a:rPr lang="en-US" sz="2800" baseline="-25000">
                <a:sym typeface="Symbol" charset="2"/>
              </a:rPr>
              <a:t>2</a:t>
            </a:r>
            <a:r>
              <a:rPr lang="en-US" sz="2800">
                <a:sym typeface="Symbol" charset="2"/>
              </a:rPr>
              <a:t>m</a:t>
            </a:r>
            <a:r>
              <a:rPr lang="en-US">
                <a:sym typeface="Symbol" charset="2"/>
              </a:rPr>
              <a:t></a:t>
            </a:r>
            <a:r>
              <a:rPr lang="en-US" baseline="30000">
                <a:sym typeface="Symbol" charset="2"/>
              </a:rPr>
              <a:t>2</a:t>
            </a:r>
            <a:r>
              <a:rPr lang="en-US" sz="2800">
                <a:sym typeface="Symbol" charset="2"/>
              </a:rPr>
              <a:t>x</a:t>
            </a:r>
            <a:r>
              <a:rPr lang="en-US" sz="2800" baseline="-25000">
                <a:sym typeface="Symbol" charset="2"/>
              </a:rPr>
              <a:t>o</a:t>
            </a:r>
            <a:r>
              <a:rPr lang="en-US" sz="2800" baseline="30000">
                <a:sym typeface="Symbol" charset="2"/>
              </a:rPr>
              <a:t>2</a:t>
            </a:r>
            <a:endParaRPr lang="en-US" sz="2800">
              <a:sym typeface="Symbol" charset="2"/>
            </a:endParaRPr>
          </a:p>
          <a:p>
            <a:endParaRPr lang="en-US">
              <a:sym typeface="Symbol" charset="2"/>
            </a:endParaRPr>
          </a:p>
        </p:txBody>
      </p:sp>
      <p:sp>
        <p:nvSpPr>
          <p:cNvPr id="62468" name="Text Box 4"/>
          <p:cNvSpPr txBox="1">
            <a:spLocks noChangeArrowheads="1"/>
          </p:cNvSpPr>
          <p:nvPr/>
        </p:nvSpPr>
        <p:spPr bwMode="auto">
          <a:xfrm>
            <a:off x="152400" y="5440363"/>
            <a:ext cx="1641475" cy="307975"/>
          </a:xfrm>
          <a:prstGeom prst="rect">
            <a:avLst/>
          </a:prstGeom>
          <a:noFill/>
          <a:ln w="25400">
            <a:noFill/>
            <a:miter lim="800000"/>
            <a:headEnd/>
            <a:tailEnd/>
          </a:ln>
        </p:spPr>
        <p:txBody>
          <a:bodyPr wrap="none">
            <a:prstTxWarp prst="textNoShape">
              <a:avLst/>
            </a:prstTxWarp>
            <a:spAutoFit/>
          </a:bodyPr>
          <a:lstStyle/>
          <a:p>
            <a:r>
              <a:rPr lang="en-US" sz="1400"/>
              <a:t>5.88 m/s J, 0.164 m </a:t>
            </a:r>
          </a:p>
        </p:txBody>
      </p:sp>
      <p:sp>
        <p:nvSpPr>
          <p:cNvPr id="62469" name="Text Box 5"/>
          <p:cNvSpPr txBox="1">
            <a:spLocks noChangeArrowheads="1"/>
          </p:cNvSpPr>
          <p:nvPr/>
        </p:nvSpPr>
        <p:spPr bwMode="auto">
          <a:xfrm>
            <a:off x="8596313" y="5305425"/>
            <a:ext cx="474662" cy="460375"/>
          </a:xfrm>
          <a:prstGeom prst="rect">
            <a:avLst/>
          </a:prstGeom>
          <a:noFill/>
          <a:ln w="25400">
            <a:noFill/>
            <a:miter lim="800000"/>
            <a:headEnd/>
            <a:tailEnd/>
          </a:ln>
        </p:spPr>
        <p:txBody>
          <a:bodyPr wrap="none">
            <a:prstTxWarp prst="textNoShape">
              <a:avLst/>
            </a:prstTxWarp>
            <a:spAutoFit/>
          </a:bodyPr>
          <a:lstStyle/>
          <a:p>
            <a:r>
              <a:rPr lang="en-US">
                <a:hlinkClick r:id="rId2" action="ppaction://hlinksldjump"/>
              </a:rPr>
              <a:t>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04800" y="127000"/>
            <a:ext cx="8093075" cy="2062163"/>
          </a:xfrm>
          <a:prstGeom prst="rect">
            <a:avLst/>
          </a:prstGeom>
          <a:noFill/>
          <a:ln w="9525">
            <a:noFill/>
            <a:miter lim="800000"/>
            <a:headEnd/>
            <a:tailEnd/>
          </a:ln>
        </p:spPr>
        <p:txBody>
          <a:bodyPr>
            <a:prstTxWarp prst="textNoShape">
              <a:avLst/>
            </a:prstTxWarp>
            <a:spAutoFit/>
          </a:bodyPr>
          <a:lstStyle/>
          <a:p>
            <a:r>
              <a:rPr lang="en-US" sz="3200"/>
              <a:t>An SHO a maximum velocity of 3.47 m/s, and a mass of 0.395 kg, and an amplitude of 0.805 m.  What is its potential energy when it is 0.215 m from equilibrium?</a:t>
            </a:r>
            <a:endParaRPr lang="en-US" sz="3200">
              <a:sym typeface="Symbol" charset="2"/>
            </a:endParaRPr>
          </a:p>
        </p:txBody>
      </p:sp>
      <p:sp>
        <p:nvSpPr>
          <p:cNvPr id="122883" name="Text Box 3"/>
          <p:cNvSpPr txBox="1">
            <a:spLocks noChangeArrowheads="1"/>
          </p:cNvSpPr>
          <p:nvPr/>
        </p:nvSpPr>
        <p:spPr bwMode="auto">
          <a:xfrm>
            <a:off x="228600" y="2565400"/>
            <a:ext cx="8686800" cy="2184400"/>
          </a:xfrm>
          <a:prstGeom prst="rect">
            <a:avLst/>
          </a:prstGeom>
          <a:noFill/>
          <a:ln w="9525">
            <a:noFill/>
            <a:miter lim="800000"/>
            <a:headEnd/>
            <a:tailEnd/>
          </a:ln>
        </p:spPr>
        <p:txBody>
          <a:bodyPr>
            <a:prstTxWarp prst="textNoShape">
              <a:avLst/>
            </a:prstTxWarp>
            <a:spAutoFit/>
          </a:bodyPr>
          <a:lstStyle/>
          <a:p>
            <a:r>
              <a:rPr lang="en-US" sz="2800">
                <a:sym typeface="Symbol" charset="2"/>
              </a:rPr>
              <a:t> = 2/T</a:t>
            </a:r>
            <a:endParaRPr lang="en-US">
              <a:sym typeface="Symbol" charset="2"/>
            </a:endParaRPr>
          </a:p>
          <a:p>
            <a:r>
              <a:rPr lang="en-US">
                <a:sym typeface="Symbol" charset="2"/>
              </a:rPr>
              <a:t>Use </a:t>
            </a:r>
            <a:r>
              <a:rPr lang="en-US" sz="2800">
                <a:sym typeface="Symbol" charset="2"/>
              </a:rPr>
              <a:t>E</a:t>
            </a:r>
            <a:r>
              <a:rPr lang="en-US" sz="2800" baseline="-25000">
                <a:sym typeface="Symbol" charset="2"/>
              </a:rPr>
              <a:t>k </a:t>
            </a:r>
            <a:r>
              <a:rPr lang="en-US" sz="2800">
                <a:sym typeface="Symbol" charset="2"/>
              </a:rPr>
              <a:t> = </a:t>
            </a:r>
            <a:r>
              <a:rPr lang="en-US" sz="2800" baseline="30000">
                <a:sym typeface="Symbol" charset="2"/>
              </a:rPr>
              <a:t>1</a:t>
            </a:r>
            <a:r>
              <a:rPr lang="en-US" sz="2800">
                <a:sym typeface="Symbol" charset="2"/>
              </a:rPr>
              <a:t>/</a:t>
            </a:r>
            <a:r>
              <a:rPr lang="en-US" sz="2800" baseline="-25000">
                <a:sym typeface="Symbol" charset="2"/>
              </a:rPr>
              <a:t>2</a:t>
            </a:r>
            <a:r>
              <a:rPr lang="en-US" sz="2800">
                <a:sym typeface="Symbol" charset="2"/>
              </a:rPr>
              <a:t>mv</a:t>
            </a:r>
            <a:r>
              <a:rPr lang="en-US" sz="2800" baseline="30000">
                <a:sym typeface="Symbol" charset="2"/>
              </a:rPr>
              <a:t>2</a:t>
            </a:r>
            <a:endParaRPr lang="en-US" sz="2800">
              <a:sym typeface="Symbol" charset="2"/>
            </a:endParaRPr>
          </a:p>
          <a:p>
            <a:r>
              <a:rPr lang="en-US">
                <a:sym typeface="Symbol" charset="2"/>
              </a:rPr>
              <a:t>Use </a:t>
            </a:r>
            <a:r>
              <a:rPr lang="en-US" sz="2800">
                <a:sym typeface="Symbol" charset="2"/>
              </a:rPr>
              <a:t>E</a:t>
            </a:r>
            <a:r>
              <a:rPr lang="en-US" sz="2800" baseline="-25000">
                <a:sym typeface="Symbol" charset="2"/>
              </a:rPr>
              <a:t>k (max) </a:t>
            </a:r>
            <a:r>
              <a:rPr lang="en-US" sz="2800">
                <a:sym typeface="Symbol" charset="2"/>
              </a:rPr>
              <a:t> = </a:t>
            </a:r>
            <a:r>
              <a:rPr lang="en-US" sz="2800" baseline="30000">
                <a:sym typeface="Symbol" charset="2"/>
              </a:rPr>
              <a:t>1</a:t>
            </a:r>
            <a:r>
              <a:rPr lang="en-US" sz="2800">
                <a:sym typeface="Symbol" charset="2"/>
              </a:rPr>
              <a:t>/</a:t>
            </a:r>
            <a:r>
              <a:rPr lang="en-US" sz="2800" baseline="-25000">
                <a:sym typeface="Symbol" charset="2"/>
              </a:rPr>
              <a:t>2</a:t>
            </a:r>
            <a:r>
              <a:rPr lang="en-US" sz="2800">
                <a:sym typeface="Symbol" charset="2"/>
              </a:rPr>
              <a:t>m</a:t>
            </a:r>
            <a:r>
              <a:rPr lang="en-US" baseline="30000">
                <a:sym typeface="Symbol" charset="2"/>
              </a:rPr>
              <a:t>2</a:t>
            </a:r>
            <a:r>
              <a:rPr lang="en-US" sz="2800">
                <a:sym typeface="Symbol" charset="2"/>
              </a:rPr>
              <a:t>x</a:t>
            </a:r>
            <a:r>
              <a:rPr lang="en-US" sz="2800" baseline="-25000">
                <a:sym typeface="Symbol" charset="2"/>
              </a:rPr>
              <a:t>o</a:t>
            </a:r>
            <a:r>
              <a:rPr lang="en-US" sz="2800" baseline="30000">
                <a:sym typeface="Symbol" charset="2"/>
              </a:rPr>
              <a:t>2</a:t>
            </a:r>
          </a:p>
          <a:p>
            <a:r>
              <a:rPr lang="en-US" sz="2800">
                <a:sym typeface="Symbol" charset="2"/>
              </a:rPr>
              <a:t>Then </a:t>
            </a:r>
            <a:r>
              <a:rPr lang="en-US">
                <a:sym typeface="Symbol" charset="2"/>
              </a:rPr>
              <a:t>Use </a:t>
            </a:r>
            <a:r>
              <a:rPr lang="en-US" sz="2800">
                <a:sym typeface="Symbol" charset="2"/>
              </a:rPr>
              <a:t>E</a:t>
            </a:r>
            <a:r>
              <a:rPr lang="en-US" sz="2800" baseline="-25000">
                <a:sym typeface="Symbol" charset="2"/>
              </a:rPr>
              <a:t>k </a:t>
            </a:r>
            <a:r>
              <a:rPr lang="en-US" sz="2800">
                <a:sym typeface="Symbol" charset="2"/>
              </a:rPr>
              <a:t> = </a:t>
            </a:r>
            <a:r>
              <a:rPr lang="en-US" sz="2800" baseline="30000">
                <a:sym typeface="Symbol" charset="2"/>
              </a:rPr>
              <a:t>1</a:t>
            </a:r>
            <a:r>
              <a:rPr lang="en-US" sz="2800">
                <a:sym typeface="Symbol" charset="2"/>
              </a:rPr>
              <a:t>/</a:t>
            </a:r>
            <a:r>
              <a:rPr lang="en-US" sz="2800" baseline="-25000">
                <a:sym typeface="Symbol" charset="2"/>
              </a:rPr>
              <a:t>2</a:t>
            </a:r>
            <a:r>
              <a:rPr lang="en-US" sz="2800">
                <a:sym typeface="Symbol" charset="2"/>
              </a:rPr>
              <a:t>m</a:t>
            </a:r>
            <a:r>
              <a:rPr lang="en-US" baseline="30000">
                <a:sym typeface="Symbol" charset="2"/>
              </a:rPr>
              <a:t>2</a:t>
            </a:r>
            <a:r>
              <a:rPr lang="en-US">
                <a:sym typeface="Symbol" charset="2"/>
              </a:rPr>
              <a:t>(</a:t>
            </a:r>
            <a:r>
              <a:rPr lang="en-US" sz="2800">
                <a:sym typeface="Symbol" charset="2"/>
              </a:rPr>
              <a:t>x</a:t>
            </a:r>
            <a:r>
              <a:rPr lang="en-US" sz="2800" baseline="-25000">
                <a:sym typeface="Symbol" charset="2"/>
              </a:rPr>
              <a:t>o</a:t>
            </a:r>
            <a:r>
              <a:rPr lang="en-US" sz="2800" baseline="30000">
                <a:sym typeface="Symbol" charset="2"/>
              </a:rPr>
              <a:t>2</a:t>
            </a:r>
            <a:r>
              <a:rPr lang="en-US" sz="2800">
                <a:sym typeface="Symbol" charset="2"/>
              </a:rPr>
              <a:t> – x</a:t>
            </a:r>
            <a:r>
              <a:rPr lang="en-US" sz="2800" baseline="30000">
                <a:sym typeface="Symbol" charset="2"/>
              </a:rPr>
              <a:t>2</a:t>
            </a:r>
            <a:r>
              <a:rPr lang="en-US" sz="2800">
                <a:sym typeface="Symbol" charset="2"/>
              </a:rPr>
              <a:t>)</a:t>
            </a:r>
          </a:p>
          <a:p>
            <a:r>
              <a:rPr lang="en-US">
                <a:sym typeface="Symbol" charset="2"/>
              </a:rPr>
              <a:t>Subtract kinetic from max</a:t>
            </a:r>
          </a:p>
        </p:txBody>
      </p:sp>
      <p:sp>
        <p:nvSpPr>
          <p:cNvPr id="63492" name="Text Box 4"/>
          <p:cNvSpPr txBox="1">
            <a:spLocks noChangeArrowheads="1"/>
          </p:cNvSpPr>
          <p:nvPr/>
        </p:nvSpPr>
        <p:spPr bwMode="auto">
          <a:xfrm>
            <a:off x="152400" y="5440363"/>
            <a:ext cx="703263" cy="307975"/>
          </a:xfrm>
          <a:prstGeom prst="rect">
            <a:avLst/>
          </a:prstGeom>
          <a:noFill/>
          <a:ln w="25400">
            <a:noFill/>
            <a:miter lim="800000"/>
            <a:headEnd/>
            <a:tailEnd/>
          </a:ln>
        </p:spPr>
        <p:txBody>
          <a:bodyPr wrap="none">
            <a:prstTxWarp prst="textNoShape">
              <a:avLst/>
            </a:prstTxWarp>
            <a:spAutoFit/>
          </a:bodyPr>
          <a:lstStyle/>
          <a:p>
            <a:r>
              <a:rPr lang="en-US" sz="1400"/>
              <a:t>0.170 J</a:t>
            </a:r>
          </a:p>
        </p:txBody>
      </p:sp>
      <p:sp>
        <p:nvSpPr>
          <p:cNvPr id="63493" name="Text Box 5"/>
          <p:cNvSpPr txBox="1">
            <a:spLocks noChangeArrowheads="1"/>
          </p:cNvSpPr>
          <p:nvPr/>
        </p:nvSpPr>
        <p:spPr bwMode="auto">
          <a:xfrm>
            <a:off x="8596313" y="5305425"/>
            <a:ext cx="474662" cy="460375"/>
          </a:xfrm>
          <a:prstGeom prst="rect">
            <a:avLst/>
          </a:prstGeom>
          <a:noFill/>
          <a:ln w="25400">
            <a:noFill/>
            <a:miter lim="800000"/>
            <a:headEnd/>
            <a:tailEnd/>
          </a:ln>
        </p:spPr>
        <p:txBody>
          <a:bodyPr wrap="none">
            <a:prstTxWarp prst="textNoShape">
              <a:avLst/>
            </a:prstTxWarp>
            <a:spAutoFit/>
          </a:bodyPr>
          <a:lstStyle/>
          <a:p>
            <a:r>
              <a:rPr lang="en-US">
                <a:hlinkClick r:id="rId2" action="ppaction://hlinksldjump"/>
              </a:rPr>
              <a:t>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04800" y="127000"/>
            <a:ext cx="8093075" cy="2246313"/>
          </a:xfrm>
          <a:prstGeom prst="rect">
            <a:avLst/>
          </a:prstGeom>
          <a:noFill/>
          <a:ln w="9525">
            <a:noFill/>
            <a:miter lim="800000"/>
            <a:headEnd/>
            <a:tailEnd/>
          </a:ln>
        </p:spPr>
        <p:txBody>
          <a:bodyPr>
            <a:prstTxWarp prst="textNoShape">
              <a:avLst/>
            </a:prstTxWarp>
            <a:spAutoFit/>
          </a:bodyPr>
          <a:lstStyle/>
          <a:p>
            <a:r>
              <a:rPr lang="en-US" sz="2800"/>
              <a:t>A 1250 kg car moves with the following equation of motion: (in m)</a:t>
            </a:r>
          </a:p>
          <a:p>
            <a:pPr lvl="1"/>
            <a:r>
              <a:rPr lang="en-US" sz="2800" b="1" i="1"/>
              <a:t>x = 0.170sin(4.42t)</a:t>
            </a:r>
          </a:p>
          <a:p>
            <a:r>
              <a:rPr lang="en-US" sz="2800">
                <a:sym typeface="Symbol" charset="2"/>
              </a:rPr>
              <a:t>a) what is its total energy?</a:t>
            </a:r>
          </a:p>
          <a:p>
            <a:r>
              <a:rPr lang="en-US" sz="2800">
                <a:sym typeface="Symbol" charset="2"/>
              </a:rPr>
              <a:t>b) what is its kinetic energy at t = 3.50 s?</a:t>
            </a:r>
          </a:p>
        </p:txBody>
      </p:sp>
      <p:sp>
        <p:nvSpPr>
          <p:cNvPr id="124931" name="Text Box 3"/>
          <p:cNvSpPr txBox="1">
            <a:spLocks noChangeArrowheads="1"/>
          </p:cNvSpPr>
          <p:nvPr/>
        </p:nvSpPr>
        <p:spPr bwMode="auto">
          <a:xfrm>
            <a:off x="228600" y="2565400"/>
            <a:ext cx="8686800" cy="1570038"/>
          </a:xfrm>
          <a:prstGeom prst="rect">
            <a:avLst/>
          </a:prstGeom>
          <a:noFill/>
          <a:ln w="9525">
            <a:noFill/>
            <a:miter lim="800000"/>
            <a:headEnd/>
            <a:tailEnd/>
          </a:ln>
        </p:spPr>
        <p:txBody>
          <a:bodyPr>
            <a:prstTxWarp prst="textNoShape">
              <a:avLst/>
            </a:prstTxWarp>
            <a:spAutoFit/>
          </a:bodyPr>
          <a:lstStyle/>
          <a:p>
            <a:r>
              <a:rPr lang="en-US">
                <a:sym typeface="Symbol" charset="2"/>
              </a:rPr>
              <a:t>Use E</a:t>
            </a:r>
            <a:r>
              <a:rPr lang="en-US" baseline="-25000">
                <a:sym typeface="Symbol" charset="2"/>
              </a:rPr>
              <a:t>T</a:t>
            </a:r>
            <a:r>
              <a:rPr lang="en-US">
                <a:sym typeface="Symbol" charset="2"/>
              </a:rPr>
              <a:t> = </a:t>
            </a:r>
            <a:r>
              <a:rPr lang="en-US" baseline="30000">
                <a:sym typeface="Symbol" charset="2"/>
              </a:rPr>
              <a:t>1</a:t>
            </a:r>
            <a:r>
              <a:rPr lang="en-US">
                <a:sym typeface="Symbol" charset="2"/>
              </a:rPr>
              <a:t>/</a:t>
            </a:r>
            <a:r>
              <a:rPr lang="en-US" baseline="-25000">
                <a:sym typeface="Symbol" charset="2"/>
              </a:rPr>
              <a:t>2</a:t>
            </a:r>
            <a:r>
              <a:rPr lang="en-US">
                <a:sym typeface="Symbol" charset="2"/>
              </a:rPr>
              <a:t>m</a:t>
            </a:r>
            <a:r>
              <a:rPr lang="en-US" baseline="30000">
                <a:sym typeface="Symbol" charset="2"/>
              </a:rPr>
              <a:t>2</a:t>
            </a:r>
            <a:r>
              <a:rPr lang="en-US">
                <a:sym typeface="Symbol" charset="2"/>
              </a:rPr>
              <a:t>x</a:t>
            </a:r>
            <a:r>
              <a:rPr lang="en-US" baseline="-25000">
                <a:sym typeface="Symbol" charset="2"/>
              </a:rPr>
              <a:t>o</a:t>
            </a:r>
            <a:r>
              <a:rPr lang="en-US" baseline="30000">
                <a:sym typeface="Symbol" charset="2"/>
              </a:rPr>
              <a:t>2</a:t>
            </a:r>
            <a:endParaRPr lang="en-US">
              <a:sym typeface="Symbol" charset="2"/>
            </a:endParaRPr>
          </a:p>
          <a:p>
            <a:r>
              <a:rPr lang="en-US">
                <a:sym typeface="Symbol" charset="2"/>
              </a:rPr>
              <a:t>Then find x from the equation: (.04007…)</a:t>
            </a:r>
          </a:p>
          <a:p>
            <a:r>
              <a:rPr lang="en-US">
                <a:sym typeface="Symbol" charset="2"/>
              </a:rPr>
              <a:t>Then use Use E</a:t>
            </a:r>
            <a:r>
              <a:rPr lang="en-US" baseline="-25000">
                <a:sym typeface="Symbol" charset="2"/>
              </a:rPr>
              <a:t>k </a:t>
            </a:r>
            <a:r>
              <a:rPr lang="en-US">
                <a:sym typeface="Symbol" charset="2"/>
              </a:rPr>
              <a:t> = </a:t>
            </a:r>
            <a:r>
              <a:rPr lang="en-US" baseline="30000">
                <a:sym typeface="Symbol" charset="2"/>
              </a:rPr>
              <a:t>1</a:t>
            </a:r>
            <a:r>
              <a:rPr lang="en-US">
                <a:sym typeface="Symbol" charset="2"/>
              </a:rPr>
              <a:t>/</a:t>
            </a:r>
            <a:r>
              <a:rPr lang="en-US" baseline="-25000">
                <a:sym typeface="Symbol" charset="2"/>
              </a:rPr>
              <a:t>2</a:t>
            </a:r>
            <a:r>
              <a:rPr lang="en-US">
                <a:sym typeface="Symbol" charset="2"/>
              </a:rPr>
              <a:t>m</a:t>
            </a:r>
            <a:r>
              <a:rPr lang="en-US" baseline="30000">
                <a:sym typeface="Symbol" charset="2"/>
              </a:rPr>
              <a:t>2</a:t>
            </a:r>
            <a:r>
              <a:rPr lang="en-US">
                <a:sym typeface="Symbol" charset="2"/>
              </a:rPr>
              <a:t>(x</a:t>
            </a:r>
            <a:r>
              <a:rPr lang="en-US" baseline="-25000">
                <a:sym typeface="Symbol" charset="2"/>
              </a:rPr>
              <a:t>o</a:t>
            </a:r>
            <a:r>
              <a:rPr lang="en-US" baseline="30000">
                <a:sym typeface="Symbol" charset="2"/>
              </a:rPr>
              <a:t>2</a:t>
            </a:r>
            <a:r>
              <a:rPr lang="en-US">
                <a:sym typeface="Symbol" charset="2"/>
              </a:rPr>
              <a:t> – x</a:t>
            </a:r>
            <a:r>
              <a:rPr lang="en-US" baseline="30000">
                <a:sym typeface="Symbol" charset="2"/>
              </a:rPr>
              <a:t>2</a:t>
            </a:r>
            <a:r>
              <a:rPr lang="en-US">
                <a:sym typeface="Symbol" charset="2"/>
              </a:rPr>
              <a:t>)</a:t>
            </a:r>
          </a:p>
          <a:p>
            <a:endParaRPr lang="en-US">
              <a:sym typeface="Symbol" charset="2"/>
            </a:endParaRPr>
          </a:p>
        </p:txBody>
      </p:sp>
      <p:sp>
        <p:nvSpPr>
          <p:cNvPr id="64516" name="Text Box 4"/>
          <p:cNvSpPr txBox="1">
            <a:spLocks noChangeArrowheads="1"/>
          </p:cNvSpPr>
          <p:nvPr/>
        </p:nvSpPr>
        <p:spPr bwMode="auto">
          <a:xfrm>
            <a:off x="152400" y="5440363"/>
            <a:ext cx="1044575" cy="307975"/>
          </a:xfrm>
          <a:prstGeom prst="rect">
            <a:avLst/>
          </a:prstGeom>
          <a:noFill/>
          <a:ln w="25400">
            <a:noFill/>
            <a:miter lim="800000"/>
            <a:headEnd/>
            <a:tailEnd/>
          </a:ln>
        </p:spPr>
        <p:txBody>
          <a:bodyPr wrap="none">
            <a:prstTxWarp prst="textNoShape">
              <a:avLst/>
            </a:prstTxWarp>
            <a:spAutoFit/>
          </a:bodyPr>
          <a:lstStyle/>
          <a:p>
            <a:r>
              <a:rPr lang="en-US" sz="1400"/>
              <a:t>353 J, 333 J</a:t>
            </a:r>
          </a:p>
        </p:txBody>
      </p:sp>
      <p:sp>
        <p:nvSpPr>
          <p:cNvPr id="64517" name="Text Box 5"/>
          <p:cNvSpPr txBox="1">
            <a:spLocks noChangeArrowheads="1"/>
          </p:cNvSpPr>
          <p:nvPr/>
        </p:nvSpPr>
        <p:spPr bwMode="auto">
          <a:xfrm>
            <a:off x="8596313" y="5305425"/>
            <a:ext cx="474662" cy="460375"/>
          </a:xfrm>
          <a:prstGeom prst="rect">
            <a:avLst/>
          </a:prstGeom>
          <a:noFill/>
          <a:ln w="25400">
            <a:noFill/>
            <a:miter lim="800000"/>
            <a:headEnd/>
            <a:tailEnd/>
          </a:ln>
        </p:spPr>
        <p:txBody>
          <a:bodyPr wrap="none">
            <a:prstTxWarp prst="textNoShape">
              <a:avLst/>
            </a:prstTxWarp>
            <a:spAutoFit/>
          </a:bodyPr>
          <a:lstStyle/>
          <a:p>
            <a:r>
              <a:rPr lang="en-US">
                <a:hlinkClick r:id="rId2" action="ppaction://hlinksldjump"/>
              </a:rPr>
              <a:t>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49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04800" y="190500"/>
            <a:ext cx="8093075" cy="3786188"/>
          </a:xfrm>
          <a:prstGeom prst="rect">
            <a:avLst/>
          </a:prstGeom>
          <a:noFill/>
          <a:ln w="9525">
            <a:noFill/>
            <a:miter lim="800000"/>
            <a:headEnd/>
            <a:tailEnd/>
          </a:ln>
        </p:spPr>
        <p:txBody>
          <a:bodyPr>
            <a:prstTxWarp prst="textNoShape">
              <a:avLst/>
            </a:prstTxWarp>
            <a:spAutoFit/>
          </a:bodyPr>
          <a:lstStyle/>
          <a:p>
            <a:pPr marL="457200" indent="-457200"/>
            <a:r>
              <a:rPr lang="en-US"/>
              <a:t>An air rocket leaves the ground straight up, and strikes the ground 4.80 seconds later.</a:t>
            </a:r>
          </a:p>
          <a:p>
            <a:pPr marL="457200" indent="-457200">
              <a:buFont typeface="Times New Roman" charset="0"/>
              <a:buAutoNum type="arabicPeriod"/>
            </a:pPr>
            <a:r>
              <a:rPr lang="en-US"/>
              <a:t>What time does it take to get to the top?</a:t>
            </a:r>
          </a:p>
          <a:p>
            <a:pPr marL="457200" indent="-457200">
              <a:buFont typeface="Times New Roman" charset="0"/>
              <a:buAutoNum type="arabicPeriod"/>
            </a:pPr>
            <a:r>
              <a:rPr lang="en-US"/>
              <a:t>How high does it go?</a:t>
            </a:r>
          </a:p>
          <a:p>
            <a:pPr marL="457200" indent="-457200">
              <a:buFont typeface="Times New Roman" charset="0"/>
              <a:buAutoNum type="arabicPeriod"/>
            </a:pPr>
            <a:r>
              <a:rPr lang="en-US"/>
              <a:t>What was its initial velocity?</a:t>
            </a:r>
          </a:p>
          <a:p>
            <a:pPr marL="457200" indent="-457200">
              <a:buFont typeface="Times New Roman" charset="0"/>
              <a:buAutoNum type="arabicPeriod"/>
            </a:pPr>
            <a:r>
              <a:rPr lang="en-US"/>
              <a:t>What is the velocity at elevation 21.0 m?</a:t>
            </a:r>
          </a:p>
          <a:p>
            <a:pPr marL="457200" indent="-457200"/>
            <a:endParaRPr lang="en-US"/>
          </a:p>
          <a:p>
            <a:pPr marL="457200" indent="-457200"/>
            <a:endParaRPr lang="en-US"/>
          </a:p>
          <a:p>
            <a:pPr marL="457200" indent="-457200"/>
            <a:endParaRPr lang="en-US"/>
          </a:p>
          <a:p>
            <a:pPr marL="457200" indent="-457200">
              <a:buFontTx/>
              <a:buAutoNum type="alphaUcParenR"/>
            </a:pPr>
            <a:endParaRPr lang="en-US"/>
          </a:p>
        </p:txBody>
      </p:sp>
      <p:sp>
        <p:nvSpPr>
          <p:cNvPr id="30723" name="Rectangle 5"/>
          <p:cNvSpPr>
            <a:spLocks noChangeArrowheads="1"/>
          </p:cNvSpPr>
          <p:nvPr/>
        </p:nvSpPr>
        <p:spPr bwMode="auto">
          <a:xfrm>
            <a:off x="228600" y="4914900"/>
            <a:ext cx="4954588" cy="461963"/>
          </a:xfrm>
          <a:prstGeom prst="rect">
            <a:avLst/>
          </a:prstGeom>
          <a:noFill/>
          <a:ln w="9525">
            <a:noFill/>
            <a:miter lim="800000"/>
            <a:headEnd/>
            <a:tailEnd/>
          </a:ln>
        </p:spPr>
        <p:txBody>
          <a:bodyPr wrap="none">
            <a:prstTxWarp prst="textNoShape">
              <a:avLst/>
            </a:prstTxWarp>
            <a:spAutoFit/>
          </a:bodyPr>
          <a:lstStyle/>
          <a:p>
            <a:r>
              <a:rPr lang="en-US"/>
              <a:t>2.4 s, 28.2 m, 23.5 m/s, + or - 11.9 m/s </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rot="-5400000">
            <a:off x="-1045389" y="2647841"/>
            <a:ext cx="3583032" cy="646331"/>
          </a:xfrm>
          <a:prstGeom prst="rect">
            <a:avLst/>
          </a:prstGeom>
          <a:noFill/>
          <a:ln w="25400">
            <a:noFill/>
            <a:miter lim="800000"/>
            <a:headEnd/>
            <a:tailEnd/>
          </a:ln>
        </p:spPr>
        <p:txBody>
          <a:bodyPr wrap="none">
            <a:prstTxWarp prst="textNoShape">
              <a:avLst/>
            </a:prstTxWarp>
            <a:spAutoFit/>
          </a:bodyPr>
          <a:lstStyle/>
          <a:p>
            <a:r>
              <a:rPr lang="en-US" sz="3600" dirty="0"/>
              <a:t>Rotational Motion</a:t>
            </a:r>
          </a:p>
        </p:txBody>
      </p:sp>
      <p:pic>
        <p:nvPicPr>
          <p:cNvPr id="221186" name="Picture 2"/>
          <p:cNvPicPr>
            <a:picLocks noChangeAspect="1" noChangeArrowheads="1"/>
          </p:cNvPicPr>
          <p:nvPr/>
        </p:nvPicPr>
        <p:blipFill>
          <a:blip r:embed="rId2"/>
          <a:srcRect/>
          <a:stretch>
            <a:fillRect/>
          </a:stretch>
        </p:blipFill>
        <p:spPr bwMode="auto">
          <a:xfrm>
            <a:off x="2238375" y="1"/>
            <a:ext cx="3960891" cy="5715000"/>
          </a:xfrm>
          <a:prstGeom prst="rect">
            <a:avLst/>
          </a:prstGeom>
          <a:noFill/>
          <a:ln w="9525">
            <a:noFill/>
            <a:miter lim="800000"/>
            <a:headEnd/>
            <a:tailEnd/>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1200329"/>
          </a:xfrm>
          <a:prstGeom prst="rect">
            <a:avLst/>
          </a:prstGeom>
          <a:noFill/>
        </p:spPr>
        <p:txBody>
          <a:bodyPr wrap="square" rtlCol="0">
            <a:spAutoFit/>
          </a:bodyPr>
          <a:lstStyle/>
          <a:p>
            <a:r>
              <a:rPr lang="en-US" sz="2400" dirty="0">
                <a:latin typeface="Times New Roman"/>
              </a:rPr>
              <a:t>What tangential force is needed to accelerate a (cylindrical) 268 kg merry go round with a diameter of 4.20 m from rest to 1.40 rotations per second in 4.00 rotations?</a:t>
            </a:r>
          </a:p>
        </p:txBody>
      </p:sp>
      <p:sp>
        <p:nvSpPr>
          <p:cNvPr id="5" name="Rectangle 4"/>
          <p:cNvSpPr/>
          <p:nvPr/>
        </p:nvSpPr>
        <p:spPr>
          <a:xfrm>
            <a:off x="152401" y="5280223"/>
            <a:ext cx="1840568" cy="307777"/>
          </a:xfrm>
          <a:prstGeom prst="rect">
            <a:avLst/>
          </a:prstGeom>
        </p:spPr>
        <p:txBody>
          <a:bodyPr wrap="none">
            <a:spAutoFit/>
          </a:bodyPr>
          <a:lstStyle/>
          <a:p>
            <a:r>
              <a:rPr lang="en-US" sz="1400" dirty="0">
                <a:latin typeface="Times New Roman"/>
              </a:rPr>
              <a:t>8.796 rad/s, 25.133 rad</a:t>
            </a:r>
            <a:endParaRPr lang="en-US" sz="1400" dirty="0"/>
          </a:p>
        </p:txBody>
      </p:sp>
      <p:sp>
        <p:nvSpPr>
          <p:cNvPr id="1026" name="AutoShape 2" descr="data:image/jpeg;base64,/9j/4AAQSkZJRgABAQAAAQABAAD/2wCEAAkGBxQSEhUUExQWFhUXGB8YGRgYGBsdHxsgHBwgGhkcGxwaHSggGholHRodITEhJSkrLi4uGyAzODMsNygtLisBCgoKDg0OGxAQGzAmHyQsLCwvLCwsLCwsLCw0LCwsLCwsLCwsLCwsLDQsLCwsLCwsLCwsLCwsLCwsLCwsLCwsLP/AABEIAMIBAwMBIgACEQEDEQH/xAAbAAACAwEBAQAAAAAAAAAAAAAEBQIDBgABB//EAEYQAAECBAMFBQUGAgcIAwAAAAECEQADITEEEkEFIlFhcQYTgZHwMqGxwdEUI0JScuFikhUzU4Ki0vEHFiRjc5OywkOj4v/EABkBAAMBAQEAAAAAAAAAAAAAAAECAwAEBf/EAC4RAAICAQMDAgUFAAMBAAAAAAABAhEDEiFBBBMxUXEUIjJhsUKBkaHRFTPwBf/aAAwDAQACEQMRAD8AKVmD5WWl9U1dJ0BO9pV6eccUGikskeyoJD9CbbwYdAxdnh/tZBSRlJf+EEgjmCTTmOMKcZgy2ZBASospMxQdJ1BLVf4agX79zmTTA0yikZg4mGoOdzQv/VqNahm91XI2L7tWZWQZ5agokEglC7ps2V0qckWOZi7wbJckhSCFSyEzEKBBIZ0KDtnzAMDfMmkBbWk5imYWBmHuV1UpKgr2FB/ZVmLZTbMfBXdbDKhNsuX3k1YzBIzrWTzQKM/Mj3PwjS4fDJUolQdSqsApZAo2Zq0RXx8Iz/ZHBd73ylkhQVkLMCDMUyjxcBCi3XR4YYuetUwolnLLS4JGYCjOKB2FA9H0hIp6R21YPj5SCoqRUGYkBVMx47oNnBanxq7wc1BSJSx3alulExfsLcEFAYtV2yLubPoi2jPzEDgoaAWpTjRh4cXgxCit5RXuKAzJLsaa6kcQkh/CJ181Bsfpzd2mTPKwsn7iacygSC4lqYuJqMtnIWkO9wlHjcKmbInFjLm2UHd6pZw1UAuEqAeo/iELNoTJ0sLTMUtcrNXeU6CMvdrBKmeiSMx0DmJL20maiWXHfSVIKzQBSEmilWKW1SH10Ywteo1kNizZklc2RMORaD3oe1DlUpNQ4yi40SeYjsXmWZ0sLdckZkggb6ZWYFwbryKNOdRWCO0u0TipfeKypMkOPZrmISUgpc13jU6CO2dLVNBmIP3s4J7su57xO7MJdJJS6mZIcIPnkuDC+cRLnoWkuJgDKDnhYXByqSOLvDzs3LyLJUl0p+6rX2arsKOS/wDdHCMtPTvGUxly5M5sqiApHeA0OhCVIFeAB1jQytuFOAWBlC1omLJoGLlSlNQA1ypAqCU8IaE6diyjaK9gET5spRcy5SRLQAfaUzknilg3D2RYkQ42utOKnS5AeiStZSahiwQ3su9S4/DQVhv2Q7NoGDlIUsZlJCzUABRGZPN0k+60ZnFYkKXPVK3RPm5EoQGUpCEhJAy1TLCipSlMH3QDdnU6VMVwt2gHtJgcuZpq5hQySCWyhkslzUsCHroaDXKz2UCA7cPryjXz9izytMtUhKEMcksLKUhgFF1EOtRNCQak2DCMvMUUZkMBUj8zEUNqPz98SyNN2NFVsJcVLKKJBr4m2nL1WPMLs2bMUlLElVksSdCKAagvDREve5+P1gz7ZicOgLllkvoEqILEVBDgEP7uIiUUr3M9hLNwgQ4Kt4aDXjV48wy0OAZT+Jck0v8ALnHs9EwjPlKQXvrQKJAJeygSbbw4iKEImFIUXymx48hxjc7IxZi0JU2RJSBqaudT0bS3nEcLIQ7rUGf2XVq9XA0oecW/0VPP4F0LUGtH5UcVitGzJgIKkKqH1FDYuR0g6ZehkD90ADlJeg4a3vFuFwaFUmzVISA4ZANaUd/lHqsBMTlISo5hQAF7OaNwB8jwjw4SYUFZlkAM5IUDWxbhzaBpYdy1WLmJllAnLKcpSUmoqwUkH8py8rQBKa5+EQmTibk+cQ7/AIfvChoLZNXLeD+6OVOSzXHM/KAzMJa1Lcf3jwpIcHjbpGNQWpaDx6CK0p3gyc38LmvlURQxj2XNytTnBRqL1lixlsRcOY8g07cnKr3csv8AwfQx7D7f+Rj6vh9pmUplgTZdQldiQKsQrUcy7dIYTdrIUy5UpaSQx3A6hwULLA4FqcHcYjHqSCQkFjYgluWtTYhi/nSvC7RIUlJLDiaA81XZiOR6RVZmthe0nuaGbjUhSVA2LMDlISsgFNw6XcMXynKS1h7tvew00LKlKQAqWRRJAUlaSAHBCkA0Nil7ksDi8JOUSkMCGALnKQWBSsgHMCALnhWkdLTmROw8xOSfLl7r0BdK3BJuMu90CwBumG12DQC9ncZLylk94szJkxMuoKl+xKSTVgc9bWNaRpcFgBKlqzLOYl6MDrmzlJoMxVRNjVzGU7D4MK7/ABCf6xDhCWfLm1J/MSoISb1VDCWnPOKSsirrWkukqTfKVKbdFxZ6EnLVoz2QJRI7UWgkFKgo0OYNWou3hqeGkH4XaMqWyZgucxbkNeAAFzxhPiMKEEhNWYuRvVql90GzE14Q92DhpRWhc0qZvZBu3IVdyGelYTU9VjaVVBuP2WFJzJlKRuhOUZQbUABOVVaVdmcNGWnbGRMCUgK78OCkkAKsQqUatQuUGlTb2o+mS8TLSpICgUGwJ9m4b9JVoNQ1rZbtSmXnTNLsthMQlksANyYGJKWJu4LE8IaUkxUmjDYKYsNKK2UohKa7vtpBSpLUIJLpPJ71Z9nsYuTixIUciZRmZAog5AoOXUL0A8qCsAdocIqWv2kqL5sycofKgEboLAkNahKaByUivauIUufKM3dUpKcyg2VSSokTEFIG6UnqGbSI3Q572gBJROUR9+VqUz1KSVAEPwKQGoGrUGHmJwYGzZYURnxEyVKeu4ArMEpBHB1E6lfBhBnbzZqPsomIBaQsC7J3iJZSAwq7OBZqsxgfbGzlJXs9EtKpkxTLCQAM2VCSCC7ADmxAcnm+lJsGrwbLtNtCVgpCzKSysrS06mYqiCyjpvKJ1ymtRCDZExOFkJVhcN36xKHfTipSSVEsplEgpANGADCubjRg9kTMRiXnLSZeGH3hL92lZD92M5YJATvFqnSxi/tl2gSiUnCyVMWBKwMiAkgjKHSM2jKFODlhBaW7Yup+DLY/GEzSR3cxYWoBKEOkmpoVOZhBLAl3ygudUs1aipmZjzva1YsnYpMoAS1AqD76U3NAwzJ9kdIFkza3Y0u3rzjnkygXLUAXd6WPO8aDsmHUQJBmgVUc7MCGYcCevGM7lJJBL0/FSGvZvbicLNK1y8wKcmZJqgWNKJV14gGsLF7gBtozVSirvkDKp8iAsnKMzhCqsMoYgkfhS4ItOVs+dLmfaJksIHeJLHR1UoQ5DhV21hpt7b+Gny1Icu+dC1y7lLlgNMxJFaVFLtlsd2knTS0yYpQACQC1AKpFnpxJJijkkY+iYtKpCe6UpMthKBNPxD7wgampI6eSfG9oZAWFziqYE73doKcz/hcLsKvlDsAl30ye2NuTsUszJ0zMTpQCgYMBybrC9EtRLMPJz19cYLzPgFI1C+2EpJTMShaluSUqysoFwcxqXNCeJ4UYDavbjEz0KlkS0oUMp3Q5FLqpZtAByhRiMGUKKV0VZjQjkRodG0jyTIbpyA8am0B5ZeptKF0yUQWLgxHu4b4rEoXQJSkMBupSLE1VlZ1Wc6tAapfi0TsZMhgkuoB0p4FRYPpXQ86eERxZAUQ4LEh02PMal+cX4VkrBVYFy1fCC9tbPly0JMqaF5lZigCqaOCS1mLMCavaGStAvcUBYHGLVIYOFpPIX8QR6aIoRZxDDESEqBUAEKNQACAAdODMC3zgIYUlvRjou+ynl5x7Gs1m5TLzKBq2VxqKH2a0biYFxbgvlBTqEuG4U1Y+uDXv0ZJeYZnRR+S1D11gbGYyWoGrVY+hXx+cBjouwe0WliWnKp3ZKgWUGchJYhNHcVHBqxPaO0hNAM3OmegDuV0e+ZIVbMHABIocxVcEBPg2AoXs/AkuwbXSoYvqIr2riFFIExysF0qdwQ7dQae6CpAaPeyM4ialJC+4KhnCXdbEKSN0hTAgFgQ7Rr+0W1CCEEAy5YAy5CgJYMAwIOYAudMt2eMLImKSAkXYFz0rDWYozEkrWQQSQDQF6qZ3KieJMaOSthfLLTj86qBgat4uTWo84u2hiGQlLDMQC+oFbdYW4CehK3mglKQXykAv/e6wbtRYIGU7uQHQ6kiop5Q17G8MmrEbqRrY86MHbQQdhMZ+BW8LuT7RIqVaOwqDduDwkkvMACASQK3p1OnUxpdm4ABG+N6jByx6qTbiCPMNGi2YD2jllzpEhbLQiYhLkO8uaFDMQxdlLY8ciDrRBtfAqE2bKllS0YdSgC+YBOctawIqeb+DDtds2Ykd6A6EkALBBN6OXqXNx5CD+x0psPNWr+smLYE6kAkZv4XJLgXp0L3dABcb2qTP2erDzUtPCkZVMGUEnpQsLWN6Whds3b89E1M0LzTQjupSlWlhgkEC1E0c83eANtSCJhIIIUM4AsHuPOrRXgzkJcbzUJ0HKJuTDR9N2EpEuX3eClmdibrxCwDkJYFaO8UEmZU5QKakli43abYf2SQmYljMqFzFkKUtSwQ6TmIFy5L/AAavs3iUiX7TFTUY8eV7DSrxVtfYa5+aYtZ70qCUVy5eDlVQzF6Bn5kxRO0BmDxEoghzUHw0sSbavziianMnMk+HjB+28GJUzIyc2UOwVqP46qJocwABelGhUhBCiDcFmelPcYmzBcklHtAMdQdL6+Gvxhps8JKklUszUuHSi6mILUfpxhbIS6ilKak2AJHSGuyMPNB79MvOhCgFVLVbdIoWLgeLQvIrDu2G0VLKgMOqVKYJCWAPCoul7MwdhGUOFqCaPSgatOOv1j6r9vmYrCTJpySpSld3lCys7rHViDY/V3jHbf2bMlJlqUXQsCYg/mqxAHFyT5xeST3NEz0gy0zQA2WxJqzhiQ/DSl2j6d2R2JLw8rvp6ApahmSlZQAoPQZl7iHFeJoKAHNiJEuWCFtlUA7gJNXGUqBDXSpx0h523GIlplBWNVOBRRDd0QFAZStMsh6akVrTiI7bhZmNsz0Lmky5fdo/J0od5zrrRuBqSGiQSHcZXdyLn4nXytFSguuYDKCApqXdqBtEmGex8aiUQJipvdEupCSCFNZ0KISouE3dvgl29wC/GhQDZU0utvac0IBALc2gbviPaTTpDftHtlOIU0tCsv5iSSSLOAycwBZwngzNAOJnrVRSt1mG6lOgArl5DnzrGlVhKJc9OYcHDvGh7VyMKE4f7GSpTKM8EulKt0JCSRV96xIpRozwk5mYC7X+Me7RlhORjcEkcK0fi9fKFT4NySly94OQSNLxbiJYU5zOdQQ1vhpSLuyeFVNxKAE5sqVLIu4Skk016QRtfDCW60KdKyahx1plAF4anVm5FSUj8oPjHkQE3kfP9o6EMaPtBtIz0SKHOUqCyQ5pMoz1BHz5wvw6SQSXPs1bjQdbvzaNqNtqpvFug0j3+m1fm/wJ+kB5UwqRj5EpikuS5GahDF2c8dDSC8VjkLlZVDMWGRRu9Xte4P1jSjapLVH/AG0aeEDbUx5XKWjdOYAUlpGoNwOUDuIazKZmUfD4CNHsTApUglZQ+YAJJctxA8r0paL8DNQlKRklZtSqUgk9VM54dIYf0qof2f8A20/SApJOxbSYd2g2ElODzhRZkKCWpUigFhfQQPsDZkiZh0qnKCapQAzu4DUCVG5vAuP2otcpSFKTlYD2QGArw5RRs3E5ZSAyFBgd5IOgGoMV7iasyfJoZ+wJcoS+6O6tQIKVCgVrlKLs1wNIddqNlS8KJQSSc7hyeDOTxd9G15Njvt1tyXu1G6mhcFxShcA+Agub2hmqbOQprZmLdHEL3kbUEY/Z4nYXFBqpkmZT/lrSvxoCPGH/AGB2JJm4CUpt7fzW0WTqDoRGSnbZmKQpIyjMkpdxqMtWEUbB2tOwssy0rIDvuq5MaHpA7quw2qJf7TNlS5U7DFD/AHstRU4SDQhvZAGsZmZ2dnqZfdq7tZZKmLFxYKs9DS9IZdpdprxM2UFknIktajkcOkMZWMZAQQSBoSWpamZn8IVz3sNqhds7CTkFQShVOHOseYrHFKnXM7tmD5mLgWvflyhj36fy+5X+aBMThpK/blA1zVC78fagrKgakJtsze/WZ01QVRgQoJzBIy00enuMJ5IlZQohbKcgBnbm+saqds2SU5crAAgD7wsS9RmJrU8oAwmx0KQBmIyEoD6gKvaD3F5GjofkCwGA71zKlrIcMHS/sijPUl9IrlbUly1zEDvEBQKFpKakUcGtK1pZgzEQ7wezgHGYjKtwRR90B/P4QH/uyc6lqmhSlEkkg6l61vG7iB8l0EYLbcpMpSZYUEBs25Xes5vVvdHu2e0SMTJkyFLzd2GlgpLkEsQo6+yQHjpGx1IfLMAzULG/mDxgfGbFWqciYVBQSw3lB2D8m1+MHvJozUE9mByJScktJWkFRsQXJolgQD5c4ZbdnieElW8QnKkggEpdwHN7vXnqXNGGwSpjKTQoWSH0cggt4Q7OHNaJIJfeQ7Ua7vz8uEBZFQZKK5MpipGVBGRSaoLFYP4FF6iju7eGkGTsP3a0hcpLobdrvXUHcF3qKDSGv2F0rzS5Zq6QH/Kw4VzEmsETMPLJT/wso7pKlEq3lEhg1ksBoNYOtE2l6iTtdtRE91S5aEA5UpEsMKH8o9k1tyfWgqNk98pWUTAhKEqJyZme7hwQl3rWgJ5Q02vLUqYkolhCDUoSzKWHIPF4htCXPMzNKCkpoCAQXA5qc8YOtPdjaeLMwolNiQH4EeLRRjCVHWgAjV7TKyQZKJgUHLLyKazMw634xlFqKiSTVRcnmS5jKvKNprccdi5wl4lJmKyIUkoKw7pBZikioLgV6wx7W4dRnFlhYcsShIzaBSsoAJI1awEB9n8DLUc01S8qT+BPzqAXbTjDxIQZm4tRYKZ6EVGoarfGGUl4Np5MfNkLBLpL8o6NbiMMCok/H6x0NpNRcko6evMiPdzjA4mPoG5Hw8I9mK1sI4aJMIShJ1Aj3uhAmca+HziWejj/AMh8ING3CDh9Y8MloHTM4+vKPTiObQAbk50s5SBw9fGPZP8AVo/SPgIgic5Z78TDPBbHxCpSCmUSWtR+TJJCj4CKWljdjJNoDHUx6E84iqYUkhQYihBDEEcXqDFff8okKEZDy8o4I6RR9op7PnEvtLXA8o1GPPsW/nJratoICRqAYhLngkB/EDx84YbawiZSJUyWoqlzUlibpUmikkij6+MZvemPu1fALkRw+ESyJgXvw8SE8cfdGoUI7scfjEUywLFtacTcxT3iTrE0rHLzjG/ckSfVY4FXAeUd3jWb3QzxWyskiXMUv7xaSsS8v4AWcl9bgNYGFbryFRb8C4K5J9eMeKfQCOEx9PjHBY5+vGDYtkFIOoHh/pHEEcfCLM2oLR6EE6/CNZgczj/EPXWI96efl+8GmU2t+MeCSfRjWbcXrWCUkn2S9uTRJWJ5mDVySBZXyisyX6xtQNwKZi2BOa3KMXLSKPG62lIAlzCQKIJtyjGSRvB46MPhlIGi2LOyI3SA9dQ8GLxWYuWJ/UfWkV7LwwUhyzv8hzghWDTy90Sm/mYruwVeUl2P88dBQwI4DzjoGt+prYMJFbK6Vc8hzjlPSzC28C2tn5+mgpE+4sCGIIfVwfCIZhcseRt6vaMYpQndJN3uGoLPeIpHKgFjc+QreCgsAHg4JYa6V8YtwmF70pSkK3iw4Hj4Djyg2EDRhypQSlKlKNkj2uYYfSDv93cSAVKw84C/9Wo/Jx4w9xWPTgwZGGZK2+8ms6iWdnALdLB+pi7YuPUnDT8SuZNUsMiWCtXtn8QAOj+4xF5W1aWxRRV0xdsXs3OzBa5RSB7OdOV1XHtMzcTygTamBnyT3i2Lls6FhQBuxIJynrw1hsntEjEDu8dL7zhMlulY0q1FHqPCC8D2cQtM0YecmbLWhQKCMqwWdDpsSFAVFeUTcmpan/H+FEk41ETytrysUMmL3VsycQn2hwCx+NPpxCza+x5kgjOxQr2JiA6VdDoeRr8YpxODKCUqBSRdKgxHV+D6iDtk7WXJBQQmZJV7UpdUnoNItTj9Pj0/wlqT2kJ7a+vrDPA4KWmX388koJyoQlgVkXrokWJ1PvK21shHdjEYdzJJZSVF1SlEUBOqToeNDxI+2pf3GFH/ACyW6qr8IzndJcmqrvgiNtykl5eEQkguD3iyaVbePhD7YG0ZWLSvCLw8tIKSuUhClD7xINASSyiCRw4gxjAnh68/V4I2dOVKmImILFKgfI8tI0sarbz7syyMltTCCUoZSShScyCaFnIIUNFhQY6WOsAFYjaf7RpAC5ZSN1ZWtv1BCj/iUYxhTo0HHLVG2DIqlRypnq0eCbzj3KYiJfEe+KbCGm7KbFTPmSxNdlupgWZCfaWs6DQAcbx7tntRLnT1r7l01ljeUHlgFKQ1k0rTWG81Qw+z5ixRcyTLw45AuVt1SVeQjAlMc8Esm7LS+TZDyTi8NMOVpkh7LzZ0j9QIduhgXHJmSZhlrO8lrVBBDgg6ggg+MKwmHO3XKcLqoyAnmd5WXqatD+HXqL5VgYxp4mHmxtmrmp71ZEmQLzF68kD8R52+ETlbPkYJIXigJs8h0yAzJ4GYbHpbrCjbG1puKU8w0HsoFEp6D5wL1fT/ACHSl5HmK7SplbmDTkTrMI31f5Ry+ERw+KmYoZZiSpRH3cwj8Qskq1BtWxLwh2Rs8zJoTUtVql25aw4lYPEp3p8/uEO+UnMqhcAIsPEjpEp1F0vJSKb8+BcMTyjwz3h+jbEiZNly8iS6mM6ZLSpVeTAGvGFW1sZMlzlyp0qSrKcpAQE00KVIZQBDG+sUg9TpqhJY0uRVtfFASVvcsBXjenT4GM1LpWNDtbYWdInSphMt6pWXMsl2BIFUliymfQ1ZwRstmD05R2QqC8gSoa7NVuWgkLHCFmFlrQnKGI0MWiYvVI84hNW7QsohxmdPL946Be8Vw94jyEoWi1EtydWLE/StaRPEIYhNCSA5FrdL/FvGCZMhySFtalix1oGPSJpykh6Aa5iK3elfQh0FQBThlFOYIygC79anQH39Y1vYWSVDEFkmYhGZD6FjQcAToOMZwSRX2kg/hclwRx10vxjVf7OlBM9SdClutYTL9LKY41Ixi5KgrOtRzZnJ1c1PrnDlCVf0er/rAvUOMqg4dufiIqn4Y5ylW8UuK8i+tjT1QQ0w2HbCTEkCkxJuNX584E/C90GMPJl0lgBVQTVi7F71BBY/OHHZpBM9OYEBRI4C2jeBEVTcBanRhfQB3tSDNiSFInyiRQKB86P00g5FcH7BhBqSJyu0hUkJxSBPSGZZZK09FpLgjhET2bTiFBWGmFSFqZYW2eW9XOi08xy6kQYHeKWFFEVJFubW841PYTZ5RMUpVAkW9/Hl74SS0x1IKi5fUNF4qVgwrC4ZCQtEpUxSiAXIS4CuJOvARnsWiXjEoz5ZM8odB/8AjWCTcfhLvX4xbhpSzOmrmFLrTMfxBvy+kK9p5QJIJTSU1VD8yrRPtyc9vI7VR3Qlx2z5speSakpULcCOKT+IcxygNclvw+ujxqMLt1BT3U9pqNBXMjmlXGKsbg0ILA5kKSFILVYuz89D4xeKnemS3/JzyhFK72L+16M0uRQlgdWbdT9Iyol8QY2e2ykpQnUBJsbFP1hIZaav8PiaQOnxTeNbGzOOvyKSgN9L/wCn05R4pIa1ePowzzIA1PhEkiWWbMDa1ot25+hO4+qGXaZL4eWj+JJbpLP+aMrkFKDxjXbdUlSJVQ1TY1ogeFoUpko1TmOiRR+JJ0Hqkc2JOONNotkSlOkxfhdn947AZRdRoB4/K8P8BNGeUEJCjKl0mLBsk1KRY1N/fAc+WpYY0AskCg8ob4aSwSeGGUP/AC+kJlU+dimOKXjcrx2ypWOkrxEhJE9NZiKnPxIGigNBeEqdkSZVcQs5v7OXf+8qw6Dzh52OUqTPdyxYKBHr0YVdodkmXiZyXLBZZmsS6RXkRDK7cU/ArSrVRbgceMswSUCSlMtSt32lEAkZlFyYz85ZUSVEnmYcbPwykyp93KGHiW+cKTJULwYRSkxZybSISxvBr6Q17VKzYgqN8iH65QPg0AyUnMlwKqHW4eCu0Cvv19ED/AmD+te3+Cr6GFdlEiZO7pSSpMwFJHIi/UMCOYELNp4ES5q5bk5FlL0DsWtpD/8A2dpP2pzolhycgfWEW054XOmqrvTFHzUTGTepoLfyJgyU6R3dP+0RCgdYiBzh7E1M4o5x0RyniI6MDUxzJl2DW9Gt4NGGWd8BJcm5FeJIOhDdYby0Bqge/wCZYV0+MVTpuUE1DCtONPw2FfhFUjqUAJMkKZOQJyu1tBx+kNNjSjLmy1tlBLCjH11rWIYgmrgNRzR9bkWAiMmaM6WYuq7nTTgITKrgx4xpl2MkNNWClTZ1MxLVL+F7+8UciXKaVMB1yvV9ereEC7cUe/mAceeoe1i7+6B5eIIStJIIUz8aVDRmrgq+xXHhb3IYmcEkud39LvpccnvxiOJ2gmVlKUDOauqreFnEeoNRBe0cMEqAIB3QbcYE2nNQ48sd4HdJgQ7WTwSAoFPOGOzO1E1UwICJbrpwHiwhTNwMtVxE9mYBKJyFJJoq0Unjw6HS3ol2Mqd2qGuA2lIM5afsoCwFpWUKYtZdyx8oXbY2ClMrv8MrvZAG9+ZH6muOcSw+G7nFzVkuFKmBgKjMTzrHdmp83CzKsqWaLDhiOh1hItwblF8Lzz6iSwya3Rlidcx6ejGh2rMKZOGNwoK8KpIr/eMedptjCTPUEJJlqGdDA0CtHHAuPCDsTsmbiJGGEtL5cz1AZ8jO55WjoyZIueOfv+Dn7dxcWgTaOJSpQyqBZCQSCCxa3WAiuH+G7GzKFcxCeQBV52EHjsgj+0PgkRsebHCKjZz5OnnKTaMcpQ4R4TGyPZBP9qf5R9Ygrsow3VgnmG+BMU+Jxvkl8Lk9BDjE50ygKgILl7HMQ3WkXnDBEtKtVFvBIHzMW4rY89AqkMNUlw3y8o9xiT3Moaur/wBY0NEZYkne7/DLaHU2/RAJU5YBz0jRYDY5SkqnLEtJSUtqHB8Be0CbFlJlpM5YqBT1xJpA07ahWVlb1SwGgfhA6rqHlbhDwmk39749uSnT9O4rVTfsNsMjBS3V306YdSzt45eMdjdoYGavOqUta2AeqbBhqNISyFAS5hHD/wBkwIVjgYnjw4XOTnN+a252X2ZXTnaShD+eP7Gs3E4MpUnuJspKqFaVZmYuKEmlNGhRjdllBGUhaVVStJYKHFjV+I5eMe95SwizDrIkqH5FgptTM4IFKVbyiWSOLHNaW2n6/wBehaOHK186VgSMCrOHGoN9BfSunkbRHbOFeass9W9wHnBCFMp1AFy7sH6++LMRlmLVu3USkvX46jQeULpWv9hpYGokuyZ7tS1MzD4AmM1Mk+hr8o1ez5YAmFVBlU7hmcZfnyhZiMGlnQzCjAGvurflpCQjcpEZY9khElDV1f08RyCGszZrsoJDNQa/T4wErDUd9WcWD2fyh3Foi8bQN3g4R0XjCvUqMdAF0s2PfUUE5TusaaOG5cIBmzglxnCSKMaKAZ+pqDyDeQc6YpX5A5YKCiQwDVdi70IcacaibQxITvKVUioep0qbNQeJ5RVI7AybtCgIZr1zDMBq5411pUUi7B4wqWFGiaAOSaufLTzjH4vHzFKYAgAboanIhh1Pz1jZ7Ew7YeU6n3Xfi9Xh+25xaSsaMoJ/O6HG3h98TxSk/wCED5QuAhrtYOUF7y0/MQvYc/CNhwZJ400ivxmKG0nv7MhLNRSGO2zvp/6afnC0TQ9tYZbZUxl/9NOnMwsumn3op+jBLr8X1q6WwtJi3DrGZPURScSNRHGck6evTiOl9FJpq0Rn/wDTi1Siw/aCWnTP1E++Bz1HnA659aN+0CTJiuXhAXS0t2D/AJBtUo/2aTa837mQomuVSfJm+MONhTU92ySwKjlBoSOhjPbTBVhZBoWWb8wD8o8VLfDyxSij8B9I4MeFShBXy1+QZMz3XobYmIgtGJRteYhgiYVdap98Wf7xzg1Ufy/vDPpJrZMj8Vj5NkVR4TGLPaaf/B/Kf80D4rb+IUndWkH9IHvL/AwPhcgfisZt5s1KA6lBI4ksPfGQ2tiEsh1AOpZFbuoRldoTVqJC1KWoalT6XD6Q024HGGHI+9YEHsaJxt+v4LY81bpDfGqaUgcVH/CB9YXEUirtYoNISWohSv5lN/6wgTOVo48/X+kHpsV4k/X/AEt8SoOmjVSh90vqke9/lA3hCJWMmBP9arSl7dY5O1Zg4Hw+jRSOCSv3Gj1UObHpNIvNJB5rSPcoxnhtgj2kDwV9RDrGY1KMMgqB3l2DGyebcYjlxy1RX3KrqISrcqQ0DTJZekVytsSTqR1SflFn2uUqy0+Jb4xTQ1wWWWD8NDLBoUmRMYkqLAeKgfgIAm4jIHL0IqHazAEig0Y61a0Hk/cBjdYZuST9RCfHSUhTuASM2VVjW79dHETw+H7s48kP1E1YlIBSqWrfZmsedqjwgmVlUGRQGzPfm4qfCF6VBT58qiauFZaWJGUM+jjn4FYVCHLOAS7k2/ToRwfnWLkC2Zhpb0BI4g0POPIv79IpmT4y0+/nHsAFCWZMmZUb+ZLOWULF2rx9G8JZlVFRAYAmzs1hZmelYZzV5MqpdK7oAYGlQyhzYnV+Nl0+Y2UrpxAFSQwoGYMPVaFDMpxILWGU2BYnzAcDkKco1XZ7E5pYl5mIFCRdrhuIOkZectVFAMl6gj/VjUF+kXJxmQpAqCbg1ewKa/s3hHX0uRQlv4Zy9Rjc47H0TFbQGRAUUuhLODw5dYXTtqJ0qfhCeTtELSMxDG0wWPXgeX7RP7KXoH5j11jpSeKOmK2/k5klN3J7hkvGOR11hr2mmqCpOXKxlByf1KhDh5RJA+fx9cY0+2MHnElTU7tn8Sb+McsnJ54ezLVGOOX7CNC1appx9erxNEt9SPXryg6VhgPr69Xjinl69fGO/TtucevfYHXhnvX1/r7osw+FrT16b3xfJQW/aPZuOSgUYkG3rr7oEtMVbNqYbiWGE3iwTM+RhIrGKVKyNR3BNPcOQbhWGkyZmwaiq4mJPxHzhKVhmHSPJwrVGnxJl8+Rp7cpHJFKmukeEn94jljwdfCOo5Nj0k+ERPWI+MQWIwCM+W7WLHV/EOCCx1rEziVzZkkKQBkJDpJLh8wcEU184imCcAl5iY58yVOXomdHT5JKSjw2irtip56Es+WUn5q+fvhRL9evBRht2qkFWJWUqqMoCeLJAp5QnCVJotJCuBDfHx84OBVjivsdjmpSdepNYpUev9fgYGfh6/eo/mMTXMPPx9/z849yvf1f9/5hFUjFQHFvD6N4+Qh92jJEnDpHFZ8ggD5wmMokgDj69c0w17TqpIDfgUrzV/8An4RDJ/2w/f8AA8fpZn5x8uQ9eukVy2zgPlBuWJbwFTFkyX1ERl4dRLCre4cS9B1i7EG238ckokS5agtsxLVqcoT40MUTppmKSlLUSKKVSlmAHM3u8eyJKVezUWK9Ffwo5cVeAi7GYOgUHCSfwoeoDkh2D8A9noNefSoQUS0bbsrSAjfysKFRTQNaia8rCj9WtTi0kggG7AhKhQl+LGBJakgNuqrqoO5pzYlrPziUsJSoMAUl6PmHQeXxhWUDUKcDdX4LA+cdFJxifxAPrT6x0LZqL1qSSSUZTloFEO4uAX3rdPAwKk0eoJIUrdctV9aaW4RZjJKQuhUFBVGzAimbMLMRUnrFU2YD7SgVqZTuN5xQltfdcRkYCngslJ3kh1Uf8VQSf0pF4jh8qgWo2tTYWf1U+MEqllScrAn2Us6lGugFH5mt66RUjdAUs6jjRh4gVehPVodAYswhXKKspZPAlweTamoHzhns/boBZ+6U9jvIJHPT4c4mrD5yyiAHFdeTAVJDatVuDwDiNmByEqcB8p0pQ5tXeOjF1EobcEMmCMzVp2w6d9BAI9uWXHW8OMHtAKlhIm50jR6+TPrHzRUmbIrLmaOopduT6K4Wi6XttQbvJaVcxuKHyJ8I61nwzaclTRyS6fJFNRezPpBnVsQOfrgI5SmGZRCRx+Q4n6RiJHaQC02ajkpOYeYf4RKT2tmlRfu5oNgosodHaHyZYpbOyLg4rdGrm44qBSkMDrq3m3hAw5efw8oTo7QopnkrT0qOfCPJm2pKnyqUOoI+DxyuV7sjKTNjhUvg5w4FJ/xCES1coq2L2kMkLSlcpSVaLrz4h/GJS1uKKSX4KHXwvaOfDCUXK+XZXNkjJRrzSTOUv0YgFcTE1yVGwPlFPcEXB8jFwKNomJgj0Kgdco8/KJiV1jWN2ttghAzQdsqT94nmR8RAEmWb1t/p74nIxkySrMEoLKzOqh6Eg1H1iOeLljaiDDKMcicti7aNZ0xXFaveS0L8XJzX0sdR9ekWLxqSpRUuWlyS2YU1a7xy8VIF5oP6QT8odKkiXceptMWTpTUJctQjXz1cVHPxgaWkuz+tDXwPhDlOLQQckqZM4uGT56cYV4vaaXOVMgN+daiQdU7hdgHYtWvWDZ3YMvc25K5GIMtYJSFhvZJIFqFxchtabsGbR2gubkJR3YSjK6lBjUlwS1a2HAQIjFKmF+8PSRKCen3kwhVzz18YTk5CFCUkEqylc1RmLca1CRw/CfGJy0atT8nUoyqiUkghwkzG1G6gdVq+AHCLUHM2YpKXolIIlg0DMAVTC+quNINOHoFFTrAcO9Cw9kA5QNaCsE7NkOSnKhLmhSGSskl0fwKVmcUZ0tciJyzX9I8caXkHwq8+UEUtmTUVaxFB0Phwj1aAcoAOYkhBSspcC+cJFSWG7xAvQRXtLBrkzVJmnuwLMUqc03FAFgopNKDSgBpRLWUggbwACkpTdJDbqkqDtpumlaUaESfkowRWDTLzZWKlMcycwOl0mhd39nW8Wfa5kkZO7oLpFAWuSRavHjEpsz2XIBBLKFgyizmtSeIFaUdoIlspLnKUkFiAxA66s3u6uzYDyVtSlEkdWPWooRHRX9jV/ZhXPLNrwsg/GOhaRh8mcZayUEOEFnY60GZuBIck2rCPIFqVlTkpmYAVo761rzBal66nBjvFKBKGBYl2UKAkpJu48B74lLwsieCQqYyCoPWqQWzOUiwbiz+MKrYz2MmiWvvAvKVpCmrmu+77LZakc6ClakYvChSiVAuCUKKCXzWIYkgC/NqtDKUspV/wy8qXrMmEElnuEpzAUFG8oijCy6CckiepKzmBmFNDcEbzqfreGs1Ak2QgJCZcpH3YKiVZc5Ao5AJzByG6RDDpSbywJqgCSoudHqSeIsxi+WmWEnu5Y74kqKiT7JO8ne3jvM5IDZuUdMkgBD5io5aoHJxmrlqbF9Re0ZgQLKSWIzZUpIcKAIdTl2VqR0tFGP2EaqzSwpnypcBiHqNCXFBxeHGMxy1yxlShmq4SlYBDNcUc2a4hfIlTEhJKipJAJO8aEOyq7nk3wg2zNIQL2bZiLFzwIIFWNLwNO2fUgb1LgGhBrXWNlghLZJmlBGfKGJBqxIHDdcOwPQxZLw6QgsXU5sA17Ak5nbWvjeA5G0mJGEUMxzKSoByztwa99bREqnMGJPHMAfl9Y2X2WUtAQlJzZnUBXiA71OVnZqZjUMIpkbFRMIZKioMGBpVTCuVvf84ZTZOWGL8oyK8WvVCC3JvGIy8bVu58lHxjaf0Dh2LKWXdqJbgLMX5gmvg4itl92CpSUkAGhKgSE3ZmIAAvq4g91k30mN8GeOLCWzSlh7b1fJrRJO00/lm/zQ9xmwVpMpWVKVrqJYLlADMCTqeEBI2SHNGYsoE8OZN76XEbusX4LGwNe0UMD99w9r9/VYrXtKWksRNv+YeMMV7KBOmU1y1cVpYVYc26xLE4ADKo5apZRvoUuzcbVOujRu8D4HH9xadqI/s5h6rES+3CpEjnvqNfdX9odYPYSVJUQouU5iQmmjO7Od401rcW7FYIJoEpVlLkJHOpD2fhXlpA7zCuhxLgVy9oKKTllSwbDdJf3tF8nEz1uMwlEMCQlIGbVqUrQa6wXs/CsdSLgVoDpbx8aRfKwxSsEEMXG4ogpBp1vpYseQjOcmNHp8S/SIlYKbMUROnFTH8SnD15t6MNU7FTKU2VM0KsxNS7NQ25H4CDZmGDJdyBwFyCQ/HR3gz7JLEogkMGIKAXoQwJJABrVtH8Ztt+S6jFKkhdJluT7SHBCQklI83YgU1OnClOLxIO6QQc3AC1AqgAUWOp0gjHYhSe7yqYmYG/fKbaUhlt5CVzVhOW7FKUl0lgDRmCaEAh4KCyrZaAsHMSSzpSGADAXfkH4UNRrTOIStQSpYU/5TQXYgs4cMx/aGEnDJUhwjIClRIs5BqSKlIA1IcvaKJEyXlWcqVMAgvlIGYO6gAA9FA1p74xqIzMVnmqlTS6SScpSHNRV7lxqWJbjCxWCQFEBX3ZW0tTuU/iL8U8CTQG5vHhxuYFYQDNzOSpOZmNFIzO3XjHd9mzJzS0upyu5BDBwWzWalBQQwCvGSyFkABWUhwXGca1GvP6QbImrSAEqCEOoJQQDuqJzAnhz4mC5kpLBMsrUQSFKUySaMCkMaORUn4x0hCZaMy0lRdmBASKUcFJNxoYBgeUJ6BllyzkFt9OtdQTHRUna6x7AWE3AFq1o8ewKYbQ8SPvEjQpII49Yt7Pl5k59DMblRFo8jo0fJn4BcaMokhNAVEFqOAssDxEd3qlMCSRu3L6R0dCjGcxU1RWpJJI71QZ6MDQNF2FUSVOX+5J8Q6gfA16x0dD8CkM5ypqaoBPOib8YaLnKHe7x/qkm54pjyOjPyMjp8sGYxANU3EOtlSkqmTQpIICiACHAd3pHR0LyDgOxCR3qk/hEsEDQFyxA4wjwyiCsA0aZToA3lHsdA5DwS2qGw6yLhFPIwllTlPMOYv3d3L+1HR0ZGY22pKSJYYAbug5p+sSxuHSMJLISkFQJJADneAqdaUjo6MwAOG/qx+tvDh0gWX7fmP8SI6OjG5PJKiGb1VvhSNBiU5USimh7pFRS5ST5msdHQWERqNJvLI3LfRaCZaAELYDXT+KOjoHAnJfOO8v9CffeF+1Q01hQd3YWu3wJ846OhohGe1x9xhzrmkV1qlTxLZssFMxTDNXeatVqet46OgMIoSshTAkAylv/wDW8C4ZRJlkkkmhJuQwoTqI9joxkH4aSkzJAyhigPQV68YZYSUnKkZR7KtBoKR0dGAL8PvSyVVdVXrYhvJz5wt7NrKsUASSDcGoPph5R7HQ3DFNhipYzmgvwjo6OhBz/9k="/>
          <p:cNvSpPr>
            <a:spLocks noChangeAspect="1" noChangeArrowheads="1"/>
          </p:cNvSpPr>
          <p:nvPr/>
        </p:nvSpPr>
        <p:spPr bwMode="auto">
          <a:xfrm>
            <a:off x="155575" y="-2095500"/>
            <a:ext cx="6991350" cy="43735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xQSEhUUExQWFhUXGB8YGRgYGBsdHxsgHBwgGhkcGxwaHSggGholHRodITEhJSkrLi4uGyAzODMsNygtLisBCgoKDg0OGxAQGzAmHyQsLCwvLCwsLCwsLCw0LCwsLCwsLCwsLCwsLDQsLCwsLCwsLCwsLCwsLCwsLCwsLCwsLP/AABEIAMIBAwMBIgACEQEDEQH/xAAbAAACAwEBAQAAAAAAAAAAAAAEBQIDBgABB//EAEYQAAECBAMFBQUGAgcIAwAAAAECEQADITEEEkEFIlFhcQYTgZHwMqGxwdEUI0JScuFikhUzU4Ki0vEHFiRjc5OywkOj4v/EABkBAAMBAQEAAAAAAAAAAAAAAAECAwAEBf/EAC4RAAICAQMDAgUFAAMBAAAAAAABAhEDEiFBBBMxUXEUIjJhsUKBkaHRFTPwBf/aAAwDAQACEQMRAD8AKVmD5WWl9U1dJ0BO9pV6eccUGikskeyoJD9CbbwYdAxdnh/tZBSRlJf+EEgjmCTTmOMKcZgy2ZBASospMxQdJ1BLVf4agX79zmTTA0yikZg4mGoOdzQv/VqNahm91XI2L7tWZWQZ5agokEglC7ps2V0qckWOZi7wbJckhSCFSyEzEKBBIZ0KDtnzAMDfMmkBbWk5imYWBmHuV1UpKgr2FB/ZVmLZTbMfBXdbDKhNsuX3k1YzBIzrWTzQKM/Mj3PwjS4fDJUolQdSqsApZAo2Zq0RXx8Iz/ZHBd73ylkhQVkLMCDMUyjxcBCi3XR4YYuetUwolnLLS4JGYCjOKB2FA9H0hIp6R21YPj5SCoqRUGYkBVMx47oNnBanxq7wc1BSJSx3alulExfsLcEFAYtV2yLubPoi2jPzEDgoaAWpTjRh4cXgxCit5RXuKAzJLsaa6kcQkh/CJ181Bsfpzd2mTPKwsn7iacygSC4lqYuJqMtnIWkO9wlHjcKmbInFjLm2UHd6pZw1UAuEqAeo/iELNoTJ0sLTMUtcrNXeU6CMvdrBKmeiSMx0DmJL20maiWXHfSVIKzQBSEmilWKW1SH10Ywteo1kNizZklc2RMORaD3oe1DlUpNQ4yi40SeYjsXmWZ0sLdckZkggb6ZWYFwbryKNOdRWCO0u0TipfeKypMkOPZrmISUgpc13jU6CO2dLVNBmIP3s4J7su57xO7MJdJJS6mZIcIPnkuDC+cRLnoWkuJgDKDnhYXByqSOLvDzs3LyLJUl0p+6rX2arsKOS/wDdHCMtPTvGUxly5M5sqiApHeA0OhCVIFeAB1jQytuFOAWBlC1omLJoGLlSlNQA1ypAqCU8IaE6diyjaK9gET5spRcy5SRLQAfaUzknilg3D2RYkQ42utOKnS5AeiStZSahiwQ3su9S4/DQVhv2Q7NoGDlIUsZlJCzUABRGZPN0k+60ZnFYkKXPVK3RPm5EoQGUpCEhJAy1TLCipSlMH3QDdnU6VMVwt2gHtJgcuZpq5hQySCWyhkslzUsCHroaDXKz2UCA7cPryjXz9izytMtUhKEMcksLKUhgFF1EOtRNCQak2DCMvMUUZkMBUj8zEUNqPz98SyNN2NFVsJcVLKKJBr4m2nL1WPMLs2bMUlLElVksSdCKAagvDREve5+P1gz7ZicOgLllkvoEqILEVBDgEP7uIiUUr3M9hLNwgQ4Kt4aDXjV48wy0OAZT+Jck0v8ALnHs9EwjPlKQXvrQKJAJeygSbbw4iKEImFIUXymx48hxjc7IxZi0JU2RJSBqaudT0bS3nEcLIQ7rUGf2XVq9XA0oecW/0VPP4F0LUGtH5UcVitGzJgIKkKqH1FDYuR0g6ZehkD90ADlJeg4a3vFuFwaFUmzVISA4ZANaUd/lHqsBMTlISo5hQAF7OaNwB8jwjw4SYUFZlkAM5IUDWxbhzaBpYdy1WLmJllAnLKcpSUmoqwUkH8py8rQBKa5+EQmTibk+cQ7/AIfvChoLZNXLeD+6OVOSzXHM/KAzMJa1Lcf3jwpIcHjbpGNQWpaDx6CK0p3gyc38LmvlURQxj2XNytTnBRqL1lixlsRcOY8g07cnKr3csv8AwfQx7D7f+Rj6vh9pmUplgTZdQldiQKsQrUcy7dIYTdrIUy5UpaSQx3A6hwULLA4FqcHcYjHqSCQkFjYgluWtTYhi/nSvC7RIUlJLDiaA81XZiOR6RVZmthe0nuaGbjUhSVA2LMDlISsgFNw6XcMXynKS1h7tvew00LKlKQAqWRRJAUlaSAHBCkA0Nil7ksDi8JOUSkMCGALnKQWBSsgHMCALnhWkdLTmROw8xOSfLl7r0BdK3BJuMu90CwBumG12DQC9ncZLylk94szJkxMuoKl+xKSTVgc9bWNaRpcFgBKlqzLOYl6MDrmzlJoMxVRNjVzGU7D4MK7/ABCf6xDhCWfLm1J/MSoISb1VDCWnPOKSsirrWkukqTfKVKbdFxZ6EnLVoz2QJRI7UWgkFKgo0OYNWou3hqeGkH4XaMqWyZgucxbkNeAAFzxhPiMKEEhNWYuRvVql90GzE14Q92DhpRWhc0qZvZBu3IVdyGelYTU9VjaVVBuP2WFJzJlKRuhOUZQbUABOVVaVdmcNGWnbGRMCUgK78OCkkAKsQqUatQuUGlTb2o+mS8TLSpICgUGwJ9m4b9JVoNQ1rZbtSmXnTNLsthMQlksANyYGJKWJu4LE8IaUkxUmjDYKYsNKK2UohKa7vtpBSpLUIJLpPJ71Z9nsYuTixIUciZRmZAog5AoOXUL0A8qCsAdocIqWv2kqL5sycofKgEboLAkNahKaByUivauIUufKM3dUpKcyg2VSSokTEFIG6UnqGbSI3Q572gBJROUR9+VqUz1KSVAEPwKQGoGrUGHmJwYGzZYURnxEyVKeu4ArMEpBHB1E6lfBhBnbzZqPsomIBaQsC7J3iJZSAwq7OBZqsxgfbGzlJXs9EtKpkxTLCQAM2VCSCC7ADmxAcnm+lJsGrwbLtNtCVgpCzKSysrS06mYqiCyjpvKJ1ymtRCDZExOFkJVhcN36xKHfTipSSVEsplEgpANGADCubjRg9kTMRiXnLSZeGH3hL92lZD92M5YJATvFqnSxi/tl2gSiUnCyVMWBKwMiAkgjKHSM2jKFODlhBaW7Yup+DLY/GEzSR3cxYWoBKEOkmpoVOZhBLAl3ygudUs1aipmZjzva1YsnYpMoAS1AqD76U3NAwzJ9kdIFkza3Y0u3rzjnkygXLUAXd6WPO8aDsmHUQJBmgVUc7MCGYcCevGM7lJJBL0/FSGvZvbicLNK1y8wKcmZJqgWNKJV14gGsLF7gBtozVSirvkDKp8iAsnKMzhCqsMoYgkfhS4ItOVs+dLmfaJksIHeJLHR1UoQ5DhV21hpt7b+Gny1Icu+dC1y7lLlgNMxJFaVFLtlsd2knTS0yYpQACQC1AKpFnpxJJijkkY+iYtKpCe6UpMthKBNPxD7wgampI6eSfG9oZAWFziqYE73doKcz/hcLsKvlDsAl30ye2NuTsUszJ0zMTpQCgYMBybrC9EtRLMPJz19cYLzPgFI1C+2EpJTMShaluSUqysoFwcxqXNCeJ4UYDavbjEz0KlkS0oUMp3Q5FLqpZtAByhRiMGUKKV0VZjQjkRodG0jyTIbpyA8am0B5ZeptKF0yUQWLgxHu4b4rEoXQJSkMBupSLE1VlZ1Wc6tAapfi0TsZMhgkuoB0p4FRYPpXQ86eERxZAUQ4LEh02PMal+cX4VkrBVYFy1fCC9tbPly0JMqaF5lZigCqaOCS1mLMCavaGStAvcUBYHGLVIYOFpPIX8QR6aIoRZxDDESEqBUAEKNQACAAdODMC3zgIYUlvRjou+ynl5x7Gs1m5TLzKBq2VxqKH2a0biYFxbgvlBTqEuG4U1Y+uDXv0ZJeYZnRR+S1D11gbGYyWoGrVY+hXx+cBjouwe0WliWnKp3ZKgWUGchJYhNHcVHBqxPaO0hNAM3OmegDuV0e+ZIVbMHABIocxVcEBPg2AoXs/AkuwbXSoYvqIr2riFFIExysF0qdwQ7dQae6CpAaPeyM4ialJC+4KhnCXdbEKSN0hTAgFgQ7Rr+0W1CCEEAy5YAy5CgJYMAwIOYAudMt2eMLImKSAkXYFz0rDWYozEkrWQQSQDQF6qZ3KieJMaOSthfLLTj86qBgat4uTWo84u2hiGQlLDMQC+oFbdYW4CehK3mglKQXykAv/e6wbtRYIGU7uQHQ6kiop5Q17G8MmrEbqRrY86MHbQQdhMZ+BW8LuT7RIqVaOwqDduDwkkvMACASQK3p1OnUxpdm4ABG+N6jByx6qTbiCPMNGi2YD2jllzpEhbLQiYhLkO8uaFDMQxdlLY8ciDrRBtfAqE2bKllS0YdSgC+YBOctawIqeb+DDtds2Ykd6A6EkALBBN6OXqXNx5CD+x0psPNWr+smLYE6kAkZv4XJLgXp0L3dABcb2qTP2erDzUtPCkZVMGUEnpQsLWN6Whds3b89E1M0LzTQjupSlWlhgkEC1E0c83eANtSCJhIIIUM4AsHuPOrRXgzkJcbzUJ0HKJuTDR9N2EpEuX3eClmdibrxCwDkJYFaO8UEmZU5QKakli43abYf2SQmYljMqFzFkKUtSwQ6TmIFy5L/AAavs3iUiX7TFTUY8eV7DSrxVtfYa5+aYtZ70qCUVy5eDlVQzF6Bn5kxRO0BmDxEoghzUHw0sSbavziianMnMk+HjB+28GJUzIyc2UOwVqP46qJocwABelGhUhBCiDcFmelPcYmzBcklHtAMdQdL6+Gvxhps8JKklUszUuHSi6mILUfpxhbIS6ilKak2AJHSGuyMPNB79MvOhCgFVLVbdIoWLgeLQvIrDu2G0VLKgMOqVKYJCWAPCoul7MwdhGUOFqCaPSgatOOv1j6r9vmYrCTJpySpSld3lCys7rHViDY/V3jHbf2bMlJlqUXQsCYg/mqxAHFyT5xeST3NEz0gy0zQA2WxJqzhiQ/DSl2j6d2R2JLw8rvp6ApahmSlZQAoPQZl7iHFeJoKAHNiJEuWCFtlUA7gJNXGUqBDXSpx0h523GIlplBWNVOBRRDd0QFAZStMsh6akVrTiI7bhZmNsz0Lmky5fdo/J0od5zrrRuBqSGiQSHcZXdyLn4nXytFSguuYDKCApqXdqBtEmGex8aiUQJipvdEupCSCFNZ0KISouE3dvgl29wC/GhQDZU0utvac0IBALc2gbviPaTTpDftHtlOIU0tCsv5iSSSLOAycwBZwngzNAOJnrVRSt1mG6lOgArl5DnzrGlVhKJc9OYcHDvGh7VyMKE4f7GSpTKM8EulKt0JCSRV96xIpRozwk5mYC7X+Me7RlhORjcEkcK0fi9fKFT4NySly94OQSNLxbiJYU5zOdQQ1vhpSLuyeFVNxKAE5sqVLIu4Skk016QRtfDCW60KdKyahx1plAF4anVm5FSUj8oPjHkQE3kfP9o6EMaPtBtIz0SKHOUqCyQ5pMoz1BHz5wvw6SQSXPs1bjQdbvzaNqNtqpvFug0j3+m1fm/wJ+kB5UwqRj5EpikuS5GahDF2c8dDSC8VjkLlZVDMWGRRu9Xte4P1jSjapLVH/AG0aeEDbUx5XKWjdOYAUlpGoNwOUDuIazKZmUfD4CNHsTApUglZQ+YAJJctxA8r0paL8DNQlKRklZtSqUgk9VM54dIYf0qof2f8A20/SApJOxbSYd2g2ElODzhRZkKCWpUigFhfQQPsDZkiZh0qnKCapQAzu4DUCVG5vAuP2otcpSFKTlYD2QGArw5RRs3E5ZSAyFBgd5IOgGoMV7iasyfJoZ+wJcoS+6O6tQIKVCgVrlKLs1wNIddqNlS8KJQSSc7hyeDOTxd9G15Njvt1tyXu1G6mhcFxShcA+Agub2hmqbOQprZmLdHEL3kbUEY/Z4nYXFBqpkmZT/lrSvxoCPGH/AGB2JJm4CUpt7fzW0WTqDoRGSnbZmKQpIyjMkpdxqMtWEUbB2tOwssy0rIDvuq5MaHpA7quw2qJf7TNlS5U7DFD/AHstRU4SDQhvZAGsZmZ2dnqZfdq7tZZKmLFxYKs9DS9IZdpdprxM2UFknIktajkcOkMZWMZAQQSBoSWpamZn8IVz3sNqhds7CTkFQShVOHOseYrHFKnXM7tmD5mLgWvflyhj36fy+5X+aBMThpK/blA1zVC78fagrKgakJtsze/WZ01QVRgQoJzBIy00enuMJ5IlZQohbKcgBnbm+saqds2SU5crAAgD7wsS9RmJrU8oAwmx0KQBmIyEoD6gKvaD3F5GjofkCwGA71zKlrIcMHS/sijPUl9IrlbUly1zEDvEBQKFpKakUcGtK1pZgzEQ7wezgHGYjKtwRR90B/P4QH/uyc6lqmhSlEkkg6l61vG7iB8l0EYLbcpMpSZYUEBs25Xes5vVvdHu2e0SMTJkyFLzd2GlgpLkEsQo6+yQHjpGx1IfLMAzULG/mDxgfGbFWqciYVBQSw3lB2D8m1+MHvJozUE9mByJScktJWkFRsQXJolgQD5c4ZbdnieElW8QnKkggEpdwHN7vXnqXNGGwSpjKTQoWSH0cggt4Q7OHNaJIJfeQ7Ua7vz8uEBZFQZKK5MpipGVBGRSaoLFYP4FF6iju7eGkGTsP3a0hcpLobdrvXUHcF3qKDSGv2F0rzS5Zq6QH/Kw4VzEmsETMPLJT/wso7pKlEq3lEhg1ksBoNYOtE2l6iTtdtRE91S5aEA5UpEsMKH8o9k1tyfWgqNk98pWUTAhKEqJyZme7hwQl3rWgJ5Q02vLUqYkolhCDUoSzKWHIPF4htCXPMzNKCkpoCAQXA5qc8YOtPdjaeLMwolNiQH4EeLRRjCVHWgAjV7TKyQZKJgUHLLyKazMw634xlFqKiSTVRcnmS5jKvKNprccdi5wl4lJmKyIUkoKw7pBZikioLgV6wx7W4dRnFlhYcsShIzaBSsoAJI1awEB9n8DLUc01S8qT+BPzqAXbTjDxIQZm4tRYKZ6EVGoarfGGUl4Np5MfNkLBLpL8o6NbiMMCok/H6x0NpNRcko6evMiPdzjA4mPoG5Hw8I9mK1sI4aJMIShJ1Aj3uhAmca+HziWejj/AMh8ING3CDh9Y8MloHTM4+vKPTiObQAbk50s5SBw9fGPZP8AVo/SPgIgic5Z78TDPBbHxCpSCmUSWtR+TJJCj4CKWljdjJNoDHUx6E84iqYUkhQYihBDEEcXqDFff8okKEZDy8o4I6RR9op7PnEvtLXA8o1GPPsW/nJratoICRqAYhLngkB/EDx84YbawiZSJUyWoqlzUlibpUmikkij6+MZvemPu1fALkRw+ESyJgXvw8SE8cfdGoUI7scfjEUywLFtacTcxT3iTrE0rHLzjG/ckSfVY4FXAeUd3jWb3QzxWyskiXMUv7xaSsS8v4AWcl9bgNYGFbryFRb8C4K5J9eMeKfQCOEx9PjHBY5+vGDYtkFIOoHh/pHEEcfCLM2oLR6EE6/CNZgczj/EPXWI96efl+8GmU2t+MeCSfRjWbcXrWCUkn2S9uTRJWJ5mDVySBZXyisyX6xtQNwKZi2BOa3KMXLSKPG62lIAlzCQKIJtyjGSRvB46MPhlIGi2LOyI3SA9dQ8GLxWYuWJ/UfWkV7LwwUhyzv8hzghWDTy90Sm/mYruwVeUl2P88dBQwI4DzjoGt+prYMJFbK6Vc8hzjlPSzC28C2tn5+mgpE+4sCGIIfVwfCIZhcseRt6vaMYpQndJN3uGoLPeIpHKgFjc+QreCgsAHg4JYa6V8YtwmF70pSkK3iw4Hj4Djyg2EDRhypQSlKlKNkj2uYYfSDv93cSAVKw84C/9Wo/Jx4w9xWPTgwZGGZK2+8ms6iWdnALdLB+pi7YuPUnDT8SuZNUsMiWCtXtn8QAOj+4xF5W1aWxRRV0xdsXs3OzBa5RSB7OdOV1XHtMzcTygTamBnyT3i2Lls6FhQBuxIJynrw1hsntEjEDu8dL7zhMlulY0q1FHqPCC8D2cQtM0YecmbLWhQKCMqwWdDpsSFAVFeUTcmpan/H+FEk41ETytrysUMmL3VsycQn2hwCx+NPpxCza+x5kgjOxQr2JiA6VdDoeRr8YpxODKCUqBSRdKgxHV+D6iDtk7WXJBQQmZJV7UpdUnoNItTj9Pj0/wlqT2kJ7a+vrDPA4KWmX388koJyoQlgVkXrokWJ1PvK21shHdjEYdzJJZSVF1SlEUBOqToeNDxI+2pf3GFH/ACyW6qr8IzndJcmqrvgiNtykl5eEQkguD3iyaVbePhD7YG0ZWLSvCLw8tIKSuUhClD7xINASSyiCRw4gxjAnh68/V4I2dOVKmImILFKgfI8tI0sarbz7syyMltTCCUoZSShScyCaFnIIUNFhQY6WOsAFYjaf7RpAC5ZSN1ZWtv1BCj/iUYxhTo0HHLVG2DIqlRypnq0eCbzj3KYiJfEe+KbCGm7KbFTPmSxNdlupgWZCfaWs6DQAcbx7tntRLnT1r7l01ljeUHlgFKQ1k0rTWG81Qw+z5ixRcyTLw45AuVt1SVeQjAlMc8Esm7LS+TZDyTi8NMOVpkh7LzZ0j9QIduhgXHJmSZhlrO8lrVBBDgg6ggg+MKwmHO3XKcLqoyAnmd5WXqatD+HXqL5VgYxp4mHmxtmrmp71ZEmQLzF68kD8R52+ETlbPkYJIXigJs8h0yAzJ4GYbHpbrCjbG1puKU8w0HsoFEp6D5wL1fT/ACHSl5HmK7SplbmDTkTrMI31f5Ry+ERw+KmYoZZiSpRH3cwj8Qskq1BtWxLwh2Rs8zJoTUtVql25aw4lYPEp3p8/uEO+UnMqhcAIsPEjpEp1F0vJSKb8+BcMTyjwz3h+jbEiZNly8iS6mM6ZLSpVeTAGvGFW1sZMlzlyp0qSrKcpAQE00KVIZQBDG+sUg9TpqhJY0uRVtfFASVvcsBXjenT4GM1LpWNDtbYWdInSphMt6pWXMsl2BIFUliymfQ1ZwRstmD05R2QqC8gSoa7NVuWgkLHCFmFlrQnKGI0MWiYvVI84hNW7QsohxmdPL946Be8Vw94jyEoWi1EtydWLE/StaRPEIYhNCSA5FrdL/FvGCZMhySFtalix1oGPSJpykh6Aa5iK3elfQh0FQBThlFOYIygC79anQH39Y1vYWSVDEFkmYhGZD6FjQcAToOMZwSRX2kg/hclwRx10vxjVf7OlBM9SdClutYTL9LKY41Ixi5KgrOtRzZnJ1c1PrnDlCVf0er/rAvUOMqg4dufiIqn4Y5ylW8UuK8i+tjT1QQ0w2HbCTEkCkxJuNX584E/C90GMPJl0lgBVQTVi7F71BBY/OHHZpBM9OYEBRI4C2jeBEVTcBanRhfQB3tSDNiSFInyiRQKB86P00g5FcH7BhBqSJyu0hUkJxSBPSGZZZK09FpLgjhET2bTiFBWGmFSFqZYW2eW9XOi08xy6kQYHeKWFFEVJFubW841PYTZ5RMUpVAkW9/Hl74SS0x1IKi5fUNF4qVgwrC4ZCQtEpUxSiAXIS4CuJOvARnsWiXjEoz5ZM8odB/8AjWCTcfhLvX4xbhpSzOmrmFLrTMfxBvy+kK9p5QJIJTSU1VD8yrRPtyc9vI7VR3Qlx2z5speSakpULcCOKT+IcxygNclvw+ujxqMLt1BT3U9pqNBXMjmlXGKsbg0ILA5kKSFILVYuz89D4xeKnemS3/JzyhFK72L+16M0uRQlgdWbdT9Iyol8QY2e2ykpQnUBJsbFP1hIZaav8PiaQOnxTeNbGzOOvyKSgN9L/wCn05R4pIa1ePowzzIA1PhEkiWWbMDa1ot25+hO4+qGXaZL4eWj+JJbpLP+aMrkFKDxjXbdUlSJVQ1TY1ogeFoUpko1TmOiRR+JJ0Hqkc2JOONNotkSlOkxfhdn947AZRdRoB4/K8P8BNGeUEJCjKl0mLBsk1KRY1N/fAc+WpYY0AskCg8ob4aSwSeGGUP/AC+kJlU+dimOKXjcrx2ypWOkrxEhJE9NZiKnPxIGigNBeEqdkSZVcQs5v7OXf+8qw6Dzh52OUqTPdyxYKBHr0YVdodkmXiZyXLBZZmsS6RXkRDK7cU/ArSrVRbgceMswSUCSlMtSt32lEAkZlFyYz85ZUSVEnmYcbPwykyp93KGHiW+cKTJULwYRSkxZybSISxvBr6Q17VKzYgqN8iH65QPg0AyUnMlwKqHW4eCu0Cvv19ED/AmD+te3+Cr6GFdlEiZO7pSSpMwFJHIi/UMCOYELNp4ES5q5bk5FlL0DsWtpD/8A2dpP2pzolhycgfWEW054XOmqrvTFHzUTGTepoLfyJgyU6R3dP+0RCgdYiBzh7E1M4o5x0RyniI6MDUxzJl2DW9Gt4NGGWd8BJcm5FeJIOhDdYby0Bqge/wCZYV0+MVTpuUE1DCtONPw2FfhFUjqUAJMkKZOQJyu1tBx+kNNjSjLmy1tlBLCjH11rWIYgmrgNRzR9bkWAiMmaM6WYuq7nTTgITKrgx4xpl2MkNNWClTZ1MxLVL+F7+8UciXKaVMB1yvV9ereEC7cUe/mAceeoe1i7+6B5eIIStJIIUz8aVDRmrgq+xXHhb3IYmcEkud39LvpccnvxiOJ2gmVlKUDOauqreFnEeoNRBe0cMEqAIB3QbcYE2nNQ48sd4HdJgQ7WTwSAoFPOGOzO1E1UwICJbrpwHiwhTNwMtVxE9mYBKJyFJJoq0Unjw6HS3ol2Mqd2qGuA2lIM5afsoCwFpWUKYtZdyx8oXbY2ClMrv8MrvZAG9+ZH6muOcSw+G7nFzVkuFKmBgKjMTzrHdmp83CzKsqWaLDhiOh1hItwblF8Lzz6iSwya3Rlidcx6ejGh2rMKZOGNwoK8KpIr/eMedptjCTPUEJJlqGdDA0CtHHAuPCDsTsmbiJGGEtL5cz1AZ8jO55WjoyZIueOfv+Dn7dxcWgTaOJSpQyqBZCQSCCxa3WAiuH+G7GzKFcxCeQBV52EHjsgj+0PgkRsebHCKjZz5OnnKTaMcpQ4R4TGyPZBP9qf5R9Ygrsow3VgnmG+BMU+Jxvkl8Lk9BDjE50ygKgILl7HMQ3WkXnDBEtKtVFvBIHzMW4rY89AqkMNUlw3y8o9xiT3Moaur/wBY0NEZYkne7/DLaHU2/RAJU5YBz0jRYDY5SkqnLEtJSUtqHB8Be0CbFlJlpM5YqBT1xJpA07ahWVlb1SwGgfhA6rqHlbhDwmk39749uSnT9O4rVTfsNsMjBS3V306YdSzt45eMdjdoYGavOqUta2AeqbBhqNISyFAS5hHD/wBkwIVjgYnjw4XOTnN+a252X2ZXTnaShD+eP7Gs3E4MpUnuJspKqFaVZmYuKEmlNGhRjdllBGUhaVVStJYKHFjV+I5eMe95SwizDrIkqH5FgptTM4IFKVbyiWSOLHNaW2n6/wBehaOHK186VgSMCrOHGoN9BfSunkbRHbOFeass9W9wHnBCFMp1AFy7sH6++LMRlmLVu3USkvX46jQeULpWv9hpYGokuyZ7tS1MzD4AmM1Mk+hr8o1ez5YAmFVBlU7hmcZfnyhZiMGlnQzCjAGvurflpCQjcpEZY9khElDV1f08RyCGszZrsoJDNQa/T4wErDUd9WcWD2fyh3Foi8bQN3g4R0XjCvUqMdAF0s2PfUUE5TusaaOG5cIBmzglxnCSKMaKAZ+pqDyDeQc6YpX5A5YKCiQwDVdi70IcacaibQxITvKVUioep0qbNQeJ5RVI7AybtCgIZr1zDMBq5411pUUi7B4wqWFGiaAOSaufLTzjH4vHzFKYAgAboanIhh1Pz1jZ7Ew7YeU6n3Xfi9Xh+25xaSsaMoJ/O6HG3h98TxSk/wCED5QuAhrtYOUF7y0/MQvYc/CNhwZJ400ivxmKG0nv7MhLNRSGO2zvp/6afnC0TQ9tYZbZUxl/9NOnMwsumn3op+jBLr8X1q6WwtJi3DrGZPURScSNRHGck6evTiOl9FJpq0Rn/wDTi1Siw/aCWnTP1E++Bz1HnA659aN+0CTJiuXhAXS0t2D/AJBtUo/2aTa837mQomuVSfJm+MONhTU92ySwKjlBoSOhjPbTBVhZBoWWb8wD8o8VLfDyxSij8B9I4MeFShBXy1+QZMz3XobYmIgtGJRteYhgiYVdap98Wf7xzg1Ufy/vDPpJrZMj8Vj5NkVR4TGLPaaf/B/Kf80D4rb+IUndWkH9IHvL/AwPhcgfisZt5s1KA6lBI4ksPfGQ2tiEsh1AOpZFbuoRldoTVqJC1KWoalT6XD6Q024HGGHI+9YEHsaJxt+v4LY81bpDfGqaUgcVH/CB9YXEUirtYoNISWohSv5lN/6wgTOVo48/X+kHpsV4k/X/AEt8SoOmjVSh90vqke9/lA3hCJWMmBP9arSl7dY5O1Zg4Hw+jRSOCSv3Gj1UObHpNIvNJB5rSPcoxnhtgj2kDwV9RDrGY1KMMgqB3l2DGyebcYjlxy1RX3KrqISrcqQ0DTJZekVytsSTqR1SflFn2uUqy0+Jb4xTQ1wWWWD8NDLBoUmRMYkqLAeKgfgIAm4jIHL0IqHazAEig0Y61a0Hk/cBjdYZuST9RCfHSUhTuASM2VVjW79dHETw+H7s48kP1E1YlIBSqWrfZmsedqjwgmVlUGRQGzPfm4qfCF6VBT58qiauFZaWJGUM+jjn4FYVCHLOAS7k2/ToRwfnWLkC2Zhpb0BI4g0POPIv79IpmT4y0+/nHsAFCWZMmZUb+ZLOWULF2rx9G8JZlVFRAYAmzs1hZmelYZzV5MqpdK7oAYGlQyhzYnV+Nl0+Y2UrpxAFSQwoGYMPVaFDMpxILWGU2BYnzAcDkKco1XZ7E5pYl5mIFCRdrhuIOkZectVFAMl6gj/VjUF+kXJxmQpAqCbg1ewKa/s3hHX0uRQlv4Zy9Rjc47H0TFbQGRAUUuhLODw5dYXTtqJ0qfhCeTtELSMxDG0wWPXgeX7RP7KXoH5j11jpSeKOmK2/k5klN3J7hkvGOR11hr2mmqCpOXKxlByf1KhDh5RJA+fx9cY0+2MHnElTU7tn8Sb+McsnJ54ezLVGOOX7CNC1appx9erxNEt9SPXryg6VhgPr69Xjinl69fGO/TtucevfYHXhnvX1/r7osw+FrT16b3xfJQW/aPZuOSgUYkG3rr7oEtMVbNqYbiWGE3iwTM+RhIrGKVKyNR3BNPcOQbhWGkyZmwaiq4mJPxHzhKVhmHSPJwrVGnxJl8+Rp7cpHJFKmukeEn94jljwdfCOo5Nj0k+ERPWI+MQWIwCM+W7WLHV/EOCCx1rEziVzZkkKQBkJDpJLh8wcEU184imCcAl5iY58yVOXomdHT5JKSjw2irtip56Es+WUn5q+fvhRL9evBRht2qkFWJWUqqMoCeLJAp5QnCVJotJCuBDfHx84OBVjivsdjmpSdepNYpUev9fgYGfh6/eo/mMTXMPPx9/z849yvf1f9/5hFUjFQHFvD6N4+Qh92jJEnDpHFZ8ggD5wmMokgDj69c0w17TqpIDfgUrzV/8An4RDJ/2w/f8AA8fpZn5x8uQ9eukVy2zgPlBuWJbwFTFkyX1ERl4dRLCre4cS9B1i7EG238ckokS5agtsxLVqcoT40MUTppmKSlLUSKKVSlmAHM3u8eyJKVezUWK9Ffwo5cVeAi7GYOgUHCSfwoeoDkh2D8A9noNefSoQUS0bbsrSAjfysKFRTQNaia8rCj9WtTi0kggG7AhKhQl+LGBJakgNuqrqoO5pzYlrPziUsJSoMAUl6PmHQeXxhWUDUKcDdX4LA+cdFJxifxAPrT6x0LZqL1qSSSUZTloFEO4uAX3rdPAwKk0eoJIUrdctV9aaW4RZjJKQuhUFBVGzAimbMLMRUnrFU2YD7SgVqZTuN5xQltfdcRkYCngslJ3kh1Uf8VQSf0pF4jh8qgWo2tTYWf1U+MEqllScrAn2Us6lGugFH5mt66RUjdAUs6jjRh4gVehPVodAYswhXKKspZPAlweTamoHzhns/boBZ+6U9jvIJHPT4c4mrD5yyiAHFdeTAVJDatVuDwDiNmByEqcB8p0pQ5tXeOjF1EobcEMmCMzVp2w6d9BAI9uWXHW8OMHtAKlhIm50jR6+TPrHzRUmbIrLmaOopduT6K4Wi6XttQbvJaVcxuKHyJ8I61nwzaclTRyS6fJFNRezPpBnVsQOfrgI5SmGZRCRx+Q4n6RiJHaQC02ajkpOYeYf4RKT2tmlRfu5oNgosodHaHyZYpbOyLg4rdGrm44qBSkMDrq3m3hAw5efw8oTo7QopnkrT0qOfCPJm2pKnyqUOoI+DxyuV7sjKTNjhUvg5w4FJ/xCES1coq2L2kMkLSlcpSVaLrz4h/GJS1uKKSX4KHXwvaOfDCUXK+XZXNkjJRrzSTOUv0YgFcTE1yVGwPlFPcEXB8jFwKNomJgj0Kgdco8/KJiV1jWN2ttghAzQdsqT94nmR8RAEmWb1t/p74nIxkySrMEoLKzOqh6Eg1H1iOeLljaiDDKMcicti7aNZ0xXFaveS0L8XJzX0sdR9ekWLxqSpRUuWlyS2YU1a7xy8VIF5oP6QT8odKkiXceptMWTpTUJctQjXz1cVHPxgaWkuz+tDXwPhDlOLQQckqZM4uGT56cYV4vaaXOVMgN+daiQdU7hdgHYtWvWDZ3YMvc25K5GIMtYJSFhvZJIFqFxchtabsGbR2gubkJR3YSjK6lBjUlwS1a2HAQIjFKmF+8PSRKCen3kwhVzz18YTk5CFCUkEqylc1RmLca1CRw/CfGJy0atT8nUoyqiUkghwkzG1G6gdVq+AHCLUHM2YpKXolIIlg0DMAVTC+quNINOHoFFTrAcO9Cw9kA5QNaCsE7NkOSnKhLmhSGSskl0fwKVmcUZ0tciJyzX9I8caXkHwq8+UEUtmTUVaxFB0Phwj1aAcoAOYkhBSspcC+cJFSWG7xAvQRXtLBrkzVJmnuwLMUqc03FAFgopNKDSgBpRLWUggbwACkpTdJDbqkqDtpumlaUaESfkowRWDTLzZWKlMcycwOl0mhd39nW8Wfa5kkZO7oLpFAWuSRavHjEpsz2XIBBLKFgyizmtSeIFaUdoIlspLnKUkFiAxA66s3u6uzYDyVtSlEkdWPWooRHRX9jV/ZhXPLNrwsg/GOhaRh8mcZayUEOEFnY60GZuBIck2rCPIFqVlTkpmYAVo761rzBal66nBjvFKBKGBYl2UKAkpJu48B74lLwsieCQqYyCoPWqQWzOUiwbiz+MKrYz2MmiWvvAvKVpCmrmu+77LZakc6ClakYvChSiVAuCUKKCXzWIYkgC/NqtDKUspV/wy8qXrMmEElnuEpzAUFG8oijCy6CckiepKzmBmFNDcEbzqfreGs1Ak2QgJCZcpH3YKiVZc5Ao5AJzByG6RDDpSbywJqgCSoudHqSeIsxi+WmWEnu5Y74kqKiT7JO8ne3jvM5IDZuUdMkgBD5io5aoHJxmrlqbF9Re0ZgQLKSWIzZUpIcKAIdTl2VqR0tFGP2EaqzSwpnypcBiHqNCXFBxeHGMxy1yxlShmq4SlYBDNcUc2a4hfIlTEhJKipJAJO8aEOyq7nk3wg2zNIQL2bZiLFzwIIFWNLwNO2fUgb1LgGhBrXWNlghLZJmlBGfKGJBqxIHDdcOwPQxZLw6QgsXU5sA17Ak5nbWvjeA5G0mJGEUMxzKSoByztwa99bREqnMGJPHMAfl9Y2X2WUtAQlJzZnUBXiA71OVnZqZjUMIpkbFRMIZKioMGBpVTCuVvf84ZTZOWGL8oyK8WvVCC3JvGIy8bVu58lHxjaf0Dh2LKWXdqJbgLMX5gmvg4itl92CpSUkAGhKgSE3ZmIAAvq4g91k30mN8GeOLCWzSlh7b1fJrRJO00/lm/zQ9xmwVpMpWVKVrqJYLlADMCTqeEBI2SHNGYsoE8OZN76XEbusX4LGwNe0UMD99w9r9/VYrXtKWksRNv+YeMMV7KBOmU1y1cVpYVYc26xLE4ADKo5apZRvoUuzcbVOujRu8D4HH9xadqI/s5h6rES+3CpEjnvqNfdX9odYPYSVJUQouU5iQmmjO7Od401rcW7FYIJoEpVlLkJHOpD2fhXlpA7zCuhxLgVy9oKKTllSwbDdJf3tF8nEz1uMwlEMCQlIGbVqUrQa6wXs/CsdSLgVoDpbx8aRfKwxSsEEMXG4ogpBp1vpYseQjOcmNHp8S/SIlYKbMUROnFTH8SnD15t6MNU7FTKU2VM0KsxNS7NQ25H4CDZmGDJdyBwFyCQ/HR3gz7JLEogkMGIKAXoQwJJABrVtH8Ztt+S6jFKkhdJluT7SHBCQklI83YgU1OnClOLxIO6QQc3AC1AqgAUWOp0gjHYhSe7yqYmYG/fKbaUhlt5CVzVhOW7FKUl0lgDRmCaEAh4KCyrZaAsHMSSzpSGADAXfkH4UNRrTOIStQSpYU/5TQXYgs4cMx/aGEnDJUhwjIClRIs5BqSKlIA1IcvaKJEyXlWcqVMAgvlIGYO6gAA9FA1p74xqIzMVnmqlTS6SScpSHNRV7lxqWJbjCxWCQFEBX3ZW0tTuU/iL8U8CTQG5vHhxuYFYQDNzOSpOZmNFIzO3XjHd9mzJzS0upyu5BDBwWzWalBQQwCvGSyFkABWUhwXGca1GvP6QbImrSAEqCEOoJQQDuqJzAnhz4mC5kpLBMsrUQSFKUySaMCkMaORUn4x0hCZaMy0lRdmBASKUcFJNxoYBgeUJ6BllyzkFt9OtdQTHRUna6x7AWE3AFq1o8ewKYbQ8SPvEjQpII49Yt7Pl5k59DMblRFo8jo0fJn4BcaMokhNAVEFqOAssDxEd3qlMCSRu3L6R0dCjGcxU1RWpJJI71QZ6MDQNF2FUSVOX+5J8Q6gfA16x0dD8CkM5ypqaoBPOib8YaLnKHe7x/qkm54pjyOjPyMjp8sGYxANU3EOtlSkqmTQpIICiACHAd3pHR0LyDgOxCR3qk/hEsEDQFyxA4wjwyiCsA0aZToA3lHsdA5DwS2qGw6yLhFPIwllTlPMOYv3d3L+1HR0ZGY22pKSJYYAbug5p+sSxuHSMJLISkFQJJADneAqdaUjo6MwAOG/qx+tvDh0gWX7fmP8SI6OjG5PJKiGb1VvhSNBiU5USimh7pFRS5ST5msdHQWERqNJvLI3LfRaCZaAELYDXT+KOjoHAnJfOO8v9CffeF+1Q01hQd3YWu3wJ846OhohGe1x9xhzrmkV1qlTxLZssFMxTDNXeatVqet46OgMIoSshTAkAylv/wDW8C4ZRJlkkkmhJuQwoTqI9joxkH4aSkzJAyhigPQV68YZYSUnKkZR7KtBoKR0dGAL8PvSyVVdVXrYhvJz5wt7NrKsUASSDcGoPph5R7HQ3DFNhipYzmgvwjo6OhBz/9k="/>
          <p:cNvSpPr>
            <a:spLocks noChangeAspect="1" noChangeArrowheads="1"/>
          </p:cNvSpPr>
          <p:nvPr/>
        </p:nvSpPr>
        <p:spPr bwMode="auto">
          <a:xfrm>
            <a:off x="155575" y="-2095500"/>
            <a:ext cx="6991350" cy="43735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arm3.static.flickr.com/2522/4066971942_8e9dc996b7_b.jpg"/>
          <p:cNvPicPr>
            <a:picLocks noChangeAspect="1" noChangeArrowheads="1"/>
          </p:cNvPicPr>
          <p:nvPr/>
        </p:nvPicPr>
        <p:blipFill>
          <a:blip r:embed="rId2">
            <a:lum bright="20000"/>
          </a:blip>
          <a:srcRect t="24319"/>
          <a:stretch>
            <a:fillRect/>
          </a:stretch>
        </p:blipFill>
        <p:spPr bwMode="auto">
          <a:xfrm>
            <a:off x="6729722" y="857325"/>
            <a:ext cx="2414279" cy="1143000"/>
          </a:xfrm>
          <a:prstGeom prst="rect">
            <a:avLst/>
          </a:prstGeom>
          <a:noFill/>
        </p:spPr>
      </p:pic>
      <p:sp>
        <p:nvSpPr>
          <p:cNvPr id="7" name="TextBox 6"/>
          <p:cNvSpPr txBox="1"/>
          <p:nvPr/>
        </p:nvSpPr>
        <p:spPr>
          <a:xfrm>
            <a:off x="6729722" y="2005905"/>
            <a:ext cx="1963999" cy="1384995"/>
          </a:xfrm>
          <a:prstGeom prst="rect">
            <a:avLst/>
          </a:prstGeom>
          <a:noFill/>
        </p:spPr>
        <p:txBody>
          <a:bodyPr wrap="none" rtlCol="0">
            <a:spAutoFit/>
          </a:bodyPr>
          <a:lstStyle/>
          <a:p>
            <a:r>
              <a:rPr lang="en-US" sz="1400" dirty="0">
                <a:latin typeface="Times New Roman" pitchFamily="18" charset="0"/>
                <a:cs typeface="Times New Roman" pitchFamily="18" charset="0"/>
              </a:rPr>
              <a:t>change 1.4 rot/s to rad/s</a:t>
            </a:r>
          </a:p>
          <a:p>
            <a:r>
              <a:rPr lang="en-US" sz="1400" dirty="0">
                <a:latin typeface="Times New Roman" pitchFamily="18" charset="0"/>
                <a:cs typeface="Times New Roman" pitchFamily="18" charset="0"/>
              </a:rPr>
              <a:t>change 4.00 rot to rad</a:t>
            </a:r>
          </a:p>
          <a:p>
            <a:r>
              <a:rPr lang="en-US" sz="1400" dirty="0">
                <a:latin typeface="Times New Roman" pitchFamily="18" charset="0"/>
                <a:cs typeface="Times New Roman" pitchFamily="18" charset="0"/>
              </a:rPr>
              <a:t>find I = </a:t>
            </a:r>
            <a:r>
              <a:rPr lang="en-US" sz="1400" baseline="30000" dirty="0">
                <a:latin typeface="Times New Roman" pitchFamily="18" charset="0"/>
                <a:cs typeface="Times New Roman" pitchFamily="18" charset="0"/>
              </a:rPr>
              <a:t>1</a:t>
            </a:r>
            <a:r>
              <a:rPr lang="en-US" sz="1400" dirty="0">
                <a:latin typeface="Times New Roman" pitchFamily="18" charset="0"/>
                <a:cs typeface="Times New Roman" pitchFamily="18" charset="0"/>
              </a:rPr>
              <a:t>/</a:t>
            </a:r>
            <a:r>
              <a:rPr lang="en-US" sz="1400" baseline="-25000" dirty="0">
                <a:latin typeface="Times New Roman" pitchFamily="18" charset="0"/>
                <a:cs typeface="Times New Roman" pitchFamily="18" charset="0"/>
              </a:rPr>
              <a:t>2</a:t>
            </a:r>
            <a:r>
              <a:rPr lang="en-US" sz="1400" dirty="0">
                <a:latin typeface="Times New Roman" pitchFamily="18" charset="0"/>
                <a:cs typeface="Times New Roman" pitchFamily="18" charset="0"/>
              </a:rPr>
              <a:t>mr</a:t>
            </a:r>
            <a:r>
              <a:rPr lang="en-US" sz="1400" baseline="30000" dirty="0">
                <a:latin typeface="Times New Roman" pitchFamily="18" charset="0"/>
                <a:cs typeface="Times New Roman" pitchFamily="18" charset="0"/>
              </a:rPr>
              <a:t>2</a:t>
            </a:r>
          </a:p>
          <a:p>
            <a:r>
              <a:rPr lang="en-US" sz="1400" dirty="0" err="1">
                <a:latin typeface="Times New Roman" pitchFamily="18" charset="0"/>
                <a:cs typeface="Times New Roman" pitchFamily="18" charset="0"/>
              </a:rPr>
              <a:t>suvat</a:t>
            </a:r>
            <a:r>
              <a:rPr lang="en-US" sz="1400" dirty="0">
                <a:latin typeface="Times New Roman" pitchFamily="18" charset="0"/>
                <a:cs typeface="Times New Roman" pitchFamily="18" charset="0"/>
              </a:rPr>
              <a:t> for </a:t>
            </a:r>
            <a:r>
              <a:rPr lang="en-US" sz="1400" dirty="0">
                <a:latin typeface="Times New Roman" pitchFamily="18" charset="0"/>
                <a:cs typeface="Times New Roman" pitchFamily="18" charset="0"/>
                <a:sym typeface="Symbol"/>
              </a:rPr>
              <a:t></a:t>
            </a:r>
          </a:p>
          <a:p>
            <a:r>
              <a:rPr lang="en-US" sz="1400" dirty="0">
                <a:latin typeface="Times New Roman" pitchFamily="18" charset="0"/>
                <a:cs typeface="Times New Roman" pitchFamily="18" charset="0"/>
                <a:sym typeface="Symbol"/>
              </a:rPr>
              <a:t>use  = I to find torque</a:t>
            </a:r>
          </a:p>
          <a:p>
            <a:r>
              <a:rPr lang="en-US" sz="1400" dirty="0">
                <a:latin typeface="Times New Roman" pitchFamily="18" charset="0"/>
                <a:cs typeface="Times New Roman" pitchFamily="18" charset="0"/>
                <a:sym typeface="Symbol"/>
              </a:rPr>
              <a:t>use  = </a:t>
            </a:r>
            <a:r>
              <a:rPr lang="en-US" sz="1400" dirty="0" err="1">
                <a:latin typeface="Times New Roman" pitchFamily="18" charset="0"/>
                <a:cs typeface="Times New Roman" pitchFamily="18" charset="0"/>
                <a:sym typeface="Symbol"/>
              </a:rPr>
              <a:t>rF</a:t>
            </a:r>
            <a:r>
              <a:rPr lang="en-US" sz="1400" dirty="0">
                <a:latin typeface="Times New Roman" pitchFamily="18" charset="0"/>
                <a:cs typeface="Times New Roman" pitchFamily="18" charset="0"/>
                <a:sym typeface="Symbol"/>
              </a:rPr>
              <a:t> to find force</a:t>
            </a:r>
            <a:endParaRPr lang="en-US" sz="1400" dirty="0">
              <a:latin typeface="Times New Roman" pitchFamily="18" charset="0"/>
              <a:cs typeface="Times New Roman" pitchFamily="18" charset="0"/>
            </a:endParaRPr>
          </a:p>
        </p:txBody>
      </p:sp>
      <p:sp>
        <p:nvSpPr>
          <p:cNvPr id="8" name="Rectangle 7"/>
          <p:cNvSpPr/>
          <p:nvPr/>
        </p:nvSpPr>
        <p:spPr>
          <a:xfrm>
            <a:off x="457200" y="1485900"/>
            <a:ext cx="4572000" cy="830997"/>
          </a:xfrm>
          <a:prstGeom prst="rect">
            <a:avLst/>
          </a:prstGeom>
        </p:spPr>
        <p:txBody>
          <a:bodyPr>
            <a:spAutoFit/>
          </a:bodyPr>
          <a:lstStyle/>
          <a:p>
            <a:r>
              <a:rPr lang="en-US" dirty="0">
                <a:latin typeface="Times New Roman" pitchFamily="18" charset="0"/>
                <a:cs typeface="Times New Roman" pitchFamily="18" charset="0"/>
              </a:rPr>
              <a:t>change 1.4 rot/s to rad/s</a:t>
            </a:r>
          </a:p>
          <a:p>
            <a:r>
              <a:rPr lang="en-US" dirty="0">
                <a:latin typeface="Times New Roman" pitchFamily="18" charset="0"/>
                <a:cs typeface="Times New Roman" pitchFamily="18" charset="0"/>
              </a:rPr>
              <a:t>change 4.00 rot to rad</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1200329"/>
          </a:xfrm>
          <a:prstGeom prst="rect">
            <a:avLst/>
          </a:prstGeom>
          <a:noFill/>
        </p:spPr>
        <p:txBody>
          <a:bodyPr wrap="square" rtlCol="0">
            <a:spAutoFit/>
          </a:bodyPr>
          <a:lstStyle/>
          <a:p>
            <a:r>
              <a:rPr lang="en-US" sz="2400" dirty="0">
                <a:latin typeface="Times New Roman"/>
              </a:rPr>
              <a:t>What tangential force is needed to accelerate a (cylindrical) 268 kg merry go round with a diameter of 4.20 m from rest to 1.40 rotations per second in 4.00 rotations?</a:t>
            </a:r>
          </a:p>
        </p:txBody>
      </p:sp>
      <p:sp>
        <p:nvSpPr>
          <p:cNvPr id="5" name="Rectangle 4"/>
          <p:cNvSpPr/>
          <p:nvPr/>
        </p:nvSpPr>
        <p:spPr>
          <a:xfrm>
            <a:off x="152401" y="5280223"/>
            <a:ext cx="1048685" cy="276999"/>
          </a:xfrm>
          <a:prstGeom prst="rect">
            <a:avLst/>
          </a:prstGeom>
        </p:spPr>
        <p:txBody>
          <a:bodyPr wrap="none">
            <a:spAutoFit/>
          </a:bodyPr>
          <a:lstStyle/>
          <a:p>
            <a:r>
              <a:rPr lang="en-US" sz="1200" dirty="0">
                <a:latin typeface="Times New Roman"/>
              </a:rPr>
              <a:t>1.5393 rad/s/s</a:t>
            </a:r>
            <a:endParaRPr lang="en-US" sz="1200" dirty="0"/>
          </a:p>
        </p:txBody>
      </p:sp>
      <p:sp>
        <p:nvSpPr>
          <p:cNvPr id="1026" name="AutoShape 2" descr="data:image/jpeg;base64,/9j/4AAQSkZJRgABAQAAAQABAAD/2wCEAAkGBxQSEhUUExQWFhUXGB8YGRgYGBsdHxsgHBwgGhkcGxwaHSggGholHRodITEhJSkrLi4uGyAzODMsNygtLisBCgoKDg0OGxAQGzAmHyQsLCwvLCwsLCwsLCw0LCwsLCwsLCwsLCwsLDQsLCwsLCwsLCwsLCwsLCwsLCwsLCwsLP/AABEIAMIBAwMBIgACEQEDEQH/xAAbAAACAwEBAQAAAAAAAAAAAAAEBQIDBgABB//EAEYQAAECBAMFBQUGAgcIAwAAAAECEQADITEEEkEFIlFhcQYTgZHwMqGxwdEUI0JScuFikhUzU4Ki0vEHFiRjc5OywkOj4v/EABkBAAMBAQEAAAAAAAAAAAAAAAECAwAEBf/EAC4RAAICAQMDAgUFAAMBAAAAAAABAhEDEiFBBBMxUXEUIjJhsUKBkaHRFTPwBf/aAAwDAQACEQMRAD8AKVmD5WWl9U1dJ0BO9pV6eccUGikskeyoJD9CbbwYdAxdnh/tZBSRlJf+EEgjmCTTmOMKcZgy2ZBASospMxQdJ1BLVf4agX79zmTTA0yikZg4mGoOdzQv/VqNahm91XI2L7tWZWQZ5agokEglC7ps2V0qckWOZi7wbJckhSCFSyEzEKBBIZ0KDtnzAMDfMmkBbWk5imYWBmHuV1UpKgr2FB/ZVmLZTbMfBXdbDKhNsuX3k1YzBIzrWTzQKM/Mj3PwjS4fDJUolQdSqsApZAo2Zq0RXx8Iz/ZHBd73ylkhQVkLMCDMUyjxcBCi3XR4YYuetUwolnLLS4JGYCjOKB2FA9H0hIp6R21YPj5SCoqRUGYkBVMx47oNnBanxq7wc1BSJSx3alulExfsLcEFAYtV2yLubPoi2jPzEDgoaAWpTjRh4cXgxCit5RXuKAzJLsaa6kcQkh/CJ181Bsfpzd2mTPKwsn7iacygSC4lqYuJqMtnIWkO9wlHjcKmbInFjLm2UHd6pZw1UAuEqAeo/iELNoTJ0sLTMUtcrNXeU6CMvdrBKmeiSMx0DmJL20maiWXHfSVIKzQBSEmilWKW1SH10Ywteo1kNizZklc2RMORaD3oe1DlUpNQ4yi40SeYjsXmWZ0sLdckZkggb6ZWYFwbryKNOdRWCO0u0TipfeKypMkOPZrmISUgpc13jU6CO2dLVNBmIP3s4J7su57xO7MJdJJS6mZIcIPnkuDC+cRLnoWkuJgDKDnhYXByqSOLvDzs3LyLJUl0p+6rX2arsKOS/wDdHCMtPTvGUxly5M5sqiApHeA0OhCVIFeAB1jQytuFOAWBlC1omLJoGLlSlNQA1ypAqCU8IaE6diyjaK9gET5spRcy5SRLQAfaUzknilg3D2RYkQ42utOKnS5AeiStZSahiwQ3su9S4/DQVhv2Q7NoGDlIUsZlJCzUABRGZPN0k+60ZnFYkKXPVK3RPm5EoQGUpCEhJAy1TLCipSlMH3QDdnU6VMVwt2gHtJgcuZpq5hQySCWyhkslzUsCHroaDXKz2UCA7cPryjXz9izytMtUhKEMcksLKUhgFF1EOtRNCQak2DCMvMUUZkMBUj8zEUNqPz98SyNN2NFVsJcVLKKJBr4m2nL1WPMLs2bMUlLElVksSdCKAagvDREve5+P1gz7ZicOgLllkvoEqILEVBDgEP7uIiUUr3M9hLNwgQ4Kt4aDXjV48wy0OAZT+Jck0v8ALnHs9EwjPlKQXvrQKJAJeygSbbw4iKEImFIUXymx48hxjc7IxZi0JU2RJSBqaudT0bS3nEcLIQ7rUGf2XVq9XA0oecW/0VPP4F0LUGtH5UcVitGzJgIKkKqH1FDYuR0g6ZehkD90ADlJeg4a3vFuFwaFUmzVISA4ZANaUd/lHqsBMTlISo5hQAF7OaNwB8jwjw4SYUFZlkAM5IUDWxbhzaBpYdy1WLmJllAnLKcpSUmoqwUkH8py8rQBKa5+EQmTibk+cQ7/AIfvChoLZNXLeD+6OVOSzXHM/KAzMJa1Lcf3jwpIcHjbpGNQWpaDx6CK0p3gyc38LmvlURQxj2XNytTnBRqL1lixlsRcOY8g07cnKr3csv8AwfQx7D7f+Rj6vh9pmUplgTZdQldiQKsQrUcy7dIYTdrIUy5UpaSQx3A6hwULLA4FqcHcYjHqSCQkFjYgluWtTYhi/nSvC7RIUlJLDiaA81XZiOR6RVZmthe0nuaGbjUhSVA2LMDlISsgFNw6XcMXynKS1h7tvew00LKlKQAqWRRJAUlaSAHBCkA0Nil7ksDi8JOUSkMCGALnKQWBSsgHMCALnhWkdLTmROw8xOSfLl7r0BdK3BJuMu90CwBumG12DQC9ncZLylk94szJkxMuoKl+xKSTVgc9bWNaRpcFgBKlqzLOYl6MDrmzlJoMxVRNjVzGU7D4MK7/ABCf6xDhCWfLm1J/MSoISb1VDCWnPOKSsirrWkukqTfKVKbdFxZ6EnLVoz2QJRI7UWgkFKgo0OYNWou3hqeGkH4XaMqWyZgucxbkNeAAFzxhPiMKEEhNWYuRvVql90GzE14Q92DhpRWhc0qZvZBu3IVdyGelYTU9VjaVVBuP2WFJzJlKRuhOUZQbUABOVVaVdmcNGWnbGRMCUgK78OCkkAKsQqUatQuUGlTb2o+mS8TLSpICgUGwJ9m4b9JVoNQ1rZbtSmXnTNLsthMQlksANyYGJKWJu4LE8IaUkxUmjDYKYsNKK2UohKa7vtpBSpLUIJLpPJ71Z9nsYuTixIUciZRmZAog5AoOXUL0A8qCsAdocIqWv2kqL5sycofKgEboLAkNahKaByUivauIUufKM3dUpKcyg2VSSokTEFIG6UnqGbSI3Q572gBJROUR9+VqUz1KSVAEPwKQGoGrUGHmJwYGzZYURnxEyVKeu4ArMEpBHB1E6lfBhBnbzZqPsomIBaQsC7J3iJZSAwq7OBZqsxgfbGzlJXs9EtKpkxTLCQAM2VCSCC7ADmxAcnm+lJsGrwbLtNtCVgpCzKSysrS06mYqiCyjpvKJ1ymtRCDZExOFkJVhcN36xKHfTipSSVEsplEgpANGADCubjRg9kTMRiXnLSZeGH3hL92lZD92M5YJATvFqnSxi/tl2gSiUnCyVMWBKwMiAkgjKHSM2jKFODlhBaW7Yup+DLY/GEzSR3cxYWoBKEOkmpoVOZhBLAl3ygudUs1aipmZjzva1YsnYpMoAS1AqD76U3NAwzJ9kdIFkza3Y0u3rzjnkygXLUAXd6WPO8aDsmHUQJBmgVUc7MCGYcCevGM7lJJBL0/FSGvZvbicLNK1y8wKcmZJqgWNKJV14gGsLF7gBtozVSirvkDKp8iAsnKMzhCqsMoYgkfhS4ItOVs+dLmfaJksIHeJLHR1UoQ5DhV21hpt7b+Gny1Icu+dC1y7lLlgNMxJFaVFLtlsd2knTS0yYpQACQC1AKpFnpxJJijkkY+iYtKpCe6UpMthKBNPxD7wgampI6eSfG9oZAWFziqYE73doKcz/hcLsKvlDsAl30ye2NuTsUszJ0zMTpQCgYMBybrC9EtRLMPJz19cYLzPgFI1C+2EpJTMShaluSUqysoFwcxqXNCeJ4UYDavbjEz0KlkS0oUMp3Q5FLqpZtAByhRiMGUKKV0VZjQjkRodG0jyTIbpyA8am0B5ZeptKF0yUQWLgxHu4b4rEoXQJSkMBupSLE1VlZ1Wc6tAapfi0TsZMhgkuoB0p4FRYPpXQ86eERxZAUQ4LEh02PMal+cX4VkrBVYFy1fCC9tbPly0JMqaF5lZigCqaOCS1mLMCavaGStAvcUBYHGLVIYOFpPIX8QR6aIoRZxDDESEqBUAEKNQACAAdODMC3zgIYUlvRjou+ynl5x7Gs1m5TLzKBq2VxqKH2a0biYFxbgvlBTqEuG4U1Y+uDXv0ZJeYZnRR+S1D11gbGYyWoGrVY+hXx+cBjouwe0WliWnKp3ZKgWUGchJYhNHcVHBqxPaO0hNAM3OmegDuV0e+ZIVbMHABIocxVcEBPg2AoXs/AkuwbXSoYvqIr2riFFIExysF0qdwQ7dQae6CpAaPeyM4ialJC+4KhnCXdbEKSN0hTAgFgQ7Rr+0W1CCEEAy5YAy5CgJYMAwIOYAudMt2eMLImKSAkXYFz0rDWYozEkrWQQSQDQF6qZ3KieJMaOSthfLLTj86qBgat4uTWo84u2hiGQlLDMQC+oFbdYW4CehK3mglKQXykAv/e6wbtRYIGU7uQHQ6kiop5Q17G8MmrEbqRrY86MHbQQdhMZ+BW8LuT7RIqVaOwqDduDwkkvMACASQK3p1OnUxpdm4ABG+N6jByx6qTbiCPMNGi2YD2jllzpEhbLQiYhLkO8uaFDMQxdlLY8ciDrRBtfAqE2bKllS0YdSgC+YBOctawIqeb+DDtds2Ykd6A6EkALBBN6OXqXNx5CD+x0psPNWr+smLYE6kAkZv4XJLgXp0L3dABcb2qTP2erDzUtPCkZVMGUEnpQsLWN6Whds3b89E1M0LzTQjupSlWlhgkEC1E0c83eANtSCJhIIIUM4AsHuPOrRXgzkJcbzUJ0HKJuTDR9N2EpEuX3eClmdibrxCwDkJYFaO8UEmZU5QKakli43abYf2SQmYljMqFzFkKUtSwQ6TmIFy5L/AAavs3iUiX7TFTUY8eV7DSrxVtfYa5+aYtZ70qCUVy5eDlVQzF6Bn5kxRO0BmDxEoghzUHw0sSbavziianMnMk+HjB+28GJUzIyc2UOwVqP46qJocwABelGhUhBCiDcFmelPcYmzBcklHtAMdQdL6+Gvxhps8JKklUszUuHSi6mILUfpxhbIS6ilKak2AJHSGuyMPNB79MvOhCgFVLVbdIoWLgeLQvIrDu2G0VLKgMOqVKYJCWAPCoul7MwdhGUOFqCaPSgatOOv1j6r9vmYrCTJpySpSld3lCys7rHViDY/V3jHbf2bMlJlqUXQsCYg/mqxAHFyT5xeST3NEz0gy0zQA2WxJqzhiQ/DSl2j6d2R2JLw8rvp6ApahmSlZQAoPQZl7iHFeJoKAHNiJEuWCFtlUA7gJNXGUqBDXSpx0h523GIlplBWNVOBRRDd0QFAZStMsh6akVrTiI7bhZmNsz0Lmky5fdo/J0od5zrrRuBqSGiQSHcZXdyLn4nXytFSguuYDKCApqXdqBtEmGex8aiUQJipvdEupCSCFNZ0KISouE3dvgl29wC/GhQDZU0utvac0IBALc2gbviPaTTpDftHtlOIU0tCsv5iSSSLOAycwBZwngzNAOJnrVRSt1mG6lOgArl5DnzrGlVhKJc9OYcHDvGh7VyMKE4f7GSpTKM8EulKt0JCSRV96xIpRozwk5mYC7X+Me7RlhORjcEkcK0fi9fKFT4NySly94OQSNLxbiJYU5zOdQQ1vhpSLuyeFVNxKAE5sqVLIu4Skk016QRtfDCW60KdKyahx1plAF4anVm5FSUj8oPjHkQE3kfP9o6EMaPtBtIz0SKHOUqCyQ5pMoz1BHz5wvw6SQSXPs1bjQdbvzaNqNtqpvFug0j3+m1fm/wJ+kB5UwqRj5EpikuS5GahDF2c8dDSC8VjkLlZVDMWGRRu9Xte4P1jSjapLVH/AG0aeEDbUx5XKWjdOYAUlpGoNwOUDuIazKZmUfD4CNHsTApUglZQ+YAJJctxA8r0paL8DNQlKRklZtSqUgk9VM54dIYf0qof2f8A20/SApJOxbSYd2g2ElODzhRZkKCWpUigFhfQQPsDZkiZh0qnKCapQAzu4DUCVG5vAuP2otcpSFKTlYD2QGArw5RRs3E5ZSAyFBgd5IOgGoMV7iasyfJoZ+wJcoS+6O6tQIKVCgVrlKLs1wNIddqNlS8KJQSSc7hyeDOTxd9G15Njvt1tyXu1G6mhcFxShcA+Agub2hmqbOQprZmLdHEL3kbUEY/Z4nYXFBqpkmZT/lrSvxoCPGH/AGB2JJm4CUpt7fzW0WTqDoRGSnbZmKQpIyjMkpdxqMtWEUbB2tOwssy0rIDvuq5MaHpA7quw2qJf7TNlS5U7DFD/AHstRU4SDQhvZAGsZmZ2dnqZfdq7tZZKmLFxYKs9DS9IZdpdprxM2UFknIktajkcOkMZWMZAQQSBoSWpamZn8IVz3sNqhds7CTkFQShVOHOseYrHFKnXM7tmD5mLgWvflyhj36fy+5X+aBMThpK/blA1zVC78fagrKgakJtsze/WZ01QVRgQoJzBIy00enuMJ5IlZQohbKcgBnbm+saqds2SU5crAAgD7wsS9RmJrU8oAwmx0KQBmIyEoD6gKvaD3F5GjofkCwGA71zKlrIcMHS/sijPUl9IrlbUly1zEDvEBQKFpKakUcGtK1pZgzEQ7wezgHGYjKtwRR90B/P4QH/uyc6lqmhSlEkkg6l61vG7iB8l0EYLbcpMpSZYUEBs25Xes5vVvdHu2e0SMTJkyFLzd2GlgpLkEsQo6+yQHjpGx1IfLMAzULG/mDxgfGbFWqciYVBQSw3lB2D8m1+MHvJozUE9mByJScktJWkFRsQXJolgQD5c4ZbdnieElW8QnKkggEpdwHN7vXnqXNGGwSpjKTQoWSH0cggt4Q7OHNaJIJfeQ7Ua7vz8uEBZFQZKK5MpipGVBGRSaoLFYP4FF6iju7eGkGTsP3a0hcpLobdrvXUHcF3qKDSGv2F0rzS5Zq6QH/Kw4VzEmsETMPLJT/wso7pKlEq3lEhg1ksBoNYOtE2l6iTtdtRE91S5aEA5UpEsMKH8o9k1tyfWgqNk98pWUTAhKEqJyZme7hwQl3rWgJ5Q02vLUqYkolhCDUoSzKWHIPF4htCXPMzNKCkpoCAQXA5qc8YOtPdjaeLMwolNiQH4EeLRRjCVHWgAjV7TKyQZKJgUHLLyKazMw634xlFqKiSTVRcnmS5jKvKNprccdi5wl4lJmKyIUkoKw7pBZikioLgV6wx7W4dRnFlhYcsShIzaBSsoAJI1awEB9n8DLUc01S8qT+BPzqAXbTjDxIQZm4tRYKZ6EVGoarfGGUl4Np5MfNkLBLpL8o6NbiMMCok/H6x0NpNRcko6evMiPdzjA4mPoG5Hw8I9mK1sI4aJMIShJ1Aj3uhAmca+HziWejj/AMh8ING3CDh9Y8MloHTM4+vKPTiObQAbk50s5SBw9fGPZP8AVo/SPgIgic5Z78TDPBbHxCpSCmUSWtR+TJJCj4CKWljdjJNoDHUx6E84iqYUkhQYihBDEEcXqDFff8okKEZDy8o4I6RR9op7PnEvtLXA8o1GPPsW/nJratoICRqAYhLngkB/EDx84YbawiZSJUyWoqlzUlibpUmikkij6+MZvemPu1fALkRw+ESyJgXvw8SE8cfdGoUI7scfjEUywLFtacTcxT3iTrE0rHLzjG/ckSfVY4FXAeUd3jWb3QzxWyskiXMUv7xaSsS8v4AWcl9bgNYGFbryFRb8C4K5J9eMeKfQCOEx9PjHBY5+vGDYtkFIOoHh/pHEEcfCLM2oLR6EE6/CNZgczj/EPXWI96efl+8GmU2t+MeCSfRjWbcXrWCUkn2S9uTRJWJ5mDVySBZXyisyX6xtQNwKZi2BOa3KMXLSKPG62lIAlzCQKIJtyjGSRvB46MPhlIGi2LOyI3SA9dQ8GLxWYuWJ/UfWkV7LwwUhyzv8hzghWDTy90Sm/mYruwVeUl2P88dBQwI4DzjoGt+prYMJFbK6Vc8hzjlPSzC28C2tn5+mgpE+4sCGIIfVwfCIZhcseRt6vaMYpQndJN3uGoLPeIpHKgFjc+QreCgsAHg4JYa6V8YtwmF70pSkK3iw4Hj4Djyg2EDRhypQSlKlKNkj2uYYfSDv93cSAVKw84C/9Wo/Jx4w9xWPTgwZGGZK2+8ms6iWdnALdLB+pi7YuPUnDT8SuZNUsMiWCtXtn8QAOj+4xF5W1aWxRRV0xdsXs3OzBa5RSB7OdOV1XHtMzcTygTamBnyT3i2Lls6FhQBuxIJynrw1hsntEjEDu8dL7zhMlulY0q1FHqPCC8D2cQtM0YecmbLWhQKCMqwWdDpsSFAVFeUTcmpan/H+FEk41ETytrysUMmL3VsycQn2hwCx+NPpxCza+x5kgjOxQr2JiA6VdDoeRr8YpxODKCUqBSRdKgxHV+D6iDtk7WXJBQQmZJV7UpdUnoNItTj9Pj0/wlqT2kJ7a+vrDPA4KWmX388koJyoQlgVkXrokWJ1PvK21shHdjEYdzJJZSVF1SlEUBOqToeNDxI+2pf3GFH/ACyW6qr8IzndJcmqrvgiNtykl5eEQkguD3iyaVbePhD7YG0ZWLSvCLw8tIKSuUhClD7xINASSyiCRw4gxjAnh68/V4I2dOVKmImILFKgfI8tI0sarbz7syyMltTCCUoZSShScyCaFnIIUNFhQY6WOsAFYjaf7RpAC5ZSN1ZWtv1BCj/iUYxhTo0HHLVG2DIqlRypnq0eCbzj3KYiJfEe+KbCGm7KbFTPmSxNdlupgWZCfaWs6DQAcbx7tntRLnT1r7l01ljeUHlgFKQ1k0rTWG81Qw+z5ixRcyTLw45AuVt1SVeQjAlMc8Esm7LS+TZDyTi8NMOVpkh7LzZ0j9QIduhgXHJmSZhlrO8lrVBBDgg6ggg+MKwmHO3XKcLqoyAnmd5WXqatD+HXqL5VgYxp4mHmxtmrmp71ZEmQLzF68kD8R52+ETlbPkYJIXigJs8h0yAzJ4GYbHpbrCjbG1puKU8w0HsoFEp6D5wL1fT/ACHSl5HmK7SplbmDTkTrMI31f5Ry+ERw+KmYoZZiSpRH3cwj8Qskq1BtWxLwh2Rs8zJoTUtVql25aw4lYPEp3p8/uEO+UnMqhcAIsPEjpEp1F0vJSKb8+BcMTyjwz3h+jbEiZNly8iS6mM6ZLSpVeTAGvGFW1sZMlzlyp0qSrKcpAQE00KVIZQBDG+sUg9TpqhJY0uRVtfFASVvcsBXjenT4GM1LpWNDtbYWdInSphMt6pWXMsl2BIFUliymfQ1ZwRstmD05R2QqC8gSoa7NVuWgkLHCFmFlrQnKGI0MWiYvVI84hNW7QsohxmdPL946Be8Vw94jyEoWi1EtydWLE/StaRPEIYhNCSA5FrdL/FvGCZMhySFtalix1oGPSJpykh6Aa5iK3elfQh0FQBThlFOYIygC79anQH39Y1vYWSVDEFkmYhGZD6FjQcAToOMZwSRX2kg/hclwRx10vxjVf7OlBM9SdClutYTL9LKY41Ixi5KgrOtRzZnJ1c1PrnDlCVf0er/rAvUOMqg4dufiIqn4Y5ylW8UuK8i+tjT1QQ0w2HbCTEkCkxJuNX584E/C90GMPJl0lgBVQTVi7F71BBY/OHHZpBM9OYEBRI4C2jeBEVTcBanRhfQB3tSDNiSFInyiRQKB86P00g5FcH7BhBqSJyu0hUkJxSBPSGZZZK09FpLgjhET2bTiFBWGmFSFqZYW2eW9XOi08xy6kQYHeKWFFEVJFubW841PYTZ5RMUpVAkW9/Hl74SS0x1IKi5fUNF4qVgwrC4ZCQtEpUxSiAXIS4CuJOvARnsWiXjEoz5ZM8odB/8AjWCTcfhLvX4xbhpSzOmrmFLrTMfxBvy+kK9p5QJIJTSU1VD8yrRPtyc9vI7VR3Qlx2z5speSakpULcCOKT+IcxygNclvw+ujxqMLt1BT3U9pqNBXMjmlXGKsbg0ILA5kKSFILVYuz89D4xeKnemS3/JzyhFK72L+16M0uRQlgdWbdT9Iyol8QY2e2ykpQnUBJsbFP1hIZaav8PiaQOnxTeNbGzOOvyKSgN9L/wCn05R4pIa1ePowzzIA1PhEkiWWbMDa1ot25+hO4+qGXaZL4eWj+JJbpLP+aMrkFKDxjXbdUlSJVQ1TY1ogeFoUpko1TmOiRR+JJ0Hqkc2JOONNotkSlOkxfhdn947AZRdRoB4/K8P8BNGeUEJCjKl0mLBsk1KRY1N/fAc+WpYY0AskCg8ob4aSwSeGGUP/AC+kJlU+dimOKXjcrx2ypWOkrxEhJE9NZiKnPxIGigNBeEqdkSZVcQs5v7OXf+8qw6Dzh52OUqTPdyxYKBHr0YVdodkmXiZyXLBZZmsS6RXkRDK7cU/ArSrVRbgceMswSUCSlMtSt32lEAkZlFyYz85ZUSVEnmYcbPwykyp93KGHiW+cKTJULwYRSkxZybSISxvBr6Q17VKzYgqN8iH65QPg0AyUnMlwKqHW4eCu0Cvv19ED/AmD+te3+Cr6GFdlEiZO7pSSpMwFJHIi/UMCOYELNp4ES5q5bk5FlL0DsWtpD/8A2dpP2pzolhycgfWEW054XOmqrvTFHzUTGTepoLfyJgyU6R3dP+0RCgdYiBzh7E1M4o5x0RyniI6MDUxzJl2DW9Gt4NGGWd8BJcm5FeJIOhDdYby0Bqge/wCZYV0+MVTpuUE1DCtONPw2FfhFUjqUAJMkKZOQJyu1tBx+kNNjSjLmy1tlBLCjH11rWIYgmrgNRzR9bkWAiMmaM6WYuq7nTTgITKrgx4xpl2MkNNWClTZ1MxLVL+F7+8UciXKaVMB1yvV9ereEC7cUe/mAceeoe1i7+6B5eIIStJIIUz8aVDRmrgq+xXHhb3IYmcEkud39LvpccnvxiOJ2gmVlKUDOauqreFnEeoNRBe0cMEqAIB3QbcYE2nNQ48sd4HdJgQ7WTwSAoFPOGOzO1E1UwICJbrpwHiwhTNwMtVxE9mYBKJyFJJoq0Unjw6HS3ol2Mqd2qGuA2lIM5afsoCwFpWUKYtZdyx8oXbY2ClMrv8MrvZAG9+ZH6muOcSw+G7nFzVkuFKmBgKjMTzrHdmp83CzKsqWaLDhiOh1hItwblF8Lzz6iSwya3Rlidcx6ejGh2rMKZOGNwoK8KpIr/eMedptjCTPUEJJlqGdDA0CtHHAuPCDsTsmbiJGGEtL5cz1AZ8jO55WjoyZIueOfv+Dn7dxcWgTaOJSpQyqBZCQSCCxa3WAiuH+G7GzKFcxCeQBV52EHjsgj+0PgkRsebHCKjZz5OnnKTaMcpQ4R4TGyPZBP9qf5R9Ygrsow3VgnmG+BMU+Jxvkl8Lk9BDjE50ygKgILl7HMQ3WkXnDBEtKtVFvBIHzMW4rY89AqkMNUlw3y8o9xiT3Moaur/wBY0NEZYkne7/DLaHU2/RAJU5YBz0jRYDY5SkqnLEtJSUtqHB8Be0CbFlJlpM5YqBT1xJpA07ahWVlb1SwGgfhA6rqHlbhDwmk39749uSnT9O4rVTfsNsMjBS3V306YdSzt45eMdjdoYGavOqUta2AeqbBhqNISyFAS5hHD/wBkwIVjgYnjw4XOTnN+a252X2ZXTnaShD+eP7Gs3E4MpUnuJspKqFaVZmYuKEmlNGhRjdllBGUhaVVStJYKHFjV+I5eMe95SwizDrIkqH5FgptTM4IFKVbyiWSOLHNaW2n6/wBehaOHK186VgSMCrOHGoN9BfSunkbRHbOFeass9W9wHnBCFMp1AFy7sH6++LMRlmLVu3USkvX46jQeULpWv9hpYGokuyZ7tS1MzD4AmM1Mk+hr8o1ez5YAmFVBlU7hmcZfnyhZiMGlnQzCjAGvurflpCQjcpEZY9khElDV1f08RyCGszZrsoJDNQa/T4wErDUd9WcWD2fyh3Foi8bQN3g4R0XjCvUqMdAF0s2PfUUE5TusaaOG5cIBmzglxnCSKMaKAZ+pqDyDeQc6YpX5A5YKCiQwDVdi70IcacaibQxITvKVUioep0qbNQeJ5RVI7AybtCgIZr1zDMBq5411pUUi7B4wqWFGiaAOSaufLTzjH4vHzFKYAgAboanIhh1Pz1jZ7Ew7YeU6n3Xfi9Xh+25xaSsaMoJ/O6HG3h98TxSk/wCED5QuAhrtYOUF7y0/MQvYc/CNhwZJ400ivxmKG0nv7MhLNRSGO2zvp/6afnC0TQ9tYZbZUxl/9NOnMwsumn3op+jBLr8X1q6WwtJi3DrGZPURScSNRHGck6evTiOl9FJpq0Rn/wDTi1Siw/aCWnTP1E++Bz1HnA659aN+0CTJiuXhAXS0t2D/AJBtUo/2aTa837mQomuVSfJm+MONhTU92ySwKjlBoSOhjPbTBVhZBoWWb8wD8o8VLfDyxSij8B9I4MeFShBXy1+QZMz3XobYmIgtGJRteYhgiYVdap98Wf7xzg1Ufy/vDPpJrZMj8Vj5NkVR4TGLPaaf/B/Kf80D4rb+IUndWkH9IHvL/AwPhcgfisZt5s1KA6lBI4ksPfGQ2tiEsh1AOpZFbuoRldoTVqJC1KWoalT6XD6Q024HGGHI+9YEHsaJxt+v4LY81bpDfGqaUgcVH/CB9YXEUirtYoNISWohSv5lN/6wgTOVo48/X+kHpsV4k/X/AEt8SoOmjVSh90vqke9/lA3hCJWMmBP9arSl7dY5O1Zg4Hw+jRSOCSv3Gj1UObHpNIvNJB5rSPcoxnhtgj2kDwV9RDrGY1KMMgqB3l2DGyebcYjlxy1RX3KrqISrcqQ0DTJZekVytsSTqR1SflFn2uUqy0+Jb4xTQ1wWWWD8NDLBoUmRMYkqLAeKgfgIAm4jIHL0IqHazAEig0Y61a0Hk/cBjdYZuST9RCfHSUhTuASM2VVjW79dHETw+H7s48kP1E1YlIBSqWrfZmsedqjwgmVlUGRQGzPfm4qfCF6VBT58qiauFZaWJGUM+jjn4FYVCHLOAS7k2/ToRwfnWLkC2Zhpb0BI4g0POPIv79IpmT4y0+/nHsAFCWZMmZUb+ZLOWULF2rx9G8JZlVFRAYAmzs1hZmelYZzV5MqpdK7oAYGlQyhzYnV+Nl0+Y2UrpxAFSQwoGYMPVaFDMpxILWGU2BYnzAcDkKco1XZ7E5pYl5mIFCRdrhuIOkZectVFAMl6gj/VjUF+kXJxmQpAqCbg1ewKa/s3hHX0uRQlv4Zy9Rjc47H0TFbQGRAUUuhLODw5dYXTtqJ0qfhCeTtELSMxDG0wWPXgeX7RP7KXoH5j11jpSeKOmK2/k5klN3J7hkvGOR11hr2mmqCpOXKxlByf1KhDh5RJA+fx9cY0+2MHnElTU7tn8Sb+McsnJ54ezLVGOOX7CNC1appx9erxNEt9SPXryg6VhgPr69Xjinl69fGO/TtucevfYHXhnvX1/r7osw+FrT16b3xfJQW/aPZuOSgUYkG3rr7oEtMVbNqYbiWGE3iwTM+RhIrGKVKyNR3BNPcOQbhWGkyZmwaiq4mJPxHzhKVhmHSPJwrVGnxJl8+Rp7cpHJFKmukeEn94jljwdfCOo5Nj0k+ERPWI+MQWIwCM+W7WLHV/EOCCx1rEziVzZkkKQBkJDpJLh8wcEU184imCcAl5iY58yVOXomdHT5JKSjw2irtip56Es+WUn5q+fvhRL9evBRht2qkFWJWUqqMoCeLJAp5QnCVJotJCuBDfHx84OBVjivsdjmpSdepNYpUev9fgYGfh6/eo/mMTXMPPx9/z849yvf1f9/5hFUjFQHFvD6N4+Qh92jJEnDpHFZ8ggD5wmMokgDj69c0w17TqpIDfgUrzV/8An4RDJ/2w/f8AA8fpZn5x8uQ9eukVy2zgPlBuWJbwFTFkyX1ERl4dRLCre4cS9B1i7EG238ckokS5agtsxLVqcoT40MUTppmKSlLUSKKVSlmAHM3u8eyJKVezUWK9Ffwo5cVeAi7GYOgUHCSfwoeoDkh2D8A9noNefSoQUS0bbsrSAjfysKFRTQNaia8rCj9WtTi0kggG7AhKhQl+LGBJakgNuqrqoO5pzYlrPziUsJSoMAUl6PmHQeXxhWUDUKcDdX4LA+cdFJxifxAPrT6x0LZqL1qSSSUZTloFEO4uAX3rdPAwKk0eoJIUrdctV9aaW4RZjJKQuhUFBVGzAimbMLMRUnrFU2YD7SgVqZTuN5xQltfdcRkYCngslJ3kh1Uf8VQSf0pF4jh8qgWo2tTYWf1U+MEqllScrAn2Us6lGugFH5mt66RUjdAUs6jjRh4gVehPVodAYswhXKKspZPAlweTamoHzhns/boBZ+6U9jvIJHPT4c4mrD5yyiAHFdeTAVJDatVuDwDiNmByEqcB8p0pQ5tXeOjF1EobcEMmCMzVp2w6d9BAI9uWXHW8OMHtAKlhIm50jR6+TPrHzRUmbIrLmaOopduT6K4Wi6XttQbvJaVcxuKHyJ8I61nwzaclTRyS6fJFNRezPpBnVsQOfrgI5SmGZRCRx+Q4n6RiJHaQC02ajkpOYeYf4RKT2tmlRfu5oNgosodHaHyZYpbOyLg4rdGrm44qBSkMDrq3m3hAw5efw8oTo7QopnkrT0qOfCPJm2pKnyqUOoI+DxyuV7sjKTNjhUvg5w4FJ/xCES1coq2L2kMkLSlcpSVaLrz4h/GJS1uKKSX4KHXwvaOfDCUXK+XZXNkjJRrzSTOUv0YgFcTE1yVGwPlFPcEXB8jFwKNomJgj0Kgdco8/KJiV1jWN2ttghAzQdsqT94nmR8RAEmWb1t/p74nIxkySrMEoLKzOqh6Eg1H1iOeLljaiDDKMcicti7aNZ0xXFaveS0L8XJzX0sdR9ekWLxqSpRUuWlyS2YU1a7xy8VIF5oP6QT8odKkiXceptMWTpTUJctQjXz1cVHPxgaWkuz+tDXwPhDlOLQQckqZM4uGT56cYV4vaaXOVMgN+daiQdU7hdgHYtWvWDZ3YMvc25K5GIMtYJSFhvZJIFqFxchtabsGbR2gubkJR3YSjK6lBjUlwS1a2HAQIjFKmF+8PSRKCen3kwhVzz18YTk5CFCUkEqylc1RmLca1CRw/CfGJy0atT8nUoyqiUkghwkzG1G6gdVq+AHCLUHM2YpKXolIIlg0DMAVTC+quNINOHoFFTrAcO9Cw9kA5QNaCsE7NkOSnKhLmhSGSskl0fwKVmcUZ0tciJyzX9I8caXkHwq8+UEUtmTUVaxFB0Phwj1aAcoAOYkhBSspcC+cJFSWG7xAvQRXtLBrkzVJmnuwLMUqc03FAFgopNKDSgBpRLWUggbwACkpTdJDbqkqDtpumlaUaESfkowRWDTLzZWKlMcycwOl0mhd39nW8Wfa5kkZO7oLpFAWuSRavHjEpsz2XIBBLKFgyizmtSeIFaUdoIlspLnKUkFiAxA66s3u6uzYDyVtSlEkdWPWooRHRX9jV/ZhXPLNrwsg/GOhaRh8mcZayUEOEFnY60GZuBIck2rCPIFqVlTkpmYAVo761rzBal66nBjvFKBKGBYl2UKAkpJu48B74lLwsieCQqYyCoPWqQWzOUiwbiz+MKrYz2MmiWvvAvKVpCmrmu+77LZakc6ClakYvChSiVAuCUKKCXzWIYkgC/NqtDKUspV/wy8qXrMmEElnuEpzAUFG8oijCy6CckiepKzmBmFNDcEbzqfreGs1Ak2QgJCZcpH3YKiVZc5Ao5AJzByG6RDDpSbywJqgCSoudHqSeIsxi+WmWEnu5Y74kqKiT7JO8ne3jvM5IDZuUdMkgBD5io5aoHJxmrlqbF9Re0ZgQLKSWIzZUpIcKAIdTl2VqR0tFGP2EaqzSwpnypcBiHqNCXFBxeHGMxy1yxlShmq4SlYBDNcUc2a4hfIlTEhJKipJAJO8aEOyq7nk3wg2zNIQL2bZiLFzwIIFWNLwNO2fUgb1LgGhBrXWNlghLZJmlBGfKGJBqxIHDdcOwPQxZLw6QgsXU5sA17Ak5nbWvjeA5G0mJGEUMxzKSoByztwa99bREqnMGJPHMAfl9Y2X2WUtAQlJzZnUBXiA71OVnZqZjUMIpkbFRMIZKioMGBpVTCuVvf84ZTZOWGL8oyK8WvVCC3JvGIy8bVu58lHxjaf0Dh2LKWXdqJbgLMX5gmvg4itl92CpSUkAGhKgSE3ZmIAAvq4g91k30mN8GeOLCWzSlh7b1fJrRJO00/lm/zQ9xmwVpMpWVKVrqJYLlADMCTqeEBI2SHNGYsoE8OZN76XEbusX4LGwNe0UMD99w9r9/VYrXtKWksRNv+YeMMV7KBOmU1y1cVpYVYc26xLE4ADKo5apZRvoUuzcbVOujRu8D4HH9xadqI/s5h6rES+3CpEjnvqNfdX9odYPYSVJUQouU5iQmmjO7Od401rcW7FYIJoEpVlLkJHOpD2fhXlpA7zCuhxLgVy9oKKTllSwbDdJf3tF8nEz1uMwlEMCQlIGbVqUrQa6wXs/CsdSLgVoDpbx8aRfKwxSsEEMXG4ogpBp1vpYseQjOcmNHp8S/SIlYKbMUROnFTH8SnD15t6MNU7FTKU2VM0KsxNS7NQ25H4CDZmGDJdyBwFyCQ/HR3gz7JLEogkMGIKAXoQwJJABrVtH8Ztt+S6jFKkhdJluT7SHBCQklI83YgU1OnClOLxIO6QQc3AC1AqgAUWOp0gjHYhSe7yqYmYG/fKbaUhlt5CVzVhOW7FKUl0lgDRmCaEAh4KCyrZaAsHMSSzpSGADAXfkH4UNRrTOIStQSpYU/5TQXYgs4cMx/aGEnDJUhwjIClRIs5BqSKlIA1IcvaKJEyXlWcqVMAgvlIGYO6gAA9FA1p74xqIzMVnmqlTS6SScpSHNRV7lxqWJbjCxWCQFEBX3ZW0tTuU/iL8U8CTQG5vHhxuYFYQDNzOSpOZmNFIzO3XjHd9mzJzS0upyu5BDBwWzWalBQQwCvGSyFkABWUhwXGca1GvP6QbImrSAEqCEOoJQQDuqJzAnhz4mC5kpLBMsrUQSFKUySaMCkMaORUn4x0hCZaMy0lRdmBASKUcFJNxoYBgeUJ6BllyzkFt9OtdQTHRUna6x7AWE3AFq1o8ewKYbQ8SPvEjQpII49Yt7Pl5k59DMblRFo8jo0fJn4BcaMokhNAVEFqOAssDxEd3qlMCSRu3L6R0dCjGcxU1RWpJJI71QZ6MDQNF2FUSVOX+5J8Q6gfA16x0dD8CkM5ypqaoBPOib8YaLnKHe7x/qkm54pjyOjPyMjp8sGYxANU3EOtlSkqmTQpIICiACHAd3pHR0LyDgOxCR3qk/hEsEDQFyxA4wjwyiCsA0aZToA3lHsdA5DwS2qGw6yLhFPIwllTlPMOYv3d3L+1HR0ZGY22pKSJYYAbug5p+sSxuHSMJLISkFQJJADneAqdaUjo6MwAOG/qx+tvDh0gWX7fmP8SI6OjG5PJKiGb1VvhSNBiU5USimh7pFRS5ST5msdHQWERqNJvLI3LfRaCZaAELYDXT+KOjoHAnJfOO8v9CffeF+1Q01hQd3YWu3wJ846OhohGe1x9xhzrmkV1qlTxLZssFMxTDNXeatVqet46OgMIoSshTAkAylv/wDW8C4ZRJlkkkmhJuQwoTqI9joxkH4aSkzJAyhigPQV68YZYSUnKkZR7KtBoKR0dGAL8PvSyVVdVXrYhvJz5wt7NrKsUASSDcGoPph5R7HQ3DFNhipYzmgvwjo6OhBz/9k="/>
          <p:cNvSpPr>
            <a:spLocks noChangeAspect="1" noChangeArrowheads="1"/>
          </p:cNvSpPr>
          <p:nvPr/>
        </p:nvSpPr>
        <p:spPr bwMode="auto">
          <a:xfrm>
            <a:off x="155575" y="-2095500"/>
            <a:ext cx="6991350" cy="43735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xQSEhUUExQWFhUXGB8YGRgYGBsdHxsgHBwgGhkcGxwaHSggGholHRodITEhJSkrLi4uGyAzODMsNygtLisBCgoKDg0OGxAQGzAmHyQsLCwvLCwsLCwsLCw0LCwsLCwsLCwsLCwsLDQsLCwsLCwsLCwsLCwsLCwsLCwsLCwsLP/AABEIAMIBAwMBIgACEQEDEQH/xAAbAAACAwEBAQAAAAAAAAAAAAAEBQIDBgABB//EAEYQAAECBAMFBQUGAgcIAwAAAAECEQADITEEEkEFIlFhcQYTgZHwMqGxwdEUI0JScuFikhUzU4Ki0vEHFiRjc5OywkOj4v/EABkBAAMBAQEAAAAAAAAAAAAAAAECAwAEBf/EAC4RAAICAQMDAgUFAAMBAAAAAAABAhEDEiFBBBMxUXEUIjJhsUKBkaHRFTPwBf/aAAwDAQACEQMRAD8AKVmD5WWl9U1dJ0BO9pV6eccUGikskeyoJD9CbbwYdAxdnh/tZBSRlJf+EEgjmCTTmOMKcZgy2ZBASospMxQdJ1BLVf4agX79zmTTA0yikZg4mGoOdzQv/VqNahm91XI2L7tWZWQZ5agokEglC7ps2V0qckWOZi7wbJckhSCFSyEzEKBBIZ0KDtnzAMDfMmkBbWk5imYWBmHuV1UpKgr2FB/ZVmLZTbMfBXdbDKhNsuX3k1YzBIzrWTzQKM/Mj3PwjS4fDJUolQdSqsApZAo2Zq0RXx8Iz/ZHBd73ylkhQVkLMCDMUyjxcBCi3XR4YYuetUwolnLLS4JGYCjOKB2FA9H0hIp6R21YPj5SCoqRUGYkBVMx47oNnBanxq7wc1BSJSx3alulExfsLcEFAYtV2yLubPoi2jPzEDgoaAWpTjRh4cXgxCit5RXuKAzJLsaa6kcQkh/CJ181Bsfpzd2mTPKwsn7iacygSC4lqYuJqMtnIWkO9wlHjcKmbInFjLm2UHd6pZw1UAuEqAeo/iELNoTJ0sLTMUtcrNXeU6CMvdrBKmeiSMx0DmJL20maiWXHfSVIKzQBSEmilWKW1SH10Ywteo1kNizZklc2RMORaD3oe1DlUpNQ4yi40SeYjsXmWZ0sLdckZkggb6ZWYFwbryKNOdRWCO0u0TipfeKypMkOPZrmISUgpc13jU6CO2dLVNBmIP3s4J7su57xO7MJdJJS6mZIcIPnkuDC+cRLnoWkuJgDKDnhYXByqSOLvDzs3LyLJUl0p+6rX2arsKOS/wDdHCMtPTvGUxly5M5sqiApHeA0OhCVIFeAB1jQytuFOAWBlC1omLJoGLlSlNQA1ypAqCU8IaE6diyjaK9gET5spRcy5SRLQAfaUzknilg3D2RYkQ42utOKnS5AeiStZSahiwQ3su9S4/DQVhv2Q7NoGDlIUsZlJCzUABRGZPN0k+60ZnFYkKXPVK3RPm5EoQGUpCEhJAy1TLCipSlMH3QDdnU6VMVwt2gHtJgcuZpq5hQySCWyhkslzUsCHroaDXKz2UCA7cPryjXz9izytMtUhKEMcksLKUhgFF1EOtRNCQak2DCMvMUUZkMBUj8zEUNqPz98SyNN2NFVsJcVLKKJBr4m2nL1WPMLs2bMUlLElVksSdCKAagvDREve5+P1gz7ZicOgLllkvoEqILEVBDgEP7uIiUUr3M9hLNwgQ4Kt4aDXjV48wy0OAZT+Jck0v8ALnHs9EwjPlKQXvrQKJAJeygSbbw4iKEImFIUXymx48hxjc7IxZi0JU2RJSBqaudT0bS3nEcLIQ7rUGf2XVq9XA0oecW/0VPP4F0LUGtH5UcVitGzJgIKkKqH1FDYuR0g6ZehkD90ADlJeg4a3vFuFwaFUmzVISA4ZANaUd/lHqsBMTlISo5hQAF7OaNwB8jwjw4SYUFZlkAM5IUDWxbhzaBpYdy1WLmJllAnLKcpSUmoqwUkH8py8rQBKa5+EQmTibk+cQ7/AIfvChoLZNXLeD+6OVOSzXHM/KAzMJa1Lcf3jwpIcHjbpGNQWpaDx6CK0p3gyc38LmvlURQxj2XNytTnBRqL1lixlsRcOY8g07cnKr3csv8AwfQx7D7f+Rj6vh9pmUplgTZdQldiQKsQrUcy7dIYTdrIUy5UpaSQx3A6hwULLA4FqcHcYjHqSCQkFjYgluWtTYhi/nSvC7RIUlJLDiaA81XZiOR6RVZmthe0nuaGbjUhSVA2LMDlISsgFNw6XcMXynKS1h7tvew00LKlKQAqWRRJAUlaSAHBCkA0Nil7ksDi8JOUSkMCGALnKQWBSsgHMCALnhWkdLTmROw8xOSfLl7r0BdK3BJuMu90CwBumG12DQC9ncZLylk94szJkxMuoKl+xKSTVgc9bWNaRpcFgBKlqzLOYl6MDrmzlJoMxVRNjVzGU7D4MK7/ABCf6xDhCWfLm1J/MSoISb1VDCWnPOKSsirrWkukqTfKVKbdFxZ6EnLVoz2QJRI7UWgkFKgo0OYNWou3hqeGkH4XaMqWyZgucxbkNeAAFzxhPiMKEEhNWYuRvVql90GzE14Q92DhpRWhc0qZvZBu3IVdyGelYTU9VjaVVBuP2WFJzJlKRuhOUZQbUABOVVaVdmcNGWnbGRMCUgK78OCkkAKsQqUatQuUGlTb2o+mS8TLSpICgUGwJ9m4b9JVoNQ1rZbtSmXnTNLsthMQlksANyYGJKWJu4LE8IaUkxUmjDYKYsNKK2UohKa7vtpBSpLUIJLpPJ71Z9nsYuTixIUciZRmZAog5AoOXUL0A8qCsAdocIqWv2kqL5sycofKgEboLAkNahKaByUivauIUufKM3dUpKcyg2VSSokTEFIG6UnqGbSI3Q572gBJROUR9+VqUz1KSVAEPwKQGoGrUGHmJwYGzZYURnxEyVKeu4ArMEpBHB1E6lfBhBnbzZqPsomIBaQsC7J3iJZSAwq7OBZqsxgfbGzlJXs9EtKpkxTLCQAM2VCSCC7ADmxAcnm+lJsGrwbLtNtCVgpCzKSysrS06mYqiCyjpvKJ1ymtRCDZExOFkJVhcN36xKHfTipSSVEsplEgpANGADCubjRg9kTMRiXnLSZeGH3hL92lZD92M5YJATvFqnSxi/tl2gSiUnCyVMWBKwMiAkgjKHSM2jKFODlhBaW7Yup+DLY/GEzSR3cxYWoBKEOkmpoVOZhBLAl3ygudUs1aipmZjzva1YsnYpMoAS1AqD76U3NAwzJ9kdIFkza3Y0u3rzjnkygXLUAXd6WPO8aDsmHUQJBmgVUc7MCGYcCevGM7lJJBL0/FSGvZvbicLNK1y8wKcmZJqgWNKJV14gGsLF7gBtozVSirvkDKp8iAsnKMzhCqsMoYgkfhS4ItOVs+dLmfaJksIHeJLHR1UoQ5DhV21hpt7b+Gny1Icu+dC1y7lLlgNMxJFaVFLtlsd2knTS0yYpQACQC1AKpFnpxJJijkkY+iYtKpCe6UpMthKBNPxD7wgampI6eSfG9oZAWFziqYE73doKcz/hcLsKvlDsAl30ye2NuTsUszJ0zMTpQCgYMBybrC9EtRLMPJz19cYLzPgFI1C+2EpJTMShaluSUqysoFwcxqXNCeJ4UYDavbjEz0KlkS0oUMp3Q5FLqpZtAByhRiMGUKKV0VZjQjkRodG0jyTIbpyA8am0B5ZeptKF0yUQWLgxHu4b4rEoXQJSkMBupSLE1VlZ1Wc6tAapfi0TsZMhgkuoB0p4FRYPpXQ86eERxZAUQ4LEh02PMal+cX4VkrBVYFy1fCC9tbPly0JMqaF5lZigCqaOCS1mLMCavaGStAvcUBYHGLVIYOFpPIX8QR6aIoRZxDDESEqBUAEKNQACAAdODMC3zgIYUlvRjou+ynl5x7Gs1m5TLzKBq2VxqKH2a0biYFxbgvlBTqEuG4U1Y+uDXv0ZJeYZnRR+S1D11gbGYyWoGrVY+hXx+cBjouwe0WliWnKp3ZKgWUGchJYhNHcVHBqxPaO0hNAM3OmegDuV0e+ZIVbMHABIocxVcEBPg2AoXs/AkuwbXSoYvqIr2riFFIExysF0qdwQ7dQae6CpAaPeyM4ialJC+4KhnCXdbEKSN0hTAgFgQ7Rr+0W1CCEEAy5YAy5CgJYMAwIOYAudMt2eMLImKSAkXYFz0rDWYozEkrWQQSQDQF6qZ3KieJMaOSthfLLTj86qBgat4uTWo84u2hiGQlLDMQC+oFbdYW4CehK3mglKQXykAv/e6wbtRYIGU7uQHQ6kiop5Q17G8MmrEbqRrY86MHbQQdhMZ+BW8LuT7RIqVaOwqDduDwkkvMACASQK3p1OnUxpdm4ABG+N6jByx6qTbiCPMNGi2YD2jllzpEhbLQiYhLkO8uaFDMQxdlLY8ciDrRBtfAqE2bKllS0YdSgC+YBOctawIqeb+DDtds2Ykd6A6EkALBBN6OXqXNx5CD+x0psPNWr+smLYE6kAkZv4XJLgXp0L3dABcb2qTP2erDzUtPCkZVMGUEnpQsLWN6Whds3b89E1M0LzTQjupSlWlhgkEC1E0c83eANtSCJhIIIUM4AsHuPOrRXgzkJcbzUJ0HKJuTDR9N2EpEuX3eClmdibrxCwDkJYFaO8UEmZU5QKakli43abYf2SQmYljMqFzFkKUtSwQ6TmIFy5L/AAavs3iUiX7TFTUY8eV7DSrxVtfYa5+aYtZ70qCUVy5eDlVQzF6Bn5kxRO0BmDxEoghzUHw0sSbavziianMnMk+HjB+28GJUzIyc2UOwVqP46qJocwABelGhUhBCiDcFmelPcYmzBcklHtAMdQdL6+Gvxhps8JKklUszUuHSi6mILUfpxhbIS6ilKak2AJHSGuyMPNB79MvOhCgFVLVbdIoWLgeLQvIrDu2G0VLKgMOqVKYJCWAPCoul7MwdhGUOFqCaPSgatOOv1j6r9vmYrCTJpySpSld3lCys7rHViDY/V3jHbf2bMlJlqUXQsCYg/mqxAHFyT5xeST3NEz0gy0zQA2WxJqzhiQ/DSl2j6d2R2JLw8rvp6ApahmSlZQAoPQZl7iHFeJoKAHNiJEuWCFtlUA7gJNXGUqBDXSpx0h523GIlplBWNVOBRRDd0QFAZStMsh6akVrTiI7bhZmNsz0Lmky5fdo/J0od5zrrRuBqSGiQSHcZXdyLn4nXytFSguuYDKCApqXdqBtEmGex8aiUQJipvdEupCSCFNZ0KISouE3dvgl29wC/GhQDZU0utvac0IBALc2gbviPaTTpDftHtlOIU0tCsv5iSSSLOAycwBZwngzNAOJnrVRSt1mG6lOgArl5DnzrGlVhKJc9OYcHDvGh7VyMKE4f7GSpTKM8EulKt0JCSRV96xIpRozwk5mYC7X+Me7RlhORjcEkcK0fi9fKFT4NySly94OQSNLxbiJYU5zOdQQ1vhpSLuyeFVNxKAE5sqVLIu4Skk016QRtfDCW60KdKyahx1plAF4anVm5FSUj8oPjHkQE3kfP9o6EMaPtBtIz0SKHOUqCyQ5pMoz1BHz5wvw6SQSXPs1bjQdbvzaNqNtqpvFug0j3+m1fm/wJ+kB5UwqRj5EpikuS5GahDF2c8dDSC8VjkLlZVDMWGRRu9Xte4P1jSjapLVH/AG0aeEDbUx5XKWjdOYAUlpGoNwOUDuIazKZmUfD4CNHsTApUglZQ+YAJJctxA8r0paL8DNQlKRklZtSqUgk9VM54dIYf0qof2f8A20/SApJOxbSYd2g2ElODzhRZkKCWpUigFhfQQPsDZkiZh0qnKCapQAzu4DUCVG5vAuP2otcpSFKTlYD2QGArw5RRs3E5ZSAyFBgd5IOgGoMV7iasyfJoZ+wJcoS+6O6tQIKVCgVrlKLs1wNIddqNlS8KJQSSc7hyeDOTxd9G15Njvt1tyXu1G6mhcFxShcA+Agub2hmqbOQprZmLdHEL3kbUEY/Z4nYXFBqpkmZT/lrSvxoCPGH/AGB2JJm4CUpt7fzW0WTqDoRGSnbZmKQpIyjMkpdxqMtWEUbB2tOwssy0rIDvuq5MaHpA7quw2qJf7TNlS5U7DFD/AHstRU4SDQhvZAGsZmZ2dnqZfdq7tZZKmLFxYKs9DS9IZdpdprxM2UFknIktajkcOkMZWMZAQQSBoSWpamZn8IVz3sNqhds7CTkFQShVOHOseYrHFKnXM7tmD5mLgWvflyhj36fy+5X+aBMThpK/blA1zVC78fagrKgakJtsze/WZ01QVRgQoJzBIy00enuMJ5IlZQohbKcgBnbm+saqds2SU5crAAgD7wsS9RmJrU8oAwmx0KQBmIyEoD6gKvaD3F5GjofkCwGA71zKlrIcMHS/sijPUl9IrlbUly1zEDvEBQKFpKakUcGtK1pZgzEQ7wezgHGYjKtwRR90B/P4QH/uyc6lqmhSlEkkg6l61vG7iB8l0EYLbcpMpSZYUEBs25Xes5vVvdHu2e0SMTJkyFLzd2GlgpLkEsQo6+yQHjpGx1IfLMAzULG/mDxgfGbFWqciYVBQSw3lB2D8m1+MHvJozUE9mByJScktJWkFRsQXJolgQD5c4ZbdnieElW8QnKkggEpdwHN7vXnqXNGGwSpjKTQoWSH0cggt4Q7OHNaJIJfeQ7Ua7vz8uEBZFQZKK5MpipGVBGRSaoLFYP4FF6iju7eGkGTsP3a0hcpLobdrvXUHcF3qKDSGv2F0rzS5Zq6QH/Kw4VzEmsETMPLJT/wso7pKlEq3lEhg1ksBoNYOtE2l6iTtdtRE91S5aEA5UpEsMKH8o9k1tyfWgqNk98pWUTAhKEqJyZme7hwQl3rWgJ5Q02vLUqYkolhCDUoSzKWHIPF4htCXPMzNKCkpoCAQXA5qc8YOtPdjaeLMwolNiQH4EeLRRjCVHWgAjV7TKyQZKJgUHLLyKazMw634xlFqKiSTVRcnmS5jKvKNprccdi5wl4lJmKyIUkoKw7pBZikioLgV6wx7W4dRnFlhYcsShIzaBSsoAJI1awEB9n8DLUc01S8qT+BPzqAXbTjDxIQZm4tRYKZ6EVGoarfGGUl4Np5MfNkLBLpL8o6NbiMMCok/H6x0NpNRcko6evMiPdzjA4mPoG5Hw8I9mK1sI4aJMIShJ1Aj3uhAmca+HziWejj/AMh8ING3CDh9Y8MloHTM4+vKPTiObQAbk50s5SBw9fGPZP8AVo/SPgIgic5Z78TDPBbHxCpSCmUSWtR+TJJCj4CKWljdjJNoDHUx6E84iqYUkhQYihBDEEcXqDFff8okKEZDy8o4I6RR9op7PnEvtLXA8o1GPPsW/nJratoICRqAYhLngkB/EDx84YbawiZSJUyWoqlzUlibpUmikkij6+MZvemPu1fALkRw+ESyJgXvw8SE8cfdGoUI7scfjEUywLFtacTcxT3iTrE0rHLzjG/ckSfVY4FXAeUd3jWb3QzxWyskiXMUv7xaSsS8v4AWcl9bgNYGFbryFRb8C4K5J9eMeKfQCOEx9PjHBY5+vGDYtkFIOoHh/pHEEcfCLM2oLR6EE6/CNZgczj/EPXWI96efl+8GmU2t+MeCSfRjWbcXrWCUkn2S9uTRJWJ5mDVySBZXyisyX6xtQNwKZi2BOa3KMXLSKPG62lIAlzCQKIJtyjGSRvB46MPhlIGi2LOyI3SA9dQ8GLxWYuWJ/UfWkV7LwwUhyzv8hzghWDTy90Sm/mYruwVeUl2P88dBQwI4DzjoGt+prYMJFbK6Vc8hzjlPSzC28C2tn5+mgpE+4sCGIIfVwfCIZhcseRt6vaMYpQndJN3uGoLPeIpHKgFjc+QreCgsAHg4JYa6V8YtwmF70pSkK3iw4Hj4Djyg2EDRhypQSlKlKNkj2uYYfSDv93cSAVKw84C/9Wo/Jx4w9xWPTgwZGGZK2+8ms6iWdnALdLB+pi7YuPUnDT8SuZNUsMiWCtXtn8QAOj+4xF5W1aWxRRV0xdsXs3OzBa5RSB7OdOV1XHtMzcTygTamBnyT3i2Lls6FhQBuxIJynrw1hsntEjEDu8dL7zhMlulY0q1FHqPCC8D2cQtM0YecmbLWhQKCMqwWdDpsSFAVFeUTcmpan/H+FEk41ETytrysUMmL3VsycQn2hwCx+NPpxCza+x5kgjOxQr2JiA6VdDoeRr8YpxODKCUqBSRdKgxHV+D6iDtk7WXJBQQmZJV7UpdUnoNItTj9Pj0/wlqT2kJ7a+vrDPA4KWmX388koJyoQlgVkXrokWJ1PvK21shHdjEYdzJJZSVF1SlEUBOqToeNDxI+2pf3GFH/ACyW6qr8IzndJcmqrvgiNtykl5eEQkguD3iyaVbePhD7YG0ZWLSvCLw8tIKSuUhClD7xINASSyiCRw4gxjAnh68/V4I2dOVKmImILFKgfI8tI0sarbz7syyMltTCCUoZSShScyCaFnIIUNFhQY6WOsAFYjaf7RpAC5ZSN1ZWtv1BCj/iUYxhTo0HHLVG2DIqlRypnq0eCbzj3KYiJfEe+KbCGm7KbFTPmSxNdlupgWZCfaWs6DQAcbx7tntRLnT1r7l01ljeUHlgFKQ1k0rTWG81Qw+z5ixRcyTLw45AuVt1SVeQjAlMc8Esm7LS+TZDyTi8NMOVpkh7LzZ0j9QIduhgXHJmSZhlrO8lrVBBDgg6ggg+MKwmHO3XKcLqoyAnmd5WXqatD+HXqL5VgYxp4mHmxtmrmp71ZEmQLzF68kD8R52+ETlbPkYJIXigJs8h0yAzJ4GYbHpbrCjbG1puKU8w0HsoFEp6D5wL1fT/ACHSl5HmK7SplbmDTkTrMI31f5Ry+ERw+KmYoZZiSpRH3cwj8Qskq1BtWxLwh2Rs8zJoTUtVql25aw4lYPEp3p8/uEO+UnMqhcAIsPEjpEp1F0vJSKb8+BcMTyjwz3h+jbEiZNly8iS6mM6ZLSpVeTAGvGFW1sZMlzlyp0qSrKcpAQE00KVIZQBDG+sUg9TpqhJY0uRVtfFASVvcsBXjenT4GM1LpWNDtbYWdInSphMt6pWXMsl2BIFUliymfQ1ZwRstmD05R2QqC8gSoa7NVuWgkLHCFmFlrQnKGI0MWiYvVI84hNW7QsohxmdPL946Be8Vw94jyEoWi1EtydWLE/StaRPEIYhNCSA5FrdL/FvGCZMhySFtalix1oGPSJpykh6Aa5iK3elfQh0FQBThlFOYIygC79anQH39Y1vYWSVDEFkmYhGZD6FjQcAToOMZwSRX2kg/hclwRx10vxjVf7OlBM9SdClutYTL9LKY41Ixi5KgrOtRzZnJ1c1PrnDlCVf0er/rAvUOMqg4dufiIqn4Y5ylW8UuK8i+tjT1QQ0w2HbCTEkCkxJuNX584E/C90GMPJl0lgBVQTVi7F71BBY/OHHZpBM9OYEBRI4C2jeBEVTcBanRhfQB3tSDNiSFInyiRQKB86P00g5FcH7BhBqSJyu0hUkJxSBPSGZZZK09FpLgjhET2bTiFBWGmFSFqZYW2eW9XOi08xy6kQYHeKWFFEVJFubW841PYTZ5RMUpVAkW9/Hl74SS0x1IKi5fUNF4qVgwrC4ZCQtEpUxSiAXIS4CuJOvARnsWiXjEoz5ZM8odB/8AjWCTcfhLvX4xbhpSzOmrmFLrTMfxBvy+kK9p5QJIJTSU1VD8yrRPtyc9vI7VR3Qlx2z5speSakpULcCOKT+IcxygNclvw+ujxqMLt1BT3U9pqNBXMjmlXGKsbg0ILA5kKSFILVYuz89D4xeKnemS3/JzyhFK72L+16M0uRQlgdWbdT9Iyol8QY2e2ykpQnUBJsbFP1hIZaav8PiaQOnxTeNbGzOOvyKSgN9L/wCn05R4pIa1ePowzzIA1PhEkiWWbMDa1ot25+hO4+qGXaZL4eWj+JJbpLP+aMrkFKDxjXbdUlSJVQ1TY1ogeFoUpko1TmOiRR+JJ0Hqkc2JOONNotkSlOkxfhdn947AZRdRoB4/K8P8BNGeUEJCjKl0mLBsk1KRY1N/fAc+WpYY0AskCg8ob4aSwSeGGUP/AC+kJlU+dimOKXjcrx2ypWOkrxEhJE9NZiKnPxIGigNBeEqdkSZVcQs5v7OXf+8qw6Dzh52OUqTPdyxYKBHr0YVdodkmXiZyXLBZZmsS6RXkRDK7cU/ArSrVRbgceMswSUCSlMtSt32lEAkZlFyYz85ZUSVEnmYcbPwykyp93KGHiW+cKTJULwYRSkxZybSISxvBr6Q17VKzYgqN8iH65QPg0AyUnMlwKqHW4eCu0Cvv19ED/AmD+te3+Cr6GFdlEiZO7pSSpMwFJHIi/UMCOYELNp4ES5q5bk5FlL0DsWtpD/8A2dpP2pzolhycgfWEW054XOmqrvTFHzUTGTepoLfyJgyU6R3dP+0RCgdYiBzh7E1M4o5x0RyniI6MDUxzJl2DW9Gt4NGGWd8BJcm5FeJIOhDdYby0Bqge/wCZYV0+MVTpuUE1DCtONPw2FfhFUjqUAJMkKZOQJyu1tBx+kNNjSjLmy1tlBLCjH11rWIYgmrgNRzR9bkWAiMmaM6WYuq7nTTgITKrgx4xpl2MkNNWClTZ1MxLVL+F7+8UciXKaVMB1yvV9ereEC7cUe/mAceeoe1i7+6B5eIIStJIIUz8aVDRmrgq+xXHhb3IYmcEkud39LvpccnvxiOJ2gmVlKUDOauqreFnEeoNRBe0cMEqAIB3QbcYE2nNQ48sd4HdJgQ7WTwSAoFPOGOzO1E1UwICJbrpwHiwhTNwMtVxE9mYBKJyFJJoq0Unjw6HS3ol2Mqd2qGuA2lIM5afsoCwFpWUKYtZdyx8oXbY2ClMrv8MrvZAG9+ZH6muOcSw+G7nFzVkuFKmBgKjMTzrHdmp83CzKsqWaLDhiOh1hItwblF8Lzz6iSwya3Rlidcx6ejGh2rMKZOGNwoK8KpIr/eMedptjCTPUEJJlqGdDA0CtHHAuPCDsTsmbiJGGEtL5cz1AZ8jO55WjoyZIueOfv+Dn7dxcWgTaOJSpQyqBZCQSCCxa3WAiuH+G7GzKFcxCeQBV52EHjsgj+0PgkRsebHCKjZz5OnnKTaMcpQ4R4TGyPZBP9qf5R9Ygrsow3VgnmG+BMU+Jxvkl8Lk9BDjE50ygKgILl7HMQ3WkXnDBEtKtVFvBIHzMW4rY89AqkMNUlw3y8o9xiT3Moaur/wBY0NEZYkne7/DLaHU2/RAJU5YBz0jRYDY5SkqnLEtJSUtqHB8Be0CbFlJlpM5YqBT1xJpA07ahWVlb1SwGgfhA6rqHlbhDwmk39749uSnT9O4rVTfsNsMjBS3V306YdSzt45eMdjdoYGavOqUta2AeqbBhqNISyFAS5hHD/wBkwIVjgYnjw4XOTnN+a252X2ZXTnaShD+eP7Gs3E4MpUnuJspKqFaVZmYuKEmlNGhRjdllBGUhaVVStJYKHFjV+I5eMe95SwizDrIkqH5FgptTM4IFKVbyiWSOLHNaW2n6/wBehaOHK186VgSMCrOHGoN9BfSunkbRHbOFeass9W9wHnBCFMp1AFy7sH6++LMRlmLVu3USkvX46jQeULpWv9hpYGokuyZ7tS1MzD4AmM1Mk+hr8o1ez5YAmFVBlU7hmcZfnyhZiMGlnQzCjAGvurflpCQjcpEZY9khElDV1f08RyCGszZrsoJDNQa/T4wErDUd9WcWD2fyh3Foi8bQN3g4R0XjCvUqMdAF0s2PfUUE5TusaaOG5cIBmzglxnCSKMaKAZ+pqDyDeQc6YpX5A5YKCiQwDVdi70IcacaibQxITvKVUioep0qbNQeJ5RVI7AybtCgIZr1zDMBq5411pUUi7B4wqWFGiaAOSaufLTzjH4vHzFKYAgAboanIhh1Pz1jZ7Ew7YeU6n3Xfi9Xh+25xaSsaMoJ/O6HG3h98TxSk/wCED5QuAhrtYOUF7y0/MQvYc/CNhwZJ400ivxmKG0nv7MhLNRSGO2zvp/6afnC0TQ9tYZbZUxl/9NOnMwsumn3op+jBLr8X1q6WwtJi3DrGZPURScSNRHGck6evTiOl9FJpq0Rn/wDTi1Siw/aCWnTP1E++Bz1HnA659aN+0CTJiuXhAXS0t2D/AJBtUo/2aTa837mQomuVSfJm+MONhTU92ySwKjlBoSOhjPbTBVhZBoWWb8wD8o8VLfDyxSij8B9I4MeFShBXy1+QZMz3XobYmIgtGJRteYhgiYVdap98Wf7xzg1Ufy/vDPpJrZMj8Vj5NkVR4TGLPaaf/B/Kf80D4rb+IUndWkH9IHvL/AwPhcgfisZt5s1KA6lBI4ksPfGQ2tiEsh1AOpZFbuoRldoTVqJC1KWoalT6XD6Q024HGGHI+9YEHsaJxt+v4LY81bpDfGqaUgcVH/CB9YXEUirtYoNISWohSv5lN/6wgTOVo48/X+kHpsV4k/X/AEt8SoOmjVSh90vqke9/lA3hCJWMmBP9arSl7dY5O1Zg4Hw+jRSOCSv3Gj1UObHpNIvNJB5rSPcoxnhtgj2kDwV9RDrGY1KMMgqB3l2DGyebcYjlxy1RX3KrqISrcqQ0DTJZekVytsSTqR1SflFn2uUqy0+Jb4xTQ1wWWWD8NDLBoUmRMYkqLAeKgfgIAm4jIHL0IqHazAEig0Y61a0Hk/cBjdYZuST9RCfHSUhTuASM2VVjW79dHETw+H7s48kP1E1YlIBSqWrfZmsedqjwgmVlUGRQGzPfm4qfCF6VBT58qiauFZaWJGUM+jjn4FYVCHLOAS7k2/ToRwfnWLkC2Zhpb0BI4g0POPIv79IpmT4y0+/nHsAFCWZMmZUb+ZLOWULF2rx9G8JZlVFRAYAmzs1hZmelYZzV5MqpdK7oAYGlQyhzYnV+Nl0+Y2UrpxAFSQwoGYMPVaFDMpxILWGU2BYnzAcDkKco1XZ7E5pYl5mIFCRdrhuIOkZectVFAMl6gj/VjUF+kXJxmQpAqCbg1ewKa/s3hHX0uRQlv4Zy9Rjc47H0TFbQGRAUUuhLODw5dYXTtqJ0qfhCeTtELSMxDG0wWPXgeX7RP7KXoH5j11jpSeKOmK2/k5klN3J7hkvGOR11hr2mmqCpOXKxlByf1KhDh5RJA+fx9cY0+2MHnElTU7tn8Sb+McsnJ54ezLVGOOX7CNC1appx9erxNEt9SPXryg6VhgPr69Xjinl69fGO/TtucevfYHXhnvX1/r7osw+FrT16b3xfJQW/aPZuOSgUYkG3rr7oEtMVbNqYbiWGE3iwTM+RhIrGKVKyNR3BNPcOQbhWGkyZmwaiq4mJPxHzhKVhmHSPJwrVGnxJl8+Rp7cpHJFKmukeEn94jljwdfCOo5Nj0k+ERPWI+MQWIwCM+W7WLHV/EOCCx1rEziVzZkkKQBkJDpJLh8wcEU184imCcAl5iY58yVOXomdHT5JKSjw2irtip56Es+WUn5q+fvhRL9evBRht2qkFWJWUqqMoCeLJAp5QnCVJotJCuBDfHx84OBVjivsdjmpSdepNYpUev9fgYGfh6/eo/mMTXMPPx9/z849yvf1f9/5hFUjFQHFvD6N4+Qh92jJEnDpHFZ8ggD5wmMokgDj69c0w17TqpIDfgUrzV/8An4RDJ/2w/f8AA8fpZn5x8uQ9eukVy2zgPlBuWJbwFTFkyX1ERl4dRLCre4cS9B1i7EG238ckokS5agtsxLVqcoT40MUTppmKSlLUSKKVSlmAHM3u8eyJKVezUWK9Ffwo5cVeAi7GYOgUHCSfwoeoDkh2D8A9noNefSoQUS0bbsrSAjfysKFRTQNaia8rCj9WtTi0kggG7AhKhQl+LGBJakgNuqrqoO5pzYlrPziUsJSoMAUl6PmHQeXxhWUDUKcDdX4LA+cdFJxifxAPrT6x0LZqL1qSSSUZTloFEO4uAX3rdPAwKk0eoJIUrdctV9aaW4RZjJKQuhUFBVGzAimbMLMRUnrFU2YD7SgVqZTuN5xQltfdcRkYCngslJ3kh1Uf8VQSf0pF4jh8qgWo2tTYWf1U+MEqllScrAn2Us6lGugFH5mt66RUjdAUs6jjRh4gVehPVodAYswhXKKspZPAlweTamoHzhns/boBZ+6U9jvIJHPT4c4mrD5yyiAHFdeTAVJDatVuDwDiNmByEqcB8p0pQ5tXeOjF1EobcEMmCMzVp2w6d9BAI9uWXHW8OMHtAKlhIm50jR6+TPrHzRUmbIrLmaOopduT6K4Wi6XttQbvJaVcxuKHyJ8I61nwzaclTRyS6fJFNRezPpBnVsQOfrgI5SmGZRCRx+Q4n6RiJHaQC02ajkpOYeYf4RKT2tmlRfu5oNgosodHaHyZYpbOyLg4rdGrm44qBSkMDrq3m3hAw5efw8oTo7QopnkrT0qOfCPJm2pKnyqUOoI+DxyuV7sjKTNjhUvg5w4FJ/xCES1coq2L2kMkLSlcpSVaLrz4h/GJS1uKKSX4KHXwvaOfDCUXK+XZXNkjJRrzSTOUv0YgFcTE1yVGwPlFPcEXB8jFwKNomJgj0Kgdco8/KJiV1jWN2ttghAzQdsqT94nmR8RAEmWb1t/p74nIxkySrMEoLKzOqh6Eg1H1iOeLljaiDDKMcicti7aNZ0xXFaveS0L8XJzX0sdR9ekWLxqSpRUuWlyS2YU1a7xy8VIF5oP6QT8odKkiXceptMWTpTUJctQjXz1cVHPxgaWkuz+tDXwPhDlOLQQckqZM4uGT56cYV4vaaXOVMgN+daiQdU7hdgHYtWvWDZ3YMvc25K5GIMtYJSFhvZJIFqFxchtabsGbR2gubkJR3YSjK6lBjUlwS1a2HAQIjFKmF+8PSRKCen3kwhVzz18YTk5CFCUkEqylc1RmLca1CRw/CfGJy0atT8nUoyqiUkghwkzG1G6gdVq+AHCLUHM2YpKXolIIlg0DMAVTC+quNINOHoFFTrAcO9Cw9kA5QNaCsE7NkOSnKhLmhSGSskl0fwKVmcUZ0tciJyzX9I8caXkHwq8+UEUtmTUVaxFB0Phwj1aAcoAOYkhBSspcC+cJFSWG7xAvQRXtLBrkzVJmnuwLMUqc03FAFgopNKDSgBpRLWUggbwACkpTdJDbqkqDtpumlaUaESfkowRWDTLzZWKlMcycwOl0mhd39nW8Wfa5kkZO7oLpFAWuSRavHjEpsz2XIBBLKFgyizmtSeIFaUdoIlspLnKUkFiAxA66s3u6uzYDyVtSlEkdWPWooRHRX9jV/ZhXPLNrwsg/GOhaRh8mcZayUEOEFnY60GZuBIck2rCPIFqVlTkpmYAVo761rzBal66nBjvFKBKGBYl2UKAkpJu48B74lLwsieCQqYyCoPWqQWzOUiwbiz+MKrYz2MmiWvvAvKVpCmrmu+77LZakc6ClakYvChSiVAuCUKKCXzWIYkgC/NqtDKUspV/wy8qXrMmEElnuEpzAUFG8oijCy6CckiepKzmBmFNDcEbzqfreGs1Ak2QgJCZcpH3YKiVZc5Ao5AJzByG6RDDpSbywJqgCSoudHqSeIsxi+WmWEnu5Y74kqKiT7JO8ne3jvM5IDZuUdMkgBD5io5aoHJxmrlqbF9Re0ZgQLKSWIzZUpIcKAIdTl2VqR0tFGP2EaqzSwpnypcBiHqNCXFBxeHGMxy1yxlShmq4SlYBDNcUc2a4hfIlTEhJKipJAJO8aEOyq7nk3wg2zNIQL2bZiLFzwIIFWNLwNO2fUgb1LgGhBrXWNlghLZJmlBGfKGJBqxIHDdcOwPQxZLw6QgsXU5sA17Ak5nbWvjeA5G0mJGEUMxzKSoByztwa99bREqnMGJPHMAfl9Y2X2WUtAQlJzZnUBXiA71OVnZqZjUMIpkbFRMIZKioMGBpVTCuVvf84ZTZOWGL8oyK8WvVCC3JvGIy8bVu58lHxjaf0Dh2LKWXdqJbgLMX5gmvg4itl92CpSUkAGhKgSE3ZmIAAvq4g91k30mN8GeOLCWzSlh7b1fJrRJO00/lm/zQ9xmwVpMpWVKVrqJYLlADMCTqeEBI2SHNGYsoE8OZN76XEbusX4LGwNe0UMD99w9r9/VYrXtKWksRNv+YeMMV7KBOmU1y1cVpYVYc26xLE4ADKo5apZRvoUuzcbVOujRu8D4HH9xadqI/s5h6rES+3CpEjnvqNfdX9odYPYSVJUQouU5iQmmjO7Od401rcW7FYIJoEpVlLkJHOpD2fhXlpA7zCuhxLgVy9oKKTllSwbDdJf3tF8nEz1uMwlEMCQlIGbVqUrQa6wXs/CsdSLgVoDpbx8aRfKwxSsEEMXG4ogpBp1vpYseQjOcmNHp8S/SIlYKbMUROnFTH8SnD15t6MNU7FTKU2VM0KsxNS7NQ25H4CDZmGDJdyBwFyCQ/HR3gz7JLEogkMGIKAXoQwJJABrVtH8Ztt+S6jFKkhdJluT7SHBCQklI83YgU1OnClOLxIO6QQc3AC1AqgAUWOp0gjHYhSe7yqYmYG/fKbaUhlt5CVzVhOW7FKUl0lgDRmCaEAh4KCyrZaAsHMSSzpSGADAXfkH4UNRrTOIStQSpYU/5TQXYgs4cMx/aGEnDJUhwjIClRIs5BqSKlIA1IcvaKJEyXlWcqVMAgvlIGYO6gAA9FA1p74xqIzMVnmqlTS6SScpSHNRV7lxqWJbjCxWCQFEBX3ZW0tTuU/iL8U8CTQG5vHhxuYFYQDNzOSpOZmNFIzO3XjHd9mzJzS0upyu5BDBwWzWalBQQwCvGSyFkABWUhwXGca1GvP6QbImrSAEqCEOoJQQDuqJzAnhz4mC5kpLBMsrUQSFKUySaMCkMaORUn4x0hCZaMy0lRdmBASKUcFJNxoYBgeUJ6BllyzkFt9OtdQTHRUna6x7AWE3AFq1o8ewKYbQ8SPvEjQpII49Yt7Pl5k59DMblRFo8jo0fJn4BcaMokhNAVEFqOAssDxEd3qlMCSRu3L6R0dCjGcxU1RWpJJI71QZ6MDQNF2FUSVOX+5J8Q6gfA16x0dD8CkM5ypqaoBPOib8YaLnKHe7x/qkm54pjyOjPyMjp8sGYxANU3EOtlSkqmTQpIICiACHAd3pHR0LyDgOxCR3qk/hEsEDQFyxA4wjwyiCsA0aZToA3lHsdA5DwS2qGw6yLhFPIwllTlPMOYv3d3L+1HR0ZGY22pKSJYYAbug5p+sSxuHSMJLISkFQJJADneAqdaUjo6MwAOG/qx+tvDh0gWX7fmP8SI6OjG5PJKiGb1VvhSNBiU5USimh7pFRS5ST5msdHQWERqNJvLI3LfRaCZaAELYDXT+KOjoHAnJfOO8v9CffeF+1Q01hQd3YWu3wJ846OhohGe1x9xhzrmkV1qlTxLZssFMxTDNXeatVqet46OgMIoSshTAkAylv/wDW8C4ZRJlkkkmhJuQwoTqI9joxkH4aSkzJAyhigPQV68YZYSUnKkZR7KtBoKR0dGAL8PvSyVVdVXrYhvJz5wt7NrKsUASSDcGoPph5R7HQ3DFNhipYzmgvwjo6OhBz/9k="/>
          <p:cNvSpPr>
            <a:spLocks noChangeAspect="1" noChangeArrowheads="1"/>
          </p:cNvSpPr>
          <p:nvPr/>
        </p:nvSpPr>
        <p:spPr bwMode="auto">
          <a:xfrm>
            <a:off x="155575" y="-2095500"/>
            <a:ext cx="6991350" cy="43735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arm3.static.flickr.com/2522/4066971942_8e9dc996b7_b.jpg"/>
          <p:cNvPicPr>
            <a:picLocks noChangeAspect="1" noChangeArrowheads="1"/>
          </p:cNvPicPr>
          <p:nvPr/>
        </p:nvPicPr>
        <p:blipFill>
          <a:blip r:embed="rId2">
            <a:lum bright="20000"/>
          </a:blip>
          <a:srcRect t="24319"/>
          <a:stretch>
            <a:fillRect/>
          </a:stretch>
        </p:blipFill>
        <p:spPr bwMode="auto">
          <a:xfrm>
            <a:off x="6729722" y="857325"/>
            <a:ext cx="2414279" cy="1143000"/>
          </a:xfrm>
          <a:prstGeom prst="rect">
            <a:avLst/>
          </a:prstGeom>
          <a:noFill/>
        </p:spPr>
      </p:pic>
      <p:sp>
        <p:nvSpPr>
          <p:cNvPr id="7" name="TextBox 6"/>
          <p:cNvSpPr txBox="1"/>
          <p:nvPr/>
        </p:nvSpPr>
        <p:spPr>
          <a:xfrm>
            <a:off x="6729722" y="2005905"/>
            <a:ext cx="1963999" cy="1384995"/>
          </a:xfrm>
          <a:prstGeom prst="rect">
            <a:avLst/>
          </a:prstGeom>
          <a:noFill/>
        </p:spPr>
        <p:txBody>
          <a:bodyPr wrap="none" rtlCol="0">
            <a:spAutoFit/>
          </a:bodyPr>
          <a:lstStyle/>
          <a:p>
            <a:r>
              <a:rPr lang="en-US" sz="1400" dirty="0">
                <a:latin typeface="Times New Roman" pitchFamily="18" charset="0"/>
                <a:cs typeface="Times New Roman" pitchFamily="18" charset="0"/>
              </a:rPr>
              <a:t>change 1.4 rot/s to rad/s</a:t>
            </a:r>
          </a:p>
          <a:p>
            <a:r>
              <a:rPr lang="en-US" sz="1400" dirty="0">
                <a:latin typeface="Times New Roman" pitchFamily="18" charset="0"/>
                <a:cs typeface="Times New Roman" pitchFamily="18" charset="0"/>
              </a:rPr>
              <a:t>change 4.00 rot to rad</a:t>
            </a:r>
          </a:p>
          <a:p>
            <a:r>
              <a:rPr lang="en-US" sz="1400" dirty="0">
                <a:latin typeface="Times New Roman" pitchFamily="18" charset="0"/>
                <a:cs typeface="Times New Roman" pitchFamily="18" charset="0"/>
              </a:rPr>
              <a:t>find I = </a:t>
            </a:r>
            <a:r>
              <a:rPr lang="en-US" sz="1400" baseline="30000" dirty="0">
                <a:latin typeface="Times New Roman" pitchFamily="18" charset="0"/>
                <a:cs typeface="Times New Roman" pitchFamily="18" charset="0"/>
              </a:rPr>
              <a:t>1</a:t>
            </a:r>
            <a:r>
              <a:rPr lang="en-US" sz="1400" dirty="0">
                <a:latin typeface="Times New Roman" pitchFamily="18" charset="0"/>
                <a:cs typeface="Times New Roman" pitchFamily="18" charset="0"/>
              </a:rPr>
              <a:t>/</a:t>
            </a:r>
            <a:r>
              <a:rPr lang="en-US" sz="1400" baseline="-25000" dirty="0">
                <a:latin typeface="Times New Roman" pitchFamily="18" charset="0"/>
                <a:cs typeface="Times New Roman" pitchFamily="18" charset="0"/>
              </a:rPr>
              <a:t>2</a:t>
            </a:r>
            <a:r>
              <a:rPr lang="en-US" sz="1400" dirty="0">
                <a:latin typeface="Times New Roman" pitchFamily="18" charset="0"/>
                <a:cs typeface="Times New Roman" pitchFamily="18" charset="0"/>
              </a:rPr>
              <a:t>mr</a:t>
            </a:r>
            <a:r>
              <a:rPr lang="en-US" sz="1400" baseline="30000" dirty="0">
                <a:latin typeface="Times New Roman" pitchFamily="18" charset="0"/>
                <a:cs typeface="Times New Roman" pitchFamily="18" charset="0"/>
              </a:rPr>
              <a:t>2</a:t>
            </a:r>
          </a:p>
          <a:p>
            <a:r>
              <a:rPr lang="en-US" sz="1400" dirty="0" err="1">
                <a:latin typeface="Times New Roman" pitchFamily="18" charset="0"/>
                <a:cs typeface="Times New Roman" pitchFamily="18" charset="0"/>
              </a:rPr>
              <a:t>suvat</a:t>
            </a:r>
            <a:r>
              <a:rPr lang="en-US" sz="1400" dirty="0">
                <a:latin typeface="Times New Roman" pitchFamily="18" charset="0"/>
                <a:cs typeface="Times New Roman" pitchFamily="18" charset="0"/>
              </a:rPr>
              <a:t> for </a:t>
            </a:r>
            <a:r>
              <a:rPr lang="en-US" sz="1400" dirty="0">
                <a:latin typeface="Times New Roman" pitchFamily="18" charset="0"/>
                <a:cs typeface="Times New Roman" pitchFamily="18" charset="0"/>
                <a:sym typeface="Symbol"/>
              </a:rPr>
              <a:t></a:t>
            </a:r>
          </a:p>
          <a:p>
            <a:r>
              <a:rPr lang="en-US" sz="1400" dirty="0">
                <a:latin typeface="Times New Roman" pitchFamily="18" charset="0"/>
                <a:cs typeface="Times New Roman" pitchFamily="18" charset="0"/>
                <a:sym typeface="Symbol"/>
              </a:rPr>
              <a:t>use  = I to find torque</a:t>
            </a:r>
          </a:p>
          <a:p>
            <a:r>
              <a:rPr lang="en-US" sz="1400" dirty="0">
                <a:latin typeface="Times New Roman" pitchFamily="18" charset="0"/>
                <a:cs typeface="Times New Roman" pitchFamily="18" charset="0"/>
                <a:sym typeface="Symbol"/>
              </a:rPr>
              <a:t>use  = </a:t>
            </a:r>
            <a:r>
              <a:rPr lang="en-US" sz="1400" dirty="0" err="1">
                <a:latin typeface="Times New Roman" pitchFamily="18" charset="0"/>
                <a:cs typeface="Times New Roman" pitchFamily="18" charset="0"/>
                <a:sym typeface="Symbol"/>
              </a:rPr>
              <a:t>rF</a:t>
            </a:r>
            <a:r>
              <a:rPr lang="en-US" sz="1400" dirty="0">
                <a:latin typeface="Times New Roman" pitchFamily="18" charset="0"/>
                <a:cs typeface="Times New Roman" pitchFamily="18" charset="0"/>
                <a:sym typeface="Symbol"/>
              </a:rPr>
              <a:t> to find force</a:t>
            </a:r>
            <a:endParaRPr lang="en-US" sz="1400" dirty="0">
              <a:latin typeface="Times New Roman" pitchFamily="18" charset="0"/>
              <a:cs typeface="Times New Roman" pitchFamily="18" charset="0"/>
            </a:endParaRPr>
          </a:p>
        </p:txBody>
      </p:sp>
      <p:sp>
        <p:nvSpPr>
          <p:cNvPr id="8" name="Rectangle 7"/>
          <p:cNvSpPr/>
          <p:nvPr/>
        </p:nvSpPr>
        <p:spPr>
          <a:xfrm>
            <a:off x="1295400" y="1409700"/>
            <a:ext cx="2220480" cy="646331"/>
          </a:xfrm>
          <a:prstGeom prst="rect">
            <a:avLst/>
          </a:prstGeom>
        </p:spPr>
        <p:txBody>
          <a:bodyPr wrap="none">
            <a:spAutoFit/>
          </a:bodyPr>
          <a:lstStyle/>
          <a:p>
            <a:r>
              <a:rPr lang="en-US" sz="3600" dirty="0" err="1">
                <a:latin typeface="Times New Roman" pitchFamily="18" charset="0"/>
                <a:cs typeface="Times New Roman" pitchFamily="18" charset="0"/>
              </a:rPr>
              <a:t>suvat</a:t>
            </a:r>
            <a:r>
              <a:rPr lang="en-US" sz="3600" dirty="0">
                <a:latin typeface="Times New Roman" pitchFamily="18" charset="0"/>
                <a:cs typeface="Times New Roman" pitchFamily="18" charset="0"/>
              </a:rPr>
              <a:t> for </a:t>
            </a:r>
            <a:r>
              <a:rPr lang="en-US" sz="3600" dirty="0">
                <a:latin typeface="Times New Roman" pitchFamily="18" charset="0"/>
                <a:cs typeface="Times New Roman" pitchFamily="18" charset="0"/>
                <a:sym typeface="Symbol"/>
              </a:rPr>
              <a:t></a:t>
            </a:r>
          </a:p>
        </p:txBody>
      </p:sp>
      <p:sp>
        <p:nvSpPr>
          <p:cNvPr id="9" name="Rectangle 8"/>
          <p:cNvSpPr/>
          <p:nvPr/>
        </p:nvSpPr>
        <p:spPr>
          <a:xfrm>
            <a:off x="228600" y="2171700"/>
            <a:ext cx="3021981" cy="461665"/>
          </a:xfrm>
          <a:prstGeom prst="rect">
            <a:avLst/>
          </a:prstGeom>
        </p:spPr>
        <p:txBody>
          <a:bodyPr wrap="none">
            <a:spAutoFit/>
          </a:bodyPr>
          <a:lstStyle/>
          <a:p>
            <a:r>
              <a:rPr lang="en-US" dirty="0">
                <a:latin typeface="Times New Roman"/>
              </a:rPr>
              <a:t>8.796 rad/s, 25.133 rad</a:t>
            </a:r>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1200329"/>
          </a:xfrm>
          <a:prstGeom prst="rect">
            <a:avLst/>
          </a:prstGeom>
          <a:noFill/>
        </p:spPr>
        <p:txBody>
          <a:bodyPr wrap="square" rtlCol="0">
            <a:spAutoFit/>
          </a:bodyPr>
          <a:lstStyle/>
          <a:p>
            <a:r>
              <a:rPr lang="en-US" sz="2400" dirty="0">
                <a:latin typeface="Times New Roman"/>
              </a:rPr>
              <a:t>What tangential force is needed to accelerate a (cylindrical) 268 kg merry go round with a diameter of 4.20 m from rest to 1.40 rotations per second in 4.00 rotations?</a:t>
            </a:r>
          </a:p>
        </p:txBody>
      </p:sp>
      <p:sp>
        <p:nvSpPr>
          <p:cNvPr id="5" name="Rectangle 4"/>
          <p:cNvSpPr/>
          <p:nvPr/>
        </p:nvSpPr>
        <p:spPr>
          <a:xfrm>
            <a:off x="152401" y="5280223"/>
            <a:ext cx="1101584" cy="307777"/>
          </a:xfrm>
          <a:prstGeom prst="rect">
            <a:avLst/>
          </a:prstGeom>
        </p:spPr>
        <p:txBody>
          <a:bodyPr wrap="none">
            <a:spAutoFit/>
          </a:bodyPr>
          <a:lstStyle/>
          <a:p>
            <a:r>
              <a:rPr lang="en-US" sz="1400" dirty="0">
                <a:latin typeface="Times New Roman"/>
              </a:rPr>
              <a:t>590.94 kgm</a:t>
            </a:r>
            <a:r>
              <a:rPr lang="en-US" sz="1400" baseline="30000" dirty="0">
                <a:latin typeface="Times New Roman"/>
              </a:rPr>
              <a:t>2</a:t>
            </a:r>
            <a:endParaRPr lang="en-US" sz="1400" baseline="30000" dirty="0"/>
          </a:p>
        </p:txBody>
      </p:sp>
      <p:sp>
        <p:nvSpPr>
          <p:cNvPr id="1026" name="AutoShape 2" descr="data:image/jpeg;base64,/9j/4AAQSkZJRgABAQAAAQABAAD/2wCEAAkGBxQSEhUUExQWFhUXGB8YGRgYGBsdHxsgHBwgGhkcGxwaHSggGholHRodITEhJSkrLi4uGyAzODMsNygtLisBCgoKDg0OGxAQGzAmHyQsLCwvLCwsLCwsLCw0LCwsLCwsLCwsLCwsLDQsLCwsLCwsLCwsLCwsLCwsLCwsLCwsLP/AABEIAMIBAwMBIgACEQEDEQH/xAAbAAACAwEBAQAAAAAAAAAAAAAEBQIDBgABB//EAEYQAAECBAMFBQUGAgcIAwAAAAECEQADITEEEkEFIlFhcQYTgZHwMqGxwdEUI0JScuFikhUzU4Ki0vEHFiRjc5OywkOj4v/EABkBAAMBAQEAAAAAAAAAAAAAAAECAwAEBf/EAC4RAAICAQMDAgUFAAMBAAAAAAABAhEDEiFBBBMxUXEUIjJhsUKBkaHRFTPwBf/aAAwDAQACEQMRAD8AKVmD5WWl9U1dJ0BO9pV6eccUGikskeyoJD9CbbwYdAxdnh/tZBSRlJf+EEgjmCTTmOMKcZgy2ZBASospMxQdJ1BLVf4agX79zmTTA0yikZg4mGoOdzQv/VqNahm91XI2L7tWZWQZ5agokEglC7ps2V0qckWOZi7wbJckhSCFSyEzEKBBIZ0KDtnzAMDfMmkBbWk5imYWBmHuV1UpKgr2FB/ZVmLZTbMfBXdbDKhNsuX3k1YzBIzrWTzQKM/Mj3PwjS4fDJUolQdSqsApZAo2Zq0RXx8Iz/ZHBd73ylkhQVkLMCDMUyjxcBCi3XR4YYuetUwolnLLS4JGYCjOKB2FA9H0hIp6R21YPj5SCoqRUGYkBVMx47oNnBanxq7wc1BSJSx3alulExfsLcEFAYtV2yLubPoi2jPzEDgoaAWpTjRh4cXgxCit5RXuKAzJLsaa6kcQkh/CJ181Bsfpzd2mTPKwsn7iacygSC4lqYuJqMtnIWkO9wlHjcKmbInFjLm2UHd6pZw1UAuEqAeo/iELNoTJ0sLTMUtcrNXeU6CMvdrBKmeiSMx0DmJL20maiWXHfSVIKzQBSEmilWKW1SH10Ywteo1kNizZklc2RMORaD3oe1DlUpNQ4yi40SeYjsXmWZ0sLdckZkggb6ZWYFwbryKNOdRWCO0u0TipfeKypMkOPZrmISUgpc13jU6CO2dLVNBmIP3s4J7su57xO7MJdJJS6mZIcIPnkuDC+cRLnoWkuJgDKDnhYXByqSOLvDzs3LyLJUl0p+6rX2arsKOS/wDdHCMtPTvGUxly5M5sqiApHeA0OhCVIFeAB1jQytuFOAWBlC1omLJoGLlSlNQA1ypAqCU8IaE6diyjaK9gET5spRcy5SRLQAfaUzknilg3D2RYkQ42utOKnS5AeiStZSahiwQ3su9S4/DQVhv2Q7NoGDlIUsZlJCzUABRGZPN0k+60ZnFYkKXPVK3RPm5EoQGUpCEhJAy1TLCipSlMH3QDdnU6VMVwt2gHtJgcuZpq5hQySCWyhkslzUsCHroaDXKz2UCA7cPryjXz9izytMtUhKEMcksLKUhgFF1EOtRNCQak2DCMvMUUZkMBUj8zEUNqPz98SyNN2NFVsJcVLKKJBr4m2nL1WPMLs2bMUlLElVksSdCKAagvDREve5+P1gz7ZicOgLllkvoEqILEVBDgEP7uIiUUr3M9hLNwgQ4Kt4aDXjV48wy0OAZT+Jck0v8ALnHs9EwjPlKQXvrQKJAJeygSbbw4iKEImFIUXymx48hxjc7IxZi0JU2RJSBqaudT0bS3nEcLIQ7rUGf2XVq9XA0oecW/0VPP4F0LUGtH5UcVitGzJgIKkKqH1FDYuR0g6ZehkD90ADlJeg4a3vFuFwaFUmzVISA4ZANaUd/lHqsBMTlISo5hQAF7OaNwB8jwjw4SYUFZlkAM5IUDWxbhzaBpYdy1WLmJllAnLKcpSUmoqwUkH8py8rQBKa5+EQmTibk+cQ7/AIfvChoLZNXLeD+6OVOSzXHM/KAzMJa1Lcf3jwpIcHjbpGNQWpaDx6CK0p3gyc38LmvlURQxj2XNytTnBRqL1lixlsRcOY8g07cnKr3csv8AwfQx7D7f+Rj6vh9pmUplgTZdQldiQKsQrUcy7dIYTdrIUy5UpaSQx3A6hwULLA4FqcHcYjHqSCQkFjYgluWtTYhi/nSvC7RIUlJLDiaA81XZiOR6RVZmthe0nuaGbjUhSVA2LMDlISsgFNw6XcMXynKS1h7tvew00LKlKQAqWRRJAUlaSAHBCkA0Nil7ksDi8JOUSkMCGALnKQWBSsgHMCALnhWkdLTmROw8xOSfLl7r0BdK3BJuMu90CwBumG12DQC9ncZLylk94szJkxMuoKl+xKSTVgc9bWNaRpcFgBKlqzLOYl6MDrmzlJoMxVRNjVzGU7D4MK7/ABCf6xDhCWfLm1J/MSoISb1VDCWnPOKSsirrWkukqTfKVKbdFxZ6EnLVoz2QJRI7UWgkFKgo0OYNWou3hqeGkH4XaMqWyZgucxbkNeAAFzxhPiMKEEhNWYuRvVql90GzE14Q92DhpRWhc0qZvZBu3IVdyGelYTU9VjaVVBuP2WFJzJlKRuhOUZQbUABOVVaVdmcNGWnbGRMCUgK78OCkkAKsQqUatQuUGlTb2o+mS8TLSpICgUGwJ9m4b9JVoNQ1rZbtSmXnTNLsthMQlksANyYGJKWJu4LE8IaUkxUmjDYKYsNKK2UohKa7vtpBSpLUIJLpPJ71Z9nsYuTixIUciZRmZAog5AoOXUL0A8qCsAdocIqWv2kqL5sycofKgEboLAkNahKaByUivauIUufKM3dUpKcyg2VSSokTEFIG6UnqGbSI3Q572gBJROUR9+VqUz1KSVAEPwKQGoGrUGHmJwYGzZYURnxEyVKeu4ArMEpBHB1E6lfBhBnbzZqPsomIBaQsC7J3iJZSAwq7OBZqsxgfbGzlJXs9EtKpkxTLCQAM2VCSCC7ADmxAcnm+lJsGrwbLtNtCVgpCzKSysrS06mYqiCyjpvKJ1ymtRCDZExOFkJVhcN36xKHfTipSSVEsplEgpANGADCubjRg9kTMRiXnLSZeGH3hL92lZD92M5YJATvFqnSxi/tl2gSiUnCyVMWBKwMiAkgjKHSM2jKFODlhBaW7Yup+DLY/GEzSR3cxYWoBKEOkmpoVOZhBLAl3ygudUs1aipmZjzva1YsnYpMoAS1AqD76U3NAwzJ9kdIFkza3Y0u3rzjnkygXLUAXd6WPO8aDsmHUQJBmgVUc7MCGYcCevGM7lJJBL0/FSGvZvbicLNK1y8wKcmZJqgWNKJV14gGsLF7gBtozVSirvkDKp8iAsnKMzhCqsMoYgkfhS4ItOVs+dLmfaJksIHeJLHR1UoQ5DhV21hpt7b+Gny1Icu+dC1y7lLlgNMxJFaVFLtlsd2knTS0yYpQACQC1AKpFnpxJJijkkY+iYtKpCe6UpMthKBNPxD7wgampI6eSfG9oZAWFziqYE73doKcz/hcLsKvlDsAl30ye2NuTsUszJ0zMTpQCgYMBybrC9EtRLMPJz19cYLzPgFI1C+2EpJTMShaluSUqysoFwcxqXNCeJ4UYDavbjEz0KlkS0oUMp3Q5FLqpZtAByhRiMGUKKV0VZjQjkRodG0jyTIbpyA8am0B5ZeptKF0yUQWLgxHu4b4rEoXQJSkMBupSLE1VlZ1Wc6tAapfi0TsZMhgkuoB0p4FRYPpXQ86eERxZAUQ4LEh02PMal+cX4VkrBVYFy1fCC9tbPly0JMqaF5lZigCqaOCS1mLMCavaGStAvcUBYHGLVIYOFpPIX8QR6aIoRZxDDESEqBUAEKNQACAAdODMC3zgIYUlvRjou+ynl5x7Gs1m5TLzKBq2VxqKH2a0biYFxbgvlBTqEuG4U1Y+uDXv0ZJeYZnRR+S1D11gbGYyWoGrVY+hXx+cBjouwe0WliWnKp3ZKgWUGchJYhNHcVHBqxPaO0hNAM3OmegDuV0e+ZIVbMHABIocxVcEBPg2AoXs/AkuwbXSoYvqIr2riFFIExysF0qdwQ7dQae6CpAaPeyM4ialJC+4KhnCXdbEKSN0hTAgFgQ7Rr+0W1CCEEAy5YAy5CgJYMAwIOYAudMt2eMLImKSAkXYFz0rDWYozEkrWQQSQDQF6qZ3KieJMaOSthfLLTj86qBgat4uTWo84u2hiGQlLDMQC+oFbdYW4CehK3mglKQXykAv/e6wbtRYIGU7uQHQ6kiop5Q17G8MmrEbqRrY86MHbQQdhMZ+BW8LuT7RIqVaOwqDduDwkkvMACASQK3p1OnUxpdm4ABG+N6jByx6qTbiCPMNGi2YD2jllzpEhbLQiYhLkO8uaFDMQxdlLY8ciDrRBtfAqE2bKllS0YdSgC+YBOctawIqeb+DDtds2Ykd6A6EkALBBN6OXqXNx5CD+x0psPNWr+smLYE6kAkZv4XJLgXp0L3dABcb2qTP2erDzUtPCkZVMGUEnpQsLWN6Whds3b89E1M0LzTQjupSlWlhgkEC1E0c83eANtSCJhIIIUM4AsHuPOrRXgzkJcbzUJ0HKJuTDR9N2EpEuX3eClmdibrxCwDkJYFaO8UEmZU5QKakli43abYf2SQmYljMqFzFkKUtSwQ6TmIFy5L/AAavs3iUiX7TFTUY8eV7DSrxVtfYa5+aYtZ70qCUVy5eDlVQzF6Bn5kxRO0BmDxEoghzUHw0sSbavziianMnMk+HjB+28GJUzIyc2UOwVqP46qJocwABelGhUhBCiDcFmelPcYmzBcklHtAMdQdL6+Gvxhps8JKklUszUuHSi6mILUfpxhbIS6ilKak2AJHSGuyMPNB79MvOhCgFVLVbdIoWLgeLQvIrDu2G0VLKgMOqVKYJCWAPCoul7MwdhGUOFqCaPSgatOOv1j6r9vmYrCTJpySpSld3lCys7rHViDY/V3jHbf2bMlJlqUXQsCYg/mqxAHFyT5xeST3NEz0gy0zQA2WxJqzhiQ/DSl2j6d2R2JLw8rvp6ApahmSlZQAoPQZl7iHFeJoKAHNiJEuWCFtlUA7gJNXGUqBDXSpx0h523GIlplBWNVOBRRDd0QFAZStMsh6akVrTiI7bhZmNsz0Lmky5fdo/J0od5zrrRuBqSGiQSHcZXdyLn4nXytFSguuYDKCApqXdqBtEmGex8aiUQJipvdEupCSCFNZ0KISouE3dvgl29wC/GhQDZU0utvac0IBALc2gbviPaTTpDftHtlOIU0tCsv5iSSSLOAycwBZwngzNAOJnrVRSt1mG6lOgArl5DnzrGlVhKJc9OYcHDvGh7VyMKE4f7GSpTKM8EulKt0JCSRV96xIpRozwk5mYC7X+Me7RlhORjcEkcK0fi9fKFT4NySly94OQSNLxbiJYU5zOdQQ1vhpSLuyeFVNxKAE5sqVLIu4Skk016QRtfDCW60KdKyahx1plAF4anVm5FSUj8oPjHkQE3kfP9o6EMaPtBtIz0SKHOUqCyQ5pMoz1BHz5wvw6SQSXPs1bjQdbvzaNqNtqpvFug0j3+m1fm/wJ+kB5UwqRj5EpikuS5GahDF2c8dDSC8VjkLlZVDMWGRRu9Xte4P1jSjapLVH/AG0aeEDbUx5XKWjdOYAUlpGoNwOUDuIazKZmUfD4CNHsTApUglZQ+YAJJctxA8r0paL8DNQlKRklZtSqUgk9VM54dIYf0qof2f8A20/SApJOxbSYd2g2ElODzhRZkKCWpUigFhfQQPsDZkiZh0qnKCapQAzu4DUCVG5vAuP2otcpSFKTlYD2QGArw5RRs3E5ZSAyFBgd5IOgGoMV7iasyfJoZ+wJcoS+6O6tQIKVCgVrlKLs1wNIddqNlS8KJQSSc7hyeDOTxd9G15Njvt1tyXu1G6mhcFxShcA+Agub2hmqbOQprZmLdHEL3kbUEY/Z4nYXFBqpkmZT/lrSvxoCPGH/AGB2JJm4CUpt7fzW0WTqDoRGSnbZmKQpIyjMkpdxqMtWEUbB2tOwssy0rIDvuq5MaHpA7quw2qJf7TNlS5U7DFD/AHstRU4SDQhvZAGsZmZ2dnqZfdq7tZZKmLFxYKs9DS9IZdpdprxM2UFknIktajkcOkMZWMZAQQSBoSWpamZn8IVz3sNqhds7CTkFQShVOHOseYrHFKnXM7tmD5mLgWvflyhj36fy+5X+aBMThpK/blA1zVC78fagrKgakJtsze/WZ01QVRgQoJzBIy00enuMJ5IlZQohbKcgBnbm+saqds2SU5crAAgD7wsS9RmJrU8oAwmx0KQBmIyEoD6gKvaD3F5GjofkCwGA71zKlrIcMHS/sijPUl9IrlbUly1zEDvEBQKFpKakUcGtK1pZgzEQ7wezgHGYjKtwRR90B/P4QH/uyc6lqmhSlEkkg6l61vG7iB8l0EYLbcpMpSZYUEBs25Xes5vVvdHu2e0SMTJkyFLzd2GlgpLkEsQo6+yQHjpGx1IfLMAzULG/mDxgfGbFWqciYVBQSw3lB2D8m1+MHvJozUE9mByJScktJWkFRsQXJolgQD5c4ZbdnieElW8QnKkggEpdwHN7vXnqXNGGwSpjKTQoWSH0cggt4Q7OHNaJIJfeQ7Ua7vz8uEBZFQZKK5MpipGVBGRSaoLFYP4FF6iju7eGkGTsP3a0hcpLobdrvXUHcF3qKDSGv2F0rzS5Zq6QH/Kw4VzEmsETMPLJT/wso7pKlEq3lEhg1ksBoNYOtE2l6iTtdtRE91S5aEA5UpEsMKH8o9k1tyfWgqNk98pWUTAhKEqJyZme7hwQl3rWgJ5Q02vLUqYkolhCDUoSzKWHIPF4htCXPMzNKCkpoCAQXA5qc8YOtPdjaeLMwolNiQH4EeLRRjCVHWgAjV7TKyQZKJgUHLLyKazMw634xlFqKiSTVRcnmS5jKvKNprccdi5wl4lJmKyIUkoKw7pBZikioLgV6wx7W4dRnFlhYcsShIzaBSsoAJI1awEB9n8DLUc01S8qT+BPzqAXbTjDxIQZm4tRYKZ6EVGoarfGGUl4Np5MfNkLBLpL8o6NbiMMCok/H6x0NpNRcko6evMiPdzjA4mPoG5Hw8I9mK1sI4aJMIShJ1Aj3uhAmca+HziWejj/AMh8ING3CDh9Y8MloHTM4+vKPTiObQAbk50s5SBw9fGPZP8AVo/SPgIgic5Z78TDPBbHxCpSCmUSWtR+TJJCj4CKWljdjJNoDHUx6E84iqYUkhQYihBDEEcXqDFff8okKEZDy8o4I6RR9op7PnEvtLXA8o1GPPsW/nJratoICRqAYhLngkB/EDx84YbawiZSJUyWoqlzUlibpUmikkij6+MZvemPu1fALkRw+ESyJgXvw8SE8cfdGoUI7scfjEUywLFtacTcxT3iTrE0rHLzjG/ckSfVY4FXAeUd3jWb3QzxWyskiXMUv7xaSsS8v4AWcl9bgNYGFbryFRb8C4K5J9eMeKfQCOEx9PjHBY5+vGDYtkFIOoHh/pHEEcfCLM2oLR6EE6/CNZgczj/EPXWI96efl+8GmU2t+MeCSfRjWbcXrWCUkn2S9uTRJWJ5mDVySBZXyisyX6xtQNwKZi2BOa3KMXLSKPG62lIAlzCQKIJtyjGSRvB46MPhlIGi2LOyI3SA9dQ8GLxWYuWJ/UfWkV7LwwUhyzv8hzghWDTy90Sm/mYruwVeUl2P88dBQwI4DzjoGt+prYMJFbK6Vc8hzjlPSzC28C2tn5+mgpE+4sCGIIfVwfCIZhcseRt6vaMYpQndJN3uGoLPeIpHKgFjc+QreCgsAHg4JYa6V8YtwmF70pSkK3iw4Hj4Djyg2EDRhypQSlKlKNkj2uYYfSDv93cSAVKw84C/9Wo/Jx4w9xWPTgwZGGZK2+8ms6iWdnALdLB+pi7YuPUnDT8SuZNUsMiWCtXtn8QAOj+4xF5W1aWxRRV0xdsXs3OzBa5RSB7OdOV1XHtMzcTygTamBnyT3i2Lls6FhQBuxIJynrw1hsntEjEDu8dL7zhMlulY0q1FHqPCC8D2cQtM0YecmbLWhQKCMqwWdDpsSFAVFeUTcmpan/H+FEk41ETytrysUMmL3VsycQn2hwCx+NPpxCza+x5kgjOxQr2JiA6VdDoeRr8YpxODKCUqBSRdKgxHV+D6iDtk7WXJBQQmZJV7UpdUnoNItTj9Pj0/wlqT2kJ7a+vrDPA4KWmX388koJyoQlgVkXrokWJ1PvK21shHdjEYdzJJZSVF1SlEUBOqToeNDxI+2pf3GFH/ACyW6qr8IzndJcmqrvgiNtykl5eEQkguD3iyaVbePhD7YG0ZWLSvCLw8tIKSuUhClD7xINASSyiCRw4gxjAnh68/V4I2dOVKmImILFKgfI8tI0sarbz7syyMltTCCUoZSShScyCaFnIIUNFhQY6WOsAFYjaf7RpAC5ZSN1ZWtv1BCj/iUYxhTo0HHLVG2DIqlRypnq0eCbzj3KYiJfEe+KbCGm7KbFTPmSxNdlupgWZCfaWs6DQAcbx7tntRLnT1r7l01ljeUHlgFKQ1k0rTWG81Qw+z5ixRcyTLw45AuVt1SVeQjAlMc8Esm7LS+TZDyTi8NMOVpkh7LzZ0j9QIduhgXHJmSZhlrO8lrVBBDgg6ggg+MKwmHO3XKcLqoyAnmd5WXqatD+HXqL5VgYxp4mHmxtmrmp71ZEmQLzF68kD8R52+ETlbPkYJIXigJs8h0yAzJ4GYbHpbrCjbG1puKU8w0HsoFEp6D5wL1fT/ACHSl5HmK7SplbmDTkTrMI31f5Ry+ERw+KmYoZZiSpRH3cwj8Qskq1BtWxLwh2Rs8zJoTUtVql25aw4lYPEp3p8/uEO+UnMqhcAIsPEjpEp1F0vJSKb8+BcMTyjwz3h+jbEiZNly8iS6mM6ZLSpVeTAGvGFW1sZMlzlyp0qSrKcpAQE00KVIZQBDG+sUg9TpqhJY0uRVtfFASVvcsBXjenT4GM1LpWNDtbYWdInSphMt6pWXMsl2BIFUliymfQ1ZwRstmD05R2QqC8gSoa7NVuWgkLHCFmFlrQnKGI0MWiYvVI84hNW7QsohxmdPL946Be8Vw94jyEoWi1EtydWLE/StaRPEIYhNCSA5FrdL/FvGCZMhySFtalix1oGPSJpykh6Aa5iK3elfQh0FQBThlFOYIygC79anQH39Y1vYWSVDEFkmYhGZD6FjQcAToOMZwSRX2kg/hclwRx10vxjVf7OlBM9SdClutYTL9LKY41Ixi5KgrOtRzZnJ1c1PrnDlCVf0er/rAvUOMqg4dufiIqn4Y5ylW8UuK8i+tjT1QQ0w2HbCTEkCkxJuNX584E/C90GMPJl0lgBVQTVi7F71BBY/OHHZpBM9OYEBRI4C2jeBEVTcBanRhfQB3tSDNiSFInyiRQKB86P00g5FcH7BhBqSJyu0hUkJxSBPSGZZZK09FpLgjhET2bTiFBWGmFSFqZYW2eW9XOi08xy6kQYHeKWFFEVJFubW841PYTZ5RMUpVAkW9/Hl74SS0x1IKi5fUNF4qVgwrC4ZCQtEpUxSiAXIS4CuJOvARnsWiXjEoz5ZM8odB/8AjWCTcfhLvX4xbhpSzOmrmFLrTMfxBvy+kK9p5QJIJTSU1VD8yrRPtyc9vI7VR3Qlx2z5speSakpULcCOKT+IcxygNclvw+ujxqMLt1BT3U9pqNBXMjmlXGKsbg0ILA5kKSFILVYuz89D4xeKnemS3/JzyhFK72L+16M0uRQlgdWbdT9Iyol8QY2e2ykpQnUBJsbFP1hIZaav8PiaQOnxTeNbGzOOvyKSgN9L/wCn05R4pIa1ePowzzIA1PhEkiWWbMDa1ot25+hO4+qGXaZL4eWj+JJbpLP+aMrkFKDxjXbdUlSJVQ1TY1ogeFoUpko1TmOiRR+JJ0Hqkc2JOONNotkSlOkxfhdn947AZRdRoB4/K8P8BNGeUEJCjKl0mLBsk1KRY1N/fAc+WpYY0AskCg8ob4aSwSeGGUP/AC+kJlU+dimOKXjcrx2ypWOkrxEhJE9NZiKnPxIGigNBeEqdkSZVcQs5v7OXf+8qw6Dzh52OUqTPdyxYKBHr0YVdodkmXiZyXLBZZmsS6RXkRDK7cU/ArSrVRbgceMswSUCSlMtSt32lEAkZlFyYz85ZUSVEnmYcbPwykyp93KGHiW+cKTJULwYRSkxZybSISxvBr6Q17VKzYgqN8iH65QPg0AyUnMlwKqHW4eCu0Cvv19ED/AmD+te3+Cr6GFdlEiZO7pSSpMwFJHIi/UMCOYELNp4ES5q5bk5FlL0DsWtpD/8A2dpP2pzolhycgfWEW054XOmqrvTFHzUTGTepoLfyJgyU6R3dP+0RCgdYiBzh7E1M4o5x0RyniI6MDUxzJl2DW9Gt4NGGWd8BJcm5FeJIOhDdYby0Bqge/wCZYV0+MVTpuUE1DCtONPw2FfhFUjqUAJMkKZOQJyu1tBx+kNNjSjLmy1tlBLCjH11rWIYgmrgNRzR9bkWAiMmaM6WYuq7nTTgITKrgx4xpl2MkNNWClTZ1MxLVL+F7+8UciXKaVMB1yvV9ereEC7cUe/mAceeoe1i7+6B5eIIStJIIUz8aVDRmrgq+xXHhb3IYmcEkud39LvpccnvxiOJ2gmVlKUDOauqreFnEeoNRBe0cMEqAIB3QbcYE2nNQ48sd4HdJgQ7WTwSAoFPOGOzO1E1UwICJbrpwHiwhTNwMtVxE9mYBKJyFJJoq0Unjw6HS3ol2Mqd2qGuA2lIM5afsoCwFpWUKYtZdyx8oXbY2ClMrv8MrvZAG9+ZH6muOcSw+G7nFzVkuFKmBgKjMTzrHdmp83CzKsqWaLDhiOh1hItwblF8Lzz6iSwya3Rlidcx6ejGh2rMKZOGNwoK8KpIr/eMedptjCTPUEJJlqGdDA0CtHHAuPCDsTsmbiJGGEtL5cz1AZ8jO55WjoyZIueOfv+Dn7dxcWgTaOJSpQyqBZCQSCCxa3WAiuH+G7GzKFcxCeQBV52EHjsgj+0PgkRsebHCKjZz5OnnKTaMcpQ4R4TGyPZBP9qf5R9Ygrsow3VgnmG+BMU+Jxvkl8Lk9BDjE50ygKgILl7HMQ3WkXnDBEtKtVFvBIHzMW4rY89AqkMNUlw3y8o9xiT3Moaur/wBY0NEZYkne7/DLaHU2/RAJU5YBz0jRYDY5SkqnLEtJSUtqHB8Be0CbFlJlpM5YqBT1xJpA07ahWVlb1SwGgfhA6rqHlbhDwmk39749uSnT9O4rVTfsNsMjBS3V306YdSzt45eMdjdoYGavOqUta2AeqbBhqNISyFAS5hHD/wBkwIVjgYnjw4XOTnN+a252X2ZXTnaShD+eP7Gs3E4MpUnuJspKqFaVZmYuKEmlNGhRjdllBGUhaVVStJYKHFjV+I5eMe95SwizDrIkqH5FgptTM4IFKVbyiWSOLHNaW2n6/wBehaOHK186VgSMCrOHGoN9BfSunkbRHbOFeass9W9wHnBCFMp1AFy7sH6++LMRlmLVu3USkvX46jQeULpWv9hpYGokuyZ7tS1MzD4AmM1Mk+hr8o1ez5YAmFVBlU7hmcZfnyhZiMGlnQzCjAGvurflpCQjcpEZY9khElDV1f08RyCGszZrsoJDNQa/T4wErDUd9WcWD2fyh3Foi8bQN3g4R0XjCvUqMdAF0s2PfUUE5TusaaOG5cIBmzglxnCSKMaKAZ+pqDyDeQc6YpX5A5YKCiQwDVdi70IcacaibQxITvKVUioep0qbNQeJ5RVI7AybtCgIZr1zDMBq5411pUUi7B4wqWFGiaAOSaufLTzjH4vHzFKYAgAboanIhh1Pz1jZ7Ew7YeU6n3Xfi9Xh+25xaSsaMoJ/O6HG3h98TxSk/wCED5QuAhrtYOUF7y0/MQvYc/CNhwZJ400ivxmKG0nv7MhLNRSGO2zvp/6afnC0TQ9tYZbZUxl/9NOnMwsumn3op+jBLr8X1q6WwtJi3DrGZPURScSNRHGck6evTiOl9FJpq0Rn/wDTi1Siw/aCWnTP1E++Bz1HnA659aN+0CTJiuXhAXS0t2D/AJBtUo/2aTa837mQomuVSfJm+MONhTU92ySwKjlBoSOhjPbTBVhZBoWWb8wD8o8VLfDyxSij8B9I4MeFShBXy1+QZMz3XobYmIgtGJRteYhgiYVdap98Wf7xzg1Ufy/vDPpJrZMj8Vj5NkVR4TGLPaaf/B/Kf80D4rb+IUndWkH9IHvL/AwPhcgfisZt5s1KA6lBI4ksPfGQ2tiEsh1AOpZFbuoRldoTVqJC1KWoalT6XD6Q024HGGHI+9YEHsaJxt+v4LY81bpDfGqaUgcVH/CB9YXEUirtYoNISWohSv5lN/6wgTOVo48/X+kHpsV4k/X/AEt8SoOmjVSh90vqke9/lA3hCJWMmBP9arSl7dY5O1Zg4Hw+jRSOCSv3Gj1UObHpNIvNJB5rSPcoxnhtgj2kDwV9RDrGY1KMMgqB3l2DGyebcYjlxy1RX3KrqISrcqQ0DTJZekVytsSTqR1SflFn2uUqy0+Jb4xTQ1wWWWD8NDLBoUmRMYkqLAeKgfgIAm4jIHL0IqHazAEig0Y61a0Hk/cBjdYZuST9RCfHSUhTuASM2VVjW79dHETw+H7s48kP1E1YlIBSqWrfZmsedqjwgmVlUGRQGzPfm4qfCF6VBT58qiauFZaWJGUM+jjn4FYVCHLOAS7k2/ToRwfnWLkC2Zhpb0BI4g0POPIv79IpmT4y0+/nHsAFCWZMmZUb+ZLOWULF2rx9G8JZlVFRAYAmzs1hZmelYZzV5MqpdK7oAYGlQyhzYnV+Nl0+Y2UrpxAFSQwoGYMPVaFDMpxILWGU2BYnzAcDkKco1XZ7E5pYl5mIFCRdrhuIOkZectVFAMl6gj/VjUF+kXJxmQpAqCbg1ewKa/s3hHX0uRQlv4Zy9Rjc47H0TFbQGRAUUuhLODw5dYXTtqJ0qfhCeTtELSMxDG0wWPXgeX7RP7KXoH5j11jpSeKOmK2/k5klN3J7hkvGOR11hr2mmqCpOXKxlByf1KhDh5RJA+fx9cY0+2MHnElTU7tn8Sb+McsnJ54ezLVGOOX7CNC1appx9erxNEt9SPXryg6VhgPr69Xjinl69fGO/TtucevfYHXhnvX1/r7osw+FrT16b3xfJQW/aPZuOSgUYkG3rr7oEtMVbNqYbiWGE3iwTM+RhIrGKVKyNR3BNPcOQbhWGkyZmwaiq4mJPxHzhKVhmHSPJwrVGnxJl8+Rp7cpHJFKmukeEn94jljwdfCOo5Nj0k+ERPWI+MQWIwCM+W7WLHV/EOCCx1rEziVzZkkKQBkJDpJLh8wcEU184imCcAl5iY58yVOXomdHT5JKSjw2irtip56Es+WUn5q+fvhRL9evBRht2qkFWJWUqqMoCeLJAp5QnCVJotJCuBDfHx84OBVjivsdjmpSdepNYpUev9fgYGfh6/eo/mMTXMPPx9/z849yvf1f9/5hFUjFQHFvD6N4+Qh92jJEnDpHFZ8ggD5wmMokgDj69c0w17TqpIDfgUrzV/8An4RDJ/2w/f8AA8fpZn5x8uQ9eukVy2zgPlBuWJbwFTFkyX1ERl4dRLCre4cS9B1i7EG238ckokS5agtsxLVqcoT40MUTppmKSlLUSKKVSlmAHM3u8eyJKVezUWK9Ffwo5cVeAi7GYOgUHCSfwoeoDkh2D8A9noNefSoQUS0bbsrSAjfysKFRTQNaia8rCj9WtTi0kggG7AhKhQl+LGBJakgNuqrqoO5pzYlrPziUsJSoMAUl6PmHQeXxhWUDUKcDdX4LA+cdFJxifxAPrT6x0LZqL1qSSSUZTloFEO4uAX3rdPAwKk0eoJIUrdctV9aaW4RZjJKQuhUFBVGzAimbMLMRUnrFU2YD7SgVqZTuN5xQltfdcRkYCngslJ3kh1Uf8VQSf0pF4jh8qgWo2tTYWf1U+MEqllScrAn2Us6lGugFH5mt66RUjdAUs6jjRh4gVehPVodAYswhXKKspZPAlweTamoHzhns/boBZ+6U9jvIJHPT4c4mrD5yyiAHFdeTAVJDatVuDwDiNmByEqcB8p0pQ5tXeOjF1EobcEMmCMzVp2w6d9BAI9uWXHW8OMHtAKlhIm50jR6+TPrHzRUmbIrLmaOopduT6K4Wi6XttQbvJaVcxuKHyJ8I61nwzaclTRyS6fJFNRezPpBnVsQOfrgI5SmGZRCRx+Q4n6RiJHaQC02ajkpOYeYf4RKT2tmlRfu5oNgosodHaHyZYpbOyLg4rdGrm44qBSkMDrq3m3hAw5efw8oTo7QopnkrT0qOfCPJm2pKnyqUOoI+DxyuV7sjKTNjhUvg5w4FJ/xCES1coq2L2kMkLSlcpSVaLrz4h/GJS1uKKSX4KHXwvaOfDCUXK+XZXNkjJRrzSTOUv0YgFcTE1yVGwPlFPcEXB8jFwKNomJgj0Kgdco8/KJiV1jWN2ttghAzQdsqT94nmR8RAEmWb1t/p74nIxkySrMEoLKzOqh6Eg1H1iOeLljaiDDKMcicti7aNZ0xXFaveS0L8XJzX0sdR9ekWLxqSpRUuWlyS2YU1a7xy8VIF5oP6QT8odKkiXceptMWTpTUJctQjXz1cVHPxgaWkuz+tDXwPhDlOLQQckqZM4uGT56cYV4vaaXOVMgN+daiQdU7hdgHYtWvWDZ3YMvc25K5GIMtYJSFhvZJIFqFxchtabsGbR2gubkJR3YSjK6lBjUlwS1a2HAQIjFKmF+8PSRKCen3kwhVzz18YTk5CFCUkEqylc1RmLca1CRw/CfGJy0atT8nUoyqiUkghwkzG1G6gdVq+AHCLUHM2YpKXolIIlg0DMAVTC+quNINOHoFFTrAcO9Cw9kA5QNaCsE7NkOSnKhLmhSGSskl0fwKVmcUZ0tciJyzX9I8caXkHwq8+UEUtmTUVaxFB0Phwj1aAcoAOYkhBSspcC+cJFSWG7xAvQRXtLBrkzVJmnuwLMUqc03FAFgopNKDSgBpRLWUggbwACkpTdJDbqkqDtpumlaUaESfkowRWDTLzZWKlMcycwOl0mhd39nW8Wfa5kkZO7oLpFAWuSRavHjEpsz2XIBBLKFgyizmtSeIFaUdoIlspLnKUkFiAxA66s3u6uzYDyVtSlEkdWPWooRHRX9jV/ZhXPLNrwsg/GOhaRh8mcZayUEOEFnY60GZuBIck2rCPIFqVlTkpmYAVo761rzBal66nBjvFKBKGBYl2UKAkpJu48B74lLwsieCQqYyCoPWqQWzOUiwbiz+MKrYz2MmiWvvAvKVpCmrmu+77LZakc6ClakYvChSiVAuCUKKCXzWIYkgC/NqtDKUspV/wy8qXrMmEElnuEpzAUFG8oijCy6CckiepKzmBmFNDcEbzqfreGs1Ak2QgJCZcpH3YKiVZc5Ao5AJzByG6RDDpSbywJqgCSoudHqSeIsxi+WmWEnu5Y74kqKiT7JO8ne3jvM5IDZuUdMkgBD5io5aoHJxmrlqbF9Re0ZgQLKSWIzZUpIcKAIdTl2VqR0tFGP2EaqzSwpnypcBiHqNCXFBxeHGMxy1yxlShmq4SlYBDNcUc2a4hfIlTEhJKipJAJO8aEOyq7nk3wg2zNIQL2bZiLFzwIIFWNLwNO2fUgb1LgGhBrXWNlghLZJmlBGfKGJBqxIHDdcOwPQxZLw6QgsXU5sA17Ak5nbWvjeA5G0mJGEUMxzKSoByztwa99bREqnMGJPHMAfl9Y2X2WUtAQlJzZnUBXiA71OVnZqZjUMIpkbFRMIZKioMGBpVTCuVvf84ZTZOWGL8oyK8WvVCC3JvGIy8bVu58lHxjaf0Dh2LKWXdqJbgLMX5gmvg4itl92CpSUkAGhKgSE3ZmIAAvq4g91k30mN8GeOLCWzSlh7b1fJrRJO00/lm/zQ9xmwVpMpWVKVrqJYLlADMCTqeEBI2SHNGYsoE8OZN76XEbusX4LGwNe0UMD99w9r9/VYrXtKWksRNv+YeMMV7KBOmU1y1cVpYVYc26xLE4ADKo5apZRvoUuzcbVOujRu8D4HH9xadqI/s5h6rES+3CpEjnvqNfdX9odYPYSVJUQouU5iQmmjO7Od401rcW7FYIJoEpVlLkJHOpD2fhXlpA7zCuhxLgVy9oKKTllSwbDdJf3tF8nEz1uMwlEMCQlIGbVqUrQa6wXs/CsdSLgVoDpbx8aRfKwxSsEEMXG4ogpBp1vpYseQjOcmNHp8S/SIlYKbMUROnFTH8SnD15t6MNU7FTKU2VM0KsxNS7NQ25H4CDZmGDJdyBwFyCQ/HR3gz7JLEogkMGIKAXoQwJJABrVtH8Ztt+S6jFKkhdJluT7SHBCQklI83YgU1OnClOLxIO6QQc3AC1AqgAUWOp0gjHYhSe7yqYmYG/fKbaUhlt5CVzVhOW7FKUl0lgDRmCaEAh4KCyrZaAsHMSSzpSGADAXfkH4UNRrTOIStQSpYU/5TQXYgs4cMx/aGEnDJUhwjIClRIs5BqSKlIA1IcvaKJEyXlWcqVMAgvlIGYO6gAA9FA1p74xqIzMVnmqlTS6SScpSHNRV7lxqWJbjCxWCQFEBX3ZW0tTuU/iL8U8CTQG5vHhxuYFYQDNzOSpOZmNFIzO3XjHd9mzJzS0upyu5BDBwWzWalBQQwCvGSyFkABWUhwXGca1GvP6QbImrSAEqCEOoJQQDuqJzAnhz4mC5kpLBMsrUQSFKUySaMCkMaORUn4x0hCZaMy0lRdmBASKUcFJNxoYBgeUJ6BllyzkFt9OtdQTHRUna6x7AWE3AFq1o8ewKYbQ8SPvEjQpII49Yt7Pl5k59DMblRFo8jo0fJn4BcaMokhNAVEFqOAssDxEd3qlMCSRu3L6R0dCjGcxU1RWpJJI71QZ6MDQNF2FUSVOX+5J8Q6gfA16x0dD8CkM5ypqaoBPOib8YaLnKHe7x/qkm54pjyOjPyMjp8sGYxANU3EOtlSkqmTQpIICiACHAd3pHR0LyDgOxCR3qk/hEsEDQFyxA4wjwyiCsA0aZToA3lHsdA5DwS2qGw6yLhFPIwllTlPMOYv3d3L+1HR0ZGY22pKSJYYAbug5p+sSxuHSMJLISkFQJJADneAqdaUjo6MwAOG/qx+tvDh0gWX7fmP8SI6OjG5PJKiGb1VvhSNBiU5USimh7pFRS5ST5msdHQWERqNJvLI3LfRaCZaAELYDXT+KOjoHAnJfOO8v9CffeF+1Q01hQd3YWu3wJ846OhohGe1x9xhzrmkV1qlTxLZssFMxTDNXeatVqet46OgMIoSshTAkAylv/wDW8C4ZRJlkkkmhJuQwoTqI9joxkH4aSkzJAyhigPQV68YZYSUnKkZR7KtBoKR0dGAL8PvSyVVdVXrYhvJz5wt7NrKsUASSDcGoPph5R7HQ3DFNhipYzmgvwjo6OhBz/9k="/>
          <p:cNvSpPr>
            <a:spLocks noChangeAspect="1" noChangeArrowheads="1"/>
          </p:cNvSpPr>
          <p:nvPr/>
        </p:nvSpPr>
        <p:spPr bwMode="auto">
          <a:xfrm>
            <a:off x="155575" y="-2095500"/>
            <a:ext cx="6991350" cy="43735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xQSEhUUExQWFhUXGB8YGRgYGBsdHxsgHBwgGhkcGxwaHSggGholHRodITEhJSkrLi4uGyAzODMsNygtLisBCgoKDg0OGxAQGzAmHyQsLCwvLCwsLCwsLCw0LCwsLCwsLCwsLCwsLDQsLCwsLCwsLCwsLCwsLCwsLCwsLCwsLP/AABEIAMIBAwMBIgACEQEDEQH/xAAbAAACAwEBAQAAAAAAAAAAAAAEBQIDBgABB//EAEYQAAECBAMFBQUGAgcIAwAAAAECEQADITEEEkEFIlFhcQYTgZHwMqGxwdEUI0JScuFikhUzU4Ki0vEHFiRjc5OywkOj4v/EABkBAAMBAQEAAAAAAAAAAAAAAAECAwAEBf/EAC4RAAICAQMDAgUFAAMBAAAAAAABAhEDEiFBBBMxUXEUIjJhsUKBkaHRFTPwBf/aAAwDAQACEQMRAD8AKVmD5WWl9U1dJ0BO9pV6eccUGikskeyoJD9CbbwYdAxdnh/tZBSRlJf+EEgjmCTTmOMKcZgy2ZBASospMxQdJ1BLVf4agX79zmTTA0yikZg4mGoOdzQv/VqNahm91XI2L7tWZWQZ5agokEglC7ps2V0qckWOZi7wbJckhSCFSyEzEKBBIZ0KDtnzAMDfMmkBbWk5imYWBmHuV1UpKgr2FB/ZVmLZTbMfBXdbDKhNsuX3k1YzBIzrWTzQKM/Mj3PwjS4fDJUolQdSqsApZAo2Zq0RXx8Iz/ZHBd73ylkhQVkLMCDMUyjxcBCi3XR4YYuetUwolnLLS4JGYCjOKB2FA9H0hIp6R21YPj5SCoqRUGYkBVMx47oNnBanxq7wc1BSJSx3alulExfsLcEFAYtV2yLubPoi2jPzEDgoaAWpTjRh4cXgxCit5RXuKAzJLsaa6kcQkh/CJ181Bsfpzd2mTPKwsn7iacygSC4lqYuJqMtnIWkO9wlHjcKmbInFjLm2UHd6pZw1UAuEqAeo/iELNoTJ0sLTMUtcrNXeU6CMvdrBKmeiSMx0DmJL20maiWXHfSVIKzQBSEmilWKW1SH10Ywteo1kNizZklc2RMORaD3oe1DlUpNQ4yi40SeYjsXmWZ0sLdckZkggb6ZWYFwbryKNOdRWCO0u0TipfeKypMkOPZrmISUgpc13jU6CO2dLVNBmIP3s4J7su57xO7MJdJJS6mZIcIPnkuDC+cRLnoWkuJgDKDnhYXByqSOLvDzs3LyLJUl0p+6rX2arsKOS/wDdHCMtPTvGUxly5M5sqiApHeA0OhCVIFeAB1jQytuFOAWBlC1omLJoGLlSlNQA1ypAqCU8IaE6diyjaK9gET5spRcy5SRLQAfaUzknilg3D2RYkQ42utOKnS5AeiStZSahiwQ3su9S4/DQVhv2Q7NoGDlIUsZlJCzUABRGZPN0k+60ZnFYkKXPVK3RPm5EoQGUpCEhJAy1TLCipSlMH3QDdnU6VMVwt2gHtJgcuZpq5hQySCWyhkslzUsCHroaDXKz2UCA7cPryjXz9izytMtUhKEMcksLKUhgFF1EOtRNCQak2DCMvMUUZkMBUj8zEUNqPz98SyNN2NFVsJcVLKKJBr4m2nL1WPMLs2bMUlLElVksSdCKAagvDREve5+P1gz7ZicOgLllkvoEqILEVBDgEP7uIiUUr3M9hLNwgQ4Kt4aDXjV48wy0OAZT+Jck0v8ALnHs9EwjPlKQXvrQKJAJeygSbbw4iKEImFIUXymx48hxjc7IxZi0JU2RJSBqaudT0bS3nEcLIQ7rUGf2XVq9XA0oecW/0VPP4F0LUGtH5UcVitGzJgIKkKqH1FDYuR0g6ZehkD90ADlJeg4a3vFuFwaFUmzVISA4ZANaUd/lHqsBMTlISo5hQAF7OaNwB8jwjw4SYUFZlkAM5IUDWxbhzaBpYdy1WLmJllAnLKcpSUmoqwUkH8py8rQBKa5+EQmTibk+cQ7/AIfvChoLZNXLeD+6OVOSzXHM/KAzMJa1Lcf3jwpIcHjbpGNQWpaDx6CK0p3gyc38LmvlURQxj2XNytTnBRqL1lixlsRcOY8g07cnKr3csv8AwfQx7D7f+Rj6vh9pmUplgTZdQldiQKsQrUcy7dIYTdrIUy5UpaSQx3A6hwULLA4FqcHcYjHqSCQkFjYgluWtTYhi/nSvC7RIUlJLDiaA81XZiOR6RVZmthe0nuaGbjUhSVA2LMDlISsgFNw6XcMXynKS1h7tvew00LKlKQAqWRRJAUlaSAHBCkA0Nil7ksDi8JOUSkMCGALnKQWBSsgHMCALnhWkdLTmROw8xOSfLl7r0BdK3BJuMu90CwBumG12DQC9ncZLylk94szJkxMuoKl+xKSTVgc9bWNaRpcFgBKlqzLOYl6MDrmzlJoMxVRNjVzGU7D4MK7/ABCf6xDhCWfLm1J/MSoISb1VDCWnPOKSsirrWkukqTfKVKbdFxZ6EnLVoz2QJRI7UWgkFKgo0OYNWou3hqeGkH4XaMqWyZgucxbkNeAAFzxhPiMKEEhNWYuRvVql90GzE14Q92DhpRWhc0qZvZBu3IVdyGelYTU9VjaVVBuP2WFJzJlKRuhOUZQbUABOVVaVdmcNGWnbGRMCUgK78OCkkAKsQqUatQuUGlTb2o+mS8TLSpICgUGwJ9m4b9JVoNQ1rZbtSmXnTNLsthMQlksANyYGJKWJu4LE8IaUkxUmjDYKYsNKK2UohKa7vtpBSpLUIJLpPJ71Z9nsYuTixIUciZRmZAog5AoOXUL0A8qCsAdocIqWv2kqL5sycofKgEboLAkNahKaByUivauIUufKM3dUpKcyg2VSSokTEFIG6UnqGbSI3Q572gBJROUR9+VqUz1KSVAEPwKQGoGrUGHmJwYGzZYURnxEyVKeu4ArMEpBHB1E6lfBhBnbzZqPsomIBaQsC7J3iJZSAwq7OBZqsxgfbGzlJXs9EtKpkxTLCQAM2VCSCC7ADmxAcnm+lJsGrwbLtNtCVgpCzKSysrS06mYqiCyjpvKJ1ymtRCDZExOFkJVhcN36xKHfTipSSVEsplEgpANGADCubjRg9kTMRiXnLSZeGH3hL92lZD92M5YJATvFqnSxi/tl2gSiUnCyVMWBKwMiAkgjKHSM2jKFODlhBaW7Yup+DLY/GEzSR3cxYWoBKEOkmpoVOZhBLAl3ygudUs1aipmZjzva1YsnYpMoAS1AqD76U3NAwzJ9kdIFkza3Y0u3rzjnkygXLUAXd6WPO8aDsmHUQJBmgVUc7MCGYcCevGM7lJJBL0/FSGvZvbicLNK1y8wKcmZJqgWNKJV14gGsLF7gBtozVSirvkDKp8iAsnKMzhCqsMoYgkfhS4ItOVs+dLmfaJksIHeJLHR1UoQ5DhV21hpt7b+Gny1Icu+dC1y7lLlgNMxJFaVFLtlsd2knTS0yYpQACQC1AKpFnpxJJijkkY+iYtKpCe6UpMthKBNPxD7wgampI6eSfG9oZAWFziqYE73doKcz/hcLsKvlDsAl30ye2NuTsUszJ0zMTpQCgYMBybrC9EtRLMPJz19cYLzPgFI1C+2EpJTMShaluSUqysoFwcxqXNCeJ4UYDavbjEz0KlkS0oUMp3Q5FLqpZtAByhRiMGUKKV0VZjQjkRodG0jyTIbpyA8am0B5ZeptKF0yUQWLgxHu4b4rEoXQJSkMBupSLE1VlZ1Wc6tAapfi0TsZMhgkuoB0p4FRYPpXQ86eERxZAUQ4LEh02PMal+cX4VkrBVYFy1fCC9tbPly0JMqaF5lZigCqaOCS1mLMCavaGStAvcUBYHGLVIYOFpPIX8QR6aIoRZxDDESEqBUAEKNQACAAdODMC3zgIYUlvRjou+ynl5x7Gs1m5TLzKBq2VxqKH2a0biYFxbgvlBTqEuG4U1Y+uDXv0ZJeYZnRR+S1D11gbGYyWoGrVY+hXx+cBjouwe0WliWnKp3ZKgWUGchJYhNHcVHBqxPaO0hNAM3OmegDuV0e+ZIVbMHABIocxVcEBPg2AoXs/AkuwbXSoYvqIr2riFFIExysF0qdwQ7dQae6CpAaPeyM4ialJC+4KhnCXdbEKSN0hTAgFgQ7Rr+0W1CCEEAy5YAy5CgJYMAwIOYAudMt2eMLImKSAkXYFz0rDWYozEkrWQQSQDQF6qZ3KieJMaOSthfLLTj86qBgat4uTWo84u2hiGQlLDMQC+oFbdYW4CehK3mglKQXykAv/e6wbtRYIGU7uQHQ6kiop5Q17G8MmrEbqRrY86MHbQQdhMZ+BW8LuT7RIqVaOwqDduDwkkvMACASQK3p1OnUxpdm4ABG+N6jByx6qTbiCPMNGi2YD2jllzpEhbLQiYhLkO8uaFDMQxdlLY8ciDrRBtfAqE2bKllS0YdSgC+YBOctawIqeb+DDtds2Ykd6A6EkALBBN6OXqXNx5CD+x0psPNWr+smLYE6kAkZv4XJLgXp0L3dABcb2qTP2erDzUtPCkZVMGUEnpQsLWN6Whds3b89E1M0LzTQjupSlWlhgkEC1E0c83eANtSCJhIIIUM4AsHuPOrRXgzkJcbzUJ0HKJuTDR9N2EpEuX3eClmdibrxCwDkJYFaO8UEmZU5QKakli43abYf2SQmYljMqFzFkKUtSwQ6TmIFy5L/AAavs3iUiX7TFTUY8eV7DSrxVtfYa5+aYtZ70qCUVy5eDlVQzF6Bn5kxRO0BmDxEoghzUHw0sSbavziianMnMk+HjB+28GJUzIyc2UOwVqP46qJocwABelGhUhBCiDcFmelPcYmzBcklHtAMdQdL6+Gvxhps8JKklUszUuHSi6mILUfpxhbIS6ilKak2AJHSGuyMPNB79MvOhCgFVLVbdIoWLgeLQvIrDu2G0VLKgMOqVKYJCWAPCoul7MwdhGUOFqCaPSgatOOv1j6r9vmYrCTJpySpSld3lCys7rHViDY/V3jHbf2bMlJlqUXQsCYg/mqxAHFyT5xeST3NEz0gy0zQA2WxJqzhiQ/DSl2j6d2R2JLw8rvp6ApahmSlZQAoPQZl7iHFeJoKAHNiJEuWCFtlUA7gJNXGUqBDXSpx0h523GIlplBWNVOBRRDd0QFAZStMsh6akVrTiI7bhZmNsz0Lmky5fdo/J0od5zrrRuBqSGiQSHcZXdyLn4nXytFSguuYDKCApqXdqBtEmGex8aiUQJipvdEupCSCFNZ0KISouE3dvgl29wC/GhQDZU0utvac0IBALc2gbviPaTTpDftHtlOIU0tCsv5iSSSLOAycwBZwngzNAOJnrVRSt1mG6lOgArl5DnzrGlVhKJc9OYcHDvGh7VyMKE4f7GSpTKM8EulKt0JCSRV96xIpRozwk5mYC7X+Me7RlhORjcEkcK0fi9fKFT4NySly94OQSNLxbiJYU5zOdQQ1vhpSLuyeFVNxKAE5sqVLIu4Skk016QRtfDCW60KdKyahx1plAF4anVm5FSUj8oPjHkQE3kfP9o6EMaPtBtIz0SKHOUqCyQ5pMoz1BHz5wvw6SQSXPs1bjQdbvzaNqNtqpvFug0j3+m1fm/wJ+kB5UwqRj5EpikuS5GahDF2c8dDSC8VjkLlZVDMWGRRu9Xte4P1jSjapLVH/AG0aeEDbUx5XKWjdOYAUlpGoNwOUDuIazKZmUfD4CNHsTApUglZQ+YAJJctxA8r0paL8DNQlKRklZtSqUgk9VM54dIYf0qof2f8A20/SApJOxbSYd2g2ElODzhRZkKCWpUigFhfQQPsDZkiZh0qnKCapQAzu4DUCVG5vAuP2otcpSFKTlYD2QGArw5RRs3E5ZSAyFBgd5IOgGoMV7iasyfJoZ+wJcoS+6O6tQIKVCgVrlKLs1wNIddqNlS8KJQSSc7hyeDOTxd9G15Njvt1tyXu1G6mhcFxShcA+Agub2hmqbOQprZmLdHEL3kbUEY/Z4nYXFBqpkmZT/lrSvxoCPGH/AGB2JJm4CUpt7fzW0WTqDoRGSnbZmKQpIyjMkpdxqMtWEUbB2tOwssy0rIDvuq5MaHpA7quw2qJf7TNlS5U7DFD/AHstRU4SDQhvZAGsZmZ2dnqZfdq7tZZKmLFxYKs9DS9IZdpdprxM2UFknIktajkcOkMZWMZAQQSBoSWpamZn8IVz3sNqhds7CTkFQShVOHOseYrHFKnXM7tmD5mLgWvflyhj36fy+5X+aBMThpK/blA1zVC78fagrKgakJtsze/WZ01QVRgQoJzBIy00enuMJ5IlZQohbKcgBnbm+saqds2SU5crAAgD7wsS9RmJrU8oAwmx0KQBmIyEoD6gKvaD3F5GjofkCwGA71zKlrIcMHS/sijPUl9IrlbUly1zEDvEBQKFpKakUcGtK1pZgzEQ7wezgHGYjKtwRR90B/P4QH/uyc6lqmhSlEkkg6l61vG7iB8l0EYLbcpMpSZYUEBs25Xes5vVvdHu2e0SMTJkyFLzd2GlgpLkEsQo6+yQHjpGx1IfLMAzULG/mDxgfGbFWqciYVBQSw3lB2D8m1+MHvJozUE9mByJScktJWkFRsQXJolgQD5c4ZbdnieElW8QnKkggEpdwHN7vXnqXNGGwSpjKTQoWSH0cggt4Q7OHNaJIJfeQ7Ua7vz8uEBZFQZKK5MpipGVBGRSaoLFYP4FF6iju7eGkGTsP3a0hcpLobdrvXUHcF3qKDSGv2F0rzS5Zq6QH/Kw4VzEmsETMPLJT/wso7pKlEq3lEhg1ksBoNYOtE2l6iTtdtRE91S5aEA5UpEsMKH8o9k1tyfWgqNk98pWUTAhKEqJyZme7hwQl3rWgJ5Q02vLUqYkolhCDUoSzKWHIPF4htCXPMzNKCkpoCAQXA5qc8YOtPdjaeLMwolNiQH4EeLRRjCVHWgAjV7TKyQZKJgUHLLyKazMw634xlFqKiSTVRcnmS5jKvKNprccdi5wl4lJmKyIUkoKw7pBZikioLgV6wx7W4dRnFlhYcsShIzaBSsoAJI1awEB9n8DLUc01S8qT+BPzqAXbTjDxIQZm4tRYKZ6EVGoarfGGUl4Np5MfNkLBLpL8o6NbiMMCok/H6x0NpNRcko6evMiPdzjA4mPoG5Hw8I9mK1sI4aJMIShJ1Aj3uhAmca+HziWejj/AMh8ING3CDh9Y8MloHTM4+vKPTiObQAbk50s5SBw9fGPZP8AVo/SPgIgic5Z78TDPBbHxCpSCmUSWtR+TJJCj4CKWljdjJNoDHUx6E84iqYUkhQYihBDEEcXqDFff8okKEZDy8o4I6RR9op7PnEvtLXA8o1GPPsW/nJratoICRqAYhLngkB/EDx84YbawiZSJUyWoqlzUlibpUmikkij6+MZvemPu1fALkRw+ESyJgXvw8SE8cfdGoUI7scfjEUywLFtacTcxT3iTrE0rHLzjG/ckSfVY4FXAeUd3jWb3QzxWyskiXMUv7xaSsS8v4AWcl9bgNYGFbryFRb8C4K5J9eMeKfQCOEx9PjHBY5+vGDYtkFIOoHh/pHEEcfCLM2oLR6EE6/CNZgczj/EPXWI96efl+8GmU2t+MeCSfRjWbcXrWCUkn2S9uTRJWJ5mDVySBZXyisyX6xtQNwKZi2BOa3KMXLSKPG62lIAlzCQKIJtyjGSRvB46MPhlIGi2LOyI3SA9dQ8GLxWYuWJ/UfWkV7LwwUhyzv8hzghWDTy90Sm/mYruwVeUl2P88dBQwI4DzjoGt+prYMJFbK6Vc8hzjlPSzC28C2tn5+mgpE+4sCGIIfVwfCIZhcseRt6vaMYpQndJN3uGoLPeIpHKgFjc+QreCgsAHg4JYa6V8YtwmF70pSkK3iw4Hj4Djyg2EDRhypQSlKlKNkj2uYYfSDv93cSAVKw84C/9Wo/Jx4w9xWPTgwZGGZK2+8ms6iWdnALdLB+pi7YuPUnDT8SuZNUsMiWCtXtn8QAOj+4xF5W1aWxRRV0xdsXs3OzBa5RSB7OdOV1XHtMzcTygTamBnyT3i2Lls6FhQBuxIJynrw1hsntEjEDu8dL7zhMlulY0q1FHqPCC8D2cQtM0YecmbLWhQKCMqwWdDpsSFAVFeUTcmpan/H+FEk41ETytrysUMmL3VsycQn2hwCx+NPpxCza+x5kgjOxQr2JiA6VdDoeRr8YpxODKCUqBSRdKgxHV+D6iDtk7WXJBQQmZJV7UpdUnoNItTj9Pj0/wlqT2kJ7a+vrDPA4KWmX388koJyoQlgVkXrokWJ1PvK21shHdjEYdzJJZSVF1SlEUBOqToeNDxI+2pf3GFH/ACyW6qr8IzndJcmqrvgiNtykl5eEQkguD3iyaVbePhD7YG0ZWLSvCLw8tIKSuUhClD7xINASSyiCRw4gxjAnh68/V4I2dOVKmImILFKgfI8tI0sarbz7syyMltTCCUoZSShScyCaFnIIUNFhQY6WOsAFYjaf7RpAC5ZSN1ZWtv1BCj/iUYxhTo0HHLVG2DIqlRypnq0eCbzj3KYiJfEe+KbCGm7KbFTPmSxNdlupgWZCfaWs6DQAcbx7tntRLnT1r7l01ljeUHlgFKQ1k0rTWG81Qw+z5ixRcyTLw45AuVt1SVeQjAlMc8Esm7LS+TZDyTi8NMOVpkh7LzZ0j9QIduhgXHJmSZhlrO8lrVBBDgg6ggg+MKwmHO3XKcLqoyAnmd5WXqatD+HXqL5VgYxp4mHmxtmrmp71ZEmQLzF68kD8R52+ETlbPkYJIXigJs8h0yAzJ4GYbHpbrCjbG1puKU8w0HsoFEp6D5wL1fT/ACHSl5HmK7SplbmDTkTrMI31f5Ry+ERw+KmYoZZiSpRH3cwj8Qskq1BtWxLwh2Rs8zJoTUtVql25aw4lYPEp3p8/uEO+UnMqhcAIsPEjpEp1F0vJSKb8+BcMTyjwz3h+jbEiZNly8iS6mM6ZLSpVeTAGvGFW1sZMlzlyp0qSrKcpAQE00KVIZQBDG+sUg9TpqhJY0uRVtfFASVvcsBXjenT4GM1LpWNDtbYWdInSphMt6pWXMsl2BIFUliymfQ1ZwRstmD05R2QqC8gSoa7NVuWgkLHCFmFlrQnKGI0MWiYvVI84hNW7QsohxmdPL946Be8Vw94jyEoWi1EtydWLE/StaRPEIYhNCSA5FrdL/FvGCZMhySFtalix1oGPSJpykh6Aa5iK3elfQh0FQBThlFOYIygC79anQH39Y1vYWSVDEFkmYhGZD6FjQcAToOMZwSRX2kg/hclwRx10vxjVf7OlBM9SdClutYTL9LKY41Ixi5KgrOtRzZnJ1c1PrnDlCVf0er/rAvUOMqg4dufiIqn4Y5ylW8UuK8i+tjT1QQ0w2HbCTEkCkxJuNX584E/C90GMPJl0lgBVQTVi7F71BBY/OHHZpBM9OYEBRI4C2jeBEVTcBanRhfQB3tSDNiSFInyiRQKB86P00g5FcH7BhBqSJyu0hUkJxSBPSGZZZK09FpLgjhET2bTiFBWGmFSFqZYW2eW9XOi08xy6kQYHeKWFFEVJFubW841PYTZ5RMUpVAkW9/Hl74SS0x1IKi5fUNF4qVgwrC4ZCQtEpUxSiAXIS4CuJOvARnsWiXjEoz5ZM8odB/8AjWCTcfhLvX4xbhpSzOmrmFLrTMfxBvy+kK9p5QJIJTSU1VD8yrRPtyc9vI7VR3Qlx2z5speSakpULcCOKT+IcxygNclvw+ujxqMLt1BT3U9pqNBXMjmlXGKsbg0ILA5kKSFILVYuz89D4xeKnemS3/JzyhFK72L+16M0uRQlgdWbdT9Iyol8QY2e2ykpQnUBJsbFP1hIZaav8PiaQOnxTeNbGzOOvyKSgN9L/wCn05R4pIa1ePowzzIA1PhEkiWWbMDa1ot25+hO4+qGXaZL4eWj+JJbpLP+aMrkFKDxjXbdUlSJVQ1TY1ogeFoUpko1TmOiRR+JJ0Hqkc2JOONNotkSlOkxfhdn947AZRdRoB4/K8P8BNGeUEJCjKl0mLBsk1KRY1N/fAc+WpYY0AskCg8ob4aSwSeGGUP/AC+kJlU+dimOKXjcrx2ypWOkrxEhJE9NZiKnPxIGigNBeEqdkSZVcQs5v7OXf+8qw6Dzh52OUqTPdyxYKBHr0YVdodkmXiZyXLBZZmsS6RXkRDK7cU/ArSrVRbgceMswSUCSlMtSt32lEAkZlFyYz85ZUSVEnmYcbPwykyp93KGHiW+cKTJULwYRSkxZybSISxvBr6Q17VKzYgqN8iH65QPg0AyUnMlwKqHW4eCu0Cvv19ED/AmD+te3+Cr6GFdlEiZO7pSSpMwFJHIi/UMCOYELNp4ES5q5bk5FlL0DsWtpD/8A2dpP2pzolhycgfWEW054XOmqrvTFHzUTGTepoLfyJgyU6R3dP+0RCgdYiBzh7E1M4o5x0RyniI6MDUxzJl2DW9Gt4NGGWd8BJcm5FeJIOhDdYby0Bqge/wCZYV0+MVTpuUE1DCtONPw2FfhFUjqUAJMkKZOQJyu1tBx+kNNjSjLmy1tlBLCjH11rWIYgmrgNRzR9bkWAiMmaM6WYuq7nTTgITKrgx4xpl2MkNNWClTZ1MxLVL+F7+8UciXKaVMB1yvV9ereEC7cUe/mAceeoe1i7+6B5eIIStJIIUz8aVDRmrgq+xXHhb3IYmcEkud39LvpccnvxiOJ2gmVlKUDOauqreFnEeoNRBe0cMEqAIB3QbcYE2nNQ48sd4HdJgQ7WTwSAoFPOGOzO1E1UwICJbrpwHiwhTNwMtVxE9mYBKJyFJJoq0Unjw6HS3ol2Mqd2qGuA2lIM5afsoCwFpWUKYtZdyx8oXbY2ClMrv8MrvZAG9+ZH6muOcSw+G7nFzVkuFKmBgKjMTzrHdmp83CzKsqWaLDhiOh1hItwblF8Lzz6iSwya3Rlidcx6ejGh2rMKZOGNwoK8KpIr/eMedptjCTPUEJJlqGdDA0CtHHAuPCDsTsmbiJGGEtL5cz1AZ8jO55WjoyZIueOfv+Dn7dxcWgTaOJSpQyqBZCQSCCxa3WAiuH+G7GzKFcxCeQBV52EHjsgj+0PgkRsebHCKjZz5OnnKTaMcpQ4R4TGyPZBP9qf5R9Ygrsow3VgnmG+BMU+Jxvkl8Lk9BDjE50ygKgILl7HMQ3WkXnDBEtKtVFvBIHzMW4rY89AqkMNUlw3y8o9xiT3Moaur/wBY0NEZYkne7/DLaHU2/RAJU5YBz0jRYDY5SkqnLEtJSUtqHB8Be0CbFlJlpM5YqBT1xJpA07ahWVlb1SwGgfhA6rqHlbhDwmk39749uSnT9O4rVTfsNsMjBS3V306YdSzt45eMdjdoYGavOqUta2AeqbBhqNISyFAS5hHD/wBkwIVjgYnjw4XOTnN+a252X2ZXTnaShD+eP7Gs3E4MpUnuJspKqFaVZmYuKEmlNGhRjdllBGUhaVVStJYKHFjV+I5eMe95SwizDrIkqH5FgptTM4IFKVbyiWSOLHNaW2n6/wBehaOHK186VgSMCrOHGoN9BfSunkbRHbOFeass9W9wHnBCFMp1AFy7sH6++LMRlmLVu3USkvX46jQeULpWv9hpYGokuyZ7tS1MzD4AmM1Mk+hr8o1ez5YAmFVBlU7hmcZfnyhZiMGlnQzCjAGvurflpCQjcpEZY9khElDV1f08RyCGszZrsoJDNQa/T4wErDUd9WcWD2fyh3Foi8bQN3g4R0XjCvUqMdAF0s2PfUUE5TusaaOG5cIBmzglxnCSKMaKAZ+pqDyDeQc6YpX5A5YKCiQwDVdi70IcacaibQxITvKVUioep0qbNQeJ5RVI7AybtCgIZr1zDMBq5411pUUi7B4wqWFGiaAOSaufLTzjH4vHzFKYAgAboanIhh1Pz1jZ7Ew7YeU6n3Xfi9Xh+25xaSsaMoJ/O6HG3h98TxSk/wCED5QuAhrtYOUF7y0/MQvYc/CNhwZJ400ivxmKG0nv7MhLNRSGO2zvp/6afnC0TQ9tYZbZUxl/9NOnMwsumn3op+jBLr8X1q6WwtJi3DrGZPURScSNRHGck6evTiOl9FJpq0Rn/wDTi1Siw/aCWnTP1E++Bz1HnA659aN+0CTJiuXhAXS0t2D/AJBtUo/2aTa837mQomuVSfJm+MONhTU92ySwKjlBoSOhjPbTBVhZBoWWb8wD8o8VLfDyxSij8B9I4MeFShBXy1+QZMz3XobYmIgtGJRteYhgiYVdap98Wf7xzg1Ufy/vDPpJrZMj8Vj5NkVR4TGLPaaf/B/Kf80D4rb+IUndWkH9IHvL/AwPhcgfisZt5s1KA6lBI4ksPfGQ2tiEsh1AOpZFbuoRldoTVqJC1KWoalT6XD6Q024HGGHI+9YEHsaJxt+v4LY81bpDfGqaUgcVH/CB9YXEUirtYoNISWohSv5lN/6wgTOVo48/X+kHpsV4k/X/AEt8SoOmjVSh90vqke9/lA3hCJWMmBP9arSl7dY5O1Zg4Hw+jRSOCSv3Gj1UObHpNIvNJB5rSPcoxnhtgj2kDwV9RDrGY1KMMgqB3l2DGyebcYjlxy1RX3KrqISrcqQ0DTJZekVytsSTqR1SflFn2uUqy0+Jb4xTQ1wWWWD8NDLBoUmRMYkqLAeKgfgIAm4jIHL0IqHazAEig0Y61a0Hk/cBjdYZuST9RCfHSUhTuASM2VVjW79dHETw+H7s48kP1E1YlIBSqWrfZmsedqjwgmVlUGRQGzPfm4qfCF6VBT58qiauFZaWJGUM+jjn4FYVCHLOAS7k2/ToRwfnWLkC2Zhpb0BI4g0POPIv79IpmT4y0+/nHsAFCWZMmZUb+ZLOWULF2rx9G8JZlVFRAYAmzs1hZmelYZzV5MqpdK7oAYGlQyhzYnV+Nl0+Y2UrpxAFSQwoGYMPVaFDMpxILWGU2BYnzAcDkKco1XZ7E5pYl5mIFCRdrhuIOkZectVFAMl6gj/VjUF+kXJxmQpAqCbg1ewKa/s3hHX0uRQlv4Zy9Rjc47H0TFbQGRAUUuhLODw5dYXTtqJ0qfhCeTtELSMxDG0wWPXgeX7RP7KXoH5j11jpSeKOmK2/k5klN3J7hkvGOR11hr2mmqCpOXKxlByf1KhDh5RJA+fx9cY0+2MHnElTU7tn8Sb+McsnJ54ezLVGOOX7CNC1appx9erxNEt9SPXryg6VhgPr69Xjinl69fGO/TtucevfYHXhnvX1/r7osw+FrT16b3xfJQW/aPZuOSgUYkG3rr7oEtMVbNqYbiWGE3iwTM+RhIrGKVKyNR3BNPcOQbhWGkyZmwaiq4mJPxHzhKVhmHSPJwrVGnxJl8+Rp7cpHJFKmukeEn94jljwdfCOo5Nj0k+ERPWI+MQWIwCM+W7WLHV/EOCCx1rEziVzZkkKQBkJDpJLh8wcEU184imCcAl5iY58yVOXomdHT5JKSjw2irtip56Es+WUn5q+fvhRL9evBRht2qkFWJWUqqMoCeLJAp5QnCVJotJCuBDfHx84OBVjivsdjmpSdepNYpUev9fgYGfh6/eo/mMTXMPPx9/z849yvf1f9/5hFUjFQHFvD6N4+Qh92jJEnDpHFZ8ggD5wmMokgDj69c0w17TqpIDfgUrzV/8An4RDJ/2w/f8AA8fpZn5x8uQ9eukVy2zgPlBuWJbwFTFkyX1ERl4dRLCre4cS9B1i7EG238ckokS5agtsxLVqcoT40MUTppmKSlLUSKKVSlmAHM3u8eyJKVezUWK9Ffwo5cVeAi7GYOgUHCSfwoeoDkh2D8A9noNefSoQUS0bbsrSAjfysKFRTQNaia8rCj9WtTi0kggG7AhKhQl+LGBJakgNuqrqoO5pzYlrPziUsJSoMAUl6PmHQeXxhWUDUKcDdX4LA+cdFJxifxAPrT6x0LZqL1qSSSUZTloFEO4uAX3rdPAwKk0eoJIUrdctV9aaW4RZjJKQuhUFBVGzAimbMLMRUnrFU2YD7SgVqZTuN5xQltfdcRkYCngslJ3kh1Uf8VQSf0pF4jh8qgWo2tTYWf1U+MEqllScrAn2Us6lGugFH5mt66RUjdAUs6jjRh4gVehPVodAYswhXKKspZPAlweTamoHzhns/boBZ+6U9jvIJHPT4c4mrD5yyiAHFdeTAVJDatVuDwDiNmByEqcB8p0pQ5tXeOjF1EobcEMmCMzVp2w6d9BAI9uWXHW8OMHtAKlhIm50jR6+TPrHzRUmbIrLmaOopduT6K4Wi6XttQbvJaVcxuKHyJ8I61nwzaclTRyS6fJFNRezPpBnVsQOfrgI5SmGZRCRx+Q4n6RiJHaQC02ajkpOYeYf4RKT2tmlRfu5oNgosodHaHyZYpbOyLg4rdGrm44qBSkMDrq3m3hAw5efw8oTo7QopnkrT0qOfCPJm2pKnyqUOoI+DxyuV7sjKTNjhUvg5w4FJ/xCES1coq2L2kMkLSlcpSVaLrz4h/GJS1uKKSX4KHXwvaOfDCUXK+XZXNkjJRrzSTOUv0YgFcTE1yVGwPlFPcEXB8jFwKNomJgj0Kgdco8/KJiV1jWN2ttghAzQdsqT94nmR8RAEmWb1t/p74nIxkySrMEoLKzOqh6Eg1H1iOeLljaiDDKMcicti7aNZ0xXFaveS0L8XJzX0sdR9ekWLxqSpRUuWlyS2YU1a7xy8VIF5oP6QT8odKkiXceptMWTpTUJctQjXz1cVHPxgaWkuz+tDXwPhDlOLQQckqZM4uGT56cYV4vaaXOVMgN+daiQdU7hdgHYtWvWDZ3YMvc25K5GIMtYJSFhvZJIFqFxchtabsGbR2gubkJR3YSjK6lBjUlwS1a2HAQIjFKmF+8PSRKCen3kwhVzz18YTk5CFCUkEqylc1RmLca1CRw/CfGJy0atT8nUoyqiUkghwkzG1G6gdVq+AHCLUHM2YpKXolIIlg0DMAVTC+quNINOHoFFTrAcO9Cw9kA5QNaCsE7NkOSnKhLmhSGSskl0fwKVmcUZ0tciJyzX9I8caXkHwq8+UEUtmTUVaxFB0Phwj1aAcoAOYkhBSspcC+cJFSWG7xAvQRXtLBrkzVJmnuwLMUqc03FAFgopNKDSgBpRLWUggbwACkpTdJDbqkqDtpumlaUaESfkowRWDTLzZWKlMcycwOl0mhd39nW8Wfa5kkZO7oLpFAWuSRavHjEpsz2XIBBLKFgyizmtSeIFaUdoIlspLnKUkFiAxA66s3u6uzYDyVtSlEkdWPWooRHRX9jV/ZhXPLNrwsg/GOhaRh8mcZayUEOEFnY60GZuBIck2rCPIFqVlTkpmYAVo761rzBal66nBjvFKBKGBYl2UKAkpJu48B74lLwsieCQqYyCoPWqQWzOUiwbiz+MKrYz2MmiWvvAvKVpCmrmu+77LZakc6ClakYvChSiVAuCUKKCXzWIYkgC/NqtDKUspV/wy8qXrMmEElnuEpzAUFG8oijCy6CckiepKzmBmFNDcEbzqfreGs1Ak2QgJCZcpH3YKiVZc5Ao5AJzByG6RDDpSbywJqgCSoudHqSeIsxi+WmWEnu5Y74kqKiT7JO8ne3jvM5IDZuUdMkgBD5io5aoHJxmrlqbF9Re0ZgQLKSWIzZUpIcKAIdTl2VqR0tFGP2EaqzSwpnypcBiHqNCXFBxeHGMxy1yxlShmq4SlYBDNcUc2a4hfIlTEhJKipJAJO8aEOyq7nk3wg2zNIQL2bZiLFzwIIFWNLwNO2fUgb1LgGhBrXWNlghLZJmlBGfKGJBqxIHDdcOwPQxZLw6QgsXU5sA17Ak5nbWvjeA5G0mJGEUMxzKSoByztwa99bREqnMGJPHMAfl9Y2X2WUtAQlJzZnUBXiA71OVnZqZjUMIpkbFRMIZKioMGBpVTCuVvf84ZTZOWGL8oyK8WvVCC3JvGIy8bVu58lHxjaf0Dh2LKWXdqJbgLMX5gmvg4itl92CpSUkAGhKgSE3ZmIAAvq4g91k30mN8GeOLCWzSlh7b1fJrRJO00/lm/zQ9xmwVpMpWVKVrqJYLlADMCTqeEBI2SHNGYsoE8OZN76XEbusX4LGwNe0UMD99w9r9/VYrXtKWksRNv+YeMMV7KBOmU1y1cVpYVYc26xLE4ADKo5apZRvoUuzcbVOujRu8D4HH9xadqI/s5h6rES+3CpEjnvqNfdX9odYPYSVJUQouU5iQmmjO7Od401rcW7FYIJoEpVlLkJHOpD2fhXlpA7zCuhxLgVy9oKKTllSwbDdJf3tF8nEz1uMwlEMCQlIGbVqUrQa6wXs/CsdSLgVoDpbx8aRfKwxSsEEMXG4ogpBp1vpYseQjOcmNHp8S/SIlYKbMUROnFTH8SnD15t6MNU7FTKU2VM0KsxNS7NQ25H4CDZmGDJdyBwFyCQ/HR3gz7JLEogkMGIKAXoQwJJABrVtH8Ztt+S6jFKkhdJluT7SHBCQklI83YgU1OnClOLxIO6QQc3AC1AqgAUWOp0gjHYhSe7yqYmYG/fKbaUhlt5CVzVhOW7FKUl0lgDRmCaEAh4KCyrZaAsHMSSzpSGADAXfkH4UNRrTOIStQSpYU/5TQXYgs4cMx/aGEnDJUhwjIClRIs5BqSKlIA1IcvaKJEyXlWcqVMAgvlIGYO6gAA9FA1p74xqIzMVnmqlTS6SScpSHNRV7lxqWJbjCxWCQFEBX3ZW0tTuU/iL8U8CTQG5vHhxuYFYQDNzOSpOZmNFIzO3XjHd9mzJzS0upyu5BDBwWzWalBQQwCvGSyFkABWUhwXGca1GvP6QbImrSAEqCEOoJQQDuqJzAnhz4mC5kpLBMsrUQSFKUySaMCkMaORUn4x0hCZaMy0lRdmBASKUcFJNxoYBgeUJ6BllyzkFt9OtdQTHRUna6x7AWE3AFq1o8ewKYbQ8SPvEjQpII49Yt7Pl5k59DMblRFo8jo0fJn4BcaMokhNAVEFqOAssDxEd3qlMCSRu3L6R0dCjGcxU1RWpJJI71QZ6MDQNF2FUSVOX+5J8Q6gfA16x0dD8CkM5ypqaoBPOib8YaLnKHe7x/qkm54pjyOjPyMjp8sGYxANU3EOtlSkqmTQpIICiACHAd3pHR0LyDgOxCR3qk/hEsEDQFyxA4wjwyiCsA0aZToA3lHsdA5DwS2qGw6yLhFPIwllTlPMOYv3d3L+1HR0ZGY22pKSJYYAbug5p+sSxuHSMJLISkFQJJADneAqdaUjo6MwAOG/qx+tvDh0gWX7fmP8SI6OjG5PJKiGb1VvhSNBiU5USimh7pFRS5ST5msdHQWERqNJvLI3LfRaCZaAELYDXT+KOjoHAnJfOO8v9CffeF+1Q01hQd3YWu3wJ846OhohGe1x9xhzrmkV1qlTxLZssFMxTDNXeatVqet46OgMIoSshTAkAylv/wDW8C4ZRJlkkkmhJuQwoTqI9joxkH4aSkzJAyhigPQV68YZYSUnKkZR7KtBoKR0dGAL8PvSyVVdVXrYhvJz5wt7NrKsUASSDcGoPph5R7HQ3DFNhipYzmgvwjo6OhBz/9k="/>
          <p:cNvSpPr>
            <a:spLocks noChangeAspect="1" noChangeArrowheads="1"/>
          </p:cNvSpPr>
          <p:nvPr/>
        </p:nvSpPr>
        <p:spPr bwMode="auto">
          <a:xfrm>
            <a:off x="155575" y="-2095500"/>
            <a:ext cx="6991350" cy="43735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arm3.static.flickr.com/2522/4066971942_8e9dc996b7_b.jpg"/>
          <p:cNvPicPr>
            <a:picLocks noChangeAspect="1" noChangeArrowheads="1"/>
          </p:cNvPicPr>
          <p:nvPr/>
        </p:nvPicPr>
        <p:blipFill>
          <a:blip r:embed="rId2">
            <a:lum bright="20000"/>
          </a:blip>
          <a:srcRect t="24319"/>
          <a:stretch>
            <a:fillRect/>
          </a:stretch>
        </p:blipFill>
        <p:spPr bwMode="auto">
          <a:xfrm>
            <a:off x="6729722" y="857325"/>
            <a:ext cx="2414279" cy="1143000"/>
          </a:xfrm>
          <a:prstGeom prst="rect">
            <a:avLst/>
          </a:prstGeom>
          <a:noFill/>
        </p:spPr>
      </p:pic>
      <p:sp>
        <p:nvSpPr>
          <p:cNvPr id="7" name="TextBox 6"/>
          <p:cNvSpPr txBox="1"/>
          <p:nvPr/>
        </p:nvSpPr>
        <p:spPr>
          <a:xfrm>
            <a:off x="6729722" y="2005905"/>
            <a:ext cx="1963999" cy="1384995"/>
          </a:xfrm>
          <a:prstGeom prst="rect">
            <a:avLst/>
          </a:prstGeom>
          <a:noFill/>
        </p:spPr>
        <p:txBody>
          <a:bodyPr wrap="none" rtlCol="0">
            <a:spAutoFit/>
          </a:bodyPr>
          <a:lstStyle/>
          <a:p>
            <a:r>
              <a:rPr lang="en-US" sz="1400" dirty="0">
                <a:latin typeface="Times New Roman" pitchFamily="18" charset="0"/>
                <a:cs typeface="Times New Roman" pitchFamily="18" charset="0"/>
              </a:rPr>
              <a:t>change 1.4 rot/s to rad/s</a:t>
            </a:r>
          </a:p>
          <a:p>
            <a:r>
              <a:rPr lang="en-US" sz="1400" dirty="0">
                <a:latin typeface="Times New Roman" pitchFamily="18" charset="0"/>
                <a:cs typeface="Times New Roman" pitchFamily="18" charset="0"/>
              </a:rPr>
              <a:t>change 4.00 rot to rad</a:t>
            </a:r>
          </a:p>
          <a:p>
            <a:r>
              <a:rPr lang="en-US" sz="1400" dirty="0">
                <a:latin typeface="Times New Roman" pitchFamily="18" charset="0"/>
                <a:cs typeface="Times New Roman" pitchFamily="18" charset="0"/>
              </a:rPr>
              <a:t>find I = </a:t>
            </a:r>
            <a:r>
              <a:rPr lang="en-US" sz="1400" baseline="30000" dirty="0">
                <a:latin typeface="Times New Roman" pitchFamily="18" charset="0"/>
                <a:cs typeface="Times New Roman" pitchFamily="18" charset="0"/>
              </a:rPr>
              <a:t>1</a:t>
            </a:r>
            <a:r>
              <a:rPr lang="en-US" sz="1400" dirty="0">
                <a:latin typeface="Times New Roman" pitchFamily="18" charset="0"/>
                <a:cs typeface="Times New Roman" pitchFamily="18" charset="0"/>
              </a:rPr>
              <a:t>/</a:t>
            </a:r>
            <a:r>
              <a:rPr lang="en-US" sz="1400" baseline="-25000" dirty="0">
                <a:latin typeface="Times New Roman" pitchFamily="18" charset="0"/>
                <a:cs typeface="Times New Roman" pitchFamily="18" charset="0"/>
              </a:rPr>
              <a:t>2</a:t>
            </a:r>
            <a:r>
              <a:rPr lang="en-US" sz="1400" dirty="0">
                <a:latin typeface="Times New Roman" pitchFamily="18" charset="0"/>
                <a:cs typeface="Times New Roman" pitchFamily="18" charset="0"/>
              </a:rPr>
              <a:t>mr</a:t>
            </a:r>
            <a:r>
              <a:rPr lang="en-US" sz="1400" baseline="30000" dirty="0">
                <a:latin typeface="Times New Roman" pitchFamily="18" charset="0"/>
                <a:cs typeface="Times New Roman" pitchFamily="18" charset="0"/>
              </a:rPr>
              <a:t>2</a:t>
            </a:r>
          </a:p>
          <a:p>
            <a:r>
              <a:rPr lang="en-US" sz="1400" dirty="0" err="1">
                <a:latin typeface="Times New Roman" pitchFamily="18" charset="0"/>
                <a:cs typeface="Times New Roman" pitchFamily="18" charset="0"/>
              </a:rPr>
              <a:t>suvat</a:t>
            </a:r>
            <a:r>
              <a:rPr lang="en-US" sz="1400" dirty="0">
                <a:latin typeface="Times New Roman" pitchFamily="18" charset="0"/>
                <a:cs typeface="Times New Roman" pitchFamily="18" charset="0"/>
              </a:rPr>
              <a:t> for </a:t>
            </a:r>
            <a:r>
              <a:rPr lang="en-US" sz="1400" dirty="0">
                <a:latin typeface="Times New Roman" pitchFamily="18" charset="0"/>
                <a:cs typeface="Times New Roman" pitchFamily="18" charset="0"/>
                <a:sym typeface="Symbol"/>
              </a:rPr>
              <a:t></a:t>
            </a:r>
          </a:p>
          <a:p>
            <a:r>
              <a:rPr lang="en-US" sz="1400" dirty="0">
                <a:latin typeface="Times New Roman" pitchFamily="18" charset="0"/>
                <a:cs typeface="Times New Roman" pitchFamily="18" charset="0"/>
                <a:sym typeface="Symbol"/>
              </a:rPr>
              <a:t>use  = I to find torque</a:t>
            </a:r>
          </a:p>
          <a:p>
            <a:r>
              <a:rPr lang="en-US" sz="1400" dirty="0">
                <a:latin typeface="Times New Roman" pitchFamily="18" charset="0"/>
                <a:cs typeface="Times New Roman" pitchFamily="18" charset="0"/>
                <a:sym typeface="Symbol"/>
              </a:rPr>
              <a:t>use  = </a:t>
            </a:r>
            <a:r>
              <a:rPr lang="en-US" sz="1400" dirty="0" err="1">
                <a:latin typeface="Times New Roman" pitchFamily="18" charset="0"/>
                <a:cs typeface="Times New Roman" pitchFamily="18" charset="0"/>
                <a:sym typeface="Symbol"/>
              </a:rPr>
              <a:t>rF</a:t>
            </a:r>
            <a:r>
              <a:rPr lang="en-US" sz="1400" dirty="0">
                <a:latin typeface="Times New Roman" pitchFamily="18" charset="0"/>
                <a:cs typeface="Times New Roman" pitchFamily="18" charset="0"/>
                <a:sym typeface="Symbol"/>
              </a:rPr>
              <a:t> to find force</a:t>
            </a:r>
            <a:endParaRPr lang="en-US" sz="1400" dirty="0">
              <a:latin typeface="Times New Roman" pitchFamily="18" charset="0"/>
              <a:cs typeface="Times New Roman" pitchFamily="18" charset="0"/>
            </a:endParaRPr>
          </a:p>
        </p:txBody>
      </p:sp>
      <p:sp>
        <p:nvSpPr>
          <p:cNvPr id="8" name="Rectangle 7"/>
          <p:cNvSpPr/>
          <p:nvPr/>
        </p:nvSpPr>
        <p:spPr>
          <a:xfrm>
            <a:off x="838200" y="1714500"/>
            <a:ext cx="1920719" cy="461665"/>
          </a:xfrm>
          <a:prstGeom prst="rect">
            <a:avLst/>
          </a:prstGeom>
        </p:spPr>
        <p:txBody>
          <a:bodyPr wrap="none">
            <a:spAutoFit/>
          </a:bodyPr>
          <a:lstStyle/>
          <a:p>
            <a:r>
              <a:rPr lang="en-US" dirty="0">
                <a:latin typeface="Times New Roman" pitchFamily="18" charset="0"/>
                <a:cs typeface="Times New Roman" pitchFamily="18" charset="0"/>
              </a:rPr>
              <a:t>find I = </a:t>
            </a:r>
            <a:r>
              <a:rPr lang="en-US" baseline="30000" dirty="0">
                <a:latin typeface="Times New Roman" pitchFamily="18" charset="0"/>
                <a:cs typeface="Times New Roman" pitchFamily="18" charset="0"/>
              </a:rPr>
              <a:t>1</a:t>
            </a:r>
            <a:r>
              <a:rPr lang="en-US" dirty="0">
                <a:latin typeface="Times New Roman" pitchFamily="18" charset="0"/>
                <a:cs typeface="Times New Roman" pitchFamily="18" charset="0"/>
              </a:rPr>
              <a:t>/</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mr</a:t>
            </a:r>
            <a:r>
              <a:rPr lang="en-US" baseline="30000" dirty="0">
                <a:latin typeface="Times New Roman" pitchFamily="18" charset="0"/>
                <a:cs typeface="Times New Roman" pitchFamily="18" charset="0"/>
              </a:rPr>
              <a:t>2</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1200329"/>
          </a:xfrm>
          <a:prstGeom prst="rect">
            <a:avLst/>
          </a:prstGeom>
          <a:noFill/>
        </p:spPr>
        <p:txBody>
          <a:bodyPr wrap="square" rtlCol="0">
            <a:spAutoFit/>
          </a:bodyPr>
          <a:lstStyle/>
          <a:p>
            <a:r>
              <a:rPr lang="en-US" sz="2400" dirty="0">
                <a:latin typeface="Times New Roman"/>
              </a:rPr>
              <a:t>What tangential force is needed to accelerate a (cylindrical) 268 kg merry go round with a diameter of 4.20 m from rest to 1.40 rotations per second in 4.00 rotations?</a:t>
            </a:r>
          </a:p>
        </p:txBody>
      </p:sp>
      <p:sp>
        <p:nvSpPr>
          <p:cNvPr id="5" name="Rectangle 4"/>
          <p:cNvSpPr/>
          <p:nvPr/>
        </p:nvSpPr>
        <p:spPr>
          <a:xfrm>
            <a:off x="152401" y="5280223"/>
            <a:ext cx="877163" cy="276999"/>
          </a:xfrm>
          <a:prstGeom prst="rect">
            <a:avLst/>
          </a:prstGeom>
        </p:spPr>
        <p:txBody>
          <a:bodyPr wrap="none">
            <a:spAutoFit/>
          </a:bodyPr>
          <a:lstStyle/>
          <a:p>
            <a:r>
              <a:rPr lang="en-US" sz="1200" dirty="0">
                <a:latin typeface="Times New Roman"/>
              </a:rPr>
              <a:t>909.68 mN</a:t>
            </a:r>
            <a:endParaRPr lang="en-US" sz="1200" dirty="0"/>
          </a:p>
        </p:txBody>
      </p:sp>
      <p:sp>
        <p:nvSpPr>
          <p:cNvPr id="1026" name="AutoShape 2" descr="data:image/jpeg;base64,/9j/4AAQSkZJRgABAQAAAQABAAD/2wCEAAkGBxQSEhUUExQWFhUXGB8YGRgYGBsdHxsgHBwgGhkcGxwaHSggGholHRodITEhJSkrLi4uGyAzODMsNygtLisBCgoKDg0OGxAQGzAmHyQsLCwvLCwsLCwsLCw0LCwsLCwsLCwsLCwsLDQsLCwsLCwsLCwsLCwsLCwsLCwsLCwsLP/AABEIAMIBAwMBIgACEQEDEQH/xAAbAAACAwEBAQAAAAAAAAAAAAAEBQIDBgABB//EAEYQAAECBAMFBQUGAgcIAwAAAAECEQADITEEEkEFIlFhcQYTgZHwMqGxwdEUI0JScuFikhUzU4Ki0vEHFiRjc5OywkOj4v/EABkBAAMBAQEAAAAAAAAAAAAAAAECAwAEBf/EAC4RAAICAQMDAgUFAAMBAAAAAAABAhEDEiFBBBMxUXEUIjJhsUKBkaHRFTPwBf/aAAwDAQACEQMRAD8AKVmD5WWl9U1dJ0BO9pV6eccUGikskeyoJD9CbbwYdAxdnh/tZBSRlJf+EEgjmCTTmOMKcZgy2ZBASospMxQdJ1BLVf4agX79zmTTA0yikZg4mGoOdzQv/VqNahm91XI2L7tWZWQZ5agokEglC7ps2V0qckWOZi7wbJckhSCFSyEzEKBBIZ0KDtnzAMDfMmkBbWk5imYWBmHuV1UpKgr2FB/ZVmLZTbMfBXdbDKhNsuX3k1YzBIzrWTzQKM/Mj3PwjS4fDJUolQdSqsApZAo2Zq0RXx8Iz/ZHBd73ylkhQVkLMCDMUyjxcBCi3XR4YYuetUwolnLLS4JGYCjOKB2FA9H0hIp6R21YPj5SCoqRUGYkBVMx47oNnBanxq7wc1BSJSx3alulExfsLcEFAYtV2yLubPoi2jPzEDgoaAWpTjRh4cXgxCit5RXuKAzJLsaa6kcQkh/CJ181Bsfpzd2mTPKwsn7iacygSC4lqYuJqMtnIWkO9wlHjcKmbInFjLm2UHd6pZw1UAuEqAeo/iELNoTJ0sLTMUtcrNXeU6CMvdrBKmeiSMx0DmJL20maiWXHfSVIKzQBSEmilWKW1SH10Ywteo1kNizZklc2RMORaD3oe1DlUpNQ4yi40SeYjsXmWZ0sLdckZkggb6ZWYFwbryKNOdRWCO0u0TipfeKypMkOPZrmISUgpc13jU6CO2dLVNBmIP3s4J7su57xO7MJdJJS6mZIcIPnkuDC+cRLnoWkuJgDKDnhYXByqSOLvDzs3LyLJUl0p+6rX2arsKOS/wDdHCMtPTvGUxly5M5sqiApHeA0OhCVIFeAB1jQytuFOAWBlC1omLJoGLlSlNQA1ypAqCU8IaE6diyjaK9gET5spRcy5SRLQAfaUzknilg3D2RYkQ42utOKnS5AeiStZSahiwQ3su9S4/DQVhv2Q7NoGDlIUsZlJCzUABRGZPN0k+60ZnFYkKXPVK3RPm5EoQGUpCEhJAy1TLCipSlMH3QDdnU6VMVwt2gHtJgcuZpq5hQySCWyhkslzUsCHroaDXKz2UCA7cPryjXz9izytMtUhKEMcksLKUhgFF1EOtRNCQak2DCMvMUUZkMBUj8zEUNqPz98SyNN2NFVsJcVLKKJBr4m2nL1WPMLs2bMUlLElVksSdCKAagvDREve5+P1gz7ZicOgLllkvoEqILEVBDgEP7uIiUUr3M9hLNwgQ4Kt4aDXjV48wy0OAZT+Jck0v8ALnHs9EwjPlKQXvrQKJAJeygSbbw4iKEImFIUXymx48hxjc7IxZi0JU2RJSBqaudT0bS3nEcLIQ7rUGf2XVq9XA0oecW/0VPP4F0LUGtH5UcVitGzJgIKkKqH1FDYuR0g6ZehkD90ADlJeg4a3vFuFwaFUmzVISA4ZANaUd/lHqsBMTlISo5hQAF7OaNwB8jwjw4SYUFZlkAM5IUDWxbhzaBpYdy1WLmJllAnLKcpSUmoqwUkH8py8rQBKa5+EQmTibk+cQ7/AIfvChoLZNXLeD+6OVOSzXHM/KAzMJa1Lcf3jwpIcHjbpGNQWpaDx6CK0p3gyc38LmvlURQxj2XNytTnBRqL1lixlsRcOY8g07cnKr3csv8AwfQx7D7f+Rj6vh9pmUplgTZdQldiQKsQrUcy7dIYTdrIUy5UpaSQx3A6hwULLA4FqcHcYjHqSCQkFjYgluWtTYhi/nSvC7RIUlJLDiaA81XZiOR6RVZmthe0nuaGbjUhSVA2LMDlISsgFNw6XcMXynKS1h7tvew00LKlKQAqWRRJAUlaSAHBCkA0Nil7ksDi8JOUSkMCGALnKQWBSsgHMCALnhWkdLTmROw8xOSfLl7r0BdK3BJuMu90CwBumG12DQC9ncZLylk94szJkxMuoKl+xKSTVgc9bWNaRpcFgBKlqzLOYl6MDrmzlJoMxVRNjVzGU7D4MK7/ABCf6xDhCWfLm1J/MSoISb1VDCWnPOKSsirrWkukqTfKVKbdFxZ6EnLVoz2QJRI7UWgkFKgo0OYNWou3hqeGkH4XaMqWyZgucxbkNeAAFzxhPiMKEEhNWYuRvVql90GzE14Q92DhpRWhc0qZvZBu3IVdyGelYTU9VjaVVBuP2WFJzJlKRuhOUZQbUABOVVaVdmcNGWnbGRMCUgK78OCkkAKsQqUatQuUGlTb2o+mS8TLSpICgUGwJ9m4b9JVoNQ1rZbtSmXnTNLsthMQlksANyYGJKWJu4LE8IaUkxUmjDYKYsNKK2UohKa7vtpBSpLUIJLpPJ71Z9nsYuTixIUciZRmZAog5AoOXUL0A8qCsAdocIqWv2kqL5sycofKgEboLAkNahKaByUivauIUufKM3dUpKcyg2VSSokTEFIG6UnqGbSI3Q572gBJROUR9+VqUz1KSVAEPwKQGoGrUGHmJwYGzZYURnxEyVKeu4ArMEpBHB1E6lfBhBnbzZqPsomIBaQsC7J3iJZSAwq7OBZqsxgfbGzlJXs9EtKpkxTLCQAM2VCSCC7ADmxAcnm+lJsGrwbLtNtCVgpCzKSysrS06mYqiCyjpvKJ1ymtRCDZExOFkJVhcN36xKHfTipSSVEsplEgpANGADCubjRg9kTMRiXnLSZeGH3hL92lZD92M5YJATvFqnSxi/tl2gSiUnCyVMWBKwMiAkgjKHSM2jKFODlhBaW7Yup+DLY/GEzSR3cxYWoBKEOkmpoVOZhBLAl3ygudUs1aipmZjzva1YsnYpMoAS1AqD76U3NAwzJ9kdIFkza3Y0u3rzjnkygXLUAXd6WPO8aDsmHUQJBmgVUc7MCGYcCevGM7lJJBL0/FSGvZvbicLNK1y8wKcmZJqgWNKJV14gGsLF7gBtozVSirvkDKp8iAsnKMzhCqsMoYgkfhS4ItOVs+dLmfaJksIHeJLHR1UoQ5DhV21hpt7b+Gny1Icu+dC1y7lLlgNMxJFaVFLtlsd2knTS0yYpQACQC1AKpFnpxJJijkkY+iYtKpCe6UpMthKBNPxD7wgampI6eSfG9oZAWFziqYE73doKcz/hcLsKvlDsAl30ye2NuTsUszJ0zMTpQCgYMBybrC9EtRLMPJz19cYLzPgFI1C+2EpJTMShaluSUqysoFwcxqXNCeJ4UYDavbjEz0KlkS0oUMp3Q5FLqpZtAByhRiMGUKKV0VZjQjkRodG0jyTIbpyA8am0B5ZeptKF0yUQWLgxHu4b4rEoXQJSkMBupSLE1VlZ1Wc6tAapfi0TsZMhgkuoB0p4FRYPpXQ86eERxZAUQ4LEh02PMal+cX4VkrBVYFy1fCC9tbPly0JMqaF5lZigCqaOCS1mLMCavaGStAvcUBYHGLVIYOFpPIX8QR6aIoRZxDDESEqBUAEKNQACAAdODMC3zgIYUlvRjou+ynl5x7Gs1m5TLzKBq2VxqKH2a0biYFxbgvlBTqEuG4U1Y+uDXv0ZJeYZnRR+S1D11gbGYyWoGrVY+hXx+cBjouwe0WliWnKp3ZKgWUGchJYhNHcVHBqxPaO0hNAM3OmegDuV0e+ZIVbMHABIocxVcEBPg2AoXs/AkuwbXSoYvqIr2riFFIExysF0qdwQ7dQae6CpAaPeyM4ialJC+4KhnCXdbEKSN0hTAgFgQ7Rr+0W1CCEEAy5YAy5CgJYMAwIOYAudMt2eMLImKSAkXYFz0rDWYozEkrWQQSQDQF6qZ3KieJMaOSthfLLTj86qBgat4uTWo84u2hiGQlLDMQC+oFbdYW4CehK3mglKQXykAv/e6wbtRYIGU7uQHQ6kiop5Q17G8MmrEbqRrY86MHbQQdhMZ+BW8LuT7RIqVaOwqDduDwkkvMACASQK3p1OnUxpdm4ABG+N6jByx6qTbiCPMNGi2YD2jllzpEhbLQiYhLkO8uaFDMQxdlLY8ciDrRBtfAqE2bKllS0YdSgC+YBOctawIqeb+DDtds2Ykd6A6EkALBBN6OXqXNx5CD+x0psPNWr+smLYE6kAkZv4XJLgXp0L3dABcb2qTP2erDzUtPCkZVMGUEnpQsLWN6Whds3b89E1M0LzTQjupSlWlhgkEC1E0c83eANtSCJhIIIUM4AsHuPOrRXgzkJcbzUJ0HKJuTDR9N2EpEuX3eClmdibrxCwDkJYFaO8UEmZU5QKakli43abYf2SQmYljMqFzFkKUtSwQ6TmIFy5L/AAavs3iUiX7TFTUY8eV7DSrxVtfYa5+aYtZ70qCUVy5eDlVQzF6Bn5kxRO0BmDxEoghzUHw0sSbavziianMnMk+HjB+28GJUzIyc2UOwVqP46qJocwABelGhUhBCiDcFmelPcYmzBcklHtAMdQdL6+Gvxhps8JKklUszUuHSi6mILUfpxhbIS6ilKak2AJHSGuyMPNB79MvOhCgFVLVbdIoWLgeLQvIrDu2G0VLKgMOqVKYJCWAPCoul7MwdhGUOFqCaPSgatOOv1j6r9vmYrCTJpySpSld3lCys7rHViDY/V3jHbf2bMlJlqUXQsCYg/mqxAHFyT5xeST3NEz0gy0zQA2WxJqzhiQ/DSl2j6d2R2JLw8rvp6ApahmSlZQAoPQZl7iHFeJoKAHNiJEuWCFtlUA7gJNXGUqBDXSpx0h523GIlplBWNVOBRRDd0QFAZStMsh6akVrTiI7bhZmNsz0Lmky5fdo/J0od5zrrRuBqSGiQSHcZXdyLn4nXytFSguuYDKCApqXdqBtEmGex8aiUQJipvdEupCSCFNZ0KISouE3dvgl29wC/GhQDZU0utvac0IBALc2gbviPaTTpDftHtlOIU0tCsv5iSSSLOAycwBZwngzNAOJnrVRSt1mG6lOgArl5DnzrGlVhKJc9OYcHDvGh7VyMKE4f7GSpTKM8EulKt0JCSRV96xIpRozwk5mYC7X+Me7RlhORjcEkcK0fi9fKFT4NySly94OQSNLxbiJYU5zOdQQ1vhpSLuyeFVNxKAE5sqVLIu4Skk016QRtfDCW60KdKyahx1plAF4anVm5FSUj8oPjHkQE3kfP9o6EMaPtBtIz0SKHOUqCyQ5pMoz1BHz5wvw6SQSXPs1bjQdbvzaNqNtqpvFug0j3+m1fm/wJ+kB5UwqRj5EpikuS5GahDF2c8dDSC8VjkLlZVDMWGRRu9Xte4P1jSjapLVH/AG0aeEDbUx5XKWjdOYAUlpGoNwOUDuIazKZmUfD4CNHsTApUglZQ+YAJJctxA8r0paL8DNQlKRklZtSqUgk9VM54dIYf0qof2f8A20/SApJOxbSYd2g2ElODzhRZkKCWpUigFhfQQPsDZkiZh0qnKCapQAzu4DUCVG5vAuP2otcpSFKTlYD2QGArw5RRs3E5ZSAyFBgd5IOgGoMV7iasyfJoZ+wJcoS+6O6tQIKVCgVrlKLs1wNIddqNlS8KJQSSc7hyeDOTxd9G15Njvt1tyXu1G6mhcFxShcA+Agub2hmqbOQprZmLdHEL3kbUEY/Z4nYXFBqpkmZT/lrSvxoCPGH/AGB2JJm4CUpt7fzW0WTqDoRGSnbZmKQpIyjMkpdxqMtWEUbB2tOwssy0rIDvuq5MaHpA7quw2qJf7TNlS5U7DFD/AHstRU4SDQhvZAGsZmZ2dnqZfdq7tZZKmLFxYKs9DS9IZdpdprxM2UFknIktajkcOkMZWMZAQQSBoSWpamZn8IVz3sNqhds7CTkFQShVOHOseYrHFKnXM7tmD5mLgWvflyhj36fy+5X+aBMThpK/blA1zVC78fagrKgakJtsze/WZ01QVRgQoJzBIy00enuMJ5IlZQohbKcgBnbm+saqds2SU5crAAgD7wsS9RmJrU8oAwmx0KQBmIyEoD6gKvaD3F5GjofkCwGA71zKlrIcMHS/sijPUl9IrlbUly1zEDvEBQKFpKakUcGtK1pZgzEQ7wezgHGYjKtwRR90B/P4QH/uyc6lqmhSlEkkg6l61vG7iB8l0EYLbcpMpSZYUEBs25Xes5vVvdHu2e0SMTJkyFLzd2GlgpLkEsQo6+yQHjpGx1IfLMAzULG/mDxgfGbFWqciYVBQSw3lB2D8m1+MHvJozUE9mByJScktJWkFRsQXJolgQD5c4ZbdnieElW8QnKkggEpdwHN7vXnqXNGGwSpjKTQoWSH0cggt4Q7OHNaJIJfeQ7Ua7vz8uEBZFQZKK5MpipGVBGRSaoLFYP4FF6iju7eGkGTsP3a0hcpLobdrvXUHcF3qKDSGv2F0rzS5Zq6QH/Kw4VzEmsETMPLJT/wso7pKlEq3lEhg1ksBoNYOtE2l6iTtdtRE91S5aEA5UpEsMKH8o9k1tyfWgqNk98pWUTAhKEqJyZme7hwQl3rWgJ5Q02vLUqYkolhCDUoSzKWHIPF4htCXPMzNKCkpoCAQXA5qc8YOtPdjaeLMwolNiQH4EeLRRjCVHWgAjV7TKyQZKJgUHLLyKazMw634xlFqKiSTVRcnmS5jKvKNprccdi5wl4lJmKyIUkoKw7pBZikioLgV6wx7W4dRnFlhYcsShIzaBSsoAJI1awEB9n8DLUc01S8qT+BPzqAXbTjDxIQZm4tRYKZ6EVGoarfGGUl4Np5MfNkLBLpL8o6NbiMMCok/H6x0NpNRcko6evMiPdzjA4mPoG5Hw8I9mK1sI4aJMIShJ1Aj3uhAmca+HziWejj/AMh8ING3CDh9Y8MloHTM4+vKPTiObQAbk50s5SBw9fGPZP8AVo/SPgIgic5Z78TDPBbHxCpSCmUSWtR+TJJCj4CKWljdjJNoDHUx6E84iqYUkhQYihBDEEcXqDFff8okKEZDy8o4I6RR9op7PnEvtLXA8o1GPPsW/nJratoICRqAYhLngkB/EDx84YbawiZSJUyWoqlzUlibpUmikkij6+MZvemPu1fALkRw+ESyJgXvw8SE8cfdGoUI7scfjEUywLFtacTcxT3iTrE0rHLzjG/ckSfVY4FXAeUd3jWb3QzxWyskiXMUv7xaSsS8v4AWcl9bgNYGFbryFRb8C4K5J9eMeKfQCOEx9PjHBY5+vGDYtkFIOoHh/pHEEcfCLM2oLR6EE6/CNZgczj/EPXWI96efl+8GmU2t+MeCSfRjWbcXrWCUkn2S9uTRJWJ5mDVySBZXyisyX6xtQNwKZi2BOa3KMXLSKPG62lIAlzCQKIJtyjGSRvB46MPhlIGi2LOyI3SA9dQ8GLxWYuWJ/UfWkV7LwwUhyzv8hzghWDTy90Sm/mYruwVeUl2P88dBQwI4DzjoGt+prYMJFbK6Vc8hzjlPSzC28C2tn5+mgpE+4sCGIIfVwfCIZhcseRt6vaMYpQndJN3uGoLPeIpHKgFjc+QreCgsAHg4JYa6V8YtwmF70pSkK3iw4Hj4Djyg2EDRhypQSlKlKNkj2uYYfSDv93cSAVKw84C/9Wo/Jx4w9xWPTgwZGGZK2+8ms6iWdnALdLB+pi7YuPUnDT8SuZNUsMiWCtXtn8QAOj+4xF5W1aWxRRV0xdsXs3OzBa5RSB7OdOV1XHtMzcTygTamBnyT3i2Lls6FhQBuxIJynrw1hsntEjEDu8dL7zhMlulY0q1FHqPCC8D2cQtM0YecmbLWhQKCMqwWdDpsSFAVFeUTcmpan/H+FEk41ETytrysUMmL3VsycQn2hwCx+NPpxCza+x5kgjOxQr2JiA6VdDoeRr8YpxODKCUqBSRdKgxHV+D6iDtk7WXJBQQmZJV7UpdUnoNItTj9Pj0/wlqT2kJ7a+vrDPA4KWmX388koJyoQlgVkXrokWJ1PvK21shHdjEYdzJJZSVF1SlEUBOqToeNDxI+2pf3GFH/ACyW6qr8IzndJcmqrvgiNtykl5eEQkguD3iyaVbePhD7YG0ZWLSvCLw8tIKSuUhClD7xINASSyiCRw4gxjAnh68/V4I2dOVKmImILFKgfI8tI0sarbz7syyMltTCCUoZSShScyCaFnIIUNFhQY6WOsAFYjaf7RpAC5ZSN1ZWtv1BCj/iUYxhTo0HHLVG2DIqlRypnq0eCbzj3KYiJfEe+KbCGm7KbFTPmSxNdlupgWZCfaWs6DQAcbx7tntRLnT1r7l01ljeUHlgFKQ1k0rTWG81Qw+z5ixRcyTLw45AuVt1SVeQjAlMc8Esm7LS+TZDyTi8NMOVpkh7LzZ0j9QIduhgXHJmSZhlrO8lrVBBDgg6ggg+MKwmHO3XKcLqoyAnmd5WXqatD+HXqL5VgYxp4mHmxtmrmp71ZEmQLzF68kD8R52+ETlbPkYJIXigJs8h0yAzJ4GYbHpbrCjbG1puKU8w0HsoFEp6D5wL1fT/ACHSl5HmK7SplbmDTkTrMI31f5Ry+ERw+KmYoZZiSpRH3cwj8Qskq1BtWxLwh2Rs8zJoTUtVql25aw4lYPEp3p8/uEO+UnMqhcAIsPEjpEp1F0vJSKb8+BcMTyjwz3h+jbEiZNly8iS6mM6ZLSpVeTAGvGFW1sZMlzlyp0qSrKcpAQE00KVIZQBDG+sUg9TpqhJY0uRVtfFASVvcsBXjenT4GM1LpWNDtbYWdInSphMt6pWXMsl2BIFUliymfQ1ZwRstmD05R2QqC8gSoa7NVuWgkLHCFmFlrQnKGI0MWiYvVI84hNW7QsohxmdPL946Be8Vw94jyEoWi1EtydWLE/StaRPEIYhNCSA5FrdL/FvGCZMhySFtalix1oGPSJpykh6Aa5iK3elfQh0FQBThlFOYIygC79anQH39Y1vYWSVDEFkmYhGZD6FjQcAToOMZwSRX2kg/hclwRx10vxjVf7OlBM9SdClutYTL9LKY41Ixi5KgrOtRzZnJ1c1PrnDlCVf0er/rAvUOMqg4dufiIqn4Y5ylW8UuK8i+tjT1QQ0w2HbCTEkCkxJuNX584E/C90GMPJl0lgBVQTVi7F71BBY/OHHZpBM9OYEBRI4C2jeBEVTcBanRhfQB3tSDNiSFInyiRQKB86P00g5FcH7BhBqSJyu0hUkJxSBPSGZZZK09FpLgjhET2bTiFBWGmFSFqZYW2eW9XOi08xy6kQYHeKWFFEVJFubW841PYTZ5RMUpVAkW9/Hl74SS0x1IKi5fUNF4qVgwrC4ZCQtEpUxSiAXIS4CuJOvARnsWiXjEoz5ZM8odB/8AjWCTcfhLvX4xbhpSzOmrmFLrTMfxBvy+kK9p5QJIJTSU1VD8yrRPtyc9vI7VR3Qlx2z5speSakpULcCOKT+IcxygNclvw+ujxqMLt1BT3U9pqNBXMjmlXGKsbg0ILA5kKSFILVYuz89D4xeKnemS3/JzyhFK72L+16M0uRQlgdWbdT9Iyol8QY2e2ykpQnUBJsbFP1hIZaav8PiaQOnxTeNbGzOOvyKSgN9L/wCn05R4pIa1ePowzzIA1PhEkiWWbMDa1ot25+hO4+qGXaZL4eWj+JJbpLP+aMrkFKDxjXbdUlSJVQ1TY1ogeFoUpko1TmOiRR+JJ0Hqkc2JOONNotkSlOkxfhdn947AZRdRoB4/K8P8BNGeUEJCjKl0mLBsk1KRY1N/fAc+WpYY0AskCg8ob4aSwSeGGUP/AC+kJlU+dimOKXjcrx2ypWOkrxEhJE9NZiKnPxIGigNBeEqdkSZVcQs5v7OXf+8qw6Dzh52OUqTPdyxYKBHr0YVdodkmXiZyXLBZZmsS6RXkRDK7cU/ArSrVRbgceMswSUCSlMtSt32lEAkZlFyYz85ZUSVEnmYcbPwykyp93KGHiW+cKTJULwYRSkxZybSISxvBr6Q17VKzYgqN8iH65QPg0AyUnMlwKqHW4eCu0Cvv19ED/AmD+te3+Cr6GFdlEiZO7pSSpMwFJHIi/UMCOYELNp4ES5q5bk5FlL0DsWtpD/8A2dpP2pzolhycgfWEW054XOmqrvTFHzUTGTepoLfyJgyU6R3dP+0RCgdYiBzh7E1M4o5x0RyniI6MDUxzJl2DW9Gt4NGGWd8BJcm5FeJIOhDdYby0Bqge/wCZYV0+MVTpuUE1DCtONPw2FfhFUjqUAJMkKZOQJyu1tBx+kNNjSjLmy1tlBLCjH11rWIYgmrgNRzR9bkWAiMmaM6WYuq7nTTgITKrgx4xpl2MkNNWClTZ1MxLVL+F7+8UciXKaVMB1yvV9ereEC7cUe/mAceeoe1i7+6B5eIIStJIIUz8aVDRmrgq+xXHhb3IYmcEkud39LvpccnvxiOJ2gmVlKUDOauqreFnEeoNRBe0cMEqAIB3QbcYE2nNQ48sd4HdJgQ7WTwSAoFPOGOzO1E1UwICJbrpwHiwhTNwMtVxE9mYBKJyFJJoq0Unjw6HS3ol2Mqd2qGuA2lIM5afsoCwFpWUKYtZdyx8oXbY2ClMrv8MrvZAG9+ZH6muOcSw+G7nFzVkuFKmBgKjMTzrHdmp83CzKsqWaLDhiOh1hItwblF8Lzz6iSwya3Rlidcx6ejGh2rMKZOGNwoK8KpIr/eMedptjCTPUEJJlqGdDA0CtHHAuPCDsTsmbiJGGEtL5cz1AZ8jO55WjoyZIueOfv+Dn7dxcWgTaOJSpQyqBZCQSCCxa3WAiuH+G7GzKFcxCeQBV52EHjsgj+0PgkRsebHCKjZz5OnnKTaMcpQ4R4TGyPZBP9qf5R9Ygrsow3VgnmG+BMU+Jxvkl8Lk9BDjE50ygKgILl7HMQ3WkXnDBEtKtVFvBIHzMW4rY89AqkMNUlw3y8o9xiT3Moaur/wBY0NEZYkne7/DLaHU2/RAJU5YBz0jRYDY5SkqnLEtJSUtqHB8Be0CbFlJlpM5YqBT1xJpA07ahWVlb1SwGgfhA6rqHlbhDwmk39749uSnT9O4rVTfsNsMjBS3V306YdSzt45eMdjdoYGavOqUta2AeqbBhqNISyFAS5hHD/wBkwIVjgYnjw4XOTnN+a252X2ZXTnaShD+eP7Gs3E4MpUnuJspKqFaVZmYuKEmlNGhRjdllBGUhaVVStJYKHFjV+I5eMe95SwizDrIkqH5FgptTM4IFKVbyiWSOLHNaW2n6/wBehaOHK186VgSMCrOHGoN9BfSunkbRHbOFeass9W9wHnBCFMp1AFy7sH6++LMRlmLVu3USkvX46jQeULpWv9hpYGokuyZ7tS1MzD4AmM1Mk+hr8o1ez5YAmFVBlU7hmcZfnyhZiMGlnQzCjAGvurflpCQjcpEZY9khElDV1f08RyCGszZrsoJDNQa/T4wErDUd9WcWD2fyh3Foi8bQN3g4R0XjCvUqMdAF0s2PfUUE5TusaaOG5cIBmzglxnCSKMaKAZ+pqDyDeQc6YpX5A5YKCiQwDVdi70IcacaibQxITvKVUioep0qbNQeJ5RVI7AybtCgIZr1zDMBq5411pUUi7B4wqWFGiaAOSaufLTzjH4vHzFKYAgAboanIhh1Pz1jZ7Ew7YeU6n3Xfi9Xh+25xaSsaMoJ/O6HG3h98TxSk/wCED5QuAhrtYOUF7y0/MQvYc/CNhwZJ400ivxmKG0nv7MhLNRSGO2zvp/6afnC0TQ9tYZbZUxl/9NOnMwsumn3op+jBLr8X1q6WwtJi3DrGZPURScSNRHGck6evTiOl9FJpq0Rn/wDTi1Siw/aCWnTP1E++Bz1HnA659aN+0CTJiuXhAXS0t2D/AJBtUo/2aTa837mQomuVSfJm+MONhTU92ySwKjlBoSOhjPbTBVhZBoWWb8wD8o8VLfDyxSij8B9I4MeFShBXy1+QZMz3XobYmIgtGJRteYhgiYVdap98Wf7xzg1Ufy/vDPpJrZMj8Vj5NkVR4TGLPaaf/B/Kf80D4rb+IUndWkH9IHvL/AwPhcgfisZt5s1KA6lBI4ksPfGQ2tiEsh1AOpZFbuoRldoTVqJC1KWoalT6XD6Q024HGGHI+9YEHsaJxt+v4LY81bpDfGqaUgcVH/CB9YXEUirtYoNISWohSv5lN/6wgTOVo48/X+kHpsV4k/X/AEt8SoOmjVSh90vqke9/lA3hCJWMmBP9arSl7dY5O1Zg4Hw+jRSOCSv3Gj1UObHpNIvNJB5rSPcoxnhtgj2kDwV9RDrGY1KMMgqB3l2DGyebcYjlxy1RX3KrqISrcqQ0DTJZekVytsSTqR1SflFn2uUqy0+Jb4xTQ1wWWWD8NDLBoUmRMYkqLAeKgfgIAm4jIHL0IqHazAEig0Y61a0Hk/cBjdYZuST9RCfHSUhTuASM2VVjW79dHETw+H7s48kP1E1YlIBSqWrfZmsedqjwgmVlUGRQGzPfm4qfCF6VBT58qiauFZaWJGUM+jjn4FYVCHLOAS7k2/ToRwfnWLkC2Zhpb0BI4g0POPIv79IpmT4y0+/nHsAFCWZMmZUb+ZLOWULF2rx9G8JZlVFRAYAmzs1hZmelYZzV5MqpdK7oAYGlQyhzYnV+Nl0+Y2UrpxAFSQwoGYMPVaFDMpxILWGU2BYnzAcDkKco1XZ7E5pYl5mIFCRdrhuIOkZectVFAMl6gj/VjUF+kXJxmQpAqCbg1ewKa/s3hHX0uRQlv4Zy9Rjc47H0TFbQGRAUUuhLODw5dYXTtqJ0qfhCeTtELSMxDG0wWPXgeX7RP7KXoH5j11jpSeKOmK2/k5klN3J7hkvGOR11hr2mmqCpOXKxlByf1KhDh5RJA+fx9cY0+2MHnElTU7tn8Sb+McsnJ54ezLVGOOX7CNC1appx9erxNEt9SPXryg6VhgPr69Xjinl69fGO/TtucevfYHXhnvX1/r7osw+FrT16b3xfJQW/aPZuOSgUYkG3rr7oEtMVbNqYbiWGE3iwTM+RhIrGKVKyNR3BNPcOQbhWGkyZmwaiq4mJPxHzhKVhmHSPJwrVGnxJl8+Rp7cpHJFKmukeEn94jljwdfCOo5Nj0k+ERPWI+MQWIwCM+W7WLHV/EOCCx1rEziVzZkkKQBkJDpJLh8wcEU184imCcAl5iY58yVOXomdHT5JKSjw2irtip56Es+WUn5q+fvhRL9evBRht2qkFWJWUqqMoCeLJAp5QnCVJotJCuBDfHx84OBVjivsdjmpSdepNYpUev9fgYGfh6/eo/mMTXMPPx9/z849yvf1f9/5hFUjFQHFvD6N4+Qh92jJEnDpHFZ8ggD5wmMokgDj69c0w17TqpIDfgUrzV/8An4RDJ/2w/f8AA8fpZn5x8uQ9eukVy2zgPlBuWJbwFTFkyX1ERl4dRLCre4cS9B1i7EG238ckokS5agtsxLVqcoT40MUTppmKSlLUSKKVSlmAHM3u8eyJKVezUWK9Ffwo5cVeAi7GYOgUHCSfwoeoDkh2D8A9noNefSoQUS0bbsrSAjfysKFRTQNaia8rCj9WtTi0kggG7AhKhQl+LGBJakgNuqrqoO5pzYlrPziUsJSoMAUl6PmHQeXxhWUDUKcDdX4LA+cdFJxifxAPrT6x0LZqL1qSSSUZTloFEO4uAX3rdPAwKk0eoJIUrdctV9aaW4RZjJKQuhUFBVGzAimbMLMRUnrFU2YD7SgVqZTuN5xQltfdcRkYCngslJ3kh1Uf8VQSf0pF4jh8qgWo2tTYWf1U+MEqllScrAn2Us6lGugFH5mt66RUjdAUs6jjRh4gVehPVodAYswhXKKspZPAlweTamoHzhns/boBZ+6U9jvIJHPT4c4mrD5yyiAHFdeTAVJDatVuDwDiNmByEqcB8p0pQ5tXeOjF1EobcEMmCMzVp2w6d9BAI9uWXHW8OMHtAKlhIm50jR6+TPrHzRUmbIrLmaOopduT6K4Wi6XttQbvJaVcxuKHyJ8I61nwzaclTRyS6fJFNRezPpBnVsQOfrgI5SmGZRCRx+Q4n6RiJHaQC02ajkpOYeYf4RKT2tmlRfu5oNgosodHaHyZYpbOyLg4rdGrm44qBSkMDrq3m3hAw5efw8oTo7QopnkrT0qOfCPJm2pKnyqUOoI+DxyuV7sjKTNjhUvg5w4FJ/xCES1coq2L2kMkLSlcpSVaLrz4h/GJS1uKKSX4KHXwvaOfDCUXK+XZXNkjJRrzSTOUv0YgFcTE1yVGwPlFPcEXB8jFwKNomJgj0Kgdco8/KJiV1jWN2ttghAzQdsqT94nmR8RAEmWb1t/p74nIxkySrMEoLKzOqh6Eg1H1iOeLljaiDDKMcicti7aNZ0xXFaveS0L8XJzX0sdR9ekWLxqSpRUuWlyS2YU1a7xy8VIF5oP6QT8odKkiXceptMWTpTUJctQjXz1cVHPxgaWkuz+tDXwPhDlOLQQckqZM4uGT56cYV4vaaXOVMgN+daiQdU7hdgHYtWvWDZ3YMvc25K5GIMtYJSFhvZJIFqFxchtabsGbR2gubkJR3YSjK6lBjUlwS1a2HAQIjFKmF+8PSRKCen3kwhVzz18YTk5CFCUkEqylc1RmLca1CRw/CfGJy0atT8nUoyqiUkghwkzG1G6gdVq+AHCLUHM2YpKXolIIlg0DMAVTC+quNINOHoFFTrAcO9Cw9kA5QNaCsE7NkOSnKhLmhSGSskl0fwKVmcUZ0tciJyzX9I8caXkHwq8+UEUtmTUVaxFB0Phwj1aAcoAOYkhBSspcC+cJFSWG7xAvQRXtLBrkzVJmnuwLMUqc03FAFgopNKDSgBpRLWUggbwACkpTdJDbqkqDtpumlaUaESfkowRWDTLzZWKlMcycwOl0mhd39nW8Wfa5kkZO7oLpFAWuSRavHjEpsz2XIBBLKFgyizmtSeIFaUdoIlspLnKUkFiAxA66s3u6uzYDyVtSlEkdWPWooRHRX9jV/ZhXPLNrwsg/GOhaRh8mcZayUEOEFnY60GZuBIck2rCPIFqVlTkpmYAVo761rzBal66nBjvFKBKGBYl2UKAkpJu48B74lLwsieCQqYyCoPWqQWzOUiwbiz+MKrYz2MmiWvvAvKVpCmrmu+77LZakc6ClakYvChSiVAuCUKKCXzWIYkgC/NqtDKUspV/wy8qXrMmEElnuEpzAUFG8oijCy6CckiepKzmBmFNDcEbzqfreGs1Ak2QgJCZcpH3YKiVZc5Ao5AJzByG6RDDpSbywJqgCSoudHqSeIsxi+WmWEnu5Y74kqKiT7JO8ne3jvM5IDZuUdMkgBD5io5aoHJxmrlqbF9Re0ZgQLKSWIzZUpIcKAIdTl2VqR0tFGP2EaqzSwpnypcBiHqNCXFBxeHGMxy1yxlShmq4SlYBDNcUc2a4hfIlTEhJKipJAJO8aEOyq7nk3wg2zNIQL2bZiLFzwIIFWNLwNO2fUgb1LgGhBrXWNlghLZJmlBGfKGJBqxIHDdcOwPQxZLw6QgsXU5sA17Ak5nbWvjeA5G0mJGEUMxzKSoByztwa99bREqnMGJPHMAfl9Y2X2WUtAQlJzZnUBXiA71OVnZqZjUMIpkbFRMIZKioMGBpVTCuVvf84ZTZOWGL8oyK8WvVCC3JvGIy8bVu58lHxjaf0Dh2LKWXdqJbgLMX5gmvg4itl92CpSUkAGhKgSE3ZmIAAvq4g91k30mN8GeOLCWzSlh7b1fJrRJO00/lm/zQ9xmwVpMpWVKVrqJYLlADMCTqeEBI2SHNGYsoE8OZN76XEbusX4LGwNe0UMD99w9r9/VYrXtKWksRNv+YeMMV7KBOmU1y1cVpYVYc26xLE4ADKo5apZRvoUuzcbVOujRu8D4HH9xadqI/s5h6rES+3CpEjnvqNfdX9odYPYSVJUQouU5iQmmjO7Od401rcW7FYIJoEpVlLkJHOpD2fhXlpA7zCuhxLgVy9oKKTllSwbDdJf3tF8nEz1uMwlEMCQlIGbVqUrQa6wXs/CsdSLgVoDpbx8aRfKwxSsEEMXG4ogpBp1vpYseQjOcmNHp8S/SIlYKbMUROnFTH8SnD15t6MNU7FTKU2VM0KsxNS7NQ25H4CDZmGDJdyBwFyCQ/HR3gz7JLEogkMGIKAXoQwJJABrVtH8Ztt+S6jFKkhdJluT7SHBCQklI83YgU1OnClOLxIO6QQc3AC1AqgAUWOp0gjHYhSe7yqYmYG/fKbaUhlt5CVzVhOW7FKUl0lgDRmCaEAh4KCyrZaAsHMSSzpSGADAXfkH4UNRrTOIStQSpYU/5TQXYgs4cMx/aGEnDJUhwjIClRIs5BqSKlIA1IcvaKJEyXlWcqVMAgvlIGYO6gAA9FA1p74xqIzMVnmqlTS6SScpSHNRV7lxqWJbjCxWCQFEBX3ZW0tTuU/iL8U8CTQG5vHhxuYFYQDNzOSpOZmNFIzO3XjHd9mzJzS0upyu5BDBwWzWalBQQwCvGSyFkABWUhwXGca1GvP6QbImrSAEqCEOoJQQDuqJzAnhz4mC5kpLBMsrUQSFKUySaMCkMaORUn4x0hCZaMy0lRdmBASKUcFJNxoYBgeUJ6BllyzkFt9OtdQTHRUna6x7AWE3AFq1o8ewKYbQ8SPvEjQpII49Yt7Pl5k59DMblRFo8jo0fJn4BcaMokhNAVEFqOAssDxEd3qlMCSRu3L6R0dCjGcxU1RWpJJI71QZ6MDQNF2FUSVOX+5J8Q6gfA16x0dD8CkM5ypqaoBPOib8YaLnKHe7x/qkm54pjyOjPyMjp8sGYxANU3EOtlSkqmTQpIICiACHAd3pHR0LyDgOxCR3qk/hEsEDQFyxA4wjwyiCsA0aZToA3lHsdA5DwS2qGw6yLhFPIwllTlPMOYv3d3L+1HR0ZGY22pKSJYYAbug5p+sSxuHSMJLISkFQJJADneAqdaUjo6MwAOG/qx+tvDh0gWX7fmP8SI6OjG5PJKiGb1VvhSNBiU5USimh7pFRS5ST5msdHQWERqNJvLI3LfRaCZaAELYDXT+KOjoHAnJfOO8v9CffeF+1Q01hQd3YWu3wJ846OhohGe1x9xhzrmkV1qlTxLZssFMxTDNXeatVqet46OgMIoSshTAkAylv/wDW8C4ZRJlkkkmhJuQwoTqI9joxkH4aSkzJAyhigPQV68YZYSUnKkZR7KtBoKR0dGAL8PvSyVVdVXrYhvJz5wt7NrKsUASSDcGoPph5R7HQ3DFNhipYzmgvwjo6OhBz/9k="/>
          <p:cNvSpPr>
            <a:spLocks noChangeAspect="1" noChangeArrowheads="1"/>
          </p:cNvSpPr>
          <p:nvPr/>
        </p:nvSpPr>
        <p:spPr bwMode="auto">
          <a:xfrm>
            <a:off x="155575" y="-2095500"/>
            <a:ext cx="6991350" cy="43735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xQSEhUUExQWFhUXGB8YGRgYGBsdHxsgHBwgGhkcGxwaHSggGholHRodITEhJSkrLi4uGyAzODMsNygtLisBCgoKDg0OGxAQGzAmHyQsLCwvLCwsLCwsLCw0LCwsLCwsLCwsLCwsLDQsLCwsLCwsLCwsLCwsLCwsLCwsLCwsLP/AABEIAMIBAwMBIgACEQEDEQH/xAAbAAACAwEBAQAAAAAAAAAAAAAEBQIDBgABB//EAEYQAAECBAMFBQUGAgcIAwAAAAECEQADITEEEkEFIlFhcQYTgZHwMqGxwdEUI0JScuFikhUzU4Ki0vEHFiRjc5OywkOj4v/EABkBAAMBAQEAAAAAAAAAAAAAAAECAwAEBf/EAC4RAAICAQMDAgUFAAMBAAAAAAABAhEDEiFBBBMxUXEUIjJhsUKBkaHRFTPwBf/aAAwDAQACEQMRAD8AKVmD5WWl9U1dJ0BO9pV6eccUGikskeyoJD9CbbwYdAxdnh/tZBSRlJf+EEgjmCTTmOMKcZgy2ZBASospMxQdJ1BLVf4agX79zmTTA0yikZg4mGoOdzQv/VqNahm91XI2L7tWZWQZ5agokEglC7ps2V0qckWOZi7wbJckhSCFSyEzEKBBIZ0KDtnzAMDfMmkBbWk5imYWBmHuV1UpKgr2FB/ZVmLZTbMfBXdbDKhNsuX3k1YzBIzrWTzQKM/Mj3PwjS4fDJUolQdSqsApZAo2Zq0RXx8Iz/ZHBd73ylkhQVkLMCDMUyjxcBCi3XR4YYuetUwolnLLS4JGYCjOKB2FA9H0hIp6R21YPj5SCoqRUGYkBVMx47oNnBanxq7wc1BSJSx3alulExfsLcEFAYtV2yLubPoi2jPzEDgoaAWpTjRh4cXgxCit5RXuKAzJLsaa6kcQkh/CJ181Bsfpzd2mTPKwsn7iacygSC4lqYuJqMtnIWkO9wlHjcKmbInFjLm2UHd6pZw1UAuEqAeo/iELNoTJ0sLTMUtcrNXeU6CMvdrBKmeiSMx0DmJL20maiWXHfSVIKzQBSEmilWKW1SH10Ywteo1kNizZklc2RMORaD3oe1DlUpNQ4yi40SeYjsXmWZ0sLdckZkggb6ZWYFwbryKNOdRWCO0u0TipfeKypMkOPZrmISUgpc13jU6CO2dLVNBmIP3s4J7su57xO7MJdJJS6mZIcIPnkuDC+cRLnoWkuJgDKDnhYXByqSOLvDzs3LyLJUl0p+6rX2arsKOS/wDdHCMtPTvGUxly5M5sqiApHeA0OhCVIFeAB1jQytuFOAWBlC1omLJoGLlSlNQA1ypAqCU8IaE6diyjaK9gET5spRcy5SRLQAfaUzknilg3D2RYkQ42utOKnS5AeiStZSahiwQ3su9S4/DQVhv2Q7NoGDlIUsZlJCzUABRGZPN0k+60ZnFYkKXPVK3RPm5EoQGUpCEhJAy1TLCipSlMH3QDdnU6VMVwt2gHtJgcuZpq5hQySCWyhkslzUsCHroaDXKz2UCA7cPryjXz9izytMtUhKEMcksLKUhgFF1EOtRNCQak2DCMvMUUZkMBUj8zEUNqPz98SyNN2NFVsJcVLKKJBr4m2nL1WPMLs2bMUlLElVksSdCKAagvDREve5+P1gz7ZicOgLllkvoEqILEVBDgEP7uIiUUr3M9hLNwgQ4Kt4aDXjV48wy0OAZT+Jck0v8ALnHs9EwjPlKQXvrQKJAJeygSbbw4iKEImFIUXymx48hxjc7IxZi0JU2RJSBqaudT0bS3nEcLIQ7rUGf2XVq9XA0oecW/0VPP4F0LUGtH5UcVitGzJgIKkKqH1FDYuR0g6ZehkD90ADlJeg4a3vFuFwaFUmzVISA4ZANaUd/lHqsBMTlISo5hQAF7OaNwB8jwjw4SYUFZlkAM5IUDWxbhzaBpYdy1WLmJllAnLKcpSUmoqwUkH8py8rQBKa5+EQmTibk+cQ7/AIfvChoLZNXLeD+6OVOSzXHM/KAzMJa1Lcf3jwpIcHjbpGNQWpaDx6CK0p3gyc38LmvlURQxj2XNytTnBRqL1lixlsRcOY8g07cnKr3csv8AwfQx7D7f+Rj6vh9pmUplgTZdQldiQKsQrUcy7dIYTdrIUy5UpaSQx3A6hwULLA4FqcHcYjHqSCQkFjYgluWtTYhi/nSvC7RIUlJLDiaA81XZiOR6RVZmthe0nuaGbjUhSVA2LMDlISsgFNw6XcMXynKS1h7tvew00LKlKQAqWRRJAUlaSAHBCkA0Nil7ksDi8JOUSkMCGALnKQWBSsgHMCALnhWkdLTmROw8xOSfLl7r0BdK3BJuMu90CwBumG12DQC9ncZLylk94szJkxMuoKl+xKSTVgc9bWNaRpcFgBKlqzLOYl6MDrmzlJoMxVRNjVzGU7D4MK7/ABCf6xDhCWfLm1J/MSoISb1VDCWnPOKSsirrWkukqTfKVKbdFxZ6EnLVoz2QJRI7UWgkFKgo0OYNWou3hqeGkH4XaMqWyZgucxbkNeAAFzxhPiMKEEhNWYuRvVql90GzE14Q92DhpRWhc0qZvZBu3IVdyGelYTU9VjaVVBuP2WFJzJlKRuhOUZQbUABOVVaVdmcNGWnbGRMCUgK78OCkkAKsQqUatQuUGlTb2o+mS8TLSpICgUGwJ9m4b9JVoNQ1rZbtSmXnTNLsthMQlksANyYGJKWJu4LE8IaUkxUmjDYKYsNKK2UohKa7vtpBSpLUIJLpPJ71Z9nsYuTixIUciZRmZAog5AoOXUL0A8qCsAdocIqWv2kqL5sycofKgEboLAkNahKaByUivauIUufKM3dUpKcyg2VSSokTEFIG6UnqGbSI3Q572gBJROUR9+VqUz1KSVAEPwKQGoGrUGHmJwYGzZYURnxEyVKeu4ArMEpBHB1E6lfBhBnbzZqPsomIBaQsC7J3iJZSAwq7OBZqsxgfbGzlJXs9EtKpkxTLCQAM2VCSCC7ADmxAcnm+lJsGrwbLtNtCVgpCzKSysrS06mYqiCyjpvKJ1ymtRCDZExOFkJVhcN36xKHfTipSSVEsplEgpANGADCubjRg9kTMRiXnLSZeGH3hL92lZD92M5YJATvFqnSxi/tl2gSiUnCyVMWBKwMiAkgjKHSM2jKFODlhBaW7Yup+DLY/GEzSR3cxYWoBKEOkmpoVOZhBLAl3ygudUs1aipmZjzva1YsnYpMoAS1AqD76U3NAwzJ9kdIFkza3Y0u3rzjnkygXLUAXd6WPO8aDsmHUQJBmgVUc7MCGYcCevGM7lJJBL0/FSGvZvbicLNK1y8wKcmZJqgWNKJV14gGsLF7gBtozVSirvkDKp8iAsnKMzhCqsMoYgkfhS4ItOVs+dLmfaJksIHeJLHR1UoQ5DhV21hpt7b+Gny1Icu+dC1y7lLlgNMxJFaVFLtlsd2knTS0yYpQACQC1AKpFnpxJJijkkY+iYtKpCe6UpMthKBNPxD7wgampI6eSfG9oZAWFziqYE73doKcz/hcLsKvlDsAl30ye2NuTsUszJ0zMTpQCgYMBybrC9EtRLMPJz19cYLzPgFI1C+2EpJTMShaluSUqysoFwcxqXNCeJ4UYDavbjEz0KlkS0oUMp3Q5FLqpZtAByhRiMGUKKV0VZjQjkRodG0jyTIbpyA8am0B5ZeptKF0yUQWLgxHu4b4rEoXQJSkMBupSLE1VlZ1Wc6tAapfi0TsZMhgkuoB0p4FRYPpXQ86eERxZAUQ4LEh02PMal+cX4VkrBVYFy1fCC9tbPly0JMqaF5lZigCqaOCS1mLMCavaGStAvcUBYHGLVIYOFpPIX8QR6aIoRZxDDESEqBUAEKNQACAAdODMC3zgIYUlvRjou+ynl5x7Gs1m5TLzKBq2VxqKH2a0biYFxbgvlBTqEuG4U1Y+uDXv0ZJeYZnRR+S1D11gbGYyWoGrVY+hXx+cBjouwe0WliWnKp3ZKgWUGchJYhNHcVHBqxPaO0hNAM3OmegDuV0e+ZIVbMHABIocxVcEBPg2AoXs/AkuwbXSoYvqIr2riFFIExysF0qdwQ7dQae6CpAaPeyM4ialJC+4KhnCXdbEKSN0hTAgFgQ7Rr+0W1CCEEAy5YAy5CgJYMAwIOYAudMt2eMLImKSAkXYFz0rDWYozEkrWQQSQDQF6qZ3KieJMaOSthfLLTj86qBgat4uTWo84u2hiGQlLDMQC+oFbdYW4CehK3mglKQXykAv/e6wbtRYIGU7uQHQ6kiop5Q17G8MmrEbqRrY86MHbQQdhMZ+BW8LuT7RIqVaOwqDduDwkkvMACASQK3p1OnUxpdm4ABG+N6jByx6qTbiCPMNGi2YD2jllzpEhbLQiYhLkO8uaFDMQxdlLY8ciDrRBtfAqE2bKllS0YdSgC+YBOctawIqeb+DDtds2Ykd6A6EkALBBN6OXqXNx5CD+x0psPNWr+smLYE6kAkZv4XJLgXp0L3dABcb2qTP2erDzUtPCkZVMGUEnpQsLWN6Whds3b89E1M0LzTQjupSlWlhgkEC1E0c83eANtSCJhIIIUM4AsHuPOrRXgzkJcbzUJ0HKJuTDR9N2EpEuX3eClmdibrxCwDkJYFaO8UEmZU5QKakli43abYf2SQmYljMqFzFkKUtSwQ6TmIFy5L/AAavs3iUiX7TFTUY8eV7DSrxVtfYa5+aYtZ70qCUVy5eDlVQzF6Bn5kxRO0BmDxEoghzUHw0sSbavziianMnMk+HjB+28GJUzIyc2UOwVqP46qJocwABelGhUhBCiDcFmelPcYmzBcklHtAMdQdL6+Gvxhps8JKklUszUuHSi6mILUfpxhbIS6ilKak2AJHSGuyMPNB79MvOhCgFVLVbdIoWLgeLQvIrDu2G0VLKgMOqVKYJCWAPCoul7MwdhGUOFqCaPSgatOOv1j6r9vmYrCTJpySpSld3lCys7rHViDY/V3jHbf2bMlJlqUXQsCYg/mqxAHFyT5xeST3NEz0gy0zQA2WxJqzhiQ/DSl2j6d2R2JLw8rvp6ApahmSlZQAoPQZl7iHFeJoKAHNiJEuWCFtlUA7gJNXGUqBDXSpx0h523GIlplBWNVOBRRDd0QFAZStMsh6akVrTiI7bhZmNsz0Lmky5fdo/J0od5zrrRuBqSGiQSHcZXdyLn4nXytFSguuYDKCApqXdqBtEmGex8aiUQJipvdEupCSCFNZ0KISouE3dvgl29wC/GhQDZU0utvac0IBALc2gbviPaTTpDftHtlOIU0tCsv5iSSSLOAycwBZwngzNAOJnrVRSt1mG6lOgArl5DnzrGlVhKJc9OYcHDvGh7VyMKE4f7GSpTKM8EulKt0JCSRV96xIpRozwk5mYC7X+Me7RlhORjcEkcK0fi9fKFT4NySly94OQSNLxbiJYU5zOdQQ1vhpSLuyeFVNxKAE5sqVLIu4Skk016QRtfDCW60KdKyahx1plAF4anVm5FSUj8oPjHkQE3kfP9o6EMaPtBtIz0SKHOUqCyQ5pMoz1BHz5wvw6SQSXPs1bjQdbvzaNqNtqpvFug0j3+m1fm/wJ+kB5UwqRj5EpikuS5GahDF2c8dDSC8VjkLlZVDMWGRRu9Xte4P1jSjapLVH/AG0aeEDbUx5XKWjdOYAUlpGoNwOUDuIazKZmUfD4CNHsTApUglZQ+YAJJctxA8r0paL8DNQlKRklZtSqUgk9VM54dIYf0qof2f8A20/SApJOxbSYd2g2ElODzhRZkKCWpUigFhfQQPsDZkiZh0qnKCapQAzu4DUCVG5vAuP2otcpSFKTlYD2QGArw5RRs3E5ZSAyFBgd5IOgGoMV7iasyfJoZ+wJcoS+6O6tQIKVCgVrlKLs1wNIddqNlS8KJQSSc7hyeDOTxd9G15Njvt1tyXu1G6mhcFxShcA+Agub2hmqbOQprZmLdHEL3kbUEY/Z4nYXFBqpkmZT/lrSvxoCPGH/AGB2JJm4CUpt7fzW0WTqDoRGSnbZmKQpIyjMkpdxqMtWEUbB2tOwssy0rIDvuq5MaHpA7quw2qJf7TNlS5U7DFD/AHstRU4SDQhvZAGsZmZ2dnqZfdq7tZZKmLFxYKs9DS9IZdpdprxM2UFknIktajkcOkMZWMZAQQSBoSWpamZn8IVz3sNqhds7CTkFQShVOHOseYrHFKnXM7tmD5mLgWvflyhj36fy+5X+aBMThpK/blA1zVC78fagrKgakJtsze/WZ01QVRgQoJzBIy00enuMJ5IlZQohbKcgBnbm+saqds2SU5crAAgD7wsS9RmJrU8oAwmx0KQBmIyEoD6gKvaD3F5GjofkCwGA71zKlrIcMHS/sijPUl9IrlbUly1zEDvEBQKFpKakUcGtK1pZgzEQ7wezgHGYjKtwRR90B/P4QH/uyc6lqmhSlEkkg6l61vG7iB8l0EYLbcpMpSZYUEBs25Xes5vVvdHu2e0SMTJkyFLzd2GlgpLkEsQo6+yQHjpGx1IfLMAzULG/mDxgfGbFWqciYVBQSw3lB2D8m1+MHvJozUE9mByJScktJWkFRsQXJolgQD5c4ZbdnieElW8QnKkggEpdwHN7vXnqXNGGwSpjKTQoWSH0cggt4Q7OHNaJIJfeQ7Ua7vz8uEBZFQZKK5MpipGVBGRSaoLFYP4FF6iju7eGkGTsP3a0hcpLobdrvXUHcF3qKDSGv2F0rzS5Zq6QH/Kw4VzEmsETMPLJT/wso7pKlEq3lEhg1ksBoNYOtE2l6iTtdtRE91S5aEA5UpEsMKH8o9k1tyfWgqNk98pWUTAhKEqJyZme7hwQl3rWgJ5Q02vLUqYkolhCDUoSzKWHIPF4htCXPMzNKCkpoCAQXA5qc8YOtPdjaeLMwolNiQH4EeLRRjCVHWgAjV7TKyQZKJgUHLLyKazMw634xlFqKiSTVRcnmS5jKvKNprccdi5wl4lJmKyIUkoKw7pBZikioLgV6wx7W4dRnFlhYcsShIzaBSsoAJI1awEB9n8DLUc01S8qT+BPzqAXbTjDxIQZm4tRYKZ6EVGoarfGGUl4Np5MfNkLBLpL8o6NbiMMCok/H6x0NpNRcko6evMiPdzjA4mPoG5Hw8I9mK1sI4aJMIShJ1Aj3uhAmca+HziWejj/AMh8ING3CDh9Y8MloHTM4+vKPTiObQAbk50s5SBw9fGPZP8AVo/SPgIgic5Z78TDPBbHxCpSCmUSWtR+TJJCj4CKWljdjJNoDHUx6E84iqYUkhQYihBDEEcXqDFff8okKEZDy8o4I6RR9op7PnEvtLXA8o1GPPsW/nJratoICRqAYhLngkB/EDx84YbawiZSJUyWoqlzUlibpUmikkij6+MZvemPu1fALkRw+ESyJgXvw8SE8cfdGoUI7scfjEUywLFtacTcxT3iTrE0rHLzjG/ckSfVY4FXAeUd3jWb3QzxWyskiXMUv7xaSsS8v4AWcl9bgNYGFbryFRb8C4K5J9eMeKfQCOEx9PjHBY5+vGDYtkFIOoHh/pHEEcfCLM2oLR6EE6/CNZgczj/EPXWI96efl+8GmU2t+MeCSfRjWbcXrWCUkn2S9uTRJWJ5mDVySBZXyisyX6xtQNwKZi2BOa3KMXLSKPG62lIAlzCQKIJtyjGSRvB46MPhlIGi2LOyI3SA9dQ8GLxWYuWJ/UfWkV7LwwUhyzv8hzghWDTy90Sm/mYruwVeUl2P88dBQwI4DzjoGt+prYMJFbK6Vc8hzjlPSzC28C2tn5+mgpE+4sCGIIfVwfCIZhcseRt6vaMYpQndJN3uGoLPeIpHKgFjc+QreCgsAHg4JYa6V8YtwmF70pSkK3iw4Hj4Djyg2EDRhypQSlKlKNkj2uYYfSDv93cSAVKw84C/9Wo/Jx4w9xWPTgwZGGZK2+8ms6iWdnALdLB+pi7YuPUnDT8SuZNUsMiWCtXtn8QAOj+4xF5W1aWxRRV0xdsXs3OzBa5RSB7OdOV1XHtMzcTygTamBnyT3i2Lls6FhQBuxIJynrw1hsntEjEDu8dL7zhMlulY0q1FHqPCC8D2cQtM0YecmbLWhQKCMqwWdDpsSFAVFeUTcmpan/H+FEk41ETytrysUMmL3VsycQn2hwCx+NPpxCza+x5kgjOxQr2JiA6VdDoeRr8YpxODKCUqBSRdKgxHV+D6iDtk7WXJBQQmZJV7UpdUnoNItTj9Pj0/wlqT2kJ7a+vrDPA4KWmX388koJyoQlgVkXrokWJ1PvK21shHdjEYdzJJZSVF1SlEUBOqToeNDxI+2pf3GFH/ACyW6qr8IzndJcmqrvgiNtykl5eEQkguD3iyaVbePhD7YG0ZWLSvCLw8tIKSuUhClD7xINASSyiCRw4gxjAnh68/V4I2dOVKmImILFKgfI8tI0sarbz7syyMltTCCUoZSShScyCaFnIIUNFhQY6WOsAFYjaf7RpAC5ZSN1ZWtv1BCj/iUYxhTo0HHLVG2DIqlRypnq0eCbzj3KYiJfEe+KbCGm7KbFTPmSxNdlupgWZCfaWs6DQAcbx7tntRLnT1r7l01ljeUHlgFKQ1k0rTWG81Qw+z5ixRcyTLw45AuVt1SVeQjAlMc8Esm7LS+TZDyTi8NMOVpkh7LzZ0j9QIduhgXHJmSZhlrO8lrVBBDgg6ggg+MKwmHO3XKcLqoyAnmd5WXqatD+HXqL5VgYxp4mHmxtmrmp71ZEmQLzF68kD8R52+ETlbPkYJIXigJs8h0yAzJ4GYbHpbrCjbG1puKU8w0HsoFEp6D5wL1fT/ACHSl5HmK7SplbmDTkTrMI31f5Ry+ERw+KmYoZZiSpRH3cwj8Qskq1BtWxLwh2Rs8zJoTUtVql25aw4lYPEp3p8/uEO+UnMqhcAIsPEjpEp1F0vJSKb8+BcMTyjwz3h+jbEiZNly8iS6mM6ZLSpVeTAGvGFW1sZMlzlyp0qSrKcpAQE00KVIZQBDG+sUg9TpqhJY0uRVtfFASVvcsBXjenT4GM1LpWNDtbYWdInSphMt6pWXMsl2BIFUliymfQ1ZwRstmD05R2QqC8gSoa7NVuWgkLHCFmFlrQnKGI0MWiYvVI84hNW7QsohxmdPL946Be8Vw94jyEoWi1EtydWLE/StaRPEIYhNCSA5FrdL/FvGCZMhySFtalix1oGPSJpykh6Aa5iK3elfQh0FQBThlFOYIygC79anQH39Y1vYWSVDEFkmYhGZD6FjQcAToOMZwSRX2kg/hclwRx10vxjVf7OlBM9SdClutYTL9LKY41Ixi5KgrOtRzZnJ1c1PrnDlCVf0er/rAvUOMqg4dufiIqn4Y5ylW8UuK8i+tjT1QQ0w2HbCTEkCkxJuNX584E/C90GMPJl0lgBVQTVi7F71BBY/OHHZpBM9OYEBRI4C2jeBEVTcBanRhfQB3tSDNiSFInyiRQKB86P00g5FcH7BhBqSJyu0hUkJxSBPSGZZZK09FpLgjhET2bTiFBWGmFSFqZYW2eW9XOi08xy6kQYHeKWFFEVJFubW841PYTZ5RMUpVAkW9/Hl74SS0x1IKi5fUNF4qVgwrC4ZCQtEpUxSiAXIS4CuJOvARnsWiXjEoz5ZM8odB/8AjWCTcfhLvX4xbhpSzOmrmFLrTMfxBvy+kK9p5QJIJTSU1VD8yrRPtyc9vI7VR3Qlx2z5speSakpULcCOKT+IcxygNclvw+ujxqMLt1BT3U9pqNBXMjmlXGKsbg0ILA5kKSFILVYuz89D4xeKnemS3/JzyhFK72L+16M0uRQlgdWbdT9Iyol8QY2e2ykpQnUBJsbFP1hIZaav8PiaQOnxTeNbGzOOvyKSgN9L/wCn05R4pIa1ePowzzIA1PhEkiWWbMDa1ot25+hO4+qGXaZL4eWj+JJbpLP+aMrkFKDxjXbdUlSJVQ1TY1ogeFoUpko1TmOiRR+JJ0Hqkc2JOONNotkSlOkxfhdn947AZRdRoB4/K8P8BNGeUEJCjKl0mLBsk1KRY1N/fAc+WpYY0AskCg8ob4aSwSeGGUP/AC+kJlU+dimOKXjcrx2ypWOkrxEhJE9NZiKnPxIGigNBeEqdkSZVcQs5v7OXf+8qw6Dzh52OUqTPdyxYKBHr0YVdodkmXiZyXLBZZmsS6RXkRDK7cU/ArSrVRbgceMswSUCSlMtSt32lEAkZlFyYz85ZUSVEnmYcbPwykyp93KGHiW+cKTJULwYRSkxZybSISxvBr6Q17VKzYgqN8iH65QPg0AyUnMlwKqHW4eCu0Cvv19ED/AmD+te3+Cr6GFdlEiZO7pSSpMwFJHIi/UMCOYELNp4ES5q5bk5FlL0DsWtpD/8A2dpP2pzolhycgfWEW054XOmqrvTFHzUTGTepoLfyJgyU6R3dP+0RCgdYiBzh7E1M4o5x0RyniI6MDUxzJl2DW9Gt4NGGWd8BJcm5FeJIOhDdYby0Bqge/wCZYV0+MVTpuUE1DCtONPw2FfhFUjqUAJMkKZOQJyu1tBx+kNNjSjLmy1tlBLCjH11rWIYgmrgNRzR9bkWAiMmaM6WYuq7nTTgITKrgx4xpl2MkNNWClTZ1MxLVL+F7+8UciXKaVMB1yvV9ereEC7cUe/mAceeoe1i7+6B5eIIStJIIUz8aVDRmrgq+xXHhb3IYmcEkud39LvpccnvxiOJ2gmVlKUDOauqreFnEeoNRBe0cMEqAIB3QbcYE2nNQ48sd4HdJgQ7WTwSAoFPOGOzO1E1UwICJbrpwHiwhTNwMtVxE9mYBKJyFJJoq0Unjw6HS3ol2Mqd2qGuA2lIM5afsoCwFpWUKYtZdyx8oXbY2ClMrv8MrvZAG9+ZH6muOcSw+G7nFzVkuFKmBgKjMTzrHdmp83CzKsqWaLDhiOh1hItwblF8Lzz6iSwya3Rlidcx6ejGh2rMKZOGNwoK8KpIr/eMedptjCTPUEJJlqGdDA0CtHHAuPCDsTsmbiJGGEtL5cz1AZ8jO55WjoyZIueOfv+Dn7dxcWgTaOJSpQyqBZCQSCCxa3WAiuH+G7GzKFcxCeQBV52EHjsgj+0PgkRsebHCKjZz5OnnKTaMcpQ4R4TGyPZBP9qf5R9Ygrsow3VgnmG+BMU+Jxvkl8Lk9BDjE50ygKgILl7HMQ3WkXnDBEtKtVFvBIHzMW4rY89AqkMNUlw3y8o9xiT3Moaur/wBY0NEZYkne7/DLaHU2/RAJU5YBz0jRYDY5SkqnLEtJSUtqHB8Be0CbFlJlpM5YqBT1xJpA07ahWVlb1SwGgfhA6rqHlbhDwmk39749uSnT9O4rVTfsNsMjBS3V306YdSzt45eMdjdoYGavOqUta2AeqbBhqNISyFAS5hHD/wBkwIVjgYnjw4XOTnN+a252X2ZXTnaShD+eP7Gs3E4MpUnuJspKqFaVZmYuKEmlNGhRjdllBGUhaVVStJYKHFjV+I5eMe95SwizDrIkqH5FgptTM4IFKVbyiWSOLHNaW2n6/wBehaOHK186VgSMCrOHGoN9BfSunkbRHbOFeass9W9wHnBCFMp1AFy7sH6++LMRlmLVu3USkvX46jQeULpWv9hpYGokuyZ7tS1MzD4AmM1Mk+hr8o1ez5YAmFVBlU7hmcZfnyhZiMGlnQzCjAGvurflpCQjcpEZY9khElDV1f08RyCGszZrsoJDNQa/T4wErDUd9WcWD2fyh3Foi8bQN3g4R0XjCvUqMdAF0s2PfUUE5TusaaOG5cIBmzglxnCSKMaKAZ+pqDyDeQc6YpX5A5YKCiQwDVdi70IcacaibQxITvKVUioep0qbNQeJ5RVI7AybtCgIZr1zDMBq5411pUUi7B4wqWFGiaAOSaufLTzjH4vHzFKYAgAboanIhh1Pz1jZ7Ew7YeU6n3Xfi9Xh+25xaSsaMoJ/O6HG3h98TxSk/wCED5QuAhrtYOUF7y0/MQvYc/CNhwZJ400ivxmKG0nv7MhLNRSGO2zvp/6afnC0TQ9tYZbZUxl/9NOnMwsumn3op+jBLr8X1q6WwtJi3DrGZPURScSNRHGck6evTiOl9FJpq0Rn/wDTi1Siw/aCWnTP1E++Bz1HnA659aN+0CTJiuXhAXS0t2D/AJBtUo/2aTa837mQomuVSfJm+MONhTU92ySwKjlBoSOhjPbTBVhZBoWWb8wD8o8VLfDyxSij8B9I4MeFShBXy1+QZMz3XobYmIgtGJRteYhgiYVdap98Wf7xzg1Ufy/vDPpJrZMj8Vj5NkVR4TGLPaaf/B/Kf80D4rb+IUndWkH9IHvL/AwPhcgfisZt5s1KA6lBI4ksPfGQ2tiEsh1AOpZFbuoRldoTVqJC1KWoalT6XD6Q024HGGHI+9YEHsaJxt+v4LY81bpDfGqaUgcVH/CB9YXEUirtYoNISWohSv5lN/6wgTOVo48/X+kHpsV4k/X/AEt8SoOmjVSh90vqke9/lA3hCJWMmBP9arSl7dY5O1Zg4Hw+jRSOCSv3Gj1UObHpNIvNJB5rSPcoxnhtgj2kDwV9RDrGY1KMMgqB3l2DGyebcYjlxy1RX3KrqISrcqQ0DTJZekVytsSTqR1SflFn2uUqy0+Jb4xTQ1wWWWD8NDLBoUmRMYkqLAeKgfgIAm4jIHL0IqHazAEig0Y61a0Hk/cBjdYZuST9RCfHSUhTuASM2VVjW79dHETw+H7s48kP1E1YlIBSqWrfZmsedqjwgmVlUGRQGzPfm4qfCF6VBT58qiauFZaWJGUM+jjn4FYVCHLOAS7k2/ToRwfnWLkC2Zhpb0BI4g0POPIv79IpmT4y0+/nHsAFCWZMmZUb+ZLOWULF2rx9G8JZlVFRAYAmzs1hZmelYZzV5MqpdK7oAYGlQyhzYnV+Nl0+Y2UrpxAFSQwoGYMPVaFDMpxILWGU2BYnzAcDkKco1XZ7E5pYl5mIFCRdrhuIOkZectVFAMl6gj/VjUF+kXJxmQpAqCbg1ewKa/s3hHX0uRQlv4Zy9Rjc47H0TFbQGRAUUuhLODw5dYXTtqJ0qfhCeTtELSMxDG0wWPXgeX7RP7KXoH5j11jpSeKOmK2/k5klN3J7hkvGOR11hr2mmqCpOXKxlByf1KhDh5RJA+fx9cY0+2MHnElTU7tn8Sb+McsnJ54ezLVGOOX7CNC1appx9erxNEt9SPXryg6VhgPr69Xjinl69fGO/TtucevfYHXhnvX1/r7osw+FrT16b3xfJQW/aPZuOSgUYkG3rr7oEtMVbNqYbiWGE3iwTM+RhIrGKVKyNR3BNPcOQbhWGkyZmwaiq4mJPxHzhKVhmHSPJwrVGnxJl8+Rp7cpHJFKmukeEn94jljwdfCOo5Nj0k+ERPWI+MQWIwCM+W7WLHV/EOCCx1rEziVzZkkKQBkJDpJLh8wcEU184imCcAl5iY58yVOXomdHT5JKSjw2irtip56Es+WUn5q+fvhRL9evBRht2qkFWJWUqqMoCeLJAp5QnCVJotJCuBDfHx84OBVjivsdjmpSdepNYpUev9fgYGfh6/eo/mMTXMPPx9/z849yvf1f9/5hFUjFQHFvD6N4+Qh92jJEnDpHFZ8ggD5wmMokgDj69c0w17TqpIDfgUrzV/8An4RDJ/2w/f8AA8fpZn5x8uQ9eukVy2zgPlBuWJbwFTFkyX1ERl4dRLCre4cS9B1i7EG238ckokS5agtsxLVqcoT40MUTppmKSlLUSKKVSlmAHM3u8eyJKVezUWK9Ffwo5cVeAi7GYOgUHCSfwoeoDkh2D8A9noNefSoQUS0bbsrSAjfysKFRTQNaia8rCj9WtTi0kggG7AhKhQl+LGBJakgNuqrqoO5pzYlrPziUsJSoMAUl6PmHQeXxhWUDUKcDdX4LA+cdFJxifxAPrT6x0LZqL1qSSSUZTloFEO4uAX3rdPAwKk0eoJIUrdctV9aaW4RZjJKQuhUFBVGzAimbMLMRUnrFU2YD7SgVqZTuN5xQltfdcRkYCngslJ3kh1Uf8VQSf0pF4jh8qgWo2tTYWf1U+MEqllScrAn2Us6lGugFH5mt66RUjdAUs6jjRh4gVehPVodAYswhXKKspZPAlweTamoHzhns/boBZ+6U9jvIJHPT4c4mrD5yyiAHFdeTAVJDatVuDwDiNmByEqcB8p0pQ5tXeOjF1EobcEMmCMzVp2w6d9BAI9uWXHW8OMHtAKlhIm50jR6+TPrHzRUmbIrLmaOopduT6K4Wi6XttQbvJaVcxuKHyJ8I61nwzaclTRyS6fJFNRezPpBnVsQOfrgI5SmGZRCRx+Q4n6RiJHaQC02ajkpOYeYf4RKT2tmlRfu5oNgosodHaHyZYpbOyLg4rdGrm44qBSkMDrq3m3hAw5efw8oTo7QopnkrT0qOfCPJm2pKnyqUOoI+DxyuV7sjKTNjhUvg5w4FJ/xCES1coq2L2kMkLSlcpSVaLrz4h/GJS1uKKSX4KHXwvaOfDCUXK+XZXNkjJRrzSTOUv0YgFcTE1yVGwPlFPcEXB8jFwKNomJgj0Kgdco8/KJiV1jWN2ttghAzQdsqT94nmR8RAEmWb1t/p74nIxkySrMEoLKzOqh6Eg1H1iOeLljaiDDKMcicti7aNZ0xXFaveS0L8XJzX0sdR9ekWLxqSpRUuWlyS2YU1a7xy8VIF5oP6QT8odKkiXceptMWTpTUJctQjXz1cVHPxgaWkuz+tDXwPhDlOLQQckqZM4uGT56cYV4vaaXOVMgN+daiQdU7hdgHYtWvWDZ3YMvc25K5GIMtYJSFhvZJIFqFxchtabsGbR2gubkJR3YSjK6lBjUlwS1a2HAQIjFKmF+8PSRKCen3kwhVzz18YTk5CFCUkEqylc1RmLca1CRw/CfGJy0atT8nUoyqiUkghwkzG1G6gdVq+AHCLUHM2YpKXolIIlg0DMAVTC+quNINOHoFFTrAcO9Cw9kA5QNaCsE7NkOSnKhLmhSGSskl0fwKVmcUZ0tciJyzX9I8caXkHwq8+UEUtmTUVaxFB0Phwj1aAcoAOYkhBSspcC+cJFSWG7xAvQRXtLBrkzVJmnuwLMUqc03FAFgopNKDSgBpRLWUggbwACkpTdJDbqkqDtpumlaUaESfkowRWDTLzZWKlMcycwOl0mhd39nW8Wfa5kkZO7oLpFAWuSRavHjEpsz2XIBBLKFgyizmtSeIFaUdoIlspLnKUkFiAxA66s3u6uzYDyVtSlEkdWPWooRHRX9jV/ZhXPLNrwsg/GOhaRh8mcZayUEOEFnY60GZuBIck2rCPIFqVlTkpmYAVo761rzBal66nBjvFKBKGBYl2UKAkpJu48B74lLwsieCQqYyCoPWqQWzOUiwbiz+MKrYz2MmiWvvAvKVpCmrmu+77LZakc6ClakYvChSiVAuCUKKCXzWIYkgC/NqtDKUspV/wy8qXrMmEElnuEpzAUFG8oijCy6CckiepKzmBmFNDcEbzqfreGs1Ak2QgJCZcpH3YKiVZc5Ao5AJzByG6RDDpSbywJqgCSoudHqSeIsxi+WmWEnu5Y74kqKiT7JO8ne3jvM5IDZuUdMkgBD5io5aoHJxmrlqbF9Re0ZgQLKSWIzZUpIcKAIdTl2VqR0tFGP2EaqzSwpnypcBiHqNCXFBxeHGMxy1yxlShmq4SlYBDNcUc2a4hfIlTEhJKipJAJO8aEOyq7nk3wg2zNIQL2bZiLFzwIIFWNLwNO2fUgb1LgGhBrXWNlghLZJmlBGfKGJBqxIHDdcOwPQxZLw6QgsXU5sA17Ak5nbWvjeA5G0mJGEUMxzKSoByztwa99bREqnMGJPHMAfl9Y2X2WUtAQlJzZnUBXiA71OVnZqZjUMIpkbFRMIZKioMGBpVTCuVvf84ZTZOWGL8oyK8WvVCC3JvGIy8bVu58lHxjaf0Dh2LKWXdqJbgLMX5gmvg4itl92CpSUkAGhKgSE3ZmIAAvq4g91k30mN8GeOLCWzSlh7b1fJrRJO00/lm/zQ9xmwVpMpWVKVrqJYLlADMCTqeEBI2SHNGYsoE8OZN76XEbusX4LGwNe0UMD99w9r9/VYrXtKWksRNv+YeMMV7KBOmU1y1cVpYVYc26xLE4ADKo5apZRvoUuzcbVOujRu8D4HH9xadqI/s5h6rES+3CpEjnvqNfdX9odYPYSVJUQouU5iQmmjO7Od401rcW7FYIJoEpVlLkJHOpD2fhXlpA7zCuhxLgVy9oKKTllSwbDdJf3tF8nEz1uMwlEMCQlIGbVqUrQa6wXs/CsdSLgVoDpbx8aRfKwxSsEEMXG4ogpBp1vpYseQjOcmNHp8S/SIlYKbMUROnFTH8SnD15t6MNU7FTKU2VM0KsxNS7NQ25H4CDZmGDJdyBwFyCQ/HR3gz7JLEogkMGIKAXoQwJJABrVtH8Ztt+S6jFKkhdJluT7SHBCQklI83YgU1OnClOLxIO6QQc3AC1AqgAUWOp0gjHYhSe7yqYmYG/fKbaUhlt5CVzVhOW7FKUl0lgDRmCaEAh4KCyrZaAsHMSSzpSGADAXfkH4UNRrTOIStQSpYU/5TQXYgs4cMx/aGEnDJUhwjIClRIs5BqSKlIA1IcvaKJEyXlWcqVMAgvlIGYO6gAA9FA1p74xqIzMVnmqlTS6SScpSHNRV7lxqWJbjCxWCQFEBX3ZW0tTuU/iL8U8CTQG5vHhxuYFYQDNzOSpOZmNFIzO3XjHd9mzJzS0upyu5BDBwWzWalBQQwCvGSyFkABWUhwXGca1GvP6QbImrSAEqCEOoJQQDuqJzAnhz4mC5kpLBMsrUQSFKUySaMCkMaORUn4x0hCZaMy0lRdmBASKUcFJNxoYBgeUJ6BllyzkFt9OtdQTHRUna6x7AWE3AFq1o8ewKYbQ8SPvEjQpII49Yt7Pl5k59DMblRFo8jo0fJn4BcaMokhNAVEFqOAssDxEd3qlMCSRu3L6R0dCjGcxU1RWpJJI71QZ6MDQNF2FUSVOX+5J8Q6gfA16x0dD8CkM5ypqaoBPOib8YaLnKHe7x/qkm54pjyOjPyMjp8sGYxANU3EOtlSkqmTQpIICiACHAd3pHR0LyDgOxCR3qk/hEsEDQFyxA4wjwyiCsA0aZToA3lHsdA5DwS2qGw6yLhFPIwllTlPMOYv3d3L+1HR0ZGY22pKSJYYAbug5p+sSxuHSMJLISkFQJJADneAqdaUjo6MwAOG/qx+tvDh0gWX7fmP8SI6OjG5PJKiGb1VvhSNBiU5USimh7pFRS5ST5msdHQWERqNJvLI3LfRaCZaAELYDXT+KOjoHAnJfOO8v9CffeF+1Q01hQd3YWu3wJ846OhohGe1x9xhzrmkV1qlTxLZssFMxTDNXeatVqet46OgMIoSshTAkAylv/wDW8C4ZRJlkkkmhJuQwoTqI9joxkH4aSkzJAyhigPQV68YZYSUnKkZR7KtBoKR0dGAL8PvSyVVdVXrYhvJz5wt7NrKsUASSDcGoPph5R7HQ3DFNhipYzmgvwjo6OhBz/9k="/>
          <p:cNvSpPr>
            <a:spLocks noChangeAspect="1" noChangeArrowheads="1"/>
          </p:cNvSpPr>
          <p:nvPr/>
        </p:nvSpPr>
        <p:spPr bwMode="auto">
          <a:xfrm>
            <a:off x="155575" y="-2095500"/>
            <a:ext cx="6991350" cy="43735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arm3.static.flickr.com/2522/4066971942_8e9dc996b7_b.jpg"/>
          <p:cNvPicPr>
            <a:picLocks noChangeAspect="1" noChangeArrowheads="1"/>
          </p:cNvPicPr>
          <p:nvPr/>
        </p:nvPicPr>
        <p:blipFill>
          <a:blip r:embed="rId2">
            <a:lum bright="20000"/>
          </a:blip>
          <a:srcRect t="24319"/>
          <a:stretch>
            <a:fillRect/>
          </a:stretch>
        </p:blipFill>
        <p:spPr bwMode="auto">
          <a:xfrm>
            <a:off x="6729722" y="857325"/>
            <a:ext cx="2414279" cy="1143000"/>
          </a:xfrm>
          <a:prstGeom prst="rect">
            <a:avLst/>
          </a:prstGeom>
          <a:noFill/>
        </p:spPr>
      </p:pic>
      <p:sp>
        <p:nvSpPr>
          <p:cNvPr id="7" name="TextBox 6"/>
          <p:cNvSpPr txBox="1"/>
          <p:nvPr/>
        </p:nvSpPr>
        <p:spPr>
          <a:xfrm>
            <a:off x="6729722" y="2005905"/>
            <a:ext cx="1963999" cy="1384995"/>
          </a:xfrm>
          <a:prstGeom prst="rect">
            <a:avLst/>
          </a:prstGeom>
          <a:noFill/>
        </p:spPr>
        <p:txBody>
          <a:bodyPr wrap="none" rtlCol="0">
            <a:spAutoFit/>
          </a:bodyPr>
          <a:lstStyle/>
          <a:p>
            <a:r>
              <a:rPr lang="en-US" sz="1400" dirty="0">
                <a:latin typeface="Times New Roman" pitchFamily="18" charset="0"/>
                <a:cs typeface="Times New Roman" pitchFamily="18" charset="0"/>
              </a:rPr>
              <a:t>change 1.4 rot/s to rad/s</a:t>
            </a:r>
          </a:p>
          <a:p>
            <a:r>
              <a:rPr lang="en-US" sz="1400" dirty="0">
                <a:latin typeface="Times New Roman" pitchFamily="18" charset="0"/>
                <a:cs typeface="Times New Roman" pitchFamily="18" charset="0"/>
              </a:rPr>
              <a:t>change 4.00 rot to rad</a:t>
            </a:r>
          </a:p>
          <a:p>
            <a:r>
              <a:rPr lang="en-US" sz="1400" dirty="0">
                <a:latin typeface="Times New Roman" pitchFamily="18" charset="0"/>
                <a:cs typeface="Times New Roman" pitchFamily="18" charset="0"/>
              </a:rPr>
              <a:t>find I = </a:t>
            </a:r>
            <a:r>
              <a:rPr lang="en-US" sz="1400" baseline="30000" dirty="0">
                <a:latin typeface="Times New Roman" pitchFamily="18" charset="0"/>
                <a:cs typeface="Times New Roman" pitchFamily="18" charset="0"/>
              </a:rPr>
              <a:t>1</a:t>
            </a:r>
            <a:r>
              <a:rPr lang="en-US" sz="1400" dirty="0">
                <a:latin typeface="Times New Roman" pitchFamily="18" charset="0"/>
                <a:cs typeface="Times New Roman" pitchFamily="18" charset="0"/>
              </a:rPr>
              <a:t>/</a:t>
            </a:r>
            <a:r>
              <a:rPr lang="en-US" sz="1400" baseline="-25000" dirty="0">
                <a:latin typeface="Times New Roman" pitchFamily="18" charset="0"/>
                <a:cs typeface="Times New Roman" pitchFamily="18" charset="0"/>
              </a:rPr>
              <a:t>2</a:t>
            </a:r>
            <a:r>
              <a:rPr lang="en-US" sz="1400" dirty="0">
                <a:latin typeface="Times New Roman" pitchFamily="18" charset="0"/>
                <a:cs typeface="Times New Roman" pitchFamily="18" charset="0"/>
              </a:rPr>
              <a:t>mr</a:t>
            </a:r>
            <a:r>
              <a:rPr lang="en-US" sz="1400" baseline="30000" dirty="0">
                <a:latin typeface="Times New Roman" pitchFamily="18" charset="0"/>
                <a:cs typeface="Times New Roman" pitchFamily="18" charset="0"/>
              </a:rPr>
              <a:t>2</a:t>
            </a:r>
          </a:p>
          <a:p>
            <a:r>
              <a:rPr lang="en-US" sz="1400" dirty="0" err="1">
                <a:latin typeface="Times New Roman" pitchFamily="18" charset="0"/>
                <a:cs typeface="Times New Roman" pitchFamily="18" charset="0"/>
              </a:rPr>
              <a:t>suvat</a:t>
            </a:r>
            <a:r>
              <a:rPr lang="en-US" sz="1400" dirty="0">
                <a:latin typeface="Times New Roman" pitchFamily="18" charset="0"/>
                <a:cs typeface="Times New Roman" pitchFamily="18" charset="0"/>
              </a:rPr>
              <a:t> for </a:t>
            </a:r>
            <a:r>
              <a:rPr lang="en-US" sz="1400" dirty="0">
                <a:latin typeface="Times New Roman" pitchFamily="18" charset="0"/>
                <a:cs typeface="Times New Roman" pitchFamily="18" charset="0"/>
                <a:sym typeface="Symbol"/>
              </a:rPr>
              <a:t></a:t>
            </a:r>
          </a:p>
          <a:p>
            <a:r>
              <a:rPr lang="en-US" sz="1400" dirty="0">
                <a:latin typeface="Times New Roman" pitchFamily="18" charset="0"/>
                <a:cs typeface="Times New Roman" pitchFamily="18" charset="0"/>
                <a:sym typeface="Symbol"/>
              </a:rPr>
              <a:t>use  = I to find torque</a:t>
            </a:r>
          </a:p>
          <a:p>
            <a:r>
              <a:rPr lang="en-US" sz="1400" dirty="0">
                <a:latin typeface="Times New Roman" pitchFamily="18" charset="0"/>
                <a:cs typeface="Times New Roman" pitchFamily="18" charset="0"/>
                <a:sym typeface="Symbol"/>
              </a:rPr>
              <a:t>use  = </a:t>
            </a:r>
            <a:r>
              <a:rPr lang="en-US" sz="1400" dirty="0" err="1">
                <a:latin typeface="Times New Roman" pitchFamily="18" charset="0"/>
                <a:cs typeface="Times New Roman" pitchFamily="18" charset="0"/>
                <a:sym typeface="Symbol"/>
              </a:rPr>
              <a:t>rF</a:t>
            </a:r>
            <a:r>
              <a:rPr lang="en-US" sz="1400" dirty="0">
                <a:latin typeface="Times New Roman" pitchFamily="18" charset="0"/>
                <a:cs typeface="Times New Roman" pitchFamily="18" charset="0"/>
                <a:sym typeface="Symbol"/>
              </a:rPr>
              <a:t> to find force</a:t>
            </a:r>
            <a:endParaRPr lang="en-US" sz="1400" dirty="0">
              <a:latin typeface="Times New Roman" pitchFamily="18" charset="0"/>
              <a:cs typeface="Times New Roman" pitchFamily="18" charset="0"/>
            </a:endParaRPr>
          </a:p>
        </p:txBody>
      </p:sp>
      <p:sp>
        <p:nvSpPr>
          <p:cNvPr id="8" name="Rectangle 7"/>
          <p:cNvSpPr/>
          <p:nvPr/>
        </p:nvSpPr>
        <p:spPr>
          <a:xfrm>
            <a:off x="1295400" y="1790700"/>
            <a:ext cx="3231975" cy="461665"/>
          </a:xfrm>
          <a:prstGeom prst="rect">
            <a:avLst/>
          </a:prstGeom>
        </p:spPr>
        <p:txBody>
          <a:bodyPr wrap="none">
            <a:spAutoFit/>
          </a:bodyPr>
          <a:lstStyle/>
          <a:p>
            <a:r>
              <a:rPr lang="en-US" dirty="0">
                <a:latin typeface="Times New Roman" pitchFamily="18" charset="0"/>
                <a:cs typeface="Times New Roman" pitchFamily="18" charset="0"/>
                <a:sym typeface="Symbol"/>
              </a:rPr>
              <a:t>use  = I to find torque</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1200329"/>
          </a:xfrm>
          <a:prstGeom prst="rect">
            <a:avLst/>
          </a:prstGeom>
          <a:noFill/>
        </p:spPr>
        <p:txBody>
          <a:bodyPr wrap="square" rtlCol="0">
            <a:spAutoFit/>
          </a:bodyPr>
          <a:lstStyle/>
          <a:p>
            <a:r>
              <a:rPr lang="en-US" sz="2400" dirty="0">
                <a:latin typeface="Times New Roman"/>
              </a:rPr>
              <a:t>What tangential force is needed to accelerate a (cylindrical) 268 kg merry go round with a diameter of 4.20 m from rest to 1.40 rotations per second in 4.00 rotations?</a:t>
            </a:r>
          </a:p>
        </p:txBody>
      </p:sp>
      <p:sp>
        <p:nvSpPr>
          <p:cNvPr id="5" name="Rectangle 4"/>
          <p:cNvSpPr/>
          <p:nvPr/>
        </p:nvSpPr>
        <p:spPr>
          <a:xfrm>
            <a:off x="152401" y="5280223"/>
            <a:ext cx="946093" cy="461665"/>
          </a:xfrm>
          <a:prstGeom prst="rect">
            <a:avLst/>
          </a:prstGeom>
        </p:spPr>
        <p:txBody>
          <a:bodyPr wrap="none">
            <a:spAutoFit/>
          </a:bodyPr>
          <a:lstStyle/>
          <a:p>
            <a:r>
              <a:rPr lang="en-US" dirty="0">
                <a:latin typeface="Times New Roman"/>
              </a:rPr>
              <a:t>433 N</a:t>
            </a:r>
            <a:endParaRPr lang="en-US" dirty="0"/>
          </a:p>
        </p:txBody>
      </p:sp>
      <p:sp>
        <p:nvSpPr>
          <p:cNvPr id="1026" name="AutoShape 2" descr="data:image/jpeg;base64,/9j/4AAQSkZJRgABAQAAAQABAAD/2wCEAAkGBxQSEhUUExQWFhUXGB8YGRgYGBsdHxsgHBwgGhkcGxwaHSggGholHRodITEhJSkrLi4uGyAzODMsNygtLisBCgoKDg0OGxAQGzAmHyQsLCwvLCwsLCwsLCw0LCwsLCwsLCwsLCwsLDQsLCwsLCwsLCwsLCwsLCwsLCwsLCwsLP/AABEIAMIBAwMBIgACEQEDEQH/xAAbAAACAwEBAQAAAAAAAAAAAAAEBQIDBgABB//EAEYQAAECBAMFBQUGAgcIAwAAAAECEQADITEEEkEFIlFhcQYTgZHwMqGxwdEUI0JScuFikhUzU4Ki0vEHFiRjc5OywkOj4v/EABkBAAMBAQEAAAAAAAAAAAAAAAECAwAEBf/EAC4RAAICAQMDAgUFAAMBAAAAAAABAhEDEiFBBBMxUXEUIjJhsUKBkaHRFTPwBf/aAAwDAQACEQMRAD8AKVmD5WWl9U1dJ0BO9pV6eccUGikskeyoJD9CbbwYdAxdnh/tZBSRlJf+EEgjmCTTmOMKcZgy2ZBASospMxQdJ1BLVf4agX79zmTTA0yikZg4mGoOdzQv/VqNahm91XI2L7tWZWQZ5agokEglC7ps2V0qckWOZi7wbJckhSCFSyEzEKBBIZ0KDtnzAMDfMmkBbWk5imYWBmHuV1UpKgr2FB/ZVmLZTbMfBXdbDKhNsuX3k1YzBIzrWTzQKM/Mj3PwjS4fDJUolQdSqsApZAo2Zq0RXx8Iz/ZHBd73ylkhQVkLMCDMUyjxcBCi3XR4YYuetUwolnLLS4JGYCjOKB2FA9H0hIp6R21YPj5SCoqRUGYkBVMx47oNnBanxq7wc1BSJSx3alulExfsLcEFAYtV2yLubPoi2jPzEDgoaAWpTjRh4cXgxCit5RXuKAzJLsaa6kcQkh/CJ181Bsfpzd2mTPKwsn7iacygSC4lqYuJqMtnIWkO9wlHjcKmbInFjLm2UHd6pZw1UAuEqAeo/iELNoTJ0sLTMUtcrNXeU6CMvdrBKmeiSMx0DmJL20maiWXHfSVIKzQBSEmilWKW1SH10Ywteo1kNizZklc2RMORaD3oe1DlUpNQ4yi40SeYjsXmWZ0sLdckZkggb6ZWYFwbryKNOdRWCO0u0TipfeKypMkOPZrmISUgpc13jU6CO2dLVNBmIP3s4J7su57xO7MJdJJS6mZIcIPnkuDC+cRLnoWkuJgDKDnhYXByqSOLvDzs3LyLJUl0p+6rX2arsKOS/wDdHCMtPTvGUxly5M5sqiApHeA0OhCVIFeAB1jQytuFOAWBlC1omLJoGLlSlNQA1ypAqCU8IaE6diyjaK9gET5spRcy5SRLQAfaUzknilg3D2RYkQ42utOKnS5AeiStZSahiwQ3su9S4/DQVhv2Q7NoGDlIUsZlJCzUABRGZPN0k+60ZnFYkKXPVK3RPm5EoQGUpCEhJAy1TLCipSlMH3QDdnU6VMVwt2gHtJgcuZpq5hQySCWyhkslzUsCHroaDXKz2UCA7cPryjXz9izytMtUhKEMcksLKUhgFF1EOtRNCQak2DCMvMUUZkMBUj8zEUNqPz98SyNN2NFVsJcVLKKJBr4m2nL1WPMLs2bMUlLElVksSdCKAagvDREve5+P1gz7ZicOgLllkvoEqILEVBDgEP7uIiUUr3M9hLNwgQ4Kt4aDXjV48wy0OAZT+Jck0v8ALnHs9EwjPlKQXvrQKJAJeygSbbw4iKEImFIUXymx48hxjc7IxZi0JU2RJSBqaudT0bS3nEcLIQ7rUGf2XVq9XA0oecW/0VPP4F0LUGtH5UcVitGzJgIKkKqH1FDYuR0g6ZehkD90ADlJeg4a3vFuFwaFUmzVISA4ZANaUd/lHqsBMTlISo5hQAF7OaNwB8jwjw4SYUFZlkAM5IUDWxbhzaBpYdy1WLmJllAnLKcpSUmoqwUkH8py8rQBKa5+EQmTibk+cQ7/AIfvChoLZNXLeD+6OVOSzXHM/KAzMJa1Lcf3jwpIcHjbpGNQWpaDx6CK0p3gyc38LmvlURQxj2XNytTnBRqL1lixlsRcOY8g07cnKr3csv8AwfQx7D7f+Rj6vh9pmUplgTZdQldiQKsQrUcy7dIYTdrIUy5UpaSQx3A6hwULLA4FqcHcYjHqSCQkFjYgluWtTYhi/nSvC7RIUlJLDiaA81XZiOR6RVZmthe0nuaGbjUhSVA2LMDlISsgFNw6XcMXynKS1h7tvew00LKlKQAqWRRJAUlaSAHBCkA0Nil7ksDi8JOUSkMCGALnKQWBSsgHMCALnhWkdLTmROw8xOSfLl7r0BdK3BJuMu90CwBumG12DQC9ncZLylk94szJkxMuoKl+xKSTVgc9bWNaRpcFgBKlqzLOYl6MDrmzlJoMxVRNjVzGU7D4MK7/ABCf6xDhCWfLm1J/MSoISb1VDCWnPOKSsirrWkukqTfKVKbdFxZ6EnLVoz2QJRI7UWgkFKgo0OYNWou3hqeGkH4XaMqWyZgucxbkNeAAFzxhPiMKEEhNWYuRvVql90GzE14Q92DhpRWhc0qZvZBu3IVdyGelYTU9VjaVVBuP2WFJzJlKRuhOUZQbUABOVVaVdmcNGWnbGRMCUgK78OCkkAKsQqUatQuUGlTb2o+mS8TLSpICgUGwJ9m4b9JVoNQ1rZbtSmXnTNLsthMQlksANyYGJKWJu4LE8IaUkxUmjDYKYsNKK2UohKa7vtpBSpLUIJLpPJ71Z9nsYuTixIUciZRmZAog5AoOXUL0A8qCsAdocIqWv2kqL5sycofKgEboLAkNahKaByUivauIUufKM3dUpKcyg2VSSokTEFIG6UnqGbSI3Q572gBJROUR9+VqUz1KSVAEPwKQGoGrUGHmJwYGzZYURnxEyVKeu4ArMEpBHB1E6lfBhBnbzZqPsomIBaQsC7J3iJZSAwq7OBZqsxgfbGzlJXs9EtKpkxTLCQAM2VCSCC7ADmxAcnm+lJsGrwbLtNtCVgpCzKSysrS06mYqiCyjpvKJ1ymtRCDZExOFkJVhcN36xKHfTipSSVEsplEgpANGADCubjRg9kTMRiXnLSZeGH3hL92lZD92M5YJATvFqnSxi/tl2gSiUnCyVMWBKwMiAkgjKHSM2jKFODlhBaW7Yup+DLY/GEzSR3cxYWoBKEOkmpoVOZhBLAl3ygudUs1aipmZjzva1YsnYpMoAS1AqD76U3NAwzJ9kdIFkza3Y0u3rzjnkygXLUAXd6WPO8aDsmHUQJBmgVUc7MCGYcCevGM7lJJBL0/FSGvZvbicLNK1y8wKcmZJqgWNKJV14gGsLF7gBtozVSirvkDKp8iAsnKMzhCqsMoYgkfhS4ItOVs+dLmfaJksIHeJLHR1UoQ5DhV21hpt7b+Gny1Icu+dC1y7lLlgNMxJFaVFLtlsd2knTS0yYpQACQC1AKpFnpxJJijkkY+iYtKpCe6UpMthKBNPxD7wgampI6eSfG9oZAWFziqYE73doKcz/hcLsKvlDsAl30ye2NuTsUszJ0zMTpQCgYMBybrC9EtRLMPJz19cYLzPgFI1C+2EpJTMShaluSUqysoFwcxqXNCeJ4UYDavbjEz0KlkS0oUMp3Q5FLqpZtAByhRiMGUKKV0VZjQjkRodG0jyTIbpyA8am0B5ZeptKF0yUQWLgxHu4b4rEoXQJSkMBupSLE1VlZ1Wc6tAapfi0TsZMhgkuoB0p4FRYPpXQ86eERxZAUQ4LEh02PMal+cX4VkrBVYFy1fCC9tbPly0JMqaF5lZigCqaOCS1mLMCavaGStAvcUBYHGLVIYOFpPIX8QR6aIoRZxDDESEqBUAEKNQACAAdODMC3zgIYUlvRjou+ynl5x7Gs1m5TLzKBq2VxqKH2a0biYFxbgvlBTqEuG4U1Y+uDXv0ZJeYZnRR+S1D11gbGYyWoGrVY+hXx+cBjouwe0WliWnKp3ZKgWUGchJYhNHcVHBqxPaO0hNAM3OmegDuV0e+ZIVbMHABIocxVcEBPg2AoXs/AkuwbXSoYvqIr2riFFIExysF0qdwQ7dQae6CpAaPeyM4ialJC+4KhnCXdbEKSN0hTAgFgQ7Rr+0W1CCEEAy5YAy5CgJYMAwIOYAudMt2eMLImKSAkXYFz0rDWYozEkrWQQSQDQF6qZ3KieJMaOSthfLLTj86qBgat4uTWo84u2hiGQlLDMQC+oFbdYW4CehK3mglKQXykAv/e6wbtRYIGU7uQHQ6kiop5Q17G8MmrEbqRrY86MHbQQdhMZ+BW8LuT7RIqVaOwqDduDwkkvMACASQK3p1OnUxpdm4ABG+N6jByx6qTbiCPMNGi2YD2jllzpEhbLQiYhLkO8uaFDMQxdlLY8ciDrRBtfAqE2bKllS0YdSgC+YBOctawIqeb+DDtds2Ykd6A6EkALBBN6OXqXNx5CD+x0psPNWr+smLYE6kAkZv4XJLgXp0L3dABcb2qTP2erDzUtPCkZVMGUEnpQsLWN6Whds3b89E1M0LzTQjupSlWlhgkEC1E0c83eANtSCJhIIIUM4AsHuPOrRXgzkJcbzUJ0HKJuTDR9N2EpEuX3eClmdibrxCwDkJYFaO8UEmZU5QKakli43abYf2SQmYljMqFzFkKUtSwQ6TmIFy5L/AAavs3iUiX7TFTUY8eV7DSrxVtfYa5+aYtZ70qCUVy5eDlVQzF6Bn5kxRO0BmDxEoghzUHw0sSbavziianMnMk+HjB+28GJUzIyc2UOwVqP46qJocwABelGhUhBCiDcFmelPcYmzBcklHtAMdQdL6+Gvxhps8JKklUszUuHSi6mILUfpxhbIS6ilKak2AJHSGuyMPNB79MvOhCgFVLVbdIoWLgeLQvIrDu2G0VLKgMOqVKYJCWAPCoul7MwdhGUOFqCaPSgatOOv1j6r9vmYrCTJpySpSld3lCys7rHViDY/V3jHbf2bMlJlqUXQsCYg/mqxAHFyT5xeST3NEz0gy0zQA2WxJqzhiQ/DSl2j6d2R2JLw8rvp6ApahmSlZQAoPQZl7iHFeJoKAHNiJEuWCFtlUA7gJNXGUqBDXSpx0h523GIlplBWNVOBRRDd0QFAZStMsh6akVrTiI7bhZmNsz0Lmky5fdo/J0od5zrrRuBqSGiQSHcZXdyLn4nXytFSguuYDKCApqXdqBtEmGex8aiUQJipvdEupCSCFNZ0KISouE3dvgl29wC/GhQDZU0utvac0IBALc2gbviPaTTpDftHtlOIU0tCsv5iSSSLOAycwBZwngzNAOJnrVRSt1mG6lOgArl5DnzrGlVhKJc9OYcHDvGh7VyMKE4f7GSpTKM8EulKt0JCSRV96xIpRozwk5mYC7X+Me7RlhORjcEkcK0fi9fKFT4NySly94OQSNLxbiJYU5zOdQQ1vhpSLuyeFVNxKAE5sqVLIu4Skk016QRtfDCW60KdKyahx1plAF4anVm5FSUj8oPjHkQE3kfP9o6EMaPtBtIz0SKHOUqCyQ5pMoz1BHz5wvw6SQSXPs1bjQdbvzaNqNtqpvFug0j3+m1fm/wJ+kB5UwqRj5EpikuS5GahDF2c8dDSC8VjkLlZVDMWGRRu9Xte4P1jSjapLVH/AG0aeEDbUx5XKWjdOYAUlpGoNwOUDuIazKZmUfD4CNHsTApUglZQ+YAJJctxA8r0paL8DNQlKRklZtSqUgk9VM54dIYf0qof2f8A20/SApJOxbSYd2g2ElODzhRZkKCWpUigFhfQQPsDZkiZh0qnKCapQAzu4DUCVG5vAuP2otcpSFKTlYD2QGArw5RRs3E5ZSAyFBgd5IOgGoMV7iasyfJoZ+wJcoS+6O6tQIKVCgVrlKLs1wNIddqNlS8KJQSSc7hyeDOTxd9G15Njvt1tyXu1G6mhcFxShcA+Agub2hmqbOQprZmLdHEL3kbUEY/Z4nYXFBqpkmZT/lrSvxoCPGH/AGB2JJm4CUpt7fzW0WTqDoRGSnbZmKQpIyjMkpdxqMtWEUbB2tOwssy0rIDvuq5MaHpA7quw2qJf7TNlS5U7DFD/AHstRU4SDQhvZAGsZmZ2dnqZfdq7tZZKmLFxYKs9DS9IZdpdprxM2UFknIktajkcOkMZWMZAQQSBoSWpamZn8IVz3sNqhds7CTkFQShVOHOseYrHFKnXM7tmD5mLgWvflyhj36fy+5X+aBMThpK/blA1zVC78fagrKgakJtsze/WZ01QVRgQoJzBIy00enuMJ5IlZQohbKcgBnbm+saqds2SU5crAAgD7wsS9RmJrU8oAwmx0KQBmIyEoD6gKvaD3F5GjofkCwGA71zKlrIcMHS/sijPUl9IrlbUly1zEDvEBQKFpKakUcGtK1pZgzEQ7wezgHGYjKtwRR90B/P4QH/uyc6lqmhSlEkkg6l61vG7iB8l0EYLbcpMpSZYUEBs25Xes5vVvdHu2e0SMTJkyFLzd2GlgpLkEsQo6+yQHjpGx1IfLMAzULG/mDxgfGbFWqciYVBQSw3lB2D8m1+MHvJozUE9mByJScktJWkFRsQXJolgQD5c4ZbdnieElW8QnKkggEpdwHN7vXnqXNGGwSpjKTQoWSH0cggt4Q7OHNaJIJfeQ7Ua7vz8uEBZFQZKK5MpipGVBGRSaoLFYP4FF6iju7eGkGTsP3a0hcpLobdrvXUHcF3qKDSGv2F0rzS5Zq6QH/Kw4VzEmsETMPLJT/wso7pKlEq3lEhg1ksBoNYOtE2l6iTtdtRE91S5aEA5UpEsMKH8o9k1tyfWgqNk98pWUTAhKEqJyZme7hwQl3rWgJ5Q02vLUqYkolhCDUoSzKWHIPF4htCXPMzNKCkpoCAQXA5qc8YOtPdjaeLMwolNiQH4EeLRRjCVHWgAjV7TKyQZKJgUHLLyKazMw634xlFqKiSTVRcnmS5jKvKNprccdi5wl4lJmKyIUkoKw7pBZikioLgV6wx7W4dRnFlhYcsShIzaBSsoAJI1awEB9n8DLUc01S8qT+BPzqAXbTjDxIQZm4tRYKZ6EVGoarfGGUl4Np5MfNkLBLpL8o6NbiMMCok/H6x0NpNRcko6evMiPdzjA4mPoG5Hw8I9mK1sI4aJMIShJ1Aj3uhAmca+HziWejj/AMh8ING3CDh9Y8MloHTM4+vKPTiObQAbk50s5SBw9fGPZP8AVo/SPgIgic5Z78TDPBbHxCpSCmUSWtR+TJJCj4CKWljdjJNoDHUx6E84iqYUkhQYihBDEEcXqDFff8okKEZDy8o4I6RR9op7PnEvtLXA8o1GPPsW/nJratoICRqAYhLngkB/EDx84YbawiZSJUyWoqlzUlibpUmikkij6+MZvemPu1fALkRw+ESyJgXvw8SE8cfdGoUI7scfjEUywLFtacTcxT3iTrE0rHLzjG/ckSfVY4FXAeUd3jWb3QzxWyskiXMUv7xaSsS8v4AWcl9bgNYGFbryFRb8C4K5J9eMeKfQCOEx9PjHBY5+vGDYtkFIOoHh/pHEEcfCLM2oLR6EE6/CNZgczj/EPXWI96efl+8GmU2t+MeCSfRjWbcXrWCUkn2S9uTRJWJ5mDVySBZXyisyX6xtQNwKZi2BOa3KMXLSKPG62lIAlzCQKIJtyjGSRvB46MPhlIGi2LOyI3SA9dQ8GLxWYuWJ/UfWkV7LwwUhyzv8hzghWDTy90Sm/mYruwVeUl2P88dBQwI4DzjoGt+prYMJFbK6Vc8hzjlPSzC28C2tn5+mgpE+4sCGIIfVwfCIZhcseRt6vaMYpQndJN3uGoLPeIpHKgFjc+QreCgsAHg4JYa6V8YtwmF70pSkK3iw4Hj4Djyg2EDRhypQSlKlKNkj2uYYfSDv93cSAVKw84C/9Wo/Jx4w9xWPTgwZGGZK2+8ms6iWdnALdLB+pi7YuPUnDT8SuZNUsMiWCtXtn8QAOj+4xF5W1aWxRRV0xdsXs3OzBa5RSB7OdOV1XHtMzcTygTamBnyT3i2Lls6FhQBuxIJynrw1hsntEjEDu8dL7zhMlulY0q1FHqPCC8D2cQtM0YecmbLWhQKCMqwWdDpsSFAVFeUTcmpan/H+FEk41ETytrysUMmL3VsycQn2hwCx+NPpxCza+x5kgjOxQr2JiA6VdDoeRr8YpxODKCUqBSRdKgxHV+D6iDtk7WXJBQQmZJV7UpdUnoNItTj9Pj0/wlqT2kJ7a+vrDPA4KWmX388koJyoQlgVkXrokWJ1PvK21shHdjEYdzJJZSVF1SlEUBOqToeNDxI+2pf3GFH/ACyW6qr8IzndJcmqrvgiNtykl5eEQkguD3iyaVbePhD7YG0ZWLSvCLw8tIKSuUhClD7xINASSyiCRw4gxjAnh68/V4I2dOVKmImILFKgfI8tI0sarbz7syyMltTCCUoZSShScyCaFnIIUNFhQY6WOsAFYjaf7RpAC5ZSN1ZWtv1BCj/iUYxhTo0HHLVG2DIqlRypnq0eCbzj3KYiJfEe+KbCGm7KbFTPmSxNdlupgWZCfaWs6DQAcbx7tntRLnT1r7l01ljeUHlgFKQ1k0rTWG81Qw+z5ixRcyTLw45AuVt1SVeQjAlMc8Esm7LS+TZDyTi8NMOVpkh7LzZ0j9QIduhgXHJmSZhlrO8lrVBBDgg6ggg+MKwmHO3XKcLqoyAnmd5WXqatD+HXqL5VgYxp4mHmxtmrmp71ZEmQLzF68kD8R52+ETlbPkYJIXigJs8h0yAzJ4GYbHpbrCjbG1puKU8w0HsoFEp6D5wL1fT/ACHSl5HmK7SplbmDTkTrMI31f5Ry+ERw+KmYoZZiSpRH3cwj8Qskq1BtWxLwh2Rs8zJoTUtVql25aw4lYPEp3p8/uEO+UnMqhcAIsPEjpEp1F0vJSKb8+BcMTyjwz3h+jbEiZNly8iS6mM6ZLSpVeTAGvGFW1sZMlzlyp0qSrKcpAQE00KVIZQBDG+sUg9TpqhJY0uRVtfFASVvcsBXjenT4GM1LpWNDtbYWdInSphMt6pWXMsl2BIFUliymfQ1ZwRstmD05R2QqC8gSoa7NVuWgkLHCFmFlrQnKGI0MWiYvVI84hNW7QsohxmdPL946Be8Vw94jyEoWi1EtydWLE/StaRPEIYhNCSA5FrdL/FvGCZMhySFtalix1oGPSJpykh6Aa5iK3elfQh0FQBThlFOYIygC79anQH39Y1vYWSVDEFkmYhGZD6FjQcAToOMZwSRX2kg/hclwRx10vxjVf7OlBM9SdClutYTL9LKY41Ixi5KgrOtRzZnJ1c1PrnDlCVf0er/rAvUOMqg4dufiIqn4Y5ylW8UuK8i+tjT1QQ0w2HbCTEkCkxJuNX584E/C90GMPJl0lgBVQTVi7F71BBY/OHHZpBM9OYEBRI4C2jeBEVTcBanRhfQB3tSDNiSFInyiRQKB86P00g5FcH7BhBqSJyu0hUkJxSBPSGZZZK09FpLgjhET2bTiFBWGmFSFqZYW2eW9XOi08xy6kQYHeKWFFEVJFubW841PYTZ5RMUpVAkW9/Hl74SS0x1IKi5fUNF4qVgwrC4ZCQtEpUxSiAXIS4CuJOvARnsWiXjEoz5ZM8odB/8AjWCTcfhLvX4xbhpSzOmrmFLrTMfxBvy+kK9p5QJIJTSU1VD8yrRPtyc9vI7VR3Qlx2z5speSakpULcCOKT+IcxygNclvw+ujxqMLt1BT3U9pqNBXMjmlXGKsbg0ILA5kKSFILVYuz89D4xeKnemS3/JzyhFK72L+16M0uRQlgdWbdT9Iyol8QY2e2ykpQnUBJsbFP1hIZaav8PiaQOnxTeNbGzOOvyKSgN9L/wCn05R4pIa1ePowzzIA1PhEkiWWbMDa1ot25+hO4+qGXaZL4eWj+JJbpLP+aMrkFKDxjXbdUlSJVQ1TY1ogeFoUpko1TmOiRR+JJ0Hqkc2JOONNotkSlOkxfhdn947AZRdRoB4/K8P8BNGeUEJCjKl0mLBsk1KRY1N/fAc+WpYY0AskCg8ob4aSwSeGGUP/AC+kJlU+dimOKXjcrx2ypWOkrxEhJE9NZiKnPxIGigNBeEqdkSZVcQs5v7OXf+8qw6Dzh52OUqTPdyxYKBHr0YVdodkmXiZyXLBZZmsS6RXkRDK7cU/ArSrVRbgceMswSUCSlMtSt32lEAkZlFyYz85ZUSVEnmYcbPwykyp93KGHiW+cKTJULwYRSkxZybSISxvBr6Q17VKzYgqN8iH65QPg0AyUnMlwKqHW4eCu0Cvv19ED/AmD+te3+Cr6GFdlEiZO7pSSpMwFJHIi/UMCOYELNp4ES5q5bk5FlL0DsWtpD/8A2dpP2pzolhycgfWEW054XOmqrvTFHzUTGTepoLfyJgyU6R3dP+0RCgdYiBzh7E1M4o5x0RyniI6MDUxzJl2DW9Gt4NGGWd8BJcm5FeJIOhDdYby0Bqge/wCZYV0+MVTpuUE1DCtONPw2FfhFUjqUAJMkKZOQJyu1tBx+kNNjSjLmy1tlBLCjH11rWIYgmrgNRzR9bkWAiMmaM6WYuq7nTTgITKrgx4xpl2MkNNWClTZ1MxLVL+F7+8UciXKaVMB1yvV9ereEC7cUe/mAceeoe1i7+6B5eIIStJIIUz8aVDRmrgq+xXHhb3IYmcEkud39LvpccnvxiOJ2gmVlKUDOauqreFnEeoNRBe0cMEqAIB3QbcYE2nNQ48sd4HdJgQ7WTwSAoFPOGOzO1E1UwICJbrpwHiwhTNwMtVxE9mYBKJyFJJoq0Unjw6HS3ol2Mqd2qGuA2lIM5afsoCwFpWUKYtZdyx8oXbY2ClMrv8MrvZAG9+ZH6muOcSw+G7nFzVkuFKmBgKjMTzrHdmp83CzKsqWaLDhiOh1hItwblF8Lzz6iSwya3Rlidcx6ejGh2rMKZOGNwoK8KpIr/eMedptjCTPUEJJlqGdDA0CtHHAuPCDsTsmbiJGGEtL5cz1AZ8jO55WjoyZIueOfv+Dn7dxcWgTaOJSpQyqBZCQSCCxa3WAiuH+G7GzKFcxCeQBV52EHjsgj+0PgkRsebHCKjZz5OnnKTaMcpQ4R4TGyPZBP9qf5R9Ygrsow3VgnmG+BMU+Jxvkl8Lk9BDjE50ygKgILl7HMQ3WkXnDBEtKtVFvBIHzMW4rY89AqkMNUlw3y8o9xiT3Moaur/wBY0NEZYkne7/DLaHU2/RAJU5YBz0jRYDY5SkqnLEtJSUtqHB8Be0CbFlJlpM5YqBT1xJpA07ahWVlb1SwGgfhA6rqHlbhDwmk39749uSnT9O4rVTfsNsMjBS3V306YdSzt45eMdjdoYGavOqUta2AeqbBhqNISyFAS5hHD/wBkwIVjgYnjw4XOTnN+a252X2ZXTnaShD+eP7Gs3E4MpUnuJspKqFaVZmYuKEmlNGhRjdllBGUhaVVStJYKHFjV+I5eMe95SwizDrIkqH5FgptTM4IFKVbyiWSOLHNaW2n6/wBehaOHK186VgSMCrOHGoN9BfSunkbRHbOFeass9W9wHnBCFMp1AFy7sH6++LMRlmLVu3USkvX46jQeULpWv9hpYGokuyZ7tS1MzD4AmM1Mk+hr8o1ez5YAmFVBlU7hmcZfnyhZiMGlnQzCjAGvurflpCQjcpEZY9khElDV1f08RyCGszZrsoJDNQa/T4wErDUd9WcWD2fyh3Foi8bQN3g4R0XjCvUqMdAF0s2PfUUE5TusaaOG5cIBmzglxnCSKMaKAZ+pqDyDeQc6YpX5A5YKCiQwDVdi70IcacaibQxITvKVUioep0qbNQeJ5RVI7AybtCgIZr1zDMBq5411pUUi7B4wqWFGiaAOSaufLTzjH4vHzFKYAgAboanIhh1Pz1jZ7Ew7YeU6n3Xfi9Xh+25xaSsaMoJ/O6HG3h98TxSk/wCED5QuAhrtYOUF7y0/MQvYc/CNhwZJ400ivxmKG0nv7MhLNRSGO2zvp/6afnC0TQ9tYZbZUxl/9NOnMwsumn3op+jBLr8X1q6WwtJi3DrGZPURScSNRHGck6evTiOl9FJpq0Rn/wDTi1Siw/aCWnTP1E++Bz1HnA659aN+0CTJiuXhAXS0t2D/AJBtUo/2aTa837mQomuVSfJm+MONhTU92ySwKjlBoSOhjPbTBVhZBoWWb8wD8o8VLfDyxSij8B9I4MeFShBXy1+QZMz3XobYmIgtGJRteYhgiYVdap98Wf7xzg1Ufy/vDPpJrZMj8Vj5NkVR4TGLPaaf/B/Kf80D4rb+IUndWkH9IHvL/AwPhcgfisZt5s1KA6lBI4ksPfGQ2tiEsh1AOpZFbuoRldoTVqJC1KWoalT6XD6Q024HGGHI+9YEHsaJxt+v4LY81bpDfGqaUgcVH/CB9YXEUirtYoNISWohSv5lN/6wgTOVo48/X+kHpsV4k/X/AEt8SoOmjVSh90vqke9/lA3hCJWMmBP9arSl7dY5O1Zg4Hw+jRSOCSv3Gj1UObHpNIvNJB5rSPcoxnhtgj2kDwV9RDrGY1KMMgqB3l2DGyebcYjlxy1RX3KrqISrcqQ0DTJZekVytsSTqR1SflFn2uUqy0+Jb4xTQ1wWWWD8NDLBoUmRMYkqLAeKgfgIAm4jIHL0IqHazAEig0Y61a0Hk/cBjdYZuST9RCfHSUhTuASM2VVjW79dHETw+H7s48kP1E1YlIBSqWrfZmsedqjwgmVlUGRQGzPfm4qfCF6VBT58qiauFZaWJGUM+jjn4FYVCHLOAS7k2/ToRwfnWLkC2Zhpb0BI4g0POPIv79IpmT4y0+/nHsAFCWZMmZUb+ZLOWULF2rx9G8JZlVFRAYAmzs1hZmelYZzV5MqpdK7oAYGlQyhzYnV+Nl0+Y2UrpxAFSQwoGYMPVaFDMpxILWGU2BYnzAcDkKco1XZ7E5pYl5mIFCRdrhuIOkZectVFAMl6gj/VjUF+kXJxmQpAqCbg1ewKa/s3hHX0uRQlv4Zy9Rjc47H0TFbQGRAUUuhLODw5dYXTtqJ0qfhCeTtELSMxDG0wWPXgeX7RP7KXoH5j11jpSeKOmK2/k5klN3J7hkvGOR11hr2mmqCpOXKxlByf1KhDh5RJA+fx9cY0+2MHnElTU7tn8Sb+McsnJ54ezLVGOOX7CNC1appx9erxNEt9SPXryg6VhgPr69Xjinl69fGO/TtucevfYHXhnvX1/r7osw+FrT16b3xfJQW/aPZuOSgUYkG3rr7oEtMVbNqYbiWGE3iwTM+RhIrGKVKyNR3BNPcOQbhWGkyZmwaiq4mJPxHzhKVhmHSPJwrVGnxJl8+Rp7cpHJFKmukeEn94jljwdfCOo5Nj0k+ERPWI+MQWIwCM+W7WLHV/EOCCx1rEziVzZkkKQBkJDpJLh8wcEU184imCcAl5iY58yVOXomdHT5JKSjw2irtip56Es+WUn5q+fvhRL9evBRht2qkFWJWUqqMoCeLJAp5QnCVJotJCuBDfHx84OBVjivsdjmpSdepNYpUev9fgYGfh6/eo/mMTXMPPx9/z849yvf1f9/5hFUjFQHFvD6N4+Qh92jJEnDpHFZ8ggD5wmMokgDj69c0w17TqpIDfgUrzV/8An4RDJ/2w/f8AA8fpZn5x8uQ9eukVy2zgPlBuWJbwFTFkyX1ERl4dRLCre4cS9B1i7EG238ckokS5agtsxLVqcoT40MUTppmKSlLUSKKVSlmAHM3u8eyJKVezUWK9Ffwo5cVeAi7GYOgUHCSfwoeoDkh2D8A9noNefSoQUS0bbsrSAjfysKFRTQNaia8rCj9WtTi0kggG7AhKhQl+LGBJakgNuqrqoO5pzYlrPziUsJSoMAUl6PmHQeXxhWUDUKcDdX4LA+cdFJxifxAPrT6x0LZqL1qSSSUZTloFEO4uAX3rdPAwKk0eoJIUrdctV9aaW4RZjJKQuhUFBVGzAimbMLMRUnrFU2YD7SgVqZTuN5xQltfdcRkYCngslJ3kh1Uf8VQSf0pF4jh8qgWo2tTYWf1U+MEqllScrAn2Us6lGugFH5mt66RUjdAUs6jjRh4gVehPVodAYswhXKKspZPAlweTamoHzhns/boBZ+6U9jvIJHPT4c4mrD5yyiAHFdeTAVJDatVuDwDiNmByEqcB8p0pQ5tXeOjF1EobcEMmCMzVp2w6d9BAI9uWXHW8OMHtAKlhIm50jR6+TPrHzRUmbIrLmaOopduT6K4Wi6XttQbvJaVcxuKHyJ8I61nwzaclTRyS6fJFNRezPpBnVsQOfrgI5SmGZRCRx+Q4n6RiJHaQC02ajkpOYeYf4RKT2tmlRfu5oNgosodHaHyZYpbOyLg4rdGrm44qBSkMDrq3m3hAw5efw8oTo7QopnkrT0qOfCPJm2pKnyqUOoI+DxyuV7sjKTNjhUvg5w4FJ/xCES1coq2L2kMkLSlcpSVaLrz4h/GJS1uKKSX4KHXwvaOfDCUXK+XZXNkjJRrzSTOUv0YgFcTE1yVGwPlFPcEXB8jFwKNomJgj0Kgdco8/KJiV1jWN2ttghAzQdsqT94nmR8RAEmWb1t/p74nIxkySrMEoLKzOqh6Eg1H1iOeLljaiDDKMcicti7aNZ0xXFaveS0L8XJzX0sdR9ekWLxqSpRUuWlyS2YU1a7xy8VIF5oP6QT8odKkiXceptMWTpTUJctQjXz1cVHPxgaWkuz+tDXwPhDlOLQQckqZM4uGT56cYV4vaaXOVMgN+daiQdU7hdgHYtWvWDZ3YMvc25K5GIMtYJSFhvZJIFqFxchtabsGbR2gubkJR3YSjK6lBjUlwS1a2HAQIjFKmF+8PSRKCen3kwhVzz18YTk5CFCUkEqylc1RmLca1CRw/CfGJy0atT8nUoyqiUkghwkzG1G6gdVq+AHCLUHM2YpKXolIIlg0DMAVTC+quNINOHoFFTrAcO9Cw9kA5QNaCsE7NkOSnKhLmhSGSskl0fwKVmcUZ0tciJyzX9I8caXkHwq8+UEUtmTUVaxFB0Phwj1aAcoAOYkhBSspcC+cJFSWG7xAvQRXtLBrkzVJmnuwLMUqc03FAFgopNKDSgBpRLWUggbwACkpTdJDbqkqDtpumlaUaESfkowRWDTLzZWKlMcycwOl0mhd39nW8Wfa5kkZO7oLpFAWuSRavHjEpsz2XIBBLKFgyizmtSeIFaUdoIlspLnKUkFiAxA66s3u6uzYDyVtSlEkdWPWooRHRX9jV/ZhXPLNrwsg/GOhaRh8mcZayUEOEFnY60GZuBIck2rCPIFqVlTkpmYAVo761rzBal66nBjvFKBKGBYl2UKAkpJu48B74lLwsieCQqYyCoPWqQWzOUiwbiz+MKrYz2MmiWvvAvKVpCmrmu+77LZakc6ClakYvChSiVAuCUKKCXzWIYkgC/NqtDKUspV/wy8qXrMmEElnuEpzAUFG8oijCy6CckiepKzmBmFNDcEbzqfreGs1Ak2QgJCZcpH3YKiVZc5Ao5AJzByG6RDDpSbywJqgCSoudHqSeIsxi+WmWEnu5Y74kqKiT7JO8ne3jvM5IDZuUdMkgBD5io5aoHJxmrlqbF9Re0ZgQLKSWIzZUpIcKAIdTl2VqR0tFGP2EaqzSwpnypcBiHqNCXFBxeHGMxy1yxlShmq4SlYBDNcUc2a4hfIlTEhJKipJAJO8aEOyq7nk3wg2zNIQL2bZiLFzwIIFWNLwNO2fUgb1LgGhBrXWNlghLZJmlBGfKGJBqxIHDdcOwPQxZLw6QgsXU5sA17Ak5nbWvjeA5G0mJGEUMxzKSoByztwa99bREqnMGJPHMAfl9Y2X2WUtAQlJzZnUBXiA71OVnZqZjUMIpkbFRMIZKioMGBpVTCuVvf84ZTZOWGL8oyK8WvVCC3JvGIy8bVu58lHxjaf0Dh2LKWXdqJbgLMX5gmvg4itl92CpSUkAGhKgSE3ZmIAAvq4g91k30mN8GeOLCWzSlh7b1fJrRJO00/lm/zQ9xmwVpMpWVKVrqJYLlADMCTqeEBI2SHNGYsoE8OZN76XEbusX4LGwNe0UMD99w9r9/VYrXtKWksRNv+YeMMV7KBOmU1y1cVpYVYc26xLE4ADKo5apZRvoUuzcbVOujRu8D4HH9xadqI/s5h6rES+3CpEjnvqNfdX9odYPYSVJUQouU5iQmmjO7Od401rcW7FYIJoEpVlLkJHOpD2fhXlpA7zCuhxLgVy9oKKTllSwbDdJf3tF8nEz1uMwlEMCQlIGbVqUrQa6wXs/CsdSLgVoDpbx8aRfKwxSsEEMXG4ogpBp1vpYseQjOcmNHp8S/SIlYKbMUROnFTH8SnD15t6MNU7FTKU2VM0KsxNS7NQ25H4CDZmGDJdyBwFyCQ/HR3gz7JLEogkMGIKAXoQwJJABrVtH8Ztt+S6jFKkhdJluT7SHBCQklI83YgU1OnClOLxIO6QQc3AC1AqgAUWOp0gjHYhSe7yqYmYG/fKbaUhlt5CVzVhOW7FKUl0lgDRmCaEAh4KCyrZaAsHMSSzpSGADAXfkH4UNRrTOIStQSpYU/5TQXYgs4cMx/aGEnDJUhwjIClRIs5BqSKlIA1IcvaKJEyXlWcqVMAgvlIGYO6gAA9FA1p74xqIzMVnmqlTS6SScpSHNRV7lxqWJbjCxWCQFEBX3ZW0tTuU/iL8U8CTQG5vHhxuYFYQDNzOSpOZmNFIzO3XjHd9mzJzS0upyu5BDBwWzWalBQQwCvGSyFkABWUhwXGca1GvP6QbImrSAEqCEOoJQQDuqJzAnhz4mC5kpLBMsrUQSFKUySaMCkMaORUn4x0hCZaMy0lRdmBASKUcFJNxoYBgeUJ6BllyzkFt9OtdQTHRUna6x7AWE3AFq1o8ewKYbQ8SPvEjQpII49Yt7Pl5k59DMblRFo8jo0fJn4BcaMokhNAVEFqOAssDxEd3qlMCSRu3L6R0dCjGcxU1RWpJJI71QZ6MDQNF2FUSVOX+5J8Q6gfA16x0dD8CkM5ypqaoBPOib8YaLnKHe7x/qkm54pjyOjPyMjp8sGYxANU3EOtlSkqmTQpIICiACHAd3pHR0LyDgOxCR3qk/hEsEDQFyxA4wjwyiCsA0aZToA3lHsdA5DwS2qGw6yLhFPIwllTlPMOYv3d3L+1HR0ZGY22pKSJYYAbug5p+sSxuHSMJLISkFQJJADneAqdaUjo6MwAOG/qx+tvDh0gWX7fmP8SI6OjG5PJKiGb1VvhSNBiU5USimh7pFRS5ST5msdHQWERqNJvLI3LfRaCZaAELYDXT+KOjoHAnJfOO8v9CffeF+1Q01hQd3YWu3wJ846OhohGe1x9xhzrmkV1qlTxLZssFMxTDNXeatVqet46OgMIoSshTAkAylv/wDW8C4ZRJlkkkmhJuQwoTqI9joxkH4aSkzJAyhigPQV68YZYSUnKkZR7KtBoKR0dGAL8PvSyVVdVXrYhvJz5wt7NrKsUASSDcGoPph5R7HQ3DFNhipYzmgvwjo6OhBz/9k="/>
          <p:cNvSpPr>
            <a:spLocks noChangeAspect="1" noChangeArrowheads="1"/>
          </p:cNvSpPr>
          <p:nvPr/>
        </p:nvSpPr>
        <p:spPr bwMode="auto">
          <a:xfrm>
            <a:off x="155575" y="-2095500"/>
            <a:ext cx="6991350" cy="43735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xQSEhUUExQWFhUXGB8YGRgYGBsdHxsgHBwgGhkcGxwaHSggGholHRodITEhJSkrLi4uGyAzODMsNygtLisBCgoKDg0OGxAQGzAmHyQsLCwvLCwsLCwsLCw0LCwsLCwsLCwsLCwsLDQsLCwsLCwsLCwsLCwsLCwsLCwsLCwsLP/AABEIAMIBAwMBIgACEQEDEQH/xAAbAAACAwEBAQAAAAAAAAAAAAAEBQIDBgABB//EAEYQAAECBAMFBQUGAgcIAwAAAAECEQADITEEEkEFIlFhcQYTgZHwMqGxwdEUI0JScuFikhUzU4Ki0vEHFiRjc5OywkOj4v/EABkBAAMBAQEAAAAAAAAAAAAAAAECAwAEBf/EAC4RAAICAQMDAgUFAAMBAAAAAAABAhEDEiFBBBMxUXEUIjJhsUKBkaHRFTPwBf/aAAwDAQACEQMRAD8AKVmD5WWl9U1dJ0BO9pV6eccUGikskeyoJD9CbbwYdAxdnh/tZBSRlJf+EEgjmCTTmOMKcZgy2ZBASospMxQdJ1BLVf4agX79zmTTA0yikZg4mGoOdzQv/VqNahm91XI2L7tWZWQZ5agokEglC7ps2V0qckWOZi7wbJckhSCFSyEzEKBBIZ0KDtnzAMDfMmkBbWk5imYWBmHuV1UpKgr2FB/ZVmLZTbMfBXdbDKhNsuX3k1YzBIzrWTzQKM/Mj3PwjS4fDJUolQdSqsApZAo2Zq0RXx8Iz/ZHBd73ylkhQVkLMCDMUyjxcBCi3XR4YYuetUwolnLLS4JGYCjOKB2FA9H0hIp6R21YPj5SCoqRUGYkBVMx47oNnBanxq7wc1BSJSx3alulExfsLcEFAYtV2yLubPoi2jPzEDgoaAWpTjRh4cXgxCit5RXuKAzJLsaa6kcQkh/CJ181Bsfpzd2mTPKwsn7iacygSC4lqYuJqMtnIWkO9wlHjcKmbInFjLm2UHd6pZw1UAuEqAeo/iELNoTJ0sLTMUtcrNXeU6CMvdrBKmeiSMx0DmJL20maiWXHfSVIKzQBSEmilWKW1SH10Ywteo1kNizZklc2RMORaD3oe1DlUpNQ4yi40SeYjsXmWZ0sLdckZkggb6ZWYFwbryKNOdRWCO0u0TipfeKypMkOPZrmISUgpc13jU6CO2dLVNBmIP3s4J7su57xO7MJdJJS6mZIcIPnkuDC+cRLnoWkuJgDKDnhYXByqSOLvDzs3LyLJUl0p+6rX2arsKOS/wDdHCMtPTvGUxly5M5sqiApHeA0OhCVIFeAB1jQytuFOAWBlC1omLJoGLlSlNQA1ypAqCU8IaE6diyjaK9gET5spRcy5SRLQAfaUzknilg3D2RYkQ42utOKnS5AeiStZSahiwQ3su9S4/DQVhv2Q7NoGDlIUsZlJCzUABRGZPN0k+60ZnFYkKXPVK3RPm5EoQGUpCEhJAy1TLCipSlMH3QDdnU6VMVwt2gHtJgcuZpq5hQySCWyhkslzUsCHroaDXKz2UCA7cPryjXz9izytMtUhKEMcksLKUhgFF1EOtRNCQak2DCMvMUUZkMBUj8zEUNqPz98SyNN2NFVsJcVLKKJBr4m2nL1WPMLs2bMUlLElVksSdCKAagvDREve5+P1gz7ZicOgLllkvoEqILEVBDgEP7uIiUUr3M9hLNwgQ4Kt4aDXjV48wy0OAZT+Jck0v8ALnHs9EwjPlKQXvrQKJAJeygSbbw4iKEImFIUXymx48hxjc7IxZi0JU2RJSBqaudT0bS3nEcLIQ7rUGf2XVq9XA0oecW/0VPP4F0LUGtH5UcVitGzJgIKkKqH1FDYuR0g6ZehkD90ADlJeg4a3vFuFwaFUmzVISA4ZANaUd/lHqsBMTlISo5hQAF7OaNwB8jwjw4SYUFZlkAM5IUDWxbhzaBpYdy1WLmJllAnLKcpSUmoqwUkH8py8rQBKa5+EQmTibk+cQ7/AIfvChoLZNXLeD+6OVOSzXHM/KAzMJa1Lcf3jwpIcHjbpGNQWpaDx6CK0p3gyc38LmvlURQxj2XNytTnBRqL1lixlsRcOY8g07cnKr3csv8AwfQx7D7f+Rj6vh9pmUplgTZdQldiQKsQrUcy7dIYTdrIUy5UpaSQx3A6hwULLA4FqcHcYjHqSCQkFjYgluWtTYhi/nSvC7RIUlJLDiaA81XZiOR6RVZmthe0nuaGbjUhSVA2LMDlISsgFNw6XcMXynKS1h7tvew00LKlKQAqWRRJAUlaSAHBCkA0Nil7ksDi8JOUSkMCGALnKQWBSsgHMCALnhWkdLTmROw8xOSfLl7r0BdK3BJuMu90CwBumG12DQC9ncZLylk94szJkxMuoKl+xKSTVgc9bWNaRpcFgBKlqzLOYl6MDrmzlJoMxVRNjVzGU7D4MK7/ABCf6xDhCWfLm1J/MSoISb1VDCWnPOKSsirrWkukqTfKVKbdFxZ6EnLVoz2QJRI7UWgkFKgo0OYNWou3hqeGkH4XaMqWyZgucxbkNeAAFzxhPiMKEEhNWYuRvVql90GzE14Q92DhpRWhc0qZvZBu3IVdyGelYTU9VjaVVBuP2WFJzJlKRuhOUZQbUABOVVaVdmcNGWnbGRMCUgK78OCkkAKsQqUatQuUGlTb2o+mS8TLSpICgUGwJ9m4b9JVoNQ1rZbtSmXnTNLsthMQlksANyYGJKWJu4LE8IaUkxUmjDYKYsNKK2UohKa7vtpBSpLUIJLpPJ71Z9nsYuTixIUciZRmZAog5AoOXUL0A8qCsAdocIqWv2kqL5sycofKgEboLAkNahKaByUivauIUufKM3dUpKcyg2VSSokTEFIG6UnqGbSI3Q572gBJROUR9+VqUz1KSVAEPwKQGoGrUGHmJwYGzZYURnxEyVKeu4ArMEpBHB1E6lfBhBnbzZqPsomIBaQsC7J3iJZSAwq7OBZqsxgfbGzlJXs9EtKpkxTLCQAM2VCSCC7ADmxAcnm+lJsGrwbLtNtCVgpCzKSysrS06mYqiCyjpvKJ1ymtRCDZExOFkJVhcN36xKHfTipSSVEsplEgpANGADCubjRg9kTMRiXnLSZeGH3hL92lZD92M5YJATvFqnSxi/tl2gSiUnCyVMWBKwMiAkgjKHSM2jKFODlhBaW7Yup+DLY/GEzSR3cxYWoBKEOkmpoVOZhBLAl3ygudUs1aipmZjzva1YsnYpMoAS1AqD76U3NAwzJ9kdIFkza3Y0u3rzjnkygXLUAXd6WPO8aDsmHUQJBmgVUc7MCGYcCevGM7lJJBL0/FSGvZvbicLNK1y8wKcmZJqgWNKJV14gGsLF7gBtozVSirvkDKp8iAsnKMzhCqsMoYgkfhS4ItOVs+dLmfaJksIHeJLHR1UoQ5DhV21hpt7b+Gny1Icu+dC1y7lLlgNMxJFaVFLtlsd2knTS0yYpQACQC1AKpFnpxJJijkkY+iYtKpCe6UpMthKBNPxD7wgampI6eSfG9oZAWFziqYE73doKcz/hcLsKvlDsAl30ye2NuTsUszJ0zMTpQCgYMBybrC9EtRLMPJz19cYLzPgFI1C+2EpJTMShaluSUqysoFwcxqXNCeJ4UYDavbjEz0KlkS0oUMp3Q5FLqpZtAByhRiMGUKKV0VZjQjkRodG0jyTIbpyA8am0B5ZeptKF0yUQWLgxHu4b4rEoXQJSkMBupSLE1VlZ1Wc6tAapfi0TsZMhgkuoB0p4FRYPpXQ86eERxZAUQ4LEh02PMal+cX4VkrBVYFy1fCC9tbPly0JMqaF5lZigCqaOCS1mLMCavaGStAvcUBYHGLVIYOFpPIX8QR6aIoRZxDDESEqBUAEKNQACAAdODMC3zgIYUlvRjou+ynl5x7Gs1m5TLzKBq2VxqKH2a0biYFxbgvlBTqEuG4U1Y+uDXv0ZJeYZnRR+S1D11gbGYyWoGrVY+hXx+cBjouwe0WliWnKp3ZKgWUGchJYhNHcVHBqxPaO0hNAM3OmegDuV0e+ZIVbMHABIocxVcEBPg2AoXs/AkuwbXSoYvqIr2riFFIExysF0qdwQ7dQae6CpAaPeyM4ialJC+4KhnCXdbEKSN0hTAgFgQ7Rr+0W1CCEEAy5YAy5CgJYMAwIOYAudMt2eMLImKSAkXYFz0rDWYozEkrWQQSQDQF6qZ3KieJMaOSthfLLTj86qBgat4uTWo84u2hiGQlLDMQC+oFbdYW4CehK3mglKQXykAv/e6wbtRYIGU7uQHQ6kiop5Q17G8MmrEbqRrY86MHbQQdhMZ+BW8LuT7RIqVaOwqDduDwkkvMACASQK3p1OnUxpdm4ABG+N6jByx6qTbiCPMNGi2YD2jllzpEhbLQiYhLkO8uaFDMQxdlLY8ciDrRBtfAqE2bKllS0YdSgC+YBOctawIqeb+DDtds2Ykd6A6EkALBBN6OXqXNx5CD+x0psPNWr+smLYE6kAkZv4XJLgXp0L3dABcb2qTP2erDzUtPCkZVMGUEnpQsLWN6Whds3b89E1M0LzTQjupSlWlhgkEC1E0c83eANtSCJhIIIUM4AsHuPOrRXgzkJcbzUJ0HKJuTDR9N2EpEuX3eClmdibrxCwDkJYFaO8UEmZU5QKakli43abYf2SQmYljMqFzFkKUtSwQ6TmIFy5L/AAavs3iUiX7TFTUY8eV7DSrxVtfYa5+aYtZ70qCUVy5eDlVQzF6Bn5kxRO0BmDxEoghzUHw0sSbavziianMnMk+HjB+28GJUzIyc2UOwVqP46qJocwABelGhUhBCiDcFmelPcYmzBcklHtAMdQdL6+Gvxhps8JKklUszUuHSi6mILUfpxhbIS6ilKak2AJHSGuyMPNB79MvOhCgFVLVbdIoWLgeLQvIrDu2G0VLKgMOqVKYJCWAPCoul7MwdhGUOFqCaPSgatOOv1j6r9vmYrCTJpySpSld3lCys7rHViDY/V3jHbf2bMlJlqUXQsCYg/mqxAHFyT5xeST3NEz0gy0zQA2WxJqzhiQ/DSl2j6d2R2JLw8rvp6ApahmSlZQAoPQZl7iHFeJoKAHNiJEuWCFtlUA7gJNXGUqBDXSpx0h523GIlplBWNVOBRRDd0QFAZStMsh6akVrTiI7bhZmNsz0Lmky5fdo/J0od5zrrRuBqSGiQSHcZXdyLn4nXytFSguuYDKCApqXdqBtEmGex8aiUQJipvdEupCSCFNZ0KISouE3dvgl29wC/GhQDZU0utvac0IBALc2gbviPaTTpDftHtlOIU0tCsv5iSSSLOAycwBZwngzNAOJnrVRSt1mG6lOgArl5DnzrGlVhKJc9OYcHDvGh7VyMKE4f7GSpTKM8EulKt0JCSRV96xIpRozwk5mYC7X+Me7RlhORjcEkcK0fi9fKFT4NySly94OQSNLxbiJYU5zOdQQ1vhpSLuyeFVNxKAE5sqVLIu4Skk016QRtfDCW60KdKyahx1plAF4anVm5FSUj8oPjHkQE3kfP9o6EMaPtBtIz0SKHOUqCyQ5pMoz1BHz5wvw6SQSXPs1bjQdbvzaNqNtqpvFug0j3+m1fm/wJ+kB5UwqRj5EpikuS5GahDF2c8dDSC8VjkLlZVDMWGRRu9Xte4P1jSjapLVH/AG0aeEDbUx5XKWjdOYAUlpGoNwOUDuIazKZmUfD4CNHsTApUglZQ+YAJJctxA8r0paL8DNQlKRklZtSqUgk9VM54dIYf0qof2f8A20/SApJOxbSYd2g2ElODzhRZkKCWpUigFhfQQPsDZkiZh0qnKCapQAzu4DUCVG5vAuP2otcpSFKTlYD2QGArw5RRs3E5ZSAyFBgd5IOgGoMV7iasyfJoZ+wJcoS+6O6tQIKVCgVrlKLs1wNIddqNlS8KJQSSc7hyeDOTxd9G15Njvt1tyXu1G6mhcFxShcA+Agub2hmqbOQprZmLdHEL3kbUEY/Z4nYXFBqpkmZT/lrSvxoCPGH/AGB2JJm4CUpt7fzW0WTqDoRGSnbZmKQpIyjMkpdxqMtWEUbB2tOwssy0rIDvuq5MaHpA7quw2qJf7TNlS5U7DFD/AHstRU4SDQhvZAGsZmZ2dnqZfdq7tZZKmLFxYKs9DS9IZdpdprxM2UFknIktajkcOkMZWMZAQQSBoSWpamZn8IVz3sNqhds7CTkFQShVOHOseYrHFKnXM7tmD5mLgWvflyhj36fy+5X+aBMThpK/blA1zVC78fagrKgakJtsze/WZ01QVRgQoJzBIy00enuMJ5IlZQohbKcgBnbm+saqds2SU5crAAgD7wsS9RmJrU8oAwmx0KQBmIyEoD6gKvaD3F5GjofkCwGA71zKlrIcMHS/sijPUl9IrlbUly1zEDvEBQKFpKakUcGtK1pZgzEQ7wezgHGYjKtwRR90B/P4QH/uyc6lqmhSlEkkg6l61vG7iB8l0EYLbcpMpSZYUEBs25Xes5vVvdHu2e0SMTJkyFLzd2GlgpLkEsQo6+yQHjpGx1IfLMAzULG/mDxgfGbFWqciYVBQSw3lB2D8m1+MHvJozUE9mByJScktJWkFRsQXJolgQD5c4ZbdnieElW8QnKkggEpdwHN7vXnqXNGGwSpjKTQoWSH0cggt4Q7OHNaJIJfeQ7Ua7vz8uEBZFQZKK5MpipGVBGRSaoLFYP4FF6iju7eGkGTsP3a0hcpLobdrvXUHcF3qKDSGv2F0rzS5Zq6QH/Kw4VzEmsETMPLJT/wso7pKlEq3lEhg1ksBoNYOtE2l6iTtdtRE91S5aEA5UpEsMKH8o9k1tyfWgqNk98pWUTAhKEqJyZme7hwQl3rWgJ5Q02vLUqYkolhCDUoSzKWHIPF4htCXPMzNKCkpoCAQXA5qc8YOtPdjaeLMwolNiQH4EeLRRjCVHWgAjV7TKyQZKJgUHLLyKazMw634xlFqKiSTVRcnmS5jKvKNprccdi5wl4lJmKyIUkoKw7pBZikioLgV6wx7W4dRnFlhYcsShIzaBSsoAJI1awEB9n8DLUc01S8qT+BPzqAXbTjDxIQZm4tRYKZ6EVGoarfGGUl4Np5MfNkLBLpL8o6NbiMMCok/H6x0NpNRcko6evMiPdzjA4mPoG5Hw8I9mK1sI4aJMIShJ1Aj3uhAmca+HziWejj/AMh8ING3CDh9Y8MloHTM4+vKPTiObQAbk50s5SBw9fGPZP8AVo/SPgIgic5Z78TDPBbHxCpSCmUSWtR+TJJCj4CKWljdjJNoDHUx6E84iqYUkhQYihBDEEcXqDFff8okKEZDy8o4I6RR9op7PnEvtLXA8o1GPPsW/nJratoICRqAYhLngkB/EDx84YbawiZSJUyWoqlzUlibpUmikkij6+MZvemPu1fALkRw+ESyJgXvw8SE8cfdGoUI7scfjEUywLFtacTcxT3iTrE0rHLzjG/ckSfVY4FXAeUd3jWb3QzxWyskiXMUv7xaSsS8v4AWcl9bgNYGFbryFRb8C4K5J9eMeKfQCOEx9PjHBY5+vGDYtkFIOoHh/pHEEcfCLM2oLR6EE6/CNZgczj/EPXWI96efl+8GmU2t+MeCSfRjWbcXrWCUkn2S9uTRJWJ5mDVySBZXyisyX6xtQNwKZi2BOa3KMXLSKPG62lIAlzCQKIJtyjGSRvB46MPhlIGi2LOyI3SA9dQ8GLxWYuWJ/UfWkV7LwwUhyzv8hzghWDTy90Sm/mYruwVeUl2P88dBQwI4DzjoGt+prYMJFbK6Vc8hzjlPSzC28C2tn5+mgpE+4sCGIIfVwfCIZhcseRt6vaMYpQndJN3uGoLPeIpHKgFjc+QreCgsAHg4JYa6V8YtwmF70pSkK3iw4Hj4Djyg2EDRhypQSlKlKNkj2uYYfSDv93cSAVKw84C/9Wo/Jx4w9xWPTgwZGGZK2+8ms6iWdnALdLB+pi7YuPUnDT8SuZNUsMiWCtXtn8QAOj+4xF5W1aWxRRV0xdsXs3OzBa5RSB7OdOV1XHtMzcTygTamBnyT3i2Lls6FhQBuxIJynrw1hsntEjEDu8dL7zhMlulY0q1FHqPCC8D2cQtM0YecmbLWhQKCMqwWdDpsSFAVFeUTcmpan/H+FEk41ETytrysUMmL3VsycQn2hwCx+NPpxCza+x5kgjOxQr2JiA6VdDoeRr8YpxODKCUqBSRdKgxHV+D6iDtk7WXJBQQmZJV7UpdUnoNItTj9Pj0/wlqT2kJ7a+vrDPA4KWmX388koJyoQlgVkXrokWJ1PvK21shHdjEYdzJJZSVF1SlEUBOqToeNDxI+2pf3GFH/ACyW6qr8IzndJcmqrvgiNtykl5eEQkguD3iyaVbePhD7YG0ZWLSvCLw8tIKSuUhClD7xINASSyiCRw4gxjAnh68/V4I2dOVKmImILFKgfI8tI0sarbz7syyMltTCCUoZSShScyCaFnIIUNFhQY6WOsAFYjaf7RpAC5ZSN1ZWtv1BCj/iUYxhTo0HHLVG2DIqlRypnq0eCbzj3KYiJfEe+KbCGm7KbFTPmSxNdlupgWZCfaWs6DQAcbx7tntRLnT1r7l01ljeUHlgFKQ1k0rTWG81Qw+z5ixRcyTLw45AuVt1SVeQjAlMc8Esm7LS+TZDyTi8NMOVpkh7LzZ0j9QIduhgXHJmSZhlrO8lrVBBDgg6ggg+MKwmHO3XKcLqoyAnmd5WXqatD+HXqL5VgYxp4mHmxtmrmp71ZEmQLzF68kD8R52+ETlbPkYJIXigJs8h0yAzJ4GYbHpbrCjbG1puKU8w0HsoFEp6D5wL1fT/ACHSl5HmK7SplbmDTkTrMI31f5Ry+ERw+KmYoZZiSpRH3cwj8Qskq1BtWxLwh2Rs8zJoTUtVql25aw4lYPEp3p8/uEO+UnMqhcAIsPEjpEp1F0vJSKb8+BcMTyjwz3h+jbEiZNly8iS6mM6ZLSpVeTAGvGFW1sZMlzlyp0qSrKcpAQE00KVIZQBDG+sUg9TpqhJY0uRVtfFASVvcsBXjenT4GM1LpWNDtbYWdInSphMt6pWXMsl2BIFUliymfQ1ZwRstmD05R2QqC8gSoa7NVuWgkLHCFmFlrQnKGI0MWiYvVI84hNW7QsohxmdPL946Be8Vw94jyEoWi1EtydWLE/StaRPEIYhNCSA5FrdL/FvGCZMhySFtalix1oGPSJpykh6Aa5iK3elfQh0FQBThlFOYIygC79anQH39Y1vYWSVDEFkmYhGZD6FjQcAToOMZwSRX2kg/hclwRx10vxjVf7OlBM9SdClutYTL9LKY41Ixi5KgrOtRzZnJ1c1PrnDlCVf0er/rAvUOMqg4dufiIqn4Y5ylW8UuK8i+tjT1QQ0w2HbCTEkCkxJuNX584E/C90GMPJl0lgBVQTVi7F71BBY/OHHZpBM9OYEBRI4C2jeBEVTcBanRhfQB3tSDNiSFInyiRQKB86P00g5FcH7BhBqSJyu0hUkJxSBPSGZZZK09FpLgjhET2bTiFBWGmFSFqZYW2eW9XOi08xy6kQYHeKWFFEVJFubW841PYTZ5RMUpVAkW9/Hl74SS0x1IKi5fUNF4qVgwrC4ZCQtEpUxSiAXIS4CuJOvARnsWiXjEoz5ZM8odB/8AjWCTcfhLvX4xbhpSzOmrmFLrTMfxBvy+kK9p5QJIJTSU1VD8yrRPtyc9vI7VR3Qlx2z5speSakpULcCOKT+IcxygNclvw+ujxqMLt1BT3U9pqNBXMjmlXGKsbg0ILA5kKSFILVYuz89D4xeKnemS3/JzyhFK72L+16M0uRQlgdWbdT9Iyol8QY2e2ykpQnUBJsbFP1hIZaav8PiaQOnxTeNbGzOOvyKSgN9L/wCn05R4pIa1ePowzzIA1PhEkiWWbMDa1ot25+hO4+qGXaZL4eWj+JJbpLP+aMrkFKDxjXbdUlSJVQ1TY1ogeFoUpko1TmOiRR+JJ0Hqkc2JOONNotkSlOkxfhdn947AZRdRoB4/K8P8BNGeUEJCjKl0mLBsk1KRY1N/fAc+WpYY0AskCg8ob4aSwSeGGUP/AC+kJlU+dimOKXjcrx2ypWOkrxEhJE9NZiKnPxIGigNBeEqdkSZVcQs5v7OXf+8qw6Dzh52OUqTPdyxYKBHr0YVdodkmXiZyXLBZZmsS6RXkRDK7cU/ArSrVRbgceMswSUCSlMtSt32lEAkZlFyYz85ZUSVEnmYcbPwykyp93KGHiW+cKTJULwYRSkxZybSISxvBr6Q17VKzYgqN8iH65QPg0AyUnMlwKqHW4eCu0Cvv19ED/AmD+te3+Cr6GFdlEiZO7pSSpMwFJHIi/UMCOYELNp4ES5q5bk5FlL0DsWtpD/8A2dpP2pzolhycgfWEW054XOmqrvTFHzUTGTepoLfyJgyU6R3dP+0RCgdYiBzh7E1M4o5x0RyniI6MDUxzJl2DW9Gt4NGGWd8BJcm5FeJIOhDdYby0Bqge/wCZYV0+MVTpuUE1DCtONPw2FfhFUjqUAJMkKZOQJyu1tBx+kNNjSjLmy1tlBLCjH11rWIYgmrgNRzR9bkWAiMmaM6WYuq7nTTgITKrgx4xpl2MkNNWClTZ1MxLVL+F7+8UciXKaVMB1yvV9ereEC7cUe/mAceeoe1i7+6B5eIIStJIIUz8aVDRmrgq+xXHhb3IYmcEkud39LvpccnvxiOJ2gmVlKUDOauqreFnEeoNRBe0cMEqAIB3QbcYE2nNQ48sd4HdJgQ7WTwSAoFPOGOzO1E1UwICJbrpwHiwhTNwMtVxE9mYBKJyFJJoq0Unjw6HS3ol2Mqd2qGuA2lIM5afsoCwFpWUKYtZdyx8oXbY2ClMrv8MrvZAG9+ZH6muOcSw+G7nFzVkuFKmBgKjMTzrHdmp83CzKsqWaLDhiOh1hItwblF8Lzz6iSwya3Rlidcx6ejGh2rMKZOGNwoK8KpIr/eMedptjCTPUEJJlqGdDA0CtHHAuPCDsTsmbiJGGEtL5cz1AZ8jO55WjoyZIueOfv+Dn7dxcWgTaOJSpQyqBZCQSCCxa3WAiuH+G7GzKFcxCeQBV52EHjsgj+0PgkRsebHCKjZz5OnnKTaMcpQ4R4TGyPZBP9qf5R9Ygrsow3VgnmG+BMU+Jxvkl8Lk9BDjE50ygKgILl7HMQ3WkXnDBEtKtVFvBIHzMW4rY89AqkMNUlw3y8o9xiT3Moaur/wBY0NEZYkne7/DLaHU2/RAJU5YBz0jRYDY5SkqnLEtJSUtqHB8Be0CbFlJlpM5YqBT1xJpA07ahWVlb1SwGgfhA6rqHlbhDwmk39749uSnT9O4rVTfsNsMjBS3V306YdSzt45eMdjdoYGavOqUta2AeqbBhqNISyFAS5hHD/wBkwIVjgYnjw4XOTnN+a252X2ZXTnaShD+eP7Gs3E4MpUnuJspKqFaVZmYuKEmlNGhRjdllBGUhaVVStJYKHFjV+I5eMe95SwizDrIkqH5FgptTM4IFKVbyiWSOLHNaW2n6/wBehaOHK186VgSMCrOHGoN9BfSunkbRHbOFeass9W9wHnBCFMp1AFy7sH6++LMRlmLVu3USkvX46jQeULpWv9hpYGokuyZ7tS1MzD4AmM1Mk+hr8o1ez5YAmFVBlU7hmcZfnyhZiMGlnQzCjAGvurflpCQjcpEZY9khElDV1f08RyCGszZrsoJDNQa/T4wErDUd9WcWD2fyh3Foi8bQN3g4R0XjCvUqMdAF0s2PfUUE5TusaaOG5cIBmzglxnCSKMaKAZ+pqDyDeQc6YpX5A5YKCiQwDVdi70IcacaibQxITvKVUioep0qbNQeJ5RVI7AybtCgIZr1zDMBq5411pUUi7B4wqWFGiaAOSaufLTzjH4vHzFKYAgAboanIhh1Pz1jZ7Ew7YeU6n3Xfi9Xh+25xaSsaMoJ/O6HG3h98TxSk/wCED5QuAhrtYOUF7y0/MQvYc/CNhwZJ400ivxmKG0nv7MhLNRSGO2zvp/6afnC0TQ9tYZbZUxl/9NOnMwsumn3op+jBLr8X1q6WwtJi3DrGZPURScSNRHGck6evTiOl9FJpq0Rn/wDTi1Siw/aCWnTP1E++Bz1HnA659aN+0CTJiuXhAXS0t2D/AJBtUo/2aTa837mQomuVSfJm+MONhTU92ySwKjlBoSOhjPbTBVhZBoWWb8wD8o8VLfDyxSij8B9I4MeFShBXy1+QZMz3XobYmIgtGJRteYhgiYVdap98Wf7xzg1Ufy/vDPpJrZMj8Vj5NkVR4TGLPaaf/B/Kf80D4rb+IUndWkH9IHvL/AwPhcgfisZt5s1KA6lBI4ksPfGQ2tiEsh1AOpZFbuoRldoTVqJC1KWoalT6XD6Q024HGGHI+9YEHsaJxt+v4LY81bpDfGqaUgcVH/CB9YXEUirtYoNISWohSv5lN/6wgTOVo48/X+kHpsV4k/X/AEt8SoOmjVSh90vqke9/lA3hCJWMmBP9arSl7dY5O1Zg4Hw+jRSOCSv3Gj1UObHpNIvNJB5rSPcoxnhtgj2kDwV9RDrGY1KMMgqB3l2DGyebcYjlxy1RX3KrqISrcqQ0DTJZekVytsSTqR1SflFn2uUqy0+Jb4xTQ1wWWWD8NDLBoUmRMYkqLAeKgfgIAm4jIHL0IqHazAEig0Y61a0Hk/cBjdYZuST9RCfHSUhTuASM2VVjW79dHETw+H7s48kP1E1YlIBSqWrfZmsedqjwgmVlUGRQGzPfm4qfCF6VBT58qiauFZaWJGUM+jjn4FYVCHLOAS7k2/ToRwfnWLkC2Zhpb0BI4g0POPIv79IpmT4y0+/nHsAFCWZMmZUb+ZLOWULF2rx9G8JZlVFRAYAmzs1hZmelYZzV5MqpdK7oAYGlQyhzYnV+Nl0+Y2UrpxAFSQwoGYMPVaFDMpxILWGU2BYnzAcDkKco1XZ7E5pYl5mIFCRdrhuIOkZectVFAMl6gj/VjUF+kXJxmQpAqCbg1ewKa/s3hHX0uRQlv4Zy9Rjc47H0TFbQGRAUUuhLODw5dYXTtqJ0qfhCeTtELSMxDG0wWPXgeX7RP7KXoH5j11jpSeKOmK2/k5klN3J7hkvGOR11hr2mmqCpOXKxlByf1KhDh5RJA+fx9cY0+2MHnElTU7tn8Sb+McsnJ54ezLVGOOX7CNC1appx9erxNEt9SPXryg6VhgPr69Xjinl69fGO/TtucevfYHXhnvX1/r7osw+FrT16b3xfJQW/aPZuOSgUYkG3rr7oEtMVbNqYbiWGE3iwTM+RhIrGKVKyNR3BNPcOQbhWGkyZmwaiq4mJPxHzhKVhmHSPJwrVGnxJl8+Rp7cpHJFKmukeEn94jljwdfCOo5Nj0k+ERPWI+MQWIwCM+W7WLHV/EOCCx1rEziVzZkkKQBkJDpJLh8wcEU184imCcAl5iY58yVOXomdHT5JKSjw2irtip56Es+WUn5q+fvhRL9evBRht2qkFWJWUqqMoCeLJAp5QnCVJotJCuBDfHx84OBVjivsdjmpSdepNYpUev9fgYGfh6/eo/mMTXMPPx9/z849yvf1f9/5hFUjFQHFvD6N4+Qh92jJEnDpHFZ8ggD5wmMokgDj69c0w17TqpIDfgUrzV/8An4RDJ/2w/f8AA8fpZn5x8uQ9eukVy2zgPlBuWJbwFTFkyX1ERl4dRLCre4cS9B1i7EG238ckokS5agtsxLVqcoT40MUTppmKSlLUSKKVSlmAHM3u8eyJKVezUWK9Ffwo5cVeAi7GYOgUHCSfwoeoDkh2D8A9noNefSoQUS0bbsrSAjfysKFRTQNaia8rCj9WtTi0kggG7AhKhQl+LGBJakgNuqrqoO5pzYlrPziUsJSoMAUl6PmHQeXxhWUDUKcDdX4LA+cdFJxifxAPrT6x0LZqL1qSSSUZTloFEO4uAX3rdPAwKk0eoJIUrdctV9aaW4RZjJKQuhUFBVGzAimbMLMRUnrFU2YD7SgVqZTuN5xQltfdcRkYCngslJ3kh1Uf8VQSf0pF4jh8qgWo2tTYWf1U+MEqllScrAn2Us6lGugFH5mt66RUjdAUs6jjRh4gVehPVodAYswhXKKspZPAlweTamoHzhns/boBZ+6U9jvIJHPT4c4mrD5yyiAHFdeTAVJDatVuDwDiNmByEqcB8p0pQ5tXeOjF1EobcEMmCMzVp2w6d9BAI9uWXHW8OMHtAKlhIm50jR6+TPrHzRUmbIrLmaOopduT6K4Wi6XttQbvJaVcxuKHyJ8I61nwzaclTRyS6fJFNRezPpBnVsQOfrgI5SmGZRCRx+Q4n6RiJHaQC02ajkpOYeYf4RKT2tmlRfu5oNgosodHaHyZYpbOyLg4rdGrm44qBSkMDrq3m3hAw5efw8oTo7QopnkrT0qOfCPJm2pKnyqUOoI+DxyuV7sjKTNjhUvg5w4FJ/xCES1coq2L2kMkLSlcpSVaLrz4h/GJS1uKKSX4KHXwvaOfDCUXK+XZXNkjJRrzSTOUv0YgFcTE1yVGwPlFPcEXB8jFwKNomJgj0Kgdco8/KJiV1jWN2ttghAzQdsqT94nmR8RAEmWb1t/p74nIxkySrMEoLKzOqh6Eg1H1iOeLljaiDDKMcicti7aNZ0xXFaveS0L8XJzX0sdR9ekWLxqSpRUuWlyS2YU1a7xy8VIF5oP6QT8odKkiXceptMWTpTUJctQjXz1cVHPxgaWkuz+tDXwPhDlOLQQckqZM4uGT56cYV4vaaXOVMgN+daiQdU7hdgHYtWvWDZ3YMvc25K5GIMtYJSFhvZJIFqFxchtabsGbR2gubkJR3YSjK6lBjUlwS1a2HAQIjFKmF+8PSRKCen3kwhVzz18YTk5CFCUkEqylc1RmLca1CRw/CfGJy0atT8nUoyqiUkghwkzG1G6gdVq+AHCLUHM2YpKXolIIlg0DMAVTC+quNINOHoFFTrAcO9Cw9kA5QNaCsE7NkOSnKhLmhSGSskl0fwKVmcUZ0tciJyzX9I8caXkHwq8+UEUtmTUVaxFB0Phwj1aAcoAOYkhBSspcC+cJFSWG7xAvQRXtLBrkzVJmnuwLMUqc03FAFgopNKDSgBpRLWUggbwACkpTdJDbqkqDtpumlaUaESfkowRWDTLzZWKlMcycwOl0mhd39nW8Wfa5kkZO7oLpFAWuSRavHjEpsz2XIBBLKFgyizmtSeIFaUdoIlspLnKUkFiAxA66s3u6uzYDyVtSlEkdWPWooRHRX9jV/ZhXPLNrwsg/GOhaRh8mcZayUEOEFnY60GZuBIck2rCPIFqVlTkpmYAVo761rzBal66nBjvFKBKGBYl2UKAkpJu48B74lLwsieCQqYyCoPWqQWzOUiwbiz+MKrYz2MmiWvvAvKVpCmrmu+77LZakc6ClakYvChSiVAuCUKKCXzWIYkgC/NqtDKUspV/wy8qXrMmEElnuEpzAUFG8oijCy6CckiepKzmBmFNDcEbzqfreGs1Ak2QgJCZcpH3YKiVZc5Ao5AJzByG6RDDpSbywJqgCSoudHqSeIsxi+WmWEnu5Y74kqKiT7JO8ne3jvM5IDZuUdMkgBD5io5aoHJxmrlqbF9Re0ZgQLKSWIzZUpIcKAIdTl2VqR0tFGP2EaqzSwpnypcBiHqNCXFBxeHGMxy1yxlShmq4SlYBDNcUc2a4hfIlTEhJKipJAJO8aEOyq7nk3wg2zNIQL2bZiLFzwIIFWNLwNO2fUgb1LgGhBrXWNlghLZJmlBGfKGJBqxIHDdcOwPQxZLw6QgsXU5sA17Ak5nbWvjeA5G0mJGEUMxzKSoByztwa99bREqnMGJPHMAfl9Y2X2WUtAQlJzZnUBXiA71OVnZqZjUMIpkbFRMIZKioMGBpVTCuVvf84ZTZOWGL8oyK8WvVCC3JvGIy8bVu58lHxjaf0Dh2LKWXdqJbgLMX5gmvg4itl92CpSUkAGhKgSE3ZmIAAvq4g91k30mN8GeOLCWzSlh7b1fJrRJO00/lm/zQ9xmwVpMpWVKVrqJYLlADMCTqeEBI2SHNGYsoE8OZN76XEbusX4LGwNe0UMD99w9r9/VYrXtKWksRNv+YeMMV7KBOmU1y1cVpYVYc26xLE4ADKo5apZRvoUuzcbVOujRu8D4HH9xadqI/s5h6rES+3CpEjnvqNfdX9odYPYSVJUQouU5iQmmjO7Od401rcW7FYIJoEpVlLkJHOpD2fhXlpA7zCuhxLgVy9oKKTllSwbDdJf3tF8nEz1uMwlEMCQlIGbVqUrQa6wXs/CsdSLgVoDpbx8aRfKwxSsEEMXG4ogpBp1vpYseQjOcmNHp8S/SIlYKbMUROnFTH8SnD15t6MNU7FTKU2VM0KsxNS7NQ25H4CDZmGDJdyBwFyCQ/HR3gz7JLEogkMGIKAXoQwJJABrVtH8Ztt+S6jFKkhdJluT7SHBCQklI83YgU1OnClOLxIO6QQc3AC1AqgAUWOp0gjHYhSe7yqYmYG/fKbaUhlt5CVzVhOW7FKUl0lgDRmCaEAh4KCyrZaAsHMSSzpSGADAXfkH4UNRrTOIStQSpYU/5TQXYgs4cMx/aGEnDJUhwjIClRIs5BqSKlIA1IcvaKJEyXlWcqVMAgvlIGYO6gAA9FA1p74xqIzMVnmqlTS6SScpSHNRV7lxqWJbjCxWCQFEBX3ZW0tTuU/iL8U8CTQG5vHhxuYFYQDNzOSpOZmNFIzO3XjHd9mzJzS0upyu5BDBwWzWalBQQwCvGSyFkABWUhwXGca1GvP6QbImrSAEqCEOoJQQDuqJzAnhz4mC5kpLBMsrUQSFKUySaMCkMaORUn4x0hCZaMy0lRdmBASKUcFJNxoYBgeUJ6BllyzkFt9OtdQTHRUna6x7AWE3AFq1o8ewKYbQ8SPvEjQpII49Yt7Pl5k59DMblRFo8jo0fJn4BcaMokhNAVEFqOAssDxEd3qlMCSRu3L6R0dCjGcxU1RWpJJI71QZ6MDQNF2FUSVOX+5J8Q6gfA16x0dD8CkM5ypqaoBPOib8YaLnKHe7x/qkm54pjyOjPyMjp8sGYxANU3EOtlSkqmTQpIICiACHAd3pHR0LyDgOxCR3qk/hEsEDQFyxA4wjwyiCsA0aZToA3lHsdA5DwS2qGw6yLhFPIwllTlPMOYv3d3L+1HR0ZGY22pKSJYYAbug5p+sSxuHSMJLISkFQJJADneAqdaUjo6MwAOG/qx+tvDh0gWX7fmP8SI6OjG5PJKiGb1VvhSNBiU5USimh7pFRS5ST5msdHQWERqNJvLI3LfRaCZaAELYDXT+KOjoHAnJfOO8v9CffeF+1Q01hQd3YWu3wJ846OhohGe1x9xhzrmkV1qlTxLZssFMxTDNXeatVqet46OgMIoSshTAkAylv/wDW8C4ZRJlkkkmhJuQwoTqI9joxkH4aSkzJAyhigPQV68YZYSUnKkZR7KtBoKR0dGAL8PvSyVVdVXrYhvJz5wt7NrKsUASSDcGoPph5R7HQ3DFNhipYzmgvwjo6OhBz/9k="/>
          <p:cNvSpPr>
            <a:spLocks noChangeAspect="1" noChangeArrowheads="1"/>
          </p:cNvSpPr>
          <p:nvPr/>
        </p:nvSpPr>
        <p:spPr bwMode="auto">
          <a:xfrm>
            <a:off x="155575" y="-2095500"/>
            <a:ext cx="6991350" cy="43735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arm3.static.flickr.com/2522/4066971942_8e9dc996b7_b.jpg"/>
          <p:cNvPicPr>
            <a:picLocks noChangeAspect="1" noChangeArrowheads="1"/>
          </p:cNvPicPr>
          <p:nvPr/>
        </p:nvPicPr>
        <p:blipFill>
          <a:blip r:embed="rId2">
            <a:lum bright="20000"/>
          </a:blip>
          <a:srcRect t="24319"/>
          <a:stretch>
            <a:fillRect/>
          </a:stretch>
        </p:blipFill>
        <p:spPr bwMode="auto">
          <a:xfrm>
            <a:off x="6729722" y="857325"/>
            <a:ext cx="2414279" cy="1143000"/>
          </a:xfrm>
          <a:prstGeom prst="rect">
            <a:avLst/>
          </a:prstGeom>
          <a:noFill/>
        </p:spPr>
      </p:pic>
      <p:sp>
        <p:nvSpPr>
          <p:cNvPr id="7" name="TextBox 6"/>
          <p:cNvSpPr txBox="1"/>
          <p:nvPr/>
        </p:nvSpPr>
        <p:spPr>
          <a:xfrm>
            <a:off x="6729722" y="2005905"/>
            <a:ext cx="1963999" cy="1384995"/>
          </a:xfrm>
          <a:prstGeom prst="rect">
            <a:avLst/>
          </a:prstGeom>
          <a:noFill/>
        </p:spPr>
        <p:txBody>
          <a:bodyPr wrap="none" rtlCol="0">
            <a:spAutoFit/>
          </a:bodyPr>
          <a:lstStyle/>
          <a:p>
            <a:r>
              <a:rPr lang="en-US" sz="1400" dirty="0">
                <a:latin typeface="Times New Roman" pitchFamily="18" charset="0"/>
                <a:cs typeface="Times New Roman" pitchFamily="18" charset="0"/>
              </a:rPr>
              <a:t>change 1.4 rot/s to rad/s</a:t>
            </a:r>
          </a:p>
          <a:p>
            <a:r>
              <a:rPr lang="en-US" sz="1400" dirty="0">
                <a:latin typeface="Times New Roman" pitchFamily="18" charset="0"/>
                <a:cs typeface="Times New Roman" pitchFamily="18" charset="0"/>
              </a:rPr>
              <a:t>change 4.00 rot to rad</a:t>
            </a:r>
          </a:p>
          <a:p>
            <a:r>
              <a:rPr lang="en-US" sz="1400" dirty="0">
                <a:latin typeface="Times New Roman" pitchFamily="18" charset="0"/>
                <a:cs typeface="Times New Roman" pitchFamily="18" charset="0"/>
              </a:rPr>
              <a:t>find I = </a:t>
            </a:r>
            <a:r>
              <a:rPr lang="en-US" sz="1400" baseline="30000" dirty="0">
                <a:latin typeface="Times New Roman" pitchFamily="18" charset="0"/>
                <a:cs typeface="Times New Roman" pitchFamily="18" charset="0"/>
              </a:rPr>
              <a:t>1</a:t>
            </a:r>
            <a:r>
              <a:rPr lang="en-US" sz="1400" dirty="0">
                <a:latin typeface="Times New Roman" pitchFamily="18" charset="0"/>
                <a:cs typeface="Times New Roman" pitchFamily="18" charset="0"/>
              </a:rPr>
              <a:t>/</a:t>
            </a:r>
            <a:r>
              <a:rPr lang="en-US" sz="1400" baseline="-25000" dirty="0">
                <a:latin typeface="Times New Roman" pitchFamily="18" charset="0"/>
                <a:cs typeface="Times New Roman" pitchFamily="18" charset="0"/>
              </a:rPr>
              <a:t>2</a:t>
            </a:r>
            <a:r>
              <a:rPr lang="en-US" sz="1400" dirty="0">
                <a:latin typeface="Times New Roman" pitchFamily="18" charset="0"/>
                <a:cs typeface="Times New Roman" pitchFamily="18" charset="0"/>
              </a:rPr>
              <a:t>mr</a:t>
            </a:r>
            <a:r>
              <a:rPr lang="en-US" sz="1400" baseline="30000" dirty="0">
                <a:latin typeface="Times New Roman" pitchFamily="18" charset="0"/>
                <a:cs typeface="Times New Roman" pitchFamily="18" charset="0"/>
              </a:rPr>
              <a:t>2</a:t>
            </a:r>
          </a:p>
          <a:p>
            <a:r>
              <a:rPr lang="en-US" sz="1400" dirty="0" err="1">
                <a:latin typeface="Times New Roman" pitchFamily="18" charset="0"/>
                <a:cs typeface="Times New Roman" pitchFamily="18" charset="0"/>
              </a:rPr>
              <a:t>suvat</a:t>
            </a:r>
            <a:r>
              <a:rPr lang="en-US" sz="1400" dirty="0">
                <a:latin typeface="Times New Roman" pitchFamily="18" charset="0"/>
                <a:cs typeface="Times New Roman" pitchFamily="18" charset="0"/>
              </a:rPr>
              <a:t> for </a:t>
            </a:r>
            <a:r>
              <a:rPr lang="en-US" sz="1400" dirty="0">
                <a:latin typeface="Times New Roman" pitchFamily="18" charset="0"/>
                <a:cs typeface="Times New Roman" pitchFamily="18" charset="0"/>
                <a:sym typeface="Symbol"/>
              </a:rPr>
              <a:t></a:t>
            </a:r>
          </a:p>
          <a:p>
            <a:r>
              <a:rPr lang="en-US" sz="1400" dirty="0">
                <a:latin typeface="Times New Roman" pitchFamily="18" charset="0"/>
                <a:cs typeface="Times New Roman" pitchFamily="18" charset="0"/>
                <a:sym typeface="Symbol"/>
              </a:rPr>
              <a:t>use  = I to find torque</a:t>
            </a:r>
          </a:p>
          <a:p>
            <a:r>
              <a:rPr lang="en-US" sz="1400" dirty="0">
                <a:latin typeface="Times New Roman" pitchFamily="18" charset="0"/>
                <a:cs typeface="Times New Roman" pitchFamily="18" charset="0"/>
                <a:sym typeface="Symbol"/>
              </a:rPr>
              <a:t>use  = </a:t>
            </a:r>
            <a:r>
              <a:rPr lang="en-US" sz="1400" dirty="0" err="1">
                <a:latin typeface="Times New Roman" pitchFamily="18" charset="0"/>
                <a:cs typeface="Times New Roman" pitchFamily="18" charset="0"/>
                <a:sym typeface="Symbol"/>
              </a:rPr>
              <a:t>rF</a:t>
            </a:r>
            <a:r>
              <a:rPr lang="en-US" sz="1400" dirty="0">
                <a:latin typeface="Times New Roman" pitchFamily="18" charset="0"/>
                <a:cs typeface="Times New Roman" pitchFamily="18" charset="0"/>
                <a:sym typeface="Symbol"/>
              </a:rPr>
              <a:t> to find force</a:t>
            </a:r>
            <a:endParaRPr lang="en-US" sz="1400" dirty="0">
              <a:latin typeface="Times New Roman" pitchFamily="18" charset="0"/>
              <a:cs typeface="Times New Roman" pitchFamily="18" charset="0"/>
            </a:endParaRPr>
          </a:p>
        </p:txBody>
      </p:sp>
      <p:sp>
        <p:nvSpPr>
          <p:cNvPr id="8" name="Rectangle 7"/>
          <p:cNvSpPr/>
          <p:nvPr/>
        </p:nvSpPr>
        <p:spPr>
          <a:xfrm>
            <a:off x="1219200" y="2095500"/>
            <a:ext cx="3055645" cy="461665"/>
          </a:xfrm>
          <a:prstGeom prst="rect">
            <a:avLst/>
          </a:prstGeom>
        </p:spPr>
        <p:txBody>
          <a:bodyPr wrap="none">
            <a:spAutoFit/>
          </a:bodyPr>
          <a:lstStyle/>
          <a:p>
            <a:r>
              <a:rPr lang="en-US" dirty="0">
                <a:latin typeface="Times New Roman" pitchFamily="18" charset="0"/>
                <a:cs typeface="Times New Roman" pitchFamily="18" charset="0"/>
                <a:sym typeface="Symbol"/>
              </a:rPr>
              <a:t>use  = </a:t>
            </a:r>
            <a:r>
              <a:rPr lang="en-US" dirty="0" err="1">
                <a:latin typeface="Times New Roman" pitchFamily="18" charset="0"/>
                <a:cs typeface="Times New Roman" pitchFamily="18" charset="0"/>
                <a:sym typeface="Symbol"/>
              </a:rPr>
              <a:t>rF</a:t>
            </a:r>
            <a:r>
              <a:rPr lang="en-US" dirty="0">
                <a:latin typeface="Times New Roman" pitchFamily="18" charset="0"/>
                <a:cs typeface="Times New Roman" pitchFamily="18" charset="0"/>
                <a:sym typeface="Symbol"/>
              </a:rPr>
              <a:t> to find force</a:t>
            </a:r>
            <a:endParaRPr lang="en-US" dirty="0">
              <a:latin typeface="Times New Roman" pitchFamily="18" charset="0"/>
              <a:cs typeface="Times New Roman" pitchFamily="18"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212726" y="113771"/>
            <a:ext cx="8702675" cy="2123658"/>
          </a:xfrm>
          <a:prstGeom prst="rect">
            <a:avLst/>
          </a:prstGeom>
          <a:noFill/>
          <a:ln w="9525">
            <a:noFill/>
            <a:miter lim="800000"/>
            <a:headEnd/>
            <a:tailEnd/>
          </a:ln>
          <a:effectLst/>
        </p:spPr>
        <p:txBody>
          <a:bodyPr>
            <a:spAutoFit/>
          </a:bodyPr>
          <a:lstStyle/>
          <a:p>
            <a:r>
              <a:rPr lang="en-US" sz="3200" u="sng" dirty="0">
                <a:sym typeface="Symbol" pitchFamily="18" charset="2"/>
              </a:rPr>
              <a:t>Example:</a:t>
            </a:r>
            <a:r>
              <a:rPr lang="en-US" sz="2800" dirty="0"/>
              <a:t> A figure skater spinning at 3.20 rad/s pulls in their arms so that their moment of inertia goes from 5.80 kgm</a:t>
            </a:r>
            <a:r>
              <a:rPr lang="en-US" sz="2800" baseline="30000" dirty="0"/>
              <a:t>2</a:t>
            </a:r>
            <a:r>
              <a:rPr lang="en-US" sz="2800" dirty="0"/>
              <a:t> to 3.40 kgm</a:t>
            </a:r>
            <a:r>
              <a:rPr lang="en-US" sz="2800" baseline="30000" dirty="0"/>
              <a:t>2</a:t>
            </a:r>
            <a:r>
              <a:rPr lang="en-US" sz="2800" dirty="0"/>
              <a:t>.  What is their new rate of spin?</a:t>
            </a:r>
          </a:p>
          <a:p>
            <a:r>
              <a:rPr lang="en-US" sz="2800" dirty="0"/>
              <a:t>What were their initial and final kinetic energies?</a:t>
            </a:r>
          </a:p>
          <a:p>
            <a:r>
              <a:rPr lang="en-US" sz="1600" dirty="0"/>
              <a:t>(Where does the energy come from?)</a:t>
            </a:r>
            <a:endParaRPr lang="en-US" sz="1200" dirty="0"/>
          </a:p>
        </p:txBody>
      </p:sp>
      <p:sp>
        <p:nvSpPr>
          <p:cNvPr id="3" name="TextBox 2"/>
          <p:cNvSpPr txBox="1"/>
          <p:nvPr/>
        </p:nvSpPr>
        <p:spPr>
          <a:xfrm>
            <a:off x="8077201" y="5397500"/>
            <a:ext cx="869149" cy="276999"/>
          </a:xfrm>
          <a:prstGeom prst="rect">
            <a:avLst/>
          </a:prstGeom>
          <a:noFill/>
        </p:spPr>
        <p:txBody>
          <a:bodyPr wrap="none" rtlCol="0">
            <a:spAutoFit/>
          </a:bodyPr>
          <a:lstStyle/>
          <a:p>
            <a:r>
              <a:rPr lang="en-US" sz="1200" dirty="0"/>
              <a:t>5.459 rad/s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p:cNvPicPr>
            <a:picLocks noChangeAspect="1" noChangeArrowheads="1"/>
          </p:cNvPicPr>
          <p:nvPr/>
        </p:nvPicPr>
        <p:blipFill>
          <a:blip r:embed="rId2"/>
          <a:srcRect/>
          <a:stretch>
            <a:fillRect/>
          </a:stretch>
        </p:blipFill>
        <p:spPr bwMode="auto">
          <a:xfrm>
            <a:off x="1725070" y="571500"/>
            <a:ext cx="4294730" cy="1600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04800" y="254000"/>
            <a:ext cx="8305800" cy="1262063"/>
          </a:xfrm>
          <a:prstGeom prst="rect">
            <a:avLst/>
          </a:prstGeom>
          <a:noFill/>
          <a:ln w="9525">
            <a:noFill/>
            <a:miter lim="800000"/>
            <a:headEnd/>
            <a:tailEnd/>
          </a:ln>
        </p:spPr>
        <p:txBody>
          <a:bodyPr>
            <a:prstTxWarp prst="textNoShape">
              <a:avLst/>
            </a:prstTxWarp>
            <a:spAutoFit/>
          </a:bodyPr>
          <a:lstStyle/>
          <a:p>
            <a:r>
              <a:rPr lang="en-US" sz="4400" b="1" u="sng"/>
              <a:t>2-Dimensional Motion</a:t>
            </a:r>
            <a:r>
              <a:rPr lang="en-US" sz="3200"/>
              <a:t> </a:t>
            </a:r>
          </a:p>
          <a:p>
            <a:r>
              <a:rPr lang="en-US" sz="3200">
                <a:latin typeface="Arial" charset="0"/>
                <a:ea typeface="Arial" charset="0"/>
                <a:cs typeface="Arial" charset="0"/>
              </a:rPr>
              <a:t> </a:t>
            </a:r>
            <a:endParaRPr lang="en-US" sz="3200">
              <a:ea typeface="Arial" charset="0"/>
              <a:cs typeface="Arial" charset="0"/>
            </a:endParaRPr>
          </a:p>
        </p:txBody>
      </p:sp>
      <p:grpSp>
        <p:nvGrpSpPr>
          <p:cNvPr id="31747" name="Group 3"/>
          <p:cNvGrpSpPr>
            <a:grpSpLocks/>
          </p:cNvGrpSpPr>
          <p:nvPr/>
        </p:nvGrpSpPr>
        <p:grpSpPr bwMode="auto">
          <a:xfrm>
            <a:off x="228600" y="1114425"/>
            <a:ext cx="3657600" cy="3140075"/>
            <a:chOff x="2832" y="842"/>
            <a:chExt cx="2304" cy="2374"/>
          </a:xfrm>
        </p:grpSpPr>
        <p:sp>
          <p:nvSpPr>
            <p:cNvPr id="31757" name="Line 4"/>
            <p:cNvSpPr>
              <a:spLocks noChangeShapeType="1"/>
            </p:cNvSpPr>
            <p:nvPr/>
          </p:nvSpPr>
          <p:spPr bwMode="auto">
            <a:xfrm>
              <a:off x="2832" y="1200"/>
              <a:ext cx="2304" cy="0"/>
            </a:xfrm>
            <a:prstGeom prst="line">
              <a:avLst/>
            </a:prstGeom>
            <a:noFill/>
            <a:ln w="25400">
              <a:solidFill>
                <a:schemeClr val="tx1"/>
              </a:solidFill>
              <a:round/>
              <a:headEnd/>
              <a:tailEnd/>
            </a:ln>
          </p:spPr>
          <p:txBody>
            <a:bodyPr>
              <a:prstTxWarp prst="textNoShape">
                <a:avLst/>
              </a:prstTxWarp>
            </a:bodyPr>
            <a:lstStyle/>
            <a:p>
              <a:endParaRPr lang="en-US"/>
            </a:p>
          </p:txBody>
        </p:sp>
        <p:sp>
          <p:nvSpPr>
            <p:cNvPr id="31758" name="Line 5"/>
            <p:cNvSpPr>
              <a:spLocks noChangeShapeType="1"/>
            </p:cNvSpPr>
            <p:nvPr/>
          </p:nvSpPr>
          <p:spPr bwMode="auto">
            <a:xfrm>
              <a:off x="3984" y="1200"/>
              <a:ext cx="0" cy="2016"/>
            </a:xfrm>
            <a:prstGeom prst="line">
              <a:avLst/>
            </a:prstGeom>
            <a:noFill/>
            <a:ln w="25400">
              <a:solidFill>
                <a:schemeClr val="tx1"/>
              </a:solidFill>
              <a:round/>
              <a:headEnd/>
              <a:tailEnd/>
            </a:ln>
          </p:spPr>
          <p:txBody>
            <a:bodyPr>
              <a:prstTxWarp prst="textNoShape">
                <a:avLst/>
              </a:prstTxWarp>
            </a:bodyPr>
            <a:lstStyle/>
            <a:p>
              <a:endParaRPr lang="en-US"/>
            </a:p>
          </p:txBody>
        </p:sp>
        <p:sp>
          <p:nvSpPr>
            <p:cNvPr id="31759" name="Text Box 6"/>
            <p:cNvSpPr txBox="1">
              <a:spLocks noChangeArrowheads="1"/>
            </p:cNvSpPr>
            <p:nvPr/>
          </p:nvSpPr>
          <p:spPr bwMode="auto">
            <a:xfrm>
              <a:off x="3158" y="842"/>
              <a:ext cx="256" cy="349"/>
            </a:xfrm>
            <a:prstGeom prst="rect">
              <a:avLst/>
            </a:prstGeom>
            <a:noFill/>
            <a:ln w="25400">
              <a:noFill/>
              <a:miter lim="800000"/>
              <a:headEnd/>
              <a:tailEnd/>
            </a:ln>
          </p:spPr>
          <p:txBody>
            <a:bodyPr wrap="none">
              <a:prstTxWarp prst="textNoShape">
                <a:avLst/>
              </a:prstTxWarp>
              <a:spAutoFit/>
            </a:bodyPr>
            <a:lstStyle/>
            <a:p>
              <a:r>
                <a:rPr lang="en-US"/>
                <a:t>H</a:t>
              </a:r>
            </a:p>
          </p:txBody>
        </p:sp>
        <p:sp>
          <p:nvSpPr>
            <p:cNvPr id="31760" name="Text Box 7"/>
            <p:cNvSpPr txBox="1">
              <a:spLocks noChangeArrowheads="1"/>
            </p:cNvSpPr>
            <p:nvPr/>
          </p:nvSpPr>
          <p:spPr bwMode="auto">
            <a:xfrm>
              <a:off x="4310" y="842"/>
              <a:ext cx="254" cy="349"/>
            </a:xfrm>
            <a:prstGeom prst="rect">
              <a:avLst/>
            </a:prstGeom>
            <a:noFill/>
            <a:ln w="25400">
              <a:noFill/>
              <a:miter lim="800000"/>
              <a:headEnd/>
              <a:tailEnd/>
            </a:ln>
          </p:spPr>
          <p:txBody>
            <a:bodyPr wrap="none">
              <a:prstTxWarp prst="textNoShape">
                <a:avLst/>
              </a:prstTxWarp>
              <a:spAutoFit/>
            </a:bodyPr>
            <a:lstStyle/>
            <a:p>
              <a:r>
                <a:rPr lang="en-US"/>
                <a:t>V</a:t>
              </a:r>
            </a:p>
          </p:txBody>
        </p:sp>
        <p:sp>
          <p:nvSpPr>
            <p:cNvPr id="31761" name="Text Box 8"/>
            <p:cNvSpPr txBox="1">
              <a:spLocks noChangeArrowheads="1"/>
            </p:cNvSpPr>
            <p:nvPr/>
          </p:nvSpPr>
          <p:spPr bwMode="auto">
            <a:xfrm>
              <a:off x="2918" y="1370"/>
              <a:ext cx="213" cy="1466"/>
            </a:xfrm>
            <a:prstGeom prst="rect">
              <a:avLst/>
            </a:prstGeom>
            <a:noFill/>
            <a:ln w="25400">
              <a:noFill/>
              <a:miter lim="800000"/>
              <a:headEnd/>
              <a:tailEnd/>
            </a:ln>
          </p:spPr>
          <p:txBody>
            <a:bodyPr wrap="none">
              <a:prstTxWarp prst="textNoShape">
                <a:avLst/>
              </a:prstTxWarp>
              <a:spAutoFit/>
            </a:bodyPr>
            <a:lstStyle/>
            <a:p>
              <a:r>
                <a:rPr lang="en-US"/>
                <a:t>s</a:t>
              </a:r>
            </a:p>
            <a:p>
              <a:r>
                <a:rPr lang="en-US"/>
                <a:t>u</a:t>
              </a:r>
            </a:p>
            <a:p>
              <a:r>
                <a:rPr lang="en-US"/>
                <a:t>v</a:t>
              </a:r>
            </a:p>
            <a:p>
              <a:r>
                <a:rPr lang="en-US"/>
                <a:t>a</a:t>
              </a:r>
            </a:p>
            <a:p>
              <a:r>
                <a:rPr lang="en-US"/>
                <a:t>t</a:t>
              </a:r>
            </a:p>
          </p:txBody>
        </p:sp>
        <p:sp>
          <p:nvSpPr>
            <p:cNvPr id="31762" name="Text Box 9"/>
            <p:cNvSpPr txBox="1">
              <a:spLocks noChangeArrowheads="1"/>
            </p:cNvSpPr>
            <p:nvPr/>
          </p:nvSpPr>
          <p:spPr bwMode="auto">
            <a:xfrm>
              <a:off x="4108" y="1372"/>
              <a:ext cx="213" cy="1466"/>
            </a:xfrm>
            <a:prstGeom prst="rect">
              <a:avLst/>
            </a:prstGeom>
            <a:noFill/>
            <a:ln w="25400">
              <a:noFill/>
              <a:miter lim="800000"/>
              <a:headEnd/>
              <a:tailEnd/>
            </a:ln>
          </p:spPr>
          <p:txBody>
            <a:bodyPr wrap="none">
              <a:prstTxWarp prst="textNoShape">
                <a:avLst/>
              </a:prstTxWarp>
              <a:spAutoFit/>
            </a:bodyPr>
            <a:lstStyle/>
            <a:p>
              <a:r>
                <a:rPr lang="en-US"/>
                <a:t>s</a:t>
              </a:r>
            </a:p>
            <a:p>
              <a:r>
                <a:rPr lang="en-US"/>
                <a:t>u</a:t>
              </a:r>
            </a:p>
            <a:p>
              <a:r>
                <a:rPr lang="en-US"/>
                <a:t>v</a:t>
              </a:r>
            </a:p>
            <a:p>
              <a:r>
                <a:rPr lang="en-US"/>
                <a:t>a</a:t>
              </a:r>
            </a:p>
            <a:p>
              <a:r>
                <a:rPr lang="en-US"/>
                <a:t>t</a:t>
              </a:r>
            </a:p>
          </p:txBody>
        </p:sp>
      </p:grpSp>
      <p:grpSp>
        <p:nvGrpSpPr>
          <p:cNvPr id="31748" name="Group 19"/>
          <p:cNvGrpSpPr>
            <a:grpSpLocks/>
          </p:cNvGrpSpPr>
          <p:nvPr/>
        </p:nvGrpSpPr>
        <p:grpSpPr bwMode="auto">
          <a:xfrm>
            <a:off x="3886200" y="3130550"/>
            <a:ext cx="4583113" cy="1649413"/>
            <a:chOff x="2448" y="2366"/>
            <a:chExt cx="2887" cy="1247"/>
          </a:xfrm>
        </p:grpSpPr>
        <p:sp>
          <p:nvSpPr>
            <p:cNvPr id="31750" name="Line 10"/>
            <p:cNvSpPr>
              <a:spLocks noChangeShapeType="1"/>
            </p:cNvSpPr>
            <p:nvPr/>
          </p:nvSpPr>
          <p:spPr bwMode="auto">
            <a:xfrm flipV="1">
              <a:off x="2448" y="2371"/>
              <a:ext cx="1488" cy="859"/>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31751" name="Line 12"/>
            <p:cNvSpPr>
              <a:spLocks noChangeShapeType="1"/>
            </p:cNvSpPr>
            <p:nvPr/>
          </p:nvSpPr>
          <p:spPr bwMode="auto">
            <a:xfrm>
              <a:off x="2448" y="3230"/>
              <a:ext cx="1536" cy="0"/>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31752" name="Line 13"/>
            <p:cNvSpPr>
              <a:spLocks noChangeShapeType="1"/>
            </p:cNvSpPr>
            <p:nvPr/>
          </p:nvSpPr>
          <p:spPr bwMode="auto">
            <a:xfrm flipV="1">
              <a:off x="3984" y="2366"/>
              <a:ext cx="0" cy="864"/>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31753" name="Freeform 14"/>
            <p:cNvSpPr>
              <a:spLocks/>
            </p:cNvSpPr>
            <p:nvPr/>
          </p:nvSpPr>
          <p:spPr bwMode="auto">
            <a:xfrm>
              <a:off x="2784" y="3038"/>
              <a:ext cx="48" cy="192"/>
            </a:xfrm>
            <a:custGeom>
              <a:avLst/>
              <a:gdLst>
                <a:gd name="T0" fmla="*/ 0 w 48"/>
                <a:gd name="T1" fmla="*/ 0 h 192"/>
                <a:gd name="T2" fmla="*/ 48 w 48"/>
                <a:gd name="T3" fmla="*/ 96 h 192"/>
                <a:gd name="T4" fmla="*/ 0 w 48"/>
                <a:gd name="T5" fmla="*/ 192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24" y="160"/>
                    <a:pt x="0" y="192"/>
                  </a:cubicBezTo>
                </a:path>
              </a:pathLst>
            </a:custGeom>
            <a:noFill/>
            <a:ln w="25400">
              <a:solidFill>
                <a:schemeClr val="tx1"/>
              </a:solidFill>
              <a:round/>
              <a:headEnd/>
              <a:tailEnd/>
            </a:ln>
          </p:spPr>
          <p:txBody>
            <a:bodyPr>
              <a:prstTxWarp prst="textNoShape">
                <a:avLst/>
              </a:prstTxWarp>
            </a:bodyPr>
            <a:lstStyle/>
            <a:p>
              <a:endParaRPr lang="en-US"/>
            </a:p>
          </p:txBody>
        </p:sp>
        <p:sp>
          <p:nvSpPr>
            <p:cNvPr id="31754" name="Text Box 15"/>
            <p:cNvSpPr txBox="1">
              <a:spLocks noChangeArrowheads="1"/>
            </p:cNvSpPr>
            <p:nvPr/>
          </p:nvSpPr>
          <p:spPr bwMode="auto">
            <a:xfrm>
              <a:off x="2918" y="2916"/>
              <a:ext cx="217" cy="349"/>
            </a:xfrm>
            <a:prstGeom prst="rect">
              <a:avLst/>
            </a:prstGeom>
            <a:noFill/>
            <a:ln w="25400">
              <a:noFill/>
              <a:miter lim="800000"/>
              <a:headEnd/>
              <a:tailEnd/>
            </a:ln>
          </p:spPr>
          <p:txBody>
            <a:bodyPr wrap="none">
              <a:prstTxWarp prst="textNoShape">
                <a:avLst/>
              </a:prstTxWarp>
              <a:spAutoFit/>
            </a:bodyPr>
            <a:lstStyle/>
            <a:p>
              <a:r>
                <a:rPr lang="en-US">
                  <a:ea typeface="Times New Roman" charset="0"/>
                  <a:cs typeface="Times New Roman" charset="0"/>
                  <a:sym typeface="Symbol" charset="2"/>
                </a:rPr>
                <a:t></a:t>
              </a:r>
              <a:endParaRPr lang="en-US">
                <a:ea typeface="Times New Roman" charset="0"/>
                <a:cs typeface="Times New Roman" charset="0"/>
              </a:endParaRPr>
            </a:p>
          </p:txBody>
        </p:sp>
        <p:sp>
          <p:nvSpPr>
            <p:cNvPr id="31755" name="Text Box 16"/>
            <p:cNvSpPr txBox="1">
              <a:spLocks noChangeArrowheads="1"/>
            </p:cNvSpPr>
            <p:nvPr/>
          </p:nvSpPr>
          <p:spPr bwMode="auto">
            <a:xfrm>
              <a:off x="2544" y="3264"/>
              <a:ext cx="1303" cy="349"/>
            </a:xfrm>
            <a:prstGeom prst="rect">
              <a:avLst/>
            </a:prstGeom>
            <a:noFill/>
            <a:ln w="25400">
              <a:noFill/>
              <a:miter lim="800000"/>
              <a:headEnd/>
              <a:tailEnd/>
            </a:ln>
          </p:spPr>
          <p:txBody>
            <a:bodyPr wrap="none">
              <a:prstTxWarp prst="textNoShape">
                <a:avLst/>
              </a:prstTxWarp>
              <a:spAutoFit/>
            </a:bodyPr>
            <a:lstStyle/>
            <a:p>
              <a:r>
                <a:rPr lang="en-US">
                  <a:latin typeface="Courier New" charset="0"/>
                  <a:ea typeface="Courier New" charset="0"/>
                  <a:cs typeface="Courier New" charset="0"/>
                </a:rPr>
                <a:t>A</a:t>
              </a:r>
              <a:r>
                <a:rPr lang="en-US" baseline="-30000">
                  <a:latin typeface="Courier New" charset="0"/>
                  <a:ea typeface="Courier New" charset="0"/>
                  <a:cs typeface="Courier New" charset="0"/>
                </a:rPr>
                <a:t>H </a:t>
              </a:r>
              <a:r>
                <a:rPr lang="en-US">
                  <a:latin typeface="Courier New" charset="0"/>
                  <a:ea typeface="Courier New" charset="0"/>
                  <a:cs typeface="Courier New" charset="0"/>
                </a:rPr>
                <a:t>= A cos</a:t>
              </a:r>
              <a:r>
                <a:rPr lang="en-US">
                  <a:ea typeface="Times New Roman" charset="0"/>
                  <a:cs typeface="Times New Roman" charset="0"/>
                  <a:sym typeface="Symbol" charset="2"/>
                </a:rPr>
                <a:t></a:t>
              </a:r>
              <a:endParaRPr lang="en-US">
                <a:ea typeface="Times New Roman" charset="0"/>
                <a:cs typeface="Times New Roman" charset="0"/>
              </a:endParaRPr>
            </a:p>
          </p:txBody>
        </p:sp>
        <p:sp>
          <p:nvSpPr>
            <p:cNvPr id="31756" name="Text Box 17"/>
            <p:cNvSpPr txBox="1">
              <a:spLocks noChangeArrowheads="1"/>
            </p:cNvSpPr>
            <p:nvPr/>
          </p:nvSpPr>
          <p:spPr bwMode="auto">
            <a:xfrm>
              <a:off x="4032" y="2736"/>
              <a:ext cx="1303" cy="349"/>
            </a:xfrm>
            <a:prstGeom prst="rect">
              <a:avLst/>
            </a:prstGeom>
            <a:noFill/>
            <a:ln w="25400">
              <a:noFill/>
              <a:miter lim="800000"/>
              <a:headEnd/>
              <a:tailEnd/>
            </a:ln>
          </p:spPr>
          <p:txBody>
            <a:bodyPr wrap="none">
              <a:prstTxWarp prst="textNoShape">
                <a:avLst/>
              </a:prstTxWarp>
              <a:spAutoFit/>
            </a:bodyPr>
            <a:lstStyle/>
            <a:p>
              <a:r>
                <a:rPr lang="en-US">
                  <a:latin typeface="Courier New" charset="0"/>
                  <a:ea typeface="Courier New" charset="0"/>
                  <a:cs typeface="Courier New" charset="0"/>
                </a:rPr>
                <a:t>A</a:t>
              </a:r>
              <a:r>
                <a:rPr lang="en-US" baseline="-30000">
                  <a:latin typeface="Courier New" charset="0"/>
                  <a:ea typeface="Courier New" charset="0"/>
                  <a:cs typeface="Courier New" charset="0"/>
                </a:rPr>
                <a:t>v </a:t>
              </a:r>
              <a:r>
                <a:rPr lang="en-US">
                  <a:latin typeface="Courier New" charset="0"/>
                  <a:ea typeface="Courier New" charset="0"/>
                  <a:cs typeface="Courier New" charset="0"/>
                </a:rPr>
                <a:t>= A sin</a:t>
              </a:r>
              <a:r>
                <a:rPr lang="en-US">
                  <a:ea typeface="Times New Roman" charset="0"/>
                  <a:cs typeface="Times New Roman" charset="0"/>
                  <a:sym typeface="Symbol" charset="2"/>
                </a:rPr>
                <a:t></a:t>
              </a:r>
              <a:endParaRPr lang="en-US">
                <a:ea typeface="Times New Roman" charset="0"/>
                <a:cs typeface="Times New Roman" charset="0"/>
              </a:endParaRPr>
            </a:p>
          </p:txBody>
        </p:sp>
      </p:grpSp>
      <p:sp>
        <p:nvSpPr>
          <p:cNvPr id="31749" name="Text Box 18"/>
          <p:cNvSpPr txBox="1">
            <a:spLocks noChangeArrowheads="1"/>
          </p:cNvSpPr>
          <p:nvPr/>
        </p:nvSpPr>
        <p:spPr bwMode="auto">
          <a:xfrm>
            <a:off x="4022725" y="5051425"/>
            <a:ext cx="3532188" cy="460375"/>
          </a:xfrm>
          <a:prstGeom prst="rect">
            <a:avLst/>
          </a:prstGeom>
          <a:noFill/>
          <a:ln w="25400">
            <a:noFill/>
            <a:miter lim="800000"/>
            <a:headEnd/>
            <a:tailEnd/>
          </a:ln>
        </p:spPr>
        <p:txBody>
          <a:bodyPr wrap="none">
            <a:prstTxWarp prst="textNoShape">
              <a:avLst/>
            </a:prstTxWarp>
            <a:spAutoFit/>
          </a:bodyPr>
          <a:lstStyle/>
          <a:p>
            <a:r>
              <a:rPr lang="en-US"/>
              <a:t>Pythagorean x</a:t>
            </a:r>
            <a:r>
              <a:rPr lang="en-US" baseline="30000"/>
              <a:t>2</a:t>
            </a:r>
            <a:r>
              <a:rPr lang="en-US"/>
              <a:t> + y</a:t>
            </a:r>
            <a:r>
              <a:rPr lang="en-US" baseline="30000"/>
              <a:t>2</a:t>
            </a:r>
            <a:r>
              <a:rPr lang="en-US"/>
              <a:t> = hyp</a:t>
            </a:r>
            <a:r>
              <a:rPr lang="en-US" baseline="30000"/>
              <a:t>2</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4"/>
          <p:cNvSpPr txBox="1">
            <a:spLocks noChangeArrowheads="1"/>
          </p:cNvSpPr>
          <p:nvPr/>
        </p:nvSpPr>
        <p:spPr bwMode="auto">
          <a:xfrm>
            <a:off x="304800" y="254000"/>
            <a:ext cx="3276600" cy="2124075"/>
          </a:xfrm>
          <a:prstGeom prst="rect">
            <a:avLst/>
          </a:prstGeom>
          <a:noFill/>
          <a:ln w="50800">
            <a:noFill/>
            <a:miter lim="800000"/>
            <a:headEnd/>
            <a:tailEnd/>
          </a:ln>
        </p:spPr>
        <p:txBody>
          <a:bodyPr>
            <a:prstTxWarp prst="textNoShape">
              <a:avLst/>
            </a:prstTxWarp>
            <a:spAutoFit/>
          </a:bodyPr>
          <a:lstStyle/>
          <a:p>
            <a:r>
              <a:rPr lang="en-US">
                <a:sym typeface="Symbol" charset="2"/>
              </a:rPr>
              <a:t> </a:t>
            </a:r>
            <a:r>
              <a:rPr lang="en-US">
                <a:ea typeface="Times New Roman" charset="0"/>
                <a:cs typeface="Times New Roman" charset="0"/>
              </a:rPr>
              <a:t>≈ </a:t>
            </a:r>
            <a:r>
              <a:rPr lang="en-US" u="sng">
                <a:ea typeface="Times New Roman" charset="0"/>
                <a:cs typeface="Times New Roman" charset="0"/>
                <a:sym typeface="Symbol" charset="2"/>
              </a:rPr>
              <a:t></a:t>
            </a:r>
          </a:p>
          <a:p>
            <a:r>
              <a:rPr lang="en-US">
                <a:ea typeface="Times New Roman" charset="0"/>
                <a:cs typeface="Times New Roman" charset="0"/>
                <a:sym typeface="Symbol" charset="2"/>
              </a:rPr>
              <a:t>       b</a:t>
            </a:r>
          </a:p>
          <a:p>
            <a:endParaRPr lang="en-US">
              <a:ea typeface="Times New Roman" charset="0"/>
              <a:cs typeface="Times New Roman" charset="0"/>
              <a:sym typeface="Symbol" charset="2"/>
            </a:endParaRPr>
          </a:p>
          <a:p>
            <a:pPr lvl="1">
              <a:buFont typeface="Symbol" charset="2"/>
              <a:buNone/>
            </a:pPr>
            <a:r>
              <a:rPr lang="en-US" sz="2000">
                <a:ea typeface="Times New Roman" charset="0"/>
                <a:cs typeface="Times New Roman" charset="0"/>
                <a:sym typeface="Symbol" charset="2"/>
              </a:rPr>
              <a:t> = Angular Spread</a:t>
            </a:r>
          </a:p>
          <a:p>
            <a:pPr lvl="1">
              <a:buFont typeface="Symbol" charset="2"/>
              <a:buNone/>
            </a:pPr>
            <a:r>
              <a:rPr lang="en-US" sz="2000">
                <a:ea typeface="Times New Roman" charset="0"/>
                <a:cs typeface="Times New Roman" charset="0"/>
                <a:sym typeface="Symbol" charset="2"/>
              </a:rPr>
              <a:t> = Wavelength</a:t>
            </a:r>
          </a:p>
          <a:p>
            <a:pPr lvl="1">
              <a:buFont typeface="Symbol" charset="2"/>
              <a:buNone/>
            </a:pPr>
            <a:r>
              <a:rPr lang="en-US" sz="2000">
                <a:ea typeface="Times New Roman" charset="0"/>
                <a:cs typeface="Times New Roman" charset="0"/>
                <a:sym typeface="Symbol" charset="2"/>
              </a:rPr>
              <a:t>b = Size of opening</a:t>
            </a:r>
          </a:p>
        </p:txBody>
      </p:sp>
      <p:pic>
        <p:nvPicPr>
          <p:cNvPr id="79875" name="Picture 5" descr="FG11_43"/>
          <p:cNvPicPr>
            <a:picLocks noChangeAspect="1" noChangeArrowheads="1"/>
          </p:cNvPicPr>
          <p:nvPr/>
        </p:nvPicPr>
        <p:blipFill>
          <a:blip r:embed="rId2"/>
          <a:srcRect l="20004" r="22984"/>
          <a:stretch>
            <a:fillRect/>
          </a:stretch>
        </p:blipFill>
        <p:spPr bwMode="auto">
          <a:xfrm>
            <a:off x="3429000" y="508000"/>
            <a:ext cx="4191000" cy="2174875"/>
          </a:xfrm>
          <a:prstGeom prst="rect">
            <a:avLst/>
          </a:prstGeom>
          <a:noFill/>
          <a:ln w="9525">
            <a:noFill/>
            <a:miter lim="800000"/>
            <a:headEnd/>
            <a:tailEnd/>
          </a:ln>
        </p:spPr>
      </p:pic>
      <p:grpSp>
        <p:nvGrpSpPr>
          <p:cNvPr id="79876" name="Group 18"/>
          <p:cNvGrpSpPr>
            <a:grpSpLocks/>
          </p:cNvGrpSpPr>
          <p:nvPr/>
        </p:nvGrpSpPr>
        <p:grpSpPr bwMode="auto">
          <a:xfrm>
            <a:off x="4462463" y="1624013"/>
            <a:ext cx="2743200" cy="1270000"/>
            <a:chOff x="2880" y="1200"/>
            <a:chExt cx="1728" cy="960"/>
          </a:xfrm>
        </p:grpSpPr>
        <p:sp>
          <p:nvSpPr>
            <p:cNvPr id="79879" name="Line 6"/>
            <p:cNvSpPr>
              <a:spLocks noChangeShapeType="1"/>
            </p:cNvSpPr>
            <p:nvPr/>
          </p:nvSpPr>
          <p:spPr bwMode="auto">
            <a:xfrm>
              <a:off x="2880" y="1200"/>
              <a:ext cx="192" cy="96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79880" name="Line 7"/>
            <p:cNvSpPr>
              <a:spLocks noChangeShapeType="1"/>
            </p:cNvSpPr>
            <p:nvPr/>
          </p:nvSpPr>
          <p:spPr bwMode="auto">
            <a:xfrm>
              <a:off x="2880" y="1200"/>
              <a:ext cx="1728" cy="144"/>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grpSp>
      <p:sp>
        <p:nvSpPr>
          <p:cNvPr id="79877" name="Line 14"/>
          <p:cNvSpPr>
            <a:spLocks noChangeShapeType="1"/>
          </p:cNvSpPr>
          <p:nvPr/>
        </p:nvSpPr>
        <p:spPr bwMode="auto">
          <a:xfrm flipH="1">
            <a:off x="4191000" y="1587500"/>
            <a:ext cx="457200" cy="63500"/>
          </a:xfrm>
          <a:prstGeom prst="line">
            <a:avLst/>
          </a:prstGeom>
          <a:noFill/>
          <a:ln w="12700">
            <a:solidFill>
              <a:schemeClr val="tx1"/>
            </a:solidFill>
            <a:round/>
            <a:headEnd type="triangle" w="med" len="med"/>
            <a:tailEnd type="triangle" w="med" len="med"/>
          </a:ln>
        </p:spPr>
        <p:txBody>
          <a:bodyPr>
            <a:prstTxWarp prst="textNoShape">
              <a:avLst/>
            </a:prstTxWarp>
          </a:bodyPr>
          <a:lstStyle/>
          <a:p>
            <a:endParaRPr lang="en-US"/>
          </a:p>
        </p:txBody>
      </p:sp>
      <p:sp>
        <p:nvSpPr>
          <p:cNvPr id="79878" name="Rectangle 15"/>
          <p:cNvSpPr>
            <a:spLocks noChangeArrowheads="1"/>
          </p:cNvSpPr>
          <p:nvPr/>
        </p:nvSpPr>
        <p:spPr bwMode="auto">
          <a:xfrm>
            <a:off x="4267200" y="1346200"/>
            <a:ext cx="300038" cy="368300"/>
          </a:xfrm>
          <a:prstGeom prst="rect">
            <a:avLst/>
          </a:prstGeom>
          <a:noFill/>
          <a:ln w="12700">
            <a:noFill/>
            <a:miter lim="800000"/>
            <a:headEnd/>
            <a:tailEnd/>
          </a:ln>
        </p:spPr>
        <p:txBody>
          <a:bodyPr wrap="none">
            <a:prstTxWarp prst="textNoShape">
              <a:avLst/>
            </a:prstTxWarp>
            <a:spAutoFit/>
          </a:bodyPr>
          <a:lstStyle/>
          <a:p>
            <a:r>
              <a:rPr lang="en-US" sz="1800">
                <a:sym typeface="Symbol" charset="2"/>
              </a:rPr>
              <a:t>b</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4"/>
          <p:cNvSpPr txBox="1">
            <a:spLocks noChangeArrowheads="1"/>
          </p:cNvSpPr>
          <p:nvPr/>
        </p:nvSpPr>
        <p:spPr bwMode="auto">
          <a:xfrm>
            <a:off x="533400" y="317500"/>
            <a:ext cx="8077200" cy="1570038"/>
          </a:xfrm>
          <a:prstGeom prst="rect">
            <a:avLst/>
          </a:prstGeom>
          <a:noFill/>
          <a:ln w="12700">
            <a:noFill/>
            <a:miter lim="800000"/>
            <a:headEnd/>
            <a:tailEnd/>
          </a:ln>
        </p:spPr>
        <p:txBody>
          <a:bodyPr>
            <a:prstTxWarp prst="textNoShape">
              <a:avLst/>
            </a:prstTxWarp>
            <a:spAutoFit/>
          </a:bodyPr>
          <a:lstStyle/>
          <a:p>
            <a:r>
              <a:rPr lang="en-US"/>
              <a:t>Try this problem:  Sound waves with a frequency of 256 Hz come through a doorway that is 0.92 m wide.  What is the approximate angle of diffraction into the room?  Use 343 m/s as the speed of sound. </a:t>
            </a:r>
          </a:p>
        </p:txBody>
      </p:sp>
      <p:sp>
        <p:nvSpPr>
          <p:cNvPr id="115717" name="Text Box 5"/>
          <p:cNvSpPr txBox="1">
            <a:spLocks noChangeArrowheads="1"/>
          </p:cNvSpPr>
          <p:nvPr/>
        </p:nvSpPr>
        <p:spPr bwMode="auto">
          <a:xfrm>
            <a:off x="609600" y="2030413"/>
            <a:ext cx="8077200" cy="1816100"/>
          </a:xfrm>
          <a:prstGeom prst="rect">
            <a:avLst/>
          </a:prstGeom>
          <a:noFill/>
          <a:ln w="12700">
            <a:noFill/>
            <a:miter lim="800000"/>
            <a:headEnd/>
            <a:tailEnd/>
          </a:ln>
        </p:spPr>
        <p:txBody>
          <a:bodyPr>
            <a:prstTxWarp prst="textNoShape">
              <a:avLst/>
            </a:prstTxWarp>
            <a:spAutoFit/>
          </a:bodyPr>
          <a:lstStyle/>
          <a:p>
            <a:r>
              <a:rPr lang="en-US" sz="1400"/>
              <a:t>Use v = f</a:t>
            </a:r>
            <a:r>
              <a:rPr lang="en-US" sz="1400">
                <a:sym typeface="Symbol" charset="2"/>
              </a:rPr>
              <a:t>, so  = 1.340 m</a:t>
            </a:r>
          </a:p>
          <a:p>
            <a:r>
              <a:rPr lang="en-US" sz="1400">
                <a:sym typeface="Symbol" charset="2"/>
              </a:rPr>
              <a:t>Then use </a:t>
            </a:r>
          </a:p>
          <a:p>
            <a:r>
              <a:rPr lang="en-US" sz="1400">
                <a:sym typeface="Symbol" charset="2"/>
              </a:rPr>
              <a:t> </a:t>
            </a:r>
            <a:r>
              <a:rPr lang="en-US" sz="1400"/>
              <a:t>≈ </a:t>
            </a:r>
            <a:r>
              <a:rPr lang="en-US" sz="1400" u="sng">
                <a:sym typeface="Symbol" charset="2"/>
              </a:rPr>
              <a:t></a:t>
            </a:r>
          </a:p>
          <a:p>
            <a:r>
              <a:rPr lang="en-US" sz="1400">
                <a:sym typeface="Symbol" charset="2"/>
              </a:rPr>
              <a:t>       b</a:t>
            </a:r>
          </a:p>
          <a:p>
            <a:r>
              <a:rPr lang="en-US" sz="1400">
                <a:sym typeface="Symbol" charset="2"/>
              </a:rPr>
              <a:t> </a:t>
            </a:r>
            <a:r>
              <a:rPr lang="en-US" sz="1400"/>
              <a:t>≈ 1.5 rad </a:t>
            </a:r>
            <a:endParaRPr lang="en-US" sz="1400">
              <a:sym typeface="Symbol" charset="2"/>
            </a:endParaRPr>
          </a:p>
          <a:p>
            <a:endParaRPr lang="en-US" sz="1400"/>
          </a:p>
          <a:p>
            <a:r>
              <a:rPr lang="en-US" sz="1400"/>
              <a:t>What if the frequency were lower?</a:t>
            </a:r>
          </a:p>
          <a:p>
            <a:r>
              <a:rPr lang="en-US" sz="1400"/>
              <a:t>Sub Woofers</a:t>
            </a:r>
          </a:p>
        </p:txBody>
      </p:sp>
      <p:sp>
        <p:nvSpPr>
          <p:cNvPr id="80900" name="Rectangle 3"/>
          <p:cNvSpPr>
            <a:spLocks noChangeArrowheads="1"/>
          </p:cNvSpPr>
          <p:nvPr/>
        </p:nvSpPr>
        <p:spPr bwMode="auto">
          <a:xfrm>
            <a:off x="0" y="4991100"/>
            <a:ext cx="1522413" cy="461963"/>
          </a:xfrm>
          <a:prstGeom prst="rect">
            <a:avLst/>
          </a:prstGeom>
          <a:noFill/>
          <a:ln w="9525">
            <a:noFill/>
            <a:miter lim="800000"/>
            <a:headEnd/>
            <a:tailEnd/>
          </a:ln>
        </p:spPr>
        <p:txBody>
          <a:bodyPr wrap="none">
            <a:prstTxWarp prst="textNoShape">
              <a:avLst/>
            </a:prstTxWarp>
            <a:spAutoFit/>
          </a:bodyPr>
          <a:lstStyle/>
          <a:p>
            <a:r>
              <a:rPr lang="en-US">
                <a:sym typeface="Symbol" charset="2"/>
              </a:rPr>
              <a:t> </a:t>
            </a:r>
            <a:r>
              <a:rPr lang="en-US"/>
              <a:t>≈ 1.5 rad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p:cNvPicPr>
            <a:picLocks noChangeAspect="1" noChangeArrowheads="1"/>
          </p:cNvPicPr>
          <p:nvPr/>
        </p:nvPicPr>
        <p:blipFill>
          <a:blip r:embed="rId2"/>
          <a:srcRect/>
          <a:stretch>
            <a:fillRect/>
          </a:stretch>
        </p:blipFill>
        <p:spPr bwMode="auto">
          <a:xfrm>
            <a:off x="1905000" y="495300"/>
            <a:ext cx="3895725" cy="2981325"/>
          </a:xfrm>
          <a:prstGeom prst="rect">
            <a:avLst/>
          </a:prstGeom>
          <a:noFill/>
          <a:ln w="9525">
            <a:noFill/>
            <a:miter lim="800000"/>
            <a:headEnd/>
            <a:tailEnd/>
          </a:ln>
        </p:spPr>
      </p:pic>
      <p:sp>
        <p:nvSpPr>
          <p:cNvPr id="81924" name="Rectangle 4"/>
          <p:cNvSpPr>
            <a:spLocks noChangeArrowheads="1"/>
          </p:cNvSpPr>
          <p:nvPr/>
        </p:nvSpPr>
        <p:spPr bwMode="auto">
          <a:xfrm>
            <a:off x="2057400" y="1181100"/>
            <a:ext cx="914400" cy="533400"/>
          </a:xfrm>
          <a:prstGeom prst="rect">
            <a:avLst/>
          </a:prstGeom>
          <a:noFill/>
          <a:ln w="25400">
            <a:solidFill>
              <a:srgbClr val="FF0000"/>
            </a:solidFill>
            <a:miter lim="800000"/>
            <a:headEnd/>
            <a:tailEnd/>
          </a:ln>
        </p:spPr>
        <p:txBody>
          <a:bodyPr wrap="none" anchor="ctr">
            <a:prstTxWarp prst="textNoShape">
              <a:avLst/>
            </a:prstTxWarp>
          </a:bodyPr>
          <a:lstStyle/>
          <a:p>
            <a:endParaRPr 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304800" y="274638"/>
            <a:ext cx="4800600" cy="3784600"/>
          </a:xfrm>
          <a:prstGeom prst="rect">
            <a:avLst/>
          </a:prstGeom>
          <a:noFill/>
          <a:ln w="12700">
            <a:noFill/>
            <a:miter lim="800000"/>
            <a:headEnd/>
            <a:tailEnd/>
          </a:ln>
        </p:spPr>
        <p:txBody>
          <a:bodyPr>
            <a:prstTxWarp prst="textNoShape">
              <a:avLst/>
            </a:prstTxWarp>
            <a:spAutoFit/>
          </a:bodyPr>
          <a:lstStyle/>
          <a:p>
            <a:r>
              <a:rPr lang="en-US" sz="2000"/>
              <a:t>Rayleigh Criterion</a:t>
            </a:r>
          </a:p>
          <a:p>
            <a:endParaRPr lang="en-US" sz="2000"/>
          </a:p>
          <a:p>
            <a:r>
              <a:rPr lang="en-US" sz="2000">
                <a:sym typeface="Symbol" charset="2"/>
              </a:rPr>
              <a:t> </a:t>
            </a:r>
            <a:r>
              <a:rPr lang="en-US" sz="2000"/>
              <a:t>= </a:t>
            </a:r>
            <a:r>
              <a:rPr lang="en-US" sz="2000" u="sng"/>
              <a:t>1.22</a:t>
            </a:r>
            <a:r>
              <a:rPr lang="en-US" sz="2000" u="sng">
                <a:sym typeface="Symbol" charset="2"/>
              </a:rPr>
              <a:t></a:t>
            </a:r>
          </a:p>
          <a:p>
            <a:r>
              <a:rPr lang="en-US" sz="2000">
                <a:sym typeface="Symbol" charset="2"/>
              </a:rPr>
              <a:t>          b</a:t>
            </a:r>
          </a:p>
          <a:p>
            <a:endParaRPr lang="en-US" sz="2000">
              <a:sym typeface="Symbol" charset="2"/>
            </a:endParaRPr>
          </a:p>
          <a:p>
            <a:pPr lvl="1"/>
            <a:r>
              <a:rPr lang="en-US" sz="2000">
                <a:sym typeface="Symbol" charset="2"/>
              </a:rPr>
              <a:t> = Angle of resolution (Rad)</a:t>
            </a:r>
          </a:p>
          <a:p>
            <a:pPr lvl="1"/>
            <a:r>
              <a:rPr lang="en-US" sz="2000">
                <a:sym typeface="Symbol" charset="2"/>
              </a:rPr>
              <a:t> = Wavelength (m)</a:t>
            </a:r>
          </a:p>
          <a:p>
            <a:pPr lvl="1"/>
            <a:r>
              <a:rPr lang="en-US" sz="2000">
                <a:sym typeface="Symbol" charset="2"/>
              </a:rPr>
              <a:t>b = Diameter of circular opening (m)</a:t>
            </a:r>
          </a:p>
          <a:p>
            <a:pPr lvl="1"/>
            <a:r>
              <a:rPr lang="en-US" sz="2000"/>
              <a:t>(Telescope aperture)</a:t>
            </a:r>
          </a:p>
          <a:p>
            <a:pPr lvl="1"/>
            <a:endParaRPr lang="en-US" sz="2000"/>
          </a:p>
          <a:p>
            <a:pPr lvl="1"/>
            <a:r>
              <a:rPr lang="en-US" sz="2000"/>
              <a:t>the bigger the aperture, the smaller the angle you can resolve.</a:t>
            </a:r>
          </a:p>
        </p:txBody>
      </p:sp>
      <p:pic>
        <p:nvPicPr>
          <p:cNvPr id="119811" name="Picture 3" descr="FG25_28"/>
          <p:cNvPicPr>
            <a:picLocks noChangeAspect="1" noChangeArrowheads="1"/>
          </p:cNvPicPr>
          <p:nvPr/>
        </p:nvPicPr>
        <p:blipFill>
          <a:blip r:embed="rId2"/>
          <a:srcRect l="27005" t="24500" r="30986" b="25999"/>
          <a:stretch>
            <a:fillRect/>
          </a:stretch>
        </p:blipFill>
        <p:spPr bwMode="auto">
          <a:xfrm>
            <a:off x="5715000" y="127000"/>
            <a:ext cx="3200400" cy="2095500"/>
          </a:xfrm>
          <a:prstGeom prst="rect">
            <a:avLst/>
          </a:prstGeom>
          <a:noFill/>
          <a:ln w="9525">
            <a:noFill/>
            <a:miter lim="800000"/>
            <a:headEnd/>
            <a:tailEnd/>
          </a:ln>
        </p:spPr>
      </p:pic>
      <p:pic>
        <p:nvPicPr>
          <p:cNvPr id="119812" name="Picture 4"/>
          <p:cNvPicPr>
            <a:picLocks noChangeAspect="1" noChangeArrowheads="1"/>
          </p:cNvPicPr>
          <p:nvPr/>
        </p:nvPicPr>
        <p:blipFill>
          <a:blip r:embed="rId3"/>
          <a:srcRect/>
          <a:stretch>
            <a:fillRect/>
          </a:stretch>
        </p:blipFill>
        <p:spPr bwMode="auto">
          <a:xfrm>
            <a:off x="457200" y="4191000"/>
            <a:ext cx="1219200" cy="1016000"/>
          </a:xfrm>
          <a:prstGeom prst="rect">
            <a:avLst/>
          </a:prstGeom>
          <a:noFill/>
          <a:ln w="12700">
            <a:noFill/>
            <a:miter lim="800000"/>
            <a:headEnd/>
            <a:tailEnd/>
          </a:ln>
        </p:spPr>
      </p:pic>
      <p:pic>
        <p:nvPicPr>
          <p:cNvPr id="119813" name="Picture 5"/>
          <p:cNvPicPr>
            <a:picLocks noChangeAspect="1" noChangeArrowheads="1"/>
          </p:cNvPicPr>
          <p:nvPr/>
        </p:nvPicPr>
        <p:blipFill>
          <a:blip r:embed="rId4"/>
          <a:srcRect/>
          <a:stretch>
            <a:fillRect/>
          </a:stretch>
        </p:blipFill>
        <p:spPr bwMode="auto">
          <a:xfrm>
            <a:off x="2209800" y="4191000"/>
            <a:ext cx="1219200" cy="1016000"/>
          </a:xfrm>
          <a:prstGeom prst="rect">
            <a:avLst/>
          </a:prstGeom>
          <a:noFill/>
          <a:ln w="12700">
            <a:noFill/>
            <a:miter lim="800000"/>
            <a:headEnd/>
            <a:tailEnd/>
          </a:ln>
        </p:spPr>
      </p:pic>
      <p:grpSp>
        <p:nvGrpSpPr>
          <p:cNvPr id="2" name="Group 6"/>
          <p:cNvGrpSpPr>
            <a:grpSpLocks/>
          </p:cNvGrpSpPr>
          <p:nvPr/>
        </p:nvGrpSpPr>
        <p:grpSpPr bwMode="auto">
          <a:xfrm>
            <a:off x="5394325" y="2476500"/>
            <a:ext cx="3597275" cy="3132138"/>
            <a:chOff x="3398" y="1872"/>
            <a:chExt cx="2266" cy="2368"/>
          </a:xfrm>
        </p:grpSpPr>
        <p:pic>
          <p:nvPicPr>
            <p:cNvPr id="82951" name="Picture 7" descr="FG25_29"/>
            <p:cNvPicPr>
              <a:picLocks noChangeAspect="1" noChangeArrowheads="1"/>
            </p:cNvPicPr>
            <p:nvPr/>
          </p:nvPicPr>
          <p:blipFill>
            <a:blip r:embed="rId5"/>
            <a:srcRect/>
            <a:stretch>
              <a:fillRect/>
            </a:stretch>
          </p:blipFill>
          <p:spPr bwMode="auto">
            <a:xfrm>
              <a:off x="3456" y="1872"/>
              <a:ext cx="2208" cy="1776"/>
            </a:xfrm>
            <a:prstGeom prst="rect">
              <a:avLst/>
            </a:prstGeom>
            <a:noFill/>
            <a:ln w="9525">
              <a:noFill/>
              <a:miter lim="800000"/>
              <a:headEnd/>
              <a:tailEnd/>
            </a:ln>
          </p:spPr>
        </p:pic>
        <p:sp>
          <p:nvSpPr>
            <p:cNvPr id="82952" name="Text Box 8"/>
            <p:cNvSpPr txBox="1">
              <a:spLocks noChangeArrowheads="1"/>
            </p:cNvSpPr>
            <p:nvPr/>
          </p:nvSpPr>
          <p:spPr bwMode="auto">
            <a:xfrm>
              <a:off x="3398" y="3705"/>
              <a:ext cx="2266" cy="535"/>
            </a:xfrm>
            <a:prstGeom prst="rect">
              <a:avLst/>
            </a:prstGeom>
            <a:noFill/>
            <a:ln w="50800">
              <a:noFill/>
              <a:miter lim="800000"/>
              <a:headEnd/>
              <a:tailEnd/>
            </a:ln>
          </p:spPr>
          <p:txBody>
            <a:bodyPr>
              <a:prstTxWarp prst="textNoShape">
                <a:avLst/>
              </a:prstTxWarp>
              <a:spAutoFit/>
            </a:bodyPr>
            <a:lstStyle/>
            <a:p>
              <a:r>
                <a:rPr lang="en-US" sz="2000"/>
                <a:t>Central maximum of one is over minimum of the other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8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8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9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9"/>
          <p:cNvPicPr>
            <a:picLocks noChangeAspect="1" noChangeArrowheads="1"/>
          </p:cNvPicPr>
          <p:nvPr/>
        </p:nvPicPr>
        <p:blipFill>
          <a:blip r:embed="rId2"/>
          <a:srcRect/>
          <a:stretch>
            <a:fillRect/>
          </a:stretch>
        </p:blipFill>
        <p:spPr bwMode="auto">
          <a:xfrm>
            <a:off x="1600200" y="1044575"/>
            <a:ext cx="7162800" cy="4670425"/>
          </a:xfrm>
          <a:prstGeom prst="rect">
            <a:avLst/>
          </a:prstGeom>
          <a:noFill/>
          <a:ln w="12700">
            <a:noFill/>
            <a:miter lim="800000"/>
            <a:headEnd/>
            <a:tailEnd/>
          </a:ln>
        </p:spPr>
      </p:pic>
      <p:sp>
        <p:nvSpPr>
          <p:cNvPr id="83971" name="Text Box 2"/>
          <p:cNvSpPr txBox="1">
            <a:spLocks noChangeArrowheads="1"/>
          </p:cNvSpPr>
          <p:nvPr/>
        </p:nvSpPr>
        <p:spPr bwMode="auto">
          <a:xfrm>
            <a:off x="152400" y="63500"/>
            <a:ext cx="4800600" cy="1570038"/>
          </a:xfrm>
          <a:prstGeom prst="rect">
            <a:avLst/>
          </a:prstGeom>
          <a:solidFill>
            <a:schemeClr val="bg1"/>
          </a:solidFill>
          <a:ln w="12700">
            <a:noFill/>
            <a:miter lim="800000"/>
            <a:headEnd/>
            <a:tailEnd/>
          </a:ln>
        </p:spPr>
        <p:txBody>
          <a:bodyPr>
            <a:prstTxWarp prst="textNoShape">
              <a:avLst/>
            </a:prstTxWarp>
            <a:spAutoFit/>
          </a:bodyPr>
          <a:lstStyle/>
          <a:p>
            <a:r>
              <a:rPr lang="en-US" sz="1600"/>
              <a:t>Rayleigh Criterion</a:t>
            </a:r>
          </a:p>
          <a:p>
            <a:r>
              <a:rPr lang="en-US" sz="1600">
                <a:sym typeface="Symbol" charset="2"/>
              </a:rPr>
              <a:t> </a:t>
            </a:r>
            <a:r>
              <a:rPr lang="en-US" sz="1600"/>
              <a:t>= </a:t>
            </a:r>
            <a:r>
              <a:rPr lang="en-US" sz="1600" u="sng"/>
              <a:t>1.22</a:t>
            </a:r>
            <a:r>
              <a:rPr lang="en-US" sz="1600" u="sng">
                <a:sym typeface="Symbol" charset="2"/>
              </a:rPr>
              <a:t></a:t>
            </a:r>
          </a:p>
          <a:p>
            <a:r>
              <a:rPr lang="en-US" sz="1600">
                <a:sym typeface="Symbol" charset="2"/>
              </a:rPr>
              <a:t>          b</a:t>
            </a:r>
          </a:p>
          <a:p>
            <a:pPr lvl="1"/>
            <a:r>
              <a:rPr lang="en-US" sz="1600">
                <a:sym typeface="Symbol" charset="2"/>
              </a:rPr>
              <a:t> = Angle of resolution (Rad)</a:t>
            </a:r>
          </a:p>
          <a:p>
            <a:pPr lvl="1"/>
            <a:r>
              <a:rPr lang="en-US" sz="1600">
                <a:sym typeface="Symbol" charset="2"/>
              </a:rPr>
              <a:t> = Wavelength (m)</a:t>
            </a:r>
          </a:p>
          <a:p>
            <a:pPr lvl="1"/>
            <a:r>
              <a:rPr lang="en-US" sz="1600">
                <a:sym typeface="Symbol" charset="2"/>
              </a:rPr>
              <a:t>b = Diameter of circular opening (m)</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3"/>
          <p:cNvSpPr txBox="1">
            <a:spLocks noChangeArrowheads="1"/>
          </p:cNvSpPr>
          <p:nvPr/>
        </p:nvSpPr>
        <p:spPr bwMode="auto">
          <a:xfrm rot="-5400000">
            <a:off x="-128588" y="2557463"/>
            <a:ext cx="1749425" cy="647700"/>
          </a:xfrm>
          <a:prstGeom prst="rect">
            <a:avLst/>
          </a:prstGeom>
          <a:noFill/>
          <a:ln w="25400">
            <a:noFill/>
            <a:miter lim="800000"/>
            <a:headEnd/>
            <a:tailEnd/>
          </a:ln>
        </p:spPr>
        <p:txBody>
          <a:bodyPr wrap="none">
            <a:prstTxWarp prst="textNoShape">
              <a:avLst/>
            </a:prstTxWarp>
            <a:spAutoFit/>
          </a:bodyPr>
          <a:lstStyle/>
          <a:p>
            <a:r>
              <a:rPr lang="en-US" sz="3600"/>
              <a:t>Thermal</a:t>
            </a:r>
          </a:p>
        </p:txBody>
      </p:sp>
      <p:pic>
        <p:nvPicPr>
          <p:cNvPr id="101379" name="Picture 4"/>
          <p:cNvPicPr>
            <a:picLocks noChangeAspect="1" noChangeArrowheads="1"/>
          </p:cNvPicPr>
          <p:nvPr/>
        </p:nvPicPr>
        <p:blipFill>
          <a:blip r:embed="rId2"/>
          <a:srcRect/>
          <a:stretch>
            <a:fillRect/>
          </a:stretch>
        </p:blipFill>
        <p:spPr bwMode="auto">
          <a:xfrm>
            <a:off x="1457325" y="1960563"/>
            <a:ext cx="6230938" cy="1793875"/>
          </a:xfrm>
          <a:prstGeom prst="rect">
            <a:avLst/>
          </a:prstGeom>
          <a:noFill/>
          <a:ln w="9525">
            <a:noFill/>
            <a:miter lim="800000"/>
            <a:headEnd/>
            <a:tailEnd/>
          </a:ln>
        </p:spPr>
      </p:pic>
      <p:sp>
        <p:nvSpPr>
          <p:cNvPr id="101380" name="Rectangle 4"/>
          <p:cNvSpPr>
            <a:spLocks noChangeArrowheads="1"/>
          </p:cNvSpPr>
          <p:nvPr/>
        </p:nvSpPr>
        <p:spPr bwMode="auto">
          <a:xfrm>
            <a:off x="4495800" y="2740025"/>
            <a:ext cx="838200" cy="381000"/>
          </a:xfrm>
          <a:prstGeom prst="rect">
            <a:avLst/>
          </a:prstGeom>
          <a:noFill/>
          <a:ln w="25400">
            <a:solidFill>
              <a:srgbClr val="FF0000"/>
            </a:solidFill>
            <a:miter lim="800000"/>
            <a:headEnd/>
            <a:tailEnd/>
          </a:ln>
        </p:spPr>
        <p:txBody>
          <a:bodyPr wrap="none" anchor="ctr">
            <a:prstTxWarp prst="textNoShape">
              <a:avLst/>
            </a:prstTxWarp>
          </a:bodyPr>
          <a:lstStyle/>
          <a:p>
            <a:endParaRPr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381000" y="2413000"/>
            <a:ext cx="8763000" cy="830263"/>
          </a:xfrm>
          <a:prstGeom prst="rect">
            <a:avLst/>
          </a:prstGeom>
          <a:noFill/>
          <a:ln w="9525">
            <a:noFill/>
            <a:miter lim="800000"/>
            <a:headEnd/>
            <a:tailEnd/>
          </a:ln>
        </p:spPr>
        <p:txBody>
          <a:bodyPr>
            <a:prstTxWarp prst="textNoShape">
              <a:avLst/>
            </a:prstTxWarp>
            <a:spAutoFit/>
          </a:bodyPr>
          <a:lstStyle/>
          <a:p>
            <a:pPr eaLnBrk="0" hangingPunct="0"/>
            <a:r>
              <a:rPr lang="en-US" sz="1600"/>
              <a:t>W = P</a:t>
            </a:r>
            <a:r>
              <a:rPr lang="en-US" sz="1600">
                <a:sym typeface="Symbol" charset="2"/>
              </a:rPr>
              <a:t>V</a:t>
            </a:r>
          </a:p>
          <a:p>
            <a:pPr eaLnBrk="0" hangingPunct="0"/>
            <a:r>
              <a:rPr lang="en-US" sz="1600"/>
              <a:t>W = -875</a:t>
            </a:r>
            <a:r>
              <a:rPr lang="en-US" sz="1600">
                <a:sym typeface="Symbol" charset="2"/>
              </a:rPr>
              <a:t>, V = .0350 - .0210 = -.0140 m</a:t>
            </a:r>
            <a:r>
              <a:rPr lang="en-US" sz="1600" baseline="30000">
                <a:sym typeface="Symbol" charset="2"/>
              </a:rPr>
              <a:t>3</a:t>
            </a:r>
          </a:p>
          <a:p>
            <a:pPr eaLnBrk="0" hangingPunct="0"/>
            <a:r>
              <a:rPr lang="en-US" sz="1600">
                <a:sym typeface="Symbol" charset="2"/>
              </a:rPr>
              <a:t>P = 62500 Pa</a:t>
            </a:r>
          </a:p>
        </p:txBody>
      </p:sp>
      <p:sp>
        <p:nvSpPr>
          <p:cNvPr id="102403" name="Text Box 3"/>
          <p:cNvSpPr txBox="1">
            <a:spLocks noChangeArrowheads="1"/>
          </p:cNvSpPr>
          <p:nvPr/>
        </p:nvSpPr>
        <p:spPr bwMode="auto">
          <a:xfrm>
            <a:off x="228600" y="4914900"/>
            <a:ext cx="1262063" cy="461963"/>
          </a:xfrm>
          <a:prstGeom prst="rect">
            <a:avLst/>
          </a:prstGeom>
          <a:noFill/>
          <a:ln w="25400">
            <a:noFill/>
            <a:miter lim="800000"/>
            <a:headEnd/>
            <a:tailEnd/>
          </a:ln>
        </p:spPr>
        <p:txBody>
          <a:bodyPr wrap="none">
            <a:prstTxWarp prst="textNoShape">
              <a:avLst/>
            </a:prstTxWarp>
            <a:spAutoFit/>
          </a:bodyPr>
          <a:lstStyle/>
          <a:p>
            <a:r>
              <a:rPr lang="en-US"/>
              <a:t>62.5 kPa</a:t>
            </a:r>
          </a:p>
        </p:txBody>
      </p:sp>
      <p:sp>
        <p:nvSpPr>
          <p:cNvPr id="102404" name="Text Box 5"/>
          <p:cNvSpPr txBox="1">
            <a:spLocks noChangeArrowheads="1"/>
          </p:cNvSpPr>
          <p:nvPr/>
        </p:nvSpPr>
        <p:spPr bwMode="auto">
          <a:xfrm>
            <a:off x="228600" y="190500"/>
            <a:ext cx="8686800" cy="830263"/>
          </a:xfrm>
          <a:prstGeom prst="rect">
            <a:avLst/>
          </a:prstGeom>
          <a:noFill/>
          <a:ln w="50800">
            <a:noFill/>
            <a:miter lim="800000"/>
            <a:headEnd/>
            <a:tailEnd/>
          </a:ln>
        </p:spPr>
        <p:txBody>
          <a:bodyPr>
            <a:prstTxWarp prst="textNoShape">
              <a:avLst/>
            </a:prstTxWarp>
            <a:spAutoFit/>
          </a:bodyPr>
          <a:lstStyle/>
          <a:p>
            <a:r>
              <a:rPr lang="en-US"/>
              <a:t>Mr. Fyde compresses a cylinder from  .0350 m</a:t>
            </a:r>
            <a:r>
              <a:rPr lang="en-US" baseline="30000"/>
              <a:t>3</a:t>
            </a:r>
            <a:r>
              <a:rPr lang="en-US"/>
              <a:t> to .0210 m</a:t>
            </a:r>
            <a:r>
              <a:rPr lang="en-US" baseline="30000"/>
              <a:t>3</a:t>
            </a:r>
            <a:r>
              <a:rPr lang="en-US"/>
              <a:t>, and does 875 J of work.  What was the average pressure?</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7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42" name="Text Box 14"/>
          <p:cNvSpPr txBox="1">
            <a:spLocks noChangeArrowheads="1"/>
          </p:cNvSpPr>
          <p:nvPr/>
        </p:nvSpPr>
        <p:spPr bwMode="auto">
          <a:xfrm>
            <a:off x="914400" y="4762500"/>
            <a:ext cx="7391400" cy="584200"/>
          </a:xfrm>
          <a:prstGeom prst="rect">
            <a:avLst/>
          </a:prstGeom>
          <a:noFill/>
          <a:ln w="50800">
            <a:noFill/>
            <a:miter lim="800000"/>
            <a:headEnd/>
            <a:tailEnd/>
          </a:ln>
        </p:spPr>
        <p:txBody>
          <a:bodyPr>
            <a:prstTxWarp prst="textNoShape">
              <a:avLst/>
            </a:prstTxWarp>
            <a:spAutoFit/>
          </a:bodyPr>
          <a:lstStyle/>
          <a:p>
            <a:pPr eaLnBrk="0" hangingPunct="0"/>
            <a:r>
              <a:rPr lang="en-US" sz="1600"/>
              <a:t>W = P</a:t>
            </a:r>
            <a:r>
              <a:rPr lang="en-US" sz="1600">
                <a:sym typeface="Symbol" charset="2"/>
              </a:rPr>
              <a:t>V, P = 300 Pa, V = .1 - .4 = -.3 m</a:t>
            </a:r>
            <a:r>
              <a:rPr lang="en-US" sz="1600" baseline="30000">
                <a:sym typeface="Symbol" charset="2"/>
              </a:rPr>
              <a:t>3</a:t>
            </a:r>
          </a:p>
          <a:p>
            <a:pPr eaLnBrk="0" hangingPunct="0"/>
            <a:r>
              <a:rPr lang="en-US" sz="1600"/>
              <a:t>W = -90 J (work done </a:t>
            </a:r>
            <a:r>
              <a:rPr lang="en-US" sz="1600" u="sng"/>
              <a:t>on</a:t>
            </a:r>
            <a:r>
              <a:rPr lang="en-US" sz="1600"/>
              <a:t> the gas)</a:t>
            </a:r>
          </a:p>
        </p:txBody>
      </p:sp>
      <p:grpSp>
        <p:nvGrpSpPr>
          <p:cNvPr id="103427" name="Group 41"/>
          <p:cNvGrpSpPr>
            <a:grpSpLocks/>
          </p:cNvGrpSpPr>
          <p:nvPr/>
        </p:nvGrpSpPr>
        <p:grpSpPr bwMode="auto">
          <a:xfrm>
            <a:off x="381000" y="444500"/>
            <a:ext cx="8458200" cy="4281488"/>
            <a:chOff x="240" y="192"/>
            <a:chExt cx="5328" cy="3237"/>
          </a:xfrm>
        </p:grpSpPr>
        <p:sp>
          <p:nvSpPr>
            <p:cNvPr id="103437" name="Rectangle 6"/>
            <p:cNvSpPr>
              <a:spLocks noChangeArrowheads="1"/>
            </p:cNvSpPr>
            <p:nvPr/>
          </p:nvSpPr>
          <p:spPr bwMode="auto">
            <a:xfrm>
              <a:off x="288" y="192"/>
              <a:ext cx="5280" cy="3120"/>
            </a:xfrm>
            <a:prstGeom prst="rect">
              <a:avLst/>
            </a:prstGeom>
            <a:solidFill>
              <a:srgbClr val="FFFFFF"/>
            </a:solidFill>
            <a:ln w="50800">
              <a:noFill/>
              <a:miter lim="800000"/>
              <a:headEnd/>
              <a:tailEnd/>
            </a:ln>
          </p:spPr>
          <p:txBody>
            <a:bodyPr wrap="none" anchor="ctr">
              <a:prstTxWarp prst="textNoShape">
                <a:avLst/>
              </a:prstTxWarp>
            </a:bodyPr>
            <a:lstStyle/>
            <a:p>
              <a:pPr algn="ctr"/>
              <a:endParaRPr lang="en-US"/>
            </a:p>
          </p:txBody>
        </p:sp>
        <p:sp>
          <p:nvSpPr>
            <p:cNvPr id="103438" name="Line 7"/>
            <p:cNvSpPr>
              <a:spLocks noChangeShapeType="1"/>
            </p:cNvSpPr>
            <p:nvPr/>
          </p:nvSpPr>
          <p:spPr bwMode="auto">
            <a:xfrm>
              <a:off x="1037" y="192"/>
              <a:ext cx="0" cy="2665"/>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3439" name="Line 8"/>
            <p:cNvSpPr>
              <a:spLocks noChangeShapeType="1"/>
            </p:cNvSpPr>
            <p:nvPr/>
          </p:nvSpPr>
          <p:spPr bwMode="auto">
            <a:xfrm>
              <a:off x="1024" y="2857"/>
              <a:ext cx="4544" cy="0"/>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3440" name="Text Box 9"/>
            <p:cNvSpPr txBox="1">
              <a:spLocks noChangeArrowheads="1"/>
            </p:cNvSpPr>
            <p:nvPr/>
          </p:nvSpPr>
          <p:spPr bwMode="auto">
            <a:xfrm>
              <a:off x="1508" y="3033"/>
              <a:ext cx="278" cy="396"/>
            </a:xfrm>
            <a:prstGeom prst="rect">
              <a:avLst/>
            </a:prstGeom>
            <a:noFill/>
            <a:ln w="50800">
              <a:noFill/>
              <a:miter lim="800000"/>
              <a:headEnd/>
              <a:tailEnd/>
            </a:ln>
          </p:spPr>
          <p:txBody>
            <a:bodyPr wrap="none">
              <a:prstTxWarp prst="textNoShape">
                <a:avLst/>
              </a:prstTxWarp>
              <a:spAutoFit/>
            </a:bodyPr>
            <a:lstStyle/>
            <a:p>
              <a:r>
                <a:rPr lang="en-US"/>
                <a:t>V</a:t>
              </a:r>
            </a:p>
          </p:txBody>
        </p:sp>
        <p:sp>
          <p:nvSpPr>
            <p:cNvPr id="103441" name="Line 10"/>
            <p:cNvSpPr>
              <a:spLocks noChangeShapeType="1"/>
            </p:cNvSpPr>
            <p:nvPr/>
          </p:nvSpPr>
          <p:spPr bwMode="auto">
            <a:xfrm>
              <a:off x="1776" y="3168"/>
              <a:ext cx="464" cy="0"/>
            </a:xfrm>
            <a:prstGeom prst="line">
              <a:avLst/>
            </a:prstGeom>
            <a:noFill/>
            <a:ln w="50800">
              <a:solidFill>
                <a:schemeClr val="tx1"/>
              </a:solidFill>
              <a:round/>
              <a:headEnd/>
              <a:tailEnd type="triangle" w="med" len="med"/>
            </a:ln>
          </p:spPr>
          <p:txBody>
            <a:bodyPr>
              <a:prstTxWarp prst="textNoShape">
                <a:avLst/>
              </a:prstTxWarp>
            </a:bodyPr>
            <a:lstStyle/>
            <a:p>
              <a:endParaRPr lang="en-US"/>
            </a:p>
          </p:txBody>
        </p:sp>
        <p:sp>
          <p:nvSpPr>
            <p:cNvPr id="103442" name="Text Box 12"/>
            <p:cNvSpPr txBox="1">
              <a:spLocks noChangeArrowheads="1"/>
            </p:cNvSpPr>
            <p:nvPr/>
          </p:nvSpPr>
          <p:spPr bwMode="auto">
            <a:xfrm rot="-5400000">
              <a:off x="549" y="2354"/>
              <a:ext cx="285" cy="330"/>
            </a:xfrm>
            <a:prstGeom prst="rect">
              <a:avLst/>
            </a:prstGeom>
            <a:noFill/>
            <a:ln w="50800">
              <a:noFill/>
              <a:miter lim="800000"/>
              <a:headEnd/>
              <a:tailEnd/>
            </a:ln>
          </p:spPr>
          <p:txBody>
            <a:bodyPr wrap="none">
              <a:prstTxWarp prst="textNoShape">
                <a:avLst/>
              </a:prstTxWarp>
              <a:spAutoFit/>
            </a:bodyPr>
            <a:lstStyle/>
            <a:p>
              <a:r>
                <a:rPr lang="en-US"/>
                <a:t>P</a:t>
              </a:r>
            </a:p>
          </p:txBody>
        </p:sp>
        <p:sp>
          <p:nvSpPr>
            <p:cNvPr id="103443" name="Line 13"/>
            <p:cNvSpPr>
              <a:spLocks noChangeShapeType="1"/>
            </p:cNvSpPr>
            <p:nvPr/>
          </p:nvSpPr>
          <p:spPr bwMode="auto">
            <a:xfrm rot="-5400000">
              <a:off x="459" y="2091"/>
              <a:ext cx="522" cy="0"/>
            </a:xfrm>
            <a:prstGeom prst="line">
              <a:avLst/>
            </a:prstGeom>
            <a:noFill/>
            <a:ln w="50800">
              <a:solidFill>
                <a:schemeClr val="tx1"/>
              </a:solidFill>
              <a:round/>
              <a:headEnd/>
              <a:tailEnd type="triangle" w="med" len="med"/>
            </a:ln>
          </p:spPr>
          <p:txBody>
            <a:bodyPr>
              <a:prstTxWarp prst="textNoShape">
                <a:avLst/>
              </a:prstTxWarp>
            </a:bodyPr>
            <a:lstStyle/>
            <a:p>
              <a:endParaRPr lang="en-US"/>
            </a:p>
          </p:txBody>
        </p:sp>
        <p:sp>
          <p:nvSpPr>
            <p:cNvPr id="103444" name="Line 25"/>
            <p:cNvSpPr>
              <a:spLocks noChangeShapeType="1"/>
            </p:cNvSpPr>
            <p:nvPr/>
          </p:nvSpPr>
          <p:spPr bwMode="auto">
            <a:xfrm>
              <a:off x="938" y="2400"/>
              <a:ext cx="192" cy="0"/>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3445" name="Line 26"/>
            <p:cNvSpPr>
              <a:spLocks noChangeShapeType="1"/>
            </p:cNvSpPr>
            <p:nvPr/>
          </p:nvSpPr>
          <p:spPr bwMode="auto">
            <a:xfrm>
              <a:off x="938" y="1920"/>
              <a:ext cx="192" cy="0"/>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3446" name="Line 27"/>
            <p:cNvSpPr>
              <a:spLocks noChangeShapeType="1"/>
            </p:cNvSpPr>
            <p:nvPr/>
          </p:nvSpPr>
          <p:spPr bwMode="auto">
            <a:xfrm>
              <a:off x="938" y="1440"/>
              <a:ext cx="192" cy="0"/>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3447" name="Line 28"/>
            <p:cNvSpPr>
              <a:spLocks noChangeShapeType="1"/>
            </p:cNvSpPr>
            <p:nvPr/>
          </p:nvSpPr>
          <p:spPr bwMode="auto">
            <a:xfrm>
              <a:off x="938" y="960"/>
              <a:ext cx="192" cy="0"/>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3448" name="Line 29"/>
            <p:cNvSpPr>
              <a:spLocks noChangeShapeType="1"/>
            </p:cNvSpPr>
            <p:nvPr/>
          </p:nvSpPr>
          <p:spPr bwMode="auto">
            <a:xfrm>
              <a:off x="938" y="480"/>
              <a:ext cx="192" cy="0"/>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3449" name="Text Box 30"/>
            <p:cNvSpPr txBox="1">
              <a:spLocks noChangeArrowheads="1"/>
            </p:cNvSpPr>
            <p:nvPr/>
          </p:nvSpPr>
          <p:spPr bwMode="auto">
            <a:xfrm>
              <a:off x="240" y="282"/>
              <a:ext cx="738" cy="396"/>
            </a:xfrm>
            <a:prstGeom prst="rect">
              <a:avLst/>
            </a:prstGeom>
            <a:noFill/>
            <a:ln w="50800">
              <a:noFill/>
              <a:miter lim="800000"/>
              <a:headEnd/>
              <a:tailEnd/>
            </a:ln>
          </p:spPr>
          <p:txBody>
            <a:bodyPr wrap="none">
              <a:prstTxWarp prst="textNoShape">
                <a:avLst/>
              </a:prstTxWarp>
              <a:spAutoFit/>
            </a:bodyPr>
            <a:lstStyle/>
            <a:p>
              <a:r>
                <a:rPr lang="en-US"/>
                <a:t>500 Pa</a:t>
              </a:r>
            </a:p>
          </p:txBody>
        </p:sp>
        <p:sp>
          <p:nvSpPr>
            <p:cNvPr id="103450" name="Line 31"/>
            <p:cNvSpPr>
              <a:spLocks noChangeShapeType="1"/>
            </p:cNvSpPr>
            <p:nvPr/>
          </p:nvSpPr>
          <p:spPr bwMode="auto">
            <a:xfrm>
              <a:off x="1488" y="2784"/>
              <a:ext cx="0" cy="144"/>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3451" name="Line 32"/>
            <p:cNvSpPr>
              <a:spLocks noChangeShapeType="1"/>
            </p:cNvSpPr>
            <p:nvPr/>
          </p:nvSpPr>
          <p:spPr bwMode="auto">
            <a:xfrm>
              <a:off x="1968" y="2784"/>
              <a:ext cx="0" cy="144"/>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3452" name="Line 33"/>
            <p:cNvSpPr>
              <a:spLocks noChangeShapeType="1"/>
            </p:cNvSpPr>
            <p:nvPr/>
          </p:nvSpPr>
          <p:spPr bwMode="auto">
            <a:xfrm>
              <a:off x="2448" y="2784"/>
              <a:ext cx="0" cy="144"/>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3453" name="Line 34"/>
            <p:cNvSpPr>
              <a:spLocks noChangeShapeType="1"/>
            </p:cNvSpPr>
            <p:nvPr/>
          </p:nvSpPr>
          <p:spPr bwMode="auto">
            <a:xfrm>
              <a:off x="2928" y="2784"/>
              <a:ext cx="0" cy="144"/>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3454" name="Line 35"/>
            <p:cNvSpPr>
              <a:spLocks noChangeShapeType="1"/>
            </p:cNvSpPr>
            <p:nvPr/>
          </p:nvSpPr>
          <p:spPr bwMode="auto">
            <a:xfrm>
              <a:off x="3408" y="2784"/>
              <a:ext cx="0" cy="144"/>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3455" name="Line 36"/>
            <p:cNvSpPr>
              <a:spLocks noChangeShapeType="1"/>
            </p:cNvSpPr>
            <p:nvPr/>
          </p:nvSpPr>
          <p:spPr bwMode="auto">
            <a:xfrm>
              <a:off x="3888" y="2784"/>
              <a:ext cx="0" cy="144"/>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3456" name="Line 37"/>
            <p:cNvSpPr>
              <a:spLocks noChangeShapeType="1"/>
            </p:cNvSpPr>
            <p:nvPr/>
          </p:nvSpPr>
          <p:spPr bwMode="auto">
            <a:xfrm>
              <a:off x="4368" y="2784"/>
              <a:ext cx="0" cy="144"/>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3457" name="Line 38"/>
            <p:cNvSpPr>
              <a:spLocks noChangeShapeType="1"/>
            </p:cNvSpPr>
            <p:nvPr/>
          </p:nvSpPr>
          <p:spPr bwMode="auto">
            <a:xfrm>
              <a:off x="4848" y="2784"/>
              <a:ext cx="0" cy="144"/>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3458" name="Line 39"/>
            <p:cNvSpPr>
              <a:spLocks noChangeShapeType="1"/>
            </p:cNvSpPr>
            <p:nvPr/>
          </p:nvSpPr>
          <p:spPr bwMode="auto">
            <a:xfrm>
              <a:off x="5328" y="2784"/>
              <a:ext cx="0" cy="144"/>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3459" name="Text Box 40"/>
            <p:cNvSpPr txBox="1">
              <a:spLocks noChangeArrowheads="1"/>
            </p:cNvSpPr>
            <p:nvPr/>
          </p:nvSpPr>
          <p:spPr bwMode="auto">
            <a:xfrm>
              <a:off x="3120" y="2970"/>
              <a:ext cx="594" cy="396"/>
            </a:xfrm>
            <a:prstGeom prst="rect">
              <a:avLst/>
            </a:prstGeom>
            <a:noFill/>
            <a:ln w="50800">
              <a:noFill/>
              <a:miter lim="800000"/>
              <a:headEnd/>
              <a:tailEnd/>
            </a:ln>
          </p:spPr>
          <p:txBody>
            <a:bodyPr wrap="none">
              <a:prstTxWarp prst="textNoShape">
                <a:avLst/>
              </a:prstTxWarp>
              <a:spAutoFit/>
            </a:bodyPr>
            <a:lstStyle/>
            <a:p>
              <a:r>
                <a:rPr lang="en-US"/>
                <a:t>.5 m</a:t>
              </a:r>
              <a:r>
                <a:rPr lang="en-US" baseline="30000"/>
                <a:t>3</a:t>
              </a:r>
            </a:p>
          </p:txBody>
        </p:sp>
      </p:grpSp>
      <p:sp>
        <p:nvSpPr>
          <p:cNvPr id="103428" name="Line 42"/>
          <p:cNvSpPr>
            <a:spLocks noChangeShapeType="1"/>
          </p:cNvSpPr>
          <p:nvPr/>
        </p:nvSpPr>
        <p:spPr bwMode="auto">
          <a:xfrm>
            <a:off x="2362200" y="2095500"/>
            <a:ext cx="2286000" cy="0"/>
          </a:xfrm>
          <a:prstGeom prst="line">
            <a:avLst/>
          </a:prstGeom>
          <a:noFill/>
          <a:ln w="50800">
            <a:solidFill>
              <a:schemeClr val="tx1"/>
            </a:solidFill>
            <a:round/>
            <a:headEnd type="triangle" w="med" len="med"/>
            <a:tailEnd/>
          </a:ln>
        </p:spPr>
        <p:txBody>
          <a:bodyPr>
            <a:prstTxWarp prst="textNoShape">
              <a:avLst/>
            </a:prstTxWarp>
          </a:bodyPr>
          <a:lstStyle/>
          <a:p>
            <a:endParaRPr lang="en-US"/>
          </a:p>
        </p:txBody>
      </p:sp>
      <p:sp>
        <p:nvSpPr>
          <p:cNvPr id="103429" name="Text Box 43"/>
          <p:cNvSpPr txBox="1">
            <a:spLocks noChangeArrowheads="1"/>
          </p:cNvSpPr>
          <p:nvPr/>
        </p:nvSpPr>
        <p:spPr bwMode="auto">
          <a:xfrm>
            <a:off x="2174875" y="657225"/>
            <a:ext cx="5749925" cy="523875"/>
          </a:xfrm>
          <a:prstGeom prst="rect">
            <a:avLst/>
          </a:prstGeom>
          <a:noFill/>
          <a:ln w="50800">
            <a:noFill/>
            <a:miter lim="800000"/>
            <a:headEnd/>
            <a:tailEnd/>
          </a:ln>
        </p:spPr>
        <p:txBody>
          <a:bodyPr wrap="none">
            <a:prstTxWarp prst="textNoShape">
              <a:avLst/>
            </a:prstTxWarp>
            <a:spAutoFit/>
          </a:bodyPr>
          <a:lstStyle/>
          <a:p>
            <a:r>
              <a:rPr lang="en-US"/>
              <a:t>How much work done by process BA?</a:t>
            </a:r>
          </a:p>
        </p:txBody>
      </p:sp>
      <p:sp>
        <p:nvSpPr>
          <p:cNvPr id="103430" name="Line 44"/>
          <p:cNvSpPr>
            <a:spLocks noChangeShapeType="1"/>
          </p:cNvSpPr>
          <p:nvPr/>
        </p:nvSpPr>
        <p:spPr bwMode="auto">
          <a:xfrm flipH="1">
            <a:off x="1752600" y="2095500"/>
            <a:ext cx="609600" cy="0"/>
          </a:xfrm>
          <a:prstGeom prst="line">
            <a:avLst/>
          </a:prstGeom>
          <a:noFill/>
          <a:ln w="50800" cap="rnd">
            <a:solidFill>
              <a:schemeClr val="tx1"/>
            </a:solidFill>
            <a:prstDash val="sysDot"/>
            <a:round/>
            <a:headEnd/>
            <a:tailEnd/>
          </a:ln>
        </p:spPr>
        <p:txBody>
          <a:bodyPr>
            <a:prstTxWarp prst="textNoShape">
              <a:avLst/>
            </a:prstTxWarp>
          </a:bodyPr>
          <a:lstStyle/>
          <a:p>
            <a:endParaRPr lang="en-US"/>
          </a:p>
        </p:txBody>
      </p:sp>
      <p:sp>
        <p:nvSpPr>
          <p:cNvPr id="103431" name="Line 45"/>
          <p:cNvSpPr>
            <a:spLocks noChangeShapeType="1"/>
          </p:cNvSpPr>
          <p:nvPr/>
        </p:nvSpPr>
        <p:spPr bwMode="auto">
          <a:xfrm>
            <a:off x="2362200" y="2095500"/>
            <a:ext cx="0" cy="1841500"/>
          </a:xfrm>
          <a:prstGeom prst="line">
            <a:avLst/>
          </a:prstGeom>
          <a:noFill/>
          <a:ln w="50800" cap="rnd">
            <a:solidFill>
              <a:schemeClr val="tx1"/>
            </a:solidFill>
            <a:prstDash val="sysDot"/>
            <a:round/>
            <a:headEnd/>
            <a:tailEnd/>
          </a:ln>
        </p:spPr>
        <p:txBody>
          <a:bodyPr>
            <a:prstTxWarp prst="textNoShape">
              <a:avLst/>
            </a:prstTxWarp>
          </a:bodyPr>
          <a:lstStyle/>
          <a:p>
            <a:endParaRPr lang="en-US"/>
          </a:p>
        </p:txBody>
      </p:sp>
      <p:sp>
        <p:nvSpPr>
          <p:cNvPr id="103432" name="Line 46"/>
          <p:cNvSpPr>
            <a:spLocks noChangeShapeType="1"/>
          </p:cNvSpPr>
          <p:nvPr/>
        </p:nvSpPr>
        <p:spPr bwMode="auto">
          <a:xfrm>
            <a:off x="4648200" y="2095500"/>
            <a:ext cx="0" cy="1841500"/>
          </a:xfrm>
          <a:prstGeom prst="line">
            <a:avLst/>
          </a:prstGeom>
          <a:noFill/>
          <a:ln w="50800" cap="rnd">
            <a:solidFill>
              <a:schemeClr val="tx1"/>
            </a:solidFill>
            <a:prstDash val="sysDot"/>
            <a:round/>
            <a:headEnd/>
            <a:tailEnd/>
          </a:ln>
        </p:spPr>
        <p:txBody>
          <a:bodyPr>
            <a:prstTxWarp prst="textNoShape">
              <a:avLst/>
            </a:prstTxWarp>
          </a:bodyPr>
          <a:lstStyle/>
          <a:p>
            <a:endParaRPr lang="en-US"/>
          </a:p>
        </p:txBody>
      </p:sp>
      <p:sp>
        <p:nvSpPr>
          <p:cNvPr id="103433" name="Text Box 47"/>
          <p:cNvSpPr txBox="1">
            <a:spLocks noChangeArrowheads="1"/>
          </p:cNvSpPr>
          <p:nvPr/>
        </p:nvSpPr>
        <p:spPr bwMode="auto">
          <a:xfrm>
            <a:off x="2117725" y="1579563"/>
            <a:ext cx="454025" cy="523875"/>
          </a:xfrm>
          <a:prstGeom prst="rect">
            <a:avLst/>
          </a:prstGeom>
          <a:noFill/>
          <a:ln w="50800">
            <a:noFill/>
            <a:miter lim="800000"/>
            <a:headEnd/>
            <a:tailEnd/>
          </a:ln>
        </p:spPr>
        <p:txBody>
          <a:bodyPr wrap="none">
            <a:prstTxWarp prst="textNoShape">
              <a:avLst/>
            </a:prstTxWarp>
            <a:spAutoFit/>
          </a:bodyPr>
          <a:lstStyle/>
          <a:p>
            <a:r>
              <a:rPr lang="en-US"/>
              <a:t>A</a:t>
            </a:r>
          </a:p>
        </p:txBody>
      </p:sp>
      <p:sp>
        <p:nvSpPr>
          <p:cNvPr id="103434" name="Text Box 48"/>
          <p:cNvSpPr txBox="1">
            <a:spLocks noChangeArrowheads="1"/>
          </p:cNvSpPr>
          <p:nvPr/>
        </p:nvSpPr>
        <p:spPr bwMode="auto">
          <a:xfrm>
            <a:off x="4403725" y="1516063"/>
            <a:ext cx="423863" cy="523875"/>
          </a:xfrm>
          <a:prstGeom prst="rect">
            <a:avLst/>
          </a:prstGeom>
          <a:noFill/>
          <a:ln w="50800">
            <a:noFill/>
            <a:miter lim="800000"/>
            <a:headEnd/>
            <a:tailEnd/>
          </a:ln>
        </p:spPr>
        <p:txBody>
          <a:bodyPr wrap="none">
            <a:prstTxWarp prst="textNoShape">
              <a:avLst/>
            </a:prstTxWarp>
            <a:spAutoFit/>
          </a:bodyPr>
          <a:lstStyle/>
          <a:p>
            <a:r>
              <a:rPr lang="en-US"/>
              <a:t>B</a:t>
            </a:r>
          </a:p>
        </p:txBody>
      </p:sp>
      <p:sp>
        <p:nvSpPr>
          <p:cNvPr id="103435" name="Text Box 50"/>
          <p:cNvSpPr txBox="1">
            <a:spLocks noChangeArrowheads="1"/>
          </p:cNvSpPr>
          <p:nvPr/>
        </p:nvSpPr>
        <p:spPr bwMode="auto">
          <a:xfrm>
            <a:off x="228600" y="4914900"/>
            <a:ext cx="868363" cy="461963"/>
          </a:xfrm>
          <a:prstGeom prst="rect">
            <a:avLst/>
          </a:prstGeom>
          <a:noFill/>
          <a:ln w="25400">
            <a:noFill/>
            <a:miter lim="800000"/>
            <a:headEnd/>
            <a:tailEnd/>
          </a:ln>
        </p:spPr>
        <p:txBody>
          <a:bodyPr wrap="none">
            <a:prstTxWarp prst="textNoShape">
              <a:avLst/>
            </a:prstTxWarp>
            <a:spAutoFit/>
          </a:bodyPr>
          <a:lstStyle/>
          <a:p>
            <a:r>
              <a:rPr lang="en-US"/>
              <a:t>-90. J</a:t>
            </a:r>
          </a:p>
        </p:txBody>
      </p:sp>
      <p:sp>
        <p:nvSpPr>
          <p:cNvPr id="103436" name="Line 51"/>
          <p:cNvSpPr>
            <a:spLocks noChangeShapeType="1"/>
          </p:cNvSpPr>
          <p:nvPr/>
        </p:nvSpPr>
        <p:spPr bwMode="auto">
          <a:xfrm>
            <a:off x="5410200" y="3873500"/>
            <a:ext cx="0" cy="381000"/>
          </a:xfrm>
          <a:prstGeom prst="line">
            <a:avLst/>
          </a:prstGeom>
          <a:noFill/>
          <a:ln w="50800">
            <a:solidFill>
              <a:schemeClr val="tx1"/>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6142">
                                            <p:txEl>
                                              <p:pRg st="0" end="0"/>
                                            </p:txEl>
                                          </p:spTgt>
                                        </p:tgtEl>
                                        <p:attrNameLst>
                                          <p:attrName>style.visibility</p:attrName>
                                        </p:attrNameLst>
                                      </p:cBhvr>
                                      <p:to>
                                        <p:strVal val="visible"/>
                                      </p:to>
                                    </p:set>
                                    <p:animEffect transition="in" filter="wipe(left)">
                                      <p:cBhvr>
                                        <p:cTn id="7" dur="500"/>
                                        <p:tgtEl>
                                          <p:spTgt spid="176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6142">
                                            <p:txEl>
                                              <p:pRg st="1" end="1"/>
                                            </p:txEl>
                                          </p:spTgt>
                                        </p:tgtEl>
                                        <p:attrNameLst>
                                          <p:attrName>style.visibility</p:attrName>
                                        </p:attrNameLst>
                                      </p:cBhvr>
                                      <p:to>
                                        <p:strVal val="visible"/>
                                      </p:to>
                                    </p:set>
                                    <p:animEffect transition="in" filter="wipe(left)">
                                      <p:cBhvr>
                                        <p:cTn id="12" dur="500"/>
                                        <p:tgtEl>
                                          <p:spTgt spid="1761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2" grpId="0" build="p" autoUpdateAnimBg="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914400" y="4762500"/>
            <a:ext cx="7848600" cy="307975"/>
          </a:xfrm>
          <a:prstGeom prst="rect">
            <a:avLst/>
          </a:prstGeom>
          <a:noFill/>
          <a:ln w="50800">
            <a:noFill/>
            <a:miter lim="800000"/>
            <a:headEnd/>
            <a:tailEnd/>
          </a:ln>
        </p:spPr>
        <p:txBody>
          <a:bodyPr>
            <a:prstTxWarp prst="textNoShape">
              <a:avLst/>
            </a:prstTxWarp>
            <a:spAutoFit/>
          </a:bodyPr>
          <a:lstStyle/>
          <a:p>
            <a:pPr eaLnBrk="0" hangingPunct="0"/>
            <a:r>
              <a:rPr lang="en-US" sz="1400"/>
              <a:t>W = Area = LxW = (.3 m</a:t>
            </a:r>
            <a:r>
              <a:rPr lang="en-US" sz="1400" baseline="30000"/>
              <a:t>3</a:t>
            </a:r>
            <a:r>
              <a:rPr lang="en-US" sz="1400"/>
              <a:t>)(100 Pa) = +30 J (CW)</a:t>
            </a:r>
          </a:p>
        </p:txBody>
      </p:sp>
      <p:grpSp>
        <p:nvGrpSpPr>
          <p:cNvPr id="104451" name="Group 3"/>
          <p:cNvGrpSpPr>
            <a:grpSpLocks/>
          </p:cNvGrpSpPr>
          <p:nvPr/>
        </p:nvGrpSpPr>
        <p:grpSpPr bwMode="auto">
          <a:xfrm>
            <a:off x="381000" y="444500"/>
            <a:ext cx="8458200" cy="4281488"/>
            <a:chOff x="240" y="192"/>
            <a:chExt cx="5328" cy="3237"/>
          </a:xfrm>
        </p:grpSpPr>
        <p:sp>
          <p:nvSpPr>
            <p:cNvPr id="104463" name="Rectangle 4"/>
            <p:cNvSpPr>
              <a:spLocks noChangeArrowheads="1"/>
            </p:cNvSpPr>
            <p:nvPr/>
          </p:nvSpPr>
          <p:spPr bwMode="auto">
            <a:xfrm>
              <a:off x="288" y="192"/>
              <a:ext cx="5280" cy="3120"/>
            </a:xfrm>
            <a:prstGeom prst="rect">
              <a:avLst/>
            </a:prstGeom>
            <a:solidFill>
              <a:srgbClr val="FFFFFF"/>
            </a:solidFill>
            <a:ln w="50800">
              <a:noFill/>
              <a:miter lim="800000"/>
              <a:headEnd/>
              <a:tailEnd/>
            </a:ln>
          </p:spPr>
          <p:txBody>
            <a:bodyPr wrap="none" anchor="ctr">
              <a:prstTxWarp prst="textNoShape">
                <a:avLst/>
              </a:prstTxWarp>
            </a:bodyPr>
            <a:lstStyle/>
            <a:p>
              <a:pPr algn="ctr"/>
              <a:endParaRPr lang="en-US"/>
            </a:p>
          </p:txBody>
        </p:sp>
        <p:sp>
          <p:nvSpPr>
            <p:cNvPr id="104464" name="Line 5"/>
            <p:cNvSpPr>
              <a:spLocks noChangeShapeType="1"/>
            </p:cNvSpPr>
            <p:nvPr/>
          </p:nvSpPr>
          <p:spPr bwMode="auto">
            <a:xfrm>
              <a:off x="1037" y="192"/>
              <a:ext cx="0" cy="2665"/>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4465" name="Line 6"/>
            <p:cNvSpPr>
              <a:spLocks noChangeShapeType="1"/>
            </p:cNvSpPr>
            <p:nvPr/>
          </p:nvSpPr>
          <p:spPr bwMode="auto">
            <a:xfrm>
              <a:off x="1024" y="2857"/>
              <a:ext cx="4544" cy="0"/>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4466" name="Text Box 7"/>
            <p:cNvSpPr txBox="1">
              <a:spLocks noChangeArrowheads="1"/>
            </p:cNvSpPr>
            <p:nvPr/>
          </p:nvSpPr>
          <p:spPr bwMode="auto">
            <a:xfrm>
              <a:off x="1508" y="3033"/>
              <a:ext cx="278" cy="396"/>
            </a:xfrm>
            <a:prstGeom prst="rect">
              <a:avLst/>
            </a:prstGeom>
            <a:noFill/>
            <a:ln w="50800">
              <a:noFill/>
              <a:miter lim="800000"/>
              <a:headEnd/>
              <a:tailEnd/>
            </a:ln>
          </p:spPr>
          <p:txBody>
            <a:bodyPr wrap="none">
              <a:prstTxWarp prst="textNoShape">
                <a:avLst/>
              </a:prstTxWarp>
              <a:spAutoFit/>
            </a:bodyPr>
            <a:lstStyle/>
            <a:p>
              <a:r>
                <a:rPr lang="en-US"/>
                <a:t>V</a:t>
              </a:r>
            </a:p>
          </p:txBody>
        </p:sp>
        <p:sp>
          <p:nvSpPr>
            <p:cNvPr id="104467" name="Line 8"/>
            <p:cNvSpPr>
              <a:spLocks noChangeShapeType="1"/>
            </p:cNvSpPr>
            <p:nvPr/>
          </p:nvSpPr>
          <p:spPr bwMode="auto">
            <a:xfrm>
              <a:off x="1776" y="3168"/>
              <a:ext cx="464" cy="0"/>
            </a:xfrm>
            <a:prstGeom prst="line">
              <a:avLst/>
            </a:prstGeom>
            <a:noFill/>
            <a:ln w="50800">
              <a:solidFill>
                <a:schemeClr val="tx1"/>
              </a:solidFill>
              <a:round/>
              <a:headEnd/>
              <a:tailEnd type="triangle" w="med" len="med"/>
            </a:ln>
          </p:spPr>
          <p:txBody>
            <a:bodyPr>
              <a:prstTxWarp prst="textNoShape">
                <a:avLst/>
              </a:prstTxWarp>
            </a:bodyPr>
            <a:lstStyle/>
            <a:p>
              <a:endParaRPr lang="en-US"/>
            </a:p>
          </p:txBody>
        </p:sp>
        <p:sp>
          <p:nvSpPr>
            <p:cNvPr id="104468" name="Text Box 9"/>
            <p:cNvSpPr txBox="1">
              <a:spLocks noChangeArrowheads="1"/>
            </p:cNvSpPr>
            <p:nvPr/>
          </p:nvSpPr>
          <p:spPr bwMode="auto">
            <a:xfrm rot="-5400000">
              <a:off x="549" y="2354"/>
              <a:ext cx="285" cy="330"/>
            </a:xfrm>
            <a:prstGeom prst="rect">
              <a:avLst/>
            </a:prstGeom>
            <a:noFill/>
            <a:ln w="50800">
              <a:noFill/>
              <a:miter lim="800000"/>
              <a:headEnd/>
              <a:tailEnd/>
            </a:ln>
          </p:spPr>
          <p:txBody>
            <a:bodyPr wrap="none">
              <a:prstTxWarp prst="textNoShape">
                <a:avLst/>
              </a:prstTxWarp>
              <a:spAutoFit/>
            </a:bodyPr>
            <a:lstStyle/>
            <a:p>
              <a:r>
                <a:rPr lang="en-US"/>
                <a:t>P</a:t>
              </a:r>
            </a:p>
          </p:txBody>
        </p:sp>
        <p:sp>
          <p:nvSpPr>
            <p:cNvPr id="104469" name="Line 10"/>
            <p:cNvSpPr>
              <a:spLocks noChangeShapeType="1"/>
            </p:cNvSpPr>
            <p:nvPr/>
          </p:nvSpPr>
          <p:spPr bwMode="auto">
            <a:xfrm rot="-5400000">
              <a:off x="459" y="2091"/>
              <a:ext cx="522" cy="0"/>
            </a:xfrm>
            <a:prstGeom prst="line">
              <a:avLst/>
            </a:prstGeom>
            <a:noFill/>
            <a:ln w="50800">
              <a:solidFill>
                <a:schemeClr val="tx1"/>
              </a:solidFill>
              <a:round/>
              <a:headEnd/>
              <a:tailEnd type="triangle" w="med" len="med"/>
            </a:ln>
          </p:spPr>
          <p:txBody>
            <a:bodyPr>
              <a:prstTxWarp prst="textNoShape">
                <a:avLst/>
              </a:prstTxWarp>
            </a:bodyPr>
            <a:lstStyle/>
            <a:p>
              <a:endParaRPr lang="en-US"/>
            </a:p>
          </p:txBody>
        </p:sp>
        <p:sp>
          <p:nvSpPr>
            <p:cNvPr id="104470" name="Line 11"/>
            <p:cNvSpPr>
              <a:spLocks noChangeShapeType="1"/>
            </p:cNvSpPr>
            <p:nvPr/>
          </p:nvSpPr>
          <p:spPr bwMode="auto">
            <a:xfrm>
              <a:off x="938" y="2400"/>
              <a:ext cx="192" cy="0"/>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4471" name="Line 12"/>
            <p:cNvSpPr>
              <a:spLocks noChangeShapeType="1"/>
            </p:cNvSpPr>
            <p:nvPr/>
          </p:nvSpPr>
          <p:spPr bwMode="auto">
            <a:xfrm>
              <a:off x="938" y="1920"/>
              <a:ext cx="192" cy="0"/>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4472" name="Line 13"/>
            <p:cNvSpPr>
              <a:spLocks noChangeShapeType="1"/>
            </p:cNvSpPr>
            <p:nvPr/>
          </p:nvSpPr>
          <p:spPr bwMode="auto">
            <a:xfrm>
              <a:off x="938" y="1440"/>
              <a:ext cx="192" cy="0"/>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4473" name="Line 14"/>
            <p:cNvSpPr>
              <a:spLocks noChangeShapeType="1"/>
            </p:cNvSpPr>
            <p:nvPr/>
          </p:nvSpPr>
          <p:spPr bwMode="auto">
            <a:xfrm>
              <a:off x="938" y="960"/>
              <a:ext cx="192" cy="0"/>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4474" name="Line 15"/>
            <p:cNvSpPr>
              <a:spLocks noChangeShapeType="1"/>
            </p:cNvSpPr>
            <p:nvPr/>
          </p:nvSpPr>
          <p:spPr bwMode="auto">
            <a:xfrm>
              <a:off x="938" y="480"/>
              <a:ext cx="192" cy="0"/>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4475" name="Text Box 16"/>
            <p:cNvSpPr txBox="1">
              <a:spLocks noChangeArrowheads="1"/>
            </p:cNvSpPr>
            <p:nvPr/>
          </p:nvSpPr>
          <p:spPr bwMode="auto">
            <a:xfrm>
              <a:off x="240" y="282"/>
              <a:ext cx="738" cy="396"/>
            </a:xfrm>
            <a:prstGeom prst="rect">
              <a:avLst/>
            </a:prstGeom>
            <a:noFill/>
            <a:ln w="50800">
              <a:noFill/>
              <a:miter lim="800000"/>
              <a:headEnd/>
              <a:tailEnd/>
            </a:ln>
          </p:spPr>
          <p:txBody>
            <a:bodyPr wrap="none">
              <a:prstTxWarp prst="textNoShape">
                <a:avLst/>
              </a:prstTxWarp>
              <a:spAutoFit/>
            </a:bodyPr>
            <a:lstStyle/>
            <a:p>
              <a:r>
                <a:rPr lang="en-US"/>
                <a:t>500 Pa</a:t>
              </a:r>
            </a:p>
          </p:txBody>
        </p:sp>
        <p:sp>
          <p:nvSpPr>
            <p:cNvPr id="104476" name="Line 17"/>
            <p:cNvSpPr>
              <a:spLocks noChangeShapeType="1"/>
            </p:cNvSpPr>
            <p:nvPr/>
          </p:nvSpPr>
          <p:spPr bwMode="auto">
            <a:xfrm>
              <a:off x="1488" y="2784"/>
              <a:ext cx="0" cy="144"/>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4477" name="Line 18"/>
            <p:cNvSpPr>
              <a:spLocks noChangeShapeType="1"/>
            </p:cNvSpPr>
            <p:nvPr/>
          </p:nvSpPr>
          <p:spPr bwMode="auto">
            <a:xfrm>
              <a:off x="1968" y="2784"/>
              <a:ext cx="0" cy="144"/>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4478" name="Line 19"/>
            <p:cNvSpPr>
              <a:spLocks noChangeShapeType="1"/>
            </p:cNvSpPr>
            <p:nvPr/>
          </p:nvSpPr>
          <p:spPr bwMode="auto">
            <a:xfrm>
              <a:off x="2448" y="2784"/>
              <a:ext cx="0" cy="144"/>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4479" name="Line 20"/>
            <p:cNvSpPr>
              <a:spLocks noChangeShapeType="1"/>
            </p:cNvSpPr>
            <p:nvPr/>
          </p:nvSpPr>
          <p:spPr bwMode="auto">
            <a:xfrm>
              <a:off x="2928" y="2784"/>
              <a:ext cx="0" cy="144"/>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4480" name="Line 21"/>
            <p:cNvSpPr>
              <a:spLocks noChangeShapeType="1"/>
            </p:cNvSpPr>
            <p:nvPr/>
          </p:nvSpPr>
          <p:spPr bwMode="auto">
            <a:xfrm>
              <a:off x="3408" y="2784"/>
              <a:ext cx="0" cy="144"/>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4481" name="Line 22"/>
            <p:cNvSpPr>
              <a:spLocks noChangeShapeType="1"/>
            </p:cNvSpPr>
            <p:nvPr/>
          </p:nvSpPr>
          <p:spPr bwMode="auto">
            <a:xfrm>
              <a:off x="3888" y="2784"/>
              <a:ext cx="0" cy="144"/>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4482" name="Line 23"/>
            <p:cNvSpPr>
              <a:spLocks noChangeShapeType="1"/>
            </p:cNvSpPr>
            <p:nvPr/>
          </p:nvSpPr>
          <p:spPr bwMode="auto">
            <a:xfrm>
              <a:off x="4368" y="2784"/>
              <a:ext cx="0" cy="144"/>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4483" name="Line 24"/>
            <p:cNvSpPr>
              <a:spLocks noChangeShapeType="1"/>
            </p:cNvSpPr>
            <p:nvPr/>
          </p:nvSpPr>
          <p:spPr bwMode="auto">
            <a:xfrm>
              <a:off x="4848" y="2784"/>
              <a:ext cx="0" cy="144"/>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4484" name="Line 25"/>
            <p:cNvSpPr>
              <a:spLocks noChangeShapeType="1"/>
            </p:cNvSpPr>
            <p:nvPr/>
          </p:nvSpPr>
          <p:spPr bwMode="auto">
            <a:xfrm>
              <a:off x="5328" y="2784"/>
              <a:ext cx="0" cy="144"/>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4485" name="Text Box 26"/>
            <p:cNvSpPr txBox="1">
              <a:spLocks noChangeArrowheads="1"/>
            </p:cNvSpPr>
            <p:nvPr/>
          </p:nvSpPr>
          <p:spPr bwMode="auto">
            <a:xfrm>
              <a:off x="3120" y="2970"/>
              <a:ext cx="594" cy="396"/>
            </a:xfrm>
            <a:prstGeom prst="rect">
              <a:avLst/>
            </a:prstGeom>
            <a:noFill/>
            <a:ln w="50800">
              <a:noFill/>
              <a:miter lim="800000"/>
              <a:headEnd/>
              <a:tailEnd/>
            </a:ln>
          </p:spPr>
          <p:txBody>
            <a:bodyPr wrap="none">
              <a:prstTxWarp prst="textNoShape">
                <a:avLst/>
              </a:prstTxWarp>
              <a:spAutoFit/>
            </a:bodyPr>
            <a:lstStyle/>
            <a:p>
              <a:r>
                <a:rPr lang="en-US"/>
                <a:t>.5 m</a:t>
              </a:r>
              <a:r>
                <a:rPr lang="en-US" baseline="30000"/>
                <a:t>3</a:t>
              </a:r>
            </a:p>
          </p:txBody>
        </p:sp>
      </p:grpSp>
      <p:sp>
        <p:nvSpPr>
          <p:cNvPr id="104452" name="Text Box 27"/>
          <p:cNvSpPr txBox="1">
            <a:spLocks noChangeArrowheads="1"/>
          </p:cNvSpPr>
          <p:nvPr/>
        </p:nvSpPr>
        <p:spPr bwMode="auto">
          <a:xfrm>
            <a:off x="2098675" y="581025"/>
            <a:ext cx="5978525" cy="523875"/>
          </a:xfrm>
          <a:prstGeom prst="rect">
            <a:avLst/>
          </a:prstGeom>
          <a:noFill/>
          <a:ln w="50800">
            <a:noFill/>
            <a:miter lim="800000"/>
            <a:headEnd/>
            <a:tailEnd/>
          </a:ln>
        </p:spPr>
        <p:txBody>
          <a:bodyPr wrap="none">
            <a:prstTxWarp prst="textNoShape">
              <a:avLst/>
            </a:prstTxWarp>
            <a:spAutoFit/>
          </a:bodyPr>
          <a:lstStyle/>
          <a:p>
            <a:r>
              <a:rPr lang="en-US"/>
              <a:t>How much net work done by this cycle?</a:t>
            </a:r>
          </a:p>
        </p:txBody>
      </p:sp>
      <p:sp>
        <p:nvSpPr>
          <p:cNvPr id="104453" name="Text Box 29"/>
          <p:cNvSpPr txBox="1">
            <a:spLocks noChangeArrowheads="1"/>
          </p:cNvSpPr>
          <p:nvPr/>
        </p:nvSpPr>
        <p:spPr bwMode="auto">
          <a:xfrm>
            <a:off x="228600" y="4991100"/>
            <a:ext cx="863600" cy="461963"/>
          </a:xfrm>
          <a:prstGeom prst="rect">
            <a:avLst/>
          </a:prstGeom>
          <a:noFill/>
          <a:ln w="25400">
            <a:noFill/>
            <a:miter lim="800000"/>
            <a:headEnd/>
            <a:tailEnd/>
          </a:ln>
        </p:spPr>
        <p:txBody>
          <a:bodyPr wrap="none">
            <a:prstTxWarp prst="textNoShape">
              <a:avLst/>
            </a:prstTxWarp>
            <a:spAutoFit/>
          </a:bodyPr>
          <a:lstStyle/>
          <a:p>
            <a:r>
              <a:rPr lang="en-US"/>
              <a:t>+30 J</a:t>
            </a:r>
          </a:p>
        </p:txBody>
      </p:sp>
      <p:sp>
        <p:nvSpPr>
          <p:cNvPr id="104454" name="Line 36"/>
          <p:cNvSpPr>
            <a:spLocks noChangeShapeType="1"/>
          </p:cNvSpPr>
          <p:nvPr/>
        </p:nvSpPr>
        <p:spPr bwMode="auto">
          <a:xfrm>
            <a:off x="5410200" y="3873500"/>
            <a:ext cx="0" cy="381000"/>
          </a:xfrm>
          <a:prstGeom prst="line">
            <a:avLst/>
          </a:prstGeom>
          <a:noFill/>
          <a:ln w="50800">
            <a:solidFill>
              <a:schemeClr val="tx1"/>
            </a:solidFill>
            <a:round/>
            <a:headEnd/>
            <a:tailEnd/>
          </a:ln>
        </p:spPr>
        <p:txBody>
          <a:bodyPr>
            <a:prstTxWarp prst="textNoShape">
              <a:avLst/>
            </a:prstTxWarp>
          </a:bodyPr>
          <a:lstStyle/>
          <a:p>
            <a:endParaRPr lang="en-US"/>
          </a:p>
        </p:txBody>
      </p:sp>
      <p:sp>
        <p:nvSpPr>
          <p:cNvPr id="104455" name="Line 37"/>
          <p:cNvSpPr>
            <a:spLocks noChangeShapeType="1"/>
          </p:cNvSpPr>
          <p:nvPr/>
        </p:nvSpPr>
        <p:spPr bwMode="auto">
          <a:xfrm flipV="1">
            <a:off x="3886200" y="2730500"/>
            <a:ext cx="0" cy="1143000"/>
          </a:xfrm>
          <a:prstGeom prst="line">
            <a:avLst/>
          </a:prstGeom>
          <a:noFill/>
          <a:ln w="50800" cap="rnd">
            <a:solidFill>
              <a:schemeClr val="tx1"/>
            </a:solidFill>
            <a:prstDash val="sysDot"/>
            <a:round/>
            <a:headEnd/>
            <a:tailEnd/>
          </a:ln>
        </p:spPr>
        <p:txBody>
          <a:bodyPr>
            <a:prstTxWarp prst="textNoShape">
              <a:avLst/>
            </a:prstTxWarp>
          </a:bodyPr>
          <a:lstStyle/>
          <a:p>
            <a:endParaRPr lang="en-US"/>
          </a:p>
        </p:txBody>
      </p:sp>
      <p:sp>
        <p:nvSpPr>
          <p:cNvPr id="104456" name="Line 38"/>
          <p:cNvSpPr>
            <a:spLocks noChangeShapeType="1"/>
          </p:cNvSpPr>
          <p:nvPr/>
        </p:nvSpPr>
        <p:spPr bwMode="auto">
          <a:xfrm>
            <a:off x="1752600" y="2730500"/>
            <a:ext cx="2133600" cy="0"/>
          </a:xfrm>
          <a:prstGeom prst="line">
            <a:avLst/>
          </a:prstGeom>
          <a:noFill/>
          <a:ln w="50800" cap="rnd">
            <a:solidFill>
              <a:schemeClr val="tx1"/>
            </a:solidFill>
            <a:prstDash val="sysDot"/>
            <a:round/>
            <a:headEnd/>
            <a:tailEnd/>
          </a:ln>
        </p:spPr>
        <p:txBody>
          <a:bodyPr>
            <a:prstTxWarp prst="textNoShape">
              <a:avLst/>
            </a:prstTxWarp>
          </a:bodyPr>
          <a:lstStyle/>
          <a:p>
            <a:endParaRPr lang="en-US"/>
          </a:p>
        </p:txBody>
      </p:sp>
      <p:sp>
        <p:nvSpPr>
          <p:cNvPr id="104457" name="Line 39"/>
          <p:cNvSpPr>
            <a:spLocks noChangeShapeType="1"/>
          </p:cNvSpPr>
          <p:nvPr/>
        </p:nvSpPr>
        <p:spPr bwMode="auto">
          <a:xfrm>
            <a:off x="1752600" y="2095500"/>
            <a:ext cx="2133600" cy="0"/>
          </a:xfrm>
          <a:prstGeom prst="line">
            <a:avLst/>
          </a:prstGeom>
          <a:noFill/>
          <a:ln w="50800" cap="rnd">
            <a:solidFill>
              <a:schemeClr val="tx1"/>
            </a:solidFill>
            <a:prstDash val="sysDot"/>
            <a:round/>
            <a:headEnd/>
            <a:tailEnd/>
          </a:ln>
        </p:spPr>
        <p:txBody>
          <a:bodyPr>
            <a:prstTxWarp prst="textNoShape">
              <a:avLst/>
            </a:prstTxWarp>
          </a:bodyPr>
          <a:lstStyle/>
          <a:p>
            <a:endParaRPr lang="en-US"/>
          </a:p>
        </p:txBody>
      </p:sp>
      <p:sp>
        <p:nvSpPr>
          <p:cNvPr id="104458" name="Line 40"/>
          <p:cNvSpPr>
            <a:spLocks noChangeShapeType="1"/>
          </p:cNvSpPr>
          <p:nvPr/>
        </p:nvSpPr>
        <p:spPr bwMode="auto">
          <a:xfrm flipV="1">
            <a:off x="3886200" y="2095500"/>
            <a:ext cx="0" cy="635000"/>
          </a:xfrm>
          <a:prstGeom prst="line">
            <a:avLst/>
          </a:prstGeom>
          <a:noFill/>
          <a:ln w="50800">
            <a:solidFill>
              <a:schemeClr val="tx1"/>
            </a:solidFill>
            <a:round/>
            <a:headEnd/>
            <a:tailEnd type="triangle" w="med" len="med"/>
          </a:ln>
        </p:spPr>
        <p:txBody>
          <a:bodyPr>
            <a:prstTxWarp prst="textNoShape">
              <a:avLst/>
            </a:prstTxWarp>
          </a:bodyPr>
          <a:lstStyle/>
          <a:p>
            <a:endParaRPr lang="en-US"/>
          </a:p>
        </p:txBody>
      </p:sp>
      <p:sp>
        <p:nvSpPr>
          <p:cNvPr id="104459" name="Line 41"/>
          <p:cNvSpPr>
            <a:spLocks noChangeShapeType="1"/>
          </p:cNvSpPr>
          <p:nvPr/>
        </p:nvSpPr>
        <p:spPr bwMode="auto">
          <a:xfrm flipV="1">
            <a:off x="6172200" y="2222500"/>
            <a:ext cx="0" cy="1651000"/>
          </a:xfrm>
          <a:prstGeom prst="line">
            <a:avLst/>
          </a:prstGeom>
          <a:noFill/>
          <a:ln w="50800" cap="rnd">
            <a:solidFill>
              <a:schemeClr val="tx1"/>
            </a:solidFill>
            <a:prstDash val="sysDot"/>
            <a:round/>
            <a:headEnd/>
            <a:tailEnd/>
          </a:ln>
        </p:spPr>
        <p:txBody>
          <a:bodyPr>
            <a:prstTxWarp prst="textNoShape">
              <a:avLst/>
            </a:prstTxWarp>
          </a:bodyPr>
          <a:lstStyle/>
          <a:p>
            <a:endParaRPr lang="en-US"/>
          </a:p>
        </p:txBody>
      </p:sp>
      <p:sp>
        <p:nvSpPr>
          <p:cNvPr id="104460" name="Line 42"/>
          <p:cNvSpPr>
            <a:spLocks noChangeShapeType="1"/>
          </p:cNvSpPr>
          <p:nvPr/>
        </p:nvSpPr>
        <p:spPr bwMode="auto">
          <a:xfrm>
            <a:off x="3886200" y="2095500"/>
            <a:ext cx="2286000" cy="0"/>
          </a:xfrm>
          <a:prstGeom prst="line">
            <a:avLst/>
          </a:prstGeom>
          <a:noFill/>
          <a:ln w="50800">
            <a:solidFill>
              <a:schemeClr val="tx1"/>
            </a:solidFill>
            <a:round/>
            <a:headEnd/>
            <a:tailEnd type="triangle" w="med" len="med"/>
          </a:ln>
        </p:spPr>
        <p:txBody>
          <a:bodyPr>
            <a:prstTxWarp prst="textNoShape">
              <a:avLst/>
            </a:prstTxWarp>
          </a:bodyPr>
          <a:lstStyle/>
          <a:p>
            <a:endParaRPr lang="en-US"/>
          </a:p>
        </p:txBody>
      </p:sp>
      <p:sp>
        <p:nvSpPr>
          <p:cNvPr id="104461" name="Line 43"/>
          <p:cNvSpPr>
            <a:spLocks noChangeShapeType="1"/>
          </p:cNvSpPr>
          <p:nvPr/>
        </p:nvSpPr>
        <p:spPr bwMode="auto">
          <a:xfrm>
            <a:off x="3886200" y="2730500"/>
            <a:ext cx="2286000" cy="0"/>
          </a:xfrm>
          <a:prstGeom prst="line">
            <a:avLst/>
          </a:prstGeom>
          <a:noFill/>
          <a:ln w="50800">
            <a:solidFill>
              <a:schemeClr val="tx1"/>
            </a:solidFill>
            <a:round/>
            <a:headEnd type="triangle" w="med" len="med"/>
            <a:tailEnd/>
          </a:ln>
        </p:spPr>
        <p:txBody>
          <a:bodyPr>
            <a:prstTxWarp prst="textNoShape">
              <a:avLst/>
            </a:prstTxWarp>
          </a:bodyPr>
          <a:lstStyle/>
          <a:p>
            <a:endParaRPr lang="en-US"/>
          </a:p>
        </p:txBody>
      </p:sp>
      <p:sp>
        <p:nvSpPr>
          <p:cNvPr id="104462" name="Line 44"/>
          <p:cNvSpPr>
            <a:spLocks noChangeShapeType="1"/>
          </p:cNvSpPr>
          <p:nvPr/>
        </p:nvSpPr>
        <p:spPr bwMode="auto">
          <a:xfrm>
            <a:off x="6172200" y="2095500"/>
            <a:ext cx="0" cy="635000"/>
          </a:xfrm>
          <a:prstGeom prst="line">
            <a:avLst/>
          </a:prstGeom>
          <a:noFill/>
          <a:ln w="50800">
            <a:solidFill>
              <a:schemeClr val="tx1"/>
            </a:solidFill>
            <a:round/>
            <a:headEnd/>
            <a:tailEnd type="triangle" w="med" len="med"/>
          </a:ln>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22">
                                            <p:txEl>
                                              <p:pRg st="0" end="0"/>
                                            </p:txEl>
                                          </p:spTgt>
                                        </p:tgtEl>
                                        <p:attrNameLst>
                                          <p:attrName>style.visibility</p:attrName>
                                        </p:attrNameLst>
                                      </p:cBhvr>
                                      <p:to>
                                        <p:strVal val="visible"/>
                                      </p:to>
                                    </p:set>
                                    <p:animEffect transition="in" filter="wipe(left)">
                                      <p:cBhvr>
                                        <p:cTn id="7" dur="500"/>
                                        <p:tgtEl>
                                          <p:spTgt spid="1843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build="p"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3"/>
          <p:cNvSpPr txBox="1">
            <a:spLocks noChangeArrowheads="1"/>
          </p:cNvSpPr>
          <p:nvPr/>
        </p:nvSpPr>
        <p:spPr bwMode="auto">
          <a:xfrm rot="-5400000">
            <a:off x="-128588" y="2557463"/>
            <a:ext cx="1749425" cy="647700"/>
          </a:xfrm>
          <a:prstGeom prst="rect">
            <a:avLst/>
          </a:prstGeom>
          <a:noFill/>
          <a:ln w="25400">
            <a:noFill/>
            <a:miter lim="800000"/>
            <a:headEnd/>
            <a:tailEnd/>
          </a:ln>
        </p:spPr>
        <p:txBody>
          <a:bodyPr wrap="none">
            <a:prstTxWarp prst="textNoShape">
              <a:avLst/>
            </a:prstTxWarp>
            <a:spAutoFit/>
          </a:bodyPr>
          <a:lstStyle/>
          <a:p>
            <a:r>
              <a:rPr lang="en-US" sz="3600"/>
              <a:t>Thermal</a:t>
            </a:r>
          </a:p>
        </p:txBody>
      </p:sp>
      <p:pic>
        <p:nvPicPr>
          <p:cNvPr id="105475" name="Picture 4"/>
          <p:cNvPicPr>
            <a:picLocks noChangeAspect="1" noChangeArrowheads="1"/>
          </p:cNvPicPr>
          <p:nvPr/>
        </p:nvPicPr>
        <p:blipFill>
          <a:blip r:embed="rId2"/>
          <a:srcRect/>
          <a:stretch>
            <a:fillRect/>
          </a:stretch>
        </p:blipFill>
        <p:spPr bwMode="auto">
          <a:xfrm>
            <a:off x="1457325" y="1960563"/>
            <a:ext cx="6230938" cy="1793875"/>
          </a:xfrm>
          <a:prstGeom prst="rect">
            <a:avLst/>
          </a:prstGeom>
          <a:noFill/>
          <a:ln w="9525">
            <a:noFill/>
            <a:miter lim="800000"/>
            <a:headEnd/>
            <a:tailEnd/>
          </a:ln>
        </p:spPr>
      </p:pic>
      <p:sp>
        <p:nvSpPr>
          <p:cNvPr id="105476" name="Rectangle 4"/>
          <p:cNvSpPr>
            <a:spLocks noChangeArrowheads="1"/>
          </p:cNvSpPr>
          <p:nvPr/>
        </p:nvSpPr>
        <p:spPr bwMode="auto">
          <a:xfrm>
            <a:off x="4495800" y="2986088"/>
            <a:ext cx="990600" cy="381000"/>
          </a:xfrm>
          <a:prstGeom prst="rect">
            <a:avLst/>
          </a:prstGeom>
          <a:noFill/>
          <a:ln w="25400">
            <a:solidFill>
              <a:srgbClr val="FF0000"/>
            </a:solidFill>
            <a:miter lim="800000"/>
            <a:headEnd/>
            <a:tailEnd/>
          </a:ln>
        </p:spPr>
        <p:txBody>
          <a:bodyPr wrap="none" anchor="ctr">
            <a:prstTxWarp prst="textNoShape">
              <a:avLst/>
            </a:prstTxWarp>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1012825"/>
            <a:ext cx="2514600" cy="4699000"/>
          </a:xfrm>
          <a:prstGeom prst="rect">
            <a:avLst/>
          </a:prstGeom>
          <a:solidFill>
            <a:srgbClr val="808080"/>
          </a:solidFill>
          <a:ln w="9525">
            <a:solidFill>
              <a:schemeClr val="tx1"/>
            </a:solidFill>
            <a:miter lim="800000"/>
            <a:headEnd/>
            <a:tailEnd/>
          </a:ln>
        </p:spPr>
        <p:txBody>
          <a:bodyPr wrap="none" anchor="ctr">
            <a:prstTxWarp prst="textNoShape">
              <a:avLst/>
            </a:prstTxWarp>
          </a:bodyPr>
          <a:lstStyle/>
          <a:p>
            <a:endParaRPr lang="en-US"/>
          </a:p>
        </p:txBody>
      </p:sp>
      <p:sp>
        <p:nvSpPr>
          <p:cNvPr id="32771" name="Line 3"/>
          <p:cNvSpPr>
            <a:spLocks noChangeShapeType="1"/>
          </p:cNvSpPr>
          <p:nvPr/>
        </p:nvSpPr>
        <p:spPr bwMode="auto">
          <a:xfrm flipV="1">
            <a:off x="1447800" y="698500"/>
            <a:ext cx="304800" cy="254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32772" name="Line 4"/>
          <p:cNvSpPr>
            <a:spLocks noChangeShapeType="1"/>
          </p:cNvSpPr>
          <p:nvPr/>
        </p:nvSpPr>
        <p:spPr bwMode="auto">
          <a:xfrm>
            <a:off x="1752600" y="698500"/>
            <a:ext cx="152400" cy="127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32773" name="Line 5"/>
          <p:cNvSpPr>
            <a:spLocks noChangeShapeType="1"/>
          </p:cNvSpPr>
          <p:nvPr/>
        </p:nvSpPr>
        <p:spPr bwMode="auto">
          <a:xfrm flipH="1">
            <a:off x="1752600" y="825500"/>
            <a:ext cx="152400" cy="127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32774" name="Line 6"/>
          <p:cNvSpPr>
            <a:spLocks noChangeShapeType="1"/>
          </p:cNvSpPr>
          <p:nvPr/>
        </p:nvSpPr>
        <p:spPr bwMode="auto">
          <a:xfrm flipV="1">
            <a:off x="1752600" y="508000"/>
            <a:ext cx="304800" cy="190500"/>
          </a:xfrm>
          <a:prstGeom prst="line">
            <a:avLst/>
          </a:prstGeom>
          <a:noFill/>
          <a:ln w="9525">
            <a:solidFill>
              <a:schemeClr val="tx1"/>
            </a:solidFill>
            <a:round/>
            <a:headEnd/>
            <a:tailEnd/>
          </a:ln>
        </p:spPr>
        <p:txBody>
          <a:bodyPr>
            <a:prstTxWarp prst="textNoShape">
              <a:avLst/>
            </a:prstTxWarp>
          </a:bodyPr>
          <a:lstStyle/>
          <a:p>
            <a:endParaRPr lang="en-US"/>
          </a:p>
        </p:txBody>
      </p:sp>
      <p:sp>
        <p:nvSpPr>
          <p:cNvPr id="32775" name="Oval 7"/>
          <p:cNvSpPr>
            <a:spLocks noChangeArrowheads="1"/>
          </p:cNvSpPr>
          <p:nvPr/>
        </p:nvSpPr>
        <p:spPr bwMode="auto">
          <a:xfrm>
            <a:off x="1981200" y="381000"/>
            <a:ext cx="228600" cy="1270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32776" name="Line 8"/>
          <p:cNvSpPr>
            <a:spLocks noChangeShapeType="1"/>
          </p:cNvSpPr>
          <p:nvPr/>
        </p:nvSpPr>
        <p:spPr bwMode="auto">
          <a:xfrm>
            <a:off x="1905000" y="571500"/>
            <a:ext cx="228600" cy="127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32777" name="Line 9"/>
          <p:cNvSpPr>
            <a:spLocks noChangeShapeType="1"/>
          </p:cNvSpPr>
          <p:nvPr/>
        </p:nvSpPr>
        <p:spPr bwMode="auto">
          <a:xfrm flipH="1">
            <a:off x="1905000" y="698500"/>
            <a:ext cx="2286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32778" name="Line 10"/>
          <p:cNvSpPr>
            <a:spLocks noChangeShapeType="1"/>
          </p:cNvSpPr>
          <p:nvPr/>
        </p:nvSpPr>
        <p:spPr bwMode="auto">
          <a:xfrm>
            <a:off x="990600" y="508000"/>
            <a:ext cx="5334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32779" name="Line 11"/>
          <p:cNvSpPr>
            <a:spLocks noChangeShapeType="1"/>
          </p:cNvSpPr>
          <p:nvPr/>
        </p:nvSpPr>
        <p:spPr bwMode="auto">
          <a:xfrm>
            <a:off x="838200" y="635000"/>
            <a:ext cx="4572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32780" name="Line 12"/>
          <p:cNvSpPr>
            <a:spLocks noChangeShapeType="1"/>
          </p:cNvSpPr>
          <p:nvPr/>
        </p:nvSpPr>
        <p:spPr bwMode="auto">
          <a:xfrm>
            <a:off x="609600" y="762000"/>
            <a:ext cx="5334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32781" name="Text Box 13"/>
          <p:cNvSpPr txBox="1">
            <a:spLocks noChangeArrowheads="1"/>
          </p:cNvSpPr>
          <p:nvPr/>
        </p:nvSpPr>
        <p:spPr bwMode="auto">
          <a:xfrm>
            <a:off x="3260725" y="479425"/>
            <a:ext cx="1789113" cy="460375"/>
          </a:xfrm>
          <a:prstGeom prst="rect">
            <a:avLst/>
          </a:prstGeom>
          <a:noFill/>
          <a:ln w="9525">
            <a:noFill/>
            <a:miter lim="800000"/>
            <a:headEnd/>
            <a:tailEnd/>
          </a:ln>
        </p:spPr>
        <p:txBody>
          <a:bodyPr wrap="none">
            <a:prstTxWarp prst="textNoShape">
              <a:avLst/>
            </a:prstTxWarp>
            <a:spAutoFit/>
          </a:bodyPr>
          <a:lstStyle/>
          <a:p>
            <a:r>
              <a:rPr lang="en-US"/>
              <a:t>V = 9.21 m/s</a:t>
            </a:r>
          </a:p>
        </p:txBody>
      </p:sp>
      <p:sp>
        <p:nvSpPr>
          <p:cNvPr id="32782" name="Text Box 14"/>
          <p:cNvSpPr txBox="1">
            <a:spLocks noChangeArrowheads="1"/>
          </p:cNvSpPr>
          <p:nvPr/>
        </p:nvSpPr>
        <p:spPr bwMode="auto">
          <a:xfrm>
            <a:off x="6080125" y="479425"/>
            <a:ext cx="1333500" cy="460375"/>
          </a:xfrm>
          <a:prstGeom prst="rect">
            <a:avLst/>
          </a:prstGeom>
          <a:noFill/>
          <a:ln w="9525">
            <a:noFill/>
            <a:miter lim="800000"/>
            <a:headEnd/>
            <a:tailEnd/>
          </a:ln>
        </p:spPr>
        <p:txBody>
          <a:bodyPr wrap="none">
            <a:prstTxWarp prst="textNoShape">
              <a:avLst/>
            </a:prstTxWarp>
            <a:spAutoFit/>
          </a:bodyPr>
          <a:lstStyle/>
          <a:p>
            <a:r>
              <a:rPr lang="en-US"/>
              <a:t>t = 2.17 s</a:t>
            </a:r>
          </a:p>
        </p:txBody>
      </p:sp>
      <p:sp>
        <p:nvSpPr>
          <p:cNvPr id="32783" name="Text Box 15"/>
          <p:cNvSpPr txBox="1">
            <a:spLocks noChangeArrowheads="1"/>
          </p:cNvSpPr>
          <p:nvPr/>
        </p:nvSpPr>
        <p:spPr bwMode="auto">
          <a:xfrm>
            <a:off x="0" y="1181100"/>
            <a:ext cx="2514600" cy="5540375"/>
          </a:xfrm>
          <a:prstGeom prst="rect">
            <a:avLst/>
          </a:prstGeom>
          <a:noFill/>
          <a:ln w="9525">
            <a:noFill/>
            <a:miter lim="800000"/>
            <a:headEnd/>
            <a:tailEnd/>
          </a:ln>
        </p:spPr>
        <p:txBody>
          <a:bodyPr>
            <a:prstTxWarp prst="textNoShape">
              <a:avLst/>
            </a:prstTxWarp>
            <a:spAutoFit/>
          </a:bodyPr>
          <a:lstStyle/>
          <a:p>
            <a:pPr marL="457200" indent="-457200">
              <a:buFontTx/>
              <a:buAutoNum type="arabicPeriod"/>
            </a:pPr>
            <a:r>
              <a:rPr lang="en-US" sz="1800"/>
              <a:t>How far out does she land?</a:t>
            </a:r>
          </a:p>
          <a:p>
            <a:pPr marL="457200" indent="-457200">
              <a:buFontTx/>
              <a:buAutoNum type="arabicPeriod"/>
            </a:pPr>
            <a:r>
              <a:rPr lang="en-US" sz="1800"/>
              <a:t>How high is the cliff?</a:t>
            </a:r>
          </a:p>
          <a:p>
            <a:pPr marL="457200" indent="-457200">
              <a:buFontTx/>
              <a:buAutoNum type="arabicPeriod"/>
            </a:pPr>
            <a:r>
              <a:rPr lang="en-US" sz="1800"/>
              <a:t>What is the velocity of impact in VC Notation?</a:t>
            </a:r>
          </a:p>
          <a:p>
            <a:pPr marL="457200" indent="-457200">
              <a:buFontTx/>
              <a:buAutoNum type="arabicPeriod"/>
            </a:pPr>
            <a:r>
              <a:rPr lang="en-US" sz="1800"/>
              <a:t>What is the velocity of impact? (in AM Notation)</a:t>
            </a:r>
          </a:p>
          <a:p>
            <a:pPr marL="457200" indent="-457200"/>
            <a:r>
              <a:rPr lang="en-US" sz="1800"/>
              <a:t>20.0 m, 23.1 m, </a:t>
            </a:r>
          </a:p>
          <a:p>
            <a:pPr marL="457200" indent="-457200"/>
            <a:r>
              <a:rPr lang="en-US" sz="1800"/>
              <a:t>9.21 m/s x + -21.3 m/s y</a:t>
            </a:r>
          </a:p>
          <a:p>
            <a:pPr marL="457200" indent="-457200"/>
            <a:r>
              <a:rPr lang="en-US" sz="1800"/>
              <a:t>23.2 m/s 66.6</a:t>
            </a:r>
            <a:r>
              <a:rPr lang="en-US" sz="1800" baseline="30000"/>
              <a:t>o</a:t>
            </a:r>
            <a:r>
              <a:rPr lang="en-US" sz="1800"/>
              <a:t> below horiz</a:t>
            </a:r>
          </a:p>
          <a:p>
            <a:pPr marL="457200" indent="-457200"/>
            <a:endParaRPr lang="en-US" sz="1800"/>
          </a:p>
          <a:p>
            <a:pPr marL="457200" indent="-457200"/>
            <a:endParaRPr lang="en-US" sz="1800"/>
          </a:p>
          <a:p>
            <a:pPr marL="457200" indent="-457200"/>
            <a:endParaRPr lang="en-US" sz="1800"/>
          </a:p>
          <a:p>
            <a:pPr marL="457200" indent="-457200">
              <a:buFontTx/>
              <a:buAutoNum type="arabicPeriod"/>
            </a:pPr>
            <a:endParaRPr lang="en-US" sz="1800"/>
          </a:p>
          <a:p>
            <a:pPr marL="457200" indent="-457200">
              <a:buFontTx/>
              <a:buAutoNum type="arabicPeriod"/>
            </a:pPr>
            <a:endParaRPr lang="en-US" sz="1800"/>
          </a:p>
        </p:txBody>
      </p:sp>
      <p:sp>
        <p:nvSpPr>
          <p:cNvPr id="32784" name="Rectangle 16"/>
          <p:cNvSpPr>
            <a:spLocks noChangeArrowheads="1"/>
          </p:cNvSpPr>
          <p:nvPr/>
        </p:nvSpPr>
        <p:spPr bwMode="auto">
          <a:xfrm>
            <a:off x="2514600" y="5524500"/>
            <a:ext cx="6629400" cy="190500"/>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3"/>
          <p:cNvSpPr txBox="1">
            <a:spLocks noChangeArrowheads="1"/>
          </p:cNvSpPr>
          <p:nvPr/>
        </p:nvSpPr>
        <p:spPr bwMode="auto">
          <a:xfrm>
            <a:off x="0" y="123825"/>
            <a:ext cx="2566988" cy="584200"/>
          </a:xfrm>
          <a:prstGeom prst="rect">
            <a:avLst/>
          </a:prstGeom>
          <a:noFill/>
          <a:ln w="9525">
            <a:noFill/>
            <a:miter lim="800000"/>
            <a:headEnd/>
            <a:tailEnd/>
          </a:ln>
        </p:spPr>
        <p:txBody>
          <a:bodyPr wrap="none">
            <a:prstTxWarp prst="textNoShape">
              <a:avLst/>
            </a:prstTxWarp>
            <a:spAutoFit/>
          </a:bodyPr>
          <a:lstStyle/>
          <a:p>
            <a:r>
              <a:rPr lang="en-US" sz="3200" b="1" u="sng"/>
              <a:t>The “system”</a:t>
            </a:r>
          </a:p>
        </p:txBody>
      </p:sp>
      <p:sp>
        <p:nvSpPr>
          <p:cNvPr id="11292" name="Text Box 28"/>
          <p:cNvSpPr txBox="1">
            <a:spLocks noChangeArrowheads="1"/>
          </p:cNvSpPr>
          <p:nvPr/>
        </p:nvSpPr>
        <p:spPr bwMode="auto">
          <a:xfrm>
            <a:off x="228600" y="698500"/>
            <a:ext cx="6324600" cy="5048250"/>
          </a:xfrm>
          <a:prstGeom prst="rect">
            <a:avLst/>
          </a:prstGeom>
          <a:noFill/>
          <a:ln w="25400">
            <a:noFill/>
            <a:miter lim="800000"/>
            <a:headEnd/>
            <a:tailEnd/>
          </a:ln>
          <a:effectLst/>
        </p:spPr>
        <p:txBody>
          <a:bodyPr>
            <a:prstTxWarp prst="textNoShape">
              <a:avLst/>
            </a:prstTxWarp>
            <a:spAutoFit/>
          </a:bodyPr>
          <a:lstStyle/>
          <a:p>
            <a:r>
              <a:rPr lang="en-US" sz="1800"/>
              <a:t>Gas/cylinder/piston/working gas</a:t>
            </a:r>
          </a:p>
          <a:p>
            <a:endParaRPr lang="en-US" sz="1000"/>
          </a:p>
          <a:p>
            <a:r>
              <a:rPr lang="en-US" sz="3600">
                <a:sym typeface="Symbol" charset="2"/>
              </a:rPr>
              <a:t></a:t>
            </a:r>
            <a:r>
              <a:rPr lang="en-US" sz="3600"/>
              <a:t>U</a:t>
            </a:r>
            <a:r>
              <a:rPr lang="en-US"/>
              <a:t> - Increase in internal energy</a:t>
            </a:r>
          </a:p>
          <a:p>
            <a:pPr lvl="1"/>
            <a:r>
              <a:rPr lang="en-US">
                <a:sym typeface="Symbol" charset="2"/>
              </a:rPr>
              <a:t>(U  T)</a:t>
            </a:r>
          </a:p>
          <a:p>
            <a:r>
              <a:rPr lang="en-US" sz="3600">
                <a:sym typeface="Symbol" charset="2"/>
              </a:rPr>
              <a:t>Q</a:t>
            </a:r>
            <a:r>
              <a:rPr lang="en-US">
                <a:sym typeface="Symbol" charset="2"/>
              </a:rPr>
              <a:t> - Heat added to system</a:t>
            </a:r>
          </a:p>
          <a:p>
            <a:pPr lvl="1"/>
            <a:r>
              <a:rPr lang="en-US">
                <a:sym typeface="Symbol" charset="2"/>
              </a:rPr>
              <a:t>Heat flow in (+) / heat flow out (-)</a:t>
            </a:r>
          </a:p>
          <a:p>
            <a:r>
              <a:rPr lang="en-US" sz="3600">
                <a:sym typeface="Symbol" charset="2"/>
              </a:rPr>
              <a:t>W</a:t>
            </a:r>
            <a:r>
              <a:rPr lang="en-US">
                <a:sym typeface="Symbol" charset="2"/>
              </a:rPr>
              <a:t> - Work done </a:t>
            </a:r>
            <a:r>
              <a:rPr lang="en-US" u="sng">
                <a:sym typeface="Symbol" charset="2"/>
              </a:rPr>
              <a:t>by</a:t>
            </a:r>
            <a:r>
              <a:rPr lang="en-US">
                <a:sym typeface="Symbol" charset="2"/>
              </a:rPr>
              <a:t> the system</a:t>
            </a:r>
          </a:p>
          <a:p>
            <a:pPr lvl="1"/>
            <a:r>
              <a:rPr lang="en-US">
                <a:sym typeface="Symbol" charset="2"/>
              </a:rPr>
              <a:t>piston moves out = work </a:t>
            </a:r>
            <a:r>
              <a:rPr lang="en-US" u="sng">
                <a:sym typeface="Symbol" charset="2"/>
              </a:rPr>
              <a:t>by</a:t>
            </a:r>
            <a:r>
              <a:rPr lang="en-US">
                <a:sym typeface="Symbol" charset="2"/>
              </a:rPr>
              <a:t> system (+)</a:t>
            </a:r>
          </a:p>
          <a:p>
            <a:pPr lvl="1"/>
            <a:r>
              <a:rPr lang="en-US">
                <a:sym typeface="Symbol" charset="2"/>
              </a:rPr>
              <a:t>piston moves in = work </a:t>
            </a:r>
            <a:r>
              <a:rPr lang="en-US" u="sng">
                <a:sym typeface="Symbol" charset="2"/>
              </a:rPr>
              <a:t>on</a:t>
            </a:r>
            <a:r>
              <a:rPr lang="en-US">
                <a:sym typeface="Symbol" charset="2"/>
              </a:rPr>
              <a:t> system (-)</a:t>
            </a:r>
          </a:p>
          <a:p>
            <a:pPr lvl="1"/>
            <a:endParaRPr lang="en-US">
              <a:sym typeface="Symbol" charset="2"/>
            </a:endParaRPr>
          </a:p>
          <a:p>
            <a:r>
              <a:rPr lang="en-US" sz="3600">
                <a:sym typeface="Symbol" charset="2"/>
              </a:rPr>
              <a:t>Q = </a:t>
            </a:r>
            <a:r>
              <a:rPr lang="en-US" sz="3600"/>
              <a:t>U + </a:t>
            </a:r>
            <a:r>
              <a:rPr lang="en-US" sz="3600">
                <a:sym typeface="Symbol" charset="2"/>
              </a:rPr>
              <a:t>W</a:t>
            </a:r>
          </a:p>
          <a:p>
            <a:r>
              <a:rPr lang="en-US">
                <a:sym typeface="Symbol" charset="2"/>
              </a:rPr>
              <a:t>(conservation of energy)</a:t>
            </a:r>
          </a:p>
        </p:txBody>
      </p:sp>
      <p:pic>
        <p:nvPicPr>
          <p:cNvPr id="106500" name="Picture 79" descr="FG15_02"/>
          <p:cNvPicPr>
            <a:picLocks noChangeAspect="1" noChangeArrowheads="1"/>
          </p:cNvPicPr>
          <p:nvPr/>
        </p:nvPicPr>
        <p:blipFill>
          <a:blip r:embed="rId2"/>
          <a:srcRect l="37042" t="6580" r="38391" b="7895"/>
          <a:stretch>
            <a:fillRect/>
          </a:stretch>
        </p:blipFill>
        <p:spPr bwMode="auto">
          <a:xfrm>
            <a:off x="6430963" y="127000"/>
            <a:ext cx="2560637" cy="495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92">
                                            <p:txEl>
                                              <p:pRg st="0" end="0"/>
                                            </p:txEl>
                                          </p:spTgt>
                                        </p:tgtEl>
                                        <p:attrNameLst>
                                          <p:attrName>style.visibility</p:attrName>
                                        </p:attrNameLst>
                                      </p:cBhvr>
                                      <p:to>
                                        <p:strVal val="visible"/>
                                      </p:to>
                                    </p:set>
                                    <p:animEffect transition="in" filter="wipe(left)">
                                      <p:cBhvr>
                                        <p:cTn id="7" dur="500"/>
                                        <p:tgtEl>
                                          <p:spTgt spid="112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92">
                                            <p:txEl>
                                              <p:pRg st="2" end="2"/>
                                            </p:txEl>
                                          </p:spTgt>
                                        </p:tgtEl>
                                        <p:attrNameLst>
                                          <p:attrName>style.visibility</p:attrName>
                                        </p:attrNameLst>
                                      </p:cBhvr>
                                      <p:to>
                                        <p:strVal val="visible"/>
                                      </p:to>
                                    </p:set>
                                    <p:animEffect transition="in" filter="wipe(left)">
                                      <p:cBhvr>
                                        <p:cTn id="12" dur="500"/>
                                        <p:tgtEl>
                                          <p:spTgt spid="11292">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292">
                                            <p:txEl>
                                              <p:pRg st="3" end="3"/>
                                            </p:txEl>
                                          </p:spTgt>
                                        </p:tgtEl>
                                        <p:attrNameLst>
                                          <p:attrName>style.visibility</p:attrName>
                                        </p:attrNameLst>
                                      </p:cBhvr>
                                      <p:to>
                                        <p:strVal val="visible"/>
                                      </p:to>
                                    </p:set>
                                    <p:animEffect transition="in" filter="wipe(left)">
                                      <p:cBhvr>
                                        <p:cTn id="15" dur="500"/>
                                        <p:tgtEl>
                                          <p:spTgt spid="1129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292">
                                            <p:txEl>
                                              <p:pRg st="4" end="4"/>
                                            </p:txEl>
                                          </p:spTgt>
                                        </p:tgtEl>
                                        <p:attrNameLst>
                                          <p:attrName>style.visibility</p:attrName>
                                        </p:attrNameLst>
                                      </p:cBhvr>
                                      <p:to>
                                        <p:strVal val="visible"/>
                                      </p:to>
                                    </p:set>
                                    <p:animEffect transition="in" filter="wipe(left)">
                                      <p:cBhvr>
                                        <p:cTn id="20" dur="500"/>
                                        <p:tgtEl>
                                          <p:spTgt spid="11292">
                                            <p:txEl>
                                              <p:pRg st="4" end="4"/>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292">
                                            <p:txEl>
                                              <p:pRg st="5" end="5"/>
                                            </p:txEl>
                                          </p:spTgt>
                                        </p:tgtEl>
                                        <p:attrNameLst>
                                          <p:attrName>style.visibility</p:attrName>
                                        </p:attrNameLst>
                                      </p:cBhvr>
                                      <p:to>
                                        <p:strVal val="visible"/>
                                      </p:to>
                                    </p:set>
                                    <p:animEffect transition="in" filter="wipe(left)">
                                      <p:cBhvr>
                                        <p:cTn id="23" dur="500"/>
                                        <p:tgtEl>
                                          <p:spTgt spid="1129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292">
                                            <p:txEl>
                                              <p:pRg st="6" end="6"/>
                                            </p:txEl>
                                          </p:spTgt>
                                        </p:tgtEl>
                                        <p:attrNameLst>
                                          <p:attrName>style.visibility</p:attrName>
                                        </p:attrNameLst>
                                      </p:cBhvr>
                                      <p:to>
                                        <p:strVal val="visible"/>
                                      </p:to>
                                    </p:set>
                                    <p:animEffect transition="in" filter="wipe(left)">
                                      <p:cBhvr>
                                        <p:cTn id="28" dur="500"/>
                                        <p:tgtEl>
                                          <p:spTgt spid="11292">
                                            <p:txEl>
                                              <p:pRg st="6" end="6"/>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292">
                                            <p:txEl>
                                              <p:pRg st="7" end="7"/>
                                            </p:txEl>
                                          </p:spTgt>
                                        </p:tgtEl>
                                        <p:attrNameLst>
                                          <p:attrName>style.visibility</p:attrName>
                                        </p:attrNameLst>
                                      </p:cBhvr>
                                      <p:to>
                                        <p:strVal val="visible"/>
                                      </p:to>
                                    </p:set>
                                    <p:animEffect transition="in" filter="wipe(left)">
                                      <p:cBhvr>
                                        <p:cTn id="31" dur="500"/>
                                        <p:tgtEl>
                                          <p:spTgt spid="11292">
                                            <p:txEl>
                                              <p:pRg st="7" end="7"/>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292">
                                            <p:txEl>
                                              <p:pRg st="8" end="8"/>
                                            </p:txEl>
                                          </p:spTgt>
                                        </p:tgtEl>
                                        <p:attrNameLst>
                                          <p:attrName>style.visibility</p:attrName>
                                        </p:attrNameLst>
                                      </p:cBhvr>
                                      <p:to>
                                        <p:strVal val="visible"/>
                                      </p:to>
                                    </p:set>
                                    <p:animEffect transition="in" filter="wipe(left)">
                                      <p:cBhvr>
                                        <p:cTn id="34" dur="500"/>
                                        <p:tgtEl>
                                          <p:spTgt spid="11292">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292">
                                            <p:txEl>
                                              <p:pRg st="10" end="10"/>
                                            </p:txEl>
                                          </p:spTgt>
                                        </p:tgtEl>
                                        <p:attrNameLst>
                                          <p:attrName>style.visibility</p:attrName>
                                        </p:attrNameLst>
                                      </p:cBhvr>
                                      <p:to>
                                        <p:strVal val="visible"/>
                                      </p:to>
                                    </p:set>
                                    <p:animEffect transition="in" filter="wipe(left)">
                                      <p:cBhvr>
                                        <p:cTn id="39" dur="500"/>
                                        <p:tgtEl>
                                          <p:spTgt spid="11292">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292">
                                            <p:txEl>
                                              <p:pRg st="11" end="11"/>
                                            </p:txEl>
                                          </p:spTgt>
                                        </p:tgtEl>
                                        <p:attrNameLst>
                                          <p:attrName>style.visibility</p:attrName>
                                        </p:attrNameLst>
                                      </p:cBhvr>
                                      <p:to>
                                        <p:strVal val="visible"/>
                                      </p:to>
                                    </p:set>
                                    <p:animEffect transition="in" filter="wipe(left)">
                                      <p:cBhvr>
                                        <p:cTn id="44" dur="500"/>
                                        <p:tgtEl>
                                          <p:spTgt spid="1129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2" grpId="0" build="p" autoUpdateAnimBg="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381000" y="2413000"/>
            <a:ext cx="8763000" cy="1384300"/>
          </a:xfrm>
          <a:prstGeom prst="rect">
            <a:avLst/>
          </a:prstGeom>
          <a:noFill/>
          <a:ln w="9525">
            <a:noFill/>
            <a:miter lim="800000"/>
            <a:headEnd/>
            <a:tailEnd/>
          </a:ln>
        </p:spPr>
        <p:txBody>
          <a:bodyPr>
            <a:prstTxWarp prst="textNoShape">
              <a:avLst/>
            </a:prstTxWarp>
            <a:spAutoFit/>
          </a:bodyPr>
          <a:lstStyle/>
          <a:p>
            <a:r>
              <a:rPr lang="en-US" sz="1400">
                <a:sym typeface="Symbol" charset="2"/>
              </a:rPr>
              <a:t>Q = </a:t>
            </a:r>
            <a:r>
              <a:rPr lang="en-US" sz="1400"/>
              <a:t>U + </a:t>
            </a:r>
            <a:r>
              <a:rPr lang="en-US" sz="1400">
                <a:sym typeface="Symbol" charset="2"/>
              </a:rPr>
              <a:t>W</a:t>
            </a:r>
          </a:p>
          <a:p>
            <a:r>
              <a:rPr lang="en-US" sz="1400">
                <a:sym typeface="Symbol" charset="2"/>
              </a:rPr>
              <a:t>Q = -34 J</a:t>
            </a:r>
            <a:r>
              <a:rPr lang="en-US" sz="1400"/>
              <a:t> + 67 J</a:t>
            </a:r>
            <a:endParaRPr lang="en-US" sz="1400">
              <a:sym typeface="Symbol" charset="2"/>
            </a:endParaRPr>
          </a:p>
          <a:p>
            <a:r>
              <a:rPr lang="en-US" sz="1400">
                <a:sym typeface="Symbol" charset="2"/>
              </a:rPr>
              <a:t>Q = 33 J</a:t>
            </a:r>
          </a:p>
          <a:p>
            <a:endParaRPr lang="en-US" sz="1400">
              <a:sym typeface="Symbol" charset="2"/>
            </a:endParaRPr>
          </a:p>
          <a:p>
            <a:r>
              <a:rPr lang="en-US" sz="1400">
                <a:sym typeface="Symbol" charset="2"/>
              </a:rPr>
              <a:t>Temperature decreases as it is intrinsically linked to internal energy.  (the system does more work than the thermal energy supplied to it)</a:t>
            </a:r>
          </a:p>
        </p:txBody>
      </p:sp>
      <p:sp>
        <p:nvSpPr>
          <p:cNvPr id="107523" name="Text Box 3"/>
          <p:cNvSpPr txBox="1">
            <a:spLocks noChangeArrowheads="1"/>
          </p:cNvSpPr>
          <p:nvPr/>
        </p:nvSpPr>
        <p:spPr bwMode="auto">
          <a:xfrm>
            <a:off x="228600" y="4914900"/>
            <a:ext cx="2195513" cy="461963"/>
          </a:xfrm>
          <a:prstGeom prst="rect">
            <a:avLst/>
          </a:prstGeom>
          <a:noFill/>
          <a:ln w="25400">
            <a:noFill/>
            <a:miter lim="800000"/>
            <a:headEnd/>
            <a:tailEnd/>
          </a:ln>
        </p:spPr>
        <p:txBody>
          <a:bodyPr wrap="none">
            <a:prstTxWarp prst="textNoShape">
              <a:avLst/>
            </a:prstTxWarp>
            <a:spAutoFit/>
          </a:bodyPr>
          <a:lstStyle/>
          <a:p>
            <a:r>
              <a:rPr lang="en-US"/>
              <a:t>+33 J, decreases</a:t>
            </a:r>
          </a:p>
        </p:txBody>
      </p:sp>
      <p:sp>
        <p:nvSpPr>
          <p:cNvPr id="107524" name="Text Box 5"/>
          <p:cNvSpPr txBox="1">
            <a:spLocks noChangeArrowheads="1"/>
          </p:cNvSpPr>
          <p:nvPr/>
        </p:nvSpPr>
        <p:spPr bwMode="auto">
          <a:xfrm>
            <a:off x="228600" y="317500"/>
            <a:ext cx="8686800" cy="1570038"/>
          </a:xfrm>
          <a:prstGeom prst="rect">
            <a:avLst/>
          </a:prstGeom>
          <a:noFill/>
          <a:ln w="50800">
            <a:noFill/>
            <a:miter lim="800000"/>
            <a:headEnd/>
            <a:tailEnd/>
          </a:ln>
        </p:spPr>
        <p:txBody>
          <a:bodyPr>
            <a:prstTxWarp prst="textNoShape">
              <a:avLst/>
            </a:prstTxWarp>
            <a:spAutoFit/>
          </a:bodyPr>
          <a:lstStyle/>
          <a:p>
            <a:r>
              <a:rPr lang="en-US"/>
              <a:t>Ben Derdundat lets a gas expand, doing 67 J of work, while at the same time the internal energy of the gas goes down by 34 J.  What heat is transferred to the gas, and does the temperature of the gas increase, or decrease?</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5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autoUpdateAnimBg="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Box 1"/>
          <p:cNvSpPr txBox="1">
            <a:spLocks noChangeArrowheads="1"/>
          </p:cNvSpPr>
          <p:nvPr/>
        </p:nvSpPr>
        <p:spPr bwMode="auto">
          <a:xfrm>
            <a:off x="2286000" y="2628900"/>
            <a:ext cx="2865438" cy="461963"/>
          </a:xfrm>
          <a:prstGeom prst="rect">
            <a:avLst/>
          </a:prstGeom>
          <a:noFill/>
          <a:ln w="9525">
            <a:noFill/>
            <a:miter lim="800000"/>
            <a:headEnd/>
            <a:tailEnd/>
          </a:ln>
        </p:spPr>
        <p:txBody>
          <a:bodyPr wrap="none">
            <a:prstTxWarp prst="textNoShape">
              <a:avLst/>
            </a:prstTxWarp>
            <a:spAutoFit/>
          </a:bodyPr>
          <a:lstStyle/>
          <a:p>
            <a:r>
              <a:rPr lang="en-US"/>
              <a:t>End of first year stuff</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rot="-5400000">
            <a:off x="-540544" y="2520157"/>
            <a:ext cx="2573337" cy="647700"/>
          </a:xfrm>
          <a:prstGeom prst="rect">
            <a:avLst/>
          </a:prstGeom>
          <a:noFill/>
          <a:ln w="25400">
            <a:noFill/>
            <a:miter lim="800000"/>
            <a:headEnd/>
            <a:tailEnd/>
          </a:ln>
        </p:spPr>
        <p:txBody>
          <a:bodyPr wrap="none">
            <a:prstTxWarp prst="textNoShape">
              <a:avLst/>
            </a:prstTxWarp>
            <a:spAutoFit/>
          </a:bodyPr>
          <a:lstStyle/>
          <a:p>
            <a:r>
              <a:rPr lang="en-US" sz="3600"/>
              <a:t>Field Theory</a:t>
            </a:r>
          </a:p>
        </p:txBody>
      </p:sp>
      <p:pic>
        <p:nvPicPr>
          <p:cNvPr id="109571" name="Picture 5"/>
          <p:cNvPicPr>
            <a:picLocks noChangeAspect="1" noChangeArrowheads="1"/>
          </p:cNvPicPr>
          <p:nvPr/>
        </p:nvPicPr>
        <p:blipFill>
          <a:blip r:embed="rId2"/>
          <a:srcRect/>
          <a:stretch>
            <a:fillRect/>
          </a:stretch>
        </p:blipFill>
        <p:spPr bwMode="auto">
          <a:xfrm>
            <a:off x="1423988" y="342900"/>
            <a:ext cx="6296025" cy="3349625"/>
          </a:xfrm>
          <a:prstGeom prst="rect">
            <a:avLst/>
          </a:prstGeom>
          <a:noFill/>
          <a:ln w="9525">
            <a:noFill/>
            <a:miter lim="800000"/>
            <a:headEnd/>
            <a:tailEnd/>
          </a:ln>
        </p:spPr>
      </p:pic>
      <p:sp>
        <p:nvSpPr>
          <p:cNvPr id="109572" name="Rectangle 3"/>
          <p:cNvSpPr>
            <a:spLocks noChangeArrowheads="1"/>
          </p:cNvSpPr>
          <p:nvPr/>
        </p:nvSpPr>
        <p:spPr bwMode="auto">
          <a:xfrm>
            <a:off x="1447800" y="3848100"/>
            <a:ext cx="4572000" cy="1200150"/>
          </a:xfrm>
          <a:prstGeom prst="rect">
            <a:avLst/>
          </a:prstGeom>
          <a:noFill/>
          <a:ln w="9525">
            <a:noFill/>
            <a:miter lim="800000"/>
            <a:headEnd/>
            <a:tailEnd/>
          </a:ln>
        </p:spPr>
        <p:txBody>
          <a:bodyPr>
            <a:prstTxWarp prst="textNoShape">
              <a:avLst/>
            </a:prstTxWarp>
            <a:spAutoFit/>
          </a:bodyPr>
          <a:lstStyle/>
          <a:p>
            <a:r>
              <a:rPr lang="en-US" sz="1800"/>
              <a:t>All of these equations are well explained on the Wiki:</a:t>
            </a:r>
            <a:endParaRPr lang="en-US" sz="1800">
              <a:hlinkClick r:id="rId3"/>
            </a:endParaRPr>
          </a:p>
          <a:p>
            <a:r>
              <a:rPr lang="en-US" sz="1800">
                <a:hlinkClick r:id="rId3"/>
              </a:rPr>
              <a:t>http://tuhsphysics.ttsd.k12.or.us/wiki/index.php/Field_Theory_Worksheet</a:t>
            </a:r>
            <a:endParaRPr lang="en-US" sz="180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152400" y="5461000"/>
            <a:ext cx="971550" cy="276225"/>
          </a:xfrm>
          <a:prstGeom prst="rect">
            <a:avLst/>
          </a:prstGeom>
          <a:noFill/>
          <a:ln w="25400">
            <a:noFill/>
            <a:miter lim="800000"/>
            <a:headEnd/>
            <a:tailEnd/>
          </a:ln>
        </p:spPr>
        <p:txBody>
          <a:bodyPr wrap="none">
            <a:prstTxWarp prst="textNoShape">
              <a:avLst/>
            </a:prstTxWarp>
            <a:spAutoFit/>
          </a:bodyPr>
          <a:lstStyle/>
          <a:p>
            <a:r>
              <a:rPr lang="en-US" sz="1200">
                <a:sym typeface="Symbol" charset="2"/>
              </a:rPr>
              <a:t>-1.32x10</a:t>
            </a:r>
            <a:r>
              <a:rPr lang="en-US" sz="1200" baseline="30000">
                <a:sym typeface="Symbol" charset="2"/>
              </a:rPr>
              <a:t>-8</a:t>
            </a:r>
            <a:r>
              <a:rPr lang="en-US" sz="1200">
                <a:sym typeface="Symbol" charset="2"/>
              </a:rPr>
              <a:t> N</a:t>
            </a:r>
          </a:p>
        </p:txBody>
      </p:sp>
      <p:sp>
        <p:nvSpPr>
          <p:cNvPr id="110595" name="Text Box 3"/>
          <p:cNvSpPr txBox="1">
            <a:spLocks noChangeArrowheads="1"/>
          </p:cNvSpPr>
          <p:nvPr/>
        </p:nvSpPr>
        <p:spPr bwMode="auto">
          <a:xfrm>
            <a:off x="8596313" y="5305425"/>
            <a:ext cx="479425" cy="460375"/>
          </a:xfrm>
          <a:prstGeom prst="rect">
            <a:avLst/>
          </a:prstGeom>
          <a:noFill/>
          <a:ln w="25400">
            <a:noFill/>
            <a:miter lim="800000"/>
            <a:headEnd/>
            <a:tailEnd/>
          </a:ln>
        </p:spPr>
        <p:txBody>
          <a:bodyPr wrap="none">
            <a:prstTxWarp prst="textNoShape">
              <a:avLst/>
            </a:prstTxWarp>
            <a:spAutoFit/>
          </a:bodyPr>
          <a:lstStyle/>
          <a:p>
            <a:r>
              <a:rPr lang="en-US">
                <a:hlinkClick r:id="rId2" action="ppaction://hlinksldjump"/>
              </a:rPr>
              <a:t>W</a:t>
            </a:r>
            <a:endParaRPr lang="en-US"/>
          </a:p>
        </p:txBody>
      </p:sp>
      <p:sp>
        <p:nvSpPr>
          <p:cNvPr id="110596" name="Text Box 4"/>
          <p:cNvSpPr txBox="1">
            <a:spLocks noChangeArrowheads="1"/>
          </p:cNvSpPr>
          <p:nvPr/>
        </p:nvSpPr>
        <p:spPr bwMode="auto">
          <a:xfrm>
            <a:off x="304800" y="114300"/>
            <a:ext cx="8534400" cy="1938338"/>
          </a:xfrm>
          <a:prstGeom prst="rect">
            <a:avLst/>
          </a:prstGeom>
          <a:noFill/>
          <a:ln w="9525">
            <a:noFill/>
            <a:miter lim="800000"/>
            <a:headEnd/>
            <a:tailEnd/>
          </a:ln>
        </p:spPr>
        <p:txBody>
          <a:bodyPr>
            <a:prstTxWarp prst="textNoShape">
              <a:avLst/>
            </a:prstTxWarp>
            <a:spAutoFit/>
          </a:bodyPr>
          <a:lstStyle/>
          <a:p>
            <a:r>
              <a:rPr lang="en-US" sz="4000" b="1"/>
              <a:t>Ido Wanamaker places an electron 1.32x10</a:t>
            </a:r>
            <a:r>
              <a:rPr lang="en-US" sz="4000" b="1" baseline="30000"/>
              <a:t>-10</a:t>
            </a:r>
            <a:r>
              <a:rPr lang="en-US" sz="4000" b="1"/>
              <a:t> m from a proton.  What is the force of attraction?</a:t>
            </a:r>
          </a:p>
        </p:txBody>
      </p:sp>
      <p:sp>
        <p:nvSpPr>
          <p:cNvPr id="148485" name="Text Box 5"/>
          <p:cNvSpPr txBox="1">
            <a:spLocks noChangeArrowheads="1"/>
          </p:cNvSpPr>
          <p:nvPr/>
        </p:nvSpPr>
        <p:spPr bwMode="auto">
          <a:xfrm>
            <a:off x="304800" y="1778000"/>
            <a:ext cx="8534400" cy="2800350"/>
          </a:xfrm>
          <a:prstGeom prst="rect">
            <a:avLst/>
          </a:prstGeom>
          <a:noFill/>
          <a:ln w="9525">
            <a:noFill/>
            <a:miter lim="800000"/>
            <a:headEnd/>
            <a:tailEnd/>
          </a:ln>
        </p:spPr>
        <p:txBody>
          <a:bodyPr>
            <a:prstTxWarp prst="textNoShape">
              <a:avLst/>
            </a:prstTxWarp>
            <a:spAutoFit/>
          </a:bodyPr>
          <a:lstStyle/>
          <a:p>
            <a:pPr lvl="1"/>
            <a:r>
              <a:rPr lang="en-US" sz="3200"/>
              <a:t>F = </a:t>
            </a:r>
            <a:r>
              <a:rPr lang="en-US" sz="3200" u="sng"/>
              <a:t>kq</a:t>
            </a:r>
            <a:r>
              <a:rPr lang="en-US" sz="3200" baseline="-25000"/>
              <a:t>1</a:t>
            </a:r>
            <a:r>
              <a:rPr lang="en-US" sz="3200" u="sng"/>
              <a:t>q</a:t>
            </a:r>
            <a:r>
              <a:rPr lang="en-US" sz="3200" baseline="-25000"/>
              <a:t>2</a:t>
            </a:r>
          </a:p>
          <a:p>
            <a:pPr lvl="1"/>
            <a:r>
              <a:rPr lang="en-US" sz="3200"/>
              <a:t>         r</a:t>
            </a:r>
            <a:r>
              <a:rPr lang="en-US" sz="3200" baseline="30000"/>
              <a:t>2</a:t>
            </a:r>
            <a:endParaRPr lang="en-US" sz="2800"/>
          </a:p>
          <a:p>
            <a:endParaRPr lang="en-US" sz="2800"/>
          </a:p>
          <a:p>
            <a:r>
              <a:rPr lang="en-US" sz="2800"/>
              <a:t>k = 8.99x10</a:t>
            </a:r>
            <a:r>
              <a:rPr lang="en-US" sz="2800" baseline="30000"/>
              <a:t>9</a:t>
            </a:r>
            <a:r>
              <a:rPr lang="en-US" sz="2800"/>
              <a:t> Nm</a:t>
            </a:r>
            <a:r>
              <a:rPr lang="en-US" sz="2800" baseline="30000"/>
              <a:t>2</a:t>
            </a:r>
            <a:r>
              <a:rPr lang="en-US" sz="2800"/>
              <a:t>C</a:t>
            </a:r>
            <a:r>
              <a:rPr lang="en-US" sz="2800" baseline="30000"/>
              <a:t>-2</a:t>
            </a:r>
            <a:r>
              <a:rPr lang="en-US" sz="2800"/>
              <a:t>, q</a:t>
            </a:r>
            <a:r>
              <a:rPr lang="en-US" sz="2800" baseline="-25000"/>
              <a:t>1</a:t>
            </a:r>
            <a:r>
              <a:rPr lang="en-US" sz="2800"/>
              <a:t> = -1.602x10</a:t>
            </a:r>
            <a:r>
              <a:rPr lang="en-US" sz="2800" baseline="30000"/>
              <a:t>-19 </a:t>
            </a:r>
            <a:r>
              <a:rPr lang="en-US" sz="2800"/>
              <a:t>C, </a:t>
            </a:r>
          </a:p>
          <a:p>
            <a:r>
              <a:rPr lang="en-US" sz="2800"/>
              <a:t>q</a:t>
            </a:r>
            <a:r>
              <a:rPr lang="en-US" sz="2800" baseline="-25000"/>
              <a:t>2</a:t>
            </a:r>
            <a:r>
              <a:rPr lang="en-US" sz="2800"/>
              <a:t> = +1.602x10</a:t>
            </a:r>
            <a:r>
              <a:rPr lang="en-US" sz="2800" baseline="30000"/>
              <a:t>-19  </a:t>
            </a:r>
            <a:r>
              <a:rPr lang="en-US" sz="2800"/>
              <a:t>C, r = 1.32x10</a:t>
            </a:r>
            <a:r>
              <a:rPr lang="en-US" sz="2800" baseline="30000"/>
              <a:t>-10</a:t>
            </a:r>
            <a:r>
              <a:rPr lang="en-US" sz="2800"/>
              <a:t> m</a:t>
            </a:r>
          </a:p>
          <a:p>
            <a:r>
              <a:rPr lang="en-US" sz="2800"/>
              <a:t>F = -1.32x10</a:t>
            </a:r>
            <a:r>
              <a:rPr lang="en-US" sz="2800" baseline="30000"/>
              <a:t>-8</a:t>
            </a:r>
            <a:r>
              <a:rPr lang="en-US" sz="2800"/>
              <a:t> 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8485">
                                            <p:txEl>
                                              <p:pRg st="0" end="0"/>
                                            </p:txEl>
                                          </p:spTgt>
                                        </p:tgtEl>
                                        <p:attrNameLst>
                                          <p:attrName>style.visibility</p:attrName>
                                        </p:attrNameLst>
                                      </p:cBhvr>
                                      <p:to>
                                        <p:strVal val="visible"/>
                                      </p:to>
                                    </p:set>
                                    <p:anim calcmode="lin" valueType="num">
                                      <p:cBhvr additive="base">
                                        <p:cTn id="7" dur="500" fill="hold"/>
                                        <p:tgtEl>
                                          <p:spTgt spid="14848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848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8485">
                                            <p:txEl>
                                              <p:pRg st="1" end="1"/>
                                            </p:txEl>
                                          </p:spTgt>
                                        </p:tgtEl>
                                        <p:attrNameLst>
                                          <p:attrName>style.visibility</p:attrName>
                                        </p:attrNameLst>
                                      </p:cBhvr>
                                      <p:to>
                                        <p:strVal val="visible"/>
                                      </p:to>
                                    </p:set>
                                    <p:anim calcmode="lin" valueType="num">
                                      <p:cBhvr additive="base">
                                        <p:cTn id="13" dur="500" fill="hold"/>
                                        <p:tgtEl>
                                          <p:spTgt spid="14848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848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8485">
                                            <p:txEl>
                                              <p:pRg st="3" end="3"/>
                                            </p:txEl>
                                          </p:spTgt>
                                        </p:tgtEl>
                                        <p:attrNameLst>
                                          <p:attrName>style.visibility</p:attrName>
                                        </p:attrNameLst>
                                      </p:cBhvr>
                                      <p:to>
                                        <p:strVal val="visible"/>
                                      </p:to>
                                    </p:set>
                                    <p:anim calcmode="lin" valueType="num">
                                      <p:cBhvr additive="base">
                                        <p:cTn id="19" dur="500" fill="hold"/>
                                        <p:tgtEl>
                                          <p:spTgt spid="14848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848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8485">
                                            <p:txEl>
                                              <p:pRg st="4" end="4"/>
                                            </p:txEl>
                                          </p:spTgt>
                                        </p:tgtEl>
                                        <p:attrNameLst>
                                          <p:attrName>style.visibility</p:attrName>
                                        </p:attrNameLst>
                                      </p:cBhvr>
                                      <p:to>
                                        <p:strVal val="visible"/>
                                      </p:to>
                                    </p:set>
                                    <p:anim calcmode="lin" valueType="num">
                                      <p:cBhvr additive="base">
                                        <p:cTn id="25" dur="500" fill="hold"/>
                                        <p:tgtEl>
                                          <p:spTgt spid="14848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848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8485">
                                            <p:txEl>
                                              <p:pRg st="5" end="5"/>
                                            </p:txEl>
                                          </p:spTgt>
                                        </p:tgtEl>
                                        <p:attrNameLst>
                                          <p:attrName>style.visibility</p:attrName>
                                        </p:attrNameLst>
                                      </p:cBhvr>
                                      <p:to>
                                        <p:strVal val="visible"/>
                                      </p:to>
                                    </p:set>
                                    <p:anim calcmode="lin" valueType="num">
                                      <p:cBhvr additive="base">
                                        <p:cTn id="31" dur="500" fill="hold"/>
                                        <p:tgtEl>
                                          <p:spTgt spid="14848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848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5" grpId="0" build="p" autoUpdateAnimBg="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152400" y="5461000"/>
            <a:ext cx="1044575" cy="276225"/>
          </a:xfrm>
          <a:prstGeom prst="rect">
            <a:avLst/>
          </a:prstGeom>
          <a:noFill/>
          <a:ln w="25400">
            <a:noFill/>
            <a:miter lim="800000"/>
            <a:headEnd/>
            <a:tailEnd/>
          </a:ln>
        </p:spPr>
        <p:txBody>
          <a:bodyPr wrap="none">
            <a:prstTxWarp prst="textNoShape">
              <a:avLst/>
            </a:prstTxWarp>
            <a:spAutoFit/>
          </a:bodyPr>
          <a:lstStyle/>
          <a:p>
            <a:r>
              <a:rPr lang="en-US" sz="1200">
                <a:sym typeface="Symbol" charset="2"/>
              </a:rPr>
              <a:t>1200 N/C left</a:t>
            </a:r>
          </a:p>
        </p:txBody>
      </p:sp>
      <p:sp>
        <p:nvSpPr>
          <p:cNvPr id="111619" name="Text Box 3"/>
          <p:cNvSpPr txBox="1">
            <a:spLocks noChangeArrowheads="1"/>
          </p:cNvSpPr>
          <p:nvPr/>
        </p:nvSpPr>
        <p:spPr bwMode="auto">
          <a:xfrm>
            <a:off x="8596313" y="5305425"/>
            <a:ext cx="479425" cy="460375"/>
          </a:xfrm>
          <a:prstGeom prst="rect">
            <a:avLst/>
          </a:prstGeom>
          <a:noFill/>
          <a:ln w="25400">
            <a:noFill/>
            <a:miter lim="800000"/>
            <a:headEnd/>
            <a:tailEnd/>
          </a:ln>
        </p:spPr>
        <p:txBody>
          <a:bodyPr wrap="none">
            <a:prstTxWarp prst="textNoShape">
              <a:avLst/>
            </a:prstTxWarp>
            <a:spAutoFit/>
          </a:bodyPr>
          <a:lstStyle/>
          <a:p>
            <a:r>
              <a:rPr lang="en-US">
                <a:hlinkClick r:id="rId2" action="ppaction://hlinksldjump"/>
              </a:rPr>
              <a:t>W</a:t>
            </a:r>
            <a:endParaRPr lang="en-US"/>
          </a:p>
        </p:txBody>
      </p:sp>
      <p:sp>
        <p:nvSpPr>
          <p:cNvPr id="149508" name="Text Box 4"/>
          <p:cNvSpPr txBox="1">
            <a:spLocks noChangeArrowheads="1"/>
          </p:cNvSpPr>
          <p:nvPr/>
        </p:nvSpPr>
        <p:spPr bwMode="auto">
          <a:xfrm>
            <a:off x="304800" y="2386013"/>
            <a:ext cx="8534400" cy="1077912"/>
          </a:xfrm>
          <a:prstGeom prst="rect">
            <a:avLst/>
          </a:prstGeom>
          <a:noFill/>
          <a:ln w="9525">
            <a:noFill/>
            <a:miter lim="800000"/>
            <a:headEnd/>
            <a:tailEnd/>
          </a:ln>
        </p:spPr>
        <p:txBody>
          <a:bodyPr>
            <a:prstTxWarp prst="textNoShape">
              <a:avLst/>
            </a:prstTxWarp>
            <a:spAutoFit/>
          </a:bodyPr>
          <a:lstStyle/>
          <a:p>
            <a:r>
              <a:rPr lang="en-US" sz="3200"/>
              <a:t>E = F/q = (.15 N)/(-125x10</a:t>
            </a:r>
            <a:r>
              <a:rPr lang="en-US" sz="3200" baseline="30000"/>
              <a:t>-6</a:t>
            </a:r>
            <a:r>
              <a:rPr lang="en-US" sz="3200"/>
              <a:t> N) = -1200 N/C right or 1200 N/C left</a:t>
            </a:r>
            <a:endParaRPr lang="en-US" sz="2800"/>
          </a:p>
        </p:txBody>
      </p:sp>
      <p:sp>
        <p:nvSpPr>
          <p:cNvPr id="111621" name="Text Box 5"/>
          <p:cNvSpPr txBox="1">
            <a:spLocks noChangeArrowheads="1"/>
          </p:cNvSpPr>
          <p:nvPr/>
        </p:nvSpPr>
        <p:spPr bwMode="auto">
          <a:xfrm>
            <a:off x="304800" y="114300"/>
            <a:ext cx="8534400" cy="2554288"/>
          </a:xfrm>
          <a:prstGeom prst="rect">
            <a:avLst/>
          </a:prstGeom>
          <a:noFill/>
          <a:ln w="9525">
            <a:noFill/>
            <a:miter lim="800000"/>
            <a:headEnd/>
            <a:tailEnd/>
          </a:ln>
        </p:spPr>
        <p:txBody>
          <a:bodyPr>
            <a:prstTxWarp prst="textNoShape">
              <a:avLst/>
            </a:prstTxWarp>
            <a:spAutoFit/>
          </a:bodyPr>
          <a:lstStyle/>
          <a:p>
            <a:r>
              <a:rPr lang="en-US" sz="4000" b="1"/>
              <a:t>Ishunta Dunnit notices that a charge of -125 </a:t>
            </a:r>
            <a:r>
              <a:rPr lang="en-US" sz="4000" b="1">
                <a:sym typeface="Symbol" charset="2"/>
              </a:rPr>
              <a:t></a:t>
            </a:r>
            <a:r>
              <a:rPr lang="en-US" sz="4000" b="1"/>
              <a:t>C experiences a force of .15 N to the right.  What is the electric field and its direction?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9508">
                                            <p:txEl>
                                              <p:pRg st="0" end="0"/>
                                            </p:txEl>
                                          </p:spTgt>
                                        </p:tgtEl>
                                        <p:attrNameLst>
                                          <p:attrName>style.visibility</p:attrName>
                                        </p:attrNameLst>
                                      </p:cBhvr>
                                      <p:to>
                                        <p:strVal val="visible"/>
                                      </p:to>
                                    </p:set>
                                    <p:anim calcmode="lin" valueType="num">
                                      <p:cBhvr additive="base">
                                        <p:cTn id="7" dur="500" fill="hold"/>
                                        <p:tgtEl>
                                          <p:spTgt spid="1495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950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build="p" autoUpdateAnimBg="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152400" y="5461000"/>
            <a:ext cx="893763" cy="276225"/>
          </a:xfrm>
          <a:prstGeom prst="rect">
            <a:avLst/>
          </a:prstGeom>
          <a:noFill/>
          <a:ln w="25400">
            <a:noFill/>
            <a:miter lim="800000"/>
            <a:headEnd/>
            <a:tailEnd/>
          </a:ln>
        </p:spPr>
        <p:txBody>
          <a:bodyPr wrap="none">
            <a:prstTxWarp prst="textNoShape">
              <a:avLst/>
            </a:prstTxWarp>
            <a:spAutoFit/>
          </a:bodyPr>
          <a:lstStyle/>
          <a:p>
            <a:r>
              <a:rPr lang="en-US" sz="1200"/>
              <a:t>1.1 x 10</a:t>
            </a:r>
            <a:r>
              <a:rPr lang="en-US" sz="1200" baseline="30000"/>
              <a:t>7</a:t>
            </a:r>
            <a:r>
              <a:rPr lang="en-US" sz="1200"/>
              <a:t> m</a:t>
            </a:r>
            <a:endParaRPr lang="en-US" sz="1400">
              <a:sym typeface="Symbol" charset="2"/>
            </a:endParaRPr>
          </a:p>
        </p:txBody>
      </p:sp>
      <p:sp>
        <p:nvSpPr>
          <p:cNvPr id="150531" name="Text Box 3"/>
          <p:cNvSpPr txBox="1">
            <a:spLocks noChangeArrowheads="1"/>
          </p:cNvSpPr>
          <p:nvPr/>
        </p:nvSpPr>
        <p:spPr bwMode="auto">
          <a:xfrm>
            <a:off x="304800" y="2386013"/>
            <a:ext cx="8534400" cy="2801937"/>
          </a:xfrm>
          <a:prstGeom prst="rect">
            <a:avLst/>
          </a:prstGeom>
          <a:noFill/>
          <a:ln w="9525">
            <a:noFill/>
            <a:miter lim="800000"/>
            <a:headEnd/>
            <a:tailEnd/>
          </a:ln>
        </p:spPr>
        <p:txBody>
          <a:bodyPr>
            <a:prstTxWarp prst="textNoShape">
              <a:avLst/>
            </a:prstTxWarp>
            <a:spAutoFit/>
          </a:bodyPr>
          <a:lstStyle/>
          <a:p>
            <a:r>
              <a:rPr lang="en-US" sz="2800"/>
              <a:t>g for a point mass:</a:t>
            </a:r>
          </a:p>
          <a:p>
            <a:pPr lvl="1"/>
            <a:r>
              <a:rPr lang="en-US" sz="2800"/>
              <a:t>g = </a:t>
            </a:r>
            <a:r>
              <a:rPr lang="en-US" sz="2800" u="sng"/>
              <a:t>Gm</a:t>
            </a:r>
            <a:endParaRPr lang="en-US" sz="2800" baseline="-25000"/>
          </a:p>
          <a:p>
            <a:pPr lvl="1"/>
            <a:r>
              <a:rPr lang="en-US" sz="2800" baseline="-25000"/>
              <a:t>	     </a:t>
            </a:r>
            <a:r>
              <a:rPr lang="en-US" sz="2800"/>
              <a:t>r</a:t>
            </a:r>
            <a:r>
              <a:rPr lang="en-US" sz="2800" baseline="30000"/>
              <a:t>2</a:t>
            </a:r>
          </a:p>
          <a:p>
            <a:r>
              <a:rPr lang="en-US" sz="2800"/>
              <a:t>G = 6.67x10</a:t>
            </a:r>
            <a:r>
              <a:rPr lang="en-US" sz="2800" baseline="30000"/>
              <a:t>-11</a:t>
            </a:r>
            <a:r>
              <a:rPr lang="en-US" sz="2800"/>
              <a:t> Nm</a:t>
            </a:r>
            <a:r>
              <a:rPr lang="en-US" sz="2800" baseline="30000"/>
              <a:t>2</a:t>
            </a:r>
            <a:r>
              <a:rPr lang="en-US" sz="2800"/>
              <a:t>kg</a:t>
            </a:r>
            <a:r>
              <a:rPr lang="en-US" sz="2800" baseline="30000"/>
              <a:t>-2</a:t>
            </a:r>
            <a:r>
              <a:rPr lang="en-US" sz="2800"/>
              <a:t>, g = 3.4 N/kg, m = 5.98x10</a:t>
            </a:r>
            <a:r>
              <a:rPr lang="en-US" sz="2800" baseline="30000"/>
              <a:t>24 </a:t>
            </a:r>
            <a:r>
              <a:rPr lang="en-US" sz="3200">
                <a:sym typeface="Symbol" charset="2"/>
              </a:rPr>
              <a:t>kg</a:t>
            </a:r>
            <a:endParaRPr lang="en-US" sz="2800" baseline="30000"/>
          </a:p>
          <a:p>
            <a:r>
              <a:rPr lang="en-US" sz="2800"/>
              <a:t>r = 10831137.03 m = 10.8 x 10</a:t>
            </a:r>
            <a:r>
              <a:rPr lang="en-US" sz="2800" baseline="30000"/>
              <a:t>6</a:t>
            </a:r>
            <a:r>
              <a:rPr lang="en-US" sz="2800"/>
              <a:t> m (r</a:t>
            </a:r>
            <a:r>
              <a:rPr lang="en-US" sz="2800" baseline="-25000"/>
              <a:t>e</a:t>
            </a:r>
            <a:r>
              <a:rPr lang="en-US" sz="2800"/>
              <a:t> = 6.38 x 10</a:t>
            </a:r>
            <a:r>
              <a:rPr lang="en-US" sz="2800" baseline="30000"/>
              <a:t>6</a:t>
            </a:r>
            <a:r>
              <a:rPr lang="en-US" sz="2800"/>
              <a:t> m)</a:t>
            </a:r>
          </a:p>
          <a:p>
            <a:endParaRPr lang="en-US" sz="3200">
              <a:sym typeface="Symbol" charset="2"/>
            </a:endParaRPr>
          </a:p>
        </p:txBody>
      </p:sp>
      <p:sp>
        <p:nvSpPr>
          <p:cNvPr id="112644" name="Text Box 4"/>
          <p:cNvSpPr txBox="1">
            <a:spLocks noChangeArrowheads="1"/>
          </p:cNvSpPr>
          <p:nvPr/>
        </p:nvSpPr>
        <p:spPr bwMode="auto">
          <a:xfrm>
            <a:off x="304800" y="114300"/>
            <a:ext cx="8534400" cy="2554288"/>
          </a:xfrm>
          <a:prstGeom prst="rect">
            <a:avLst/>
          </a:prstGeom>
          <a:noFill/>
          <a:ln w="9525">
            <a:noFill/>
            <a:miter lim="800000"/>
            <a:headEnd/>
            <a:tailEnd/>
          </a:ln>
        </p:spPr>
        <p:txBody>
          <a:bodyPr>
            <a:prstTxWarp prst="textNoShape">
              <a:avLst/>
            </a:prstTxWarp>
            <a:spAutoFit/>
          </a:bodyPr>
          <a:lstStyle/>
          <a:p>
            <a:r>
              <a:rPr lang="en-US" sz="4000" b="1"/>
              <a:t>Amelia Rate measures a gravitational field of 3.4 N/kg.  What distance is she from the center of the earth?  (Me = 5.98 x 10</a:t>
            </a:r>
            <a:r>
              <a:rPr lang="en-US" sz="4000" b="1" baseline="30000"/>
              <a:t>24</a:t>
            </a:r>
            <a:r>
              <a:rPr lang="en-US" sz="4000" b="1"/>
              <a:t> kg.  )</a:t>
            </a:r>
          </a:p>
        </p:txBody>
      </p:sp>
      <p:sp>
        <p:nvSpPr>
          <p:cNvPr id="112645" name="Text Box 5"/>
          <p:cNvSpPr txBox="1">
            <a:spLocks noChangeArrowheads="1"/>
          </p:cNvSpPr>
          <p:nvPr/>
        </p:nvSpPr>
        <p:spPr bwMode="auto">
          <a:xfrm>
            <a:off x="8596313" y="5305425"/>
            <a:ext cx="479425" cy="460375"/>
          </a:xfrm>
          <a:prstGeom prst="rect">
            <a:avLst/>
          </a:prstGeom>
          <a:noFill/>
          <a:ln w="25400">
            <a:noFill/>
            <a:miter lim="800000"/>
            <a:headEnd/>
            <a:tailEnd/>
          </a:ln>
        </p:spPr>
        <p:txBody>
          <a:bodyPr wrap="none">
            <a:prstTxWarp prst="textNoShape">
              <a:avLst/>
            </a:prstTxWarp>
            <a:spAutoFit/>
          </a:bodyPr>
          <a:lstStyle/>
          <a:p>
            <a:r>
              <a:rPr lang="en-US">
                <a:hlinkClick r:id="rId2" action="ppaction://hlinksldjump"/>
              </a:rPr>
              <a:t>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 calcmode="lin" valueType="num">
                                      <p:cBhvr additive="base">
                                        <p:cTn id="7" dur="500" fill="hold"/>
                                        <p:tgtEl>
                                          <p:spTgt spid="150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053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0531">
                                            <p:txEl>
                                              <p:pRg st="1" end="1"/>
                                            </p:txEl>
                                          </p:spTgt>
                                        </p:tgtEl>
                                        <p:attrNameLst>
                                          <p:attrName>style.visibility</p:attrName>
                                        </p:attrNameLst>
                                      </p:cBhvr>
                                      <p:to>
                                        <p:strVal val="visible"/>
                                      </p:to>
                                    </p:set>
                                    <p:anim calcmode="lin" valueType="num">
                                      <p:cBhvr additive="base">
                                        <p:cTn id="11" dur="500" fill="hold"/>
                                        <p:tgtEl>
                                          <p:spTgt spid="15053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5053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0531">
                                            <p:txEl>
                                              <p:pRg st="2" end="2"/>
                                            </p:txEl>
                                          </p:spTgt>
                                        </p:tgtEl>
                                        <p:attrNameLst>
                                          <p:attrName>style.visibility</p:attrName>
                                        </p:attrNameLst>
                                      </p:cBhvr>
                                      <p:to>
                                        <p:strVal val="visible"/>
                                      </p:to>
                                    </p:set>
                                    <p:anim calcmode="lin" valueType="num">
                                      <p:cBhvr additive="base">
                                        <p:cTn id="15" dur="500" fill="hold"/>
                                        <p:tgtEl>
                                          <p:spTgt spid="15053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50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50531">
                                            <p:txEl>
                                              <p:pRg st="3" end="3"/>
                                            </p:txEl>
                                          </p:spTgt>
                                        </p:tgtEl>
                                        <p:attrNameLst>
                                          <p:attrName>style.visibility</p:attrName>
                                        </p:attrNameLst>
                                      </p:cBhvr>
                                      <p:to>
                                        <p:strVal val="visible"/>
                                      </p:to>
                                    </p:set>
                                    <p:anim calcmode="lin" valueType="num">
                                      <p:cBhvr additive="base">
                                        <p:cTn id="21" dur="500" fill="hold"/>
                                        <p:tgtEl>
                                          <p:spTgt spid="15053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50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0531">
                                            <p:txEl>
                                              <p:pRg st="4" end="4"/>
                                            </p:txEl>
                                          </p:spTgt>
                                        </p:tgtEl>
                                        <p:attrNameLst>
                                          <p:attrName>style.visibility</p:attrName>
                                        </p:attrNameLst>
                                      </p:cBhvr>
                                      <p:to>
                                        <p:strVal val="visible"/>
                                      </p:to>
                                    </p:set>
                                    <p:anim calcmode="lin" valueType="num">
                                      <p:cBhvr additive="base">
                                        <p:cTn id="27" dur="500" fill="hold"/>
                                        <p:tgtEl>
                                          <p:spTgt spid="15053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505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autoUpdateAnimBg="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152400" y="5461000"/>
            <a:ext cx="552450" cy="276225"/>
          </a:xfrm>
          <a:prstGeom prst="rect">
            <a:avLst/>
          </a:prstGeom>
          <a:noFill/>
          <a:ln w="25400">
            <a:noFill/>
            <a:miter lim="800000"/>
            <a:headEnd/>
            <a:tailEnd/>
          </a:ln>
        </p:spPr>
        <p:txBody>
          <a:bodyPr wrap="none">
            <a:prstTxWarp prst="textNoShape">
              <a:avLst/>
            </a:prstTxWarp>
            <a:spAutoFit/>
          </a:bodyPr>
          <a:lstStyle/>
          <a:p>
            <a:r>
              <a:rPr lang="en-US" sz="1200">
                <a:sym typeface="Symbol" charset="2"/>
              </a:rPr>
              <a:t>.600 J</a:t>
            </a:r>
          </a:p>
        </p:txBody>
      </p:sp>
      <p:sp>
        <p:nvSpPr>
          <p:cNvPr id="113667" name="Text Box 3"/>
          <p:cNvSpPr txBox="1">
            <a:spLocks noChangeArrowheads="1"/>
          </p:cNvSpPr>
          <p:nvPr/>
        </p:nvSpPr>
        <p:spPr bwMode="auto">
          <a:xfrm>
            <a:off x="8596313" y="5305425"/>
            <a:ext cx="479425" cy="460375"/>
          </a:xfrm>
          <a:prstGeom prst="rect">
            <a:avLst/>
          </a:prstGeom>
          <a:noFill/>
          <a:ln w="25400">
            <a:noFill/>
            <a:miter lim="800000"/>
            <a:headEnd/>
            <a:tailEnd/>
          </a:ln>
        </p:spPr>
        <p:txBody>
          <a:bodyPr wrap="none">
            <a:prstTxWarp prst="textNoShape">
              <a:avLst/>
            </a:prstTxWarp>
            <a:spAutoFit/>
          </a:bodyPr>
          <a:lstStyle/>
          <a:p>
            <a:r>
              <a:rPr lang="en-US">
                <a:hlinkClick r:id="rId2" action="ppaction://hlinksldjump"/>
              </a:rPr>
              <a:t>W</a:t>
            </a:r>
            <a:endParaRPr lang="en-US"/>
          </a:p>
        </p:txBody>
      </p:sp>
      <p:sp>
        <p:nvSpPr>
          <p:cNvPr id="113668" name="Text Box 4"/>
          <p:cNvSpPr txBox="1">
            <a:spLocks noChangeArrowheads="1"/>
          </p:cNvSpPr>
          <p:nvPr/>
        </p:nvSpPr>
        <p:spPr bwMode="auto">
          <a:xfrm>
            <a:off x="304800" y="114300"/>
            <a:ext cx="8534400" cy="1938338"/>
          </a:xfrm>
          <a:prstGeom prst="rect">
            <a:avLst/>
          </a:prstGeom>
          <a:noFill/>
          <a:ln w="9525">
            <a:noFill/>
            <a:miter lim="800000"/>
            <a:headEnd/>
            <a:tailEnd/>
          </a:ln>
        </p:spPr>
        <p:txBody>
          <a:bodyPr>
            <a:prstTxWarp prst="textNoShape">
              <a:avLst/>
            </a:prstTxWarp>
            <a:spAutoFit/>
          </a:bodyPr>
          <a:lstStyle/>
          <a:p>
            <a:r>
              <a:rPr lang="en-US" sz="4000" b="1"/>
              <a:t>Lila Karug moves a 120. </a:t>
            </a:r>
            <a:r>
              <a:rPr lang="en-US" sz="4000" b="1">
                <a:sym typeface="Symbol" charset="2"/>
              </a:rPr>
              <a:t>C charge through a voltage of 5000. V.  How much work does she do?</a:t>
            </a:r>
            <a:endParaRPr lang="en-US" sz="4000" b="1"/>
          </a:p>
        </p:txBody>
      </p:sp>
      <p:sp>
        <p:nvSpPr>
          <p:cNvPr id="151557" name="Text Box 5"/>
          <p:cNvSpPr txBox="1">
            <a:spLocks noChangeArrowheads="1"/>
          </p:cNvSpPr>
          <p:nvPr/>
        </p:nvSpPr>
        <p:spPr bwMode="auto">
          <a:xfrm>
            <a:off x="304800" y="2603500"/>
            <a:ext cx="8534400" cy="1016000"/>
          </a:xfrm>
          <a:prstGeom prst="rect">
            <a:avLst/>
          </a:prstGeom>
          <a:noFill/>
          <a:ln w="9525">
            <a:noFill/>
            <a:miter lim="800000"/>
            <a:headEnd/>
            <a:tailEnd/>
          </a:ln>
        </p:spPr>
        <p:txBody>
          <a:bodyPr>
            <a:prstTxWarp prst="textNoShape">
              <a:avLst/>
            </a:prstTxWarp>
            <a:spAutoFit/>
          </a:bodyPr>
          <a:lstStyle/>
          <a:p>
            <a:r>
              <a:rPr lang="en-US" sz="2800">
                <a:sym typeface="Symbol" charset="2"/>
              </a:rPr>
              <a:t></a:t>
            </a:r>
            <a:r>
              <a:rPr lang="en-US" sz="2800">
                <a:ea typeface="Times New Roman" charset="0"/>
                <a:cs typeface="Times New Roman" charset="0"/>
              </a:rPr>
              <a:t>V = </a:t>
            </a:r>
            <a:r>
              <a:rPr lang="en-US" sz="2800">
                <a:ea typeface="Times New Roman" charset="0"/>
                <a:cs typeface="Times New Roman" charset="0"/>
                <a:sym typeface="Symbol" charset="2"/>
              </a:rPr>
              <a:t></a:t>
            </a:r>
            <a:r>
              <a:rPr lang="en-US" sz="2800">
                <a:ea typeface="Times New Roman" charset="0"/>
                <a:cs typeface="Times New Roman" charset="0"/>
              </a:rPr>
              <a:t>E</a:t>
            </a:r>
            <a:r>
              <a:rPr lang="en-US" sz="2800" baseline="-25000">
                <a:ea typeface="Times New Roman" charset="0"/>
                <a:cs typeface="Times New Roman" charset="0"/>
              </a:rPr>
              <a:t>p</a:t>
            </a:r>
            <a:r>
              <a:rPr lang="en-US" sz="2800">
                <a:ea typeface="Times New Roman" charset="0"/>
                <a:cs typeface="Times New Roman" charset="0"/>
              </a:rPr>
              <a:t>/q,  q = </a:t>
            </a:r>
            <a:r>
              <a:rPr lang="en-US" sz="3200">
                <a:ea typeface="Times New Roman" charset="0"/>
                <a:cs typeface="Times New Roman" charset="0"/>
              </a:rPr>
              <a:t>120x10</a:t>
            </a:r>
            <a:r>
              <a:rPr lang="en-US" sz="3200" baseline="30000">
                <a:ea typeface="Times New Roman" charset="0"/>
                <a:cs typeface="Times New Roman" charset="0"/>
              </a:rPr>
              <a:t>-6</a:t>
            </a:r>
            <a:r>
              <a:rPr lang="en-US" sz="3200">
                <a:ea typeface="Times New Roman" charset="0"/>
                <a:cs typeface="Times New Roman" charset="0"/>
              </a:rPr>
              <a:t> C</a:t>
            </a:r>
            <a:r>
              <a:rPr lang="en-US" sz="2800">
                <a:ea typeface="Times New Roman" charset="0"/>
                <a:cs typeface="Times New Roman" charset="0"/>
              </a:rPr>
              <a:t>, </a:t>
            </a:r>
            <a:r>
              <a:rPr lang="en-US" sz="2800">
                <a:ea typeface="Times New Roman" charset="0"/>
                <a:cs typeface="Times New Roman" charset="0"/>
                <a:sym typeface="Symbol" charset="2"/>
              </a:rPr>
              <a:t></a:t>
            </a:r>
            <a:r>
              <a:rPr lang="en-US" sz="2800">
                <a:ea typeface="Times New Roman" charset="0"/>
                <a:cs typeface="Times New Roman" charset="0"/>
              </a:rPr>
              <a:t>V = </a:t>
            </a:r>
            <a:r>
              <a:rPr lang="en-US" sz="3200">
                <a:ea typeface="Times New Roman" charset="0"/>
                <a:cs typeface="Times New Roman" charset="0"/>
              </a:rPr>
              <a:t>5000. V</a:t>
            </a:r>
            <a:endParaRPr lang="en-US" sz="2800">
              <a:ea typeface="Times New Roman" charset="0"/>
              <a:cs typeface="Times New Roman" charset="0"/>
            </a:endParaRPr>
          </a:p>
          <a:p>
            <a:r>
              <a:rPr lang="en-US" sz="2800">
                <a:ea typeface="Times New Roman" charset="0"/>
                <a:cs typeface="Times New Roman" charset="0"/>
                <a:sym typeface="Symbol" charset="2"/>
              </a:rPr>
              <a:t></a:t>
            </a:r>
            <a:r>
              <a:rPr lang="en-US" sz="2800">
                <a:ea typeface="Times New Roman" charset="0"/>
                <a:cs typeface="Times New Roman" charset="0"/>
              </a:rPr>
              <a:t>E</a:t>
            </a:r>
            <a:r>
              <a:rPr lang="en-US" sz="2800" baseline="-25000">
                <a:ea typeface="Times New Roman" charset="0"/>
                <a:cs typeface="Times New Roman" charset="0"/>
              </a:rPr>
              <a:t>p</a:t>
            </a:r>
            <a:r>
              <a:rPr lang="en-US" sz="2800">
                <a:ea typeface="Times New Roman" charset="0"/>
                <a:cs typeface="Times New Roman" charset="0"/>
              </a:rPr>
              <a:t> = 0.600 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1557">
                                            <p:txEl>
                                              <p:pRg st="0" end="0"/>
                                            </p:txEl>
                                          </p:spTgt>
                                        </p:tgtEl>
                                        <p:attrNameLst>
                                          <p:attrName>style.visibility</p:attrName>
                                        </p:attrNameLst>
                                      </p:cBhvr>
                                      <p:to>
                                        <p:strVal val="visible"/>
                                      </p:to>
                                    </p:set>
                                    <p:anim calcmode="lin" valueType="num">
                                      <p:cBhvr additive="base">
                                        <p:cTn id="7" dur="500" fill="hold"/>
                                        <p:tgtEl>
                                          <p:spTgt spid="15155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155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1557">
                                            <p:txEl>
                                              <p:pRg st="1" end="1"/>
                                            </p:txEl>
                                          </p:spTgt>
                                        </p:tgtEl>
                                        <p:attrNameLst>
                                          <p:attrName>style.visibility</p:attrName>
                                        </p:attrNameLst>
                                      </p:cBhvr>
                                      <p:to>
                                        <p:strVal val="visible"/>
                                      </p:to>
                                    </p:set>
                                    <p:anim calcmode="lin" valueType="num">
                                      <p:cBhvr additive="base">
                                        <p:cTn id="13" dur="500" fill="hold"/>
                                        <p:tgtEl>
                                          <p:spTgt spid="15155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155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7" grpId="0" build="p" autoUpdateAnimBg="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152400" y="5461000"/>
            <a:ext cx="520700" cy="276225"/>
          </a:xfrm>
          <a:prstGeom prst="rect">
            <a:avLst/>
          </a:prstGeom>
          <a:noFill/>
          <a:ln w="25400">
            <a:noFill/>
            <a:miter lim="800000"/>
            <a:headEnd/>
            <a:tailEnd/>
          </a:ln>
        </p:spPr>
        <p:txBody>
          <a:bodyPr wrap="none">
            <a:prstTxWarp prst="textNoShape">
              <a:avLst/>
            </a:prstTxWarp>
            <a:spAutoFit/>
          </a:bodyPr>
          <a:lstStyle/>
          <a:p>
            <a:r>
              <a:rPr lang="en-US" sz="1200"/>
              <a:t>.39 V</a:t>
            </a:r>
          </a:p>
        </p:txBody>
      </p:sp>
      <p:sp>
        <p:nvSpPr>
          <p:cNvPr id="114691" name="Text Box 3"/>
          <p:cNvSpPr txBox="1">
            <a:spLocks noChangeArrowheads="1"/>
          </p:cNvSpPr>
          <p:nvPr/>
        </p:nvSpPr>
        <p:spPr bwMode="auto">
          <a:xfrm>
            <a:off x="8596313" y="5305425"/>
            <a:ext cx="479425" cy="460375"/>
          </a:xfrm>
          <a:prstGeom prst="rect">
            <a:avLst/>
          </a:prstGeom>
          <a:noFill/>
          <a:ln w="25400">
            <a:noFill/>
            <a:miter lim="800000"/>
            <a:headEnd/>
            <a:tailEnd/>
          </a:ln>
        </p:spPr>
        <p:txBody>
          <a:bodyPr wrap="none">
            <a:prstTxWarp prst="textNoShape">
              <a:avLst/>
            </a:prstTxWarp>
            <a:spAutoFit/>
          </a:bodyPr>
          <a:lstStyle/>
          <a:p>
            <a:r>
              <a:rPr lang="en-US">
                <a:hlinkClick r:id="rId2" action="ppaction://hlinksldjump"/>
              </a:rPr>
              <a:t>W</a:t>
            </a:r>
            <a:endParaRPr lang="en-US"/>
          </a:p>
        </p:txBody>
      </p:sp>
      <p:sp>
        <p:nvSpPr>
          <p:cNvPr id="114692" name="Text Box 4"/>
          <p:cNvSpPr txBox="1">
            <a:spLocks noChangeArrowheads="1"/>
          </p:cNvSpPr>
          <p:nvPr/>
        </p:nvSpPr>
        <p:spPr bwMode="auto">
          <a:xfrm>
            <a:off x="304800" y="114300"/>
            <a:ext cx="8534400" cy="2554288"/>
          </a:xfrm>
          <a:prstGeom prst="rect">
            <a:avLst/>
          </a:prstGeom>
          <a:noFill/>
          <a:ln w="9525">
            <a:noFill/>
            <a:miter lim="800000"/>
            <a:headEnd/>
            <a:tailEnd/>
          </a:ln>
        </p:spPr>
        <p:txBody>
          <a:bodyPr>
            <a:prstTxWarp prst="textNoShape">
              <a:avLst/>
            </a:prstTxWarp>
            <a:spAutoFit/>
          </a:bodyPr>
          <a:lstStyle/>
          <a:p>
            <a:r>
              <a:rPr lang="en-US" sz="4000" b="1"/>
              <a:t>Art Zenkraftz measures a 125 V/m electric field between some || plates separated by 3.1 mm.  What must be the voltage across them?</a:t>
            </a:r>
          </a:p>
        </p:txBody>
      </p:sp>
      <p:sp>
        <p:nvSpPr>
          <p:cNvPr id="152581" name="Text Box 5"/>
          <p:cNvSpPr txBox="1">
            <a:spLocks noChangeArrowheads="1"/>
          </p:cNvSpPr>
          <p:nvPr/>
        </p:nvSpPr>
        <p:spPr bwMode="auto">
          <a:xfrm>
            <a:off x="381000" y="3365500"/>
            <a:ext cx="8534400" cy="954088"/>
          </a:xfrm>
          <a:prstGeom prst="rect">
            <a:avLst/>
          </a:prstGeom>
          <a:noFill/>
          <a:ln w="9525">
            <a:noFill/>
            <a:miter lim="800000"/>
            <a:headEnd/>
            <a:tailEnd/>
          </a:ln>
        </p:spPr>
        <p:txBody>
          <a:bodyPr>
            <a:prstTxWarp prst="textNoShape">
              <a:avLst/>
            </a:prstTxWarp>
            <a:spAutoFit/>
          </a:bodyPr>
          <a:lstStyle/>
          <a:p>
            <a:r>
              <a:rPr lang="en-US" sz="2800"/>
              <a:t>E = -</a:t>
            </a:r>
            <a:r>
              <a:rPr lang="el-GR" sz="2800">
                <a:ea typeface="Times New Roman" charset="0"/>
                <a:cs typeface="Times New Roman" charset="0"/>
              </a:rPr>
              <a:t>Δ</a:t>
            </a:r>
            <a:r>
              <a:rPr lang="en-US" sz="2800">
                <a:ea typeface="Times New Roman" charset="0"/>
                <a:cs typeface="Times New Roman" charset="0"/>
              </a:rPr>
              <a:t>V/</a:t>
            </a:r>
            <a:r>
              <a:rPr lang="el-GR" sz="2800">
                <a:ea typeface="Times New Roman" charset="0"/>
                <a:cs typeface="Times New Roman" charset="0"/>
              </a:rPr>
              <a:t>Δ</a:t>
            </a:r>
            <a:r>
              <a:rPr lang="en-US" sz="2800">
                <a:ea typeface="Times New Roman" charset="0"/>
                <a:cs typeface="Times New Roman" charset="0"/>
              </a:rPr>
              <a:t>x, </a:t>
            </a:r>
            <a:r>
              <a:rPr lang="el-GR" sz="2800">
                <a:ea typeface="Times New Roman" charset="0"/>
                <a:cs typeface="Times New Roman" charset="0"/>
              </a:rPr>
              <a:t>Δ</a:t>
            </a:r>
            <a:r>
              <a:rPr lang="en-US" sz="2800">
                <a:ea typeface="Times New Roman" charset="0"/>
                <a:cs typeface="Times New Roman" charset="0"/>
              </a:rPr>
              <a:t>x = 3.1x10</a:t>
            </a:r>
            <a:r>
              <a:rPr lang="en-US" sz="2700" baseline="30000">
                <a:ea typeface="Times New Roman" charset="0"/>
                <a:cs typeface="Times New Roman" charset="0"/>
              </a:rPr>
              <a:t>-3</a:t>
            </a:r>
            <a:r>
              <a:rPr lang="en-US" sz="2800">
                <a:ea typeface="Times New Roman" charset="0"/>
                <a:cs typeface="Times New Roman" charset="0"/>
              </a:rPr>
              <a:t> m, E = 125 V/m</a:t>
            </a:r>
          </a:p>
          <a:p>
            <a:r>
              <a:rPr lang="el-GR" sz="2800">
                <a:ea typeface="Times New Roman" charset="0"/>
                <a:cs typeface="Times New Roman" charset="0"/>
              </a:rPr>
              <a:t>Δ</a:t>
            </a:r>
            <a:r>
              <a:rPr lang="en-US" sz="2800">
                <a:ea typeface="Times New Roman" charset="0"/>
                <a:cs typeface="Times New Roman" charset="0"/>
              </a:rPr>
              <a:t>V = 0.3875 V = 0.39 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2581">
                                            <p:txEl>
                                              <p:pRg st="0" end="0"/>
                                            </p:txEl>
                                          </p:spTgt>
                                        </p:tgtEl>
                                        <p:attrNameLst>
                                          <p:attrName>style.visibility</p:attrName>
                                        </p:attrNameLst>
                                      </p:cBhvr>
                                      <p:to>
                                        <p:strVal val="visible"/>
                                      </p:to>
                                    </p:set>
                                    <p:anim calcmode="lin" valueType="num">
                                      <p:cBhvr additive="base">
                                        <p:cTn id="7" dur="500" fill="hold"/>
                                        <p:tgtEl>
                                          <p:spTgt spid="15258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258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2581">
                                            <p:txEl>
                                              <p:pRg st="1" end="1"/>
                                            </p:txEl>
                                          </p:spTgt>
                                        </p:tgtEl>
                                        <p:attrNameLst>
                                          <p:attrName>style.visibility</p:attrName>
                                        </p:attrNameLst>
                                      </p:cBhvr>
                                      <p:to>
                                        <p:strVal val="visible"/>
                                      </p:to>
                                    </p:set>
                                    <p:anim calcmode="lin" valueType="num">
                                      <p:cBhvr additive="base">
                                        <p:cTn id="13" dur="500" fill="hold"/>
                                        <p:tgtEl>
                                          <p:spTgt spid="15258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258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1" grpId="0" build="p" autoUpdateAnimBg="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152400" y="5461000"/>
            <a:ext cx="946150" cy="276225"/>
          </a:xfrm>
          <a:prstGeom prst="rect">
            <a:avLst/>
          </a:prstGeom>
          <a:noFill/>
          <a:ln w="25400">
            <a:noFill/>
            <a:miter lim="800000"/>
            <a:headEnd/>
            <a:tailEnd/>
          </a:ln>
        </p:spPr>
        <p:txBody>
          <a:bodyPr wrap="none">
            <a:prstTxWarp prst="textNoShape">
              <a:avLst/>
            </a:prstTxWarp>
            <a:spAutoFit/>
          </a:bodyPr>
          <a:lstStyle/>
          <a:p>
            <a:r>
              <a:rPr lang="en-US" sz="1200"/>
              <a:t>726,000 m/s</a:t>
            </a:r>
          </a:p>
        </p:txBody>
      </p:sp>
      <p:sp>
        <p:nvSpPr>
          <p:cNvPr id="115715" name="Text Box 3"/>
          <p:cNvSpPr txBox="1">
            <a:spLocks noChangeArrowheads="1"/>
          </p:cNvSpPr>
          <p:nvPr/>
        </p:nvSpPr>
        <p:spPr bwMode="auto">
          <a:xfrm>
            <a:off x="8596313" y="5305425"/>
            <a:ext cx="479425" cy="460375"/>
          </a:xfrm>
          <a:prstGeom prst="rect">
            <a:avLst/>
          </a:prstGeom>
          <a:noFill/>
          <a:ln w="25400">
            <a:noFill/>
            <a:miter lim="800000"/>
            <a:headEnd/>
            <a:tailEnd/>
          </a:ln>
        </p:spPr>
        <p:txBody>
          <a:bodyPr wrap="none">
            <a:prstTxWarp prst="textNoShape">
              <a:avLst/>
            </a:prstTxWarp>
            <a:spAutoFit/>
          </a:bodyPr>
          <a:lstStyle/>
          <a:p>
            <a:r>
              <a:rPr lang="en-US">
                <a:hlinkClick r:id="rId2" action="ppaction://hlinksldjump"/>
              </a:rPr>
              <a:t>W</a:t>
            </a:r>
            <a:endParaRPr lang="en-US"/>
          </a:p>
        </p:txBody>
      </p:sp>
      <p:sp>
        <p:nvSpPr>
          <p:cNvPr id="153604" name="Text Box 4"/>
          <p:cNvSpPr txBox="1">
            <a:spLocks noChangeArrowheads="1"/>
          </p:cNvSpPr>
          <p:nvPr/>
        </p:nvSpPr>
        <p:spPr bwMode="auto">
          <a:xfrm>
            <a:off x="304800" y="2386013"/>
            <a:ext cx="8534400" cy="1816100"/>
          </a:xfrm>
          <a:prstGeom prst="rect">
            <a:avLst/>
          </a:prstGeom>
          <a:noFill/>
          <a:ln w="9525">
            <a:noFill/>
            <a:miter lim="800000"/>
            <a:headEnd/>
            <a:tailEnd/>
          </a:ln>
        </p:spPr>
        <p:txBody>
          <a:bodyPr>
            <a:prstTxWarp prst="textNoShape">
              <a:avLst/>
            </a:prstTxWarp>
            <a:spAutoFit/>
          </a:bodyPr>
          <a:lstStyle/>
          <a:p>
            <a:r>
              <a:rPr lang="en-US" sz="2800">
                <a:sym typeface="Symbol" charset="2"/>
              </a:rPr>
              <a:t></a:t>
            </a:r>
            <a:r>
              <a:rPr lang="en-US" sz="2800">
                <a:ea typeface="Times New Roman" charset="0"/>
                <a:cs typeface="Times New Roman" charset="0"/>
              </a:rPr>
              <a:t>V = </a:t>
            </a:r>
            <a:r>
              <a:rPr lang="en-US" sz="2800">
                <a:ea typeface="Times New Roman" charset="0"/>
                <a:cs typeface="Times New Roman" charset="0"/>
                <a:sym typeface="Symbol" charset="2"/>
              </a:rPr>
              <a:t></a:t>
            </a:r>
            <a:r>
              <a:rPr lang="en-US" sz="2800">
                <a:ea typeface="Times New Roman" charset="0"/>
                <a:cs typeface="Times New Roman" charset="0"/>
              </a:rPr>
              <a:t>E</a:t>
            </a:r>
            <a:r>
              <a:rPr lang="en-US" sz="1800" baseline="-25000">
                <a:ea typeface="Times New Roman" charset="0"/>
                <a:cs typeface="Times New Roman" charset="0"/>
              </a:rPr>
              <a:t>p</a:t>
            </a:r>
            <a:r>
              <a:rPr lang="en-US" sz="2800">
                <a:ea typeface="Times New Roman" charset="0"/>
                <a:cs typeface="Times New Roman" charset="0"/>
              </a:rPr>
              <a:t>/q, </a:t>
            </a:r>
            <a:r>
              <a:rPr lang="en-US" sz="2800">
                <a:ea typeface="Times New Roman" charset="0"/>
                <a:cs typeface="Times New Roman" charset="0"/>
                <a:sym typeface="Symbol" charset="2"/>
              </a:rPr>
              <a:t></a:t>
            </a:r>
            <a:r>
              <a:rPr lang="en-US" sz="2800">
                <a:ea typeface="Times New Roman" charset="0"/>
                <a:cs typeface="Times New Roman" charset="0"/>
              </a:rPr>
              <a:t>E</a:t>
            </a:r>
            <a:r>
              <a:rPr lang="en-US" sz="1800" baseline="-25000">
                <a:ea typeface="Times New Roman" charset="0"/>
                <a:cs typeface="Times New Roman" charset="0"/>
              </a:rPr>
              <a:t>p</a:t>
            </a:r>
            <a:r>
              <a:rPr lang="en-US" sz="2800">
                <a:ea typeface="Times New Roman" charset="0"/>
                <a:cs typeface="Times New Roman" charset="0"/>
              </a:rPr>
              <a:t> = </a:t>
            </a:r>
            <a:r>
              <a:rPr lang="en-US" sz="2800">
                <a:ea typeface="Times New Roman" charset="0"/>
                <a:cs typeface="Times New Roman" charset="0"/>
                <a:sym typeface="Symbol" charset="2"/>
              </a:rPr>
              <a:t></a:t>
            </a:r>
            <a:r>
              <a:rPr lang="en-US" sz="2800">
                <a:ea typeface="Times New Roman" charset="0"/>
                <a:cs typeface="Times New Roman" charset="0"/>
              </a:rPr>
              <a:t>Vq = </a:t>
            </a:r>
            <a:r>
              <a:rPr lang="en-US" sz="2800" baseline="30000">
                <a:ea typeface="Times New Roman" charset="0"/>
                <a:cs typeface="Times New Roman" charset="0"/>
              </a:rPr>
              <a:t>1</a:t>
            </a:r>
            <a:r>
              <a:rPr lang="en-US" sz="2800">
                <a:ea typeface="Times New Roman" charset="0"/>
                <a:cs typeface="Times New Roman" charset="0"/>
              </a:rPr>
              <a:t>/</a:t>
            </a:r>
            <a:r>
              <a:rPr lang="en-US" sz="2800" baseline="-25000">
                <a:ea typeface="Times New Roman" charset="0"/>
                <a:cs typeface="Times New Roman" charset="0"/>
              </a:rPr>
              <a:t>2</a:t>
            </a:r>
            <a:r>
              <a:rPr lang="en-US" sz="2800">
                <a:ea typeface="Times New Roman" charset="0"/>
                <a:cs typeface="Times New Roman" charset="0"/>
              </a:rPr>
              <a:t>mv</a:t>
            </a:r>
            <a:r>
              <a:rPr lang="en-US" sz="2800" baseline="30000">
                <a:ea typeface="Times New Roman" charset="0"/>
                <a:cs typeface="Times New Roman" charset="0"/>
              </a:rPr>
              <a:t>2</a:t>
            </a:r>
          </a:p>
          <a:p>
            <a:r>
              <a:rPr lang="en-US" sz="2800">
                <a:ea typeface="Times New Roman" charset="0"/>
                <a:cs typeface="Times New Roman" charset="0"/>
                <a:sym typeface="Symbol" charset="2"/>
              </a:rPr>
              <a:t></a:t>
            </a:r>
            <a:r>
              <a:rPr lang="en-US" sz="2800">
                <a:ea typeface="Times New Roman" charset="0"/>
                <a:cs typeface="Times New Roman" charset="0"/>
              </a:rPr>
              <a:t>V = 1.50 V, m = 9.11x10</a:t>
            </a:r>
            <a:r>
              <a:rPr lang="en-US" sz="2800" baseline="30000">
                <a:ea typeface="Times New Roman" charset="0"/>
                <a:cs typeface="Times New Roman" charset="0"/>
              </a:rPr>
              <a:t>-31</a:t>
            </a:r>
            <a:r>
              <a:rPr lang="en-US" sz="2800">
                <a:ea typeface="Times New Roman" charset="0"/>
                <a:cs typeface="Times New Roman" charset="0"/>
              </a:rPr>
              <a:t> kg, q = 1.602x10</a:t>
            </a:r>
            <a:r>
              <a:rPr lang="en-US" sz="2800" baseline="30000">
                <a:ea typeface="Times New Roman" charset="0"/>
                <a:cs typeface="Times New Roman" charset="0"/>
              </a:rPr>
              <a:t>-19</a:t>
            </a:r>
            <a:r>
              <a:rPr lang="en-US" sz="2800">
                <a:ea typeface="Times New Roman" charset="0"/>
                <a:cs typeface="Times New Roman" charset="0"/>
              </a:rPr>
              <a:t> C</a:t>
            </a:r>
          </a:p>
          <a:p>
            <a:r>
              <a:rPr lang="en-US" sz="2800">
                <a:ea typeface="Times New Roman" charset="0"/>
                <a:cs typeface="Times New Roman" charset="0"/>
              </a:rPr>
              <a:t>v = 726327.8464 = 726,000 m/s</a:t>
            </a:r>
          </a:p>
          <a:p>
            <a:endParaRPr lang="en-US" sz="2800">
              <a:ea typeface="Times New Roman" charset="0"/>
              <a:cs typeface="Times New Roman" charset="0"/>
            </a:endParaRPr>
          </a:p>
        </p:txBody>
      </p:sp>
      <p:sp>
        <p:nvSpPr>
          <p:cNvPr id="115717" name="Text Box 5"/>
          <p:cNvSpPr txBox="1">
            <a:spLocks noChangeArrowheads="1"/>
          </p:cNvSpPr>
          <p:nvPr/>
        </p:nvSpPr>
        <p:spPr bwMode="auto">
          <a:xfrm>
            <a:off x="304800" y="114300"/>
            <a:ext cx="8534400" cy="2554288"/>
          </a:xfrm>
          <a:prstGeom prst="rect">
            <a:avLst/>
          </a:prstGeom>
          <a:noFill/>
          <a:ln w="9525">
            <a:noFill/>
            <a:miter lim="800000"/>
            <a:headEnd/>
            <a:tailEnd/>
          </a:ln>
        </p:spPr>
        <p:txBody>
          <a:bodyPr>
            <a:prstTxWarp prst="textNoShape">
              <a:avLst/>
            </a:prstTxWarp>
            <a:spAutoFit/>
          </a:bodyPr>
          <a:lstStyle/>
          <a:p>
            <a:r>
              <a:rPr lang="en-US" sz="4000" b="1"/>
              <a:t>Brennan Dondahaus accelerates an electron (m = 9.11x10</a:t>
            </a:r>
            <a:r>
              <a:rPr lang="en-US" sz="4000" b="1" baseline="30000"/>
              <a:t>-31</a:t>
            </a:r>
            <a:r>
              <a:rPr lang="en-US" sz="4000" b="1"/>
              <a:t> kg) through a voltage of 1.50 V.  What is its final speed assuming it started from rest?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04">
                                            <p:txEl>
                                              <p:pRg st="0" end="0"/>
                                            </p:txEl>
                                          </p:spTgt>
                                        </p:tgtEl>
                                        <p:attrNameLst>
                                          <p:attrName>style.visibility</p:attrName>
                                        </p:attrNameLst>
                                      </p:cBhvr>
                                      <p:to>
                                        <p:strVal val="visible"/>
                                      </p:to>
                                    </p:set>
                                    <p:anim calcmode="lin" valueType="num">
                                      <p:cBhvr additive="base">
                                        <p:cTn id="7" dur="500" fill="hold"/>
                                        <p:tgtEl>
                                          <p:spTgt spid="15360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0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04">
                                            <p:txEl>
                                              <p:pRg st="1" end="1"/>
                                            </p:txEl>
                                          </p:spTgt>
                                        </p:tgtEl>
                                        <p:attrNameLst>
                                          <p:attrName>style.visibility</p:attrName>
                                        </p:attrNameLst>
                                      </p:cBhvr>
                                      <p:to>
                                        <p:strVal val="visible"/>
                                      </p:to>
                                    </p:set>
                                    <p:anim calcmode="lin" valueType="num">
                                      <p:cBhvr additive="base">
                                        <p:cTn id="13" dur="500" fill="hold"/>
                                        <p:tgtEl>
                                          <p:spTgt spid="15360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0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04">
                                            <p:txEl>
                                              <p:pRg st="2" end="2"/>
                                            </p:txEl>
                                          </p:spTgt>
                                        </p:tgtEl>
                                        <p:attrNameLst>
                                          <p:attrName>style.visibility</p:attrName>
                                        </p:attrNameLst>
                                      </p:cBhvr>
                                      <p:to>
                                        <p:strVal val="visible"/>
                                      </p:to>
                                    </p:set>
                                    <p:anim calcmode="lin" valueType="num">
                                      <p:cBhvr additive="base">
                                        <p:cTn id="19" dur="500" fill="hold"/>
                                        <p:tgtEl>
                                          <p:spTgt spid="15360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0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514600" y="5524500"/>
            <a:ext cx="6629400" cy="190500"/>
          </a:xfrm>
          <a:prstGeom prst="rect">
            <a:avLst/>
          </a:prstGeom>
          <a:solidFill>
            <a:srgbClr val="996633"/>
          </a:solidFill>
          <a:ln w="9525">
            <a:solidFill>
              <a:schemeClr val="tx1"/>
            </a:solidFill>
            <a:miter lim="800000"/>
            <a:headEnd/>
            <a:tailEnd/>
          </a:ln>
        </p:spPr>
        <p:txBody>
          <a:bodyPr wrap="none" anchor="ctr">
            <a:prstTxWarp prst="textNoShape">
              <a:avLst/>
            </a:prstTxWarp>
          </a:bodyPr>
          <a:lstStyle/>
          <a:p>
            <a:endParaRPr lang="en-US"/>
          </a:p>
        </p:txBody>
      </p:sp>
      <p:sp>
        <p:nvSpPr>
          <p:cNvPr id="33795" name="Rectangle 3"/>
          <p:cNvSpPr>
            <a:spLocks noChangeArrowheads="1"/>
          </p:cNvSpPr>
          <p:nvPr/>
        </p:nvSpPr>
        <p:spPr bwMode="auto">
          <a:xfrm>
            <a:off x="0" y="2606675"/>
            <a:ext cx="2895600" cy="3108325"/>
          </a:xfrm>
          <a:prstGeom prst="rect">
            <a:avLst/>
          </a:prstGeom>
          <a:solidFill>
            <a:srgbClr val="808080"/>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33796" name="Line 4"/>
          <p:cNvSpPr>
            <a:spLocks noChangeShapeType="1"/>
          </p:cNvSpPr>
          <p:nvPr/>
        </p:nvSpPr>
        <p:spPr bwMode="auto">
          <a:xfrm flipV="1">
            <a:off x="2862263" y="1968500"/>
            <a:ext cx="990600" cy="635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3797" name="Freeform 5"/>
          <p:cNvSpPr>
            <a:spLocks/>
          </p:cNvSpPr>
          <p:nvPr/>
        </p:nvSpPr>
        <p:spPr bwMode="auto">
          <a:xfrm>
            <a:off x="3319463" y="2349500"/>
            <a:ext cx="165100" cy="254000"/>
          </a:xfrm>
          <a:custGeom>
            <a:avLst/>
            <a:gdLst>
              <a:gd name="T0" fmla="*/ 0 w 104"/>
              <a:gd name="T1" fmla="*/ 0 h 192"/>
              <a:gd name="T2" fmla="*/ 2147483647 w 104"/>
              <a:gd name="T3" fmla="*/ 2147483647 h 192"/>
              <a:gd name="T4" fmla="*/ 2147483647 w 104"/>
              <a:gd name="T5" fmla="*/ 2147483647 h 192"/>
              <a:gd name="T6" fmla="*/ 0 60000 65536"/>
              <a:gd name="T7" fmla="*/ 0 60000 65536"/>
              <a:gd name="T8" fmla="*/ 0 60000 65536"/>
              <a:gd name="T9" fmla="*/ 0 w 104"/>
              <a:gd name="T10" fmla="*/ 0 h 192"/>
              <a:gd name="T11" fmla="*/ 104 w 104"/>
              <a:gd name="T12" fmla="*/ 192 h 192"/>
            </a:gdLst>
            <a:ahLst/>
            <a:cxnLst>
              <a:cxn ang="T6">
                <a:pos x="T0" y="T1"/>
              </a:cxn>
              <a:cxn ang="T7">
                <a:pos x="T2" y="T3"/>
              </a:cxn>
              <a:cxn ang="T8">
                <a:pos x="T4" y="T5"/>
              </a:cxn>
            </a:cxnLst>
            <a:rect l="T9" t="T10" r="T11" b="T12"/>
            <a:pathLst>
              <a:path w="104" h="192">
                <a:moveTo>
                  <a:pt x="0" y="0"/>
                </a:moveTo>
                <a:cubicBezTo>
                  <a:pt x="44" y="32"/>
                  <a:pt x="88" y="64"/>
                  <a:pt x="96" y="96"/>
                </a:cubicBezTo>
                <a:cubicBezTo>
                  <a:pt x="104" y="128"/>
                  <a:pt x="76" y="160"/>
                  <a:pt x="48" y="192"/>
                </a:cubicBezTo>
              </a:path>
            </a:pathLst>
          </a:custGeom>
          <a:noFill/>
          <a:ln w="9525">
            <a:solidFill>
              <a:schemeClr val="tx1"/>
            </a:solidFill>
            <a:round/>
            <a:headEnd/>
            <a:tailEnd/>
          </a:ln>
        </p:spPr>
        <p:txBody>
          <a:bodyPr>
            <a:prstTxWarp prst="textNoShape">
              <a:avLst/>
            </a:prstTxWarp>
          </a:bodyPr>
          <a:lstStyle/>
          <a:p>
            <a:endParaRPr lang="en-US"/>
          </a:p>
        </p:txBody>
      </p:sp>
      <p:sp>
        <p:nvSpPr>
          <p:cNvPr id="33798" name="Text Box 6"/>
          <p:cNvSpPr txBox="1">
            <a:spLocks noChangeArrowheads="1"/>
          </p:cNvSpPr>
          <p:nvPr/>
        </p:nvSpPr>
        <p:spPr bwMode="auto">
          <a:xfrm>
            <a:off x="1828800" y="2781300"/>
            <a:ext cx="1819275" cy="461963"/>
          </a:xfrm>
          <a:prstGeom prst="rect">
            <a:avLst/>
          </a:prstGeom>
          <a:noFill/>
          <a:ln w="9525">
            <a:noFill/>
            <a:miter lim="800000"/>
            <a:headEnd/>
            <a:tailEnd/>
          </a:ln>
        </p:spPr>
        <p:txBody>
          <a:bodyPr wrap="none">
            <a:prstTxWarp prst="textNoShape">
              <a:avLst/>
            </a:prstTxWarp>
            <a:spAutoFit/>
          </a:bodyPr>
          <a:lstStyle/>
          <a:p>
            <a:r>
              <a:rPr lang="en-US"/>
              <a:t>angle = 43.0</a:t>
            </a:r>
            <a:r>
              <a:rPr lang="en-US" baseline="30000"/>
              <a:t>o</a:t>
            </a:r>
          </a:p>
        </p:txBody>
      </p:sp>
      <p:sp>
        <p:nvSpPr>
          <p:cNvPr id="33799" name="Text Box 7"/>
          <p:cNvSpPr txBox="1">
            <a:spLocks noChangeArrowheads="1"/>
          </p:cNvSpPr>
          <p:nvPr/>
        </p:nvSpPr>
        <p:spPr bwMode="auto">
          <a:xfrm>
            <a:off x="1524000" y="1841500"/>
            <a:ext cx="1649413" cy="461963"/>
          </a:xfrm>
          <a:prstGeom prst="rect">
            <a:avLst/>
          </a:prstGeom>
          <a:noFill/>
          <a:ln w="9525">
            <a:noFill/>
            <a:miter lim="800000"/>
            <a:headEnd/>
            <a:tailEnd/>
          </a:ln>
        </p:spPr>
        <p:txBody>
          <a:bodyPr wrap="none">
            <a:prstTxWarp prst="textNoShape">
              <a:avLst/>
            </a:prstTxWarp>
            <a:spAutoFit/>
          </a:bodyPr>
          <a:lstStyle/>
          <a:p>
            <a:r>
              <a:rPr lang="en-US"/>
              <a:t>v = 126 m/s</a:t>
            </a:r>
          </a:p>
        </p:txBody>
      </p:sp>
      <p:sp>
        <p:nvSpPr>
          <p:cNvPr id="33800" name="Text Box 8"/>
          <p:cNvSpPr txBox="1">
            <a:spLocks noChangeArrowheads="1"/>
          </p:cNvSpPr>
          <p:nvPr/>
        </p:nvSpPr>
        <p:spPr bwMode="auto">
          <a:xfrm>
            <a:off x="0" y="0"/>
            <a:ext cx="4267200" cy="400110"/>
          </a:xfrm>
          <a:prstGeom prst="rect">
            <a:avLst/>
          </a:prstGeom>
          <a:noFill/>
          <a:ln w="9525">
            <a:noFill/>
            <a:miter lim="800000"/>
            <a:headEnd/>
            <a:tailEnd/>
          </a:ln>
        </p:spPr>
        <p:txBody>
          <a:bodyPr>
            <a:prstTxWarp prst="textNoShape">
              <a:avLst/>
            </a:prstTxWarp>
            <a:spAutoFit/>
          </a:bodyPr>
          <a:lstStyle/>
          <a:p>
            <a:pPr marL="457200" indent="-457200"/>
            <a:r>
              <a:rPr lang="en-US" sz="2000" dirty="0" smtClean="0"/>
              <a:t>What is the velocity </a:t>
            </a:r>
            <a:r>
              <a:rPr lang="en-US" sz="2000" smtClean="0"/>
              <a:t>of impact?</a:t>
            </a:r>
            <a:endParaRPr lang="en-US" sz="2000" dirty="0"/>
          </a:p>
        </p:txBody>
      </p:sp>
      <p:sp>
        <p:nvSpPr>
          <p:cNvPr id="33801" name="Text Box 9"/>
          <p:cNvSpPr txBox="1">
            <a:spLocks noChangeArrowheads="1"/>
          </p:cNvSpPr>
          <p:nvPr/>
        </p:nvSpPr>
        <p:spPr bwMode="auto">
          <a:xfrm>
            <a:off x="0" y="3619500"/>
            <a:ext cx="2932113" cy="769938"/>
          </a:xfrm>
          <a:prstGeom prst="rect">
            <a:avLst/>
          </a:prstGeom>
          <a:noFill/>
          <a:ln w="9525">
            <a:noFill/>
            <a:miter lim="800000"/>
            <a:headEnd/>
            <a:tailEnd/>
          </a:ln>
        </p:spPr>
        <p:txBody>
          <a:bodyPr wrap="none">
            <a:prstTxWarp prst="textNoShape">
              <a:avLst/>
            </a:prstTxWarp>
            <a:spAutoFit/>
          </a:bodyPr>
          <a:lstStyle/>
          <a:p>
            <a:r>
              <a:rPr lang="en-US"/>
              <a:t>The cliff is 78.5 m tall</a:t>
            </a:r>
          </a:p>
          <a:p>
            <a:r>
              <a:rPr lang="en-US" sz="2000"/>
              <a:t>1690 m, 133 m/s@ 46.3</a:t>
            </a:r>
            <a:r>
              <a:rPr lang="en-US" sz="2000" baseline="30000"/>
              <a:t>o</a:t>
            </a:r>
          </a:p>
        </p:txBody>
      </p:sp>
      <p:sp>
        <p:nvSpPr>
          <p:cNvPr id="33802" name="Line 10"/>
          <p:cNvSpPr>
            <a:spLocks noChangeShapeType="1"/>
          </p:cNvSpPr>
          <p:nvPr/>
        </p:nvSpPr>
        <p:spPr bwMode="auto">
          <a:xfrm>
            <a:off x="2895600" y="2603500"/>
            <a:ext cx="838200" cy="0"/>
          </a:xfrm>
          <a:prstGeom prst="line">
            <a:avLst/>
          </a:prstGeom>
          <a:noFill/>
          <a:ln w="9525">
            <a:solidFill>
              <a:schemeClr val="tx1"/>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152400" y="5461000"/>
            <a:ext cx="612775" cy="276225"/>
          </a:xfrm>
          <a:prstGeom prst="rect">
            <a:avLst/>
          </a:prstGeom>
          <a:noFill/>
          <a:ln w="25400">
            <a:noFill/>
            <a:miter lim="800000"/>
            <a:headEnd/>
            <a:tailEnd/>
          </a:ln>
        </p:spPr>
        <p:txBody>
          <a:bodyPr wrap="none">
            <a:prstTxWarp prst="textNoShape">
              <a:avLst/>
            </a:prstTxWarp>
            <a:spAutoFit/>
          </a:bodyPr>
          <a:lstStyle/>
          <a:p>
            <a:r>
              <a:rPr lang="en-US" sz="1200"/>
              <a:t>.899 m</a:t>
            </a:r>
            <a:endParaRPr lang="en-US" sz="1200">
              <a:sym typeface="Symbol" charset="2"/>
            </a:endParaRPr>
          </a:p>
        </p:txBody>
      </p:sp>
      <p:sp>
        <p:nvSpPr>
          <p:cNvPr id="116739" name="Text Box 3"/>
          <p:cNvSpPr txBox="1">
            <a:spLocks noChangeArrowheads="1"/>
          </p:cNvSpPr>
          <p:nvPr/>
        </p:nvSpPr>
        <p:spPr bwMode="auto">
          <a:xfrm>
            <a:off x="8596313" y="5305425"/>
            <a:ext cx="479425" cy="460375"/>
          </a:xfrm>
          <a:prstGeom prst="rect">
            <a:avLst/>
          </a:prstGeom>
          <a:noFill/>
          <a:ln w="25400">
            <a:noFill/>
            <a:miter lim="800000"/>
            <a:headEnd/>
            <a:tailEnd/>
          </a:ln>
        </p:spPr>
        <p:txBody>
          <a:bodyPr wrap="none">
            <a:prstTxWarp prst="textNoShape">
              <a:avLst/>
            </a:prstTxWarp>
            <a:spAutoFit/>
          </a:bodyPr>
          <a:lstStyle/>
          <a:p>
            <a:r>
              <a:rPr lang="en-US">
                <a:hlinkClick r:id="rId2" action="ppaction://hlinksldjump"/>
              </a:rPr>
              <a:t>W</a:t>
            </a:r>
            <a:endParaRPr lang="en-US"/>
          </a:p>
        </p:txBody>
      </p:sp>
      <p:sp>
        <p:nvSpPr>
          <p:cNvPr id="116740" name="Text Box 4"/>
          <p:cNvSpPr txBox="1">
            <a:spLocks noChangeArrowheads="1"/>
          </p:cNvSpPr>
          <p:nvPr/>
        </p:nvSpPr>
        <p:spPr bwMode="auto">
          <a:xfrm>
            <a:off x="304800" y="114300"/>
            <a:ext cx="8534400" cy="1938338"/>
          </a:xfrm>
          <a:prstGeom prst="rect">
            <a:avLst/>
          </a:prstGeom>
          <a:noFill/>
          <a:ln w="9525">
            <a:noFill/>
            <a:miter lim="800000"/>
            <a:headEnd/>
            <a:tailEnd/>
          </a:ln>
        </p:spPr>
        <p:txBody>
          <a:bodyPr>
            <a:prstTxWarp prst="textNoShape">
              <a:avLst/>
            </a:prstTxWarp>
            <a:spAutoFit/>
          </a:bodyPr>
          <a:lstStyle/>
          <a:p>
            <a:r>
              <a:rPr lang="en-US" sz="4000" b="1"/>
              <a:t>Ashley Knott reads a voltage of 10,000. volts at what distance from a 1.00 </a:t>
            </a:r>
            <a:r>
              <a:rPr lang="en-US" sz="4000" b="1">
                <a:sym typeface="Symbol" charset="2"/>
              </a:rPr>
              <a:t>C charge?</a:t>
            </a:r>
            <a:endParaRPr lang="en-US" sz="4000" b="1"/>
          </a:p>
        </p:txBody>
      </p:sp>
      <p:sp>
        <p:nvSpPr>
          <p:cNvPr id="154629" name="Text Box 5"/>
          <p:cNvSpPr txBox="1">
            <a:spLocks noChangeArrowheads="1"/>
          </p:cNvSpPr>
          <p:nvPr/>
        </p:nvSpPr>
        <p:spPr bwMode="auto">
          <a:xfrm>
            <a:off x="304800" y="2921000"/>
            <a:ext cx="8534400" cy="1570038"/>
          </a:xfrm>
          <a:prstGeom prst="rect">
            <a:avLst/>
          </a:prstGeom>
          <a:noFill/>
          <a:ln w="9525">
            <a:noFill/>
            <a:miter lim="800000"/>
            <a:headEnd/>
            <a:tailEnd/>
          </a:ln>
        </p:spPr>
        <p:txBody>
          <a:bodyPr>
            <a:prstTxWarp prst="textNoShape">
              <a:avLst/>
            </a:prstTxWarp>
            <a:spAutoFit/>
          </a:bodyPr>
          <a:lstStyle/>
          <a:p>
            <a:r>
              <a:rPr lang="en-US" sz="3200"/>
              <a:t>V = kq/r, V = 10,000 V, q = 1.00x10</a:t>
            </a:r>
            <a:r>
              <a:rPr lang="en-US" sz="3200" baseline="30000"/>
              <a:t>-6</a:t>
            </a:r>
            <a:r>
              <a:rPr lang="en-US" sz="3200"/>
              <a:t> C</a:t>
            </a:r>
          </a:p>
          <a:p>
            <a:r>
              <a:rPr lang="en-US" sz="3200"/>
              <a:t>r = .899 m</a:t>
            </a:r>
          </a:p>
          <a:p>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4629">
                                            <p:txEl>
                                              <p:pRg st="0" end="0"/>
                                            </p:txEl>
                                          </p:spTgt>
                                        </p:tgtEl>
                                        <p:attrNameLst>
                                          <p:attrName>style.visibility</p:attrName>
                                        </p:attrNameLst>
                                      </p:cBhvr>
                                      <p:to>
                                        <p:strVal val="visible"/>
                                      </p:to>
                                    </p:set>
                                    <p:anim calcmode="lin" valueType="num">
                                      <p:cBhvr additive="base">
                                        <p:cTn id="7" dur="500" fill="hold"/>
                                        <p:tgtEl>
                                          <p:spTgt spid="15462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46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4629">
                                            <p:txEl>
                                              <p:pRg st="1" end="1"/>
                                            </p:txEl>
                                          </p:spTgt>
                                        </p:tgtEl>
                                        <p:attrNameLst>
                                          <p:attrName>style.visibility</p:attrName>
                                        </p:attrNameLst>
                                      </p:cBhvr>
                                      <p:to>
                                        <p:strVal val="visible"/>
                                      </p:to>
                                    </p:set>
                                    <p:anim calcmode="lin" valueType="num">
                                      <p:cBhvr additive="base">
                                        <p:cTn id="13" dur="500" fill="hold"/>
                                        <p:tgtEl>
                                          <p:spTgt spid="15462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462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9" grpId="0" build="p" autoUpdateAnimBg="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304800" y="0"/>
            <a:ext cx="8305800" cy="708025"/>
          </a:xfrm>
          <a:prstGeom prst="rect">
            <a:avLst/>
          </a:prstGeom>
          <a:noFill/>
          <a:ln w="9525">
            <a:noFill/>
            <a:miter lim="800000"/>
            <a:headEnd/>
            <a:tailEnd/>
          </a:ln>
        </p:spPr>
        <p:txBody>
          <a:bodyPr>
            <a:prstTxWarp prst="textNoShape">
              <a:avLst/>
            </a:prstTxWarp>
            <a:spAutoFit/>
          </a:bodyPr>
          <a:lstStyle/>
          <a:p>
            <a:r>
              <a:rPr lang="en-US" sz="4000" b="1" u="sng"/>
              <a:t>Try this one</a:t>
            </a:r>
            <a:endParaRPr lang="en-US" sz="1600"/>
          </a:p>
        </p:txBody>
      </p:sp>
      <p:sp>
        <p:nvSpPr>
          <p:cNvPr id="117763" name="Text Box 3"/>
          <p:cNvSpPr txBox="1">
            <a:spLocks noChangeArrowheads="1"/>
          </p:cNvSpPr>
          <p:nvPr/>
        </p:nvSpPr>
        <p:spPr bwMode="auto">
          <a:xfrm>
            <a:off x="8061325" y="5241925"/>
            <a:ext cx="795338" cy="460375"/>
          </a:xfrm>
          <a:prstGeom prst="rect">
            <a:avLst/>
          </a:prstGeom>
          <a:noFill/>
          <a:ln w="38100">
            <a:noFill/>
            <a:miter lim="800000"/>
            <a:headEnd/>
            <a:tailEnd/>
          </a:ln>
        </p:spPr>
        <p:txBody>
          <a:bodyPr wrap="none">
            <a:prstTxWarp prst="textNoShape">
              <a:avLst/>
            </a:prstTxWarp>
            <a:spAutoFit/>
          </a:bodyPr>
          <a:lstStyle/>
          <a:p>
            <a:r>
              <a:rPr lang="en-US">
                <a:hlinkClick r:id="rId2" action="ppaction://hlinksldjump"/>
              </a:rPr>
              <a:t>TOC</a:t>
            </a:r>
            <a:endParaRPr lang="en-US"/>
          </a:p>
        </p:txBody>
      </p:sp>
      <p:sp>
        <p:nvSpPr>
          <p:cNvPr id="117764" name="Text Box 4"/>
          <p:cNvSpPr txBox="1">
            <a:spLocks noChangeArrowheads="1"/>
          </p:cNvSpPr>
          <p:nvPr/>
        </p:nvSpPr>
        <p:spPr bwMode="auto">
          <a:xfrm>
            <a:off x="0" y="571500"/>
            <a:ext cx="8839200" cy="1384300"/>
          </a:xfrm>
          <a:prstGeom prst="rect">
            <a:avLst/>
          </a:prstGeom>
          <a:noFill/>
          <a:ln w="38100">
            <a:noFill/>
            <a:miter lim="800000"/>
            <a:headEnd/>
            <a:tailEnd/>
          </a:ln>
        </p:spPr>
        <p:txBody>
          <a:bodyPr>
            <a:prstTxWarp prst="textNoShape">
              <a:avLst/>
            </a:prstTxWarp>
            <a:spAutoFit/>
          </a:bodyPr>
          <a:lstStyle/>
          <a:p>
            <a:r>
              <a:rPr lang="en-US" sz="2800"/>
              <a:t>What work to bring a 13.0 </a:t>
            </a:r>
            <a:r>
              <a:rPr lang="en-US" sz="2800">
                <a:sym typeface="Symbol" charset="2"/>
              </a:rPr>
              <a:t></a:t>
            </a:r>
            <a:r>
              <a:rPr lang="en-US" sz="2800"/>
              <a:t>C charge from halfway between the other two charges to 6.0 cm from the positive and 18 cm from the negative?</a:t>
            </a:r>
          </a:p>
        </p:txBody>
      </p:sp>
      <p:grpSp>
        <p:nvGrpSpPr>
          <p:cNvPr id="117765" name="Group 5"/>
          <p:cNvGrpSpPr>
            <a:grpSpLocks/>
          </p:cNvGrpSpPr>
          <p:nvPr/>
        </p:nvGrpSpPr>
        <p:grpSpPr bwMode="auto">
          <a:xfrm>
            <a:off x="8045450" y="2103438"/>
            <a:ext cx="838200" cy="698500"/>
            <a:chOff x="432" y="1104"/>
            <a:chExt cx="528" cy="528"/>
          </a:xfrm>
        </p:grpSpPr>
        <p:sp>
          <p:nvSpPr>
            <p:cNvPr id="117781" name="Oval 6"/>
            <p:cNvSpPr>
              <a:spLocks noChangeArrowheads="1"/>
            </p:cNvSpPr>
            <p:nvPr/>
          </p:nvSpPr>
          <p:spPr bwMode="auto">
            <a:xfrm>
              <a:off x="432" y="1104"/>
              <a:ext cx="528" cy="528"/>
            </a:xfrm>
            <a:prstGeom prst="ellipse">
              <a:avLst/>
            </a:prstGeom>
            <a:solidFill>
              <a:srgbClr val="FF0000"/>
            </a:solidFill>
            <a:ln w="38100">
              <a:solidFill>
                <a:srgbClr val="FF0000"/>
              </a:solidFill>
              <a:round/>
              <a:headEnd/>
              <a:tailEnd/>
            </a:ln>
          </p:spPr>
          <p:txBody>
            <a:bodyPr wrap="none" anchor="ctr">
              <a:prstTxWarp prst="textNoShape">
                <a:avLst/>
              </a:prstTxWarp>
            </a:bodyPr>
            <a:lstStyle/>
            <a:p>
              <a:endParaRPr lang="en-US"/>
            </a:p>
          </p:txBody>
        </p:sp>
        <p:sp>
          <p:nvSpPr>
            <p:cNvPr id="117782" name="Text Box 7"/>
            <p:cNvSpPr txBox="1">
              <a:spLocks noChangeArrowheads="1"/>
            </p:cNvSpPr>
            <p:nvPr/>
          </p:nvSpPr>
          <p:spPr bwMode="auto">
            <a:xfrm>
              <a:off x="545" y="1168"/>
              <a:ext cx="229" cy="396"/>
            </a:xfrm>
            <a:prstGeom prst="rect">
              <a:avLst/>
            </a:prstGeom>
            <a:noFill/>
            <a:ln w="38100">
              <a:noFill/>
              <a:miter lim="800000"/>
              <a:headEnd/>
              <a:tailEnd/>
            </a:ln>
          </p:spPr>
          <p:txBody>
            <a:bodyPr wrap="none">
              <a:prstTxWarp prst="textNoShape">
                <a:avLst/>
              </a:prstTxWarp>
              <a:spAutoFit/>
            </a:bodyPr>
            <a:lstStyle/>
            <a:p>
              <a:r>
                <a:rPr lang="en-US" sz="2800"/>
                <a:t>q</a:t>
              </a:r>
              <a:endParaRPr lang="en-US" sz="2800" baseline="-25000"/>
            </a:p>
          </p:txBody>
        </p:sp>
      </p:grpSp>
      <p:grpSp>
        <p:nvGrpSpPr>
          <p:cNvPr id="117766" name="Group 8"/>
          <p:cNvGrpSpPr>
            <a:grpSpLocks/>
          </p:cNvGrpSpPr>
          <p:nvPr/>
        </p:nvGrpSpPr>
        <p:grpSpPr bwMode="auto">
          <a:xfrm>
            <a:off x="273050" y="2103438"/>
            <a:ext cx="838200" cy="698500"/>
            <a:chOff x="432" y="1104"/>
            <a:chExt cx="528" cy="528"/>
          </a:xfrm>
        </p:grpSpPr>
        <p:sp>
          <p:nvSpPr>
            <p:cNvPr id="117779" name="Oval 9"/>
            <p:cNvSpPr>
              <a:spLocks noChangeArrowheads="1"/>
            </p:cNvSpPr>
            <p:nvPr/>
          </p:nvSpPr>
          <p:spPr bwMode="auto">
            <a:xfrm>
              <a:off x="432" y="1104"/>
              <a:ext cx="528" cy="528"/>
            </a:xfrm>
            <a:prstGeom prst="ellipse">
              <a:avLst/>
            </a:prstGeom>
            <a:solidFill>
              <a:srgbClr val="FF0000"/>
            </a:solidFill>
            <a:ln w="38100">
              <a:solidFill>
                <a:srgbClr val="FF0000"/>
              </a:solidFill>
              <a:round/>
              <a:headEnd/>
              <a:tailEnd/>
            </a:ln>
          </p:spPr>
          <p:txBody>
            <a:bodyPr wrap="none" anchor="ctr">
              <a:prstTxWarp prst="textNoShape">
                <a:avLst/>
              </a:prstTxWarp>
            </a:bodyPr>
            <a:lstStyle/>
            <a:p>
              <a:endParaRPr lang="en-US"/>
            </a:p>
          </p:txBody>
        </p:sp>
        <p:sp>
          <p:nvSpPr>
            <p:cNvPr id="117780" name="Text Box 10"/>
            <p:cNvSpPr txBox="1">
              <a:spLocks noChangeArrowheads="1"/>
            </p:cNvSpPr>
            <p:nvPr/>
          </p:nvSpPr>
          <p:spPr bwMode="auto">
            <a:xfrm>
              <a:off x="545" y="1168"/>
              <a:ext cx="229" cy="396"/>
            </a:xfrm>
            <a:prstGeom prst="rect">
              <a:avLst/>
            </a:prstGeom>
            <a:noFill/>
            <a:ln w="38100">
              <a:noFill/>
              <a:miter lim="800000"/>
              <a:headEnd/>
              <a:tailEnd/>
            </a:ln>
          </p:spPr>
          <p:txBody>
            <a:bodyPr wrap="none">
              <a:prstTxWarp prst="textNoShape">
                <a:avLst/>
              </a:prstTxWarp>
              <a:spAutoFit/>
            </a:bodyPr>
            <a:lstStyle/>
            <a:p>
              <a:r>
                <a:rPr lang="en-US" sz="2800"/>
                <a:t>q</a:t>
              </a:r>
              <a:endParaRPr lang="en-US" sz="2800" baseline="-25000"/>
            </a:p>
          </p:txBody>
        </p:sp>
      </p:grpSp>
      <p:sp>
        <p:nvSpPr>
          <p:cNvPr id="117767" name="Text Box 11"/>
          <p:cNvSpPr txBox="1">
            <a:spLocks noChangeArrowheads="1"/>
          </p:cNvSpPr>
          <p:nvPr/>
        </p:nvSpPr>
        <p:spPr bwMode="auto">
          <a:xfrm>
            <a:off x="76200" y="1651000"/>
            <a:ext cx="1550988" cy="523875"/>
          </a:xfrm>
          <a:prstGeom prst="rect">
            <a:avLst/>
          </a:prstGeom>
          <a:noFill/>
          <a:ln w="38100">
            <a:noFill/>
            <a:miter lim="800000"/>
            <a:headEnd/>
            <a:tailEnd/>
          </a:ln>
        </p:spPr>
        <p:txBody>
          <a:bodyPr wrap="none">
            <a:prstTxWarp prst="textNoShape">
              <a:avLst/>
            </a:prstTxWarp>
            <a:spAutoFit/>
          </a:bodyPr>
          <a:lstStyle/>
          <a:p>
            <a:r>
              <a:rPr lang="en-US" sz="2800"/>
              <a:t>+3.20 </a:t>
            </a:r>
            <a:r>
              <a:rPr lang="en-US" sz="2800">
                <a:sym typeface="Symbol" charset="2"/>
              </a:rPr>
              <a:t></a:t>
            </a:r>
            <a:r>
              <a:rPr lang="en-US" sz="2800"/>
              <a:t>C</a:t>
            </a:r>
          </a:p>
        </p:txBody>
      </p:sp>
      <p:sp>
        <p:nvSpPr>
          <p:cNvPr id="117768" name="Text Box 12"/>
          <p:cNvSpPr txBox="1">
            <a:spLocks noChangeArrowheads="1"/>
          </p:cNvSpPr>
          <p:nvPr/>
        </p:nvSpPr>
        <p:spPr bwMode="auto">
          <a:xfrm>
            <a:off x="7620000" y="1651000"/>
            <a:ext cx="1468438" cy="523875"/>
          </a:xfrm>
          <a:prstGeom prst="rect">
            <a:avLst/>
          </a:prstGeom>
          <a:noFill/>
          <a:ln w="38100">
            <a:noFill/>
            <a:miter lim="800000"/>
            <a:headEnd/>
            <a:tailEnd/>
          </a:ln>
        </p:spPr>
        <p:txBody>
          <a:bodyPr wrap="none">
            <a:prstTxWarp prst="textNoShape">
              <a:avLst/>
            </a:prstTxWarp>
            <a:spAutoFit/>
          </a:bodyPr>
          <a:lstStyle/>
          <a:p>
            <a:r>
              <a:rPr lang="en-US" sz="2800"/>
              <a:t>-4.10 </a:t>
            </a:r>
            <a:r>
              <a:rPr lang="en-US" sz="2800">
                <a:sym typeface="Symbol" charset="2"/>
              </a:rPr>
              <a:t></a:t>
            </a:r>
            <a:r>
              <a:rPr lang="en-US" sz="2800"/>
              <a:t>C</a:t>
            </a:r>
          </a:p>
        </p:txBody>
      </p:sp>
      <p:grpSp>
        <p:nvGrpSpPr>
          <p:cNvPr id="117769" name="Group 13"/>
          <p:cNvGrpSpPr>
            <a:grpSpLocks/>
          </p:cNvGrpSpPr>
          <p:nvPr/>
        </p:nvGrpSpPr>
        <p:grpSpPr bwMode="auto">
          <a:xfrm>
            <a:off x="4191000" y="2132013"/>
            <a:ext cx="838200" cy="698500"/>
            <a:chOff x="432" y="1104"/>
            <a:chExt cx="528" cy="528"/>
          </a:xfrm>
        </p:grpSpPr>
        <p:sp>
          <p:nvSpPr>
            <p:cNvPr id="117777" name="Oval 14"/>
            <p:cNvSpPr>
              <a:spLocks noChangeArrowheads="1"/>
            </p:cNvSpPr>
            <p:nvPr/>
          </p:nvSpPr>
          <p:spPr bwMode="auto">
            <a:xfrm>
              <a:off x="432" y="1104"/>
              <a:ext cx="528" cy="528"/>
            </a:xfrm>
            <a:prstGeom prst="ellipse">
              <a:avLst/>
            </a:prstGeom>
            <a:solidFill>
              <a:srgbClr val="FF0000"/>
            </a:solidFill>
            <a:ln w="38100">
              <a:solidFill>
                <a:srgbClr val="FF0000"/>
              </a:solidFill>
              <a:round/>
              <a:headEnd/>
              <a:tailEnd/>
            </a:ln>
          </p:spPr>
          <p:txBody>
            <a:bodyPr wrap="none" anchor="ctr">
              <a:prstTxWarp prst="textNoShape">
                <a:avLst/>
              </a:prstTxWarp>
            </a:bodyPr>
            <a:lstStyle/>
            <a:p>
              <a:endParaRPr lang="en-US"/>
            </a:p>
          </p:txBody>
        </p:sp>
        <p:sp>
          <p:nvSpPr>
            <p:cNvPr id="117778" name="Text Box 15"/>
            <p:cNvSpPr txBox="1">
              <a:spLocks noChangeArrowheads="1"/>
            </p:cNvSpPr>
            <p:nvPr/>
          </p:nvSpPr>
          <p:spPr bwMode="auto">
            <a:xfrm>
              <a:off x="545" y="1168"/>
              <a:ext cx="229" cy="396"/>
            </a:xfrm>
            <a:prstGeom prst="rect">
              <a:avLst/>
            </a:prstGeom>
            <a:noFill/>
            <a:ln w="38100">
              <a:noFill/>
              <a:miter lim="800000"/>
              <a:headEnd/>
              <a:tailEnd/>
            </a:ln>
          </p:spPr>
          <p:txBody>
            <a:bodyPr wrap="none">
              <a:prstTxWarp prst="textNoShape">
                <a:avLst/>
              </a:prstTxWarp>
              <a:spAutoFit/>
            </a:bodyPr>
            <a:lstStyle/>
            <a:p>
              <a:r>
                <a:rPr lang="en-US" sz="2800"/>
                <a:t>q</a:t>
              </a:r>
              <a:endParaRPr lang="en-US" sz="2800" baseline="-25000"/>
            </a:p>
          </p:txBody>
        </p:sp>
      </p:grpSp>
      <p:sp>
        <p:nvSpPr>
          <p:cNvPr id="117770" name="Line 16"/>
          <p:cNvSpPr>
            <a:spLocks noChangeShapeType="1"/>
          </p:cNvSpPr>
          <p:nvPr/>
        </p:nvSpPr>
        <p:spPr bwMode="auto">
          <a:xfrm>
            <a:off x="4648200" y="2476500"/>
            <a:ext cx="3810000" cy="0"/>
          </a:xfrm>
          <a:prstGeom prst="line">
            <a:avLst/>
          </a:prstGeom>
          <a:noFill/>
          <a:ln w="38100">
            <a:solidFill>
              <a:schemeClr val="tx1"/>
            </a:solidFill>
            <a:round/>
            <a:headEnd type="triangle" w="med" len="med"/>
            <a:tailEnd type="triangle" w="med" len="med"/>
          </a:ln>
        </p:spPr>
        <p:txBody>
          <a:bodyPr>
            <a:prstTxWarp prst="textNoShape">
              <a:avLst/>
            </a:prstTxWarp>
          </a:bodyPr>
          <a:lstStyle/>
          <a:p>
            <a:endParaRPr lang="en-US"/>
          </a:p>
        </p:txBody>
      </p:sp>
      <p:sp>
        <p:nvSpPr>
          <p:cNvPr id="117771" name="Text Box 17"/>
          <p:cNvSpPr txBox="1">
            <a:spLocks noChangeArrowheads="1"/>
          </p:cNvSpPr>
          <p:nvPr/>
        </p:nvSpPr>
        <p:spPr bwMode="auto">
          <a:xfrm>
            <a:off x="5686425" y="1993900"/>
            <a:ext cx="1341438" cy="522288"/>
          </a:xfrm>
          <a:prstGeom prst="rect">
            <a:avLst/>
          </a:prstGeom>
          <a:noFill/>
          <a:ln w="38100">
            <a:noFill/>
            <a:miter lim="800000"/>
            <a:headEnd/>
            <a:tailEnd/>
          </a:ln>
        </p:spPr>
        <p:txBody>
          <a:bodyPr wrap="none">
            <a:prstTxWarp prst="textNoShape">
              <a:avLst/>
            </a:prstTxWarp>
            <a:spAutoFit/>
          </a:bodyPr>
          <a:lstStyle/>
          <a:p>
            <a:r>
              <a:rPr lang="en-US" sz="2800"/>
              <a:t>12.0 cm</a:t>
            </a:r>
          </a:p>
        </p:txBody>
      </p:sp>
      <p:sp>
        <p:nvSpPr>
          <p:cNvPr id="117772" name="Line 18"/>
          <p:cNvSpPr>
            <a:spLocks noChangeShapeType="1"/>
          </p:cNvSpPr>
          <p:nvPr/>
        </p:nvSpPr>
        <p:spPr bwMode="auto">
          <a:xfrm>
            <a:off x="685800" y="2473325"/>
            <a:ext cx="3810000" cy="0"/>
          </a:xfrm>
          <a:prstGeom prst="line">
            <a:avLst/>
          </a:prstGeom>
          <a:noFill/>
          <a:ln w="38100">
            <a:solidFill>
              <a:schemeClr val="tx1"/>
            </a:solidFill>
            <a:round/>
            <a:headEnd type="triangle" w="med" len="med"/>
            <a:tailEnd type="triangle" w="med" len="med"/>
          </a:ln>
        </p:spPr>
        <p:txBody>
          <a:bodyPr>
            <a:prstTxWarp prst="textNoShape">
              <a:avLst/>
            </a:prstTxWarp>
          </a:bodyPr>
          <a:lstStyle/>
          <a:p>
            <a:endParaRPr lang="en-US"/>
          </a:p>
        </p:txBody>
      </p:sp>
      <p:sp>
        <p:nvSpPr>
          <p:cNvPr id="117773" name="Text Box 19"/>
          <p:cNvSpPr txBox="1">
            <a:spLocks noChangeArrowheads="1"/>
          </p:cNvSpPr>
          <p:nvPr/>
        </p:nvSpPr>
        <p:spPr bwMode="auto">
          <a:xfrm>
            <a:off x="2133600" y="2005013"/>
            <a:ext cx="1341438" cy="523875"/>
          </a:xfrm>
          <a:prstGeom prst="rect">
            <a:avLst/>
          </a:prstGeom>
          <a:noFill/>
          <a:ln w="38100">
            <a:noFill/>
            <a:miter lim="800000"/>
            <a:headEnd/>
            <a:tailEnd/>
          </a:ln>
        </p:spPr>
        <p:txBody>
          <a:bodyPr wrap="none">
            <a:prstTxWarp prst="textNoShape">
              <a:avLst/>
            </a:prstTxWarp>
            <a:spAutoFit/>
          </a:bodyPr>
          <a:lstStyle/>
          <a:p>
            <a:r>
              <a:rPr lang="en-US" sz="2800"/>
              <a:t>12.0 cm</a:t>
            </a:r>
          </a:p>
        </p:txBody>
      </p:sp>
      <p:sp>
        <p:nvSpPr>
          <p:cNvPr id="117774" name="Text Box 20"/>
          <p:cNvSpPr txBox="1">
            <a:spLocks noChangeArrowheads="1"/>
          </p:cNvSpPr>
          <p:nvPr/>
        </p:nvSpPr>
        <p:spPr bwMode="auto">
          <a:xfrm>
            <a:off x="3975100" y="1651000"/>
            <a:ext cx="1550988" cy="523875"/>
          </a:xfrm>
          <a:prstGeom prst="rect">
            <a:avLst/>
          </a:prstGeom>
          <a:noFill/>
          <a:ln w="38100">
            <a:noFill/>
            <a:miter lim="800000"/>
            <a:headEnd/>
            <a:tailEnd/>
          </a:ln>
        </p:spPr>
        <p:txBody>
          <a:bodyPr wrap="none">
            <a:prstTxWarp prst="textNoShape">
              <a:avLst/>
            </a:prstTxWarp>
            <a:spAutoFit/>
          </a:bodyPr>
          <a:lstStyle/>
          <a:p>
            <a:r>
              <a:rPr lang="en-US" sz="2800"/>
              <a:t>+13.0 </a:t>
            </a:r>
            <a:r>
              <a:rPr lang="en-US" sz="2800">
                <a:sym typeface="Symbol" charset="2"/>
              </a:rPr>
              <a:t></a:t>
            </a:r>
            <a:r>
              <a:rPr lang="en-US" sz="2800"/>
              <a:t>C</a:t>
            </a:r>
          </a:p>
        </p:txBody>
      </p:sp>
      <p:sp>
        <p:nvSpPr>
          <p:cNvPr id="155669" name="Text Box 21"/>
          <p:cNvSpPr txBox="1">
            <a:spLocks noChangeArrowheads="1"/>
          </p:cNvSpPr>
          <p:nvPr/>
        </p:nvSpPr>
        <p:spPr bwMode="auto">
          <a:xfrm>
            <a:off x="2041525" y="3273425"/>
            <a:ext cx="3325813" cy="1568450"/>
          </a:xfrm>
          <a:prstGeom prst="rect">
            <a:avLst/>
          </a:prstGeom>
          <a:noFill/>
          <a:ln w="38100">
            <a:noFill/>
            <a:miter lim="800000"/>
            <a:headEnd/>
            <a:tailEnd/>
          </a:ln>
        </p:spPr>
        <p:txBody>
          <a:bodyPr wrap="none">
            <a:prstTxWarp prst="textNoShape">
              <a:avLst/>
            </a:prstTxWarp>
            <a:spAutoFit/>
          </a:bodyPr>
          <a:lstStyle/>
          <a:p>
            <a:r>
              <a:rPr lang="en-US"/>
              <a:t>Initial V	-67425 V</a:t>
            </a:r>
          </a:p>
          <a:p>
            <a:r>
              <a:rPr lang="en-US"/>
              <a:t>Final V	274700. V</a:t>
            </a:r>
          </a:p>
          <a:p>
            <a:r>
              <a:rPr lang="en-US"/>
              <a:t>Change in V	342100. V</a:t>
            </a:r>
          </a:p>
          <a:p>
            <a:r>
              <a:rPr lang="en-US"/>
              <a:t>Work		4.448 V</a:t>
            </a:r>
          </a:p>
        </p:txBody>
      </p:sp>
      <p:sp>
        <p:nvSpPr>
          <p:cNvPr id="117776" name="Text Box 22"/>
          <p:cNvSpPr txBox="1">
            <a:spLocks noChangeArrowheads="1"/>
          </p:cNvSpPr>
          <p:nvPr/>
        </p:nvSpPr>
        <p:spPr bwMode="auto">
          <a:xfrm>
            <a:off x="212725" y="5461000"/>
            <a:ext cx="561975" cy="276225"/>
          </a:xfrm>
          <a:prstGeom prst="rect">
            <a:avLst/>
          </a:prstGeom>
          <a:noFill/>
          <a:ln w="38100">
            <a:noFill/>
            <a:miter lim="800000"/>
            <a:headEnd/>
            <a:tailEnd/>
          </a:ln>
        </p:spPr>
        <p:txBody>
          <a:bodyPr wrap="none">
            <a:prstTxWarp prst="textNoShape">
              <a:avLst/>
            </a:prstTxWarp>
            <a:spAutoFit/>
          </a:bodyPr>
          <a:lstStyle/>
          <a:p>
            <a:r>
              <a:rPr lang="en-US" sz="1200"/>
              <a:t>+4.4 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5669">
                                            <p:txEl>
                                              <p:pRg st="0" end="0"/>
                                            </p:txEl>
                                          </p:spTgt>
                                        </p:tgtEl>
                                        <p:attrNameLst>
                                          <p:attrName>style.visibility</p:attrName>
                                        </p:attrNameLst>
                                      </p:cBhvr>
                                      <p:to>
                                        <p:strVal val="visible"/>
                                      </p:to>
                                    </p:set>
                                    <p:animEffect transition="in" filter="wipe(left)">
                                      <p:cBhvr>
                                        <p:cTn id="7" dur="500"/>
                                        <p:tgtEl>
                                          <p:spTgt spid="1556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5669">
                                            <p:txEl>
                                              <p:pRg st="1" end="1"/>
                                            </p:txEl>
                                          </p:spTgt>
                                        </p:tgtEl>
                                        <p:attrNameLst>
                                          <p:attrName>style.visibility</p:attrName>
                                        </p:attrNameLst>
                                      </p:cBhvr>
                                      <p:to>
                                        <p:strVal val="visible"/>
                                      </p:to>
                                    </p:set>
                                    <p:animEffect transition="in" filter="wipe(left)">
                                      <p:cBhvr>
                                        <p:cTn id="12" dur="500"/>
                                        <p:tgtEl>
                                          <p:spTgt spid="1556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5669">
                                            <p:txEl>
                                              <p:pRg st="2" end="2"/>
                                            </p:txEl>
                                          </p:spTgt>
                                        </p:tgtEl>
                                        <p:attrNameLst>
                                          <p:attrName>style.visibility</p:attrName>
                                        </p:attrNameLst>
                                      </p:cBhvr>
                                      <p:to>
                                        <p:strVal val="visible"/>
                                      </p:to>
                                    </p:set>
                                    <p:animEffect transition="in" filter="wipe(left)">
                                      <p:cBhvr>
                                        <p:cTn id="17" dur="500"/>
                                        <p:tgtEl>
                                          <p:spTgt spid="1556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5669">
                                            <p:txEl>
                                              <p:pRg st="3" end="3"/>
                                            </p:txEl>
                                          </p:spTgt>
                                        </p:tgtEl>
                                        <p:attrNameLst>
                                          <p:attrName>style.visibility</p:attrName>
                                        </p:attrNameLst>
                                      </p:cBhvr>
                                      <p:to>
                                        <p:strVal val="visible"/>
                                      </p:to>
                                    </p:set>
                                    <p:animEffect transition="in" filter="wipe(left)">
                                      <p:cBhvr>
                                        <p:cTn id="22" dur="500"/>
                                        <p:tgtEl>
                                          <p:spTgt spid="1556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9" grpId="0" build="p" autoUpdateAnimBg="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8672513" y="5334000"/>
            <a:ext cx="479425" cy="461963"/>
          </a:xfrm>
          <a:prstGeom prst="rect">
            <a:avLst/>
          </a:prstGeom>
          <a:noFill/>
          <a:ln w="38100">
            <a:noFill/>
            <a:miter lim="800000"/>
            <a:headEnd/>
            <a:tailEnd/>
          </a:ln>
        </p:spPr>
        <p:txBody>
          <a:bodyPr wrap="none">
            <a:prstTxWarp prst="textNoShape">
              <a:avLst/>
            </a:prstTxWarp>
            <a:spAutoFit/>
          </a:bodyPr>
          <a:lstStyle/>
          <a:p>
            <a:r>
              <a:rPr lang="en-US">
                <a:hlinkClick r:id="" action="ppaction://noaction"/>
              </a:rPr>
              <a:t>W</a:t>
            </a:r>
            <a:endParaRPr lang="en-US"/>
          </a:p>
        </p:txBody>
      </p:sp>
      <p:grpSp>
        <p:nvGrpSpPr>
          <p:cNvPr id="118787" name="Group 3"/>
          <p:cNvGrpSpPr>
            <a:grpSpLocks/>
          </p:cNvGrpSpPr>
          <p:nvPr/>
        </p:nvGrpSpPr>
        <p:grpSpPr bwMode="auto">
          <a:xfrm>
            <a:off x="762000" y="2857500"/>
            <a:ext cx="838200" cy="698500"/>
            <a:chOff x="432" y="1104"/>
            <a:chExt cx="528" cy="528"/>
          </a:xfrm>
        </p:grpSpPr>
        <p:sp>
          <p:nvSpPr>
            <p:cNvPr id="118804" name="Oval 4"/>
            <p:cNvSpPr>
              <a:spLocks noChangeArrowheads="1"/>
            </p:cNvSpPr>
            <p:nvPr/>
          </p:nvSpPr>
          <p:spPr bwMode="auto">
            <a:xfrm>
              <a:off x="432" y="1104"/>
              <a:ext cx="528" cy="528"/>
            </a:xfrm>
            <a:prstGeom prst="ellipse">
              <a:avLst/>
            </a:prstGeom>
            <a:solidFill>
              <a:srgbClr val="FF0000"/>
            </a:solidFill>
            <a:ln w="38100">
              <a:solidFill>
                <a:srgbClr val="FF0000"/>
              </a:solidFill>
              <a:round/>
              <a:headEnd/>
              <a:tailEnd/>
            </a:ln>
          </p:spPr>
          <p:txBody>
            <a:bodyPr wrap="none" anchor="ctr">
              <a:prstTxWarp prst="textNoShape">
                <a:avLst/>
              </a:prstTxWarp>
            </a:bodyPr>
            <a:lstStyle/>
            <a:p>
              <a:endParaRPr lang="en-US"/>
            </a:p>
          </p:txBody>
        </p:sp>
        <p:sp>
          <p:nvSpPr>
            <p:cNvPr id="118805" name="Text Box 5"/>
            <p:cNvSpPr txBox="1">
              <a:spLocks noChangeArrowheads="1"/>
            </p:cNvSpPr>
            <p:nvPr/>
          </p:nvSpPr>
          <p:spPr bwMode="auto">
            <a:xfrm>
              <a:off x="545" y="1168"/>
              <a:ext cx="286" cy="396"/>
            </a:xfrm>
            <a:prstGeom prst="rect">
              <a:avLst/>
            </a:prstGeom>
            <a:noFill/>
            <a:ln w="38100">
              <a:noFill/>
              <a:miter lim="800000"/>
              <a:headEnd/>
              <a:tailEnd/>
            </a:ln>
          </p:spPr>
          <p:txBody>
            <a:bodyPr wrap="none">
              <a:prstTxWarp prst="textNoShape">
                <a:avLst/>
              </a:prstTxWarp>
              <a:spAutoFit/>
            </a:bodyPr>
            <a:lstStyle/>
            <a:p>
              <a:r>
                <a:rPr lang="en-US" sz="2800"/>
                <a:t>A</a:t>
              </a:r>
              <a:endParaRPr lang="en-US" sz="2800" baseline="-25000"/>
            </a:p>
          </p:txBody>
        </p:sp>
      </p:grpSp>
      <p:grpSp>
        <p:nvGrpSpPr>
          <p:cNvPr id="118788" name="Group 6"/>
          <p:cNvGrpSpPr>
            <a:grpSpLocks/>
          </p:cNvGrpSpPr>
          <p:nvPr/>
        </p:nvGrpSpPr>
        <p:grpSpPr bwMode="auto">
          <a:xfrm>
            <a:off x="7315200" y="2857500"/>
            <a:ext cx="838200" cy="698500"/>
            <a:chOff x="432" y="1104"/>
            <a:chExt cx="528" cy="528"/>
          </a:xfrm>
        </p:grpSpPr>
        <p:sp>
          <p:nvSpPr>
            <p:cNvPr id="118802" name="Oval 7"/>
            <p:cNvSpPr>
              <a:spLocks noChangeArrowheads="1"/>
            </p:cNvSpPr>
            <p:nvPr/>
          </p:nvSpPr>
          <p:spPr bwMode="auto">
            <a:xfrm>
              <a:off x="432" y="1104"/>
              <a:ext cx="528" cy="528"/>
            </a:xfrm>
            <a:prstGeom prst="ellipse">
              <a:avLst/>
            </a:prstGeom>
            <a:solidFill>
              <a:srgbClr val="FF0000"/>
            </a:solidFill>
            <a:ln w="38100">
              <a:solidFill>
                <a:srgbClr val="FF0000"/>
              </a:solidFill>
              <a:round/>
              <a:headEnd/>
              <a:tailEnd/>
            </a:ln>
          </p:spPr>
          <p:txBody>
            <a:bodyPr wrap="none" anchor="ctr">
              <a:prstTxWarp prst="textNoShape">
                <a:avLst/>
              </a:prstTxWarp>
            </a:bodyPr>
            <a:lstStyle/>
            <a:p>
              <a:endParaRPr lang="en-US"/>
            </a:p>
          </p:txBody>
        </p:sp>
        <p:sp>
          <p:nvSpPr>
            <p:cNvPr id="118803" name="Text Box 8"/>
            <p:cNvSpPr txBox="1">
              <a:spLocks noChangeArrowheads="1"/>
            </p:cNvSpPr>
            <p:nvPr/>
          </p:nvSpPr>
          <p:spPr bwMode="auto">
            <a:xfrm>
              <a:off x="545" y="1168"/>
              <a:ext cx="267" cy="396"/>
            </a:xfrm>
            <a:prstGeom prst="rect">
              <a:avLst/>
            </a:prstGeom>
            <a:noFill/>
            <a:ln w="38100">
              <a:noFill/>
              <a:miter lim="800000"/>
              <a:headEnd/>
              <a:tailEnd/>
            </a:ln>
          </p:spPr>
          <p:txBody>
            <a:bodyPr wrap="none">
              <a:prstTxWarp prst="textNoShape">
                <a:avLst/>
              </a:prstTxWarp>
              <a:spAutoFit/>
            </a:bodyPr>
            <a:lstStyle/>
            <a:p>
              <a:r>
                <a:rPr lang="en-US" sz="2800"/>
                <a:t>B</a:t>
              </a:r>
              <a:endParaRPr lang="en-US" sz="2800" baseline="-25000"/>
            </a:p>
          </p:txBody>
        </p:sp>
      </p:grpSp>
      <p:grpSp>
        <p:nvGrpSpPr>
          <p:cNvPr id="118789" name="Group 9"/>
          <p:cNvGrpSpPr>
            <a:grpSpLocks/>
          </p:cNvGrpSpPr>
          <p:nvPr/>
        </p:nvGrpSpPr>
        <p:grpSpPr bwMode="auto">
          <a:xfrm>
            <a:off x="762000" y="381000"/>
            <a:ext cx="838200" cy="698500"/>
            <a:chOff x="432" y="1104"/>
            <a:chExt cx="528" cy="528"/>
          </a:xfrm>
        </p:grpSpPr>
        <p:sp>
          <p:nvSpPr>
            <p:cNvPr id="118800" name="Oval 10"/>
            <p:cNvSpPr>
              <a:spLocks noChangeArrowheads="1"/>
            </p:cNvSpPr>
            <p:nvPr/>
          </p:nvSpPr>
          <p:spPr bwMode="auto">
            <a:xfrm>
              <a:off x="432" y="1104"/>
              <a:ext cx="528" cy="528"/>
            </a:xfrm>
            <a:prstGeom prst="ellipse">
              <a:avLst/>
            </a:prstGeom>
            <a:solidFill>
              <a:srgbClr val="FF0000"/>
            </a:solidFill>
            <a:ln w="38100">
              <a:solidFill>
                <a:srgbClr val="FF0000"/>
              </a:solidFill>
              <a:round/>
              <a:headEnd/>
              <a:tailEnd/>
            </a:ln>
          </p:spPr>
          <p:txBody>
            <a:bodyPr wrap="none" anchor="ctr">
              <a:prstTxWarp prst="textNoShape">
                <a:avLst/>
              </a:prstTxWarp>
            </a:bodyPr>
            <a:lstStyle/>
            <a:p>
              <a:endParaRPr lang="en-US"/>
            </a:p>
          </p:txBody>
        </p:sp>
        <p:sp>
          <p:nvSpPr>
            <p:cNvPr id="118801" name="Text Box 11"/>
            <p:cNvSpPr txBox="1">
              <a:spLocks noChangeArrowheads="1"/>
            </p:cNvSpPr>
            <p:nvPr/>
          </p:nvSpPr>
          <p:spPr bwMode="auto">
            <a:xfrm>
              <a:off x="545" y="1168"/>
              <a:ext cx="267" cy="396"/>
            </a:xfrm>
            <a:prstGeom prst="rect">
              <a:avLst/>
            </a:prstGeom>
            <a:noFill/>
            <a:ln w="38100">
              <a:noFill/>
              <a:miter lim="800000"/>
              <a:headEnd/>
              <a:tailEnd/>
            </a:ln>
          </p:spPr>
          <p:txBody>
            <a:bodyPr wrap="none">
              <a:prstTxWarp prst="textNoShape">
                <a:avLst/>
              </a:prstTxWarp>
              <a:spAutoFit/>
            </a:bodyPr>
            <a:lstStyle/>
            <a:p>
              <a:r>
                <a:rPr lang="en-US" sz="2800"/>
                <a:t>C</a:t>
              </a:r>
              <a:endParaRPr lang="en-US" sz="2800" baseline="-25000"/>
            </a:p>
          </p:txBody>
        </p:sp>
      </p:grpSp>
      <p:sp>
        <p:nvSpPr>
          <p:cNvPr id="118790" name="Text Box 12"/>
          <p:cNvSpPr txBox="1">
            <a:spLocks noChangeArrowheads="1"/>
          </p:cNvSpPr>
          <p:nvPr/>
        </p:nvSpPr>
        <p:spPr bwMode="auto">
          <a:xfrm>
            <a:off x="1676400" y="571500"/>
            <a:ext cx="1462088" cy="523875"/>
          </a:xfrm>
          <a:prstGeom prst="rect">
            <a:avLst/>
          </a:prstGeom>
          <a:noFill/>
          <a:ln w="38100">
            <a:noFill/>
            <a:miter lim="800000"/>
            <a:headEnd/>
            <a:tailEnd/>
          </a:ln>
        </p:spPr>
        <p:txBody>
          <a:bodyPr wrap="none">
            <a:prstTxWarp prst="textNoShape">
              <a:avLst/>
            </a:prstTxWarp>
            <a:spAutoFit/>
          </a:bodyPr>
          <a:lstStyle/>
          <a:p>
            <a:r>
              <a:rPr lang="en-US" sz="2800"/>
              <a:t>+180 </a:t>
            </a:r>
            <a:r>
              <a:rPr lang="en-US" sz="2800">
                <a:sym typeface="Symbol" charset="2"/>
              </a:rPr>
              <a:t></a:t>
            </a:r>
            <a:r>
              <a:rPr lang="en-US" sz="2800"/>
              <a:t>C</a:t>
            </a:r>
          </a:p>
        </p:txBody>
      </p:sp>
      <p:sp>
        <p:nvSpPr>
          <p:cNvPr id="118791" name="Text Box 13"/>
          <p:cNvSpPr txBox="1">
            <a:spLocks noChangeArrowheads="1"/>
          </p:cNvSpPr>
          <p:nvPr/>
        </p:nvSpPr>
        <p:spPr bwMode="auto">
          <a:xfrm>
            <a:off x="1447800" y="2540000"/>
            <a:ext cx="1462088" cy="523875"/>
          </a:xfrm>
          <a:prstGeom prst="rect">
            <a:avLst/>
          </a:prstGeom>
          <a:noFill/>
          <a:ln w="38100">
            <a:noFill/>
            <a:miter lim="800000"/>
            <a:headEnd/>
            <a:tailEnd/>
          </a:ln>
        </p:spPr>
        <p:txBody>
          <a:bodyPr wrap="none">
            <a:prstTxWarp prst="textNoShape">
              <a:avLst/>
            </a:prstTxWarp>
            <a:spAutoFit/>
          </a:bodyPr>
          <a:lstStyle/>
          <a:p>
            <a:r>
              <a:rPr lang="en-US" sz="2800"/>
              <a:t>+150 </a:t>
            </a:r>
            <a:r>
              <a:rPr lang="en-US" sz="2800">
                <a:sym typeface="Symbol" charset="2"/>
              </a:rPr>
              <a:t></a:t>
            </a:r>
            <a:r>
              <a:rPr lang="en-US" sz="2800"/>
              <a:t>C</a:t>
            </a:r>
          </a:p>
        </p:txBody>
      </p:sp>
      <p:sp>
        <p:nvSpPr>
          <p:cNvPr id="118792" name="Text Box 14"/>
          <p:cNvSpPr txBox="1">
            <a:spLocks noChangeArrowheads="1"/>
          </p:cNvSpPr>
          <p:nvPr/>
        </p:nvSpPr>
        <p:spPr bwMode="auto">
          <a:xfrm>
            <a:off x="6934200" y="2476500"/>
            <a:ext cx="1462088" cy="523875"/>
          </a:xfrm>
          <a:prstGeom prst="rect">
            <a:avLst/>
          </a:prstGeom>
          <a:noFill/>
          <a:ln w="38100">
            <a:noFill/>
            <a:miter lim="800000"/>
            <a:headEnd/>
            <a:tailEnd/>
          </a:ln>
        </p:spPr>
        <p:txBody>
          <a:bodyPr wrap="none">
            <a:prstTxWarp prst="textNoShape">
              <a:avLst/>
            </a:prstTxWarp>
            <a:spAutoFit/>
          </a:bodyPr>
          <a:lstStyle/>
          <a:p>
            <a:r>
              <a:rPr lang="en-US" sz="2800"/>
              <a:t>+520 </a:t>
            </a:r>
            <a:r>
              <a:rPr lang="en-US" sz="2800">
                <a:sym typeface="Symbol" charset="2"/>
              </a:rPr>
              <a:t></a:t>
            </a:r>
            <a:r>
              <a:rPr lang="en-US" sz="2800"/>
              <a:t>C</a:t>
            </a:r>
          </a:p>
        </p:txBody>
      </p:sp>
      <p:sp>
        <p:nvSpPr>
          <p:cNvPr id="118793" name="Text Box 15"/>
          <p:cNvSpPr txBox="1">
            <a:spLocks noChangeArrowheads="1"/>
          </p:cNvSpPr>
          <p:nvPr/>
        </p:nvSpPr>
        <p:spPr bwMode="auto">
          <a:xfrm>
            <a:off x="4724400" y="2730500"/>
            <a:ext cx="1003300" cy="523875"/>
          </a:xfrm>
          <a:prstGeom prst="rect">
            <a:avLst/>
          </a:prstGeom>
          <a:noFill/>
          <a:ln w="38100">
            <a:noFill/>
            <a:miter lim="800000"/>
            <a:headEnd/>
            <a:tailEnd/>
          </a:ln>
        </p:spPr>
        <p:txBody>
          <a:bodyPr wrap="none">
            <a:prstTxWarp prst="textNoShape">
              <a:avLst/>
            </a:prstTxWarp>
            <a:spAutoFit/>
          </a:bodyPr>
          <a:lstStyle/>
          <a:p>
            <a:r>
              <a:rPr lang="en-US" sz="2800"/>
              <a:t>1.9 m</a:t>
            </a:r>
          </a:p>
        </p:txBody>
      </p:sp>
      <p:sp>
        <p:nvSpPr>
          <p:cNvPr id="118794" name="Text Box 16"/>
          <p:cNvSpPr txBox="1">
            <a:spLocks noChangeArrowheads="1"/>
          </p:cNvSpPr>
          <p:nvPr/>
        </p:nvSpPr>
        <p:spPr bwMode="auto">
          <a:xfrm>
            <a:off x="1520825" y="1714500"/>
            <a:ext cx="1003300" cy="523875"/>
          </a:xfrm>
          <a:prstGeom prst="rect">
            <a:avLst/>
          </a:prstGeom>
          <a:noFill/>
          <a:ln w="38100">
            <a:noFill/>
            <a:miter lim="800000"/>
            <a:headEnd/>
            <a:tailEnd/>
          </a:ln>
        </p:spPr>
        <p:txBody>
          <a:bodyPr wrap="none">
            <a:prstTxWarp prst="textNoShape">
              <a:avLst/>
            </a:prstTxWarp>
            <a:spAutoFit/>
          </a:bodyPr>
          <a:lstStyle/>
          <a:p>
            <a:r>
              <a:rPr lang="en-US" sz="2800"/>
              <a:t>.92 m</a:t>
            </a:r>
          </a:p>
        </p:txBody>
      </p:sp>
      <p:sp>
        <p:nvSpPr>
          <p:cNvPr id="118795" name="Line 17"/>
          <p:cNvSpPr>
            <a:spLocks noChangeShapeType="1"/>
          </p:cNvSpPr>
          <p:nvPr/>
        </p:nvSpPr>
        <p:spPr bwMode="auto">
          <a:xfrm>
            <a:off x="1143000" y="3175000"/>
            <a:ext cx="6629400" cy="0"/>
          </a:xfrm>
          <a:prstGeom prst="line">
            <a:avLst/>
          </a:prstGeom>
          <a:noFill/>
          <a:ln w="38100">
            <a:solidFill>
              <a:schemeClr val="tx1"/>
            </a:solidFill>
            <a:round/>
            <a:headEnd type="triangle" w="med" len="med"/>
            <a:tailEnd type="triangle" w="med" len="med"/>
          </a:ln>
        </p:spPr>
        <p:txBody>
          <a:bodyPr>
            <a:prstTxWarp prst="textNoShape">
              <a:avLst/>
            </a:prstTxWarp>
          </a:bodyPr>
          <a:lstStyle/>
          <a:p>
            <a:endParaRPr lang="en-US"/>
          </a:p>
        </p:txBody>
      </p:sp>
      <p:sp>
        <p:nvSpPr>
          <p:cNvPr id="118796" name="Line 18"/>
          <p:cNvSpPr>
            <a:spLocks noChangeShapeType="1"/>
          </p:cNvSpPr>
          <p:nvPr/>
        </p:nvSpPr>
        <p:spPr bwMode="auto">
          <a:xfrm flipH="1">
            <a:off x="1143000" y="762000"/>
            <a:ext cx="0" cy="2413000"/>
          </a:xfrm>
          <a:prstGeom prst="line">
            <a:avLst/>
          </a:prstGeom>
          <a:noFill/>
          <a:ln w="38100">
            <a:solidFill>
              <a:schemeClr val="tx1"/>
            </a:solidFill>
            <a:round/>
            <a:headEnd type="triangle" w="med" len="med"/>
            <a:tailEnd type="triangle" w="med" len="med"/>
          </a:ln>
        </p:spPr>
        <p:txBody>
          <a:bodyPr>
            <a:prstTxWarp prst="textNoShape">
              <a:avLst/>
            </a:prstTxWarp>
          </a:bodyPr>
          <a:lstStyle/>
          <a:p>
            <a:endParaRPr lang="en-US"/>
          </a:p>
        </p:txBody>
      </p:sp>
      <p:sp>
        <p:nvSpPr>
          <p:cNvPr id="118797" name="Text Box 19"/>
          <p:cNvSpPr txBox="1">
            <a:spLocks noChangeArrowheads="1"/>
          </p:cNvSpPr>
          <p:nvPr/>
        </p:nvSpPr>
        <p:spPr bwMode="auto">
          <a:xfrm>
            <a:off x="3733800" y="381000"/>
            <a:ext cx="5181600" cy="1754188"/>
          </a:xfrm>
          <a:prstGeom prst="rect">
            <a:avLst/>
          </a:prstGeom>
          <a:noFill/>
          <a:ln w="38100">
            <a:noFill/>
            <a:miter lim="800000"/>
            <a:headEnd/>
            <a:tailEnd/>
          </a:ln>
        </p:spPr>
        <p:txBody>
          <a:bodyPr>
            <a:prstTxWarp prst="textNoShape">
              <a:avLst/>
            </a:prstTxWarp>
            <a:spAutoFit/>
          </a:bodyPr>
          <a:lstStyle/>
          <a:p>
            <a:r>
              <a:rPr lang="en-US" sz="3600"/>
              <a:t>Find the force on C, and the angle it makes with the horizontal.</a:t>
            </a:r>
          </a:p>
        </p:txBody>
      </p:sp>
      <p:sp>
        <p:nvSpPr>
          <p:cNvPr id="156692" name="Text Box 20"/>
          <p:cNvSpPr txBox="1">
            <a:spLocks noChangeArrowheads="1"/>
          </p:cNvSpPr>
          <p:nvPr/>
        </p:nvSpPr>
        <p:spPr bwMode="auto">
          <a:xfrm>
            <a:off x="838200" y="3556000"/>
            <a:ext cx="6340475" cy="2246313"/>
          </a:xfrm>
          <a:prstGeom prst="rect">
            <a:avLst/>
          </a:prstGeom>
          <a:noFill/>
          <a:ln w="38100">
            <a:noFill/>
            <a:miter lim="800000"/>
            <a:headEnd/>
            <a:tailEnd/>
          </a:ln>
        </p:spPr>
        <p:txBody>
          <a:bodyPr wrap="none">
            <a:prstTxWarp prst="textNoShape">
              <a:avLst/>
            </a:prstTxWarp>
            <a:spAutoFit/>
          </a:bodyPr>
          <a:lstStyle/>
          <a:p>
            <a:r>
              <a:rPr lang="en-US" sz="2800"/>
              <a:t> F</a:t>
            </a:r>
            <a:r>
              <a:rPr lang="en-US" sz="2800" baseline="-25000"/>
              <a:t>AC</a:t>
            </a:r>
            <a:r>
              <a:rPr lang="en-US" sz="2800"/>
              <a:t>= 286.8 N, F</a:t>
            </a:r>
            <a:r>
              <a:rPr lang="en-US" sz="2800" baseline="-25000"/>
              <a:t>BC</a:t>
            </a:r>
            <a:r>
              <a:rPr lang="en-US" sz="2800"/>
              <a:t> = 188.8 N</a:t>
            </a:r>
          </a:p>
          <a:p>
            <a:r>
              <a:rPr lang="en-US" sz="2800">
                <a:sym typeface="Symbol" charset="2"/>
              </a:rPr>
              <a:t></a:t>
            </a:r>
            <a:r>
              <a:rPr lang="en-US" sz="2800" baseline="-25000">
                <a:sym typeface="Symbol" charset="2"/>
              </a:rPr>
              <a:t>ABC</a:t>
            </a:r>
            <a:r>
              <a:rPr lang="en-US" sz="2800">
                <a:sym typeface="Symbol" charset="2"/>
              </a:rPr>
              <a:t> = Tan</a:t>
            </a:r>
            <a:r>
              <a:rPr lang="en-US" sz="2800" baseline="30000">
                <a:sym typeface="Symbol" charset="2"/>
              </a:rPr>
              <a:t>-1</a:t>
            </a:r>
            <a:r>
              <a:rPr lang="en-US" sz="2800">
                <a:sym typeface="Symbol" charset="2"/>
              </a:rPr>
              <a:t>(.92/1.9) = 25.84</a:t>
            </a:r>
            <a:r>
              <a:rPr lang="en-US" sz="2800" baseline="30000">
                <a:sym typeface="Symbol" charset="2"/>
              </a:rPr>
              <a:t>o</a:t>
            </a:r>
            <a:endParaRPr lang="en-US" sz="2800" baseline="30000"/>
          </a:p>
          <a:p>
            <a:r>
              <a:rPr lang="en-US" sz="2800"/>
              <a:t>F</a:t>
            </a:r>
            <a:r>
              <a:rPr lang="en-US" sz="2800" baseline="-25000"/>
              <a:t>AC </a:t>
            </a:r>
            <a:r>
              <a:rPr lang="en-US" sz="2800"/>
              <a:t>= 	0 N x			+ 286.8 N y</a:t>
            </a:r>
          </a:p>
          <a:p>
            <a:r>
              <a:rPr lang="en-US" sz="2800"/>
              <a:t>F</a:t>
            </a:r>
            <a:r>
              <a:rPr lang="en-US" sz="2800" baseline="-25000"/>
              <a:t>BC</a:t>
            </a:r>
            <a:r>
              <a:rPr lang="en-US" sz="2800"/>
              <a:t> = </a:t>
            </a:r>
            <a:r>
              <a:rPr lang="en-US"/>
              <a:t>-188.8cos(25.84</a:t>
            </a:r>
            <a:r>
              <a:rPr lang="en-US" baseline="30000"/>
              <a:t>o</a:t>
            </a:r>
            <a:r>
              <a:rPr lang="en-US"/>
              <a:t>) x	+ 188.8sin(25.84</a:t>
            </a:r>
            <a:r>
              <a:rPr lang="en-US" baseline="30000"/>
              <a:t>o</a:t>
            </a:r>
            <a:r>
              <a:rPr lang="en-US"/>
              <a:t>)y</a:t>
            </a:r>
          </a:p>
          <a:p>
            <a:r>
              <a:rPr lang="en-US" sz="2800"/>
              <a:t>F</a:t>
            </a:r>
            <a:r>
              <a:rPr lang="en-US" sz="2800" baseline="-25000"/>
              <a:t>total</a:t>
            </a:r>
            <a:r>
              <a:rPr lang="en-US" sz="2800"/>
              <a:t> =         </a:t>
            </a:r>
            <a:r>
              <a:rPr lang="en-US"/>
              <a:t>-170. x		+ 369 y</a:t>
            </a:r>
          </a:p>
        </p:txBody>
      </p:sp>
      <p:sp>
        <p:nvSpPr>
          <p:cNvPr id="118799" name="Text Box 21"/>
          <p:cNvSpPr txBox="1">
            <a:spLocks noChangeArrowheads="1"/>
          </p:cNvSpPr>
          <p:nvPr/>
        </p:nvSpPr>
        <p:spPr bwMode="auto">
          <a:xfrm>
            <a:off x="136525" y="5461000"/>
            <a:ext cx="2667000" cy="276225"/>
          </a:xfrm>
          <a:prstGeom prst="rect">
            <a:avLst/>
          </a:prstGeom>
          <a:noFill/>
          <a:ln w="38100">
            <a:noFill/>
            <a:miter lim="800000"/>
            <a:headEnd/>
            <a:tailEnd/>
          </a:ln>
        </p:spPr>
        <p:txBody>
          <a:bodyPr wrap="none">
            <a:prstTxWarp prst="textNoShape">
              <a:avLst/>
            </a:prstTxWarp>
            <a:spAutoFit/>
          </a:bodyPr>
          <a:lstStyle/>
          <a:p>
            <a:r>
              <a:rPr lang="en-US" sz="1200"/>
              <a:t>410 N, 65</a:t>
            </a:r>
            <a:r>
              <a:rPr lang="en-US" sz="1200" baseline="30000"/>
              <a:t>o</a:t>
            </a:r>
            <a:r>
              <a:rPr lang="en-US" sz="1200"/>
              <a:t> above x axis (to the left of 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6692">
                                            <p:txEl>
                                              <p:pRg st="0" end="0"/>
                                            </p:txEl>
                                          </p:spTgt>
                                        </p:tgtEl>
                                        <p:attrNameLst>
                                          <p:attrName>style.visibility</p:attrName>
                                        </p:attrNameLst>
                                      </p:cBhvr>
                                      <p:to>
                                        <p:strVal val="visible"/>
                                      </p:to>
                                    </p:set>
                                    <p:animEffect transition="in" filter="dissolve">
                                      <p:cBhvr>
                                        <p:cTn id="7" dur="500"/>
                                        <p:tgtEl>
                                          <p:spTgt spid="1566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6692">
                                            <p:txEl>
                                              <p:pRg st="1" end="1"/>
                                            </p:txEl>
                                          </p:spTgt>
                                        </p:tgtEl>
                                        <p:attrNameLst>
                                          <p:attrName>style.visibility</p:attrName>
                                        </p:attrNameLst>
                                      </p:cBhvr>
                                      <p:to>
                                        <p:strVal val="visible"/>
                                      </p:to>
                                    </p:set>
                                    <p:animEffect transition="in" filter="dissolve">
                                      <p:cBhvr>
                                        <p:cTn id="12" dur="500"/>
                                        <p:tgtEl>
                                          <p:spTgt spid="1566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6692">
                                            <p:txEl>
                                              <p:pRg st="2" end="2"/>
                                            </p:txEl>
                                          </p:spTgt>
                                        </p:tgtEl>
                                        <p:attrNameLst>
                                          <p:attrName>style.visibility</p:attrName>
                                        </p:attrNameLst>
                                      </p:cBhvr>
                                      <p:to>
                                        <p:strVal val="visible"/>
                                      </p:to>
                                    </p:set>
                                    <p:animEffect transition="in" filter="dissolve">
                                      <p:cBhvr>
                                        <p:cTn id="17" dur="500"/>
                                        <p:tgtEl>
                                          <p:spTgt spid="1566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6692">
                                            <p:txEl>
                                              <p:pRg st="3" end="3"/>
                                            </p:txEl>
                                          </p:spTgt>
                                        </p:tgtEl>
                                        <p:attrNameLst>
                                          <p:attrName>style.visibility</p:attrName>
                                        </p:attrNameLst>
                                      </p:cBhvr>
                                      <p:to>
                                        <p:strVal val="visible"/>
                                      </p:to>
                                    </p:set>
                                    <p:animEffect transition="in" filter="dissolve">
                                      <p:cBhvr>
                                        <p:cTn id="22" dur="500"/>
                                        <p:tgtEl>
                                          <p:spTgt spid="1566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6692">
                                            <p:txEl>
                                              <p:pRg st="4" end="4"/>
                                            </p:txEl>
                                          </p:spTgt>
                                        </p:tgtEl>
                                        <p:attrNameLst>
                                          <p:attrName>style.visibility</p:attrName>
                                        </p:attrNameLst>
                                      </p:cBhvr>
                                      <p:to>
                                        <p:strVal val="visible"/>
                                      </p:to>
                                    </p:set>
                                    <p:animEffect transition="in" filter="dissolve">
                                      <p:cBhvr>
                                        <p:cTn id="27" dur="500"/>
                                        <p:tgtEl>
                                          <p:spTgt spid="1566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92" grpId="0" build="p" autoUpdateAnimBg="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rot="-5400000">
            <a:off x="-1385094" y="2488407"/>
            <a:ext cx="4262437" cy="647700"/>
          </a:xfrm>
          <a:prstGeom prst="rect">
            <a:avLst/>
          </a:prstGeom>
          <a:noFill/>
          <a:ln w="25400">
            <a:noFill/>
            <a:miter lim="800000"/>
            <a:headEnd/>
            <a:tailEnd/>
          </a:ln>
        </p:spPr>
        <p:txBody>
          <a:bodyPr wrap="none">
            <a:prstTxWarp prst="textNoShape">
              <a:avLst/>
            </a:prstTxWarp>
            <a:spAutoFit/>
          </a:bodyPr>
          <a:lstStyle/>
          <a:p>
            <a:r>
              <a:rPr lang="en-US" sz="3600"/>
              <a:t>Current and Induction</a:t>
            </a:r>
          </a:p>
        </p:txBody>
      </p:sp>
      <p:pic>
        <p:nvPicPr>
          <p:cNvPr id="119811" name="Picture 3"/>
          <p:cNvPicPr>
            <a:picLocks noChangeAspect="1" noChangeArrowheads="1"/>
          </p:cNvPicPr>
          <p:nvPr/>
        </p:nvPicPr>
        <p:blipFill>
          <a:blip r:embed="rId2"/>
          <a:srcRect/>
          <a:stretch>
            <a:fillRect/>
          </a:stretch>
        </p:blipFill>
        <p:spPr bwMode="auto">
          <a:xfrm>
            <a:off x="1419225" y="719138"/>
            <a:ext cx="6305550" cy="4278312"/>
          </a:xfrm>
          <a:prstGeom prst="rect">
            <a:avLst/>
          </a:prstGeom>
          <a:noFill/>
          <a:ln w="9525">
            <a:noFill/>
            <a:miter lim="800000"/>
            <a:headEnd/>
            <a:tailEnd/>
          </a:ln>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669925" y="206375"/>
            <a:ext cx="8245475" cy="1816100"/>
          </a:xfrm>
          <a:prstGeom prst="rect">
            <a:avLst/>
          </a:prstGeom>
          <a:noFill/>
          <a:ln w="25400">
            <a:noFill/>
            <a:miter lim="800000"/>
            <a:headEnd/>
            <a:tailEnd/>
          </a:ln>
        </p:spPr>
        <p:txBody>
          <a:bodyPr>
            <a:prstTxWarp prst="textNoShape">
              <a:avLst/>
            </a:prstTxWarp>
            <a:spAutoFit/>
          </a:bodyPr>
          <a:lstStyle/>
          <a:p>
            <a:r>
              <a:rPr lang="en-US" sz="2800"/>
              <a:t>What current flows through a 15 ohm light bulb attached to a 120 V source of current?  What charge passes through in a minute?  What is the power of the light bulb?</a:t>
            </a:r>
          </a:p>
        </p:txBody>
      </p:sp>
      <p:sp>
        <p:nvSpPr>
          <p:cNvPr id="120835" name="Text Box 3"/>
          <p:cNvSpPr txBox="1">
            <a:spLocks noChangeArrowheads="1"/>
          </p:cNvSpPr>
          <p:nvPr/>
        </p:nvSpPr>
        <p:spPr bwMode="auto">
          <a:xfrm>
            <a:off x="228600" y="5334000"/>
            <a:ext cx="184150" cy="461963"/>
          </a:xfrm>
          <a:prstGeom prst="rect">
            <a:avLst/>
          </a:prstGeom>
          <a:noFill/>
          <a:ln w="25400">
            <a:noFill/>
            <a:miter lim="800000"/>
            <a:headEnd/>
            <a:tailEnd/>
          </a:ln>
        </p:spPr>
        <p:txBody>
          <a:bodyPr wrap="none">
            <a:prstTxWarp prst="textNoShape">
              <a:avLst/>
            </a:prstTxWarp>
            <a:spAutoFit/>
          </a:bodyPr>
          <a:lstStyle/>
          <a:p>
            <a:endParaRPr lang="en-US"/>
          </a:p>
        </p:txBody>
      </p:sp>
      <p:sp>
        <p:nvSpPr>
          <p:cNvPr id="120836" name="Text Box 4"/>
          <p:cNvSpPr txBox="1">
            <a:spLocks noChangeArrowheads="1"/>
          </p:cNvSpPr>
          <p:nvPr/>
        </p:nvSpPr>
        <p:spPr bwMode="auto">
          <a:xfrm>
            <a:off x="288925" y="5461000"/>
            <a:ext cx="1492250" cy="276225"/>
          </a:xfrm>
          <a:prstGeom prst="rect">
            <a:avLst/>
          </a:prstGeom>
          <a:noFill/>
          <a:ln w="25400">
            <a:noFill/>
            <a:miter lim="800000"/>
            <a:headEnd/>
            <a:tailEnd/>
          </a:ln>
        </p:spPr>
        <p:txBody>
          <a:bodyPr wrap="none">
            <a:prstTxWarp prst="textNoShape">
              <a:avLst/>
            </a:prstTxWarp>
            <a:spAutoFit/>
          </a:bodyPr>
          <a:lstStyle/>
          <a:p>
            <a:r>
              <a:rPr lang="en-US" sz="1200"/>
              <a:t>8.0 A, 480 C, 960 W </a:t>
            </a:r>
            <a:endParaRPr lang="en-US" sz="1000">
              <a:sym typeface="Symbol" charset="2"/>
            </a:endParaRPr>
          </a:p>
        </p:txBody>
      </p:sp>
      <p:sp>
        <p:nvSpPr>
          <p:cNvPr id="161797" name="Text Box 5"/>
          <p:cNvSpPr txBox="1">
            <a:spLocks noChangeArrowheads="1"/>
          </p:cNvSpPr>
          <p:nvPr/>
        </p:nvSpPr>
        <p:spPr bwMode="auto">
          <a:xfrm>
            <a:off x="990600" y="1878013"/>
            <a:ext cx="4868863" cy="1260475"/>
          </a:xfrm>
          <a:prstGeom prst="rect">
            <a:avLst/>
          </a:prstGeom>
          <a:noFill/>
          <a:ln w="25400">
            <a:noFill/>
            <a:miter lim="800000"/>
            <a:headEnd/>
            <a:tailEnd/>
          </a:ln>
        </p:spPr>
        <p:txBody>
          <a:bodyPr wrap="none">
            <a:prstTxWarp prst="textNoShape">
              <a:avLst/>
            </a:prstTxWarp>
            <a:spAutoFit/>
          </a:bodyPr>
          <a:lstStyle/>
          <a:p>
            <a:r>
              <a:rPr lang="en-US" sz="2800"/>
              <a:t>I = 120/15 = 8.0 Amps</a:t>
            </a:r>
          </a:p>
          <a:p>
            <a:r>
              <a:rPr lang="en-US">
                <a:sym typeface="Symbol" charset="2"/>
              </a:rPr>
              <a:t>q = It = (8 C/s)(60 s) = 480 Coulombs</a:t>
            </a:r>
          </a:p>
          <a:p>
            <a:r>
              <a:rPr lang="en-US">
                <a:sym typeface="Symbol" charset="2"/>
              </a:rPr>
              <a:t>P = V</a:t>
            </a:r>
            <a:r>
              <a:rPr lang="en-US" baseline="30000">
                <a:sym typeface="Symbol" charset="2"/>
              </a:rPr>
              <a:t>2</a:t>
            </a:r>
            <a:r>
              <a:rPr lang="en-US">
                <a:sym typeface="Symbol" charset="2"/>
              </a:rPr>
              <a:t>/R = 1800 W</a:t>
            </a:r>
          </a:p>
        </p:txBody>
      </p:sp>
      <p:sp>
        <p:nvSpPr>
          <p:cNvPr id="120838" name="Text Box 6"/>
          <p:cNvSpPr txBox="1">
            <a:spLocks noChangeArrowheads="1"/>
          </p:cNvSpPr>
          <p:nvPr/>
        </p:nvSpPr>
        <p:spPr bwMode="auto">
          <a:xfrm>
            <a:off x="8518525" y="5241925"/>
            <a:ext cx="479425" cy="460375"/>
          </a:xfrm>
          <a:prstGeom prst="rect">
            <a:avLst/>
          </a:prstGeom>
          <a:noFill/>
          <a:ln w="25400">
            <a:noFill/>
            <a:miter lim="800000"/>
            <a:headEnd/>
            <a:tailEnd/>
          </a:ln>
        </p:spPr>
        <p:txBody>
          <a:bodyPr wrap="none">
            <a:prstTxWarp prst="textNoShape">
              <a:avLst/>
            </a:prstTxWarp>
            <a:spAutoFit/>
          </a:bodyPr>
          <a:lstStyle/>
          <a:p>
            <a:r>
              <a:rPr lang="en-US">
                <a:hlinkClick r:id="rId2" action="ppaction://hlinksldjump"/>
              </a:rPr>
              <a:t>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1797">
                                            <p:txEl>
                                              <p:pRg st="0" end="0"/>
                                            </p:txEl>
                                          </p:spTgt>
                                        </p:tgtEl>
                                        <p:attrNameLst>
                                          <p:attrName>style.visibility</p:attrName>
                                        </p:attrNameLst>
                                      </p:cBhvr>
                                      <p:to>
                                        <p:strVal val="visible"/>
                                      </p:to>
                                    </p:set>
                                    <p:animEffect transition="in" filter="dissolve">
                                      <p:cBhvr>
                                        <p:cTn id="7" dur="500"/>
                                        <p:tgtEl>
                                          <p:spTgt spid="1617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1797">
                                            <p:txEl>
                                              <p:pRg st="1" end="1"/>
                                            </p:txEl>
                                          </p:spTgt>
                                        </p:tgtEl>
                                        <p:attrNameLst>
                                          <p:attrName>style.visibility</p:attrName>
                                        </p:attrNameLst>
                                      </p:cBhvr>
                                      <p:to>
                                        <p:strVal val="visible"/>
                                      </p:to>
                                    </p:set>
                                    <p:animEffect transition="in" filter="dissolve">
                                      <p:cBhvr>
                                        <p:cTn id="12" dur="500"/>
                                        <p:tgtEl>
                                          <p:spTgt spid="1617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1797">
                                            <p:txEl>
                                              <p:pRg st="2" end="2"/>
                                            </p:txEl>
                                          </p:spTgt>
                                        </p:tgtEl>
                                        <p:attrNameLst>
                                          <p:attrName>style.visibility</p:attrName>
                                        </p:attrNameLst>
                                      </p:cBhvr>
                                      <p:to>
                                        <p:strVal val="visible"/>
                                      </p:to>
                                    </p:set>
                                    <p:animEffect transition="in" filter="dissolve">
                                      <p:cBhvr>
                                        <p:cTn id="17" dur="500"/>
                                        <p:tgtEl>
                                          <p:spTgt spid="1617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build="p" autoUpdateAnimBg="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669925" y="206375"/>
            <a:ext cx="8245475" cy="1570038"/>
          </a:xfrm>
          <a:prstGeom prst="rect">
            <a:avLst/>
          </a:prstGeom>
          <a:noFill/>
          <a:ln w="25400">
            <a:noFill/>
            <a:miter lim="800000"/>
            <a:headEnd/>
            <a:tailEnd/>
          </a:ln>
        </p:spPr>
        <p:txBody>
          <a:bodyPr>
            <a:prstTxWarp prst="textNoShape">
              <a:avLst/>
            </a:prstTxWarp>
            <a:spAutoFit/>
          </a:bodyPr>
          <a:lstStyle/>
          <a:p>
            <a:r>
              <a:rPr lang="en-US" sz="3200"/>
              <a:t>A copper wire is 1610 m long (1 mile) and has a cross sectional area of 4.5 x 10</a:t>
            </a:r>
            <a:r>
              <a:rPr lang="en-US" sz="3200" baseline="30000"/>
              <a:t>-6</a:t>
            </a:r>
            <a:r>
              <a:rPr lang="en-US" sz="3200"/>
              <a:t> m</a:t>
            </a:r>
            <a:r>
              <a:rPr lang="en-US" sz="3200" baseline="30000"/>
              <a:t>2</a:t>
            </a:r>
            <a:r>
              <a:rPr lang="en-US" sz="3200"/>
              <a:t>.  What is its resistance? (This wire is about 2.4 mm in dia)</a:t>
            </a:r>
          </a:p>
        </p:txBody>
      </p:sp>
      <p:sp>
        <p:nvSpPr>
          <p:cNvPr id="121859" name="Text Box 3"/>
          <p:cNvSpPr txBox="1">
            <a:spLocks noChangeArrowheads="1"/>
          </p:cNvSpPr>
          <p:nvPr/>
        </p:nvSpPr>
        <p:spPr bwMode="auto">
          <a:xfrm>
            <a:off x="228600" y="5334000"/>
            <a:ext cx="184150" cy="461963"/>
          </a:xfrm>
          <a:prstGeom prst="rect">
            <a:avLst/>
          </a:prstGeom>
          <a:noFill/>
          <a:ln w="25400">
            <a:noFill/>
            <a:miter lim="800000"/>
            <a:headEnd/>
            <a:tailEnd/>
          </a:ln>
        </p:spPr>
        <p:txBody>
          <a:bodyPr wrap="none">
            <a:prstTxWarp prst="textNoShape">
              <a:avLst/>
            </a:prstTxWarp>
            <a:spAutoFit/>
          </a:bodyPr>
          <a:lstStyle/>
          <a:p>
            <a:endParaRPr lang="en-US"/>
          </a:p>
        </p:txBody>
      </p:sp>
      <p:sp>
        <p:nvSpPr>
          <p:cNvPr id="121860" name="Text Box 4"/>
          <p:cNvSpPr txBox="1">
            <a:spLocks noChangeArrowheads="1"/>
          </p:cNvSpPr>
          <p:nvPr/>
        </p:nvSpPr>
        <p:spPr bwMode="auto">
          <a:xfrm>
            <a:off x="288925" y="5418138"/>
            <a:ext cx="644525" cy="339725"/>
          </a:xfrm>
          <a:prstGeom prst="rect">
            <a:avLst/>
          </a:prstGeom>
          <a:noFill/>
          <a:ln w="25400">
            <a:noFill/>
            <a:miter lim="800000"/>
            <a:headEnd/>
            <a:tailEnd/>
          </a:ln>
        </p:spPr>
        <p:txBody>
          <a:bodyPr wrap="none">
            <a:prstTxWarp prst="textNoShape">
              <a:avLst/>
            </a:prstTxWarp>
            <a:spAutoFit/>
          </a:bodyPr>
          <a:lstStyle/>
          <a:p>
            <a:r>
              <a:rPr lang="en-US" sz="1600"/>
              <a:t>6.0 </a:t>
            </a:r>
            <a:r>
              <a:rPr lang="el-GR" sz="1600"/>
              <a:t>Ω</a:t>
            </a:r>
            <a:endParaRPr lang="en-US" sz="1600"/>
          </a:p>
        </p:txBody>
      </p:sp>
      <p:sp>
        <p:nvSpPr>
          <p:cNvPr id="162821" name="Text Box 5"/>
          <p:cNvSpPr txBox="1">
            <a:spLocks noChangeArrowheads="1"/>
          </p:cNvSpPr>
          <p:nvPr/>
        </p:nvSpPr>
        <p:spPr bwMode="auto">
          <a:xfrm>
            <a:off x="990600" y="1630363"/>
            <a:ext cx="3733800" cy="3538537"/>
          </a:xfrm>
          <a:prstGeom prst="rect">
            <a:avLst/>
          </a:prstGeom>
          <a:noFill/>
          <a:ln w="25400">
            <a:noFill/>
            <a:miter lim="800000"/>
            <a:headEnd/>
            <a:tailEnd/>
          </a:ln>
        </p:spPr>
        <p:txBody>
          <a:bodyPr>
            <a:prstTxWarp prst="textNoShape">
              <a:avLst/>
            </a:prstTxWarp>
            <a:spAutoFit/>
          </a:bodyPr>
          <a:lstStyle/>
          <a:p>
            <a:r>
              <a:rPr lang="en-US" sz="2000"/>
              <a:t>R = </a:t>
            </a:r>
            <a:r>
              <a:rPr lang="el-GR" sz="2000" u="sng"/>
              <a:t>ρ</a:t>
            </a:r>
            <a:r>
              <a:rPr lang="en-US" sz="2000" u="sng"/>
              <a:t>L</a:t>
            </a:r>
          </a:p>
          <a:p>
            <a:pPr lvl="1"/>
            <a:r>
              <a:rPr lang="en-US" sz="2000"/>
              <a:t>        A</a:t>
            </a:r>
          </a:p>
          <a:p>
            <a:pPr lvl="1"/>
            <a:r>
              <a:rPr lang="en-US" sz="2000"/>
              <a:t>and</a:t>
            </a:r>
          </a:p>
          <a:p>
            <a:pPr lvl="1"/>
            <a:r>
              <a:rPr lang="en-US" sz="2000"/>
              <a:t>A = </a:t>
            </a:r>
            <a:r>
              <a:rPr lang="el-GR" sz="2000">
                <a:ea typeface="Times New Roman" charset="0"/>
                <a:cs typeface="Times New Roman" charset="0"/>
              </a:rPr>
              <a:t>π</a:t>
            </a:r>
            <a:r>
              <a:rPr lang="en-US" sz="2000">
                <a:ea typeface="Times New Roman" charset="0"/>
                <a:cs typeface="Times New Roman" charset="0"/>
              </a:rPr>
              <a:t>r</a:t>
            </a:r>
            <a:r>
              <a:rPr lang="en-US" sz="2000" baseline="30000">
                <a:ea typeface="Times New Roman" charset="0"/>
                <a:cs typeface="Times New Roman" charset="0"/>
              </a:rPr>
              <a:t>2</a:t>
            </a:r>
          </a:p>
          <a:p>
            <a:pPr lvl="1"/>
            <a:endParaRPr lang="en-US" sz="2000">
              <a:ea typeface="Times New Roman" charset="0"/>
              <a:cs typeface="Times New Roman" charset="0"/>
            </a:endParaRPr>
          </a:p>
          <a:p>
            <a:pPr lvl="1"/>
            <a:r>
              <a:rPr lang="en-US" sz="2000">
                <a:ea typeface="Times New Roman" charset="0"/>
                <a:cs typeface="Times New Roman" charset="0"/>
                <a:sym typeface="Symbol" charset="2"/>
              </a:rPr>
              <a:t>R = ??</a:t>
            </a:r>
          </a:p>
          <a:p>
            <a:pPr lvl="1"/>
            <a:r>
              <a:rPr lang="el-GR">
                <a:ea typeface="Times New Roman" charset="0"/>
                <a:cs typeface="Times New Roman" charset="0"/>
              </a:rPr>
              <a:t>ρ</a:t>
            </a:r>
            <a:r>
              <a:rPr lang="en-US" sz="2000">
                <a:ea typeface="Times New Roman" charset="0"/>
                <a:cs typeface="Times New Roman" charset="0"/>
                <a:sym typeface="Symbol" charset="2"/>
              </a:rPr>
              <a:t> = 1.68E-8 </a:t>
            </a:r>
            <a:r>
              <a:rPr lang="el-GR" sz="2000">
                <a:ea typeface="Times New Roman" charset="0"/>
                <a:cs typeface="Times New Roman" charset="0"/>
                <a:sym typeface="Symbol" charset="2"/>
              </a:rPr>
              <a:t>Ω</a:t>
            </a:r>
            <a:r>
              <a:rPr lang="en-US" sz="2000">
                <a:ea typeface="Times New Roman" charset="0"/>
                <a:cs typeface="Times New Roman" charset="0"/>
                <a:sym typeface="Symbol" charset="2"/>
              </a:rPr>
              <a:t>m</a:t>
            </a:r>
            <a:endParaRPr lang="el-GR" sz="2000">
              <a:ea typeface="Times New Roman" charset="0"/>
              <a:cs typeface="Times New Roman" charset="0"/>
              <a:sym typeface="Symbol" charset="2"/>
            </a:endParaRPr>
          </a:p>
          <a:p>
            <a:pPr lvl="1"/>
            <a:r>
              <a:rPr lang="en-US" sz="2000">
                <a:ea typeface="Times New Roman" charset="0"/>
                <a:cs typeface="Times New Roman" charset="0"/>
                <a:sym typeface="Symbol" charset="2"/>
              </a:rPr>
              <a:t>L = 1610 m</a:t>
            </a:r>
          </a:p>
          <a:p>
            <a:pPr lvl="1"/>
            <a:r>
              <a:rPr lang="en-US" sz="2000">
                <a:ea typeface="Times New Roman" charset="0"/>
                <a:cs typeface="Times New Roman" charset="0"/>
                <a:sym typeface="Symbol" charset="2"/>
              </a:rPr>
              <a:t>A = 4.5E-6 m</a:t>
            </a:r>
            <a:r>
              <a:rPr lang="en-US" sz="2000" baseline="30000">
                <a:ea typeface="Times New Roman" charset="0"/>
                <a:cs typeface="Times New Roman" charset="0"/>
                <a:sym typeface="Symbol" charset="2"/>
              </a:rPr>
              <a:t>2</a:t>
            </a:r>
          </a:p>
          <a:p>
            <a:endParaRPr lang="en-US" sz="2000">
              <a:ea typeface="Times New Roman" charset="0"/>
              <a:cs typeface="Times New Roman" charset="0"/>
            </a:endParaRPr>
          </a:p>
          <a:p>
            <a:r>
              <a:rPr lang="en-US" sz="2000">
                <a:ea typeface="Times New Roman" charset="0"/>
                <a:cs typeface="Times New Roman" charset="0"/>
              </a:rPr>
              <a:t>R = 6.010666667 = 6.0 </a:t>
            </a:r>
            <a:r>
              <a:rPr lang="el-GR" sz="2000">
                <a:ea typeface="Times New Roman" charset="0"/>
                <a:cs typeface="Times New Roman" charset="0"/>
              </a:rPr>
              <a:t>Ω</a:t>
            </a:r>
            <a:endParaRPr lang="en-US" sz="2000">
              <a:ea typeface="Times New Roman" charset="0"/>
              <a:cs typeface="Times New Roman" charset="0"/>
            </a:endParaRPr>
          </a:p>
        </p:txBody>
      </p:sp>
      <p:sp>
        <p:nvSpPr>
          <p:cNvPr id="121862" name="Text Box 6"/>
          <p:cNvSpPr txBox="1">
            <a:spLocks noChangeArrowheads="1"/>
          </p:cNvSpPr>
          <p:nvPr/>
        </p:nvSpPr>
        <p:spPr bwMode="auto">
          <a:xfrm>
            <a:off x="8518525" y="5241925"/>
            <a:ext cx="479425" cy="460375"/>
          </a:xfrm>
          <a:prstGeom prst="rect">
            <a:avLst/>
          </a:prstGeom>
          <a:noFill/>
          <a:ln w="25400">
            <a:noFill/>
            <a:miter lim="800000"/>
            <a:headEnd/>
            <a:tailEnd/>
          </a:ln>
        </p:spPr>
        <p:txBody>
          <a:bodyPr wrap="none">
            <a:prstTxWarp prst="textNoShape">
              <a:avLst/>
            </a:prstTxWarp>
            <a:spAutoFit/>
          </a:bodyPr>
          <a:lstStyle/>
          <a:p>
            <a:r>
              <a:rPr lang="en-US">
                <a:hlinkClick r:id="rId2" action="ppaction://hlinksldjump"/>
              </a:rPr>
              <a:t>W</a:t>
            </a:r>
            <a:endParaRPr lang="en-US"/>
          </a:p>
        </p:txBody>
      </p:sp>
      <p:sp>
        <p:nvSpPr>
          <p:cNvPr id="121863" name="Text Box 7"/>
          <p:cNvSpPr txBox="1">
            <a:spLocks noChangeArrowheads="1"/>
          </p:cNvSpPr>
          <p:nvPr/>
        </p:nvSpPr>
        <p:spPr bwMode="auto">
          <a:xfrm>
            <a:off x="4953000" y="1841500"/>
            <a:ext cx="4191000" cy="3540125"/>
          </a:xfrm>
          <a:prstGeom prst="rect">
            <a:avLst/>
          </a:prstGeom>
          <a:solidFill>
            <a:srgbClr val="EAEAEA"/>
          </a:solidFill>
          <a:ln w="50800">
            <a:noFill/>
            <a:miter lim="800000"/>
            <a:headEnd/>
            <a:tailEnd/>
          </a:ln>
        </p:spPr>
        <p:txBody>
          <a:bodyPr>
            <a:prstTxWarp prst="textNoShape">
              <a:avLst/>
            </a:prstTxWarp>
            <a:spAutoFit/>
          </a:bodyPr>
          <a:lstStyle/>
          <a:p>
            <a:r>
              <a:rPr lang="en-US" sz="2800"/>
              <a:t>Silver			1.59E-8</a:t>
            </a:r>
          </a:p>
          <a:p>
            <a:r>
              <a:rPr lang="en-US" sz="2800"/>
              <a:t>Copper		1.68E-8</a:t>
            </a:r>
          </a:p>
          <a:p>
            <a:r>
              <a:rPr lang="en-US" sz="2800"/>
              <a:t>Gold			2.44E-8</a:t>
            </a:r>
          </a:p>
          <a:p>
            <a:r>
              <a:rPr lang="en-US" sz="2800"/>
              <a:t>Aluminium		2.65E-8</a:t>
            </a:r>
          </a:p>
          <a:p>
            <a:r>
              <a:rPr lang="en-US" sz="2800"/>
              <a:t>Tungsten		5.6  E-8</a:t>
            </a:r>
          </a:p>
          <a:p>
            <a:r>
              <a:rPr lang="en-US" sz="2800"/>
              <a:t>Iron			9.71E-8</a:t>
            </a:r>
          </a:p>
          <a:p>
            <a:r>
              <a:rPr lang="en-US" sz="2800"/>
              <a:t>Platinum		10.6E-8</a:t>
            </a:r>
          </a:p>
          <a:p>
            <a:r>
              <a:rPr lang="en-US" sz="2800"/>
              <a:t>Nichrome 		100E-8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2821">
                                            <p:txEl>
                                              <p:pRg st="0" end="0"/>
                                            </p:txEl>
                                          </p:spTgt>
                                        </p:tgtEl>
                                        <p:attrNameLst>
                                          <p:attrName>style.visibility</p:attrName>
                                        </p:attrNameLst>
                                      </p:cBhvr>
                                      <p:to>
                                        <p:strVal val="visible"/>
                                      </p:to>
                                    </p:set>
                                    <p:animEffect transition="in" filter="dissolve">
                                      <p:cBhvr>
                                        <p:cTn id="7" dur="500"/>
                                        <p:tgtEl>
                                          <p:spTgt spid="16282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2821">
                                            <p:txEl>
                                              <p:pRg st="1" end="1"/>
                                            </p:txEl>
                                          </p:spTgt>
                                        </p:tgtEl>
                                        <p:attrNameLst>
                                          <p:attrName>style.visibility</p:attrName>
                                        </p:attrNameLst>
                                      </p:cBhvr>
                                      <p:to>
                                        <p:strVal val="visible"/>
                                      </p:to>
                                    </p:set>
                                    <p:animEffect transition="in" filter="dissolve">
                                      <p:cBhvr>
                                        <p:cTn id="10" dur="500"/>
                                        <p:tgtEl>
                                          <p:spTgt spid="16282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2821">
                                            <p:txEl>
                                              <p:pRg st="2" end="2"/>
                                            </p:txEl>
                                          </p:spTgt>
                                        </p:tgtEl>
                                        <p:attrNameLst>
                                          <p:attrName>style.visibility</p:attrName>
                                        </p:attrNameLst>
                                      </p:cBhvr>
                                      <p:to>
                                        <p:strVal val="visible"/>
                                      </p:to>
                                    </p:set>
                                    <p:animEffect transition="in" filter="dissolve">
                                      <p:cBhvr>
                                        <p:cTn id="13" dur="500"/>
                                        <p:tgtEl>
                                          <p:spTgt spid="162821">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62821">
                                            <p:txEl>
                                              <p:pRg st="3" end="3"/>
                                            </p:txEl>
                                          </p:spTgt>
                                        </p:tgtEl>
                                        <p:attrNameLst>
                                          <p:attrName>style.visibility</p:attrName>
                                        </p:attrNameLst>
                                      </p:cBhvr>
                                      <p:to>
                                        <p:strVal val="visible"/>
                                      </p:to>
                                    </p:set>
                                    <p:animEffect transition="in" filter="dissolve">
                                      <p:cBhvr>
                                        <p:cTn id="16" dur="500"/>
                                        <p:tgtEl>
                                          <p:spTgt spid="162821">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62821">
                                            <p:txEl>
                                              <p:pRg st="5" end="5"/>
                                            </p:txEl>
                                          </p:spTgt>
                                        </p:tgtEl>
                                        <p:attrNameLst>
                                          <p:attrName>style.visibility</p:attrName>
                                        </p:attrNameLst>
                                      </p:cBhvr>
                                      <p:to>
                                        <p:strVal val="visible"/>
                                      </p:to>
                                    </p:set>
                                    <p:animEffect transition="in" filter="dissolve">
                                      <p:cBhvr>
                                        <p:cTn id="19" dur="500"/>
                                        <p:tgtEl>
                                          <p:spTgt spid="162821">
                                            <p:txEl>
                                              <p:pRg st="5" end="5"/>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62821">
                                            <p:txEl>
                                              <p:pRg st="6" end="6"/>
                                            </p:txEl>
                                          </p:spTgt>
                                        </p:tgtEl>
                                        <p:attrNameLst>
                                          <p:attrName>style.visibility</p:attrName>
                                        </p:attrNameLst>
                                      </p:cBhvr>
                                      <p:to>
                                        <p:strVal val="visible"/>
                                      </p:to>
                                    </p:set>
                                    <p:animEffect transition="in" filter="dissolve">
                                      <p:cBhvr>
                                        <p:cTn id="22" dur="500"/>
                                        <p:tgtEl>
                                          <p:spTgt spid="162821">
                                            <p:txEl>
                                              <p:pRg st="6" end="6"/>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62821">
                                            <p:txEl>
                                              <p:pRg st="7" end="7"/>
                                            </p:txEl>
                                          </p:spTgt>
                                        </p:tgtEl>
                                        <p:attrNameLst>
                                          <p:attrName>style.visibility</p:attrName>
                                        </p:attrNameLst>
                                      </p:cBhvr>
                                      <p:to>
                                        <p:strVal val="visible"/>
                                      </p:to>
                                    </p:set>
                                    <p:animEffect transition="in" filter="dissolve">
                                      <p:cBhvr>
                                        <p:cTn id="25" dur="500"/>
                                        <p:tgtEl>
                                          <p:spTgt spid="162821">
                                            <p:txEl>
                                              <p:pRg st="7" end="7"/>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62821">
                                            <p:txEl>
                                              <p:pRg st="8" end="8"/>
                                            </p:txEl>
                                          </p:spTgt>
                                        </p:tgtEl>
                                        <p:attrNameLst>
                                          <p:attrName>style.visibility</p:attrName>
                                        </p:attrNameLst>
                                      </p:cBhvr>
                                      <p:to>
                                        <p:strVal val="visible"/>
                                      </p:to>
                                    </p:set>
                                    <p:animEffect transition="in" filter="dissolve">
                                      <p:cBhvr>
                                        <p:cTn id="28" dur="500"/>
                                        <p:tgtEl>
                                          <p:spTgt spid="162821">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62821">
                                            <p:txEl>
                                              <p:pRg st="10" end="10"/>
                                            </p:txEl>
                                          </p:spTgt>
                                        </p:tgtEl>
                                        <p:attrNameLst>
                                          <p:attrName>style.visibility</p:attrName>
                                        </p:attrNameLst>
                                      </p:cBhvr>
                                      <p:to>
                                        <p:strVal val="visible"/>
                                      </p:to>
                                    </p:set>
                                    <p:animEffect transition="in" filter="dissolve">
                                      <p:cBhvr>
                                        <p:cTn id="33" dur="500"/>
                                        <p:tgtEl>
                                          <p:spTgt spid="16282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1" grpId="0" build="p" autoUpdateAnimBg="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669925" y="206375"/>
            <a:ext cx="8245475" cy="1446213"/>
          </a:xfrm>
          <a:prstGeom prst="rect">
            <a:avLst/>
          </a:prstGeom>
          <a:noFill/>
          <a:ln w="25400">
            <a:noFill/>
            <a:miter lim="800000"/>
            <a:headEnd/>
            <a:tailEnd/>
          </a:ln>
        </p:spPr>
        <p:txBody>
          <a:bodyPr>
            <a:prstTxWarp prst="textNoShape">
              <a:avLst/>
            </a:prstTxWarp>
            <a:spAutoFit/>
          </a:bodyPr>
          <a:lstStyle/>
          <a:p>
            <a:r>
              <a:rPr lang="en-US" sz="3200"/>
              <a:t>What’s the rms voltage here?</a:t>
            </a:r>
          </a:p>
          <a:p>
            <a:pPr lvl="3"/>
            <a:r>
              <a:rPr lang="en-US" sz="2800"/>
              <a:t>I</a:t>
            </a:r>
            <a:r>
              <a:rPr lang="en-US" sz="2800" baseline="-25000"/>
              <a:t>rms</a:t>
            </a:r>
            <a:r>
              <a:rPr lang="en-US" sz="2800"/>
              <a:t> = </a:t>
            </a:r>
            <a:r>
              <a:rPr lang="en-US" sz="2800" u="sng"/>
              <a:t> I</a:t>
            </a:r>
            <a:r>
              <a:rPr lang="en-US" sz="2800" baseline="-25000"/>
              <a:t>o	     </a:t>
            </a:r>
            <a:r>
              <a:rPr lang="en-US" sz="2800"/>
              <a:t>V</a:t>
            </a:r>
            <a:r>
              <a:rPr lang="en-US" sz="2800" baseline="-25000"/>
              <a:t>rms</a:t>
            </a:r>
            <a:r>
              <a:rPr lang="en-US" sz="2800"/>
              <a:t> = </a:t>
            </a:r>
            <a:r>
              <a:rPr lang="en-US" sz="2800" u="sng"/>
              <a:t> V</a:t>
            </a:r>
            <a:r>
              <a:rPr lang="en-US" sz="2800" baseline="-25000"/>
              <a:t>o</a:t>
            </a:r>
            <a:endParaRPr lang="en-US" sz="2800"/>
          </a:p>
          <a:p>
            <a:pPr lvl="4"/>
            <a:r>
              <a:rPr lang="en-US" sz="2800"/>
              <a:t>    </a:t>
            </a:r>
            <a:r>
              <a:rPr lang="en-US" sz="2800">
                <a:sym typeface="Symbol" charset="2"/>
              </a:rPr>
              <a:t>2    	     2</a:t>
            </a:r>
            <a:endParaRPr lang="en-US" sz="2800"/>
          </a:p>
        </p:txBody>
      </p:sp>
      <p:sp>
        <p:nvSpPr>
          <p:cNvPr id="122883" name="Text Box 3"/>
          <p:cNvSpPr txBox="1">
            <a:spLocks noChangeArrowheads="1"/>
          </p:cNvSpPr>
          <p:nvPr/>
        </p:nvSpPr>
        <p:spPr bwMode="auto">
          <a:xfrm>
            <a:off x="228600" y="5334000"/>
            <a:ext cx="184150" cy="461963"/>
          </a:xfrm>
          <a:prstGeom prst="rect">
            <a:avLst/>
          </a:prstGeom>
          <a:noFill/>
          <a:ln w="25400">
            <a:noFill/>
            <a:miter lim="800000"/>
            <a:headEnd/>
            <a:tailEnd/>
          </a:ln>
        </p:spPr>
        <p:txBody>
          <a:bodyPr wrap="none">
            <a:prstTxWarp prst="textNoShape">
              <a:avLst/>
            </a:prstTxWarp>
            <a:spAutoFit/>
          </a:bodyPr>
          <a:lstStyle/>
          <a:p>
            <a:endParaRPr lang="en-US"/>
          </a:p>
        </p:txBody>
      </p:sp>
      <p:sp>
        <p:nvSpPr>
          <p:cNvPr id="122884" name="Text Box 4"/>
          <p:cNvSpPr txBox="1">
            <a:spLocks noChangeArrowheads="1"/>
          </p:cNvSpPr>
          <p:nvPr/>
        </p:nvSpPr>
        <p:spPr bwMode="auto">
          <a:xfrm>
            <a:off x="288925" y="5461000"/>
            <a:ext cx="479425" cy="276225"/>
          </a:xfrm>
          <a:prstGeom prst="rect">
            <a:avLst/>
          </a:prstGeom>
          <a:noFill/>
          <a:ln w="25400">
            <a:noFill/>
            <a:miter lim="800000"/>
            <a:headEnd/>
            <a:tailEnd/>
          </a:ln>
        </p:spPr>
        <p:txBody>
          <a:bodyPr wrap="none">
            <a:prstTxWarp prst="textNoShape">
              <a:avLst/>
            </a:prstTxWarp>
            <a:spAutoFit/>
          </a:bodyPr>
          <a:lstStyle/>
          <a:p>
            <a:r>
              <a:rPr lang="en-US" sz="1200"/>
              <a:t>11 V</a:t>
            </a:r>
            <a:endParaRPr lang="en-US" sz="1000">
              <a:sym typeface="Symbol" charset="2"/>
            </a:endParaRPr>
          </a:p>
        </p:txBody>
      </p:sp>
      <p:sp>
        <p:nvSpPr>
          <p:cNvPr id="163845" name="Text Box 5"/>
          <p:cNvSpPr txBox="1">
            <a:spLocks noChangeArrowheads="1"/>
          </p:cNvSpPr>
          <p:nvPr/>
        </p:nvSpPr>
        <p:spPr bwMode="auto">
          <a:xfrm>
            <a:off x="990600" y="2054225"/>
            <a:ext cx="2865438" cy="3540125"/>
          </a:xfrm>
          <a:prstGeom prst="rect">
            <a:avLst/>
          </a:prstGeom>
          <a:noFill/>
          <a:ln w="25400">
            <a:noFill/>
            <a:miter lim="800000"/>
            <a:headEnd/>
            <a:tailEnd/>
          </a:ln>
        </p:spPr>
        <p:txBody>
          <a:bodyPr wrap="none">
            <a:prstTxWarp prst="textNoShape">
              <a:avLst/>
            </a:prstTxWarp>
            <a:spAutoFit/>
          </a:bodyPr>
          <a:lstStyle/>
          <a:p>
            <a:r>
              <a:rPr lang="en-US" sz="2800"/>
              <a:t>Given:</a:t>
            </a:r>
          </a:p>
          <a:p>
            <a:r>
              <a:rPr lang="en-US" sz="2800"/>
              <a:t>V</a:t>
            </a:r>
            <a:r>
              <a:rPr lang="en-US" sz="2800" baseline="-25000"/>
              <a:t>rms</a:t>
            </a:r>
            <a:r>
              <a:rPr lang="en-US" sz="2800"/>
              <a:t> = </a:t>
            </a:r>
            <a:r>
              <a:rPr lang="en-US" sz="2800" u="sng"/>
              <a:t> V</a:t>
            </a:r>
            <a:r>
              <a:rPr lang="en-US" sz="2800" baseline="-25000"/>
              <a:t>o</a:t>
            </a:r>
            <a:endParaRPr lang="en-US" sz="2800"/>
          </a:p>
          <a:p>
            <a:pPr lvl="1"/>
            <a:r>
              <a:rPr lang="en-US" sz="2800"/>
              <a:t>      </a:t>
            </a:r>
            <a:r>
              <a:rPr lang="en-US" sz="2800">
                <a:sym typeface="Symbol" charset="2"/>
              </a:rPr>
              <a:t>2</a:t>
            </a:r>
            <a:endParaRPr lang="en-US" sz="2800"/>
          </a:p>
          <a:p>
            <a:pPr lvl="1"/>
            <a:endParaRPr lang="en-US" sz="2800">
              <a:sym typeface="Symbol" charset="2"/>
            </a:endParaRPr>
          </a:p>
          <a:p>
            <a:pPr lvl="1"/>
            <a:r>
              <a:rPr lang="en-US" sz="2800"/>
              <a:t>V</a:t>
            </a:r>
            <a:r>
              <a:rPr lang="en-US" sz="2800" baseline="-25000"/>
              <a:t>o</a:t>
            </a:r>
            <a:r>
              <a:rPr lang="en-US" sz="2800">
                <a:sym typeface="Symbol" charset="2"/>
              </a:rPr>
              <a:t> = 16 V</a:t>
            </a:r>
          </a:p>
          <a:p>
            <a:pPr lvl="1"/>
            <a:r>
              <a:rPr lang="en-US" sz="2800"/>
              <a:t>V</a:t>
            </a:r>
            <a:r>
              <a:rPr lang="en-US" sz="2800" baseline="-25000"/>
              <a:t>rms</a:t>
            </a:r>
            <a:r>
              <a:rPr lang="en-US" sz="2800">
                <a:sym typeface="Symbol" charset="2"/>
              </a:rPr>
              <a:t> = ??</a:t>
            </a:r>
          </a:p>
          <a:p>
            <a:endParaRPr lang="en-US" sz="2800"/>
          </a:p>
          <a:p>
            <a:r>
              <a:rPr lang="en-US" sz="2800"/>
              <a:t>V</a:t>
            </a:r>
            <a:r>
              <a:rPr lang="en-US" sz="2800" baseline="-25000"/>
              <a:t>rms</a:t>
            </a:r>
            <a:r>
              <a:rPr lang="en-US" sz="2800">
                <a:sym typeface="Symbol" charset="2"/>
              </a:rPr>
              <a:t> =</a:t>
            </a:r>
            <a:r>
              <a:rPr lang="en-US" sz="2800"/>
              <a:t> 11.3 = 11 V</a:t>
            </a:r>
          </a:p>
        </p:txBody>
      </p:sp>
      <p:sp>
        <p:nvSpPr>
          <p:cNvPr id="122886" name="Text Box 6"/>
          <p:cNvSpPr txBox="1">
            <a:spLocks noChangeArrowheads="1"/>
          </p:cNvSpPr>
          <p:nvPr/>
        </p:nvSpPr>
        <p:spPr bwMode="auto">
          <a:xfrm>
            <a:off x="8518525" y="5241925"/>
            <a:ext cx="479425" cy="460375"/>
          </a:xfrm>
          <a:prstGeom prst="rect">
            <a:avLst/>
          </a:prstGeom>
          <a:noFill/>
          <a:ln w="25400">
            <a:noFill/>
            <a:miter lim="800000"/>
            <a:headEnd/>
            <a:tailEnd/>
          </a:ln>
        </p:spPr>
        <p:txBody>
          <a:bodyPr wrap="none">
            <a:prstTxWarp prst="textNoShape">
              <a:avLst/>
            </a:prstTxWarp>
            <a:spAutoFit/>
          </a:bodyPr>
          <a:lstStyle/>
          <a:p>
            <a:r>
              <a:rPr lang="en-US">
                <a:hlinkClick r:id="rId2" action="ppaction://hlinksldjump"/>
              </a:rPr>
              <a:t>W</a:t>
            </a:r>
            <a:endParaRPr lang="en-US"/>
          </a:p>
        </p:txBody>
      </p:sp>
      <p:pic>
        <p:nvPicPr>
          <p:cNvPr id="122887" name="Picture 7" descr="FG18_19"/>
          <p:cNvPicPr>
            <a:picLocks noChangeAspect="1" noChangeArrowheads="1"/>
          </p:cNvPicPr>
          <p:nvPr/>
        </p:nvPicPr>
        <p:blipFill>
          <a:blip r:embed="rId3"/>
          <a:srcRect l="38008" t="51500" r="24985" b="6500"/>
          <a:stretch>
            <a:fillRect/>
          </a:stretch>
        </p:blipFill>
        <p:spPr bwMode="auto">
          <a:xfrm>
            <a:off x="5257800" y="1841500"/>
            <a:ext cx="3657600" cy="2306638"/>
          </a:xfrm>
          <a:prstGeom prst="rect">
            <a:avLst/>
          </a:prstGeom>
          <a:noFill/>
          <a:ln w="9525">
            <a:noFill/>
            <a:miter lim="800000"/>
            <a:headEnd/>
            <a:tailEnd/>
          </a:ln>
        </p:spPr>
      </p:pic>
      <p:sp>
        <p:nvSpPr>
          <p:cNvPr id="122888" name="Text Box 8"/>
          <p:cNvSpPr txBox="1">
            <a:spLocks noChangeArrowheads="1"/>
          </p:cNvSpPr>
          <p:nvPr/>
        </p:nvSpPr>
        <p:spPr bwMode="auto">
          <a:xfrm>
            <a:off x="4495800" y="2108200"/>
            <a:ext cx="762000" cy="368300"/>
          </a:xfrm>
          <a:prstGeom prst="rect">
            <a:avLst/>
          </a:prstGeom>
          <a:noFill/>
          <a:ln w="25400">
            <a:noFill/>
            <a:miter lim="800000"/>
            <a:headEnd/>
            <a:tailEnd/>
          </a:ln>
        </p:spPr>
        <p:txBody>
          <a:bodyPr wrap="none">
            <a:prstTxWarp prst="textNoShape">
              <a:avLst/>
            </a:prstTxWarp>
            <a:spAutoFit/>
          </a:bodyPr>
          <a:lstStyle/>
          <a:p>
            <a:r>
              <a:rPr lang="en-US" sz="1800"/>
              <a:t>+16 V</a:t>
            </a:r>
          </a:p>
        </p:txBody>
      </p:sp>
      <p:sp>
        <p:nvSpPr>
          <p:cNvPr id="122889" name="Text Box 9"/>
          <p:cNvSpPr txBox="1">
            <a:spLocks noChangeArrowheads="1"/>
          </p:cNvSpPr>
          <p:nvPr/>
        </p:nvSpPr>
        <p:spPr bwMode="auto">
          <a:xfrm>
            <a:off x="4495800" y="3201988"/>
            <a:ext cx="708025" cy="368300"/>
          </a:xfrm>
          <a:prstGeom prst="rect">
            <a:avLst/>
          </a:prstGeom>
          <a:noFill/>
          <a:ln w="25400">
            <a:noFill/>
            <a:miter lim="800000"/>
            <a:headEnd/>
            <a:tailEnd/>
          </a:ln>
        </p:spPr>
        <p:txBody>
          <a:bodyPr wrap="none">
            <a:prstTxWarp prst="textNoShape">
              <a:avLst/>
            </a:prstTxWarp>
            <a:spAutoFit/>
          </a:bodyPr>
          <a:lstStyle/>
          <a:p>
            <a:r>
              <a:rPr lang="en-US" sz="1800"/>
              <a:t>-16 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45">
                                            <p:txEl>
                                              <p:pRg st="0" end="0"/>
                                            </p:txEl>
                                          </p:spTgt>
                                        </p:tgtEl>
                                        <p:attrNameLst>
                                          <p:attrName>style.visibility</p:attrName>
                                        </p:attrNameLst>
                                      </p:cBhvr>
                                      <p:to>
                                        <p:strVal val="visible"/>
                                      </p:to>
                                    </p:set>
                                    <p:animEffect transition="in" filter="dissolve">
                                      <p:cBhvr>
                                        <p:cTn id="7" dur="500"/>
                                        <p:tgtEl>
                                          <p:spTgt spid="1638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45">
                                            <p:txEl>
                                              <p:pRg st="1" end="1"/>
                                            </p:txEl>
                                          </p:spTgt>
                                        </p:tgtEl>
                                        <p:attrNameLst>
                                          <p:attrName>style.visibility</p:attrName>
                                        </p:attrNameLst>
                                      </p:cBhvr>
                                      <p:to>
                                        <p:strVal val="visible"/>
                                      </p:to>
                                    </p:set>
                                    <p:animEffect transition="in" filter="dissolve">
                                      <p:cBhvr>
                                        <p:cTn id="12" dur="500"/>
                                        <p:tgtEl>
                                          <p:spTgt spid="163845">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63845">
                                            <p:txEl>
                                              <p:pRg st="2" end="2"/>
                                            </p:txEl>
                                          </p:spTgt>
                                        </p:tgtEl>
                                        <p:attrNameLst>
                                          <p:attrName>style.visibility</p:attrName>
                                        </p:attrNameLst>
                                      </p:cBhvr>
                                      <p:to>
                                        <p:strVal val="visible"/>
                                      </p:to>
                                    </p:set>
                                    <p:animEffect transition="in" filter="dissolve">
                                      <p:cBhvr>
                                        <p:cTn id="15" dur="500"/>
                                        <p:tgtEl>
                                          <p:spTgt spid="163845">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63845">
                                            <p:txEl>
                                              <p:pRg st="4" end="4"/>
                                            </p:txEl>
                                          </p:spTgt>
                                        </p:tgtEl>
                                        <p:attrNameLst>
                                          <p:attrName>style.visibility</p:attrName>
                                        </p:attrNameLst>
                                      </p:cBhvr>
                                      <p:to>
                                        <p:strVal val="visible"/>
                                      </p:to>
                                    </p:set>
                                    <p:animEffect transition="in" filter="dissolve">
                                      <p:cBhvr>
                                        <p:cTn id="18" dur="500"/>
                                        <p:tgtEl>
                                          <p:spTgt spid="163845">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3845">
                                            <p:txEl>
                                              <p:pRg st="5" end="5"/>
                                            </p:txEl>
                                          </p:spTgt>
                                        </p:tgtEl>
                                        <p:attrNameLst>
                                          <p:attrName>style.visibility</p:attrName>
                                        </p:attrNameLst>
                                      </p:cBhvr>
                                      <p:to>
                                        <p:strVal val="visible"/>
                                      </p:to>
                                    </p:set>
                                    <p:animEffect transition="in" filter="dissolve">
                                      <p:cBhvr>
                                        <p:cTn id="21" dur="500"/>
                                        <p:tgtEl>
                                          <p:spTgt spid="16384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63845">
                                            <p:txEl>
                                              <p:pRg st="7" end="7"/>
                                            </p:txEl>
                                          </p:spTgt>
                                        </p:tgtEl>
                                        <p:attrNameLst>
                                          <p:attrName>style.visibility</p:attrName>
                                        </p:attrNameLst>
                                      </p:cBhvr>
                                      <p:to>
                                        <p:strVal val="visible"/>
                                      </p:to>
                                    </p:set>
                                    <p:animEffect transition="in" filter="dissolve">
                                      <p:cBhvr>
                                        <p:cTn id="26" dur="500"/>
                                        <p:tgtEl>
                                          <p:spTgt spid="16384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5" grpId="0" build="p" autoUpdateAnimBg="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593725" y="12700"/>
            <a:ext cx="5410200" cy="522288"/>
          </a:xfrm>
          <a:prstGeom prst="rect">
            <a:avLst/>
          </a:prstGeom>
          <a:noFill/>
          <a:ln w="9525">
            <a:noFill/>
            <a:miter lim="800000"/>
            <a:headEnd/>
            <a:tailEnd/>
          </a:ln>
        </p:spPr>
        <p:txBody>
          <a:bodyPr wrap="none">
            <a:prstTxWarp prst="textNoShape">
              <a:avLst/>
            </a:prstTxWarp>
            <a:spAutoFit/>
          </a:bodyPr>
          <a:lstStyle/>
          <a:p>
            <a:r>
              <a:rPr lang="en-US" sz="2800"/>
              <a:t>What do the voltmeters read? (3 SF)</a:t>
            </a:r>
          </a:p>
        </p:txBody>
      </p:sp>
      <p:sp>
        <p:nvSpPr>
          <p:cNvPr id="123907" name="Oval 3"/>
          <p:cNvSpPr>
            <a:spLocks noChangeArrowheads="1"/>
          </p:cNvSpPr>
          <p:nvPr/>
        </p:nvSpPr>
        <p:spPr bwMode="auto">
          <a:xfrm>
            <a:off x="1447800" y="444500"/>
            <a:ext cx="457200" cy="381000"/>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a:r>
              <a:rPr lang="en-US"/>
              <a:t>V</a:t>
            </a:r>
            <a:r>
              <a:rPr lang="en-US" baseline="-25000"/>
              <a:t>1</a:t>
            </a:r>
          </a:p>
        </p:txBody>
      </p:sp>
      <p:sp>
        <p:nvSpPr>
          <p:cNvPr id="123908" name="Oval 4"/>
          <p:cNvSpPr>
            <a:spLocks noChangeArrowheads="1"/>
          </p:cNvSpPr>
          <p:nvPr/>
        </p:nvSpPr>
        <p:spPr bwMode="auto">
          <a:xfrm>
            <a:off x="2590800" y="508000"/>
            <a:ext cx="457200" cy="381000"/>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a:r>
              <a:rPr lang="en-US"/>
              <a:t>V</a:t>
            </a:r>
            <a:r>
              <a:rPr lang="en-US" baseline="-25000"/>
              <a:t>2</a:t>
            </a:r>
          </a:p>
        </p:txBody>
      </p:sp>
      <p:grpSp>
        <p:nvGrpSpPr>
          <p:cNvPr id="123909" name="Group 5"/>
          <p:cNvGrpSpPr>
            <a:grpSpLocks/>
          </p:cNvGrpSpPr>
          <p:nvPr/>
        </p:nvGrpSpPr>
        <p:grpSpPr bwMode="auto">
          <a:xfrm rot="-5400000">
            <a:off x="1598613" y="914400"/>
            <a:ext cx="127000" cy="584200"/>
            <a:chOff x="384" y="400"/>
            <a:chExt cx="48" cy="368"/>
          </a:xfrm>
        </p:grpSpPr>
        <p:sp>
          <p:nvSpPr>
            <p:cNvPr id="123959" name="Line 6"/>
            <p:cNvSpPr>
              <a:spLocks noChangeShapeType="1"/>
            </p:cNvSpPr>
            <p:nvPr/>
          </p:nvSpPr>
          <p:spPr bwMode="auto">
            <a:xfrm rot="7200000">
              <a:off x="378" y="506"/>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60" name="Line 7"/>
            <p:cNvSpPr>
              <a:spLocks noChangeShapeType="1"/>
            </p:cNvSpPr>
            <p:nvPr/>
          </p:nvSpPr>
          <p:spPr bwMode="auto">
            <a:xfrm>
              <a:off x="384" y="532"/>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61" name="Line 8"/>
            <p:cNvSpPr>
              <a:spLocks noChangeShapeType="1"/>
            </p:cNvSpPr>
            <p:nvPr/>
          </p:nvSpPr>
          <p:spPr bwMode="auto">
            <a:xfrm rot="7200000">
              <a:off x="378" y="558"/>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62" name="Line 9"/>
            <p:cNvSpPr>
              <a:spLocks noChangeShapeType="1"/>
            </p:cNvSpPr>
            <p:nvPr/>
          </p:nvSpPr>
          <p:spPr bwMode="auto">
            <a:xfrm>
              <a:off x="384" y="584"/>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63" name="Line 10"/>
            <p:cNvSpPr>
              <a:spLocks noChangeShapeType="1"/>
            </p:cNvSpPr>
            <p:nvPr/>
          </p:nvSpPr>
          <p:spPr bwMode="auto">
            <a:xfrm rot="7200000">
              <a:off x="378" y="610"/>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64" name="Line 11"/>
            <p:cNvSpPr>
              <a:spLocks noChangeShapeType="1"/>
            </p:cNvSpPr>
            <p:nvPr/>
          </p:nvSpPr>
          <p:spPr bwMode="auto">
            <a:xfrm>
              <a:off x="384" y="636"/>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65" name="Line 12"/>
            <p:cNvSpPr>
              <a:spLocks noChangeShapeType="1"/>
            </p:cNvSpPr>
            <p:nvPr/>
          </p:nvSpPr>
          <p:spPr bwMode="auto">
            <a:xfrm rot="7200000">
              <a:off x="405" y="661"/>
              <a:ext cx="20" cy="12"/>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66" name="Line 13"/>
            <p:cNvSpPr>
              <a:spLocks noChangeShapeType="1"/>
            </p:cNvSpPr>
            <p:nvPr/>
          </p:nvSpPr>
          <p:spPr bwMode="auto">
            <a:xfrm>
              <a:off x="412" y="496"/>
              <a:ext cx="20" cy="12"/>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67" name="Line 14"/>
            <p:cNvSpPr>
              <a:spLocks noChangeShapeType="1"/>
            </p:cNvSpPr>
            <p:nvPr/>
          </p:nvSpPr>
          <p:spPr bwMode="auto">
            <a:xfrm>
              <a:off x="408" y="672"/>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68" name="Line 15"/>
            <p:cNvSpPr>
              <a:spLocks noChangeShapeType="1"/>
            </p:cNvSpPr>
            <p:nvPr/>
          </p:nvSpPr>
          <p:spPr bwMode="auto">
            <a:xfrm>
              <a:off x="408" y="400"/>
              <a:ext cx="0" cy="96"/>
            </a:xfrm>
            <a:prstGeom prst="line">
              <a:avLst/>
            </a:prstGeom>
            <a:noFill/>
            <a:ln w="9525">
              <a:solidFill>
                <a:schemeClr val="tx1"/>
              </a:solidFill>
              <a:round/>
              <a:headEnd/>
              <a:tailEnd/>
            </a:ln>
          </p:spPr>
          <p:txBody>
            <a:bodyPr>
              <a:prstTxWarp prst="textNoShape">
                <a:avLst/>
              </a:prstTxWarp>
            </a:bodyPr>
            <a:lstStyle/>
            <a:p>
              <a:endParaRPr lang="en-US"/>
            </a:p>
          </p:txBody>
        </p:sp>
      </p:grpSp>
      <p:grpSp>
        <p:nvGrpSpPr>
          <p:cNvPr id="123910" name="Group 16"/>
          <p:cNvGrpSpPr>
            <a:grpSpLocks/>
          </p:cNvGrpSpPr>
          <p:nvPr/>
        </p:nvGrpSpPr>
        <p:grpSpPr bwMode="auto">
          <a:xfrm rot="-5400000">
            <a:off x="2211388" y="2668587"/>
            <a:ext cx="254000" cy="504825"/>
            <a:chOff x="864" y="432"/>
            <a:chExt cx="192" cy="318"/>
          </a:xfrm>
        </p:grpSpPr>
        <p:sp>
          <p:nvSpPr>
            <p:cNvPr id="123955" name="Line 17"/>
            <p:cNvSpPr>
              <a:spLocks noChangeShapeType="1"/>
            </p:cNvSpPr>
            <p:nvPr/>
          </p:nvSpPr>
          <p:spPr bwMode="auto">
            <a:xfrm>
              <a:off x="864" y="576"/>
              <a:ext cx="192"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56" name="Line 18"/>
            <p:cNvSpPr>
              <a:spLocks noChangeShapeType="1"/>
            </p:cNvSpPr>
            <p:nvPr/>
          </p:nvSpPr>
          <p:spPr bwMode="auto">
            <a:xfrm>
              <a:off x="912" y="606"/>
              <a:ext cx="96"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57" name="Line 19"/>
            <p:cNvSpPr>
              <a:spLocks noChangeShapeType="1"/>
            </p:cNvSpPr>
            <p:nvPr/>
          </p:nvSpPr>
          <p:spPr bwMode="auto">
            <a:xfrm flipV="1">
              <a:off x="960" y="432"/>
              <a:ext cx="0" cy="144"/>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58" name="Line 20"/>
            <p:cNvSpPr>
              <a:spLocks noChangeShapeType="1"/>
            </p:cNvSpPr>
            <p:nvPr/>
          </p:nvSpPr>
          <p:spPr bwMode="auto">
            <a:xfrm flipV="1">
              <a:off x="960" y="606"/>
              <a:ext cx="0" cy="144"/>
            </a:xfrm>
            <a:prstGeom prst="line">
              <a:avLst/>
            </a:prstGeom>
            <a:noFill/>
            <a:ln w="9525">
              <a:solidFill>
                <a:schemeClr val="tx1"/>
              </a:solidFill>
              <a:round/>
              <a:headEnd/>
              <a:tailEnd/>
            </a:ln>
          </p:spPr>
          <p:txBody>
            <a:bodyPr>
              <a:prstTxWarp prst="textNoShape">
                <a:avLst/>
              </a:prstTxWarp>
            </a:bodyPr>
            <a:lstStyle/>
            <a:p>
              <a:endParaRPr lang="en-US"/>
            </a:p>
          </p:txBody>
        </p:sp>
      </p:grpSp>
      <p:grpSp>
        <p:nvGrpSpPr>
          <p:cNvPr id="123911" name="Group 21"/>
          <p:cNvGrpSpPr>
            <a:grpSpLocks/>
          </p:cNvGrpSpPr>
          <p:nvPr/>
        </p:nvGrpSpPr>
        <p:grpSpPr bwMode="auto">
          <a:xfrm rot="-5400000">
            <a:off x="2690813" y="914400"/>
            <a:ext cx="127000" cy="584200"/>
            <a:chOff x="384" y="400"/>
            <a:chExt cx="48" cy="368"/>
          </a:xfrm>
        </p:grpSpPr>
        <p:sp>
          <p:nvSpPr>
            <p:cNvPr id="123945" name="Line 22"/>
            <p:cNvSpPr>
              <a:spLocks noChangeShapeType="1"/>
            </p:cNvSpPr>
            <p:nvPr/>
          </p:nvSpPr>
          <p:spPr bwMode="auto">
            <a:xfrm rot="7200000">
              <a:off x="378" y="506"/>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46" name="Line 23"/>
            <p:cNvSpPr>
              <a:spLocks noChangeShapeType="1"/>
            </p:cNvSpPr>
            <p:nvPr/>
          </p:nvSpPr>
          <p:spPr bwMode="auto">
            <a:xfrm>
              <a:off x="384" y="532"/>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47" name="Line 24"/>
            <p:cNvSpPr>
              <a:spLocks noChangeShapeType="1"/>
            </p:cNvSpPr>
            <p:nvPr/>
          </p:nvSpPr>
          <p:spPr bwMode="auto">
            <a:xfrm rot="7200000">
              <a:off x="378" y="558"/>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48" name="Line 25"/>
            <p:cNvSpPr>
              <a:spLocks noChangeShapeType="1"/>
            </p:cNvSpPr>
            <p:nvPr/>
          </p:nvSpPr>
          <p:spPr bwMode="auto">
            <a:xfrm>
              <a:off x="384" y="584"/>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49" name="Line 26"/>
            <p:cNvSpPr>
              <a:spLocks noChangeShapeType="1"/>
            </p:cNvSpPr>
            <p:nvPr/>
          </p:nvSpPr>
          <p:spPr bwMode="auto">
            <a:xfrm rot="7200000">
              <a:off x="378" y="610"/>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50" name="Line 27"/>
            <p:cNvSpPr>
              <a:spLocks noChangeShapeType="1"/>
            </p:cNvSpPr>
            <p:nvPr/>
          </p:nvSpPr>
          <p:spPr bwMode="auto">
            <a:xfrm>
              <a:off x="384" y="636"/>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51" name="Line 28"/>
            <p:cNvSpPr>
              <a:spLocks noChangeShapeType="1"/>
            </p:cNvSpPr>
            <p:nvPr/>
          </p:nvSpPr>
          <p:spPr bwMode="auto">
            <a:xfrm rot="7200000">
              <a:off x="405" y="661"/>
              <a:ext cx="20" cy="12"/>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52" name="Line 29"/>
            <p:cNvSpPr>
              <a:spLocks noChangeShapeType="1"/>
            </p:cNvSpPr>
            <p:nvPr/>
          </p:nvSpPr>
          <p:spPr bwMode="auto">
            <a:xfrm>
              <a:off x="412" y="496"/>
              <a:ext cx="20" cy="12"/>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53" name="Line 30"/>
            <p:cNvSpPr>
              <a:spLocks noChangeShapeType="1"/>
            </p:cNvSpPr>
            <p:nvPr/>
          </p:nvSpPr>
          <p:spPr bwMode="auto">
            <a:xfrm>
              <a:off x="408" y="672"/>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54" name="Line 31"/>
            <p:cNvSpPr>
              <a:spLocks noChangeShapeType="1"/>
            </p:cNvSpPr>
            <p:nvPr/>
          </p:nvSpPr>
          <p:spPr bwMode="auto">
            <a:xfrm>
              <a:off x="408" y="400"/>
              <a:ext cx="0" cy="96"/>
            </a:xfrm>
            <a:prstGeom prst="line">
              <a:avLst/>
            </a:prstGeom>
            <a:noFill/>
            <a:ln w="9525">
              <a:solidFill>
                <a:schemeClr val="tx1"/>
              </a:solidFill>
              <a:round/>
              <a:headEnd/>
              <a:tailEnd/>
            </a:ln>
          </p:spPr>
          <p:txBody>
            <a:bodyPr>
              <a:prstTxWarp prst="textNoShape">
                <a:avLst/>
              </a:prstTxWarp>
            </a:bodyPr>
            <a:lstStyle/>
            <a:p>
              <a:endParaRPr lang="en-US"/>
            </a:p>
          </p:txBody>
        </p:sp>
      </p:grpSp>
      <p:grpSp>
        <p:nvGrpSpPr>
          <p:cNvPr id="123912" name="Group 32"/>
          <p:cNvGrpSpPr>
            <a:grpSpLocks/>
          </p:cNvGrpSpPr>
          <p:nvPr/>
        </p:nvGrpSpPr>
        <p:grpSpPr bwMode="auto">
          <a:xfrm rot="-5400000">
            <a:off x="3986213" y="914400"/>
            <a:ext cx="127000" cy="584200"/>
            <a:chOff x="384" y="400"/>
            <a:chExt cx="48" cy="368"/>
          </a:xfrm>
        </p:grpSpPr>
        <p:sp>
          <p:nvSpPr>
            <p:cNvPr id="123935" name="Line 33"/>
            <p:cNvSpPr>
              <a:spLocks noChangeShapeType="1"/>
            </p:cNvSpPr>
            <p:nvPr/>
          </p:nvSpPr>
          <p:spPr bwMode="auto">
            <a:xfrm rot="7200000">
              <a:off x="378" y="506"/>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36" name="Line 34"/>
            <p:cNvSpPr>
              <a:spLocks noChangeShapeType="1"/>
            </p:cNvSpPr>
            <p:nvPr/>
          </p:nvSpPr>
          <p:spPr bwMode="auto">
            <a:xfrm>
              <a:off x="384" y="532"/>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37" name="Line 35"/>
            <p:cNvSpPr>
              <a:spLocks noChangeShapeType="1"/>
            </p:cNvSpPr>
            <p:nvPr/>
          </p:nvSpPr>
          <p:spPr bwMode="auto">
            <a:xfrm rot="7200000">
              <a:off x="378" y="558"/>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38" name="Line 36"/>
            <p:cNvSpPr>
              <a:spLocks noChangeShapeType="1"/>
            </p:cNvSpPr>
            <p:nvPr/>
          </p:nvSpPr>
          <p:spPr bwMode="auto">
            <a:xfrm>
              <a:off x="384" y="584"/>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39" name="Line 37"/>
            <p:cNvSpPr>
              <a:spLocks noChangeShapeType="1"/>
            </p:cNvSpPr>
            <p:nvPr/>
          </p:nvSpPr>
          <p:spPr bwMode="auto">
            <a:xfrm rot="7200000">
              <a:off x="378" y="610"/>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40" name="Line 38"/>
            <p:cNvSpPr>
              <a:spLocks noChangeShapeType="1"/>
            </p:cNvSpPr>
            <p:nvPr/>
          </p:nvSpPr>
          <p:spPr bwMode="auto">
            <a:xfrm>
              <a:off x="384" y="636"/>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41" name="Line 39"/>
            <p:cNvSpPr>
              <a:spLocks noChangeShapeType="1"/>
            </p:cNvSpPr>
            <p:nvPr/>
          </p:nvSpPr>
          <p:spPr bwMode="auto">
            <a:xfrm rot="7200000">
              <a:off x="405" y="661"/>
              <a:ext cx="20" cy="12"/>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42" name="Line 40"/>
            <p:cNvSpPr>
              <a:spLocks noChangeShapeType="1"/>
            </p:cNvSpPr>
            <p:nvPr/>
          </p:nvSpPr>
          <p:spPr bwMode="auto">
            <a:xfrm>
              <a:off x="412" y="496"/>
              <a:ext cx="20" cy="12"/>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43" name="Line 41"/>
            <p:cNvSpPr>
              <a:spLocks noChangeShapeType="1"/>
            </p:cNvSpPr>
            <p:nvPr/>
          </p:nvSpPr>
          <p:spPr bwMode="auto">
            <a:xfrm>
              <a:off x="408" y="672"/>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44" name="Line 42"/>
            <p:cNvSpPr>
              <a:spLocks noChangeShapeType="1"/>
            </p:cNvSpPr>
            <p:nvPr/>
          </p:nvSpPr>
          <p:spPr bwMode="auto">
            <a:xfrm>
              <a:off x="408" y="400"/>
              <a:ext cx="0" cy="96"/>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123913" name="Line 43"/>
          <p:cNvSpPr>
            <a:spLocks noChangeShapeType="1"/>
          </p:cNvSpPr>
          <p:nvPr/>
        </p:nvSpPr>
        <p:spPr bwMode="auto">
          <a:xfrm rot="-5400000">
            <a:off x="2208213" y="901700"/>
            <a:ext cx="0" cy="6096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14" name="Line 44"/>
          <p:cNvSpPr>
            <a:spLocks noChangeShapeType="1"/>
          </p:cNvSpPr>
          <p:nvPr/>
        </p:nvSpPr>
        <p:spPr bwMode="auto">
          <a:xfrm rot="-5400000">
            <a:off x="3389313" y="790575"/>
            <a:ext cx="0" cy="8382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15" name="Line 45"/>
          <p:cNvSpPr>
            <a:spLocks noChangeShapeType="1"/>
          </p:cNvSpPr>
          <p:nvPr/>
        </p:nvSpPr>
        <p:spPr bwMode="auto">
          <a:xfrm rot="-5400000">
            <a:off x="4494213" y="901700"/>
            <a:ext cx="0" cy="6096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16" name="Line 46"/>
          <p:cNvSpPr>
            <a:spLocks noChangeShapeType="1"/>
          </p:cNvSpPr>
          <p:nvPr/>
        </p:nvSpPr>
        <p:spPr bwMode="auto">
          <a:xfrm rot="16200000" flipH="1">
            <a:off x="3913188" y="2063750"/>
            <a:ext cx="17145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17" name="Line 47"/>
          <p:cNvSpPr>
            <a:spLocks noChangeShapeType="1"/>
          </p:cNvSpPr>
          <p:nvPr/>
        </p:nvSpPr>
        <p:spPr bwMode="auto">
          <a:xfrm rot="-5400000">
            <a:off x="3695700" y="1816100"/>
            <a:ext cx="0" cy="2209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18" name="Line 48"/>
          <p:cNvSpPr>
            <a:spLocks noChangeShapeType="1"/>
          </p:cNvSpPr>
          <p:nvPr/>
        </p:nvSpPr>
        <p:spPr bwMode="auto">
          <a:xfrm rot="16200000" flipV="1">
            <a:off x="1524000" y="2311400"/>
            <a:ext cx="0" cy="12192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19" name="Line 49"/>
          <p:cNvSpPr>
            <a:spLocks noChangeShapeType="1"/>
          </p:cNvSpPr>
          <p:nvPr/>
        </p:nvSpPr>
        <p:spPr bwMode="auto">
          <a:xfrm rot="-5400000">
            <a:off x="55563" y="2063750"/>
            <a:ext cx="17145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20" name="Line 50"/>
          <p:cNvSpPr>
            <a:spLocks noChangeShapeType="1"/>
          </p:cNvSpPr>
          <p:nvPr/>
        </p:nvSpPr>
        <p:spPr bwMode="auto">
          <a:xfrm rot="16200000" flipV="1">
            <a:off x="1179513" y="939800"/>
            <a:ext cx="0" cy="5334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21" name="Text Box 51"/>
          <p:cNvSpPr txBox="1">
            <a:spLocks noChangeArrowheads="1"/>
          </p:cNvSpPr>
          <p:nvPr/>
        </p:nvSpPr>
        <p:spPr bwMode="auto">
          <a:xfrm>
            <a:off x="1957388" y="2413000"/>
            <a:ext cx="1017587" cy="461963"/>
          </a:xfrm>
          <a:prstGeom prst="rect">
            <a:avLst/>
          </a:prstGeom>
          <a:noFill/>
          <a:ln w="9525">
            <a:noFill/>
            <a:miter lim="800000"/>
            <a:headEnd/>
            <a:tailEnd/>
          </a:ln>
        </p:spPr>
        <p:txBody>
          <a:bodyPr wrap="none">
            <a:prstTxWarp prst="textNoShape">
              <a:avLst/>
            </a:prstTxWarp>
            <a:spAutoFit/>
          </a:bodyPr>
          <a:lstStyle/>
          <a:p>
            <a:r>
              <a:rPr lang="en-US"/>
              <a:t>20.0 V</a:t>
            </a:r>
          </a:p>
        </p:txBody>
      </p:sp>
      <p:sp>
        <p:nvSpPr>
          <p:cNvPr id="123922" name="Text Box 52"/>
          <p:cNvSpPr txBox="1">
            <a:spLocks noChangeArrowheads="1"/>
          </p:cNvSpPr>
          <p:nvPr/>
        </p:nvSpPr>
        <p:spPr bwMode="auto">
          <a:xfrm>
            <a:off x="1319213" y="1457325"/>
            <a:ext cx="652462" cy="461963"/>
          </a:xfrm>
          <a:prstGeom prst="rect">
            <a:avLst/>
          </a:prstGeom>
          <a:noFill/>
          <a:ln w="9525">
            <a:noFill/>
            <a:miter lim="800000"/>
            <a:headEnd/>
            <a:tailEnd/>
          </a:ln>
        </p:spPr>
        <p:txBody>
          <a:bodyPr wrap="none">
            <a:prstTxWarp prst="textNoShape">
              <a:avLst/>
            </a:prstTxWarp>
            <a:spAutoFit/>
          </a:bodyPr>
          <a:lstStyle/>
          <a:p>
            <a:r>
              <a:rPr lang="en-US"/>
              <a:t>5 </a:t>
            </a:r>
            <a:r>
              <a:rPr lang="en-US">
                <a:sym typeface="Symbol" charset="2"/>
              </a:rPr>
              <a:t></a:t>
            </a:r>
            <a:endParaRPr lang="en-US"/>
          </a:p>
        </p:txBody>
      </p:sp>
      <p:sp>
        <p:nvSpPr>
          <p:cNvPr id="123923" name="Text Box 53"/>
          <p:cNvSpPr txBox="1">
            <a:spLocks noChangeArrowheads="1"/>
          </p:cNvSpPr>
          <p:nvPr/>
        </p:nvSpPr>
        <p:spPr bwMode="auto">
          <a:xfrm>
            <a:off x="2493963" y="1444625"/>
            <a:ext cx="652462" cy="461963"/>
          </a:xfrm>
          <a:prstGeom prst="rect">
            <a:avLst/>
          </a:prstGeom>
          <a:noFill/>
          <a:ln w="9525">
            <a:noFill/>
            <a:miter lim="800000"/>
            <a:headEnd/>
            <a:tailEnd/>
          </a:ln>
        </p:spPr>
        <p:txBody>
          <a:bodyPr wrap="none">
            <a:prstTxWarp prst="textNoShape">
              <a:avLst/>
            </a:prstTxWarp>
            <a:spAutoFit/>
          </a:bodyPr>
          <a:lstStyle/>
          <a:p>
            <a:r>
              <a:rPr lang="en-US"/>
              <a:t>7 </a:t>
            </a:r>
            <a:r>
              <a:rPr lang="en-US">
                <a:sym typeface="Symbol" charset="2"/>
              </a:rPr>
              <a:t></a:t>
            </a:r>
            <a:endParaRPr lang="en-US"/>
          </a:p>
        </p:txBody>
      </p:sp>
      <p:sp>
        <p:nvSpPr>
          <p:cNvPr id="123924" name="Text Box 54"/>
          <p:cNvSpPr txBox="1">
            <a:spLocks noChangeArrowheads="1"/>
          </p:cNvSpPr>
          <p:nvPr/>
        </p:nvSpPr>
        <p:spPr bwMode="auto">
          <a:xfrm>
            <a:off x="3636963" y="1381125"/>
            <a:ext cx="793750" cy="461963"/>
          </a:xfrm>
          <a:prstGeom prst="rect">
            <a:avLst/>
          </a:prstGeom>
          <a:noFill/>
          <a:ln w="9525">
            <a:noFill/>
            <a:miter lim="800000"/>
            <a:headEnd/>
            <a:tailEnd/>
          </a:ln>
        </p:spPr>
        <p:txBody>
          <a:bodyPr wrap="none">
            <a:prstTxWarp prst="textNoShape">
              <a:avLst/>
            </a:prstTxWarp>
            <a:spAutoFit/>
          </a:bodyPr>
          <a:lstStyle/>
          <a:p>
            <a:r>
              <a:rPr lang="en-US"/>
              <a:t>11 </a:t>
            </a:r>
            <a:r>
              <a:rPr lang="en-US">
                <a:sym typeface="Symbol" charset="2"/>
              </a:rPr>
              <a:t></a:t>
            </a:r>
            <a:endParaRPr lang="en-US"/>
          </a:p>
        </p:txBody>
      </p:sp>
      <p:sp>
        <p:nvSpPr>
          <p:cNvPr id="123925" name="Line 55"/>
          <p:cNvSpPr>
            <a:spLocks noChangeShapeType="1"/>
          </p:cNvSpPr>
          <p:nvPr/>
        </p:nvSpPr>
        <p:spPr bwMode="auto">
          <a:xfrm rot="16200000" flipV="1">
            <a:off x="2474913" y="584200"/>
            <a:ext cx="0" cy="2286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26" name="Line 56"/>
          <p:cNvSpPr>
            <a:spLocks noChangeShapeType="1"/>
          </p:cNvSpPr>
          <p:nvPr/>
        </p:nvSpPr>
        <p:spPr bwMode="auto">
          <a:xfrm rot="16200000" flipV="1">
            <a:off x="3771900" y="-25400"/>
            <a:ext cx="0" cy="1447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27" name="Line 57"/>
          <p:cNvSpPr>
            <a:spLocks noChangeShapeType="1"/>
          </p:cNvSpPr>
          <p:nvPr/>
        </p:nvSpPr>
        <p:spPr bwMode="auto">
          <a:xfrm rot="16200000" flipV="1">
            <a:off x="1331913" y="584200"/>
            <a:ext cx="0" cy="2286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28" name="Line 58"/>
          <p:cNvSpPr>
            <a:spLocks noChangeShapeType="1"/>
          </p:cNvSpPr>
          <p:nvPr/>
        </p:nvSpPr>
        <p:spPr bwMode="auto">
          <a:xfrm rot="16200000" flipV="1">
            <a:off x="2017713" y="584200"/>
            <a:ext cx="0" cy="2286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29" name="Line 59"/>
          <p:cNvSpPr>
            <a:spLocks noChangeShapeType="1"/>
          </p:cNvSpPr>
          <p:nvPr/>
        </p:nvSpPr>
        <p:spPr bwMode="auto">
          <a:xfrm rot="16200000" flipH="1">
            <a:off x="963613" y="952500"/>
            <a:ext cx="5080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30" name="Line 60"/>
          <p:cNvSpPr>
            <a:spLocks noChangeShapeType="1"/>
          </p:cNvSpPr>
          <p:nvPr/>
        </p:nvSpPr>
        <p:spPr bwMode="auto">
          <a:xfrm rot="16200000" flipH="1">
            <a:off x="1878013" y="952500"/>
            <a:ext cx="5080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31" name="Line 61"/>
          <p:cNvSpPr>
            <a:spLocks noChangeShapeType="1"/>
          </p:cNvSpPr>
          <p:nvPr/>
        </p:nvSpPr>
        <p:spPr bwMode="auto">
          <a:xfrm rot="16200000" flipH="1">
            <a:off x="2106613" y="952500"/>
            <a:ext cx="5080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32" name="Line 62"/>
          <p:cNvSpPr>
            <a:spLocks noChangeShapeType="1"/>
          </p:cNvSpPr>
          <p:nvPr/>
        </p:nvSpPr>
        <p:spPr bwMode="auto">
          <a:xfrm rot="16200000" flipH="1">
            <a:off x="4240213" y="952500"/>
            <a:ext cx="5080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3933" name="Text Box 63"/>
          <p:cNvSpPr txBox="1">
            <a:spLocks noChangeArrowheads="1"/>
          </p:cNvSpPr>
          <p:nvPr/>
        </p:nvSpPr>
        <p:spPr bwMode="auto">
          <a:xfrm>
            <a:off x="304800" y="5462588"/>
            <a:ext cx="1071563" cy="276225"/>
          </a:xfrm>
          <a:prstGeom prst="rect">
            <a:avLst/>
          </a:prstGeom>
          <a:noFill/>
          <a:ln w="9525">
            <a:noFill/>
            <a:miter lim="800000"/>
            <a:headEnd/>
            <a:tailEnd/>
          </a:ln>
        </p:spPr>
        <p:txBody>
          <a:bodyPr wrap="none">
            <a:prstTxWarp prst="textNoShape">
              <a:avLst/>
            </a:prstTxWarp>
            <a:spAutoFit/>
          </a:bodyPr>
          <a:lstStyle/>
          <a:p>
            <a:r>
              <a:rPr lang="en-US" sz="1200"/>
              <a:t>4.35 V, 15.7 V</a:t>
            </a:r>
          </a:p>
        </p:txBody>
      </p:sp>
      <p:sp>
        <p:nvSpPr>
          <p:cNvPr id="164928" name="Text Box 64"/>
          <p:cNvSpPr txBox="1">
            <a:spLocks noChangeArrowheads="1"/>
          </p:cNvSpPr>
          <p:nvPr/>
        </p:nvSpPr>
        <p:spPr bwMode="auto">
          <a:xfrm>
            <a:off x="822325" y="3675063"/>
            <a:ext cx="4570413" cy="1384300"/>
          </a:xfrm>
          <a:prstGeom prst="rect">
            <a:avLst/>
          </a:prstGeom>
          <a:noFill/>
          <a:ln w="9525">
            <a:noFill/>
            <a:miter lim="800000"/>
            <a:headEnd/>
            <a:tailEnd/>
          </a:ln>
        </p:spPr>
        <p:txBody>
          <a:bodyPr wrap="none">
            <a:prstTxWarp prst="textNoShape">
              <a:avLst/>
            </a:prstTxWarp>
            <a:spAutoFit/>
          </a:bodyPr>
          <a:lstStyle/>
          <a:p>
            <a:r>
              <a:rPr lang="en-US" sz="2800"/>
              <a:t>V = IR</a:t>
            </a:r>
          </a:p>
          <a:p>
            <a:r>
              <a:rPr lang="en-US"/>
              <a:t>V</a:t>
            </a:r>
            <a:r>
              <a:rPr lang="en-US" baseline="-25000"/>
              <a:t>1</a:t>
            </a:r>
            <a:r>
              <a:rPr lang="en-US" sz="2800"/>
              <a:t>  = (</a:t>
            </a:r>
            <a:r>
              <a:rPr lang="en-US"/>
              <a:t>5 </a:t>
            </a:r>
            <a:r>
              <a:rPr lang="en-US">
                <a:sym typeface="Symbol" charset="2"/>
              </a:rPr>
              <a:t></a:t>
            </a:r>
            <a:r>
              <a:rPr lang="en-US" sz="2800"/>
              <a:t>)(.8696 A) = 4.35 V</a:t>
            </a:r>
          </a:p>
          <a:p>
            <a:r>
              <a:rPr lang="en-US"/>
              <a:t>V</a:t>
            </a:r>
            <a:r>
              <a:rPr lang="en-US" baseline="-25000"/>
              <a:t>2</a:t>
            </a:r>
            <a:r>
              <a:rPr lang="en-US" sz="2800"/>
              <a:t>  = (</a:t>
            </a:r>
            <a:r>
              <a:rPr lang="en-US"/>
              <a:t>18 </a:t>
            </a:r>
            <a:r>
              <a:rPr lang="en-US">
                <a:sym typeface="Symbol" charset="2"/>
              </a:rPr>
              <a:t></a:t>
            </a:r>
            <a:r>
              <a:rPr lang="en-US" sz="2800"/>
              <a:t>)(.8696 A) = 15.7 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4928"/>
                                        </p:tgtEl>
                                        <p:attrNameLst>
                                          <p:attrName>style.visibility</p:attrName>
                                        </p:attrNameLst>
                                      </p:cBhvr>
                                      <p:to>
                                        <p:strVal val="visible"/>
                                      </p:to>
                                    </p:set>
                                    <p:animEffect transition="in" filter="wipe(left)">
                                      <p:cBhvr>
                                        <p:cTn id="7" dur="500"/>
                                        <p:tgtEl>
                                          <p:spTgt spid="164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928" grpId="0" autoUpdateAnimBg="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17525" y="1079500"/>
            <a:ext cx="8451850" cy="4208463"/>
            <a:chOff x="326" y="816"/>
            <a:chExt cx="5324" cy="3181"/>
          </a:xfrm>
        </p:grpSpPr>
        <p:grpSp>
          <p:nvGrpSpPr>
            <p:cNvPr id="124990" name="Group 3"/>
            <p:cNvGrpSpPr>
              <a:grpSpLocks/>
            </p:cNvGrpSpPr>
            <p:nvPr/>
          </p:nvGrpSpPr>
          <p:grpSpPr bwMode="auto">
            <a:xfrm>
              <a:off x="765" y="909"/>
              <a:ext cx="3572" cy="1299"/>
              <a:chOff x="765" y="2637"/>
              <a:chExt cx="3572" cy="1299"/>
            </a:xfrm>
          </p:grpSpPr>
          <p:sp>
            <p:nvSpPr>
              <p:cNvPr id="125008" name="Line 4"/>
              <p:cNvSpPr>
                <a:spLocks noChangeShapeType="1"/>
              </p:cNvSpPr>
              <p:nvPr/>
            </p:nvSpPr>
            <p:spPr bwMode="auto">
              <a:xfrm flipV="1">
                <a:off x="768" y="3360"/>
                <a:ext cx="0" cy="576"/>
              </a:xfrm>
              <a:prstGeom prst="line">
                <a:avLst/>
              </a:prstGeom>
              <a:noFill/>
              <a:ln w="9525">
                <a:solidFill>
                  <a:srgbClr val="00FF00"/>
                </a:solidFill>
                <a:round/>
                <a:headEnd/>
                <a:tailEnd type="triangle" w="med" len="med"/>
              </a:ln>
            </p:spPr>
            <p:txBody>
              <a:bodyPr>
                <a:prstTxWarp prst="textNoShape">
                  <a:avLst/>
                </a:prstTxWarp>
              </a:bodyPr>
              <a:lstStyle/>
              <a:p>
                <a:endParaRPr lang="en-US"/>
              </a:p>
            </p:txBody>
          </p:sp>
          <p:grpSp>
            <p:nvGrpSpPr>
              <p:cNvPr id="125009" name="Group 5"/>
              <p:cNvGrpSpPr>
                <a:grpSpLocks/>
              </p:cNvGrpSpPr>
              <p:nvPr/>
            </p:nvGrpSpPr>
            <p:grpSpPr bwMode="auto">
              <a:xfrm>
                <a:off x="765" y="2637"/>
                <a:ext cx="3572" cy="1299"/>
                <a:chOff x="765" y="2637"/>
                <a:chExt cx="3572" cy="1299"/>
              </a:xfrm>
            </p:grpSpPr>
            <p:sp>
              <p:nvSpPr>
                <p:cNvPr id="125010" name="Line 6"/>
                <p:cNvSpPr>
                  <a:spLocks noChangeShapeType="1"/>
                </p:cNvSpPr>
                <p:nvPr/>
              </p:nvSpPr>
              <p:spPr bwMode="auto">
                <a:xfrm flipV="1">
                  <a:off x="765" y="2637"/>
                  <a:ext cx="0" cy="674"/>
                </a:xfrm>
                <a:prstGeom prst="line">
                  <a:avLst/>
                </a:prstGeom>
                <a:noFill/>
                <a:ln w="9525">
                  <a:solidFill>
                    <a:srgbClr val="00FF00"/>
                  </a:solidFill>
                  <a:round/>
                  <a:headEnd/>
                  <a:tailEnd type="triangle" w="med" len="med"/>
                </a:ln>
              </p:spPr>
              <p:txBody>
                <a:bodyPr>
                  <a:prstTxWarp prst="textNoShape">
                    <a:avLst/>
                  </a:prstTxWarp>
                </a:bodyPr>
                <a:lstStyle/>
                <a:p>
                  <a:endParaRPr lang="en-US"/>
                </a:p>
              </p:txBody>
            </p:sp>
            <p:sp>
              <p:nvSpPr>
                <p:cNvPr id="125011" name="Line 7"/>
                <p:cNvSpPr>
                  <a:spLocks noChangeShapeType="1"/>
                </p:cNvSpPr>
                <p:nvPr/>
              </p:nvSpPr>
              <p:spPr bwMode="auto">
                <a:xfrm>
                  <a:off x="768" y="2640"/>
                  <a:ext cx="3552" cy="0"/>
                </a:xfrm>
                <a:prstGeom prst="line">
                  <a:avLst/>
                </a:prstGeom>
                <a:noFill/>
                <a:ln w="9525">
                  <a:solidFill>
                    <a:srgbClr val="00FF00"/>
                  </a:solidFill>
                  <a:round/>
                  <a:headEnd/>
                  <a:tailEnd type="triangle" w="med" len="med"/>
                </a:ln>
              </p:spPr>
              <p:txBody>
                <a:bodyPr>
                  <a:prstTxWarp prst="textNoShape">
                    <a:avLst/>
                  </a:prstTxWarp>
                </a:bodyPr>
                <a:lstStyle/>
                <a:p>
                  <a:endParaRPr lang="en-US"/>
                </a:p>
              </p:txBody>
            </p:sp>
            <p:sp>
              <p:nvSpPr>
                <p:cNvPr id="125012" name="Line 8"/>
                <p:cNvSpPr>
                  <a:spLocks noChangeShapeType="1"/>
                </p:cNvSpPr>
                <p:nvPr/>
              </p:nvSpPr>
              <p:spPr bwMode="auto">
                <a:xfrm>
                  <a:off x="4320" y="2640"/>
                  <a:ext cx="0" cy="1296"/>
                </a:xfrm>
                <a:prstGeom prst="line">
                  <a:avLst/>
                </a:prstGeom>
                <a:noFill/>
                <a:ln w="9525">
                  <a:solidFill>
                    <a:srgbClr val="00FF00"/>
                  </a:solidFill>
                  <a:round/>
                  <a:headEnd/>
                  <a:tailEnd type="triangle" w="med" len="med"/>
                </a:ln>
              </p:spPr>
              <p:txBody>
                <a:bodyPr>
                  <a:prstTxWarp prst="textNoShape">
                    <a:avLst/>
                  </a:prstTxWarp>
                </a:bodyPr>
                <a:lstStyle/>
                <a:p>
                  <a:endParaRPr lang="en-US"/>
                </a:p>
              </p:txBody>
            </p:sp>
            <p:sp>
              <p:nvSpPr>
                <p:cNvPr id="125013" name="Line 9"/>
                <p:cNvSpPr>
                  <a:spLocks noChangeShapeType="1"/>
                </p:cNvSpPr>
                <p:nvPr/>
              </p:nvSpPr>
              <p:spPr bwMode="auto">
                <a:xfrm flipH="1">
                  <a:off x="768" y="3936"/>
                  <a:ext cx="3552" cy="0"/>
                </a:xfrm>
                <a:prstGeom prst="line">
                  <a:avLst/>
                </a:prstGeom>
                <a:noFill/>
                <a:ln w="9525">
                  <a:solidFill>
                    <a:srgbClr val="00FF00"/>
                  </a:solidFill>
                  <a:round/>
                  <a:headEnd/>
                  <a:tailEnd type="triangle" w="med" len="med"/>
                </a:ln>
              </p:spPr>
              <p:txBody>
                <a:bodyPr>
                  <a:prstTxWarp prst="textNoShape">
                    <a:avLst/>
                  </a:prstTxWarp>
                </a:bodyPr>
                <a:lstStyle/>
                <a:p>
                  <a:endParaRPr lang="en-US"/>
                </a:p>
              </p:txBody>
            </p:sp>
            <p:sp>
              <p:nvSpPr>
                <p:cNvPr id="125014" name="Text Box 10"/>
                <p:cNvSpPr txBox="1">
                  <a:spLocks noChangeArrowheads="1"/>
                </p:cNvSpPr>
                <p:nvPr/>
              </p:nvSpPr>
              <p:spPr bwMode="auto">
                <a:xfrm>
                  <a:off x="4070" y="2682"/>
                  <a:ext cx="267" cy="396"/>
                </a:xfrm>
                <a:prstGeom prst="rect">
                  <a:avLst/>
                </a:prstGeom>
                <a:noFill/>
                <a:ln w="9525">
                  <a:noFill/>
                  <a:miter lim="800000"/>
                  <a:headEnd/>
                  <a:tailEnd/>
                </a:ln>
              </p:spPr>
              <p:txBody>
                <a:bodyPr wrap="none">
                  <a:prstTxWarp prst="textNoShape">
                    <a:avLst/>
                  </a:prstTxWarp>
                  <a:spAutoFit/>
                </a:bodyPr>
                <a:lstStyle/>
                <a:p>
                  <a:r>
                    <a:rPr lang="en-US" sz="2800">
                      <a:solidFill>
                        <a:srgbClr val="66FF33"/>
                      </a:solidFill>
                    </a:rPr>
                    <a:t>I</a:t>
                  </a:r>
                  <a:r>
                    <a:rPr lang="en-US" sz="2800" baseline="-25000">
                      <a:solidFill>
                        <a:srgbClr val="66FF33"/>
                      </a:solidFill>
                    </a:rPr>
                    <a:t>3</a:t>
                  </a:r>
                </a:p>
              </p:txBody>
            </p:sp>
          </p:grpSp>
        </p:grpSp>
        <p:grpSp>
          <p:nvGrpSpPr>
            <p:cNvPr id="124991" name="Group 11"/>
            <p:cNvGrpSpPr>
              <a:grpSpLocks/>
            </p:cNvGrpSpPr>
            <p:nvPr/>
          </p:nvGrpSpPr>
          <p:grpSpPr bwMode="auto">
            <a:xfrm>
              <a:off x="672" y="863"/>
              <a:ext cx="2273" cy="1403"/>
              <a:chOff x="672" y="2591"/>
              <a:chExt cx="2273" cy="1403"/>
            </a:xfrm>
          </p:grpSpPr>
          <p:sp>
            <p:nvSpPr>
              <p:cNvPr id="125002" name="Line 12"/>
              <p:cNvSpPr>
                <a:spLocks noChangeShapeType="1"/>
              </p:cNvSpPr>
              <p:nvPr/>
            </p:nvSpPr>
            <p:spPr bwMode="auto">
              <a:xfrm flipV="1">
                <a:off x="708" y="2591"/>
                <a:ext cx="0" cy="720"/>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sp>
            <p:nvSpPr>
              <p:cNvPr id="125003" name="Line 13"/>
              <p:cNvSpPr>
                <a:spLocks noChangeShapeType="1"/>
              </p:cNvSpPr>
              <p:nvPr/>
            </p:nvSpPr>
            <p:spPr bwMode="auto">
              <a:xfrm>
                <a:off x="720" y="2592"/>
                <a:ext cx="2208" cy="0"/>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sp>
            <p:nvSpPr>
              <p:cNvPr id="125004" name="Line 14"/>
              <p:cNvSpPr>
                <a:spLocks noChangeShapeType="1"/>
              </p:cNvSpPr>
              <p:nvPr/>
            </p:nvSpPr>
            <p:spPr bwMode="auto">
              <a:xfrm>
                <a:off x="2928" y="2592"/>
                <a:ext cx="0" cy="1392"/>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sp>
            <p:nvSpPr>
              <p:cNvPr id="125005" name="Line 15"/>
              <p:cNvSpPr>
                <a:spLocks noChangeShapeType="1"/>
              </p:cNvSpPr>
              <p:nvPr/>
            </p:nvSpPr>
            <p:spPr bwMode="auto">
              <a:xfrm flipH="1">
                <a:off x="672" y="3994"/>
                <a:ext cx="2256" cy="0"/>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sp>
            <p:nvSpPr>
              <p:cNvPr id="125006" name="Line 16"/>
              <p:cNvSpPr>
                <a:spLocks noChangeShapeType="1"/>
              </p:cNvSpPr>
              <p:nvPr/>
            </p:nvSpPr>
            <p:spPr bwMode="auto">
              <a:xfrm flipV="1">
                <a:off x="720" y="3360"/>
                <a:ext cx="0" cy="576"/>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sp>
            <p:nvSpPr>
              <p:cNvPr id="125007" name="Text Box 17"/>
              <p:cNvSpPr txBox="1">
                <a:spLocks noChangeArrowheads="1"/>
              </p:cNvSpPr>
              <p:nvPr/>
            </p:nvSpPr>
            <p:spPr bwMode="auto">
              <a:xfrm>
                <a:off x="2678" y="3402"/>
                <a:ext cx="267" cy="396"/>
              </a:xfrm>
              <a:prstGeom prst="rect">
                <a:avLst/>
              </a:prstGeom>
              <a:noFill/>
              <a:ln w="9525">
                <a:noFill/>
                <a:miter lim="800000"/>
                <a:headEnd/>
                <a:tailEnd/>
              </a:ln>
            </p:spPr>
            <p:txBody>
              <a:bodyPr wrap="none">
                <a:prstTxWarp prst="textNoShape">
                  <a:avLst/>
                </a:prstTxWarp>
                <a:spAutoFit/>
              </a:bodyPr>
              <a:lstStyle/>
              <a:p>
                <a:r>
                  <a:rPr lang="en-US" sz="2800">
                    <a:solidFill>
                      <a:srgbClr val="FF0000"/>
                    </a:solidFill>
                  </a:rPr>
                  <a:t>I</a:t>
                </a:r>
                <a:r>
                  <a:rPr lang="en-US" sz="2800" baseline="-25000">
                    <a:solidFill>
                      <a:srgbClr val="FF0000"/>
                    </a:solidFill>
                  </a:rPr>
                  <a:t>2</a:t>
                </a:r>
              </a:p>
            </p:txBody>
          </p:sp>
        </p:grpSp>
        <p:grpSp>
          <p:nvGrpSpPr>
            <p:cNvPr id="124992" name="Group 18"/>
            <p:cNvGrpSpPr>
              <a:grpSpLocks/>
            </p:cNvGrpSpPr>
            <p:nvPr/>
          </p:nvGrpSpPr>
          <p:grpSpPr bwMode="auto">
            <a:xfrm>
              <a:off x="672" y="816"/>
              <a:ext cx="977" cy="1488"/>
              <a:chOff x="672" y="2544"/>
              <a:chExt cx="977" cy="1488"/>
            </a:xfrm>
          </p:grpSpPr>
          <p:grpSp>
            <p:nvGrpSpPr>
              <p:cNvPr id="124995" name="Group 19"/>
              <p:cNvGrpSpPr>
                <a:grpSpLocks/>
              </p:cNvGrpSpPr>
              <p:nvPr/>
            </p:nvGrpSpPr>
            <p:grpSpPr bwMode="auto">
              <a:xfrm>
                <a:off x="672" y="2544"/>
                <a:ext cx="912" cy="1488"/>
                <a:chOff x="672" y="2544"/>
                <a:chExt cx="912" cy="1488"/>
              </a:xfrm>
            </p:grpSpPr>
            <p:sp>
              <p:nvSpPr>
                <p:cNvPr id="124997" name="Line 20"/>
                <p:cNvSpPr>
                  <a:spLocks noChangeShapeType="1"/>
                </p:cNvSpPr>
                <p:nvPr/>
              </p:nvSpPr>
              <p:spPr bwMode="auto">
                <a:xfrm>
                  <a:off x="673" y="2545"/>
                  <a:ext cx="910" cy="0"/>
                </a:xfrm>
                <a:prstGeom prst="line">
                  <a:avLst/>
                </a:prstGeom>
                <a:noFill/>
                <a:ln w="9525">
                  <a:solidFill>
                    <a:srgbClr val="3366FF"/>
                  </a:solidFill>
                  <a:round/>
                  <a:headEnd/>
                  <a:tailEnd type="triangle" w="med" len="med"/>
                </a:ln>
              </p:spPr>
              <p:txBody>
                <a:bodyPr>
                  <a:prstTxWarp prst="textNoShape">
                    <a:avLst/>
                  </a:prstTxWarp>
                </a:bodyPr>
                <a:lstStyle/>
                <a:p>
                  <a:endParaRPr lang="en-US"/>
                </a:p>
              </p:txBody>
            </p:sp>
            <p:sp>
              <p:nvSpPr>
                <p:cNvPr id="124998" name="Line 21"/>
                <p:cNvSpPr>
                  <a:spLocks noChangeShapeType="1"/>
                </p:cNvSpPr>
                <p:nvPr/>
              </p:nvSpPr>
              <p:spPr bwMode="auto">
                <a:xfrm flipV="1">
                  <a:off x="673" y="2545"/>
                  <a:ext cx="0" cy="766"/>
                </a:xfrm>
                <a:prstGeom prst="line">
                  <a:avLst/>
                </a:prstGeom>
                <a:noFill/>
                <a:ln w="9525">
                  <a:solidFill>
                    <a:srgbClr val="3366FF"/>
                  </a:solidFill>
                  <a:round/>
                  <a:headEnd/>
                  <a:tailEnd type="triangle" w="med" len="med"/>
                </a:ln>
              </p:spPr>
              <p:txBody>
                <a:bodyPr>
                  <a:prstTxWarp prst="textNoShape">
                    <a:avLst/>
                  </a:prstTxWarp>
                </a:bodyPr>
                <a:lstStyle/>
                <a:p>
                  <a:endParaRPr lang="en-US"/>
                </a:p>
              </p:txBody>
            </p:sp>
            <p:sp>
              <p:nvSpPr>
                <p:cNvPr id="124999" name="Line 22"/>
                <p:cNvSpPr>
                  <a:spLocks noChangeShapeType="1"/>
                </p:cNvSpPr>
                <p:nvPr/>
              </p:nvSpPr>
              <p:spPr bwMode="auto">
                <a:xfrm>
                  <a:off x="1584" y="2544"/>
                  <a:ext cx="0" cy="1488"/>
                </a:xfrm>
                <a:prstGeom prst="line">
                  <a:avLst/>
                </a:prstGeom>
                <a:noFill/>
                <a:ln w="9525">
                  <a:solidFill>
                    <a:srgbClr val="3366FF"/>
                  </a:solidFill>
                  <a:round/>
                  <a:headEnd/>
                  <a:tailEnd type="triangle" w="med" len="med"/>
                </a:ln>
              </p:spPr>
              <p:txBody>
                <a:bodyPr>
                  <a:prstTxWarp prst="textNoShape">
                    <a:avLst/>
                  </a:prstTxWarp>
                </a:bodyPr>
                <a:lstStyle/>
                <a:p>
                  <a:endParaRPr lang="en-US"/>
                </a:p>
              </p:txBody>
            </p:sp>
            <p:sp>
              <p:nvSpPr>
                <p:cNvPr id="125000" name="Line 23"/>
                <p:cNvSpPr>
                  <a:spLocks noChangeShapeType="1"/>
                </p:cNvSpPr>
                <p:nvPr/>
              </p:nvSpPr>
              <p:spPr bwMode="auto">
                <a:xfrm flipH="1">
                  <a:off x="672" y="4032"/>
                  <a:ext cx="912" cy="0"/>
                </a:xfrm>
                <a:prstGeom prst="line">
                  <a:avLst/>
                </a:prstGeom>
                <a:noFill/>
                <a:ln w="9525">
                  <a:solidFill>
                    <a:srgbClr val="3366FF"/>
                  </a:solidFill>
                  <a:round/>
                  <a:headEnd/>
                  <a:tailEnd type="triangle" w="med" len="med"/>
                </a:ln>
              </p:spPr>
              <p:txBody>
                <a:bodyPr>
                  <a:prstTxWarp prst="textNoShape">
                    <a:avLst/>
                  </a:prstTxWarp>
                </a:bodyPr>
                <a:lstStyle/>
                <a:p>
                  <a:endParaRPr lang="en-US"/>
                </a:p>
              </p:txBody>
            </p:sp>
            <p:sp>
              <p:nvSpPr>
                <p:cNvPr id="125001" name="Line 24"/>
                <p:cNvSpPr>
                  <a:spLocks noChangeShapeType="1"/>
                </p:cNvSpPr>
                <p:nvPr/>
              </p:nvSpPr>
              <p:spPr bwMode="auto">
                <a:xfrm flipV="1">
                  <a:off x="672" y="3360"/>
                  <a:ext cx="0" cy="672"/>
                </a:xfrm>
                <a:prstGeom prst="line">
                  <a:avLst/>
                </a:prstGeom>
                <a:noFill/>
                <a:ln w="9525">
                  <a:solidFill>
                    <a:srgbClr val="3366FF"/>
                  </a:solidFill>
                  <a:round/>
                  <a:headEnd/>
                  <a:tailEnd type="triangle" w="med" len="med"/>
                </a:ln>
              </p:spPr>
              <p:txBody>
                <a:bodyPr>
                  <a:prstTxWarp prst="textNoShape">
                    <a:avLst/>
                  </a:prstTxWarp>
                </a:bodyPr>
                <a:lstStyle/>
                <a:p>
                  <a:endParaRPr lang="en-US"/>
                </a:p>
              </p:txBody>
            </p:sp>
          </p:grpSp>
          <p:sp>
            <p:nvSpPr>
              <p:cNvPr id="124996" name="Text Box 25"/>
              <p:cNvSpPr txBox="1">
                <a:spLocks noChangeArrowheads="1"/>
              </p:cNvSpPr>
              <p:nvPr/>
            </p:nvSpPr>
            <p:spPr bwMode="auto">
              <a:xfrm>
                <a:off x="1382" y="2730"/>
                <a:ext cx="267" cy="396"/>
              </a:xfrm>
              <a:prstGeom prst="rect">
                <a:avLst/>
              </a:prstGeom>
              <a:noFill/>
              <a:ln w="9525">
                <a:noFill/>
                <a:miter lim="800000"/>
                <a:headEnd/>
                <a:tailEnd/>
              </a:ln>
            </p:spPr>
            <p:txBody>
              <a:bodyPr wrap="none">
                <a:prstTxWarp prst="textNoShape">
                  <a:avLst/>
                </a:prstTxWarp>
                <a:spAutoFit/>
              </a:bodyPr>
              <a:lstStyle/>
              <a:p>
                <a:r>
                  <a:rPr lang="en-US" sz="2800">
                    <a:solidFill>
                      <a:srgbClr val="3366FF"/>
                    </a:solidFill>
                  </a:rPr>
                  <a:t>I</a:t>
                </a:r>
                <a:r>
                  <a:rPr lang="en-US" sz="2800" baseline="-25000">
                    <a:solidFill>
                      <a:srgbClr val="3366FF"/>
                    </a:solidFill>
                  </a:rPr>
                  <a:t>1</a:t>
                </a:r>
              </a:p>
            </p:txBody>
          </p:sp>
        </p:grpSp>
        <p:sp>
          <p:nvSpPr>
            <p:cNvPr id="124993" name="Text Box 26"/>
            <p:cNvSpPr txBox="1">
              <a:spLocks noChangeArrowheads="1"/>
            </p:cNvSpPr>
            <p:nvPr/>
          </p:nvSpPr>
          <p:spPr bwMode="auto">
            <a:xfrm>
              <a:off x="4589" y="816"/>
              <a:ext cx="1061" cy="1047"/>
            </a:xfrm>
            <a:prstGeom prst="rect">
              <a:avLst/>
            </a:prstGeom>
            <a:noFill/>
            <a:ln w="9525">
              <a:noFill/>
              <a:miter lim="800000"/>
              <a:headEnd/>
              <a:tailEnd/>
            </a:ln>
          </p:spPr>
          <p:txBody>
            <a:bodyPr wrap="none">
              <a:prstTxWarp prst="textNoShape">
                <a:avLst/>
              </a:prstTxWarp>
              <a:spAutoFit/>
            </a:bodyPr>
            <a:lstStyle/>
            <a:p>
              <a:r>
                <a:rPr lang="en-US" sz="2800">
                  <a:solidFill>
                    <a:srgbClr val="3366FF"/>
                  </a:solidFill>
                </a:rPr>
                <a:t>I</a:t>
              </a:r>
              <a:r>
                <a:rPr lang="en-US" sz="2800" baseline="-25000">
                  <a:solidFill>
                    <a:srgbClr val="3366FF"/>
                  </a:solidFill>
                </a:rPr>
                <a:t>1</a:t>
              </a:r>
              <a:r>
                <a:rPr lang="en-US" sz="2800">
                  <a:solidFill>
                    <a:srgbClr val="3366FF"/>
                  </a:solidFill>
                </a:rPr>
                <a:t> =  4.0A</a:t>
              </a:r>
            </a:p>
            <a:p>
              <a:r>
                <a:rPr lang="en-US" sz="2800">
                  <a:solidFill>
                    <a:srgbClr val="FF0000"/>
                  </a:solidFill>
                </a:rPr>
                <a:t>I</a:t>
              </a:r>
              <a:r>
                <a:rPr lang="en-US" sz="2800" baseline="-25000">
                  <a:solidFill>
                    <a:srgbClr val="FF0000"/>
                  </a:solidFill>
                </a:rPr>
                <a:t>2</a:t>
              </a:r>
              <a:r>
                <a:rPr lang="en-US" sz="2800">
                  <a:solidFill>
                    <a:srgbClr val="FF0000"/>
                  </a:solidFill>
                </a:rPr>
                <a:t> = </a:t>
              </a:r>
              <a:r>
                <a:rPr lang="en-US" sz="2800">
                  <a:solidFill>
                    <a:srgbClr val="FF0000"/>
                  </a:solidFill>
                  <a:sym typeface="Symbol" charset="2"/>
                </a:rPr>
                <a:t> 3.0 A</a:t>
              </a:r>
            </a:p>
            <a:p>
              <a:r>
                <a:rPr lang="en-US" sz="2800">
                  <a:solidFill>
                    <a:srgbClr val="66FF33"/>
                  </a:solidFill>
                </a:rPr>
                <a:t>I</a:t>
              </a:r>
              <a:r>
                <a:rPr lang="en-US" sz="2800" baseline="-25000">
                  <a:solidFill>
                    <a:srgbClr val="66FF33"/>
                  </a:solidFill>
                </a:rPr>
                <a:t>3</a:t>
              </a:r>
              <a:r>
                <a:rPr lang="en-US" sz="2800">
                  <a:solidFill>
                    <a:srgbClr val="66FF33"/>
                  </a:solidFill>
                </a:rPr>
                <a:t> = 2.0 A</a:t>
              </a:r>
              <a:endParaRPr lang="en-US" sz="2800">
                <a:solidFill>
                  <a:srgbClr val="FF0000"/>
                </a:solidFill>
              </a:endParaRPr>
            </a:p>
          </p:txBody>
        </p:sp>
        <p:sp>
          <p:nvSpPr>
            <p:cNvPr id="124994" name="Text Box 27"/>
            <p:cNvSpPr txBox="1">
              <a:spLocks noChangeArrowheads="1"/>
            </p:cNvSpPr>
            <p:nvPr/>
          </p:nvSpPr>
          <p:spPr bwMode="auto">
            <a:xfrm>
              <a:off x="326" y="2810"/>
              <a:ext cx="1716" cy="1187"/>
            </a:xfrm>
            <a:prstGeom prst="rect">
              <a:avLst/>
            </a:prstGeom>
            <a:noFill/>
            <a:ln w="9525">
              <a:noFill/>
              <a:miter lim="800000"/>
              <a:headEnd/>
              <a:tailEnd/>
            </a:ln>
          </p:spPr>
          <p:txBody>
            <a:bodyPr wrap="none">
              <a:prstTxWarp prst="textNoShape">
                <a:avLst/>
              </a:prstTxWarp>
              <a:spAutoFit/>
            </a:bodyPr>
            <a:lstStyle/>
            <a:p>
              <a:r>
                <a:rPr lang="en-US"/>
                <a:t>A</a:t>
              </a:r>
              <a:r>
                <a:rPr lang="en-US" baseline="-25000"/>
                <a:t>1</a:t>
              </a:r>
              <a:r>
                <a:rPr lang="en-US"/>
                <a:t> = 4 + 3 + 2 = 9 A</a:t>
              </a:r>
            </a:p>
            <a:p>
              <a:r>
                <a:rPr lang="en-US"/>
                <a:t>A</a:t>
              </a:r>
              <a:r>
                <a:rPr lang="en-US" baseline="-25000"/>
                <a:t>2</a:t>
              </a:r>
              <a:r>
                <a:rPr lang="en-US"/>
                <a:t> = 3 + 2 = 5 A</a:t>
              </a:r>
            </a:p>
            <a:p>
              <a:r>
                <a:rPr lang="en-US"/>
                <a:t>A</a:t>
              </a:r>
              <a:r>
                <a:rPr lang="en-US" baseline="-25000"/>
                <a:t>3</a:t>
              </a:r>
              <a:r>
                <a:rPr lang="en-US"/>
                <a:t> = 3 A</a:t>
              </a:r>
            </a:p>
            <a:p>
              <a:r>
                <a:rPr lang="en-US"/>
                <a:t>A</a:t>
              </a:r>
              <a:r>
                <a:rPr lang="en-US" baseline="-25000"/>
                <a:t>4</a:t>
              </a:r>
              <a:r>
                <a:rPr lang="en-US"/>
                <a:t> = 2 A</a:t>
              </a:r>
            </a:p>
          </p:txBody>
        </p:sp>
      </p:grpSp>
      <p:sp>
        <p:nvSpPr>
          <p:cNvPr id="124931" name="Text Box 28"/>
          <p:cNvSpPr txBox="1">
            <a:spLocks noChangeArrowheads="1"/>
          </p:cNvSpPr>
          <p:nvPr/>
        </p:nvSpPr>
        <p:spPr bwMode="auto">
          <a:xfrm>
            <a:off x="609600" y="254000"/>
            <a:ext cx="6505575" cy="523875"/>
          </a:xfrm>
          <a:prstGeom prst="rect">
            <a:avLst/>
          </a:prstGeom>
          <a:noFill/>
          <a:ln w="9525">
            <a:noFill/>
            <a:miter lim="800000"/>
            <a:headEnd/>
            <a:tailEnd/>
          </a:ln>
        </p:spPr>
        <p:txBody>
          <a:bodyPr wrap="none">
            <a:prstTxWarp prst="textNoShape">
              <a:avLst/>
            </a:prstTxWarp>
            <a:spAutoFit/>
          </a:bodyPr>
          <a:lstStyle/>
          <a:p>
            <a:r>
              <a:rPr lang="en-US" sz="2800"/>
              <a:t>What are the readings on the meters? (2 SF)</a:t>
            </a:r>
          </a:p>
        </p:txBody>
      </p:sp>
      <p:sp>
        <p:nvSpPr>
          <p:cNvPr id="124932" name="Text Box 29"/>
          <p:cNvSpPr txBox="1">
            <a:spLocks noChangeArrowheads="1"/>
          </p:cNvSpPr>
          <p:nvPr/>
        </p:nvSpPr>
        <p:spPr bwMode="auto">
          <a:xfrm>
            <a:off x="304800" y="5462588"/>
            <a:ext cx="1325563" cy="276225"/>
          </a:xfrm>
          <a:prstGeom prst="rect">
            <a:avLst/>
          </a:prstGeom>
          <a:noFill/>
          <a:ln w="9525">
            <a:noFill/>
            <a:miter lim="800000"/>
            <a:headEnd/>
            <a:tailEnd/>
          </a:ln>
        </p:spPr>
        <p:txBody>
          <a:bodyPr wrap="none">
            <a:prstTxWarp prst="textNoShape">
              <a:avLst/>
            </a:prstTxWarp>
            <a:spAutoFit/>
          </a:bodyPr>
          <a:lstStyle/>
          <a:p>
            <a:r>
              <a:rPr lang="en-US" sz="1200"/>
              <a:t>9.0, 5.0, 3.0, 2.0 A</a:t>
            </a:r>
          </a:p>
        </p:txBody>
      </p:sp>
      <p:grpSp>
        <p:nvGrpSpPr>
          <p:cNvPr id="124933" name="Group 30"/>
          <p:cNvGrpSpPr>
            <a:grpSpLocks/>
          </p:cNvGrpSpPr>
          <p:nvPr/>
        </p:nvGrpSpPr>
        <p:grpSpPr bwMode="auto">
          <a:xfrm>
            <a:off x="838200" y="1016000"/>
            <a:ext cx="6140450" cy="2095500"/>
            <a:chOff x="528" y="1968"/>
            <a:chExt cx="3868" cy="1584"/>
          </a:xfrm>
        </p:grpSpPr>
        <p:sp>
          <p:nvSpPr>
            <p:cNvPr id="124942" name="Line 31"/>
            <p:cNvSpPr>
              <a:spLocks noChangeShapeType="1"/>
            </p:cNvSpPr>
            <p:nvPr/>
          </p:nvSpPr>
          <p:spPr bwMode="auto">
            <a:xfrm>
              <a:off x="624" y="1968"/>
              <a:ext cx="37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43" name="Line 32"/>
            <p:cNvSpPr>
              <a:spLocks noChangeShapeType="1"/>
            </p:cNvSpPr>
            <p:nvPr/>
          </p:nvSpPr>
          <p:spPr bwMode="auto">
            <a:xfrm>
              <a:off x="624" y="3552"/>
              <a:ext cx="3744" cy="0"/>
            </a:xfrm>
            <a:prstGeom prst="line">
              <a:avLst/>
            </a:prstGeom>
            <a:noFill/>
            <a:ln w="9525">
              <a:solidFill>
                <a:schemeClr val="tx1"/>
              </a:solidFill>
              <a:round/>
              <a:headEnd/>
              <a:tailEnd/>
            </a:ln>
          </p:spPr>
          <p:txBody>
            <a:bodyPr>
              <a:prstTxWarp prst="textNoShape">
                <a:avLst/>
              </a:prstTxWarp>
            </a:bodyPr>
            <a:lstStyle/>
            <a:p>
              <a:endParaRPr lang="en-US"/>
            </a:p>
          </p:txBody>
        </p:sp>
        <p:grpSp>
          <p:nvGrpSpPr>
            <p:cNvPr id="124944" name="Group 33"/>
            <p:cNvGrpSpPr>
              <a:grpSpLocks/>
            </p:cNvGrpSpPr>
            <p:nvPr/>
          </p:nvGrpSpPr>
          <p:grpSpPr bwMode="auto">
            <a:xfrm>
              <a:off x="528" y="2658"/>
              <a:ext cx="192" cy="318"/>
              <a:chOff x="864" y="432"/>
              <a:chExt cx="192" cy="318"/>
            </a:xfrm>
          </p:grpSpPr>
          <p:sp>
            <p:nvSpPr>
              <p:cNvPr id="124986" name="Line 34"/>
              <p:cNvSpPr>
                <a:spLocks noChangeShapeType="1"/>
              </p:cNvSpPr>
              <p:nvPr/>
            </p:nvSpPr>
            <p:spPr bwMode="auto">
              <a:xfrm>
                <a:off x="864" y="576"/>
                <a:ext cx="192"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87" name="Line 35"/>
              <p:cNvSpPr>
                <a:spLocks noChangeShapeType="1"/>
              </p:cNvSpPr>
              <p:nvPr/>
            </p:nvSpPr>
            <p:spPr bwMode="auto">
              <a:xfrm>
                <a:off x="912" y="606"/>
                <a:ext cx="96"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88" name="Line 36"/>
              <p:cNvSpPr>
                <a:spLocks noChangeShapeType="1"/>
              </p:cNvSpPr>
              <p:nvPr/>
            </p:nvSpPr>
            <p:spPr bwMode="auto">
              <a:xfrm flipV="1">
                <a:off x="960" y="432"/>
                <a:ext cx="0" cy="144"/>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89" name="Line 37"/>
              <p:cNvSpPr>
                <a:spLocks noChangeShapeType="1"/>
              </p:cNvSpPr>
              <p:nvPr/>
            </p:nvSpPr>
            <p:spPr bwMode="auto">
              <a:xfrm flipV="1">
                <a:off x="960" y="606"/>
                <a:ext cx="0" cy="144"/>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124945" name="Line 38"/>
            <p:cNvSpPr>
              <a:spLocks noChangeShapeType="1"/>
            </p:cNvSpPr>
            <p:nvPr/>
          </p:nvSpPr>
          <p:spPr bwMode="auto">
            <a:xfrm flipV="1">
              <a:off x="624" y="1968"/>
              <a:ext cx="0" cy="72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46" name="Line 39"/>
            <p:cNvSpPr>
              <a:spLocks noChangeShapeType="1"/>
            </p:cNvSpPr>
            <p:nvPr/>
          </p:nvSpPr>
          <p:spPr bwMode="auto">
            <a:xfrm flipV="1">
              <a:off x="624" y="2880"/>
              <a:ext cx="0" cy="672"/>
            </a:xfrm>
            <a:prstGeom prst="line">
              <a:avLst/>
            </a:prstGeom>
            <a:noFill/>
            <a:ln w="9525">
              <a:solidFill>
                <a:schemeClr val="tx1"/>
              </a:solidFill>
              <a:round/>
              <a:headEnd/>
              <a:tailEnd/>
            </a:ln>
          </p:spPr>
          <p:txBody>
            <a:bodyPr>
              <a:prstTxWarp prst="textNoShape">
                <a:avLst/>
              </a:prstTxWarp>
            </a:bodyPr>
            <a:lstStyle/>
            <a:p>
              <a:endParaRPr lang="en-US"/>
            </a:p>
          </p:txBody>
        </p:sp>
        <p:grpSp>
          <p:nvGrpSpPr>
            <p:cNvPr id="124947" name="Group 40"/>
            <p:cNvGrpSpPr>
              <a:grpSpLocks/>
            </p:cNvGrpSpPr>
            <p:nvPr/>
          </p:nvGrpSpPr>
          <p:grpSpPr bwMode="auto">
            <a:xfrm>
              <a:off x="1600" y="2550"/>
              <a:ext cx="80" cy="368"/>
              <a:chOff x="384" y="400"/>
              <a:chExt cx="48" cy="368"/>
            </a:xfrm>
          </p:grpSpPr>
          <p:sp>
            <p:nvSpPr>
              <p:cNvPr id="124976" name="Line 41"/>
              <p:cNvSpPr>
                <a:spLocks noChangeShapeType="1"/>
              </p:cNvSpPr>
              <p:nvPr/>
            </p:nvSpPr>
            <p:spPr bwMode="auto">
              <a:xfrm rot="7200000">
                <a:off x="378" y="506"/>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77" name="Line 42"/>
              <p:cNvSpPr>
                <a:spLocks noChangeShapeType="1"/>
              </p:cNvSpPr>
              <p:nvPr/>
            </p:nvSpPr>
            <p:spPr bwMode="auto">
              <a:xfrm>
                <a:off x="384" y="532"/>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78" name="Line 43"/>
              <p:cNvSpPr>
                <a:spLocks noChangeShapeType="1"/>
              </p:cNvSpPr>
              <p:nvPr/>
            </p:nvSpPr>
            <p:spPr bwMode="auto">
              <a:xfrm rot="7200000">
                <a:off x="378" y="558"/>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79" name="Line 44"/>
              <p:cNvSpPr>
                <a:spLocks noChangeShapeType="1"/>
              </p:cNvSpPr>
              <p:nvPr/>
            </p:nvSpPr>
            <p:spPr bwMode="auto">
              <a:xfrm>
                <a:off x="384" y="584"/>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80" name="Line 45"/>
              <p:cNvSpPr>
                <a:spLocks noChangeShapeType="1"/>
              </p:cNvSpPr>
              <p:nvPr/>
            </p:nvSpPr>
            <p:spPr bwMode="auto">
              <a:xfrm rot="7200000">
                <a:off x="378" y="610"/>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81" name="Line 46"/>
              <p:cNvSpPr>
                <a:spLocks noChangeShapeType="1"/>
              </p:cNvSpPr>
              <p:nvPr/>
            </p:nvSpPr>
            <p:spPr bwMode="auto">
              <a:xfrm>
                <a:off x="384" y="636"/>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82" name="Line 47"/>
              <p:cNvSpPr>
                <a:spLocks noChangeShapeType="1"/>
              </p:cNvSpPr>
              <p:nvPr/>
            </p:nvSpPr>
            <p:spPr bwMode="auto">
              <a:xfrm rot="7200000">
                <a:off x="405" y="661"/>
                <a:ext cx="20" cy="12"/>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83" name="Line 48"/>
              <p:cNvSpPr>
                <a:spLocks noChangeShapeType="1"/>
              </p:cNvSpPr>
              <p:nvPr/>
            </p:nvSpPr>
            <p:spPr bwMode="auto">
              <a:xfrm>
                <a:off x="412" y="496"/>
                <a:ext cx="20" cy="12"/>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84" name="Line 49"/>
              <p:cNvSpPr>
                <a:spLocks noChangeShapeType="1"/>
              </p:cNvSpPr>
              <p:nvPr/>
            </p:nvSpPr>
            <p:spPr bwMode="auto">
              <a:xfrm>
                <a:off x="408" y="672"/>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85" name="Line 50"/>
              <p:cNvSpPr>
                <a:spLocks noChangeShapeType="1"/>
              </p:cNvSpPr>
              <p:nvPr/>
            </p:nvSpPr>
            <p:spPr bwMode="auto">
              <a:xfrm>
                <a:off x="408" y="400"/>
                <a:ext cx="0" cy="96"/>
              </a:xfrm>
              <a:prstGeom prst="line">
                <a:avLst/>
              </a:prstGeom>
              <a:noFill/>
              <a:ln w="9525">
                <a:solidFill>
                  <a:schemeClr val="tx1"/>
                </a:solidFill>
                <a:round/>
                <a:headEnd/>
                <a:tailEnd/>
              </a:ln>
            </p:spPr>
            <p:txBody>
              <a:bodyPr>
                <a:prstTxWarp prst="textNoShape">
                  <a:avLst/>
                </a:prstTxWarp>
              </a:bodyPr>
              <a:lstStyle/>
              <a:p>
                <a:endParaRPr lang="en-US"/>
              </a:p>
            </p:txBody>
          </p:sp>
        </p:grpSp>
        <p:grpSp>
          <p:nvGrpSpPr>
            <p:cNvPr id="124948" name="Group 51"/>
            <p:cNvGrpSpPr>
              <a:grpSpLocks/>
            </p:cNvGrpSpPr>
            <p:nvPr/>
          </p:nvGrpSpPr>
          <p:grpSpPr bwMode="auto">
            <a:xfrm>
              <a:off x="2934" y="2534"/>
              <a:ext cx="80" cy="368"/>
              <a:chOff x="384" y="400"/>
              <a:chExt cx="48" cy="368"/>
            </a:xfrm>
          </p:grpSpPr>
          <p:sp>
            <p:nvSpPr>
              <p:cNvPr id="124966" name="Line 52"/>
              <p:cNvSpPr>
                <a:spLocks noChangeShapeType="1"/>
              </p:cNvSpPr>
              <p:nvPr/>
            </p:nvSpPr>
            <p:spPr bwMode="auto">
              <a:xfrm rot="7200000">
                <a:off x="378" y="506"/>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67" name="Line 53"/>
              <p:cNvSpPr>
                <a:spLocks noChangeShapeType="1"/>
              </p:cNvSpPr>
              <p:nvPr/>
            </p:nvSpPr>
            <p:spPr bwMode="auto">
              <a:xfrm>
                <a:off x="384" y="532"/>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68" name="Line 54"/>
              <p:cNvSpPr>
                <a:spLocks noChangeShapeType="1"/>
              </p:cNvSpPr>
              <p:nvPr/>
            </p:nvSpPr>
            <p:spPr bwMode="auto">
              <a:xfrm rot="7200000">
                <a:off x="378" y="558"/>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69" name="Line 55"/>
              <p:cNvSpPr>
                <a:spLocks noChangeShapeType="1"/>
              </p:cNvSpPr>
              <p:nvPr/>
            </p:nvSpPr>
            <p:spPr bwMode="auto">
              <a:xfrm>
                <a:off x="384" y="584"/>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70" name="Line 56"/>
              <p:cNvSpPr>
                <a:spLocks noChangeShapeType="1"/>
              </p:cNvSpPr>
              <p:nvPr/>
            </p:nvSpPr>
            <p:spPr bwMode="auto">
              <a:xfrm rot="7200000">
                <a:off x="378" y="610"/>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71" name="Line 57"/>
              <p:cNvSpPr>
                <a:spLocks noChangeShapeType="1"/>
              </p:cNvSpPr>
              <p:nvPr/>
            </p:nvSpPr>
            <p:spPr bwMode="auto">
              <a:xfrm>
                <a:off x="384" y="636"/>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72" name="Line 58"/>
              <p:cNvSpPr>
                <a:spLocks noChangeShapeType="1"/>
              </p:cNvSpPr>
              <p:nvPr/>
            </p:nvSpPr>
            <p:spPr bwMode="auto">
              <a:xfrm rot="7200000">
                <a:off x="405" y="661"/>
                <a:ext cx="20" cy="12"/>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73" name="Line 59"/>
              <p:cNvSpPr>
                <a:spLocks noChangeShapeType="1"/>
              </p:cNvSpPr>
              <p:nvPr/>
            </p:nvSpPr>
            <p:spPr bwMode="auto">
              <a:xfrm>
                <a:off x="412" y="496"/>
                <a:ext cx="20" cy="12"/>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74" name="Line 60"/>
              <p:cNvSpPr>
                <a:spLocks noChangeShapeType="1"/>
              </p:cNvSpPr>
              <p:nvPr/>
            </p:nvSpPr>
            <p:spPr bwMode="auto">
              <a:xfrm>
                <a:off x="408" y="672"/>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75" name="Line 61"/>
              <p:cNvSpPr>
                <a:spLocks noChangeShapeType="1"/>
              </p:cNvSpPr>
              <p:nvPr/>
            </p:nvSpPr>
            <p:spPr bwMode="auto">
              <a:xfrm>
                <a:off x="408" y="400"/>
                <a:ext cx="0" cy="96"/>
              </a:xfrm>
              <a:prstGeom prst="line">
                <a:avLst/>
              </a:prstGeom>
              <a:noFill/>
              <a:ln w="9525">
                <a:solidFill>
                  <a:schemeClr val="tx1"/>
                </a:solidFill>
                <a:round/>
                <a:headEnd/>
                <a:tailEnd/>
              </a:ln>
            </p:spPr>
            <p:txBody>
              <a:bodyPr>
                <a:prstTxWarp prst="textNoShape">
                  <a:avLst/>
                </a:prstTxWarp>
              </a:bodyPr>
              <a:lstStyle/>
              <a:p>
                <a:endParaRPr lang="en-US"/>
              </a:p>
            </p:txBody>
          </p:sp>
        </p:grpSp>
        <p:grpSp>
          <p:nvGrpSpPr>
            <p:cNvPr id="124949" name="Group 62"/>
            <p:cNvGrpSpPr>
              <a:grpSpLocks/>
            </p:cNvGrpSpPr>
            <p:nvPr/>
          </p:nvGrpSpPr>
          <p:grpSpPr bwMode="auto">
            <a:xfrm>
              <a:off x="4316" y="2550"/>
              <a:ext cx="80" cy="368"/>
              <a:chOff x="384" y="400"/>
              <a:chExt cx="48" cy="368"/>
            </a:xfrm>
          </p:grpSpPr>
          <p:sp>
            <p:nvSpPr>
              <p:cNvPr id="124956" name="Line 63"/>
              <p:cNvSpPr>
                <a:spLocks noChangeShapeType="1"/>
              </p:cNvSpPr>
              <p:nvPr/>
            </p:nvSpPr>
            <p:spPr bwMode="auto">
              <a:xfrm rot="7200000">
                <a:off x="378" y="506"/>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57" name="Line 64"/>
              <p:cNvSpPr>
                <a:spLocks noChangeShapeType="1"/>
              </p:cNvSpPr>
              <p:nvPr/>
            </p:nvSpPr>
            <p:spPr bwMode="auto">
              <a:xfrm>
                <a:off x="384" y="532"/>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58" name="Line 65"/>
              <p:cNvSpPr>
                <a:spLocks noChangeShapeType="1"/>
              </p:cNvSpPr>
              <p:nvPr/>
            </p:nvSpPr>
            <p:spPr bwMode="auto">
              <a:xfrm rot="7200000">
                <a:off x="378" y="558"/>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59" name="Line 66"/>
              <p:cNvSpPr>
                <a:spLocks noChangeShapeType="1"/>
              </p:cNvSpPr>
              <p:nvPr/>
            </p:nvSpPr>
            <p:spPr bwMode="auto">
              <a:xfrm>
                <a:off x="384" y="584"/>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60" name="Line 67"/>
              <p:cNvSpPr>
                <a:spLocks noChangeShapeType="1"/>
              </p:cNvSpPr>
              <p:nvPr/>
            </p:nvSpPr>
            <p:spPr bwMode="auto">
              <a:xfrm rot="7200000">
                <a:off x="378" y="610"/>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61" name="Line 68"/>
              <p:cNvSpPr>
                <a:spLocks noChangeShapeType="1"/>
              </p:cNvSpPr>
              <p:nvPr/>
            </p:nvSpPr>
            <p:spPr bwMode="auto">
              <a:xfrm>
                <a:off x="384" y="636"/>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62" name="Line 69"/>
              <p:cNvSpPr>
                <a:spLocks noChangeShapeType="1"/>
              </p:cNvSpPr>
              <p:nvPr/>
            </p:nvSpPr>
            <p:spPr bwMode="auto">
              <a:xfrm rot="7200000">
                <a:off x="405" y="661"/>
                <a:ext cx="20" cy="12"/>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63" name="Line 70"/>
              <p:cNvSpPr>
                <a:spLocks noChangeShapeType="1"/>
              </p:cNvSpPr>
              <p:nvPr/>
            </p:nvSpPr>
            <p:spPr bwMode="auto">
              <a:xfrm>
                <a:off x="412" y="496"/>
                <a:ext cx="20" cy="12"/>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64" name="Line 71"/>
              <p:cNvSpPr>
                <a:spLocks noChangeShapeType="1"/>
              </p:cNvSpPr>
              <p:nvPr/>
            </p:nvSpPr>
            <p:spPr bwMode="auto">
              <a:xfrm>
                <a:off x="408" y="672"/>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65" name="Line 72"/>
              <p:cNvSpPr>
                <a:spLocks noChangeShapeType="1"/>
              </p:cNvSpPr>
              <p:nvPr/>
            </p:nvSpPr>
            <p:spPr bwMode="auto">
              <a:xfrm>
                <a:off x="408" y="400"/>
                <a:ext cx="0" cy="96"/>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124950" name="Line 73"/>
            <p:cNvSpPr>
              <a:spLocks noChangeShapeType="1"/>
            </p:cNvSpPr>
            <p:nvPr/>
          </p:nvSpPr>
          <p:spPr bwMode="auto">
            <a:xfrm flipV="1">
              <a:off x="2976" y="1968"/>
              <a:ext cx="0" cy="576"/>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51" name="Line 74"/>
            <p:cNvSpPr>
              <a:spLocks noChangeShapeType="1"/>
            </p:cNvSpPr>
            <p:nvPr/>
          </p:nvSpPr>
          <p:spPr bwMode="auto">
            <a:xfrm flipV="1">
              <a:off x="4358" y="1968"/>
              <a:ext cx="0" cy="576"/>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52" name="Line 75"/>
            <p:cNvSpPr>
              <a:spLocks noChangeShapeType="1"/>
            </p:cNvSpPr>
            <p:nvPr/>
          </p:nvSpPr>
          <p:spPr bwMode="auto">
            <a:xfrm flipV="1">
              <a:off x="1642" y="1968"/>
              <a:ext cx="0" cy="576"/>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53" name="Line 76"/>
            <p:cNvSpPr>
              <a:spLocks noChangeShapeType="1"/>
            </p:cNvSpPr>
            <p:nvPr/>
          </p:nvSpPr>
          <p:spPr bwMode="auto">
            <a:xfrm>
              <a:off x="1642" y="2880"/>
              <a:ext cx="0" cy="672"/>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54" name="Line 77"/>
            <p:cNvSpPr>
              <a:spLocks noChangeShapeType="1"/>
            </p:cNvSpPr>
            <p:nvPr/>
          </p:nvSpPr>
          <p:spPr bwMode="auto">
            <a:xfrm>
              <a:off x="2976" y="2880"/>
              <a:ext cx="0" cy="672"/>
            </a:xfrm>
            <a:prstGeom prst="line">
              <a:avLst/>
            </a:prstGeom>
            <a:noFill/>
            <a:ln w="9525">
              <a:solidFill>
                <a:schemeClr val="tx1"/>
              </a:solidFill>
              <a:round/>
              <a:headEnd/>
              <a:tailEnd/>
            </a:ln>
          </p:spPr>
          <p:txBody>
            <a:bodyPr>
              <a:prstTxWarp prst="textNoShape">
                <a:avLst/>
              </a:prstTxWarp>
            </a:bodyPr>
            <a:lstStyle/>
            <a:p>
              <a:endParaRPr lang="en-US"/>
            </a:p>
          </p:txBody>
        </p:sp>
        <p:sp>
          <p:nvSpPr>
            <p:cNvPr id="124955" name="Line 78"/>
            <p:cNvSpPr>
              <a:spLocks noChangeShapeType="1"/>
            </p:cNvSpPr>
            <p:nvPr/>
          </p:nvSpPr>
          <p:spPr bwMode="auto">
            <a:xfrm>
              <a:off x="4358" y="2880"/>
              <a:ext cx="0" cy="672"/>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124934" name="Text Box 79"/>
          <p:cNvSpPr txBox="1">
            <a:spLocks noChangeArrowheads="1"/>
          </p:cNvSpPr>
          <p:nvPr/>
        </p:nvSpPr>
        <p:spPr bwMode="auto">
          <a:xfrm>
            <a:off x="0" y="1968500"/>
            <a:ext cx="787400" cy="461963"/>
          </a:xfrm>
          <a:prstGeom prst="rect">
            <a:avLst/>
          </a:prstGeom>
          <a:noFill/>
          <a:ln w="9525">
            <a:noFill/>
            <a:miter lim="800000"/>
            <a:headEnd/>
            <a:tailEnd/>
          </a:ln>
        </p:spPr>
        <p:txBody>
          <a:bodyPr wrap="none">
            <a:prstTxWarp prst="textNoShape">
              <a:avLst/>
            </a:prstTxWarp>
            <a:spAutoFit/>
          </a:bodyPr>
          <a:lstStyle/>
          <a:p>
            <a:r>
              <a:rPr lang="en-US"/>
              <a:t>72 V</a:t>
            </a:r>
          </a:p>
        </p:txBody>
      </p:sp>
      <p:sp>
        <p:nvSpPr>
          <p:cNvPr id="124935" name="Text Box 80"/>
          <p:cNvSpPr txBox="1">
            <a:spLocks noChangeArrowheads="1"/>
          </p:cNvSpPr>
          <p:nvPr/>
        </p:nvSpPr>
        <p:spPr bwMode="auto">
          <a:xfrm>
            <a:off x="1676400" y="1831975"/>
            <a:ext cx="806450" cy="461963"/>
          </a:xfrm>
          <a:prstGeom prst="rect">
            <a:avLst/>
          </a:prstGeom>
          <a:noFill/>
          <a:ln w="9525">
            <a:noFill/>
            <a:miter lim="800000"/>
            <a:headEnd/>
            <a:tailEnd/>
          </a:ln>
        </p:spPr>
        <p:txBody>
          <a:bodyPr wrap="none">
            <a:prstTxWarp prst="textNoShape">
              <a:avLst/>
            </a:prstTxWarp>
            <a:spAutoFit/>
          </a:bodyPr>
          <a:lstStyle/>
          <a:p>
            <a:r>
              <a:rPr lang="en-US"/>
              <a:t>18 </a:t>
            </a:r>
            <a:r>
              <a:rPr lang="en-US">
                <a:sym typeface="Symbol" charset="2"/>
              </a:rPr>
              <a:t></a:t>
            </a:r>
            <a:endParaRPr lang="en-US"/>
          </a:p>
        </p:txBody>
      </p:sp>
      <p:sp>
        <p:nvSpPr>
          <p:cNvPr id="124936" name="Text Box 81"/>
          <p:cNvSpPr txBox="1">
            <a:spLocks noChangeArrowheads="1"/>
          </p:cNvSpPr>
          <p:nvPr/>
        </p:nvSpPr>
        <p:spPr bwMode="auto">
          <a:xfrm>
            <a:off x="3733800" y="1820863"/>
            <a:ext cx="806450" cy="460375"/>
          </a:xfrm>
          <a:prstGeom prst="rect">
            <a:avLst/>
          </a:prstGeom>
          <a:noFill/>
          <a:ln w="9525">
            <a:noFill/>
            <a:miter lim="800000"/>
            <a:headEnd/>
            <a:tailEnd/>
          </a:ln>
        </p:spPr>
        <p:txBody>
          <a:bodyPr wrap="none">
            <a:prstTxWarp prst="textNoShape">
              <a:avLst/>
            </a:prstTxWarp>
            <a:spAutoFit/>
          </a:bodyPr>
          <a:lstStyle/>
          <a:p>
            <a:r>
              <a:rPr lang="en-US"/>
              <a:t>24 </a:t>
            </a:r>
            <a:r>
              <a:rPr lang="en-US">
                <a:sym typeface="Symbol" charset="2"/>
              </a:rPr>
              <a:t></a:t>
            </a:r>
            <a:endParaRPr lang="en-US"/>
          </a:p>
        </p:txBody>
      </p:sp>
      <p:sp>
        <p:nvSpPr>
          <p:cNvPr id="124937" name="Text Box 82"/>
          <p:cNvSpPr txBox="1">
            <a:spLocks noChangeArrowheads="1"/>
          </p:cNvSpPr>
          <p:nvPr/>
        </p:nvSpPr>
        <p:spPr bwMode="auto">
          <a:xfrm>
            <a:off x="6059488" y="1841500"/>
            <a:ext cx="806450" cy="461963"/>
          </a:xfrm>
          <a:prstGeom prst="rect">
            <a:avLst/>
          </a:prstGeom>
          <a:noFill/>
          <a:ln w="9525">
            <a:noFill/>
            <a:miter lim="800000"/>
            <a:headEnd/>
            <a:tailEnd/>
          </a:ln>
        </p:spPr>
        <p:txBody>
          <a:bodyPr wrap="none">
            <a:prstTxWarp prst="textNoShape">
              <a:avLst/>
            </a:prstTxWarp>
            <a:spAutoFit/>
          </a:bodyPr>
          <a:lstStyle/>
          <a:p>
            <a:r>
              <a:rPr lang="en-US"/>
              <a:t>36 </a:t>
            </a:r>
            <a:r>
              <a:rPr lang="en-US">
                <a:sym typeface="Symbol" charset="2"/>
              </a:rPr>
              <a:t></a:t>
            </a:r>
            <a:endParaRPr lang="en-US"/>
          </a:p>
        </p:txBody>
      </p:sp>
      <p:sp>
        <p:nvSpPr>
          <p:cNvPr id="124938" name="Oval 83"/>
          <p:cNvSpPr>
            <a:spLocks noChangeArrowheads="1"/>
          </p:cNvSpPr>
          <p:nvPr/>
        </p:nvSpPr>
        <p:spPr bwMode="auto">
          <a:xfrm>
            <a:off x="3352800" y="825500"/>
            <a:ext cx="457200" cy="381000"/>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a:r>
              <a:rPr lang="en-US"/>
              <a:t>A</a:t>
            </a:r>
            <a:r>
              <a:rPr lang="en-US" baseline="-25000"/>
              <a:t>2</a:t>
            </a:r>
          </a:p>
        </p:txBody>
      </p:sp>
      <p:sp>
        <p:nvSpPr>
          <p:cNvPr id="124939" name="Oval 84"/>
          <p:cNvSpPr>
            <a:spLocks noChangeArrowheads="1"/>
          </p:cNvSpPr>
          <p:nvPr/>
        </p:nvSpPr>
        <p:spPr bwMode="auto">
          <a:xfrm>
            <a:off x="1524000" y="889000"/>
            <a:ext cx="457200" cy="381000"/>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a:r>
              <a:rPr lang="en-US"/>
              <a:t>A</a:t>
            </a:r>
            <a:r>
              <a:rPr lang="en-US" baseline="-25000"/>
              <a:t>1</a:t>
            </a:r>
          </a:p>
        </p:txBody>
      </p:sp>
      <p:sp>
        <p:nvSpPr>
          <p:cNvPr id="124940" name="Oval 85"/>
          <p:cNvSpPr>
            <a:spLocks noChangeArrowheads="1"/>
          </p:cNvSpPr>
          <p:nvPr/>
        </p:nvSpPr>
        <p:spPr bwMode="auto">
          <a:xfrm>
            <a:off x="4495800" y="1333500"/>
            <a:ext cx="457200" cy="381000"/>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a:r>
              <a:rPr lang="en-US"/>
              <a:t>A</a:t>
            </a:r>
            <a:r>
              <a:rPr lang="en-US" baseline="-25000"/>
              <a:t>3</a:t>
            </a:r>
          </a:p>
        </p:txBody>
      </p:sp>
      <p:sp>
        <p:nvSpPr>
          <p:cNvPr id="124941" name="Oval 86"/>
          <p:cNvSpPr>
            <a:spLocks noChangeArrowheads="1"/>
          </p:cNvSpPr>
          <p:nvPr/>
        </p:nvSpPr>
        <p:spPr bwMode="auto">
          <a:xfrm>
            <a:off x="6629400" y="2349500"/>
            <a:ext cx="457200" cy="381000"/>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a:r>
              <a:rPr lang="en-US"/>
              <a:t>A</a:t>
            </a:r>
            <a:r>
              <a:rPr lang="en-US" baseline="-25000"/>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304800" y="63500"/>
            <a:ext cx="8534400" cy="954088"/>
          </a:xfrm>
          <a:prstGeom prst="rect">
            <a:avLst/>
          </a:prstGeom>
          <a:noFill/>
          <a:ln w="9525">
            <a:noFill/>
            <a:miter lim="800000"/>
            <a:headEnd/>
            <a:tailEnd/>
          </a:ln>
        </p:spPr>
        <p:txBody>
          <a:bodyPr>
            <a:prstTxWarp prst="textNoShape">
              <a:avLst/>
            </a:prstTxWarp>
            <a:spAutoFit/>
          </a:bodyPr>
          <a:lstStyle/>
          <a:p>
            <a:r>
              <a:rPr lang="en-US" sz="2800"/>
              <a:t>What is the current through and the power dissipated by each resistor?</a:t>
            </a:r>
          </a:p>
        </p:txBody>
      </p:sp>
      <p:sp>
        <p:nvSpPr>
          <p:cNvPr id="125955" name="Line 3"/>
          <p:cNvSpPr>
            <a:spLocks noChangeShapeType="1"/>
          </p:cNvSpPr>
          <p:nvPr/>
        </p:nvSpPr>
        <p:spPr bwMode="auto">
          <a:xfrm rot="5400000">
            <a:off x="4595813" y="1882775"/>
            <a:ext cx="17780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56" name="Line 4"/>
          <p:cNvSpPr>
            <a:spLocks noChangeShapeType="1"/>
          </p:cNvSpPr>
          <p:nvPr/>
        </p:nvSpPr>
        <p:spPr bwMode="auto">
          <a:xfrm rot="5400000">
            <a:off x="2081213" y="1882775"/>
            <a:ext cx="1778000" cy="0"/>
          </a:xfrm>
          <a:prstGeom prst="line">
            <a:avLst/>
          </a:prstGeom>
          <a:noFill/>
          <a:ln w="9525">
            <a:solidFill>
              <a:schemeClr val="tx1"/>
            </a:solidFill>
            <a:round/>
            <a:headEnd/>
            <a:tailEnd/>
          </a:ln>
        </p:spPr>
        <p:txBody>
          <a:bodyPr>
            <a:prstTxWarp prst="textNoShape">
              <a:avLst/>
            </a:prstTxWarp>
          </a:bodyPr>
          <a:lstStyle/>
          <a:p>
            <a:endParaRPr lang="en-US"/>
          </a:p>
        </p:txBody>
      </p:sp>
      <p:grpSp>
        <p:nvGrpSpPr>
          <p:cNvPr id="125957" name="Group 5"/>
          <p:cNvGrpSpPr>
            <a:grpSpLocks/>
          </p:cNvGrpSpPr>
          <p:nvPr/>
        </p:nvGrpSpPr>
        <p:grpSpPr bwMode="auto">
          <a:xfrm rot="5400000">
            <a:off x="4215606" y="697707"/>
            <a:ext cx="106363" cy="584200"/>
            <a:chOff x="384" y="400"/>
            <a:chExt cx="48" cy="368"/>
          </a:xfrm>
        </p:grpSpPr>
        <p:sp>
          <p:nvSpPr>
            <p:cNvPr id="126012" name="Line 6"/>
            <p:cNvSpPr>
              <a:spLocks noChangeShapeType="1"/>
            </p:cNvSpPr>
            <p:nvPr/>
          </p:nvSpPr>
          <p:spPr bwMode="auto">
            <a:xfrm rot="7200000">
              <a:off x="378" y="506"/>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6013" name="Line 7"/>
            <p:cNvSpPr>
              <a:spLocks noChangeShapeType="1"/>
            </p:cNvSpPr>
            <p:nvPr/>
          </p:nvSpPr>
          <p:spPr bwMode="auto">
            <a:xfrm>
              <a:off x="384" y="532"/>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6014" name="Line 8"/>
            <p:cNvSpPr>
              <a:spLocks noChangeShapeType="1"/>
            </p:cNvSpPr>
            <p:nvPr/>
          </p:nvSpPr>
          <p:spPr bwMode="auto">
            <a:xfrm rot="7200000">
              <a:off x="378" y="558"/>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6015" name="Line 9"/>
            <p:cNvSpPr>
              <a:spLocks noChangeShapeType="1"/>
            </p:cNvSpPr>
            <p:nvPr/>
          </p:nvSpPr>
          <p:spPr bwMode="auto">
            <a:xfrm>
              <a:off x="384" y="584"/>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6016" name="Line 10"/>
            <p:cNvSpPr>
              <a:spLocks noChangeShapeType="1"/>
            </p:cNvSpPr>
            <p:nvPr/>
          </p:nvSpPr>
          <p:spPr bwMode="auto">
            <a:xfrm rot="7200000">
              <a:off x="378" y="610"/>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6017" name="Line 11"/>
            <p:cNvSpPr>
              <a:spLocks noChangeShapeType="1"/>
            </p:cNvSpPr>
            <p:nvPr/>
          </p:nvSpPr>
          <p:spPr bwMode="auto">
            <a:xfrm>
              <a:off x="384" y="636"/>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6018" name="Line 12"/>
            <p:cNvSpPr>
              <a:spLocks noChangeShapeType="1"/>
            </p:cNvSpPr>
            <p:nvPr/>
          </p:nvSpPr>
          <p:spPr bwMode="auto">
            <a:xfrm rot="7200000">
              <a:off x="405" y="661"/>
              <a:ext cx="20" cy="12"/>
            </a:xfrm>
            <a:prstGeom prst="line">
              <a:avLst/>
            </a:prstGeom>
            <a:noFill/>
            <a:ln w="9525">
              <a:solidFill>
                <a:schemeClr val="tx1"/>
              </a:solidFill>
              <a:round/>
              <a:headEnd/>
              <a:tailEnd/>
            </a:ln>
          </p:spPr>
          <p:txBody>
            <a:bodyPr>
              <a:prstTxWarp prst="textNoShape">
                <a:avLst/>
              </a:prstTxWarp>
            </a:bodyPr>
            <a:lstStyle/>
            <a:p>
              <a:endParaRPr lang="en-US"/>
            </a:p>
          </p:txBody>
        </p:sp>
        <p:sp>
          <p:nvSpPr>
            <p:cNvPr id="126019" name="Line 13"/>
            <p:cNvSpPr>
              <a:spLocks noChangeShapeType="1"/>
            </p:cNvSpPr>
            <p:nvPr/>
          </p:nvSpPr>
          <p:spPr bwMode="auto">
            <a:xfrm>
              <a:off x="412" y="496"/>
              <a:ext cx="20" cy="12"/>
            </a:xfrm>
            <a:prstGeom prst="line">
              <a:avLst/>
            </a:prstGeom>
            <a:noFill/>
            <a:ln w="9525">
              <a:solidFill>
                <a:schemeClr val="tx1"/>
              </a:solidFill>
              <a:round/>
              <a:headEnd/>
              <a:tailEnd/>
            </a:ln>
          </p:spPr>
          <p:txBody>
            <a:bodyPr>
              <a:prstTxWarp prst="textNoShape">
                <a:avLst/>
              </a:prstTxWarp>
            </a:bodyPr>
            <a:lstStyle/>
            <a:p>
              <a:endParaRPr lang="en-US"/>
            </a:p>
          </p:txBody>
        </p:sp>
        <p:sp>
          <p:nvSpPr>
            <p:cNvPr id="126020" name="Line 14"/>
            <p:cNvSpPr>
              <a:spLocks noChangeShapeType="1"/>
            </p:cNvSpPr>
            <p:nvPr/>
          </p:nvSpPr>
          <p:spPr bwMode="auto">
            <a:xfrm>
              <a:off x="408" y="672"/>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126021" name="Line 15"/>
            <p:cNvSpPr>
              <a:spLocks noChangeShapeType="1"/>
            </p:cNvSpPr>
            <p:nvPr/>
          </p:nvSpPr>
          <p:spPr bwMode="auto">
            <a:xfrm>
              <a:off x="408" y="400"/>
              <a:ext cx="0" cy="96"/>
            </a:xfrm>
            <a:prstGeom prst="line">
              <a:avLst/>
            </a:prstGeom>
            <a:noFill/>
            <a:ln w="9525">
              <a:solidFill>
                <a:schemeClr val="tx1"/>
              </a:solidFill>
              <a:round/>
              <a:headEnd/>
              <a:tailEnd/>
            </a:ln>
          </p:spPr>
          <p:txBody>
            <a:bodyPr>
              <a:prstTxWarp prst="textNoShape">
                <a:avLst/>
              </a:prstTxWarp>
            </a:bodyPr>
            <a:lstStyle/>
            <a:p>
              <a:endParaRPr lang="en-US"/>
            </a:p>
          </p:txBody>
        </p:sp>
      </p:grpSp>
      <p:grpSp>
        <p:nvGrpSpPr>
          <p:cNvPr id="125958" name="Group 16"/>
          <p:cNvGrpSpPr>
            <a:grpSpLocks/>
          </p:cNvGrpSpPr>
          <p:nvPr/>
        </p:nvGrpSpPr>
        <p:grpSpPr bwMode="auto">
          <a:xfrm rot="5400000">
            <a:off x="4243387" y="2476501"/>
            <a:ext cx="104775" cy="584200"/>
            <a:chOff x="384" y="400"/>
            <a:chExt cx="48" cy="368"/>
          </a:xfrm>
        </p:grpSpPr>
        <p:sp>
          <p:nvSpPr>
            <p:cNvPr id="126002" name="Line 17"/>
            <p:cNvSpPr>
              <a:spLocks noChangeShapeType="1"/>
            </p:cNvSpPr>
            <p:nvPr/>
          </p:nvSpPr>
          <p:spPr bwMode="auto">
            <a:xfrm rot="7200000">
              <a:off x="378" y="506"/>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6003" name="Line 18"/>
            <p:cNvSpPr>
              <a:spLocks noChangeShapeType="1"/>
            </p:cNvSpPr>
            <p:nvPr/>
          </p:nvSpPr>
          <p:spPr bwMode="auto">
            <a:xfrm>
              <a:off x="384" y="532"/>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6004" name="Line 19"/>
            <p:cNvSpPr>
              <a:spLocks noChangeShapeType="1"/>
            </p:cNvSpPr>
            <p:nvPr/>
          </p:nvSpPr>
          <p:spPr bwMode="auto">
            <a:xfrm rot="7200000">
              <a:off x="378" y="558"/>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6005" name="Line 20"/>
            <p:cNvSpPr>
              <a:spLocks noChangeShapeType="1"/>
            </p:cNvSpPr>
            <p:nvPr/>
          </p:nvSpPr>
          <p:spPr bwMode="auto">
            <a:xfrm>
              <a:off x="384" y="584"/>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6006" name="Line 21"/>
            <p:cNvSpPr>
              <a:spLocks noChangeShapeType="1"/>
            </p:cNvSpPr>
            <p:nvPr/>
          </p:nvSpPr>
          <p:spPr bwMode="auto">
            <a:xfrm rot="7200000">
              <a:off x="378" y="610"/>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6007" name="Line 22"/>
            <p:cNvSpPr>
              <a:spLocks noChangeShapeType="1"/>
            </p:cNvSpPr>
            <p:nvPr/>
          </p:nvSpPr>
          <p:spPr bwMode="auto">
            <a:xfrm>
              <a:off x="384" y="636"/>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6008" name="Line 23"/>
            <p:cNvSpPr>
              <a:spLocks noChangeShapeType="1"/>
            </p:cNvSpPr>
            <p:nvPr/>
          </p:nvSpPr>
          <p:spPr bwMode="auto">
            <a:xfrm rot="7200000">
              <a:off x="405" y="661"/>
              <a:ext cx="20" cy="12"/>
            </a:xfrm>
            <a:prstGeom prst="line">
              <a:avLst/>
            </a:prstGeom>
            <a:noFill/>
            <a:ln w="9525">
              <a:solidFill>
                <a:schemeClr val="tx1"/>
              </a:solidFill>
              <a:round/>
              <a:headEnd/>
              <a:tailEnd/>
            </a:ln>
          </p:spPr>
          <p:txBody>
            <a:bodyPr>
              <a:prstTxWarp prst="textNoShape">
                <a:avLst/>
              </a:prstTxWarp>
            </a:bodyPr>
            <a:lstStyle/>
            <a:p>
              <a:endParaRPr lang="en-US"/>
            </a:p>
          </p:txBody>
        </p:sp>
        <p:sp>
          <p:nvSpPr>
            <p:cNvPr id="126009" name="Line 24"/>
            <p:cNvSpPr>
              <a:spLocks noChangeShapeType="1"/>
            </p:cNvSpPr>
            <p:nvPr/>
          </p:nvSpPr>
          <p:spPr bwMode="auto">
            <a:xfrm>
              <a:off x="412" y="496"/>
              <a:ext cx="20" cy="12"/>
            </a:xfrm>
            <a:prstGeom prst="line">
              <a:avLst/>
            </a:prstGeom>
            <a:noFill/>
            <a:ln w="9525">
              <a:solidFill>
                <a:schemeClr val="tx1"/>
              </a:solidFill>
              <a:round/>
              <a:headEnd/>
              <a:tailEnd/>
            </a:ln>
          </p:spPr>
          <p:txBody>
            <a:bodyPr>
              <a:prstTxWarp prst="textNoShape">
                <a:avLst/>
              </a:prstTxWarp>
            </a:bodyPr>
            <a:lstStyle/>
            <a:p>
              <a:endParaRPr lang="en-US"/>
            </a:p>
          </p:txBody>
        </p:sp>
        <p:sp>
          <p:nvSpPr>
            <p:cNvPr id="126010" name="Line 25"/>
            <p:cNvSpPr>
              <a:spLocks noChangeShapeType="1"/>
            </p:cNvSpPr>
            <p:nvPr/>
          </p:nvSpPr>
          <p:spPr bwMode="auto">
            <a:xfrm>
              <a:off x="408" y="672"/>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126011" name="Line 26"/>
            <p:cNvSpPr>
              <a:spLocks noChangeShapeType="1"/>
            </p:cNvSpPr>
            <p:nvPr/>
          </p:nvSpPr>
          <p:spPr bwMode="auto">
            <a:xfrm>
              <a:off x="408" y="400"/>
              <a:ext cx="0" cy="96"/>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125959" name="Line 27"/>
          <p:cNvSpPr>
            <a:spLocks noChangeShapeType="1"/>
          </p:cNvSpPr>
          <p:nvPr/>
        </p:nvSpPr>
        <p:spPr bwMode="auto">
          <a:xfrm rot="5400000" flipV="1">
            <a:off x="5029200" y="2314575"/>
            <a:ext cx="0" cy="9144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60" name="Line 28"/>
          <p:cNvSpPr>
            <a:spLocks noChangeShapeType="1"/>
          </p:cNvSpPr>
          <p:nvPr/>
        </p:nvSpPr>
        <p:spPr bwMode="auto">
          <a:xfrm rot="5400000" flipV="1">
            <a:off x="5027613" y="534988"/>
            <a:ext cx="0" cy="9144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61" name="Line 29"/>
          <p:cNvSpPr>
            <a:spLocks noChangeShapeType="1"/>
          </p:cNvSpPr>
          <p:nvPr/>
        </p:nvSpPr>
        <p:spPr bwMode="auto">
          <a:xfrm rot="5400000">
            <a:off x="3503613" y="458788"/>
            <a:ext cx="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62" name="Line 30"/>
          <p:cNvSpPr>
            <a:spLocks noChangeShapeType="1"/>
          </p:cNvSpPr>
          <p:nvPr/>
        </p:nvSpPr>
        <p:spPr bwMode="auto">
          <a:xfrm rot="5400000">
            <a:off x="3505200" y="2238375"/>
            <a:ext cx="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63" name="Text Box 31"/>
          <p:cNvSpPr txBox="1">
            <a:spLocks noChangeArrowheads="1"/>
          </p:cNvSpPr>
          <p:nvPr/>
        </p:nvSpPr>
        <p:spPr bwMode="auto">
          <a:xfrm>
            <a:off x="1600200" y="2095500"/>
            <a:ext cx="730250" cy="523875"/>
          </a:xfrm>
          <a:prstGeom prst="rect">
            <a:avLst/>
          </a:prstGeom>
          <a:noFill/>
          <a:ln w="9525">
            <a:noFill/>
            <a:miter lim="800000"/>
            <a:headEnd/>
            <a:tailEnd/>
          </a:ln>
        </p:spPr>
        <p:txBody>
          <a:bodyPr wrap="none">
            <a:prstTxWarp prst="textNoShape">
              <a:avLst/>
            </a:prstTxWarp>
            <a:spAutoFit/>
          </a:bodyPr>
          <a:lstStyle/>
          <a:p>
            <a:r>
              <a:rPr lang="en-US" sz="2800"/>
              <a:t>5 </a:t>
            </a:r>
            <a:r>
              <a:rPr lang="en-US" sz="2800">
                <a:sym typeface="Symbol" charset="2"/>
              </a:rPr>
              <a:t></a:t>
            </a:r>
          </a:p>
        </p:txBody>
      </p:sp>
      <p:sp>
        <p:nvSpPr>
          <p:cNvPr id="125964" name="Text Box 32"/>
          <p:cNvSpPr txBox="1">
            <a:spLocks noChangeArrowheads="1"/>
          </p:cNvSpPr>
          <p:nvPr/>
        </p:nvSpPr>
        <p:spPr bwMode="auto">
          <a:xfrm>
            <a:off x="6172200" y="2095500"/>
            <a:ext cx="730250" cy="523875"/>
          </a:xfrm>
          <a:prstGeom prst="rect">
            <a:avLst/>
          </a:prstGeom>
          <a:noFill/>
          <a:ln w="9525">
            <a:noFill/>
            <a:miter lim="800000"/>
            <a:headEnd/>
            <a:tailEnd/>
          </a:ln>
        </p:spPr>
        <p:txBody>
          <a:bodyPr wrap="none">
            <a:prstTxWarp prst="textNoShape">
              <a:avLst/>
            </a:prstTxWarp>
            <a:spAutoFit/>
          </a:bodyPr>
          <a:lstStyle/>
          <a:p>
            <a:r>
              <a:rPr lang="en-US" sz="2800"/>
              <a:t>7 </a:t>
            </a:r>
            <a:r>
              <a:rPr lang="en-US" sz="2800">
                <a:sym typeface="Symbol" charset="2"/>
              </a:rPr>
              <a:t></a:t>
            </a:r>
          </a:p>
        </p:txBody>
      </p:sp>
      <p:sp>
        <p:nvSpPr>
          <p:cNvPr id="125965" name="Text Box 33"/>
          <p:cNvSpPr txBox="1">
            <a:spLocks noChangeArrowheads="1"/>
          </p:cNvSpPr>
          <p:nvPr/>
        </p:nvSpPr>
        <p:spPr bwMode="auto">
          <a:xfrm>
            <a:off x="3886200" y="2794000"/>
            <a:ext cx="909638" cy="523875"/>
          </a:xfrm>
          <a:prstGeom prst="rect">
            <a:avLst/>
          </a:prstGeom>
          <a:noFill/>
          <a:ln w="9525">
            <a:noFill/>
            <a:miter lim="800000"/>
            <a:headEnd/>
            <a:tailEnd/>
          </a:ln>
        </p:spPr>
        <p:txBody>
          <a:bodyPr wrap="none">
            <a:prstTxWarp prst="textNoShape">
              <a:avLst/>
            </a:prstTxWarp>
            <a:spAutoFit/>
          </a:bodyPr>
          <a:lstStyle/>
          <a:p>
            <a:r>
              <a:rPr lang="en-US" sz="2800"/>
              <a:t>24 </a:t>
            </a:r>
            <a:r>
              <a:rPr lang="en-US" sz="2800">
                <a:sym typeface="Symbol" charset="2"/>
              </a:rPr>
              <a:t></a:t>
            </a:r>
          </a:p>
        </p:txBody>
      </p:sp>
      <p:sp>
        <p:nvSpPr>
          <p:cNvPr id="166946" name="Text Box 34"/>
          <p:cNvSpPr txBox="1">
            <a:spLocks noChangeArrowheads="1"/>
          </p:cNvSpPr>
          <p:nvPr/>
        </p:nvSpPr>
        <p:spPr bwMode="auto">
          <a:xfrm>
            <a:off x="1676400" y="4894263"/>
            <a:ext cx="4383088" cy="523875"/>
          </a:xfrm>
          <a:prstGeom prst="rect">
            <a:avLst/>
          </a:prstGeom>
          <a:noFill/>
          <a:ln w="9525">
            <a:noFill/>
            <a:miter lim="800000"/>
            <a:headEnd/>
            <a:tailEnd/>
          </a:ln>
        </p:spPr>
        <p:txBody>
          <a:bodyPr wrap="none">
            <a:prstTxWarp prst="textNoShape">
              <a:avLst/>
            </a:prstTxWarp>
            <a:spAutoFit/>
          </a:bodyPr>
          <a:lstStyle/>
          <a:p>
            <a:r>
              <a:rPr lang="en-US" sz="2800"/>
              <a:t>Step 1 - reduce until solvable</a:t>
            </a:r>
          </a:p>
        </p:txBody>
      </p:sp>
      <p:sp>
        <p:nvSpPr>
          <p:cNvPr id="125967" name="Line 35"/>
          <p:cNvSpPr>
            <a:spLocks noChangeShapeType="1"/>
          </p:cNvSpPr>
          <p:nvPr/>
        </p:nvSpPr>
        <p:spPr bwMode="auto">
          <a:xfrm>
            <a:off x="914400" y="1906588"/>
            <a:ext cx="914400" cy="0"/>
          </a:xfrm>
          <a:prstGeom prst="line">
            <a:avLst/>
          </a:prstGeom>
          <a:noFill/>
          <a:ln w="9525">
            <a:solidFill>
              <a:schemeClr val="tx1"/>
            </a:solidFill>
            <a:round/>
            <a:headEnd/>
            <a:tailEnd/>
          </a:ln>
        </p:spPr>
        <p:txBody>
          <a:bodyPr>
            <a:prstTxWarp prst="textNoShape">
              <a:avLst/>
            </a:prstTxWarp>
          </a:bodyPr>
          <a:lstStyle/>
          <a:p>
            <a:endParaRPr lang="en-US"/>
          </a:p>
        </p:txBody>
      </p:sp>
      <p:grpSp>
        <p:nvGrpSpPr>
          <p:cNvPr id="125968" name="Group 36"/>
          <p:cNvGrpSpPr>
            <a:grpSpLocks/>
          </p:cNvGrpSpPr>
          <p:nvPr/>
        </p:nvGrpSpPr>
        <p:grpSpPr bwMode="auto">
          <a:xfrm rot="5400000">
            <a:off x="1981200" y="1628775"/>
            <a:ext cx="127000" cy="584200"/>
            <a:chOff x="384" y="400"/>
            <a:chExt cx="48" cy="368"/>
          </a:xfrm>
        </p:grpSpPr>
        <p:sp>
          <p:nvSpPr>
            <p:cNvPr id="125992" name="Line 37"/>
            <p:cNvSpPr>
              <a:spLocks noChangeShapeType="1"/>
            </p:cNvSpPr>
            <p:nvPr/>
          </p:nvSpPr>
          <p:spPr bwMode="auto">
            <a:xfrm rot="7200000">
              <a:off x="378" y="506"/>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93" name="Line 38"/>
            <p:cNvSpPr>
              <a:spLocks noChangeShapeType="1"/>
            </p:cNvSpPr>
            <p:nvPr/>
          </p:nvSpPr>
          <p:spPr bwMode="auto">
            <a:xfrm>
              <a:off x="384" y="532"/>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94" name="Line 39"/>
            <p:cNvSpPr>
              <a:spLocks noChangeShapeType="1"/>
            </p:cNvSpPr>
            <p:nvPr/>
          </p:nvSpPr>
          <p:spPr bwMode="auto">
            <a:xfrm rot="7200000">
              <a:off x="378" y="558"/>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95" name="Line 40"/>
            <p:cNvSpPr>
              <a:spLocks noChangeShapeType="1"/>
            </p:cNvSpPr>
            <p:nvPr/>
          </p:nvSpPr>
          <p:spPr bwMode="auto">
            <a:xfrm>
              <a:off x="384" y="584"/>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96" name="Line 41"/>
            <p:cNvSpPr>
              <a:spLocks noChangeShapeType="1"/>
            </p:cNvSpPr>
            <p:nvPr/>
          </p:nvSpPr>
          <p:spPr bwMode="auto">
            <a:xfrm rot="7200000">
              <a:off x="378" y="610"/>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97" name="Line 42"/>
            <p:cNvSpPr>
              <a:spLocks noChangeShapeType="1"/>
            </p:cNvSpPr>
            <p:nvPr/>
          </p:nvSpPr>
          <p:spPr bwMode="auto">
            <a:xfrm>
              <a:off x="384" y="636"/>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98" name="Line 43"/>
            <p:cNvSpPr>
              <a:spLocks noChangeShapeType="1"/>
            </p:cNvSpPr>
            <p:nvPr/>
          </p:nvSpPr>
          <p:spPr bwMode="auto">
            <a:xfrm rot="7200000">
              <a:off x="405" y="661"/>
              <a:ext cx="20" cy="12"/>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99" name="Line 44"/>
            <p:cNvSpPr>
              <a:spLocks noChangeShapeType="1"/>
            </p:cNvSpPr>
            <p:nvPr/>
          </p:nvSpPr>
          <p:spPr bwMode="auto">
            <a:xfrm>
              <a:off x="412" y="496"/>
              <a:ext cx="20" cy="12"/>
            </a:xfrm>
            <a:prstGeom prst="line">
              <a:avLst/>
            </a:prstGeom>
            <a:noFill/>
            <a:ln w="9525">
              <a:solidFill>
                <a:schemeClr val="tx1"/>
              </a:solidFill>
              <a:round/>
              <a:headEnd/>
              <a:tailEnd/>
            </a:ln>
          </p:spPr>
          <p:txBody>
            <a:bodyPr>
              <a:prstTxWarp prst="textNoShape">
                <a:avLst/>
              </a:prstTxWarp>
            </a:bodyPr>
            <a:lstStyle/>
            <a:p>
              <a:endParaRPr lang="en-US"/>
            </a:p>
          </p:txBody>
        </p:sp>
        <p:sp>
          <p:nvSpPr>
            <p:cNvPr id="126000" name="Line 45"/>
            <p:cNvSpPr>
              <a:spLocks noChangeShapeType="1"/>
            </p:cNvSpPr>
            <p:nvPr/>
          </p:nvSpPr>
          <p:spPr bwMode="auto">
            <a:xfrm>
              <a:off x="408" y="672"/>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126001" name="Line 46"/>
            <p:cNvSpPr>
              <a:spLocks noChangeShapeType="1"/>
            </p:cNvSpPr>
            <p:nvPr/>
          </p:nvSpPr>
          <p:spPr bwMode="auto">
            <a:xfrm>
              <a:off x="408" y="400"/>
              <a:ext cx="0" cy="96"/>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125969" name="Line 47"/>
          <p:cNvSpPr>
            <a:spLocks noChangeShapeType="1"/>
          </p:cNvSpPr>
          <p:nvPr/>
        </p:nvSpPr>
        <p:spPr bwMode="auto">
          <a:xfrm>
            <a:off x="2286000" y="1906588"/>
            <a:ext cx="6858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70" name="Line 48"/>
          <p:cNvSpPr>
            <a:spLocks noChangeShapeType="1"/>
          </p:cNvSpPr>
          <p:nvPr/>
        </p:nvSpPr>
        <p:spPr bwMode="auto">
          <a:xfrm>
            <a:off x="5486400" y="1906588"/>
            <a:ext cx="914400" cy="0"/>
          </a:xfrm>
          <a:prstGeom prst="line">
            <a:avLst/>
          </a:prstGeom>
          <a:noFill/>
          <a:ln w="9525">
            <a:solidFill>
              <a:schemeClr val="tx1"/>
            </a:solidFill>
            <a:round/>
            <a:headEnd/>
            <a:tailEnd/>
          </a:ln>
        </p:spPr>
        <p:txBody>
          <a:bodyPr>
            <a:prstTxWarp prst="textNoShape">
              <a:avLst/>
            </a:prstTxWarp>
          </a:bodyPr>
          <a:lstStyle/>
          <a:p>
            <a:endParaRPr lang="en-US"/>
          </a:p>
        </p:txBody>
      </p:sp>
      <p:grpSp>
        <p:nvGrpSpPr>
          <p:cNvPr id="125971" name="Group 49"/>
          <p:cNvGrpSpPr>
            <a:grpSpLocks/>
          </p:cNvGrpSpPr>
          <p:nvPr/>
        </p:nvGrpSpPr>
        <p:grpSpPr bwMode="auto">
          <a:xfrm rot="5400000">
            <a:off x="6553200" y="1628775"/>
            <a:ext cx="127000" cy="584200"/>
            <a:chOff x="384" y="400"/>
            <a:chExt cx="48" cy="368"/>
          </a:xfrm>
        </p:grpSpPr>
        <p:sp>
          <p:nvSpPr>
            <p:cNvPr id="125982" name="Line 50"/>
            <p:cNvSpPr>
              <a:spLocks noChangeShapeType="1"/>
            </p:cNvSpPr>
            <p:nvPr/>
          </p:nvSpPr>
          <p:spPr bwMode="auto">
            <a:xfrm rot="7200000">
              <a:off x="378" y="506"/>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83" name="Line 51"/>
            <p:cNvSpPr>
              <a:spLocks noChangeShapeType="1"/>
            </p:cNvSpPr>
            <p:nvPr/>
          </p:nvSpPr>
          <p:spPr bwMode="auto">
            <a:xfrm>
              <a:off x="384" y="532"/>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84" name="Line 52"/>
            <p:cNvSpPr>
              <a:spLocks noChangeShapeType="1"/>
            </p:cNvSpPr>
            <p:nvPr/>
          </p:nvSpPr>
          <p:spPr bwMode="auto">
            <a:xfrm rot="7200000">
              <a:off x="378" y="558"/>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85" name="Line 53"/>
            <p:cNvSpPr>
              <a:spLocks noChangeShapeType="1"/>
            </p:cNvSpPr>
            <p:nvPr/>
          </p:nvSpPr>
          <p:spPr bwMode="auto">
            <a:xfrm>
              <a:off x="384" y="584"/>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86" name="Line 54"/>
            <p:cNvSpPr>
              <a:spLocks noChangeShapeType="1"/>
            </p:cNvSpPr>
            <p:nvPr/>
          </p:nvSpPr>
          <p:spPr bwMode="auto">
            <a:xfrm rot="7200000">
              <a:off x="378" y="610"/>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87" name="Line 55"/>
            <p:cNvSpPr>
              <a:spLocks noChangeShapeType="1"/>
            </p:cNvSpPr>
            <p:nvPr/>
          </p:nvSpPr>
          <p:spPr bwMode="auto">
            <a:xfrm>
              <a:off x="384" y="636"/>
              <a:ext cx="48" cy="28"/>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88" name="Line 56"/>
            <p:cNvSpPr>
              <a:spLocks noChangeShapeType="1"/>
            </p:cNvSpPr>
            <p:nvPr/>
          </p:nvSpPr>
          <p:spPr bwMode="auto">
            <a:xfrm rot="7200000">
              <a:off x="405" y="661"/>
              <a:ext cx="20" cy="12"/>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89" name="Line 57"/>
            <p:cNvSpPr>
              <a:spLocks noChangeShapeType="1"/>
            </p:cNvSpPr>
            <p:nvPr/>
          </p:nvSpPr>
          <p:spPr bwMode="auto">
            <a:xfrm>
              <a:off x="412" y="496"/>
              <a:ext cx="20" cy="12"/>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90" name="Line 58"/>
            <p:cNvSpPr>
              <a:spLocks noChangeShapeType="1"/>
            </p:cNvSpPr>
            <p:nvPr/>
          </p:nvSpPr>
          <p:spPr bwMode="auto">
            <a:xfrm>
              <a:off x="408" y="672"/>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91" name="Line 59"/>
            <p:cNvSpPr>
              <a:spLocks noChangeShapeType="1"/>
            </p:cNvSpPr>
            <p:nvPr/>
          </p:nvSpPr>
          <p:spPr bwMode="auto">
            <a:xfrm>
              <a:off x="408" y="400"/>
              <a:ext cx="0" cy="96"/>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125972" name="Line 60"/>
          <p:cNvSpPr>
            <a:spLocks noChangeShapeType="1"/>
          </p:cNvSpPr>
          <p:nvPr/>
        </p:nvSpPr>
        <p:spPr bwMode="auto">
          <a:xfrm>
            <a:off x="6858000" y="1906588"/>
            <a:ext cx="6858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73" name="Text Box 61"/>
          <p:cNvSpPr txBox="1">
            <a:spLocks noChangeArrowheads="1"/>
          </p:cNvSpPr>
          <p:nvPr/>
        </p:nvSpPr>
        <p:spPr bwMode="auto">
          <a:xfrm>
            <a:off x="3886200" y="1016000"/>
            <a:ext cx="909638" cy="523875"/>
          </a:xfrm>
          <a:prstGeom prst="rect">
            <a:avLst/>
          </a:prstGeom>
          <a:noFill/>
          <a:ln w="9525">
            <a:noFill/>
            <a:miter lim="800000"/>
            <a:headEnd/>
            <a:tailEnd/>
          </a:ln>
        </p:spPr>
        <p:txBody>
          <a:bodyPr wrap="none">
            <a:prstTxWarp prst="textNoShape">
              <a:avLst/>
            </a:prstTxWarp>
            <a:spAutoFit/>
          </a:bodyPr>
          <a:lstStyle/>
          <a:p>
            <a:r>
              <a:rPr lang="en-US" sz="2800"/>
              <a:t>12 </a:t>
            </a:r>
            <a:r>
              <a:rPr lang="en-US" sz="2800">
                <a:sym typeface="Symbol" charset="2"/>
              </a:rPr>
              <a:t></a:t>
            </a:r>
          </a:p>
        </p:txBody>
      </p:sp>
      <p:sp>
        <p:nvSpPr>
          <p:cNvPr id="125974" name="Line 62"/>
          <p:cNvSpPr>
            <a:spLocks noChangeShapeType="1"/>
          </p:cNvSpPr>
          <p:nvPr/>
        </p:nvSpPr>
        <p:spPr bwMode="auto">
          <a:xfrm>
            <a:off x="914400" y="1919288"/>
            <a:ext cx="0" cy="22225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75" name="Line 63"/>
          <p:cNvSpPr>
            <a:spLocks noChangeShapeType="1"/>
          </p:cNvSpPr>
          <p:nvPr/>
        </p:nvSpPr>
        <p:spPr bwMode="auto">
          <a:xfrm>
            <a:off x="7543800" y="1919288"/>
            <a:ext cx="0" cy="22225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76" name="Line 64"/>
          <p:cNvSpPr>
            <a:spLocks noChangeShapeType="1"/>
          </p:cNvSpPr>
          <p:nvPr/>
        </p:nvSpPr>
        <p:spPr bwMode="auto">
          <a:xfrm>
            <a:off x="914400" y="4141788"/>
            <a:ext cx="27432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77" name="Line 65"/>
          <p:cNvSpPr>
            <a:spLocks noChangeShapeType="1"/>
          </p:cNvSpPr>
          <p:nvPr/>
        </p:nvSpPr>
        <p:spPr bwMode="auto">
          <a:xfrm>
            <a:off x="3657600" y="4078288"/>
            <a:ext cx="0" cy="127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78" name="Line 66"/>
          <p:cNvSpPr>
            <a:spLocks noChangeShapeType="1"/>
          </p:cNvSpPr>
          <p:nvPr/>
        </p:nvSpPr>
        <p:spPr bwMode="auto">
          <a:xfrm>
            <a:off x="3733800" y="3986213"/>
            <a:ext cx="0" cy="3175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79" name="Line 67"/>
          <p:cNvSpPr>
            <a:spLocks noChangeShapeType="1"/>
          </p:cNvSpPr>
          <p:nvPr/>
        </p:nvSpPr>
        <p:spPr bwMode="auto">
          <a:xfrm>
            <a:off x="3733800" y="4141788"/>
            <a:ext cx="38100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5980" name="Text Box 68"/>
          <p:cNvSpPr txBox="1">
            <a:spLocks noChangeArrowheads="1"/>
          </p:cNvSpPr>
          <p:nvPr/>
        </p:nvSpPr>
        <p:spPr bwMode="auto">
          <a:xfrm>
            <a:off x="3276600" y="3560763"/>
            <a:ext cx="879475" cy="523875"/>
          </a:xfrm>
          <a:prstGeom prst="rect">
            <a:avLst/>
          </a:prstGeom>
          <a:noFill/>
          <a:ln w="9525">
            <a:noFill/>
            <a:miter lim="800000"/>
            <a:headEnd/>
            <a:tailEnd/>
          </a:ln>
        </p:spPr>
        <p:txBody>
          <a:bodyPr wrap="none">
            <a:prstTxWarp prst="textNoShape">
              <a:avLst/>
            </a:prstTxWarp>
            <a:spAutoFit/>
          </a:bodyPr>
          <a:lstStyle/>
          <a:p>
            <a:r>
              <a:rPr lang="en-US" sz="2800"/>
              <a:t>17 </a:t>
            </a:r>
            <a:r>
              <a:rPr lang="en-US" sz="2800">
                <a:sym typeface="Symbol" charset="2"/>
              </a:rPr>
              <a:t>V</a:t>
            </a:r>
          </a:p>
        </p:txBody>
      </p:sp>
      <p:sp>
        <p:nvSpPr>
          <p:cNvPr id="166981" name="Oval 69"/>
          <p:cNvSpPr>
            <a:spLocks noChangeArrowheads="1"/>
          </p:cNvSpPr>
          <p:nvPr/>
        </p:nvSpPr>
        <p:spPr bwMode="auto">
          <a:xfrm>
            <a:off x="3198813" y="700088"/>
            <a:ext cx="2211387" cy="2605087"/>
          </a:xfrm>
          <a:prstGeom prst="ellipse">
            <a:avLst/>
          </a:prstGeom>
          <a:noFill/>
          <a:ln w="9525">
            <a:solidFill>
              <a:srgbClr val="FF0000"/>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6946"/>
                                        </p:tgtEl>
                                        <p:attrNameLst>
                                          <p:attrName>style.visibility</p:attrName>
                                        </p:attrNameLst>
                                      </p:cBhvr>
                                      <p:to>
                                        <p:strVal val="visible"/>
                                      </p:to>
                                    </p:set>
                                    <p:animEffect transition="in" filter="wipe(left)">
                                      <p:cBhvr>
                                        <p:cTn id="7" dur="500"/>
                                        <p:tgtEl>
                                          <p:spTgt spid="1669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6981"/>
                                        </p:tgtEl>
                                        <p:attrNameLst>
                                          <p:attrName>style.visibility</p:attrName>
                                        </p:attrNameLst>
                                      </p:cBhvr>
                                      <p:to>
                                        <p:strVal val="visible"/>
                                      </p:to>
                                    </p:set>
                                    <p:animEffect transition="in" filter="dissolve">
                                      <p:cBhvr>
                                        <p:cTn id="12" dur="500"/>
                                        <p:tgtEl>
                                          <p:spTgt spid="166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46" grpId="0" autoUpdateAnimBg="0"/>
      <p:bldP spid="16698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p:cNvSpPr txBox="1">
            <a:spLocks noChangeArrowheads="1"/>
          </p:cNvSpPr>
          <p:nvPr/>
        </p:nvSpPr>
        <p:spPr bwMode="auto">
          <a:xfrm rot="-5400000">
            <a:off x="-282575" y="2239963"/>
            <a:ext cx="2057400" cy="647700"/>
          </a:xfrm>
          <a:prstGeom prst="rect">
            <a:avLst/>
          </a:prstGeom>
          <a:noFill/>
          <a:ln w="25400">
            <a:noFill/>
            <a:miter lim="800000"/>
            <a:headEnd/>
            <a:tailEnd/>
          </a:ln>
        </p:spPr>
        <p:txBody>
          <a:bodyPr wrap="none">
            <a:prstTxWarp prst="textNoShape">
              <a:avLst/>
            </a:prstTxWarp>
            <a:spAutoFit/>
          </a:bodyPr>
          <a:lstStyle/>
          <a:p>
            <a:r>
              <a:rPr lang="en-US" sz="3600"/>
              <a:t>Dynamics</a:t>
            </a:r>
          </a:p>
        </p:txBody>
      </p:sp>
      <p:pic>
        <p:nvPicPr>
          <p:cNvPr id="216065" name="Picture 1"/>
          <p:cNvPicPr>
            <a:picLocks noChangeAspect="1" noChangeArrowheads="1"/>
          </p:cNvPicPr>
          <p:nvPr/>
        </p:nvPicPr>
        <p:blipFill>
          <a:blip r:embed="rId2"/>
          <a:srcRect/>
          <a:stretch>
            <a:fillRect/>
          </a:stretch>
        </p:blipFill>
        <p:spPr bwMode="auto">
          <a:xfrm>
            <a:off x="1524000" y="1181100"/>
            <a:ext cx="5133975" cy="234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609600" y="254000"/>
            <a:ext cx="8305800" cy="954088"/>
          </a:xfrm>
          <a:prstGeom prst="rect">
            <a:avLst/>
          </a:prstGeom>
          <a:noFill/>
          <a:ln w="9525">
            <a:noFill/>
            <a:miter lim="800000"/>
            <a:headEnd/>
            <a:tailEnd/>
          </a:ln>
        </p:spPr>
        <p:txBody>
          <a:bodyPr>
            <a:prstTxWarp prst="textNoShape">
              <a:avLst/>
            </a:prstTxWarp>
            <a:spAutoFit/>
          </a:bodyPr>
          <a:lstStyle/>
          <a:p>
            <a:r>
              <a:rPr lang="en-US" sz="2800"/>
              <a:t>The loop is removed in .012 s.  What is the EMF generated?  Which way does the current flow? (N = 1)</a:t>
            </a:r>
          </a:p>
        </p:txBody>
      </p:sp>
      <p:sp>
        <p:nvSpPr>
          <p:cNvPr id="134147" name="Text Box 3"/>
          <p:cNvSpPr txBox="1">
            <a:spLocks noChangeArrowheads="1"/>
          </p:cNvSpPr>
          <p:nvPr/>
        </p:nvSpPr>
        <p:spPr bwMode="auto">
          <a:xfrm>
            <a:off x="304800" y="5462588"/>
            <a:ext cx="800100" cy="276225"/>
          </a:xfrm>
          <a:prstGeom prst="rect">
            <a:avLst/>
          </a:prstGeom>
          <a:noFill/>
          <a:ln w="9525">
            <a:noFill/>
            <a:miter lim="800000"/>
            <a:headEnd/>
            <a:tailEnd/>
          </a:ln>
        </p:spPr>
        <p:txBody>
          <a:bodyPr wrap="none">
            <a:prstTxWarp prst="textNoShape">
              <a:avLst/>
            </a:prstTxWarp>
            <a:spAutoFit/>
          </a:bodyPr>
          <a:lstStyle/>
          <a:p>
            <a:r>
              <a:rPr lang="en-US" sz="1200"/>
              <a:t>53 V, acw</a:t>
            </a:r>
          </a:p>
        </p:txBody>
      </p:sp>
      <p:sp>
        <p:nvSpPr>
          <p:cNvPr id="134148" name="Text Box 4"/>
          <p:cNvSpPr txBox="1">
            <a:spLocks noChangeArrowheads="1"/>
          </p:cNvSpPr>
          <p:nvPr/>
        </p:nvSpPr>
        <p:spPr bwMode="auto">
          <a:xfrm>
            <a:off x="3810000" y="4445000"/>
            <a:ext cx="2332038" cy="769938"/>
          </a:xfrm>
          <a:prstGeom prst="rect">
            <a:avLst/>
          </a:prstGeom>
          <a:noFill/>
          <a:ln w="9525">
            <a:noFill/>
            <a:miter lim="800000"/>
            <a:headEnd/>
            <a:tailEnd/>
          </a:ln>
        </p:spPr>
        <p:txBody>
          <a:bodyPr wrap="none">
            <a:prstTxWarp prst="textNoShape">
              <a:avLst/>
            </a:prstTxWarp>
            <a:spAutoFit/>
          </a:bodyPr>
          <a:lstStyle/>
          <a:p>
            <a:r>
              <a:rPr lang="en-US" sz="4400"/>
              <a:t>B = 1.7 T</a:t>
            </a:r>
          </a:p>
        </p:txBody>
      </p:sp>
      <p:sp>
        <p:nvSpPr>
          <p:cNvPr id="134149" name="Text Box 5"/>
          <p:cNvSpPr txBox="1">
            <a:spLocks noChangeArrowheads="1"/>
          </p:cNvSpPr>
          <p:nvPr/>
        </p:nvSpPr>
        <p:spPr bwMode="auto">
          <a:xfrm>
            <a:off x="1600200" y="1079500"/>
            <a:ext cx="5262563" cy="4154488"/>
          </a:xfrm>
          <a:prstGeom prst="rect">
            <a:avLst/>
          </a:prstGeom>
          <a:noFill/>
          <a:ln w="9525">
            <a:noFill/>
            <a:miter lim="800000"/>
            <a:headEnd/>
            <a:tailEnd/>
          </a:ln>
        </p:spPr>
        <p:txBody>
          <a:bodyPr wrap="none">
            <a:prstTxWarp prst="textNoShape">
              <a:avLst/>
            </a:prstTxWarp>
            <a:spAutoFit/>
          </a:bodyPr>
          <a:lstStyle/>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p:txBody>
      </p:sp>
      <p:sp>
        <p:nvSpPr>
          <p:cNvPr id="134150" name="Line 6"/>
          <p:cNvSpPr>
            <a:spLocks noChangeShapeType="1"/>
          </p:cNvSpPr>
          <p:nvPr/>
        </p:nvSpPr>
        <p:spPr bwMode="auto">
          <a:xfrm>
            <a:off x="3505200" y="1841500"/>
            <a:ext cx="3124200" cy="0"/>
          </a:xfrm>
          <a:prstGeom prst="line">
            <a:avLst/>
          </a:prstGeom>
          <a:noFill/>
          <a:ln w="38100">
            <a:solidFill>
              <a:srgbClr val="FF0000"/>
            </a:solidFill>
            <a:round/>
            <a:headEnd/>
            <a:tailEnd/>
          </a:ln>
        </p:spPr>
        <p:txBody>
          <a:bodyPr>
            <a:prstTxWarp prst="textNoShape">
              <a:avLst/>
            </a:prstTxWarp>
          </a:bodyPr>
          <a:lstStyle/>
          <a:p>
            <a:endParaRPr lang="en-US"/>
          </a:p>
        </p:txBody>
      </p:sp>
      <p:sp>
        <p:nvSpPr>
          <p:cNvPr id="134151" name="Line 7"/>
          <p:cNvSpPr>
            <a:spLocks noChangeShapeType="1"/>
          </p:cNvSpPr>
          <p:nvPr/>
        </p:nvSpPr>
        <p:spPr bwMode="auto">
          <a:xfrm>
            <a:off x="3505200" y="3683000"/>
            <a:ext cx="3124200" cy="0"/>
          </a:xfrm>
          <a:prstGeom prst="line">
            <a:avLst/>
          </a:prstGeom>
          <a:noFill/>
          <a:ln w="38100">
            <a:solidFill>
              <a:srgbClr val="FF0000"/>
            </a:solidFill>
            <a:round/>
            <a:headEnd/>
            <a:tailEnd/>
          </a:ln>
        </p:spPr>
        <p:txBody>
          <a:bodyPr>
            <a:prstTxWarp prst="textNoShape">
              <a:avLst/>
            </a:prstTxWarp>
          </a:bodyPr>
          <a:lstStyle/>
          <a:p>
            <a:endParaRPr lang="en-US"/>
          </a:p>
        </p:txBody>
      </p:sp>
      <p:sp>
        <p:nvSpPr>
          <p:cNvPr id="134152" name="Line 8"/>
          <p:cNvSpPr>
            <a:spLocks noChangeShapeType="1"/>
          </p:cNvSpPr>
          <p:nvPr/>
        </p:nvSpPr>
        <p:spPr bwMode="auto">
          <a:xfrm>
            <a:off x="3505200" y="1841500"/>
            <a:ext cx="0" cy="1841500"/>
          </a:xfrm>
          <a:prstGeom prst="line">
            <a:avLst/>
          </a:prstGeom>
          <a:noFill/>
          <a:ln w="38100">
            <a:solidFill>
              <a:srgbClr val="FF0000"/>
            </a:solidFill>
            <a:round/>
            <a:headEnd/>
            <a:tailEnd/>
          </a:ln>
        </p:spPr>
        <p:txBody>
          <a:bodyPr>
            <a:prstTxWarp prst="textNoShape">
              <a:avLst/>
            </a:prstTxWarp>
          </a:bodyPr>
          <a:lstStyle/>
          <a:p>
            <a:endParaRPr lang="en-US"/>
          </a:p>
        </p:txBody>
      </p:sp>
      <p:sp>
        <p:nvSpPr>
          <p:cNvPr id="134153" name="Line 9"/>
          <p:cNvSpPr>
            <a:spLocks noChangeShapeType="1"/>
          </p:cNvSpPr>
          <p:nvPr/>
        </p:nvSpPr>
        <p:spPr bwMode="auto">
          <a:xfrm>
            <a:off x="6610350" y="1841500"/>
            <a:ext cx="0" cy="1841500"/>
          </a:xfrm>
          <a:prstGeom prst="line">
            <a:avLst/>
          </a:prstGeom>
          <a:noFill/>
          <a:ln w="38100">
            <a:solidFill>
              <a:srgbClr val="FF0000"/>
            </a:solidFill>
            <a:round/>
            <a:headEnd/>
            <a:tailEnd/>
          </a:ln>
        </p:spPr>
        <p:txBody>
          <a:bodyPr>
            <a:prstTxWarp prst="textNoShape">
              <a:avLst/>
            </a:prstTxWarp>
          </a:bodyPr>
          <a:lstStyle/>
          <a:p>
            <a:endParaRPr lang="en-US"/>
          </a:p>
        </p:txBody>
      </p:sp>
      <p:sp>
        <p:nvSpPr>
          <p:cNvPr id="134154" name="Text Box 10"/>
          <p:cNvSpPr txBox="1">
            <a:spLocks noChangeArrowheads="1"/>
          </p:cNvSpPr>
          <p:nvPr/>
        </p:nvSpPr>
        <p:spPr bwMode="auto">
          <a:xfrm>
            <a:off x="2362200" y="2476500"/>
            <a:ext cx="1162050" cy="523875"/>
          </a:xfrm>
          <a:prstGeom prst="rect">
            <a:avLst/>
          </a:prstGeom>
          <a:noFill/>
          <a:ln w="38100">
            <a:noFill/>
            <a:miter lim="800000"/>
            <a:headEnd/>
            <a:tailEnd/>
          </a:ln>
        </p:spPr>
        <p:txBody>
          <a:bodyPr wrap="none">
            <a:prstTxWarp prst="textNoShape">
              <a:avLst/>
            </a:prstTxWarp>
            <a:spAutoFit/>
          </a:bodyPr>
          <a:lstStyle/>
          <a:p>
            <a:r>
              <a:rPr lang="en-US" sz="2800"/>
              <a:t>50. cm</a:t>
            </a:r>
          </a:p>
        </p:txBody>
      </p:sp>
      <p:sp>
        <p:nvSpPr>
          <p:cNvPr id="134155" name="Text Box 11"/>
          <p:cNvSpPr txBox="1">
            <a:spLocks noChangeArrowheads="1"/>
          </p:cNvSpPr>
          <p:nvPr/>
        </p:nvSpPr>
        <p:spPr bwMode="auto">
          <a:xfrm>
            <a:off x="4724400" y="1270000"/>
            <a:ext cx="1071563" cy="523875"/>
          </a:xfrm>
          <a:prstGeom prst="rect">
            <a:avLst/>
          </a:prstGeom>
          <a:noFill/>
          <a:ln w="38100">
            <a:noFill/>
            <a:miter lim="800000"/>
            <a:headEnd/>
            <a:tailEnd/>
          </a:ln>
        </p:spPr>
        <p:txBody>
          <a:bodyPr wrap="none">
            <a:prstTxWarp prst="textNoShape">
              <a:avLst/>
            </a:prstTxWarp>
            <a:spAutoFit/>
          </a:bodyPr>
          <a:lstStyle/>
          <a:p>
            <a:r>
              <a:rPr lang="en-US" sz="2800"/>
              <a:t>75 cm</a:t>
            </a:r>
          </a:p>
        </p:txBody>
      </p:sp>
      <p:sp>
        <p:nvSpPr>
          <p:cNvPr id="176140" name="Text Box 12"/>
          <p:cNvSpPr txBox="1">
            <a:spLocks noChangeArrowheads="1"/>
          </p:cNvSpPr>
          <p:nvPr/>
        </p:nvSpPr>
        <p:spPr bwMode="auto">
          <a:xfrm>
            <a:off x="1905000" y="5334000"/>
            <a:ext cx="6645275" cy="461963"/>
          </a:xfrm>
          <a:prstGeom prst="rect">
            <a:avLst/>
          </a:prstGeom>
          <a:noFill/>
          <a:ln w="38100">
            <a:noFill/>
            <a:miter lim="800000"/>
            <a:headEnd/>
            <a:tailEnd/>
          </a:ln>
        </p:spPr>
        <p:txBody>
          <a:bodyPr wrap="none">
            <a:prstTxWarp prst="textNoShape">
              <a:avLst/>
            </a:prstTxWarp>
            <a:spAutoFit/>
          </a:bodyPr>
          <a:lstStyle/>
          <a:p>
            <a:r>
              <a:rPr lang="en-US"/>
              <a:t>Three ways for direction, resist change, magnet, qvb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6140"/>
                                        </p:tgtEl>
                                        <p:attrNameLst>
                                          <p:attrName>style.visibility</p:attrName>
                                        </p:attrNameLst>
                                      </p:cBhvr>
                                      <p:to>
                                        <p:strVal val="visible"/>
                                      </p:to>
                                    </p:set>
                                    <p:animEffect transition="in" filter="dissolve">
                                      <p:cBhvr>
                                        <p:cTn id="7" dur="500"/>
                                        <p:tgtEl>
                                          <p:spTgt spid="176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0" grpId="0" autoUpdateAnimBg="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609600" y="254000"/>
            <a:ext cx="8001000" cy="1384300"/>
          </a:xfrm>
          <a:prstGeom prst="rect">
            <a:avLst/>
          </a:prstGeom>
          <a:noFill/>
          <a:ln w="9525">
            <a:noFill/>
            <a:miter lim="800000"/>
            <a:headEnd/>
            <a:tailEnd/>
          </a:ln>
        </p:spPr>
        <p:txBody>
          <a:bodyPr>
            <a:prstTxWarp prst="textNoShape">
              <a:avLst/>
            </a:prstTxWarp>
            <a:spAutoFit/>
          </a:bodyPr>
          <a:lstStyle/>
          <a:p>
            <a:r>
              <a:rPr lang="en-US" sz="2800"/>
              <a:t>The bar moves to the right at 2.0 m/s, and the loop is 1.5 m wide.  What EMF is generated, and which direction is the current?</a:t>
            </a:r>
          </a:p>
        </p:txBody>
      </p:sp>
      <p:sp>
        <p:nvSpPr>
          <p:cNvPr id="135171" name="Text Box 3"/>
          <p:cNvSpPr txBox="1">
            <a:spLocks noChangeArrowheads="1"/>
          </p:cNvSpPr>
          <p:nvPr/>
        </p:nvSpPr>
        <p:spPr bwMode="auto">
          <a:xfrm>
            <a:off x="304800" y="5462588"/>
            <a:ext cx="838200" cy="276225"/>
          </a:xfrm>
          <a:prstGeom prst="rect">
            <a:avLst/>
          </a:prstGeom>
          <a:noFill/>
          <a:ln w="9525">
            <a:noFill/>
            <a:miter lim="800000"/>
            <a:headEnd/>
            <a:tailEnd/>
          </a:ln>
        </p:spPr>
        <p:txBody>
          <a:bodyPr wrap="none">
            <a:prstTxWarp prst="textNoShape">
              <a:avLst/>
            </a:prstTxWarp>
            <a:spAutoFit/>
          </a:bodyPr>
          <a:lstStyle/>
          <a:p>
            <a:r>
              <a:rPr lang="en-US" sz="1200"/>
              <a:t>9.6 V, acw</a:t>
            </a:r>
          </a:p>
        </p:txBody>
      </p:sp>
      <p:sp>
        <p:nvSpPr>
          <p:cNvPr id="135172" name="Text Box 4"/>
          <p:cNvSpPr txBox="1">
            <a:spLocks noChangeArrowheads="1"/>
          </p:cNvSpPr>
          <p:nvPr/>
        </p:nvSpPr>
        <p:spPr bwMode="auto">
          <a:xfrm>
            <a:off x="4114800" y="4572000"/>
            <a:ext cx="2332038" cy="769938"/>
          </a:xfrm>
          <a:prstGeom prst="rect">
            <a:avLst/>
          </a:prstGeom>
          <a:noFill/>
          <a:ln w="9525">
            <a:noFill/>
            <a:miter lim="800000"/>
            <a:headEnd/>
            <a:tailEnd/>
          </a:ln>
        </p:spPr>
        <p:txBody>
          <a:bodyPr wrap="none">
            <a:prstTxWarp prst="textNoShape">
              <a:avLst/>
            </a:prstTxWarp>
            <a:spAutoFit/>
          </a:bodyPr>
          <a:lstStyle/>
          <a:p>
            <a:r>
              <a:rPr lang="en-US" sz="4400"/>
              <a:t>B = 3.2 T</a:t>
            </a:r>
          </a:p>
        </p:txBody>
      </p:sp>
      <p:sp>
        <p:nvSpPr>
          <p:cNvPr id="135173" name="Text Box 5"/>
          <p:cNvSpPr txBox="1">
            <a:spLocks noChangeArrowheads="1"/>
          </p:cNvSpPr>
          <p:nvPr/>
        </p:nvSpPr>
        <p:spPr bwMode="auto">
          <a:xfrm>
            <a:off x="1905000" y="1749425"/>
            <a:ext cx="5235575" cy="3170238"/>
          </a:xfrm>
          <a:prstGeom prst="rect">
            <a:avLst/>
          </a:prstGeom>
          <a:noFill/>
          <a:ln w="9525">
            <a:noFill/>
            <a:miter lim="800000"/>
            <a:headEnd/>
            <a:tailEnd/>
          </a:ln>
        </p:spPr>
        <p:txBody>
          <a:bodyPr wrap="none">
            <a:prstTxWarp prst="textNoShape">
              <a:avLst/>
            </a:prstTxWarp>
            <a:spAutoFit/>
          </a:bodyPr>
          <a:lstStyle/>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p:txBody>
      </p:sp>
      <p:sp>
        <p:nvSpPr>
          <p:cNvPr id="135174" name="Rectangle 6"/>
          <p:cNvSpPr>
            <a:spLocks noChangeArrowheads="1"/>
          </p:cNvSpPr>
          <p:nvPr/>
        </p:nvSpPr>
        <p:spPr bwMode="auto">
          <a:xfrm>
            <a:off x="2743200" y="2349500"/>
            <a:ext cx="5257800" cy="1206500"/>
          </a:xfrm>
          <a:prstGeom prst="rect">
            <a:avLst/>
          </a:prstGeom>
          <a:noFill/>
          <a:ln w="38100">
            <a:solidFill>
              <a:srgbClr val="FF0000"/>
            </a:solidFill>
            <a:miter lim="800000"/>
            <a:headEnd/>
            <a:tailEnd/>
          </a:ln>
        </p:spPr>
        <p:txBody>
          <a:bodyPr wrap="none" anchor="ctr">
            <a:prstTxWarp prst="textNoShape">
              <a:avLst/>
            </a:prstTxWarp>
          </a:bodyPr>
          <a:lstStyle/>
          <a:p>
            <a:endParaRPr lang="en-US"/>
          </a:p>
        </p:txBody>
      </p:sp>
      <p:sp>
        <p:nvSpPr>
          <p:cNvPr id="135175" name="Line 7"/>
          <p:cNvSpPr>
            <a:spLocks noChangeShapeType="1"/>
          </p:cNvSpPr>
          <p:nvPr/>
        </p:nvSpPr>
        <p:spPr bwMode="auto">
          <a:xfrm>
            <a:off x="8001000" y="2349500"/>
            <a:ext cx="0" cy="1206500"/>
          </a:xfrm>
          <a:prstGeom prst="line">
            <a:avLst/>
          </a:prstGeom>
          <a:noFill/>
          <a:ln w="38100">
            <a:solidFill>
              <a:schemeClr val="bg1"/>
            </a:solidFill>
            <a:round/>
            <a:headEnd/>
            <a:tailEnd/>
          </a:ln>
        </p:spPr>
        <p:txBody>
          <a:bodyPr>
            <a:prstTxWarp prst="textNoShape">
              <a:avLst/>
            </a:prstTxWarp>
          </a:bodyPr>
          <a:lstStyle/>
          <a:p>
            <a:endParaRPr lang="en-US"/>
          </a:p>
        </p:txBody>
      </p:sp>
      <p:sp>
        <p:nvSpPr>
          <p:cNvPr id="135176" name="Line 8"/>
          <p:cNvSpPr>
            <a:spLocks noChangeShapeType="1"/>
          </p:cNvSpPr>
          <p:nvPr/>
        </p:nvSpPr>
        <p:spPr bwMode="auto">
          <a:xfrm>
            <a:off x="3962400" y="2159000"/>
            <a:ext cx="0" cy="1524000"/>
          </a:xfrm>
          <a:prstGeom prst="line">
            <a:avLst/>
          </a:prstGeom>
          <a:noFill/>
          <a:ln w="38100">
            <a:solidFill>
              <a:srgbClr val="FF0000"/>
            </a:solidFill>
            <a:round/>
            <a:headEnd/>
            <a:tailEnd/>
          </a:ln>
        </p:spPr>
        <p:txBody>
          <a:bodyPr>
            <a:prstTxWarp prst="textNoShape">
              <a:avLst/>
            </a:prstTxWarp>
          </a:bodyPr>
          <a:lstStyle/>
          <a:p>
            <a:endParaRPr lang="en-US"/>
          </a:p>
        </p:txBody>
      </p:sp>
      <p:sp>
        <p:nvSpPr>
          <p:cNvPr id="135177" name="Line 9"/>
          <p:cNvSpPr>
            <a:spLocks noChangeShapeType="1"/>
          </p:cNvSpPr>
          <p:nvPr/>
        </p:nvSpPr>
        <p:spPr bwMode="auto">
          <a:xfrm>
            <a:off x="3962400" y="2921000"/>
            <a:ext cx="1143000" cy="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135178" name="Text Box 10"/>
          <p:cNvSpPr txBox="1">
            <a:spLocks noChangeArrowheads="1"/>
          </p:cNvSpPr>
          <p:nvPr/>
        </p:nvSpPr>
        <p:spPr bwMode="auto">
          <a:xfrm>
            <a:off x="5410200" y="2857500"/>
            <a:ext cx="1393825" cy="584200"/>
          </a:xfrm>
          <a:prstGeom prst="rect">
            <a:avLst/>
          </a:prstGeom>
          <a:noFill/>
          <a:ln w="38100">
            <a:noFill/>
            <a:miter lim="800000"/>
            <a:headEnd/>
            <a:tailEnd/>
          </a:ln>
        </p:spPr>
        <p:txBody>
          <a:bodyPr wrap="none">
            <a:prstTxWarp prst="textNoShape">
              <a:avLst/>
            </a:prstTxWarp>
            <a:spAutoFit/>
          </a:bodyPr>
          <a:lstStyle/>
          <a:p>
            <a:r>
              <a:rPr lang="en-US" sz="3200"/>
              <a:t>2.0 m/s</a:t>
            </a:r>
          </a:p>
        </p:txBody>
      </p:sp>
      <p:sp>
        <p:nvSpPr>
          <p:cNvPr id="135179" name="Text Box 11"/>
          <p:cNvSpPr txBox="1">
            <a:spLocks noChangeArrowheads="1"/>
          </p:cNvSpPr>
          <p:nvPr/>
        </p:nvSpPr>
        <p:spPr bwMode="auto">
          <a:xfrm>
            <a:off x="1676400" y="2722563"/>
            <a:ext cx="1003300" cy="523875"/>
          </a:xfrm>
          <a:prstGeom prst="rect">
            <a:avLst/>
          </a:prstGeom>
          <a:noFill/>
          <a:ln w="38100">
            <a:noFill/>
            <a:miter lim="800000"/>
            <a:headEnd/>
            <a:tailEnd/>
          </a:ln>
        </p:spPr>
        <p:txBody>
          <a:bodyPr wrap="none">
            <a:prstTxWarp prst="textNoShape">
              <a:avLst/>
            </a:prstTxWarp>
            <a:spAutoFit/>
          </a:bodyPr>
          <a:lstStyle/>
          <a:p>
            <a:r>
              <a:rPr lang="en-US" sz="2800"/>
              <a:t>1.5 m</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609600" y="254000"/>
            <a:ext cx="3384550" cy="523875"/>
          </a:xfrm>
          <a:prstGeom prst="rect">
            <a:avLst/>
          </a:prstGeom>
          <a:noFill/>
          <a:ln w="9525">
            <a:noFill/>
            <a:miter lim="800000"/>
            <a:headEnd/>
            <a:tailEnd/>
          </a:ln>
        </p:spPr>
        <p:txBody>
          <a:bodyPr wrap="none">
            <a:prstTxWarp prst="textNoShape">
              <a:avLst/>
            </a:prstTxWarp>
            <a:spAutoFit/>
          </a:bodyPr>
          <a:lstStyle/>
          <a:p>
            <a:r>
              <a:rPr lang="en-US" sz="2800"/>
              <a:t>Where da North Pole?</a:t>
            </a:r>
          </a:p>
        </p:txBody>
      </p:sp>
      <p:sp>
        <p:nvSpPr>
          <p:cNvPr id="136195" name="Text Box 3"/>
          <p:cNvSpPr txBox="1">
            <a:spLocks noChangeArrowheads="1"/>
          </p:cNvSpPr>
          <p:nvPr/>
        </p:nvSpPr>
        <p:spPr bwMode="auto">
          <a:xfrm>
            <a:off x="304800" y="5462588"/>
            <a:ext cx="936625" cy="276225"/>
          </a:xfrm>
          <a:prstGeom prst="rect">
            <a:avLst/>
          </a:prstGeom>
          <a:noFill/>
          <a:ln w="9525">
            <a:noFill/>
            <a:miter lim="800000"/>
            <a:headEnd/>
            <a:tailEnd/>
          </a:ln>
        </p:spPr>
        <p:txBody>
          <a:bodyPr wrap="none">
            <a:prstTxWarp prst="textNoShape">
              <a:avLst/>
            </a:prstTxWarp>
            <a:spAutoFit/>
          </a:bodyPr>
          <a:lstStyle/>
          <a:p>
            <a:r>
              <a:rPr lang="en-US" sz="1200"/>
              <a:t>into da page</a:t>
            </a:r>
          </a:p>
        </p:txBody>
      </p:sp>
      <p:sp>
        <p:nvSpPr>
          <p:cNvPr id="136196" name="Oval 4"/>
          <p:cNvSpPr>
            <a:spLocks noChangeArrowheads="1"/>
          </p:cNvSpPr>
          <p:nvPr/>
        </p:nvSpPr>
        <p:spPr bwMode="auto">
          <a:xfrm>
            <a:off x="3582988" y="1652588"/>
            <a:ext cx="1216025" cy="1012825"/>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136197" name="Line 5"/>
          <p:cNvSpPr>
            <a:spLocks noChangeShapeType="1"/>
          </p:cNvSpPr>
          <p:nvPr/>
        </p:nvSpPr>
        <p:spPr bwMode="auto">
          <a:xfrm>
            <a:off x="4114800" y="1524000"/>
            <a:ext cx="152400" cy="127000"/>
          </a:xfrm>
          <a:prstGeom prst="line">
            <a:avLst/>
          </a:prstGeom>
          <a:noFill/>
          <a:ln w="25400">
            <a:solidFill>
              <a:schemeClr val="tx1"/>
            </a:solidFill>
            <a:round/>
            <a:headEnd/>
            <a:tailEnd/>
          </a:ln>
        </p:spPr>
        <p:txBody>
          <a:bodyPr>
            <a:prstTxWarp prst="textNoShape">
              <a:avLst/>
            </a:prstTxWarp>
          </a:bodyPr>
          <a:lstStyle/>
          <a:p>
            <a:endParaRPr lang="en-US"/>
          </a:p>
        </p:txBody>
      </p:sp>
      <p:sp>
        <p:nvSpPr>
          <p:cNvPr id="136198" name="Line 6"/>
          <p:cNvSpPr>
            <a:spLocks noChangeShapeType="1"/>
          </p:cNvSpPr>
          <p:nvPr/>
        </p:nvSpPr>
        <p:spPr bwMode="auto">
          <a:xfrm flipH="1">
            <a:off x="4114800" y="1651000"/>
            <a:ext cx="152400" cy="127000"/>
          </a:xfrm>
          <a:prstGeom prst="line">
            <a:avLst/>
          </a:prstGeom>
          <a:noFill/>
          <a:ln w="25400">
            <a:solidFill>
              <a:schemeClr val="tx1"/>
            </a:solidFill>
            <a:round/>
            <a:headEnd/>
            <a:tailEnd/>
          </a:ln>
        </p:spPr>
        <p:txBody>
          <a:bodyPr>
            <a:prstTxWarp prst="textNoShape">
              <a:avLst/>
            </a:prstTxWarp>
          </a:bodyPr>
          <a:lstStyle/>
          <a:p>
            <a:endParaRPr lang="en-US"/>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609600" y="254000"/>
            <a:ext cx="3384550" cy="523875"/>
          </a:xfrm>
          <a:prstGeom prst="rect">
            <a:avLst/>
          </a:prstGeom>
          <a:noFill/>
          <a:ln w="9525">
            <a:noFill/>
            <a:miter lim="800000"/>
            <a:headEnd/>
            <a:tailEnd/>
          </a:ln>
        </p:spPr>
        <p:txBody>
          <a:bodyPr wrap="none">
            <a:prstTxWarp prst="textNoShape">
              <a:avLst/>
            </a:prstTxWarp>
            <a:spAutoFit/>
          </a:bodyPr>
          <a:lstStyle/>
          <a:p>
            <a:r>
              <a:rPr lang="en-US" sz="2800"/>
              <a:t>Where da North Pole?</a:t>
            </a:r>
          </a:p>
        </p:txBody>
      </p:sp>
      <p:sp>
        <p:nvSpPr>
          <p:cNvPr id="137219" name="Text Box 3"/>
          <p:cNvSpPr txBox="1">
            <a:spLocks noChangeArrowheads="1"/>
          </p:cNvSpPr>
          <p:nvPr/>
        </p:nvSpPr>
        <p:spPr bwMode="auto">
          <a:xfrm>
            <a:off x="304800" y="5462588"/>
            <a:ext cx="676275" cy="276225"/>
          </a:xfrm>
          <a:prstGeom prst="rect">
            <a:avLst/>
          </a:prstGeom>
          <a:noFill/>
          <a:ln w="9525">
            <a:noFill/>
            <a:miter lim="800000"/>
            <a:headEnd/>
            <a:tailEnd/>
          </a:ln>
        </p:spPr>
        <p:txBody>
          <a:bodyPr wrap="none">
            <a:prstTxWarp prst="textNoShape">
              <a:avLst/>
            </a:prstTxWarp>
            <a:spAutoFit/>
          </a:bodyPr>
          <a:lstStyle/>
          <a:p>
            <a:r>
              <a:rPr lang="en-US" sz="1200"/>
              <a:t>left side</a:t>
            </a:r>
          </a:p>
        </p:txBody>
      </p:sp>
      <p:sp>
        <p:nvSpPr>
          <p:cNvPr id="137220" name="Oval 4"/>
          <p:cNvSpPr>
            <a:spLocks noChangeArrowheads="1"/>
          </p:cNvSpPr>
          <p:nvPr/>
        </p:nvSpPr>
        <p:spPr bwMode="auto">
          <a:xfrm>
            <a:off x="3276600" y="1841500"/>
            <a:ext cx="76200" cy="1143000"/>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137221" name="Oval 5"/>
          <p:cNvSpPr>
            <a:spLocks noChangeArrowheads="1"/>
          </p:cNvSpPr>
          <p:nvPr/>
        </p:nvSpPr>
        <p:spPr bwMode="auto">
          <a:xfrm>
            <a:off x="3429000" y="1841500"/>
            <a:ext cx="76200" cy="1143000"/>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137222" name="Oval 6"/>
          <p:cNvSpPr>
            <a:spLocks noChangeArrowheads="1"/>
          </p:cNvSpPr>
          <p:nvPr/>
        </p:nvSpPr>
        <p:spPr bwMode="auto">
          <a:xfrm>
            <a:off x="3581400" y="1841500"/>
            <a:ext cx="76200" cy="1143000"/>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137223" name="Oval 7"/>
          <p:cNvSpPr>
            <a:spLocks noChangeArrowheads="1"/>
          </p:cNvSpPr>
          <p:nvPr/>
        </p:nvSpPr>
        <p:spPr bwMode="auto">
          <a:xfrm>
            <a:off x="3733800" y="1841500"/>
            <a:ext cx="76200" cy="1143000"/>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137224" name="Oval 8"/>
          <p:cNvSpPr>
            <a:spLocks noChangeArrowheads="1"/>
          </p:cNvSpPr>
          <p:nvPr/>
        </p:nvSpPr>
        <p:spPr bwMode="auto">
          <a:xfrm>
            <a:off x="3886200" y="1841500"/>
            <a:ext cx="76200" cy="1143000"/>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137225" name="Oval 9"/>
          <p:cNvSpPr>
            <a:spLocks noChangeArrowheads="1"/>
          </p:cNvSpPr>
          <p:nvPr/>
        </p:nvSpPr>
        <p:spPr bwMode="auto">
          <a:xfrm>
            <a:off x="4038600" y="1841500"/>
            <a:ext cx="76200" cy="1143000"/>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137226" name="Oval 10"/>
          <p:cNvSpPr>
            <a:spLocks noChangeArrowheads="1"/>
          </p:cNvSpPr>
          <p:nvPr/>
        </p:nvSpPr>
        <p:spPr bwMode="auto">
          <a:xfrm>
            <a:off x="4191000" y="1841500"/>
            <a:ext cx="76200" cy="1143000"/>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137227" name="Oval 11"/>
          <p:cNvSpPr>
            <a:spLocks noChangeArrowheads="1"/>
          </p:cNvSpPr>
          <p:nvPr/>
        </p:nvSpPr>
        <p:spPr bwMode="auto">
          <a:xfrm>
            <a:off x="4343400" y="1841500"/>
            <a:ext cx="76200" cy="1143000"/>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137228" name="Oval 12"/>
          <p:cNvSpPr>
            <a:spLocks noChangeArrowheads="1"/>
          </p:cNvSpPr>
          <p:nvPr/>
        </p:nvSpPr>
        <p:spPr bwMode="auto">
          <a:xfrm>
            <a:off x="4495800" y="1841500"/>
            <a:ext cx="76200" cy="1143000"/>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137229" name="Line 13"/>
          <p:cNvSpPr>
            <a:spLocks noChangeShapeType="1"/>
          </p:cNvSpPr>
          <p:nvPr/>
        </p:nvSpPr>
        <p:spPr bwMode="auto">
          <a:xfrm flipV="1">
            <a:off x="2514600" y="1905000"/>
            <a:ext cx="0" cy="1079500"/>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137230" name="Text Box 14"/>
          <p:cNvSpPr txBox="1">
            <a:spLocks noChangeArrowheads="1"/>
          </p:cNvSpPr>
          <p:nvPr/>
        </p:nvSpPr>
        <p:spPr bwMode="auto">
          <a:xfrm>
            <a:off x="1905000" y="3238500"/>
            <a:ext cx="184150" cy="461963"/>
          </a:xfrm>
          <a:prstGeom prst="rect">
            <a:avLst/>
          </a:prstGeom>
          <a:noFill/>
          <a:ln w="25400">
            <a:noFill/>
            <a:miter lim="800000"/>
            <a:headEnd/>
            <a:tailEnd/>
          </a:ln>
        </p:spPr>
        <p:txBody>
          <a:bodyPr wrap="none">
            <a:prstTxWarp prst="textNoShape">
              <a:avLst/>
            </a:prstTxWarp>
            <a:spAutoFit/>
          </a:bodyPr>
          <a:lstStyle/>
          <a:p>
            <a:endParaRPr lang="en-US"/>
          </a:p>
        </p:txBody>
      </p:sp>
      <p:sp>
        <p:nvSpPr>
          <p:cNvPr id="137231" name="Text Box 15"/>
          <p:cNvSpPr txBox="1">
            <a:spLocks noChangeArrowheads="1"/>
          </p:cNvSpPr>
          <p:nvPr/>
        </p:nvSpPr>
        <p:spPr bwMode="auto">
          <a:xfrm>
            <a:off x="1889125" y="3167063"/>
            <a:ext cx="5708650" cy="523875"/>
          </a:xfrm>
          <a:prstGeom prst="rect">
            <a:avLst/>
          </a:prstGeom>
          <a:noFill/>
          <a:ln w="25400">
            <a:noFill/>
            <a:miter lim="800000"/>
            <a:headEnd/>
            <a:tailEnd/>
          </a:ln>
        </p:spPr>
        <p:txBody>
          <a:bodyPr wrap="none">
            <a:prstTxWarp prst="textNoShape">
              <a:avLst/>
            </a:prstTxWarp>
            <a:spAutoFit/>
          </a:bodyPr>
          <a:lstStyle/>
          <a:p>
            <a:r>
              <a:rPr lang="en-US" sz="2800"/>
              <a:t>Current goes up in the front of the coil</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609600" y="254000"/>
            <a:ext cx="8305800" cy="523875"/>
          </a:xfrm>
          <a:prstGeom prst="rect">
            <a:avLst/>
          </a:prstGeom>
          <a:noFill/>
          <a:ln w="9525">
            <a:noFill/>
            <a:miter lim="800000"/>
            <a:headEnd/>
            <a:tailEnd/>
          </a:ln>
        </p:spPr>
        <p:txBody>
          <a:bodyPr>
            <a:prstTxWarp prst="textNoShape">
              <a:avLst/>
            </a:prstTxWarp>
            <a:spAutoFit/>
          </a:bodyPr>
          <a:lstStyle/>
          <a:p>
            <a:r>
              <a:rPr lang="en-US" sz="2800"/>
              <a:t>Which way is the current?  (When does it stop flowing?) </a:t>
            </a:r>
          </a:p>
        </p:txBody>
      </p:sp>
      <p:sp>
        <p:nvSpPr>
          <p:cNvPr id="138243" name="Text Box 3"/>
          <p:cNvSpPr txBox="1">
            <a:spLocks noChangeArrowheads="1"/>
          </p:cNvSpPr>
          <p:nvPr/>
        </p:nvSpPr>
        <p:spPr bwMode="auto">
          <a:xfrm>
            <a:off x="304800" y="5462588"/>
            <a:ext cx="441325" cy="276225"/>
          </a:xfrm>
          <a:prstGeom prst="rect">
            <a:avLst/>
          </a:prstGeom>
          <a:noFill/>
          <a:ln w="9525">
            <a:noFill/>
            <a:miter lim="800000"/>
            <a:headEnd/>
            <a:tailEnd/>
          </a:ln>
        </p:spPr>
        <p:txBody>
          <a:bodyPr wrap="none">
            <a:prstTxWarp prst="textNoShape">
              <a:avLst/>
            </a:prstTxWarp>
            <a:spAutoFit/>
          </a:bodyPr>
          <a:lstStyle/>
          <a:p>
            <a:r>
              <a:rPr lang="en-US" sz="1200"/>
              <a:t>CW</a:t>
            </a:r>
          </a:p>
        </p:txBody>
      </p:sp>
      <p:sp>
        <p:nvSpPr>
          <p:cNvPr id="138244" name="Text Box 4"/>
          <p:cNvSpPr txBox="1">
            <a:spLocks noChangeArrowheads="1"/>
          </p:cNvSpPr>
          <p:nvPr/>
        </p:nvSpPr>
        <p:spPr bwMode="auto">
          <a:xfrm>
            <a:off x="152400" y="1016000"/>
            <a:ext cx="5262563" cy="4154488"/>
          </a:xfrm>
          <a:prstGeom prst="rect">
            <a:avLst/>
          </a:prstGeom>
          <a:noFill/>
          <a:ln w="9525">
            <a:noFill/>
            <a:miter lim="800000"/>
            <a:headEnd/>
            <a:tailEnd/>
          </a:ln>
        </p:spPr>
        <p:txBody>
          <a:bodyPr wrap="none">
            <a:prstTxWarp prst="textNoShape">
              <a:avLst/>
            </a:prstTxWarp>
            <a:spAutoFit/>
          </a:bodyPr>
          <a:lstStyle/>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p:txBody>
      </p:sp>
      <p:sp>
        <p:nvSpPr>
          <p:cNvPr id="138245" name="Rectangle 5"/>
          <p:cNvSpPr>
            <a:spLocks noChangeArrowheads="1"/>
          </p:cNvSpPr>
          <p:nvPr/>
        </p:nvSpPr>
        <p:spPr bwMode="auto">
          <a:xfrm>
            <a:off x="5867400" y="1778000"/>
            <a:ext cx="2362200" cy="1841500"/>
          </a:xfrm>
          <a:prstGeom prst="rect">
            <a:avLst/>
          </a:prstGeom>
          <a:noFill/>
          <a:ln w="38100">
            <a:solidFill>
              <a:srgbClr val="FF0000"/>
            </a:solidFill>
            <a:miter lim="800000"/>
            <a:headEnd/>
            <a:tailEnd/>
          </a:ln>
        </p:spPr>
        <p:txBody>
          <a:bodyPr wrap="none" anchor="ctr">
            <a:prstTxWarp prst="textNoShape">
              <a:avLst/>
            </a:prstTxWarp>
          </a:bodyPr>
          <a:lstStyle/>
          <a:p>
            <a:endParaRPr lang="en-US"/>
          </a:p>
        </p:txBody>
      </p:sp>
      <p:sp>
        <p:nvSpPr>
          <p:cNvPr id="138246" name="Line 6"/>
          <p:cNvSpPr>
            <a:spLocks noChangeShapeType="1"/>
          </p:cNvSpPr>
          <p:nvPr/>
        </p:nvSpPr>
        <p:spPr bwMode="auto">
          <a:xfrm rot="10800000">
            <a:off x="3962400" y="2667000"/>
            <a:ext cx="1752600" cy="1588"/>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609600" y="254000"/>
            <a:ext cx="8305800" cy="523875"/>
          </a:xfrm>
          <a:prstGeom prst="rect">
            <a:avLst/>
          </a:prstGeom>
          <a:noFill/>
          <a:ln w="9525">
            <a:noFill/>
            <a:miter lim="800000"/>
            <a:headEnd/>
            <a:tailEnd/>
          </a:ln>
        </p:spPr>
        <p:txBody>
          <a:bodyPr>
            <a:prstTxWarp prst="textNoShape">
              <a:avLst/>
            </a:prstTxWarp>
            <a:spAutoFit/>
          </a:bodyPr>
          <a:lstStyle/>
          <a:p>
            <a:r>
              <a:rPr lang="en-US" sz="2800"/>
              <a:t>Which way is the current? </a:t>
            </a:r>
          </a:p>
        </p:txBody>
      </p:sp>
      <p:sp>
        <p:nvSpPr>
          <p:cNvPr id="139267" name="Text Box 3"/>
          <p:cNvSpPr txBox="1">
            <a:spLocks noChangeArrowheads="1"/>
          </p:cNvSpPr>
          <p:nvPr/>
        </p:nvSpPr>
        <p:spPr bwMode="auto">
          <a:xfrm>
            <a:off x="304800" y="5462588"/>
            <a:ext cx="569913" cy="276225"/>
          </a:xfrm>
          <a:prstGeom prst="rect">
            <a:avLst/>
          </a:prstGeom>
          <a:noFill/>
          <a:ln w="9525">
            <a:noFill/>
            <a:miter lim="800000"/>
            <a:headEnd/>
            <a:tailEnd/>
          </a:ln>
        </p:spPr>
        <p:txBody>
          <a:bodyPr wrap="none">
            <a:prstTxWarp prst="textNoShape">
              <a:avLst/>
            </a:prstTxWarp>
            <a:spAutoFit/>
          </a:bodyPr>
          <a:lstStyle/>
          <a:p>
            <a:r>
              <a:rPr lang="en-US" sz="1200"/>
              <a:t>ACW</a:t>
            </a:r>
          </a:p>
        </p:txBody>
      </p:sp>
      <p:sp>
        <p:nvSpPr>
          <p:cNvPr id="139268" name="Text Box 4"/>
          <p:cNvSpPr txBox="1">
            <a:spLocks noChangeArrowheads="1"/>
          </p:cNvSpPr>
          <p:nvPr/>
        </p:nvSpPr>
        <p:spPr bwMode="auto">
          <a:xfrm>
            <a:off x="2133600" y="1397000"/>
            <a:ext cx="5235575" cy="3170238"/>
          </a:xfrm>
          <a:prstGeom prst="rect">
            <a:avLst/>
          </a:prstGeom>
          <a:noFill/>
          <a:ln w="9525">
            <a:noFill/>
            <a:miter lim="800000"/>
            <a:headEnd/>
            <a:tailEnd/>
          </a:ln>
        </p:spPr>
        <p:txBody>
          <a:bodyPr wrap="none">
            <a:prstTxWarp prst="textNoShape">
              <a:avLst/>
            </a:prstTxWarp>
            <a:spAutoFit/>
          </a:bodyPr>
          <a:lstStyle/>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p:txBody>
      </p:sp>
      <p:sp>
        <p:nvSpPr>
          <p:cNvPr id="139269" name="Oval 5"/>
          <p:cNvSpPr>
            <a:spLocks noChangeArrowheads="1"/>
          </p:cNvSpPr>
          <p:nvPr/>
        </p:nvSpPr>
        <p:spPr bwMode="auto">
          <a:xfrm>
            <a:off x="3581400" y="2095500"/>
            <a:ext cx="1905000" cy="1587500"/>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
        <p:nvSpPr>
          <p:cNvPr id="139270" name="Text Box 6"/>
          <p:cNvSpPr txBox="1">
            <a:spLocks noChangeArrowheads="1"/>
          </p:cNvSpPr>
          <p:nvPr/>
        </p:nvSpPr>
        <p:spPr bwMode="auto">
          <a:xfrm>
            <a:off x="212725" y="2024063"/>
            <a:ext cx="1830388" cy="954087"/>
          </a:xfrm>
          <a:prstGeom prst="rect">
            <a:avLst/>
          </a:prstGeom>
          <a:noFill/>
          <a:ln w="38100">
            <a:noFill/>
            <a:miter lim="800000"/>
            <a:headEnd/>
            <a:tailEnd/>
          </a:ln>
        </p:spPr>
        <p:txBody>
          <a:bodyPr wrap="none">
            <a:prstTxWarp prst="textNoShape">
              <a:avLst/>
            </a:prstTxWarp>
            <a:spAutoFit/>
          </a:bodyPr>
          <a:lstStyle/>
          <a:p>
            <a:r>
              <a:rPr lang="en-US" sz="2800"/>
              <a:t>B increases</a:t>
            </a:r>
          </a:p>
          <a:p>
            <a:r>
              <a:rPr lang="en-US" sz="2800"/>
              <a:t>into page</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609600" y="254000"/>
            <a:ext cx="8305800" cy="523875"/>
          </a:xfrm>
          <a:prstGeom prst="rect">
            <a:avLst/>
          </a:prstGeom>
          <a:noFill/>
          <a:ln w="9525">
            <a:noFill/>
            <a:miter lim="800000"/>
            <a:headEnd/>
            <a:tailEnd/>
          </a:ln>
        </p:spPr>
        <p:txBody>
          <a:bodyPr>
            <a:prstTxWarp prst="textNoShape">
              <a:avLst/>
            </a:prstTxWarp>
            <a:spAutoFit/>
          </a:bodyPr>
          <a:lstStyle/>
          <a:p>
            <a:r>
              <a:rPr lang="en-US" sz="2800"/>
              <a:t>Which way is the current? </a:t>
            </a:r>
          </a:p>
        </p:txBody>
      </p:sp>
      <p:sp>
        <p:nvSpPr>
          <p:cNvPr id="140291" name="Text Box 3"/>
          <p:cNvSpPr txBox="1">
            <a:spLocks noChangeArrowheads="1"/>
          </p:cNvSpPr>
          <p:nvPr/>
        </p:nvSpPr>
        <p:spPr bwMode="auto">
          <a:xfrm>
            <a:off x="304800" y="5462588"/>
            <a:ext cx="569913" cy="276225"/>
          </a:xfrm>
          <a:prstGeom prst="rect">
            <a:avLst/>
          </a:prstGeom>
          <a:noFill/>
          <a:ln w="9525">
            <a:noFill/>
            <a:miter lim="800000"/>
            <a:headEnd/>
            <a:tailEnd/>
          </a:ln>
        </p:spPr>
        <p:txBody>
          <a:bodyPr wrap="none">
            <a:prstTxWarp prst="textNoShape">
              <a:avLst/>
            </a:prstTxWarp>
            <a:spAutoFit/>
          </a:bodyPr>
          <a:lstStyle/>
          <a:p>
            <a:r>
              <a:rPr lang="en-US" sz="1200"/>
              <a:t>ACW</a:t>
            </a:r>
          </a:p>
        </p:txBody>
      </p:sp>
      <p:sp>
        <p:nvSpPr>
          <p:cNvPr id="140292" name="Text Box 4"/>
          <p:cNvSpPr txBox="1">
            <a:spLocks noChangeArrowheads="1"/>
          </p:cNvSpPr>
          <p:nvPr/>
        </p:nvSpPr>
        <p:spPr bwMode="auto">
          <a:xfrm>
            <a:off x="3581400" y="1397000"/>
            <a:ext cx="5235575" cy="3170238"/>
          </a:xfrm>
          <a:prstGeom prst="rect">
            <a:avLst/>
          </a:prstGeom>
          <a:noFill/>
          <a:ln w="9525">
            <a:noFill/>
            <a:miter lim="800000"/>
            <a:headEnd/>
            <a:tailEnd/>
          </a:ln>
        </p:spPr>
        <p:txBody>
          <a:bodyPr wrap="none">
            <a:prstTxWarp prst="textNoShape">
              <a:avLst/>
            </a:prstTxWarp>
            <a:spAutoFit/>
          </a:bodyPr>
          <a:lstStyle/>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p:txBody>
      </p:sp>
      <p:sp>
        <p:nvSpPr>
          <p:cNvPr id="140293" name="Oval 5"/>
          <p:cNvSpPr>
            <a:spLocks noChangeArrowheads="1"/>
          </p:cNvSpPr>
          <p:nvPr/>
        </p:nvSpPr>
        <p:spPr bwMode="auto">
          <a:xfrm>
            <a:off x="228600" y="1968500"/>
            <a:ext cx="1905000" cy="1587500"/>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
        <p:nvSpPr>
          <p:cNvPr id="140294" name="Line 6"/>
          <p:cNvSpPr>
            <a:spLocks noChangeShapeType="1"/>
          </p:cNvSpPr>
          <p:nvPr/>
        </p:nvSpPr>
        <p:spPr bwMode="auto">
          <a:xfrm>
            <a:off x="2209800" y="2730500"/>
            <a:ext cx="1828800" cy="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304800" y="5462588"/>
            <a:ext cx="941388" cy="276225"/>
          </a:xfrm>
          <a:prstGeom prst="rect">
            <a:avLst/>
          </a:prstGeom>
          <a:noFill/>
          <a:ln w="9525">
            <a:noFill/>
            <a:miter lim="800000"/>
            <a:headEnd/>
            <a:tailEnd/>
          </a:ln>
        </p:spPr>
        <p:txBody>
          <a:bodyPr wrap="none">
            <a:prstTxWarp prst="textNoShape">
              <a:avLst/>
            </a:prstTxWarp>
            <a:spAutoFit/>
          </a:bodyPr>
          <a:lstStyle/>
          <a:p>
            <a:r>
              <a:rPr lang="en-US" sz="1200"/>
              <a:t>Up the front</a:t>
            </a:r>
          </a:p>
        </p:txBody>
      </p:sp>
      <p:grpSp>
        <p:nvGrpSpPr>
          <p:cNvPr id="141315" name="Group 3"/>
          <p:cNvGrpSpPr>
            <a:grpSpLocks/>
          </p:cNvGrpSpPr>
          <p:nvPr/>
        </p:nvGrpSpPr>
        <p:grpSpPr bwMode="auto">
          <a:xfrm>
            <a:off x="2667000" y="2603500"/>
            <a:ext cx="4495800" cy="955675"/>
            <a:chOff x="2304" y="1774"/>
            <a:chExt cx="2832" cy="722"/>
          </a:xfrm>
        </p:grpSpPr>
        <p:sp>
          <p:nvSpPr>
            <p:cNvPr id="141327" name="Rectangle 4"/>
            <p:cNvSpPr>
              <a:spLocks noChangeArrowheads="1"/>
            </p:cNvSpPr>
            <p:nvPr/>
          </p:nvSpPr>
          <p:spPr bwMode="auto">
            <a:xfrm>
              <a:off x="2304" y="1968"/>
              <a:ext cx="2496" cy="528"/>
            </a:xfrm>
            <a:prstGeom prst="rect">
              <a:avLst/>
            </a:prstGeom>
            <a:noFill/>
            <a:ln w="38100">
              <a:solidFill>
                <a:srgbClr val="FF0000"/>
              </a:solidFill>
              <a:miter lim="800000"/>
              <a:headEnd/>
              <a:tailEnd/>
            </a:ln>
          </p:spPr>
          <p:txBody>
            <a:bodyPr wrap="none" anchor="ctr">
              <a:prstTxWarp prst="textNoShape">
                <a:avLst/>
              </a:prstTxWarp>
            </a:bodyPr>
            <a:lstStyle/>
            <a:p>
              <a:endParaRPr lang="en-US"/>
            </a:p>
          </p:txBody>
        </p:sp>
        <p:sp>
          <p:nvSpPr>
            <p:cNvPr id="141328" name="Line 5"/>
            <p:cNvSpPr>
              <a:spLocks noChangeShapeType="1"/>
            </p:cNvSpPr>
            <p:nvPr/>
          </p:nvSpPr>
          <p:spPr bwMode="auto">
            <a:xfrm flipV="1">
              <a:off x="2304" y="1774"/>
              <a:ext cx="336" cy="194"/>
            </a:xfrm>
            <a:prstGeom prst="line">
              <a:avLst/>
            </a:prstGeom>
            <a:noFill/>
            <a:ln w="38100">
              <a:solidFill>
                <a:srgbClr val="FF0000"/>
              </a:solidFill>
              <a:round/>
              <a:headEnd/>
              <a:tailEnd/>
            </a:ln>
          </p:spPr>
          <p:txBody>
            <a:bodyPr>
              <a:prstTxWarp prst="textNoShape">
                <a:avLst/>
              </a:prstTxWarp>
            </a:bodyPr>
            <a:lstStyle/>
            <a:p>
              <a:endParaRPr lang="en-US"/>
            </a:p>
          </p:txBody>
        </p:sp>
        <p:sp>
          <p:nvSpPr>
            <p:cNvPr id="141329" name="Line 6"/>
            <p:cNvSpPr>
              <a:spLocks noChangeShapeType="1"/>
            </p:cNvSpPr>
            <p:nvPr/>
          </p:nvSpPr>
          <p:spPr bwMode="auto">
            <a:xfrm>
              <a:off x="2640" y="1776"/>
              <a:ext cx="2496" cy="0"/>
            </a:xfrm>
            <a:prstGeom prst="line">
              <a:avLst/>
            </a:prstGeom>
            <a:noFill/>
            <a:ln w="38100">
              <a:solidFill>
                <a:srgbClr val="FF0000"/>
              </a:solidFill>
              <a:round/>
              <a:headEnd/>
              <a:tailEnd/>
            </a:ln>
          </p:spPr>
          <p:txBody>
            <a:bodyPr>
              <a:prstTxWarp prst="textNoShape">
                <a:avLst/>
              </a:prstTxWarp>
            </a:bodyPr>
            <a:lstStyle/>
            <a:p>
              <a:endParaRPr lang="en-US"/>
            </a:p>
          </p:txBody>
        </p:sp>
        <p:sp>
          <p:nvSpPr>
            <p:cNvPr id="141330" name="Line 7"/>
            <p:cNvSpPr>
              <a:spLocks noChangeShapeType="1"/>
            </p:cNvSpPr>
            <p:nvPr/>
          </p:nvSpPr>
          <p:spPr bwMode="auto">
            <a:xfrm flipV="1">
              <a:off x="4800" y="1774"/>
              <a:ext cx="336" cy="194"/>
            </a:xfrm>
            <a:prstGeom prst="line">
              <a:avLst/>
            </a:prstGeom>
            <a:noFill/>
            <a:ln w="38100">
              <a:solidFill>
                <a:srgbClr val="FF0000"/>
              </a:solidFill>
              <a:round/>
              <a:headEnd/>
              <a:tailEnd/>
            </a:ln>
          </p:spPr>
          <p:txBody>
            <a:bodyPr>
              <a:prstTxWarp prst="textNoShape">
                <a:avLst/>
              </a:prstTxWarp>
            </a:bodyPr>
            <a:lstStyle/>
            <a:p>
              <a:endParaRPr lang="en-US"/>
            </a:p>
          </p:txBody>
        </p:sp>
        <p:sp>
          <p:nvSpPr>
            <p:cNvPr id="141331" name="Line 8"/>
            <p:cNvSpPr>
              <a:spLocks noChangeShapeType="1"/>
            </p:cNvSpPr>
            <p:nvPr/>
          </p:nvSpPr>
          <p:spPr bwMode="auto">
            <a:xfrm>
              <a:off x="5136" y="1776"/>
              <a:ext cx="0" cy="528"/>
            </a:xfrm>
            <a:prstGeom prst="line">
              <a:avLst/>
            </a:prstGeom>
            <a:noFill/>
            <a:ln w="38100">
              <a:solidFill>
                <a:srgbClr val="FF0000"/>
              </a:solidFill>
              <a:round/>
              <a:headEnd/>
              <a:tailEnd/>
            </a:ln>
          </p:spPr>
          <p:txBody>
            <a:bodyPr>
              <a:prstTxWarp prst="textNoShape">
                <a:avLst/>
              </a:prstTxWarp>
            </a:bodyPr>
            <a:lstStyle/>
            <a:p>
              <a:endParaRPr lang="en-US"/>
            </a:p>
          </p:txBody>
        </p:sp>
        <p:sp>
          <p:nvSpPr>
            <p:cNvPr id="141332" name="Line 9"/>
            <p:cNvSpPr>
              <a:spLocks noChangeShapeType="1"/>
            </p:cNvSpPr>
            <p:nvPr/>
          </p:nvSpPr>
          <p:spPr bwMode="auto">
            <a:xfrm flipV="1">
              <a:off x="4800" y="2302"/>
              <a:ext cx="336" cy="194"/>
            </a:xfrm>
            <a:prstGeom prst="line">
              <a:avLst/>
            </a:prstGeom>
            <a:noFill/>
            <a:ln w="38100">
              <a:solidFill>
                <a:srgbClr val="FF0000"/>
              </a:solidFill>
              <a:round/>
              <a:headEnd/>
              <a:tailEnd/>
            </a:ln>
          </p:spPr>
          <p:txBody>
            <a:bodyPr>
              <a:prstTxWarp prst="textNoShape">
                <a:avLst/>
              </a:prstTxWarp>
            </a:bodyPr>
            <a:lstStyle/>
            <a:p>
              <a:endParaRPr lang="en-US"/>
            </a:p>
          </p:txBody>
        </p:sp>
        <p:sp>
          <p:nvSpPr>
            <p:cNvPr id="141333" name="Text Box 10"/>
            <p:cNvSpPr txBox="1">
              <a:spLocks noChangeArrowheads="1"/>
            </p:cNvSpPr>
            <p:nvPr/>
          </p:nvSpPr>
          <p:spPr bwMode="auto">
            <a:xfrm>
              <a:off x="2438" y="2058"/>
              <a:ext cx="288" cy="396"/>
            </a:xfrm>
            <a:prstGeom prst="rect">
              <a:avLst/>
            </a:prstGeom>
            <a:noFill/>
            <a:ln w="38100">
              <a:noFill/>
              <a:miter lim="800000"/>
              <a:headEnd/>
              <a:tailEnd/>
            </a:ln>
          </p:spPr>
          <p:txBody>
            <a:bodyPr wrap="none">
              <a:prstTxWarp prst="textNoShape">
                <a:avLst/>
              </a:prstTxWarp>
              <a:spAutoFit/>
            </a:bodyPr>
            <a:lstStyle/>
            <a:p>
              <a:r>
                <a:rPr lang="en-US" sz="2800"/>
                <a:t>N</a:t>
              </a:r>
            </a:p>
          </p:txBody>
        </p:sp>
        <p:sp>
          <p:nvSpPr>
            <p:cNvPr id="141334" name="Text Box 11"/>
            <p:cNvSpPr txBox="1">
              <a:spLocks noChangeArrowheads="1"/>
            </p:cNvSpPr>
            <p:nvPr/>
          </p:nvSpPr>
          <p:spPr bwMode="auto">
            <a:xfrm>
              <a:off x="4320" y="2064"/>
              <a:ext cx="242" cy="396"/>
            </a:xfrm>
            <a:prstGeom prst="rect">
              <a:avLst/>
            </a:prstGeom>
            <a:noFill/>
            <a:ln w="38100">
              <a:noFill/>
              <a:miter lim="800000"/>
              <a:headEnd/>
              <a:tailEnd/>
            </a:ln>
          </p:spPr>
          <p:txBody>
            <a:bodyPr wrap="none">
              <a:prstTxWarp prst="textNoShape">
                <a:avLst/>
              </a:prstTxWarp>
              <a:spAutoFit/>
            </a:bodyPr>
            <a:lstStyle/>
            <a:p>
              <a:r>
                <a:rPr lang="en-US" sz="2800"/>
                <a:t>S</a:t>
              </a:r>
            </a:p>
          </p:txBody>
        </p:sp>
      </p:grpSp>
      <p:sp>
        <p:nvSpPr>
          <p:cNvPr id="141316" name="Line 12"/>
          <p:cNvSpPr>
            <a:spLocks noChangeShapeType="1"/>
          </p:cNvSpPr>
          <p:nvPr/>
        </p:nvSpPr>
        <p:spPr bwMode="auto">
          <a:xfrm rot="10800000">
            <a:off x="4419600" y="2095500"/>
            <a:ext cx="2057400" cy="1588"/>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141317" name="Text Box 13"/>
          <p:cNvSpPr txBox="1">
            <a:spLocks noChangeArrowheads="1"/>
          </p:cNvSpPr>
          <p:nvPr/>
        </p:nvSpPr>
        <p:spPr bwMode="auto">
          <a:xfrm>
            <a:off x="609600" y="254000"/>
            <a:ext cx="8305800" cy="954088"/>
          </a:xfrm>
          <a:prstGeom prst="rect">
            <a:avLst/>
          </a:prstGeom>
          <a:noFill/>
          <a:ln w="9525">
            <a:noFill/>
            <a:miter lim="800000"/>
            <a:headEnd/>
            <a:tailEnd/>
          </a:ln>
        </p:spPr>
        <p:txBody>
          <a:bodyPr>
            <a:prstTxWarp prst="textNoShape">
              <a:avLst/>
            </a:prstTxWarp>
            <a:spAutoFit/>
          </a:bodyPr>
          <a:lstStyle/>
          <a:p>
            <a:r>
              <a:rPr lang="en-US" sz="2800"/>
              <a:t>Which way is the current on the front of the coil? (up or down)</a:t>
            </a:r>
          </a:p>
        </p:txBody>
      </p:sp>
      <p:sp>
        <p:nvSpPr>
          <p:cNvPr id="141318" name="Oval 14"/>
          <p:cNvSpPr>
            <a:spLocks noChangeArrowheads="1"/>
          </p:cNvSpPr>
          <p:nvPr/>
        </p:nvSpPr>
        <p:spPr bwMode="auto">
          <a:xfrm>
            <a:off x="7391400" y="2413000"/>
            <a:ext cx="76200" cy="1143000"/>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141319" name="Oval 15"/>
          <p:cNvSpPr>
            <a:spLocks noChangeArrowheads="1"/>
          </p:cNvSpPr>
          <p:nvPr/>
        </p:nvSpPr>
        <p:spPr bwMode="auto">
          <a:xfrm>
            <a:off x="7543800" y="2413000"/>
            <a:ext cx="76200" cy="1143000"/>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141320" name="Oval 16"/>
          <p:cNvSpPr>
            <a:spLocks noChangeArrowheads="1"/>
          </p:cNvSpPr>
          <p:nvPr/>
        </p:nvSpPr>
        <p:spPr bwMode="auto">
          <a:xfrm>
            <a:off x="7696200" y="2413000"/>
            <a:ext cx="76200" cy="1143000"/>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141321" name="Oval 17"/>
          <p:cNvSpPr>
            <a:spLocks noChangeArrowheads="1"/>
          </p:cNvSpPr>
          <p:nvPr/>
        </p:nvSpPr>
        <p:spPr bwMode="auto">
          <a:xfrm>
            <a:off x="7848600" y="2413000"/>
            <a:ext cx="76200" cy="1143000"/>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141322" name="Oval 18"/>
          <p:cNvSpPr>
            <a:spLocks noChangeArrowheads="1"/>
          </p:cNvSpPr>
          <p:nvPr/>
        </p:nvSpPr>
        <p:spPr bwMode="auto">
          <a:xfrm>
            <a:off x="8001000" y="2413000"/>
            <a:ext cx="76200" cy="1143000"/>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141323" name="Oval 19"/>
          <p:cNvSpPr>
            <a:spLocks noChangeArrowheads="1"/>
          </p:cNvSpPr>
          <p:nvPr/>
        </p:nvSpPr>
        <p:spPr bwMode="auto">
          <a:xfrm>
            <a:off x="8153400" y="2413000"/>
            <a:ext cx="76200" cy="1143000"/>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141324" name="Oval 20"/>
          <p:cNvSpPr>
            <a:spLocks noChangeArrowheads="1"/>
          </p:cNvSpPr>
          <p:nvPr/>
        </p:nvSpPr>
        <p:spPr bwMode="auto">
          <a:xfrm>
            <a:off x="8305800" y="2413000"/>
            <a:ext cx="76200" cy="1143000"/>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141325" name="Oval 21"/>
          <p:cNvSpPr>
            <a:spLocks noChangeArrowheads="1"/>
          </p:cNvSpPr>
          <p:nvPr/>
        </p:nvSpPr>
        <p:spPr bwMode="auto">
          <a:xfrm>
            <a:off x="8458200" y="2413000"/>
            <a:ext cx="76200" cy="1143000"/>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141326" name="Oval 22"/>
          <p:cNvSpPr>
            <a:spLocks noChangeArrowheads="1"/>
          </p:cNvSpPr>
          <p:nvPr/>
        </p:nvSpPr>
        <p:spPr bwMode="auto">
          <a:xfrm>
            <a:off x="8610600" y="2413000"/>
            <a:ext cx="76200" cy="1143000"/>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609600" y="254000"/>
            <a:ext cx="8305800" cy="954088"/>
          </a:xfrm>
          <a:prstGeom prst="rect">
            <a:avLst/>
          </a:prstGeom>
          <a:noFill/>
          <a:ln w="9525">
            <a:noFill/>
            <a:miter lim="800000"/>
            <a:headEnd/>
            <a:tailEnd/>
          </a:ln>
        </p:spPr>
        <p:txBody>
          <a:bodyPr>
            <a:prstTxWarp prst="textNoShape">
              <a:avLst/>
            </a:prstTxWarp>
            <a:spAutoFit/>
          </a:bodyPr>
          <a:lstStyle/>
          <a:p>
            <a:r>
              <a:rPr lang="en-US" sz="2800"/>
              <a:t>The wire moves to the right at 12.5 m/s.  What is the EMF generated?  Which end of the wire is the + end?</a:t>
            </a:r>
          </a:p>
        </p:txBody>
      </p:sp>
      <p:sp>
        <p:nvSpPr>
          <p:cNvPr id="142339" name="Text Box 3"/>
          <p:cNvSpPr txBox="1">
            <a:spLocks noChangeArrowheads="1"/>
          </p:cNvSpPr>
          <p:nvPr/>
        </p:nvSpPr>
        <p:spPr bwMode="auto">
          <a:xfrm>
            <a:off x="304800" y="5462588"/>
            <a:ext cx="1054100" cy="276225"/>
          </a:xfrm>
          <a:prstGeom prst="rect">
            <a:avLst/>
          </a:prstGeom>
          <a:noFill/>
          <a:ln w="9525">
            <a:noFill/>
            <a:miter lim="800000"/>
            <a:headEnd/>
            <a:tailEnd/>
          </a:ln>
        </p:spPr>
        <p:txBody>
          <a:bodyPr wrap="none">
            <a:prstTxWarp prst="textNoShape">
              <a:avLst/>
            </a:prstTxWarp>
            <a:spAutoFit/>
          </a:bodyPr>
          <a:lstStyle/>
          <a:p>
            <a:r>
              <a:rPr lang="en-US" sz="1200"/>
              <a:t>11 V , Bottom</a:t>
            </a:r>
          </a:p>
        </p:txBody>
      </p:sp>
      <p:sp>
        <p:nvSpPr>
          <p:cNvPr id="142340" name="Text Box 4"/>
          <p:cNvSpPr txBox="1">
            <a:spLocks noChangeArrowheads="1"/>
          </p:cNvSpPr>
          <p:nvPr/>
        </p:nvSpPr>
        <p:spPr bwMode="auto">
          <a:xfrm>
            <a:off x="4191000" y="1206500"/>
            <a:ext cx="2332038" cy="769938"/>
          </a:xfrm>
          <a:prstGeom prst="rect">
            <a:avLst/>
          </a:prstGeom>
          <a:noFill/>
          <a:ln w="9525">
            <a:noFill/>
            <a:miter lim="800000"/>
            <a:headEnd/>
            <a:tailEnd/>
          </a:ln>
        </p:spPr>
        <p:txBody>
          <a:bodyPr wrap="none">
            <a:prstTxWarp prst="textNoShape">
              <a:avLst/>
            </a:prstTxWarp>
            <a:spAutoFit/>
          </a:bodyPr>
          <a:lstStyle/>
          <a:p>
            <a:r>
              <a:rPr lang="en-US" sz="4400"/>
              <a:t>B = 1.7 T</a:t>
            </a:r>
          </a:p>
        </p:txBody>
      </p:sp>
      <p:sp>
        <p:nvSpPr>
          <p:cNvPr id="142341" name="Text Box 5"/>
          <p:cNvSpPr txBox="1">
            <a:spLocks noChangeArrowheads="1"/>
          </p:cNvSpPr>
          <p:nvPr/>
        </p:nvSpPr>
        <p:spPr bwMode="auto">
          <a:xfrm>
            <a:off x="1600200" y="1079500"/>
            <a:ext cx="5262563" cy="4154488"/>
          </a:xfrm>
          <a:prstGeom prst="rect">
            <a:avLst/>
          </a:prstGeom>
          <a:noFill/>
          <a:ln w="9525">
            <a:noFill/>
            <a:miter lim="800000"/>
            <a:headEnd/>
            <a:tailEnd/>
          </a:ln>
        </p:spPr>
        <p:txBody>
          <a:bodyPr wrap="none">
            <a:prstTxWarp prst="textNoShape">
              <a:avLst/>
            </a:prstTxWarp>
            <a:spAutoFit/>
          </a:bodyPr>
          <a:lstStyle/>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p:txBody>
      </p:sp>
      <p:sp>
        <p:nvSpPr>
          <p:cNvPr id="142342" name="Line 6"/>
          <p:cNvSpPr>
            <a:spLocks noChangeShapeType="1"/>
          </p:cNvSpPr>
          <p:nvPr/>
        </p:nvSpPr>
        <p:spPr bwMode="auto">
          <a:xfrm>
            <a:off x="3505200" y="1841500"/>
            <a:ext cx="0" cy="1841500"/>
          </a:xfrm>
          <a:prstGeom prst="line">
            <a:avLst/>
          </a:prstGeom>
          <a:noFill/>
          <a:ln w="38100">
            <a:solidFill>
              <a:srgbClr val="FF0000"/>
            </a:solidFill>
            <a:round/>
            <a:headEnd/>
            <a:tailEnd/>
          </a:ln>
        </p:spPr>
        <p:txBody>
          <a:bodyPr>
            <a:prstTxWarp prst="textNoShape">
              <a:avLst/>
            </a:prstTxWarp>
          </a:bodyPr>
          <a:lstStyle/>
          <a:p>
            <a:endParaRPr lang="en-US"/>
          </a:p>
        </p:txBody>
      </p:sp>
      <p:sp>
        <p:nvSpPr>
          <p:cNvPr id="142343" name="Text Box 7"/>
          <p:cNvSpPr txBox="1">
            <a:spLocks noChangeArrowheads="1"/>
          </p:cNvSpPr>
          <p:nvPr/>
        </p:nvSpPr>
        <p:spPr bwMode="auto">
          <a:xfrm>
            <a:off x="2362200" y="2476500"/>
            <a:ext cx="1162050" cy="523875"/>
          </a:xfrm>
          <a:prstGeom prst="rect">
            <a:avLst/>
          </a:prstGeom>
          <a:noFill/>
          <a:ln w="38100">
            <a:noFill/>
            <a:miter lim="800000"/>
            <a:headEnd/>
            <a:tailEnd/>
          </a:ln>
        </p:spPr>
        <p:txBody>
          <a:bodyPr wrap="none">
            <a:prstTxWarp prst="textNoShape">
              <a:avLst/>
            </a:prstTxWarp>
            <a:spAutoFit/>
          </a:bodyPr>
          <a:lstStyle/>
          <a:p>
            <a:r>
              <a:rPr lang="en-US" sz="2800"/>
              <a:t>50. cm</a:t>
            </a:r>
          </a:p>
        </p:txBody>
      </p:sp>
      <p:sp>
        <p:nvSpPr>
          <p:cNvPr id="142344" name="Line 8"/>
          <p:cNvSpPr>
            <a:spLocks noChangeShapeType="1"/>
          </p:cNvSpPr>
          <p:nvPr/>
        </p:nvSpPr>
        <p:spPr bwMode="auto">
          <a:xfrm>
            <a:off x="3657600" y="2794000"/>
            <a:ext cx="2209800" cy="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142345" name="Text Box 9"/>
          <p:cNvSpPr txBox="1">
            <a:spLocks noChangeArrowheads="1"/>
          </p:cNvSpPr>
          <p:nvPr/>
        </p:nvSpPr>
        <p:spPr bwMode="auto">
          <a:xfrm>
            <a:off x="6232525" y="2468563"/>
            <a:ext cx="1422400" cy="523875"/>
          </a:xfrm>
          <a:prstGeom prst="rect">
            <a:avLst/>
          </a:prstGeom>
          <a:noFill/>
          <a:ln w="38100">
            <a:noFill/>
            <a:miter lim="800000"/>
            <a:headEnd/>
            <a:tailEnd/>
          </a:ln>
        </p:spPr>
        <p:txBody>
          <a:bodyPr wrap="none">
            <a:prstTxWarp prst="textNoShape">
              <a:avLst/>
            </a:prstTxWarp>
            <a:spAutoFit/>
          </a:bodyPr>
          <a:lstStyle/>
          <a:p>
            <a:r>
              <a:rPr lang="en-US" sz="2800"/>
              <a:t>12.5 m/s</a:t>
            </a:r>
          </a:p>
        </p:txBody>
      </p:sp>
      <p:sp>
        <p:nvSpPr>
          <p:cNvPr id="142346" name="Text Box 10"/>
          <p:cNvSpPr txBox="1">
            <a:spLocks noChangeArrowheads="1"/>
          </p:cNvSpPr>
          <p:nvPr/>
        </p:nvSpPr>
        <p:spPr bwMode="auto">
          <a:xfrm>
            <a:off x="4022725" y="3844925"/>
            <a:ext cx="184150" cy="460375"/>
          </a:xfrm>
          <a:prstGeom prst="rect">
            <a:avLst/>
          </a:prstGeom>
          <a:noFill/>
          <a:ln w="38100">
            <a:noFill/>
            <a:miter lim="800000"/>
            <a:headEnd/>
            <a:tailEnd/>
          </a:ln>
        </p:spPr>
        <p:txBody>
          <a:bodyPr wrap="none">
            <a:prstTxWarp prst="textNoShape">
              <a:avLst/>
            </a:prstTxWarp>
            <a:spAutoFit/>
          </a:bodyPr>
          <a:lstStyle/>
          <a:p>
            <a:endParaRPr lang="en-US"/>
          </a:p>
        </p:txBody>
      </p:sp>
      <p:sp>
        <p:nvSpPr>
          <p:cNvPr id="184331" name="Text Box 11"/>
          <p:cNvSpPr txBox="1">
            <a:spLocks noChangeArrowheads="1"/>
          </p:cNvSpPr>
          <p:nvPr/>
        </p:nvSpPr>
        <p:spPr bwMode="auto">
          <a:xfrm>
            <a:off x="4235450" y="3302000"/>
            <a:ext cx="5002213" cy="2246313"/>
          </a:xfrm>
          <a:prstGeom prst="rect">
            <a:avLst/>
          </a:prstGeom>
          <a:solidFill>
            <a:schemeClr val="bg1"/>
          </a:solidFill>
          <a:ln w="38100">
            <a:noFill/>
            <a:miter lim="800000"/>
            <a:headEnd/>
            <a:tailEnd/>
          </a:ln>
        </p:spPr>
        <p:txBody>
          <a:bodyPr wrap="none">
            <a:prstTxWarp prst="textNoShape">
              <a:avLst/>
            </a:prstTxWarp>
            <a:spAutoFit/>
          </a:bodyPr>
          <a:lstStyle/>
          <a:p>
            <a:r>
              <a:rPr lang="en-US" sz="5400" i="1">
                <a:sym typeface="Symbol" charset="2"/>
              </a:rPr>
              <a:t></a:t>
            </a:r>
            <a:r>
              <a:rPr lang="en-US" sz="2800" i="1">
                <a:sym typeface="Symbol" charset="2"/>
              </a:rPr>
              <a:t> = </a:t>
            </a:r>
            <a:r>
              <a:rPr lang="en-US" sz="3200" i="1">
                <a:sym typeface="Symbol" charset="2"/>
              </a:rPr>
              <a:t>Bvl</a:t>
            </a:r>
          </a:p>
          <a:p>
            <a:r>
              <a:rPr lang="en-US" sz="5400" i="1">
                <a:sym typeface="Symbol" charset="2"/>
              </a:rPr>
              <a:t></a:t>
            </a:r>
            <a:r>
              <a:rPr lang="en-US" sz="2800" i="1">
                <a:sym typeface="Symbol" charset="2"/>
              </a:rPr>
              <a:t> =</a:t>
            </a:r>
            <a:r>
              <a:rPr lang="en-US" sz="3200">
                <a:sym typeface="Symbol" charset="2"/>
              </a:rPr>
              <a:t> (1.7 T)(12.5 m/s)(.50 m)</a:t>
            </a:r>
          </a:p>
          <a:p>
            <a:r>
              <a:rPr lang="en-US" sz="3200">
                <a:sym typeface="Symbol" charset="2"/>
              </a:rPr>
              <a:t>= 10.625 V = 11 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31">
                                            <p:bg/>
                                          </p:spTgt>
                                        </p:tgtEl>
                                        <p:attrNameLst>
                                          <p:attrName>style.visibility</p:attrName>
                                        </p:attrNameLst>
                                      </p:cBhvr>
                                      <p:to>
                                        <p:strVal val="visible"/>
                                      </p:to>
                                    </p:set>
                                    <p:animEffect transition="in" filter="wipe(left)">
                                      <p:cBhvr>
                                        <p:cTn id="7" dur="500"/>
                                        <p:tgtEl>
                                          <p:spTgt spid="18433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31">
                                            <p:txEl>
                                              <p:pRg st="0" end="0"/>
                                            </p:txEl>
                                          </p:spTgt>
                                        </p:tgtEl>
                                        <p:attrNameLst>
                                          <p:attrName>style.visibility</p:attrName>
                                        </p:attrNameLst>
                                      </p:cBhvr>
                                      <p:to>
                                        <p:strVal val="visible"/>
                                      </p:to>
                                    </p:set>
                                    <p:animEffect transition="in" filter="wipe(left)">
                                      <p:cBhvr>
                                        <p:cTn id="12" dur="500"/>
                                        <p:tgtEl>
                                          <p:spTgt spid="1843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31">
                                            <p:txEl>
                                              <p:pRg st="1" end="1"/>
                                            </p:txEl>
                                          </p:spTgt>
                                        </p:tgtEl>
                                        <p:attrNameLst>
                                          <p:attrName>style.visibility</p:attrName>
                                        </p:attrNameLst>
                                      </p:cBhvr>
                                      <p:to>
                                        <p:strVal val="visible"/>
                                      </p:to>
                                    </p:set>
                                    <p:animEffect transition="in" filter="wipe(left)">
                                      <p:cBhvr>
                                        <p:cTn id="17" dur="500"/>
                                        <p:tgtEl>
                                          <p:spTgt spid="1843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4331">
                                            <p:txEl>
                                              <p:pRg st="2" end="2"/>
                                            </p:txEl>
                                          </p:spTgt>
                                        </p:tgtEl>
                                        <p:attrNameLst>
                                          <p:attrName>style.visibility</p:attrName>
                                        </p:attrNameLst>
                                      </p:cBhvr>
                                      <p:to>
                                        <p:strVal val="visible"/>
                                      </p:to>
                                    </p:set>
                                    <p:animEffect transition="in" filter="wipe(left)">
                                      <p:cBhvr>
                                        <p:cTn id="22" dur="500"/>
                                        <p:tgtEl>
                                          <p:spTgt spid="1843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1" grpId="0" build="p" animBg="1" autoUpdateAnimBg="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609600" y="254000"/>
            <a:ext cx="8305800" cy="1384300"/>
          </a:xfrm>
          <a:prstGeom prst="rect">
            <a:avLst/>
          </a:prstGeom>
          <a:noFill/>
          <a:ln w="9525">
            <a:noFill/>
            <a:miter lim="800000"/>
            <a:headEnd/>
            <a:tailEnd/>
          </a:ln>
        </p:spPr>
        <p:txBody>
          <a:bodyPr>
            <a:prstTxWarp prst="textNoShape">
              <a:avLst/>
            </a:prstTxWarp>
            <a:spAutoFit/>
          </a:bodyPr>
          <a:lstStyle/>
          <a:p>
            <a:r>
              <a:rPr lang="en-US" sz="2800"/>
              <a:t>The wire has a potential of .215 V, and the right end is positive.  What is the magnetic field, and which direction is it?</a:t>
            </a:r>
          </a:p>
        </p:txBody>
      </p:sp>
      <p:sp>
        <p:nvSpPr>
          <p:cNvPr id="143363" name="Text Box 3"/>
          <p:cNvSpPr txBox="1">
            <a:spLocks noChangeArrowheads="1"/>
          </p:cNvSpPr>
          <p:nvPr/>
        </p:nvSpPr>
        <p:spPr bwMode="auto">
          <a:xfrm>
            <a:off x="304800" y="5462588"/>
            <a:ext cx="1303338" cy="276225"/>
          </a:xfrm>
          <a:prstGeom prst="rect">
            <a:avLst/>
          </a:prstGeom>
          <a:noFill/>
          <a:ln w="9525">
            <a:noFill/>
            <a:miter lim="800000"/>
            <a:headEnd/>
            <a:tailEnd/>
          </a:ln>
        </p:spPr>
        <p:txBody>
          <a:bodyPr wrap="none">
            <a:prstTxWarp prst="textNoShape">
              <a:avLst/>
            </a:prstTxWarp>
            <a:spAutoFit/>
          </a:bodyPr>
          <a:lstStyle/>
          <a:p>
            <a:r>
              <a:rPr lang="en-US" sz="1200"/>
              <a:t>.0501 T ,into page</a:t>
            </a:r>
          </a:p>
        </p:txBody>
      </p:sp>
      <p:sp>
        <p:nvSpPr>
          <p:cNvPr id="143364" name="Text Box 4"/>
          <p:cNvSpPr txBox="1">
            <a:spLocks noChangeArrowheads="1"/>
          </p:cNvSpPr>
          <p:nvPr/>
        </p:nvSpPr>
        <p:spPr bwMode="auto">
          <a:xfrm>
            <a:off x="5897563" y="1206500"/>
            <a:ext cx="1662112" cy="769938"/>
          </a:xfrm>
          <a:prstGeom prst="rect">
            <a:avLst/>
          </a:prstGeom>
          <a:noFill/>
          <a:ln w="9525">
            <a:noFill/>
            <a:miter lim="800000"/>
            <a:headEnd/>
            <a:tailEnd/>
          </a:ln>
        </p:spPr>
        <p:txBody>
          <a:bodyPr wrap="none">
            <a:prstTxWarp prst="textNoShape">
              <a:avLst/>
            </a:prstTxWarp>
            <a:spAutoFit/>
          </a:bodyPr>
          <a:lstStyle/>
          <a:p>
            <a:r>
              <a:rPr lang="en-US" sz="4400"/>
              <a:t>B = ??</a:t>
            </a:r>
          </a:p>
        </p:txBody>
      </p:sp>
      <p:sp>
        <p:nvSpPr>
          <p:cNvPr id="143365" name="Text Box 5"/>
          <p:cNvSpPr txBox="1">
            <a:spLocks noChangeArrowheads="1"/>
          </p:cNvSpPr>
          <p:nvPr/>
        </p:nvSpPr>
        <p:spPr bwMode="auto">
          <a:xfrm>
            <a:off x="3429000" y="1333500"/>
            <a:ext cx="1341438" cy="523875"/>
          </a:xfrm>
          <a:prstGeom prst="rect">
            <a:avLst/>
          </a:prstGeom>
          <a:noFill/>
          <a:ln w="38100">
            <a:noFill/>
            <a:miter lim="800000"/>
            <a:headEnd/>
            <a:tailEnd/>
          </a:ln>
        </p:spPr>
        <p:txBody>
          <a:bodyPr wrap="none">
            <a:prstTxWarp prst="textNoShape">
              <a:avLst/>
            </a:prstTxWarp>
            <a:spAutoFit/>
          </a:bodyPr>
          <a:lstStyle/>
          <a:p>
            <a:r>
              <a:rPr lang="en-US" sz="2800"/>
              <a:t>175. cm</a:t>
            </a:r>
          </a:p>
        </p:txBody>
      </p:sp>
      <p:sp>
        <p:nvSpPr>
          <p:cNvPr id="143366" name="Text Box 6"/>
          <p:cNvSpPr txBox="1">
            <a:spLocks noChangeArrowheads="1"/>
          </p:cNvSpPr>
          <p:nvPr/>
        </p:nvSpPr>
        <p:spPr bwMode="auto">
          <a:xfrm>
            <a:off x="2286000" y="2159000"/>
            <a:ext cx="1422400" cy="523875"/>
          </a:xfrm>
          <a:prstGeom prst="rect">
            <a:avLst/>
          </a:prstGeom>
          <a:noFill/>
          <a:ln w="38100">
            <a:noFill/>
            <a:miter lim="800000"/>
            <a:headEnd/>
            <a:tailEnd/>
          </a:ln>
        </p:spPr>
        <p:txBody>
          <a:bodyPr wrap="none">
            <a:prstTxWarp prst="textNoShape">
              <a:avLst/>
            </a:prstTxWarp>
            <a:spAutoFit/>
          </a:bodyPr>
          <a:lstStyle/>
          <a:p>
            <a:r>
              <a:rPr lang="en-US" sz="2800"/>
              <a:t>2.45 m/s</a:t>
            </a:r>
          </a:p>
        </p:txBody>
      </p:sp>
      <p:sp>
        <p:nvSpPr>
          <p:cNvPr id="143367" name="Text Box 7"/>
          <p:cNvSpPr txBox="1">
            <a:spLocks noChangeArrowheads="1"/>
          </p:cNvSpPr>
          <p:nvPr/>
        </p:nvSpPr>
        <p:spPr bwMode="auto">
          <a:xfrm>
            <a:off x="4022725" y="3844925"/>
            <a:ext cx="184150" cy="460375"/>
          </a:xfrm>
          <a:prstGeom prst="rect">
            <a:avLst/>
          </a:prstGeom>
          <a:noFill/>
          <a:ln w="38100">
            <a:noFill/>
            <a:miter lim="800000"/>
            <a:headEnd/>
            <a:tailEnd/>
          </a:ln>
        </p:spPr>
        <p:txBody>
          <a:bodyPr wrap="none">
            <a:prstTxWarp prst="textNoShape">
              <a:avLst/>
            </a:prstTxWarp>
            <a:spAutoFit/>
          </a:bodyPr>
          <a:lstStyle/>
          <a:p>
            <a:endParaRPr lang="en-US"/>
          </a:p>
        </p:txBody>
      </p:sp>
      <p:sp>
        <p:nvSpPr>
          <p:cNvPr id="185352" name="Text Box 8"/>
          <p:cNvSpPr txBox="1">
            <a:spLocks noChangeArrowheads="1"/>
          </p:cNvSpPr>
          <p:nvPr/>
        </p:nvSpPr>
        <p:spPr bwMode="auto">
          <a:xfrm>
            <a:off x="4235450" y="3571875"/>
            <a:ext cx="4508500" cy="1384300"/>
          </a:xfrm>
          <a:prstGeom prst="rect">
            <a:avLst/>
          </a:prstGeom>
          <a:solidFill>
            <a:schemeClr val="bg1"/>
          </a:solidFill>
          <a:ln w="38100">
            <a:noFill/>
            <a:miter lim="800000"/>
            <a:headEnd/>
            <a:tailEnd/>
          </a:ln>
        </p:spPr>
        <p:txBody>
          <a:bodyPr wrap="none">
            <a:prstTxWarp prst="textNoShape">
              <a:avLst/>
            </a:prstTxWarp>
            <a:spAutoFit/>
          </a:bodyPr>
          <a:lstStyle/>
          <a:p>
            <a:r>
              <a:rPr lang="en-US" sz="2800" i="1">
                <a:sym typeface="Symbol" charset="2"/>
              </a:rPr>
              <a:t> = Bvl</a:t>
            </a:r>
          </a:p>
          <a:p>
            <a:r>
              <a:rPr lang="en-US" sz="2800">
                <a:sym typeface="Symbol" charset="2"/>
              </a:rPr>
              <a:t>.215 V = B(2.45 m/s)(1.75 m)</a:t>
            </a:r>
          </a:p>
          <a:p>
            <a:r>
              <a:rPr lang="en-US" sz="2800">
                <a:sym typeface="Symbol" charset="2"/>
              </a:rPr>
              <a:t>B = 0.050145773 = .0501 T</a:t>
            </a:r>
          </a:p>
        </p:txBody>
      </p:sp>
      <p:sp>
        <p:nvSpPr>
          <p:cNvPr id="143369" name="Line 9"/>
          <p:cNvSpPr>
            <a:spLocks noChangeShapeType="1"/>
          </p:cNvSpPr>
          <p:nvPr/>
        </p:nvSpPr>
        <p:spPr bwMode="auto">
          <a:xfrm>
            <a:off x="1828800" y="1841500"/>
            <a:ext cx="4648200" cy="0"/>
          </a:xfrm>
          <a:prstGeom prst="line">
            <a:avLst/>
          </a:prstGeom>
          <a:noFill/>
          <a:ln w="38100">
            <a:solidFill>
              <a:srgbClr val="FF0000"/>
            </a:solidFill>
            <a:round/>
            <a:headEnd/>
            <a:tailEnd/>
          </a:ln>
        </p:spPr>
        <p:txBody>
          <a:bodyPr>
            <a:prstTxWarp prst="textNoShape">
              <a:avLst/>
            </a:prstTxWarp>
          </a:bodyPr>
          <a:lstStyle/>
          <a:p>
            <a:endParaRPr lang="en-US"/>
          </a:p>
        </p:txBody>
      </p:sp>
      <p:sp>
        <p:nvSpPr>
          <p:cNvPr id="143370" name="Line 10"/>
          <p:cNvSpPr>
            <a:spLocks noChangeShapeType="1"/>
          </p:cNvSpPr>
          <p:nvPr/>
        </p:nvSpPr>
        <p:spPr bwMode="auto">
          <a:xfrm>
            <a:off x="4038600" y="2032000"/>
            <a:ext cx="0" cy="120650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5352">
                                            <p:bg/>
                                          </p:spTgt>
                                        </p:tgtEl>
                                        <p:attrNameLst>
                                          <p:attrName>style.visibility</p:attrName>
                                        </p:attrNameLst>
                                      </p:cBhvr>
                                      <p:to>
                                        <p:strVal val="visible"/>
                                      </p:to>
                                    </p:set>
                                    <p:animEffect transition="in" filter="wipe(left)">
                                      <p:cBhvr>
                                        <p:cTn id="7" dur="500"/>
                                        <p:tgtEl>
                                          <p:spTgt spid="18535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5352">
                                            <p:txEl>
                                              <p:pRg st="0" end="0"/>
                                            </p:txEl>
                                          </p:spTgt>
                                        </p:tgtEl>
                                        <p:attrNameLst>
                                          <p:attrName>style.visibility</p:attrName>
                                        </p:attrNameLst>
                                      </p:cBhvr>
                                      <p:to>
                                        <p:strVal val="visible"/>
                                      </p:to>
                                    </p:set>
                                    <p:animEffect transition="in" filter="wipe(left)">
                                      <p:cBhvr>
                                        <p:cTn id="12" dur="500"/>
                                        <p:tgtEl>
                                          <p:spTgt spid="1853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5352">
                                            <p:txEl>
                                              <p:pRg st="1" end="1"/>
                                            </p:txEl>
                                          </p:spTgt>
                                        </p:tgtEl>
                                        <p:attrNameLst>
                                          <p:attrName>style.visibility</p:attrName>
                                        </p:attrNameLst>
                                      </p:cBhvr>
                                      <p:to>
                                        <p:strVal val="visible"/>
                                      </p:to>
                                    </p:set>
                                    <p:animEffect transition="in" filter="wipe(left)">
                                      <p:cBhvr>
                                        <p:cTn id="17" dur="500"/>
                                        <p:tgtEl>
                                          <p:spTgt spid="18535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5352">
                                            <p:txEl>
                                              <p:pRg st="2" end="2"/>
                                            </p:txEl>
                                          </p:spTgt>
                                        </p:tgtEl>
                                        <p:attrNameLst>
                                          <p:attrName>style.visibility</p:attrName>
                                        </p:attrNameLst>
                                      </p:cBhvr>
                                      <p:to>
                                        <p:strVal val="visible"/>
                                      </p:to>
                                    </p:set>
                                    <p:animEffect transition="in" filter="wipe(left)">
                                      <p:cBhvr>
                                        <p:cTn id="22" dur="500"/>
                                        <p:tgtEl>
                                          <p:spTgt spid="1853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2" grpId="0" build="p"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7010400" y="2349500"/>
            <a:ext cx="1524000" cy="952500"/>
          </a:xfrm>
          <a:prstGeom prst="rect">
            <a:avLst/>
          </a:prstGeom>
          <a:solidFill>
            <a:srgbClr val="FF0000"/>
          </a:solidFill>
          <a:ln w="38100">
            <a:noFill/>
            <a:miter lim="800000"/>
            <a:headEnd/>
            <a:tailEnd/>
          </a:ln>
        </p:spPr>
        <p:txBody>
          <a:bodyPr wrap="none" anchor="ctr">
            <a:prstTxWarp prst="textNoShape">
              <a:avLst/>
            </a:prstTxWarp>
          </a:bodyPr>
          <a:lstStyle/>
          <a:p>
            <a:pPr algn="ctr"/>
            <a:r>
              <a:rPr lang="en-US" sz="3200"/>
              <a:t>120. kg</a:t>
            </a:r>
          </a:p>
        </p:txBody>
      </p:sp>
      <p:sp>
        <p:nvSpPr>
          <p:cNvPr id="35843" name="Text Box 5"/>
          <p:cNvSpPr txBox="1">
            <a:spLocks noChangeArrowheads="1"/>
          </p:cNvSpPr>
          <p:nvPr/>
        </p:nvSpPr>
        <p:spPr bwMode="auto">
          <a:xfrm>
            <a:off x="7848600" y="1295400"/>
            <a:ext cx="412750" cy="584200"/>
          </a:xfrm>
          <a:prstGeom prst="rect">
            <a:avLst/>
          </a:prstGeom>
          <a:noFill/>
          <a:ln w="38100">
            <a:noFill/>
            <a:miter lim="800000"/>
            <a:headEnd/>
            <a:tailEnd/>
          </a:ln>
        </p:spPr>
        <p:txBody>
          <a:bodyPr wrap="none">
            <a:prstTxWarp prst="textNoShape">
              <a:avLst/>
            </a:prstTxWarp>
            <a:spAutoFit/>
          </a:bodyPr>
          <a:lstStyle/>
          <a:p>
            <a:r>
              <a:rPr lang="en-US" sz="3200"/>
              <a:t>F</a:t>
            </a:r>
          </a:p>
        </p:txBody>
      </p:sp>
      <p:sp>
        <p:nvSpPr>
          <p:cNvPr id="79878" name="Text Box 6"/>
          <p:cNvSpPr txBox="1">
            <a:spLocks noChangeArrowheads="1"/>
          </p:cNvSpPr>
          <p:nvPr/>
        </p:nvSpPr>
        <p:spPr bwMode="auto">
          <a:xfrm>
            <a:off x="304800" y="762000"/>
            <a:ext cx="6248400" cy="1570038"/>
          </a:xfrm>
          <a:prstGeom prst="rect">
            <a:avLst/>
          </a:prstGeom>
          <a:noFill/>
          <a:ln w="9525">
            <a:noFill/>
            <a:miter lim="800000"/>
            <a:headEnd/>
            <a:tailEnd/>
          </a:ln>
        </p:spPr>
        <p:txBody>
          <a:bodyPr>
            <a:prstTxWarp prst="textNoShape">
              <a:avLst/>
            </a:prstTxWarp>
            <a:spAutoFit/>
          </a:bodyPr>
          <a:lstStyle/>
          <a:p>
            <a:r>
              <a:rPr lang="en-US" sz="1600" b="1"/>
              <a:t>F = ma, </a:t>
            </a:r>
          </a:p>
          <a:p>
            <a:r>
              <a:rPr lang="en-US" sz="1600" b="1"/>
              <a:t>wt = 1176 N downward</a:t>
            </a:r>
          </a:p>
          <a:p>
            <a:r>
              <a:rPr lang="en-US" sz="1600" b="1"/>
              <a:t>&lt;F – 1176 N&gt; = (120. kg)(-4.50 m/s/s)</a:t>
            </a:r>
          </a:p>
          <a:p>
            <a:r>
              <a:rPr lang="en-US" sz="1600" b="1"/>
              <a:t>F – 1176 N = -540 N</a:t>
            </a:r>
          </a:p>
          <a:p>
            <a:r>
              <a:rPr lang="en-US" sz="1600" b="1"/>
              <a:t>F = </a:t>
            </a:r>
            <a:r>
              <a:rPr lang="en-US" sz="1600" b="1" u="sng"/>
              <a:t>636 N</a:t>
            </a:r>
            <a:r>
              <a:rPr lang="en-US" sz="1600" b="1"/>
              <a:t> </a:t>
            </a:r>
          </a:p>
          <a:p>
            <a:r>
              <a:rPr lang="en-US" sz="1600" b="1"/>
              <a:t>…</a:t>
            </a:r>
          </a:p>
        </p:txBody>
      </p:sp>
      <p:sp>
        <p:nvSpPr>
          <p:cNvPr id="35845" name="Text Box 7"/>
          <p:cNvSpPr txBox="1">
            <a:spLocks noChangeArrowheads="1"/>
          </p:cNvSpPr>
          <p:nvPr/>
        </p:nvSpPr>
        <p:spPr bwMode="auto">
          <a:xfrm>
            <a:off x="304800" y="127000"/>
            <a:ext cx="8305800" cy="584200"/>
          </a:xfrm>
          <a:prstGeom prst="rect">
            <a:avLst/>
          </a:prstGeom>
          <a:noFill/>
          <a:ln w="9525">
            <a:noFill/>
            <a:miter lim="800000"/>
            <a:headEnd/>
            <a:tailEnd/>
          </a:ln>
        </p:spPr>
        <p:txBody>
          <a:bodyPr>
            <a:prstTxWarp prst="textNoShape">
              <a:avLst/>
            </a:prstTxWarp>
            <a:spAutoFit/>
          </a:bodyPr>
          <a:lstStyle/>
          <a:p>
            <a:r>
              <a:rPr lang="en-US" sz="3200" b="1"/>
              <a:t>Find the force:</a:t>
            </a:r>
            <a:endParaRPr lang="en-US" sz="3200"/>
          </a:p>
        </p:txBody>
      </p:sp>
      <p:sp>
        <p:nvSpPr>
          <p:cNvPr id="35846" name="Line 8"/>
          <p:cNvSpPr>
            <a:spLocks noChangeShapeType="1"/>
          </p:cNvSpPr>
          <p:nvPr/>
        </p:nvSpPr>
        <p:spPr bwMode="auto">
          <a:xfrm flipV="1">
            <a:off x="7696200" y="698500"/>
            <a:ext cx="0" cy="16510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35847" name="Text Box 9"/>
          <p:cNvSpPr txBox="1">
            <a:spLocks noChangeArrowheads="1"/>
          </p:cNvSpPr>
          <p:nvPr/>
        </p:nvSpPr>
        <p:spPr bwMode="auto">
          <a:xfrm>
            <a:off x="6096000" y="3429000"/>
            <a:ext cx="2943225" cy="1077913"/>
          </a:xfrm>
          <a:prstGeom prst="rect">
            <a:avLst/>
          </a:prstGeom>
          <a:noFill/>
          <a:ln w="38100">
            <a:noFill/>
            <a:miter lim="800000"/>
            <a:headEnd/>
            <a:tailEnd/>
          </a:ln>
        </p:spPr>
        <p:txBody>
          <a:bodyPr wrap="none">
            <a:prstTxWarp prst="textNoShape">
              <a:avLst/>
            </a:prstTxWarp>
            <a:spAutoFit/>
          </a:bodyPr>
          <a:lstStyle/>
          <a:p>
            <a:r>
              <a:rPr lang="en-US" sz="3200"/>
              <a:t>a = -4.50 m/s/s</a:t>
            </a:r>
          </a:p>
          <a:p>
            <a:r>
              <a:rPr lang="en-US" sz="3200"/>
              <a:t>(DOWNWARD)</a:t>
            </a:r>
          </a:p>
        </p:txBody>
      </p:sp>
      <p:sp>
        <p:nvSpPr>
          <p:cNvPr id="35848" name="Rectangle 10"/>
          <p:cNvSpPr>
            <a:spLocks noChangeArrowheads="1"/>
          </p:cNvSpPr>
          <p:nvPr/>
        </p:nvSpPr>
        <p:spPr bwMode="auto">
          <a:xfrm>
            <a:off x="152400" y="4762500"/>
            <a:ext cx="946150" cy="461963"/>
          </a:xfrm>
          <a:prstGeom prst="rect">
            <a:avLst/>
          </a:prstGeom>
          <a:noFill/>
          <a:ln w="25400">
            <a:noFill/>
            <a:miter lim="800000"/>
            <a:headEnd/>
            <a:tailEnd/>
          </a:ln>
        </p:spPr>
        <p:txBody>
          <a:bodyPr wrap="none">
            <a:prstTxWarp prst="textNoShape">
              <a:avLst/>
            </a:prstTxWarp>
            <a:spAutoFit/>
          </a:bodyPr>
          <a:lstStyle/>
          <a:p>
            <a:r>
              <a:rPr lang="en-US" b="1" u="sng"/>
              <a:t>636 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878">
                                            <p:txEl>
                                              <p:pRg st="0" end="0"/>
                                            </p:txEl>
                                          </p:spTgt>
                                        </p:tgtEl>
                                        <p:attrNameLst>
                                          <p:attrName>style.visibility</p:attrName>
                                        </p:attrNameLst>
                                      </p:cBhvr>
                                      <p:to>
                                        <p:strVal val="visible"/>
                                      </p:to>
                                    </p:set>
                                    <p:anim calcmode="lin" valueType="num">
                                      <p:cBhvr additive="base">
                                        <p:cTn id="7" dur="500" fill="hold"/>
                                        <p:tgtEl>
                                          <p:spTgt spid="7987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987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9878">
                                            <p:txEl>
                                              <p:pRg st="1" end="1"/>
                                            </p:txEl>
                                          </p:spTgt>
                                        </p:tgtEl>
                                        <p:attrNameLst>
                                          <p:attrName>style.visibility</p:attrName>
                                        </p:attrNameLst>
                                      </p:cBhvr>
                                      <p:to>
                                        <p:strVal val="visible"/>
                                      </p:to>
                                    </p:set>
                                    <p:anim calcmode="lin" valueType="num">
                                      <p:cBhvr additive="base">
                                        <p:cTn id="13" dur="500" fill="hold"/>
                                        <p:tgtEl>
                                          <p:spTgt spid="7987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987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9878">
                                            <p:txEl>
                                              <p:pRg st="2" end="2"/>
                                            </p:txEl>
                                          </p:spTgt>
                                        </p:tgtEl>
                                        <p:attrNameLst>
                                          <p:attrName>style.visibility</p:attrName>
                                        </p:attrNameLst>
                                      </p:cBhvr>
                                      <p:to>
                                        <p:strVal val="visible"/>
                                      </p:to>
                                    </p:set>
                                    <p:anim calcmode="lin" valueType="num">
                                      <p:cBhvr additive="base">
                                        <p:cTn id="19" dur="500" fill="hold"/>
                                        <p:tgtEl>
                                          <p:spTgt spid="7987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987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9878">
                                            <p:txEl>
                                              <p:pRg st="3" end="3"/>
                                            </p:txEl>
                                          </p:spTgt>
                                        </p:tgtEl>
                                        <p:attrNameLst>
                                          <p:attrName>style.visibility</p:attrName>
                                        </p:attrNameLst>
                                      </p:cBhvr>
                                      <p:to>
                                        <p:strVal val="visible"/>
                                      </p:to>
                                    </p:set>
                                    <p:anim calcmode="lin" valueType="num">
                                      <p:cBhvr additive="base">
                                        <p:cTn id="25" dur="500" fill="hold"/>
                                        <p:tgtEl>
                                          <p:spTgt spid="7987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987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9878">
                                            <p:txEl>
                                              <p:pRg st="4" end="4"/>
                                            </p:txEl>
                                          </p:spTgt>
                                        </p:tgtEl>
                                        <p:attrNameLst>
                                          <p:attrName>style.visibility</p:attrName>
                                        </p:attrNameLst>
                                      </p:cBhvr>
                                      <p:to>
                                        <p:strVal val="visible"/>
                                      </p:to>
                                    </p:set>
                                    <p:anim calcmode="lin" valueType="num">
                                      <p:cBhvr additive="base">
                                        <p:cTn id="31" dur="500" fill="hold"/>
                                        <p:tgtEl>
                                          <p:spTgt spid="7987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987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9878">
                                            <p:txEl>
                                              <p:pRg st="5" end="5"/>
                                            </p:txEl>
                                          </p:spTgt>
                                        </p:tgtEl>
                                        <p:attrNameLst>
                                          <p:attrName>style.visibility</p:attrName>
                                        </p:attrNameLst>
                                      </p:cBhvr>
                                      <p:to>
                                        <p:strVal val="visible"/>
                                      </p:to>
                                    </p:set>
                                    <p:anim calcmode="lin" valueType="num">
                                      <p:cBhvr additive="base">
                                        <p:cTn id="37" dur="500" fill="hold"/>
                                        <p:tgtEl>
                                          <p:spTgt spid="7987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987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build="p" autoUpdateAnimBg="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609600" y="254000"/>
            <a:ext cx="8305800" cy="1816100"/>
          </a:xfrm>
          <a:prstGeom prst="rect">
            <a:avLst/>
          </a:prstGeom>
          <a:noFill/>
          <a:ln w="9525">
            <a:noFill/>
            <a:miter lim="800000"/>
            <a:headEnd/>
            <a:tailEnd/>
          </a:ln>
        </p:spPr>
        <p:txBody>
          <a:bodyPr>
            <a:prstTxWarp prst="textNoShape">
              <a:avLst/>
            </a:prstTxWarp>
            <a:spAutoFit/>
          </a:bodyPr>
          <a:lstStyle/>
          <a:p>
            <a:r>
              <a:rPr lang="en-US" sz="2800"/>
              <a:t>A transformer has 120 primary windings, and 2400 secondary windings.  If there is an AC voltage of 90. V , and a current of 125 mA in the primary, what is the voltage across and current through the secondary?</a:t>
            </a:r>
          </a:p>
        </p:txBody>
      </p:sp>
      <p:sp>
        <p:nvSpPr>
          <p:cNvPr id="144387" name="Text Box 3"/>
          <p:cNvSpPr txBox="1">
            <a:spLocks noChangeArrowheads="1"/>
          </p:cNvSpPr>
          <p:nvPr/>
        </p:nvSpPr>
        <p:spPr bwMode="auto">
          <a:xfrm>
            <a:off x="304800" y="5462588"/>
            <a:ext cx="1236663" cy="276225"/>
          </a:xfrm>
          <a:prstGeom prst="rect">
            <a:avLst/>
          </a:prstGeom>
          <a:noFill/>
          <a:ln w="9525">
            <a:noFill/>
            <a:miter lim="800000"/>
            <a:headEnd/>
            <a:tailEnd/>
          </a:ln>
        </p:spPr>
        <p:txBody>
          <a:bodyPr wrap="none">
            <a:prstTxWarp prst="textNoShape">
              <a:avLst/>
            </a:prstTxWarp>
            <a:spAutoFit/>
          </a:bodyPr>
          <a:lstStyle/>
          <a:p>
            <a:r>
              <a:rPr lang="en-US" sz="1200"/>
              <a:t>1800 V, 6.25 mA</a:t>
            </a:r>
          </a:p>
        </p:txBody>
      </p:sp>
      <p:sp>
        <p:nvSpPr>
          <p:cNvPr id="186372" name="Text Box 4"/>
          <p:cNvSpPr txBox="1">
            <a:spLocks noChangeArrowheads="1"/>
          </p:cNvSpPr>
          <p:nvPr/>
        </p:nvSpPr>
        <p:spPr bwMode="auto">
          <a:xfrm>
            <a:off x="762000" y="2147888"/>
            <a:ext cx="7315200" cy="1476375"/>
          </a:xfrm>
          <a:prstGeom prst="rect">
            <a:avLst/>
          </a:prstGeom>
          <a:solidFill>
            <a:schemeClr val="bg1"/>
          </a:solidFill>
          <a:ln w="38100">
            <a:noFill/>
            <a:miter lim="800000"/>
            <a:headEnd/>
            <a:tailEnd/>
          </a:ln>
        </p:spPr>
        <p:txBody>
          <a:bodyPr>
            <a:prstTxWarp prst="textNoShape">
              <a:avLst/>
            </a:prstTxWarp>
            <a:spAutoFit/>
          </a:bodyPr>
          <a:lstStyle/>
          <a:p>
            <a:r>
              <a:rPr lang="en-US" sz="1800">
                <a:sym typeface="Symbol" charset="2"/>
              </a:rPr>
              <a:t>This one steps up</a:t>
            </a:r>
          </a:p>
          <a:p>
            <a:r>
              <a:rPr lang="en-US" sz="1800">
                <a:sym typeface="Symbol" charset="2"/>
              </a:rPr>
              <a:t>V = 90*(2400/120) = 1800 V</a:t>
            </a:r>
          </a:p>
          <a:p>
            <a:r>
              <a:rPr lang="en-US" sz="1800">
                <a:sym typeface="Symbol" charset="2"/>
              </a:rPr>
              <a:t>Current gets less: Power in = power out</a:t>
            </a:r>
          </a:p>
          <a:p>
            <a:r>
              <a:rPr lang="en-US" sz="1800">
                <a:sym typeface="Symbol" charset="2"/>
              </a:rPr>
              <a:t>IV = IV</a:t>
            </a:r>
          </a:p>
          <a:p>
            <a:r>
              <a:rPr lang="en-US" sz="1800">
                <a:sym typeface="Symbol" charset="2"/>
              </a:rPr>
              <a:t>(0.125 A)(90. V) = (I)(1800) = .00625 A = 6.25 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6372">
                                            <p:txEl>
                                              <p:pRg st="0" end="0"/>
                                            </p:txEl>
                                          </p:spTgt>
                                        </p:tgtEl>
                                        <p:attrNameLst>
                                          <p:attrName>style.visibility</p:attrName>
                                        </p:attrNameLst>
                                      </p:cBhvr>
                                      <p:to>
                                        <p:strVal val="visible"/>
                                      </p:to>
                                    </p:set>
                                    <p:animEffect transition="in" filter="wipe(left)">
                                      <p:cBhvr>
                                        <p:cTn id="7" dur="500"/>
                                        <p:tgtEl>
                                          <p:spTgt spid="186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6372">
                                            <p:txEl>
                                              <p:pRg st="1" end="1"/>
                                            </p:txEl>
                                          </p:spTgt>
                                        </p:tgtEl>
                                        <p:attrNameLst>
                                          <p:attrName>style.visibility</p:attrName>
                                        </p:attrNameLst>
                                      </p:cBhvr>
                                      <p:to>
                                        <p:strVal val="visible"/>
                                      </p:to>
                                    </p:set>
                                    <p:animEffect transition="in" filter="wipe(left)">
                                      <p:cBhvr>
                                        <p:cTn id="12" dur="500"/>
                                        <p:tgtEl>
                                          <p:spTgt spid="1863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6372">
                                            <p:txEl>
                                              <p:pRg st="2" end="2"/>
                                            </p:txEl>
                                          </p:spTgt>
                                        </p:tgtEl>
                                        <p:attrNameLst>
                                          <p:attrName>style.visibility</p:attrName>
                                        </p:attrNameLst>
                                      </p:cBhvr>
                                      <p:to>
                                        <p:strVal val="visible"/>
                                      </p:to>
                                    </p:set>
                                    <p:animEffect transition="in" filter="wipe(left)">
                                      <p:cBhvr>
                                        <p:cTn id="17" dur="500"/>
                                        <p:tgtEl>
                                          <p:spTgt spid="1863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6372">
                                            <p:txEl>
                                              <p:pRg st="3" end="3"/>
                                            </p:txEl>
                                          </p:spTgt>
                                        </p:tgtEl>
                                        <p:attrNameLst>
                                          <p:attrName>style.visibility</p:attrName>
                                        </p:attrNameLst>
                                      </p:cBhvr>
                                      <p:to>
                                        <p:strVal val="visible"/>
                                      </p:to>
                                    </p:set>
                                    <p:animEffect transition="in" filter="wipe(left)">
                                      <p:cBhvr>
                                        <p:cTn id="22" dur="500"/>
                                        <p:tgtEl>
                                          <p:spTgt spid="1863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6372">
                                            <p:txEl>
                                              <p:pRg st="4" end="4"/>
                                            </p:txEl>
                                          </p:spTgt>
                                        </p:tgtEl>
                                        <p:attrNameLst>
                                          <p:attrName>style.visibility</p:attrName>
                                        </p:attrNameLst>
                                      </p:cBhvr>
                                      <p:to>
                                        <p:strVal val="visible"/>
                                      </p:to>
                                    </p:set>
                                    <p:animEffect transition="in" filter="wipe(left)">
                                      <p:cBhvr>
                                        <p:cTn id="27" dur="500"/>
                                        <p:tgtEl>
                                          <p:spTgt spid="1863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build="p" autoUpdateAnimBg="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rot="-5400000">
            <a:off x="-1224756" y="2626519"/>
            <a:ext cx="3941762" cy="647700"/>
          </a:xfrm>
          <a:prstGeom prst="rect">
            <a:avLst/>
          </a:prstGeom>
          <a:noFill/>
          <a:ln w="25400">
            <a:noFill/>
            <a:miter lim="800000"/>
            <a:headEnd/>
            <a:tailEnd/>
          </a:ln>
        </p:spPr>
        <p:txBody>
          <a:bodyPr wrap="none">
            <a:prstTxWarp prst="textNoShape">
              <a:avLst/>
            </a:prstTxWarp>
            <a:spAutoFit/>
          </a:bodyPr>
          <a:lstStyle/>
          <a:p>
            <a:r>
              <a:rPr lang="en-US" sz="3600"/>
              <a:t>Atomic and Nuclear</a:t>
            </a:r>
          </a:p>
        </p:txBody>
      </p:sp>
      <p:pic>
        <p:nvPicPr>
          <p:cNvPr id="145411" name="Picture 4"/>
          <p:cNvPicPr>
            <a:picLocks noChangeAspect="1" noChangeArrowheads="1"/>
          </p:cNvPicPr>
          <p:nvPr/>
        </p:nvPicPr>
        <p:blipFill>
          <a:blip r:embed="rId2"/>
          <a:srcRect/>
          <a:stretch>
            <a:fillRect/>
          </a:stretch>
        </p:blipFill>
        <p:spPr bwMode="auto">
          <a:xfrm>
            <a:off x="1428750" y="207963"/>
            <a:ext cx="6288088" cy="5300662"/>
          </a:xfrm>
          <a:prstGeom prst="rect">
            <a:avLst/>
          </a:prstGeom>
          <a:noFill/>
          <a:ln w="9525">
            <a:noFill/>
            <a:miter lim="800000"/>
            <a:headEnd/>
            <a:tailEnd/>
          </a:ln>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rot="-5400000">
            <a:off x="-1846263" y="2493963"/>
            <a:ext cx="5248275" cy="647700"/>
          </a:xfrm>
          <a:prstGeom prst="rect">
            <a:avLst/>
          </a:prstGeom>
          <a:noFill/>
          <a:ln w="25400">
            <a:noFill/>
            <a:miter lim="800000"/>
            <a:headEnd/>
            <a:tailEnd/>
          </a:ln>
        </p:spPr>
        <p:txBody>
          <a:bodyPr wrap="none">
            <a:prstTxWarp prst="textNoShape">
              <a:avLst/>
            </a:prstTxWarp>
            <a:spAutoFit/>
          </a:bodyPr>
          <a:lstStyle/>
          <a:p>
            <a:r>
              <a:rPr lang="en-US" sz="3600"/>
              <a:t>Energy, Power and Climate</a:t>
            </a:r>
          </a:p>
        </p:txBody>
      </p:sp>
      <p:pic>
        <p:nvPicPr>
          <p:cNvPr id="146435" name="Picture 4"/>
          <p:cNvPicPr>
            <a:picLocks noChangeAspect="1" noChangeArrowheads="1"/>
          </p:cNvPicPr>
          <p:nvPr/>
        </p:nvPicPr>
        <p:blipFill>
          <a:blip r:embed="rId2"/>
          <a:srcRect/>
          <a:stretch>
            <a:fillRect/>
          </a:stretch>
        </p:blipFill>
        <p:spPr bwMode="auto">
          <a:xfrm>
            <a:off x="1447800" y="782638"/>
            <a:ext cx="6249988" cy="4151312"/>
          </a:xfrm>
          <a:prstGeom prst="rect">
            <a:avLst/>
          </a:prstGeom>
          <a:noFill/>
          <a:ln w="9525">
            <a:noFill/>
            <a:miter lim="800000"/>
            <a:headEnd/>
            <a:tailEnd/>
          </a:ln>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4"/>
          <p:cNvPicPr>
            <a:picLocks noChangeAspect="1" noChangeArrowheads="1"/>
          </p:cNvPicPr>
          <p:nvPr/>
        </p:nvPicPr>
        <p:blipFill>
          <a:blip r:embed="rId2"/>
          <a:srcRect/>
          <a:stretch>
            <a:fillRect/>
          </a:stretch>
        </p:blipFill>
        <p:spPr bwMode="auto">
          <a:xfrm>
            <a:off x="304800" y="1016000"/>
            <a:ext cx="4543425" cy="1984375"/>
          </a:xfrm>
          <a:prstGeom prst="rect">
            <a:avLst/>
          </a:prstGeom>
          <a:noFill/>
          <a:ln w="9525">
            <a:noFill/>
            <a:miter lim="800000"/>
            <a:headEnd/>
            <a:tailEnd/>
          </a:ln>
        </p:spPr>
      </p:pic>
      <p:pic>
        <p:nvPicPr>
          <p:cNvPr id="147459" name="Picture 5"/>
          <p:cNvPicPr>
            <a:picLocks noChangeAspect="1" noChangeArrowheads="1"/>
          </p:cNvPicPr>
          <p:nvPr/>
        </p:nvPicPr>
        <p:blipFill>
          <a:blip r:embed="rId3"/>
          <a:srcRect/>
          <a:stretch>
            <a:fillRect/>
          </a:stretch>
        </p:blipFill>
        <p:spPr bwMode="auto">
          <a:xfrm>
            <a:off x="3733800" y="3048000"/>
            <a:ext cx="4648200" cy="1936750"/>
          </a:xfrm>
          <a:prstGeom prst="rect">
            <a:avLst/>
          </a:prstGeom>
          <a:noFill/>
          <a:ln w="9525">
            <a:noFill/>
            <a:miter lim="800000"/>
            <a:headEnd/>
            <a:tailEnd/>
          </a:ln>
        </p:spPr>
      </p:pic>
      <p:sp>
        <p:nvSpPr>
          <p:cNvPr id="147460" name="Text Box 6"/>
          <p:cNvSpPr txBox="1">
            <a:spLocks noChangeArrowheads="1"/>
          </p:cNvSpPr>
          <p:nvPr/>
        </p:nvSpPr>
        <p:spPr bwMode="auto">
          <a:xfrm>
            <a:off x="2971800" y="317500"/>
            <a:ext cx="184150" cy="461963"/>
          </a:xfrm>
          <a:prstGeom prst="rect">
            <a:avLst/>
          </a:prstGeom>
          <a:noFill/>
          <a:ln w="25400">
            <a:noFill/>
            <a:miter lim="800000"/>
            <a:headEnd/>
            <a:tailEnd/>
          </a:ln>
        </p:spPr>
        <p:txBody>
          <a:bodyPr wrap="none">
            <a:prstTxWarp prst="textNoShape">
              <a:avLst/>
            </a:prstTxWarp>
            <a:spAutoFit/>
          </a:bodyPr>
          <a:lstStyle/>
          <a:p>
            <a:endParaRPr lang="en-US"/>
          </a:p>
        </p:txBody>
      </p:sp>
      <p:sp>
        <p:nvSpPr>
          <p:cNvPr id="147461" name="Text Box 7"/>
          <p:cNvSpPr txBox="1">
            <a:spLocks noChangeArrowheads="1"/>
          </p:cNvSpPr>
          <p:nvPr/>
        </p:nvSpPr>
        <p:spPr bwMode="auto">
          <a:xfrm>
            <a:off x="1736725" y="415925"/>
            <a:ext cx="2295525" cy="460375"/>
          </a:xfrm>
          <a:prstGeom prst="rect">
            <a:avLst/>
          </a:prstGeom>
          <a:noFill/>
          <a:ln w="25400">
            <a:noFill/>
            <a:miter lim="800000"/>
            <a:headEnd/>
            <a:tailEnd/>
          </a:ln>
        </p:spPr>
        <p:txBody>
          <a:bodyPr wrap="none">
            <a:prstTxWarp prst="textNoShape">
              <a:avLst/>
            </a:prstTxWarp>
            <a:spAutoFit/>
          </a:bodyPr>
          <a:lstStyle/>
          <a:p>
            <a:r>
              <a:rPr lang="en-US"/>
              <a:t>Sankey diagrams</a:t>
            </a:r>
          </a:p>
        </p:txBody>
      </p:sp>
      <p:sp>
        <p:nvSpPr>
          <p:cNvPr id="147462" name="TextBox 5"/>
          <p:cNvSpPr txBox="1">
            <a:spLocks noChangeArrowheads="1"/>
          </p:cNvSpPr>
          <p:nvPr/>
        </p:nvSpPr>
        <p:spPr bwMode="auto">
          <a:xfrm>
            <a:off x="3048000" y="2857500"/>
            <a:ext cx="1898650" cy="261938"/>
          </a:xfrm>
          <a:prstGeom prst="rect">
            <a:avLst/>
          </a:prstGeom>
          <a:noFill/>
          <a:ln w="9525">
            <a:noFill/>
            <a:miter lim="800000"/>
            <a:headEnd/>
            <a:tailEnd/>
          </a:ln>
        </p:spPr>
        <p:txBody>
          <a:bodyPr wrap="none">
            <a:prstTxWarp prst="textNoShape">
              <a:avLst/>
            </a:prstTxWarp>
            <a:spAutoFit/>
          </a:bodyPr>
          <a:lstStyle/>
          <a:p>
            <a:r>
              <a:rPr lang="en-US" sz="1100"/>
              <a:t>(torch is British for flashlight)</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p:cNvPicPr>
            <a:picLocks noChangeAspect="1" noChangeArrowheads="1"/>
          </p:cNvPicPr>
          <p:nvPr/>
        </p:nvPicPr>
        <p:blipFill>
          <a:blip r:embed="rId2"/>
          <a:srcRect/>
          <a:stretch>
            <a:fillRect/>
          </a:stretch>
        </p:blipFill>
        <p:spPr bwMode="auto">
          <a:xfrm>
            <a:off x="1752600" y="635000"/>
            <a:ext cx="4962525" cy="3968750"/>
          </a:xfrm>
          <a:prstGeom prst="rect">
            <a:avLst/>
          </a:prstGeom>
          <a:noFill/>
          <a:ln w="9525">
            <a:noFill/>
            <a:miter lim="800000"/>
            <a:headEnd/>
            <a:tailEnd/>
          </a:ln>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2"/>
          <a:srcRect/>
          <a:stretch>
            <a:fillRect/>
          </a:stretch>
        </p:blipFill>
        <p:spPr bwMode="auto">
          <a:xfrm>
            <a:off x="1847850" y="679450"/>
            <a:ext cx="5448300" cy="4357688"/>
          </a:xfrm>
          <a:prstGeom prst="rect">
            <a:avLst/>
          </a:prstGeom>
          <a:noFill/>
          <a:ln w="9525">
            <a:noFill/>
            <a:miter lim="800000"/>
            <a:headEnd/>
            <a:tailEnd/>
          </a:ln>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609600" y="254000"/>
            <a:ext cx="8305800" cy="2246313"/>
          </a:xfrm>
          <a:prstGeom prst="rect">
            <a:avLst/>
          </a:prstGeom>
          <a:noFill/>
          <a:ln w="9525">
            <a:noFill/>
            <a:miter lim="800000"/>
            <a:headEnd/>
            <a:tailEnd/>
          </a:ln>
        </p:spPr>
        <p:txBody>
          <a:bodyPr>
            <a:prstTxWarp prst="textNoShape">
              <a:avLst/>
            </a:prstTxWarp>
            <a:spAutoFit/>
          </a:bodyPr>
          <a:lstStyle/>
          <a:p>
            <a:r>
              <a:rPr lang="en-US" sz="2800"/>
              <a:t>Air with a density of 1.3 kg m</a:t>
            </a:r>
            <a:r>
              <a:rPr lang="en-US" sz="2800" baseline="30000"/>
              <a:t>-3</a:t>
            </a:r>
            <a:r>
              <a:rPr lang="en-US" sz="2800"/>
              <a:t> is moving at 13.5 m/s across a wind turbine with a radius of 32.1 m.  What is the theoretical wind power available to this turbine?  If the generator actually generates 2.8 MW, what is the efficiency?</a:t>
            </a:r>
          </a:p>
        </p:txBody>
      </p:sp>
      <p:sp>
        <p:nvSpPr>
          <p:cNvPr id="150531" name="Text Box 3"/>
          <p:cNvSpPr txBox="1">
            <a:spLocks noChangeArrowheads="1"/>
          </p:cNvSpPr>
          <p:nvPr/>
        </p:nvSpPr>
        <p:spPr bwMode="auto">
          <a:xfrm>
            <a:off x="304800" y="5462588"/>
            <a:ext cx="1030288" cy="276225"/>
          </a:xfrm>
          <a:prstGeom prst="rect">
            <a:avLst/>
          </a:prstGeom>
          <a:noFill/>
          <a:ln w="9525">
            <a:noFill/>
            <a:miter lim="800000"/>
            <a:headEnd/>
            <a:tailEnd/>
          </a:ln>
        </p:spPr>
        <p:txBody>
          <a:bodyPr wrap="none">
            <a:prstTxWarp prst="textNoShape">
              <a:avLst/>
            </a:prstTxWarp>
            <a:spAutoFit/>
          </a:bodyPr>
          <a:lstStyle/>
          <a:p>
            <a:r>
              <a:rPr lang="en-US" sz="1200"/>
              <a:t>5.2 MW, 0.54</a:t>
            </a:r>
          </a:p>
        </p:txBody>
      </p:sp>
      <p:sp>
        <p:nvSpPr>
          <p:cNvPr id="193540" name="Text Box 4"/>
          <p:cNvSpPr txBox="1">
            <a:spLocks noChangeArrowheads="1"/>
          </p:cNvSpPr>
          <p:nvPr/>
        </p:nvSpPr>
        <p:spPr bwMode="auto">
          <a:xfrm>
            <a:off x="304800" y="2147888"/>
            <a:ext cx="8305800" cy="646112"/>
          </a:xfrm>
          <a:prstGeom prst="rect">
            <a:avLst/>
          </a:prstGeom>
          <a:solidFill>
            <a:schemeClr val="bg1"/>
          </a:solidFill>
          <a:ln w="38100">
            <a:noFill/>
            <a:miter lim="800000"/>
            <a:headEnd/>
            <a:tailEnd/>
          </a:ln>
        </p:spPr>
        <p:txBody>
          <a:bodyPr>
            <a:prstTxWarp prst="textNoShape">
              <a:avLst/>
            </a:prstTxWarp>
            <a:spAutoFit/>
          </a:bodyPr>
          <a:lstStyle/>
          <a:p>
            <a:r>
              <a:rPr lang="en-US" sz="1800">
                <a:sym typeface="Symbol" charset="2"/>
              </a:rPr>
              <a:t>power = </a:t>
            </a:r>
            <a:r>
              <a:rPr lang="en-US" sz="1800" baseline="30000">
                <a:sym typeface="Symbol" charset="2"/>
              </a:rPr>
              <a:t>1</a:t>
            </a:r>
            <a:r>
              <a:rPr lang="en-US" sz="1800">
                <a:sym typeface="Symbol" charset="2"/>
              </a:rPr>
              <a:t>/</a:t>
            </a:r>
            <a:r>
              <a:rPr lang="en-US" sz="1800" baseline="-25000">
                <a:sym typeface="Symbol" charset="2"/>
              </a:rPr>
              <a:t>2</a:t>
            </a:r>
            <a:r>
              <a:rPr lang="en-US" sz="1800">
                <a:sym typeface="Symbol" charset="2"/>
              </a:rPr>
              <a:t>A</a:t>
            </a:r>
            <a:r>
              <a:rPr lang="el-GR" sz="1800">
                <a:ea typeface="Times New Roman" charset="0"/>
                <a:cs typeface="Times New Roman" charset="0"/>
                <a:sym typeface="Symbol" charset="2"/>
              </a:rPr>
              <a:t>ρ</a:t>
            </a:r>
            <a:r>
              <a:rPr lang="en-US" sz="1800">
                <a:ea typeface="Times New Roman" charset="0"/>
                <a:cs typeface="Times New Roman" charset="0"/>
                <a:sym typeface="Symbol" charset="2"/>
              </a:rPr>
              <a:t>v</a:t>
            </a:r>
            <a:r>
              <a:rPr lang="en-US" sz="1800" baseline="30000">
                <a:ea typeface="Times New Roman" charset="0"/>
                <a:cs typeface="Times New Roman" charset="0"/>
                <a:sym typeface="Symbol" charset="2"/>
              </a:rPr>
              <a:t>3</a:t>
            </a:r>
            <a:r>
              <a:rPr lang="en-US" sz="1800">
                <a:ea typeface="Times New Roman" charset="0"/>
                <a:cs typeface="Times New Roman" charset="0"/>
                <a:sym typeface="Symbol" charset="2"/>
              </a:rPr>
              <a:t> =  </a:t>
            </a:r>
            <a:r>
              <a:rPr lang="en-US" sz="1800" baseline="30000">
                <a:ea typeface="Times New Roman" charset="0"/>
                <a:cs typeface="Times New Roman" charset="0"/>
                <a:sym typeface="Symbol" charset="2"/>
              </a:rPr>
              <a:t>1</a:t>
            </a:r>
            <a:r>
              <a:rPr lang="en-US" sz="1800">
                <a:ea typeface="Times New Roman" charset="0"/>
                <a:cs typeface="Times New Roman" charset="0"/>
                <a:sym typeface="Symbol" charset="2"/>
              </a:rPr>
              <a:t>/</a:t>
            </a:r>
            <a:r>
              <a:rPr lang="en-US" sz="1800" baseline="-25000">
                <a:ea typeface="Times New Roman" charset="0"/>
                <a:cs typeface="Times New Roman" charset="0"/>
                <a:sym typeface="Symbol" charset="2"/>
              </a:rPr>
              <a:t>2</a:t>
            </a:r>
            <a:r>
              <a:rPr lang="el-GR" sz="1800">
                <a:ea typeface="Times New Roman" charset="0"/>
                <a:cs typeface="Times New Roman" charset="0"/>
                <a:sym typeface="Symbol" charset="2"/>
              </a:rPr>
              <a:t>π</a:t>
            </a:r>
            <a:r>
              <a:rPr lang="en-US" sz="1800">
                <a:ea typeface="Times New Roman" charset="0"/>
                <a:cs typeface="Times New Roman" charset="0"/>
                <a:sym typeface="Symbol" charset="2"/>
              </a:rPr>
              <a:t>(32.1)</a:t>
            </a:r>
            <a:r>
              <a:rPr lang="en-US" sz="1800" baseline="30000">
                <a:ea typeface="Times New Roman" charset="0"/>
                <a:cs typeface="Times New Roman" charset="0"/>
                <a:sym typeface="Symbol" charset="2"/>
              </a:rPr>
              <a:t>2</a:t>
            </a:r>
            <a:r>
              <a:rPr lang="en-US" sz="1800">
                <a:ea typeface="Times New Roman" charset="0"/>
                <a:cs typeface="Times New Roman" charset="0"/>
                <a:sym typeface="Symbol" charset="2"/>
              </a:rPr>
              <a:t>(1.3kg m</a:t>
            </a:r>
            <a:r>
              <a:rPr lang="en-US" sz="1800" baseline="30000">
                <a:ea typeface="Times New Roman" charset="0"/>
                <a:cs typeface="Times New Roman" charset="0"/>
                <a:sym typeface="Symbol" charset="2"/>
              </a:rPr>
              <a:t>-3</a:t>
            </a:r>
            <a:r>
              <a:rPr lang="en-US" sz="1800">
                <a:ea typeface="Times New Roman" charset="0"/>
                <a:cs typeface="Times New Roman" charset="0"/>
                <a:sym typeface="Symbol" charset="2"/>
              </a:rPr>
              <a:t>)(13.5 m/s)</a:t>
            </a:r>
            <a:r>
              <a:rPr lang="en-US" sz="1800" baseline="30000">
                <a:ea typeface="Times New Roman" charset="0"/>
                <a:cs typeface="Times New Roman" charset="0"/>
                <a:sym typeface="Symbol" charset="2"/>
              </a:rPr>
              <a:t>3</a:t>
            </a:r>
            <a:r>
              <a:rPr lang="en-US" sz="1800">
                <a:ea typeface="Times New Roman" charset="0"/>
                <a:cs typeface="Times New Roman" charset="0"/>
                <a:sym typeface="Symbol" charset="2"/>
              </a:rPr>
              <a:t> = </a:t>
            </a:r>
            <a:r>
              <a:rPr lang="el-GR" sz="1800">
                <a:ea typeface="Times New Roman" charset="0"/>
                <a:cs typeface="Times New Roman" charset="0"/>
                <a:sym typeface="Symbol" charset="2"/>
              </a:rPr>
              <a:t>5</a:t>
            </a:r>
            <a:r>
              <a:rPr lang="en-US" sz="1800">
                <a:ea typeface="Times New Roman" charset="0"/>
                <a:cs typeface="Times New Roman" charset="0"/>
                <a:sym typeface="Symbol" charset="2"/>
              </a:rPr>
              <a:t>,</a:t>
            </a:r>
            <a:r>
              <a:rPr lang="el-GR" sz="1800">
                <a:ea typeface="Times New Roman" charset="0"/>
                <a:cs typeface="Times New Roman" charset="0"/>
                <a:sym typeface="Symbol" charset="2"/>
              </a:rPr>
              <a:t>176</a:t>
            </a:r>
            <a:r>
              <a:rPr lang="en-US" sz="1800">
                <a:ea typeface="Times New Roman" charset="0"/>
                <a:cs typeface="Times New Roman" charset="0"/>
                <a:sym typeface="Symbol" charset="2"/>
              </a:rPr>
              <a:t>,</a:t>
            </a:r>
            <a:r>
              <a:rPr lang="el-GR" sz="1800">
                <a:ea typeface="Times New Roman" charset="0"/>
                <a:cs typeface="Times New Roman" charset="0"/>
                <a:sym typeface="Symbol" charset="2"/>
              </a:rPr>
              <a:t>957.499</a:t>
            </a:r>
            <a:r>
              <a:rPr lang="en-US" sz="1800">
                <a:ea typeface="Times New Roman" charset="0"/>
                <a:cs typeface="Times New Roman" charset="0"/>
                <a:sym typeface="Symbol" charset="2"/>
              </a:rPr>
              <a:t> W = 5.2 MW</a:t>
            </a:r>
          </a:p>
          <a:p>
            <a:r>
              <a:rPr lang="en-US" sz="1800">
                <a:ea typeface="Times New Roman" charset="0"/>
                <a:cs typeface="Times New Roman" charset="0"/>
                <a:sym typeface="Symbol" charset="2"/>
              </a:rPr>
              <a:t>efficiency = 2.8E6W/ </a:t>
            </a:r>
            <a:r>
              <a:rPr lang="el-GR" sz="1800">
                <a:ea typeface="Times New Roman" charset="0"/>
                <a:cs typeface="Times New Roman" charset="0"/>
                <a:sym typeface="Symbol" charset="2"/>
              </a:rPr>
              <a:t>5</a:t>
            </a:r>
            <a:r>
              <a:rPr lang="en-US" sz="1800">
                <a:ea typeface="Times New Roman" charset="0"/>
                <a:cs typeface="Times New Roman" charset="0"/>
                <a:sym typeface="Symbol" charset="2"/>
              </a:rPr>
              <a:t>,</a:t>
            </a:r>
            <a:r>
              <a:rPr lang="el-GR" sz="1800">
                <a:ea typeface="Times New Roman" charset="0"/>
                <a:cs typeface="Times New Roman" charset="0"/>
                <a:sym typeface="Symbol" charset="2"/>
              </a:rPr>
              <a:t>176</a:t>
            </a:r>
            <a:r>
              <a:rPr lang="en-US" sz="1800">
                <a:ea typeface="Times New Roman" charset="0"/>
                <a:cs typeface="Times New Roman" charset="0"/>
                <a:sym typeface="Symbol" charset="2"/>
              </a:rPr>
              <a:t>,</a:t>
            </a:r>
            <a:r>
              <a:rPr lang="el-GR" sz="1800">
                <a:ea typeface="Times New Roman" charset="0"/>
                <a:cs typeface="Times New Roman" charset="0"/>
                <a:sym typeface="Symbol" charset="2"/>
              </a:rPr>
              <a:t>957.499</a:t>
            </a:r>
            <a:r>
              <a:rPr lang="en-US" sz="1800">
                <a:ea typeface="Times New Roman" charset="0"/>
                <a:cs typeface="Times New Roman" charset="0"/>
                <a:sym typeface="Symbol" charset="2"/>
              </a:rPr>
              <a:t> W = </a:t>
            </a:r>
            <a:r>
              <a:rPr lang="el-GR" sz="1800">
                <a:ea typeface="Times New Roman" charset="0"/>
                <a:cs typeface="Times New Roman" charset="0"/>
                <a:sym typeface="Symbol" charset="2"/>
              </a:rPr>
              <a:t>0.540858216</a:t>
            </a:r>
            <a:r>
              <a:rPr lang="en-US" sz="1800">
                <a:ea typeface="Times New Roman" charset="0"/>
                <a:cs typeface="Times New Roman" charset="0"/>
                <a:sym typeface="Symbol" charset="2"/>
              </a:rPr>
              <a:t> = 0.54 or 54%</a:t>
            </a:r>
            <a:endParaRPr lang="el-GR" sz="1800">
              <a:ea typeface="Times New Roman" charset="0"/>
              <a:cs typeface="Times New Roman" charset="0"/>
              <a:sym typeface="Symbol"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3540">
                                            <p:txEl>
                                              <p:pRg st="0" end="0"/>
                                            </p:txEl>
                                          </p:spTgt>
                                        </p:tgtEl>
                                        <p:attrNameLst>
                                          <p:attrName>style.visibility</p:attrName>
                                        </p:attrNameLst>
                                      </p:cBhvr>
                                      <p:to>
                                        <p:strVal val="visible"/>
                                      </p:to>
                                    </p:set>
                                    <p:animEffect transition="in" filter="wipe(left)">
                                      <p:cBhvr>
                                        <p:cTn id="7" dur="500"/>
                                        <p:tgtEl>
                                          <p:spTgt spid="1935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3540">
                                            <p:txEl>
                                              <p:pRg st="1" end="1"/>
                                            </p:txEl>
                                          </p:spTgt>
                                        </p:tgtEl>
                                        <p:attrNameLst>
                                          <p:attrName>style.visibility</p:attrName>
                                        </p:attrNameLst>
                                      </p:cBhvr>
                                      <p:to>
                                        <p:strVal val="visible"/>
                                      </p:to>
                                    </p:set>
                                    <p:animEffect transition="in" filter="wipe(left)">
                                      <p:cBhvr>
                                        <p:cTn id="12" dur="500"/>
                                        <p:tgtEl>
                                          <p:spTgt spid="1935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0" grpId="0" build="p" autoUpdateAnimBg="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609600" y="254000"/>
            <a:ext cx="8305800" cy="1816100"/>
          </a:xfrm>
          <a:prstGeom prst="rect">
            <a:avLst/>
          </a:prstGeom>
          <a:noFill/>
          <a:ln w="9525">
            <a:noFill/>
            <a:miter lim="800000"/>
            <a:headEnd/>
            <a:tailEnd/>
          </a:ln>
        </p:spPr>
        <p:txBody>
          <a:bodyPr>
            <a:prstTxWarp prst="textNoShape">
              <a:avLst/>
            </a:prstTxWarp>
            <a:spAutoFit/>
          </a:bodyPr>
          <a:lstStyle/>
          <a:p>
            <a:r>
              <a:rPr lang="en-US" sz="2800"/>
              <a:t>You have a wind turbine that is 49% efficient at a wind speed of 8.5 m/s.  How long do the blades need to be so that you can generate 1.8 MW of electricity.  Use the density of air to be 1.3 kg m</a:t>
            </a:r>
            <a:r>
              <a:rPr lang="en-US" sz="2800" baseline="30000"/>
              <a:t>-3</a:t>
            </a:r>
            <a:r>
              <a:rPr lang="en-US" sz="2800"/>
              <a:t>.</a:t>
            </a:r>
          </a:p>
        </p:txBody>
      </p:sp>
      <p:sp>
        <p:nvSpPr>
          <p:cNvPr id="151555" name="Text Box 3"/>
          <p:cNvSpPr txBox="1">
            <a:spLocks noChangeArrowheads="1"/>
          </p:cNvSpPr>
          <p:nvPr/>
        </p:nvSpPr>
        <p:spPr bwMode="auto">
          <a:xfrm>
            <a:off x="304800" y="5462588"/>
            <a:ext cx="496888" cy="276225"/>
          </a:xfrm>
          <a:prstGeom prst="rect">
            <a:avLst/>
          </a:prstGeom>
          <a:noFill/>
          <a:ln w="9525">
            <a:noFill/>
            <a:miter lim="800000"/>
            <a:headEnd/>
            <a:tailEnd/>
          </a:ln>
        </p:spPr>
        <p:txBody>
          <a:bodyPr wrap="none">
            <a:prstTxWarp prst="textNoShape">
              <a:avLst/>
            </a:prstTxWarp>
            <a:spAutoFit/>
          </a:bodyPr>
          <a:lstStyle/>
          <a:p>
            <a:r>
              <a:rPr lang="en-US" sz="1200"/>
              <a:t>54 m</a:t>
            </a:r>
          </a:p>
        </p:txBody>
      </p:sp>
      <p:sp>
        <p:nvSpPr>
          <p:cNvPr id="198660" name="Text Box 4"/>
          <p:cNvSpPr txBox="1">
            <a:spLocks noChangeArrowheads="1"/>
          </p:cNvSpPr>
          <p:nvPr/>
        </p:nvSpPr>
        <p:spPr bwMode="auto">
          <a:xfrm>
            <a:off x="304800" y="2147888"/>
            <a:ext cx="8305800" cy="1200150"/>
          </a:xfrm>
          <a:prstGeom prst="rect">
            <a:avLst/>
          </a:prstGeom>
          <a:solidFill>
            <a:schemeClr val="bg1"/>
          </a:solidFill>
          <a:ln w="38100">
            <a:noFill/>
            <a:miter lim="800000"/>
            <a:headEnd/>
            <a:tailEnd/>
          </a:ln>
        </p:spPr>
        <p:txBody>
          <a:bodyPr>
            <a:prstTxWarp prst="textNoShape">
              <a:avLst/>
            </a:prstTxWarp>
            <a:spAutoFit/>
          </a:bodyPr>
          <a:lstStyle/>
          <a:p>
            <a:r>
              <a:rPr lang="en-US" sz="1800">
                <a:sym typeface="Symbol" charset="2"/>
              </a:rPr>
              <a:t>0.49 = 1.8E6W/P</a:t>
            </a:r>
            <a:r>
              <a:rPr lang="en-US" sz="1800" baseline="-25000">
                <a:sym typeface="Symbol" charset="2"/>
              </a:rPr>
              <a:t>theoretical</a:t>
            </a:r>
            <a:r>
              <a:rPr lang="en-US" sz="1800">
                <a:sym typeface="Symbol" charset="2"/>
              </a:rPr>
              <a:t>, P</a:t>
            </a:r>
            <a:r>
              <a:rPr lang="en-US" sz="1800" baseline="-25000">
                <a:sym typeface="Symbol" charset="2"/>
              </a:rPr>
              <a:t>theoretical</a:t>
            </a:r>
            <a:r>
              <a:rPr lang="en-US" sz="1800">
                <a:sym typeface="Symbol" charset="2"/>
              </a:rPr>
              <a:t>  = 3.6735E+06 W</a:t>
            </a:r>
          </a:p>
          <a:p>
            <a:r>
              <a:rPr lang="en-US" sz="1800">
                <a:sym typeface="Symbol" charset="2"/>
              </a:rPr>
              <a:t>power = </a:t>
            </a:r>
            <a:r>
              <a:rPr lang="en-US" sz="1800" baseline="30000">
                <a:sym typeface="Symbol" charset="2"/>
              </a:rPr>
              <a:t>1</a:t>
            </a:r>
            <a:r>
              <a:rPr lang="en-US" sz="1800">
                <a:sym typeface="Symbol" charset="2"/>
              </a:rPr>
              <a:t>/</a:t>
            </a:r>
            <a:r>
              <a:rPr lang="en-US" sz="1800" baseline="-25000">
                <a:sym typeface="Symbol" charset="2"/>
              </a:rPr>
              <a:t>2</a:t>
            </a:r>
            <a:r>
              <a:rPr lang="en-US" sz="1800">
                <a:sym typeface="Symbol" charset="2"/>
              </a:rPr>
              <a:t>A</a:t>
            </a:r>
            <a:r>
              <a:rPr lang="el-GR" sz="1800">
                <a:ea typeface="Times New Roman" charset="0"/>
                <a:cs typeface="Times New Roman" charset="0"/>
                <a:sym typeface="Symbol" charset="2"/>
              </a:rPr>
              <a:t>ρ</a:t>
            </a:r>
            <a:r>
              <a:rPr lang="en-US" sz="1800">
                <a:ea typeface="Times New Roman" charset="0"/>
                <a:cs typeface="Times New Roman" charset="0"/>
                <a:sym typeface="Symbol" charset="2"/>
              </a:rPr>
              <a:t>v</a:t>
            </a:r>
            <a:r>
              <a:rPr lang="en-US" sz="1800" baseline="30000">
                <a:ea typeface="Times New Roman" charset="0"/>
                <a:cs typeface="Times New Roman" charset="0"/>
                <a:sym typeface="Symbol" charset="2"/>
              </a:rPr>
              <a:t>3</a:t>
            </a:r>
            <a:r>
              <a:rPr lang="en-US" sz="1800">
                <a:ea typeface="Times New Roman" charset="0"/>
                <a:cs typeface="Times New Roman" charset="0"/>
                <a:sym typeface="Symbol" charset="2"/>
              </a:rPr>
              <a:t> =  </a:t>
            </a:r>
            <a:r>
              <a:rPr lang="en-US" sz="1800" baseline="30000">
                <a:ea typeface="Times New Roman" charset="0"/>
                <a:cs typeface="Times New Roman" charset="0"/>
                <a:sym typeface="Symbol" charset="2"/>
              </a:rPr>
              <a:t>1</a:t>
            </a:r>
            <a:r>
              <a:rPr lang="en-US" sz="1800">
                <a:ea typeface="Times New Roman" charset="0"/>
                <a:cs typeface="Times New Roman" charset="0"/>
                <a:sym typeface="Symbol" charset="2"/>
              </a:rPr>
              <a:t>/</a:t>
            </a:r>
            <a:r>
              <a:rPr lang="en-US" sz="1800" baseline="-25000">
                <a:ea typeface="Times New Roman" charset="0"/>
                <a:cs typeface="Times New Roman" charset="0"/>
                <a:sym typeface="Symbol" charset="2"/>
              </a:rPr>
              <a:t>2</a:t>
            </a:r>
            <a:r>
              <a:rPr lang="el-GR" sz="1800">
                <a:ea typeface="Times New Roman" charset="0"/>
                <a:cs typeface="Times New Roman" charset="0"/>
                <a:sym typeface="Symbol" charset="2"/>
              </a:rPr>
              <a:t>π</a:t>
            </a:r>
            <a:r>
              <a:rPr lang="en-US" sz="1800">
                <a:ea typeface="Times New Roman" charset="0"/>
                <a:cs typeface="Times New Roman" charset="0"/>
                <a:sym typeface="Symbol" charset="2"/>
              </a:rPr>
              <a:t>(32.1)</a:t>
            </a:r>
            <a:r>
              <a:rPr lang="en-US" sz="1800" baseline="30000">
                <a:ea typeface="Times New Roman" charset="0"/>
                <a:cs typeface="Times New Roman" charset="0"/>
                <a:sym typeface="Symbol" charset="2"/>
              </a:rPr>
              <a:t>2</a:t>
            </a:r>
            <a:r>
              <a:rPr lang="en-US" sz="1800">
                <a:ea typeface="Times New Roman" charset="0"/>
                <a:cs typeface="Times New Roman" charset="0"/>
                <a:sym typeface="Symbol" charset="2"/>
              </a:rPr>
              <a:t>(1.3kg m</a:t>
            </a:r>
            <a:r>
              <a:rPr lang="en-US" sz="1800" baseline="30000">
                <a:ea typeface="Times New Roman" charset="0"/>
                <a:cs typeface="Times New Roman" charset="0"/>
                <a:sym typeface="Symbol" charset="2"/>
              </a:rPr>
              <a:t>-3</a:t>
            </a:r>
            <a:r>
              <a:rPr lang="en-US" sz="1800">
                <a:ea typeface="Times New Roman" charset="0"/>
                <a:cs typeface="Times New Roman" charset="0"/>
                <a:sym typeface="Symbol" charset="2"/>
              </a:rPr>
              <a:t>)(13.5 m/s)</a:t>
            </a:r>
            <a:r>
              <a:rPr lang="en-US" sz="1800" baseline="30000">
                <a:ea typeface="Times New Roman" charset="0"/>
                <a:cs typeface="Times New Roman" charset="0"/>
                <a:sym typeface="Symbol" charset="2"/>
              </a:rPr>
              <a:t>3</a:t>
            </a:r>
            <a:r>
              <a:rPr lang="en-US" sz="1800">
                <a:ea typeface="Times New Roman" charset="0"/>
                <a:cs typeface="Times New Roman" charset="0"/>
                <a:sym typeface="Symbol" charset="2"/>
              </a:rPr>
              <a:t> = </a:t>
            </a:r>
            <a:r>
              <a:rPr lang="el-GR" sz="1800">
                <a:ea typeface="Times New Roman" charset="0"/>
                <a:cs typeface="Times New Roman" charset="0"/>
                <a:sym typeface="Symbol" charset="2"/>
              </a:rPr>
              <a:t>5</a:t>
            </a:r>
            <a:r>
              <a:rPr lang="en-US" sz="1800">
                <a:ea typeface="Times New Roman" charset="0"/>
                <a:cs typeface="Times New Roman" charset="0"/>
                <a:sym typeface="Symbol" charset="2"/>
              </a:rPr>
              <a:t>,</a:t>
            </a:r>
            <a:r>
              <a:rPr lang="el-GR" sz="1800">
                <a:ea typeface="Times New Roman" charset="0"/>
                <a:cs typeface="Times New Roman" charset="0"/>
                <a:sym typeface="Symbol" charset="2"/>
              </a:rPr>
              <a:t>176</a:t>
            </a:r>
            <a:r>
              <a:rPr lang="en-US" sz="1800">
                <a:ea typeface="Times New Roman" charset="0"/>
                <a:cs typeface="Times New Roman" charset="0"/>
                <a:sym typeface="Symbol" charset="2"/>
              </a:rPr>
              <a:t>,</a:t>
            </a:r>
            <a:r>
              <a:rPr lang="el-GR" sz="1800">
                <a:ea typeface="Times New Roman" charset="0"/>
                <a:cs typeface="Times New Roman" charset="0"/>
                <a:sym typeface="Symbol" charset="2"/>
              </a:rPr>
              <a:t>957.499</a:t>
            </a:r>
            <a:r>
              <a:rPr lang="en-US" sz="1800">
                <a:ea typeface="Times New Roman" charset="0"/>
                <a:cs typeface="Times New Roman" charset="0"/>
                <a:sym typeface="Symbol" charset="2"/>
              </a:rPr>
              <a:t> W = 5.2 MW</a:t>
            </a:r>
          </a:p>
          <a:p>
            <a:r>
              <a:rPr lang="en-US" sz="1800">
                <a:ea typeface="Times New Roman" charset="0"/>
                <a:cs typeface="Times New Roman" charset="0"/>
                <a:sym typeface="Symbol" charset="2"/>
              </a:rPr>
              <a:t>3.6735E+06 W =  </a:t>
            </a:r>
            <a:r>
              <a:rPr lang="en-US" sz="1800" baseline="30000">
                <a:ea typeface="Times New Roman" charset="0"/>
                <a:cs typeface="Times New Roman" charset="0"/>
                <a:sym typeface="Symbol" charset="2"/>
              </a:rPr>
              <a:t>1</a:t>
            </a:r>
            <a:r>
              <a:rPr lang="en-US" sz="1800">
                <a:ea typeface="Times New Roman" charset="0"/>
                <a:cs typeface="Times New Roman" charset="0"/>
                <a:sym typeface="Symbol" charset="2"/>
              </a:rPr>
              <a:t>/</a:t>
            </a:r>
            <a:r>
              <a:rPr lang="en-US" sz="1800" baseline="-25000">
                <a:ea typeface="Times New Roman" charset="0"/>
                <a:cs typeface="Times New Roman" charset="0"/>
                <a:sym typeface="Symbol" charset="2"/>
              </a:rPr>
              <a:t>2</a:t>
            </a:r>
            <a:r>
              <a:rPr lang="el-GR" sz="1800">
                <a:ea typeface="Times New Roman" charset="0"/>
                <a:cs typeface="Times New Roman" charset="0"/>
                <a:sym typeface="Symbol" charset="2"/>
              </a:rPr>
              <a:t>π</a:t>
            </a:r>
            <a:r>
              <a:rPr lang="en-US" sz="1800">
                <a:ea typeface="Times New Roman" charset="0"/>
                <a:cs typeface="Times New Roman" charset="0"/>
                <a:sym typeface="Symbol" charset="2"/>
              </a:rPr>
              <a:t>r</a:t>
            </a:r>
            <a:r>
              <a:rPr lang="en-US" sz="1800" baseline="30000">
                <a:ea typeface="Times New Roman" charset="0"/>
                <a:cs typeface="Times New Roman" charset="0"/>
                <a:sym typeface="Symbol" charset="2"/>
              </a:rPr>
              <a:t>2</a:t>
            </a:r>
            <a:r>
              <a:rPr lang="en-US" sz="1800">
                <a:ea typeface="Times New Roman" charset="0"/>
                <a:cs typeface="Times New Roman" charset="0"/>
                <a:sym typeface="Symbol" charset="2"/>
              </a:rPr>
              <a:t>(1.3kg m</a:t>
            </a:r>
            <a:r>
              <a:rPr lang="en-US" sz="1800" baseline="30000">
                <a:ea typeface="Times New Roman" charset="0"/>
                <a:cs typeface="Times New Roman" charset="0"/>
                <a:sym typeface="Symbol" charset="2"/>
              </a:rPr>
              <a:t>-3</a:t>
            </a:r>
            <a:r>
              <a:rPr lang="en-US" sz="1800">
                <a:ea typeface="Times New Roman" charset="0"/>
                <a:cs typeface="Times New Roman" charset="0"/>
                <a:sym typeface="Symbol" charset="2"/>
              </a:rPr>
              <a:t>)(8.5 m/s)</a:t>
            </a:r>
            <a:r>
              <a:rPr lang="en-US" sz="1800" baseline="30000">
                <a:ea typeface="Times New Roman" charset="0"/>
                <a:cs typeface="Times New Roman" charset="0"/>
                <a:sym typeface="Symbol" charset="2"/>
              </a:rPr>
              <a:t>3</a:t>
            </a:r>
          </a:p>
          <a:p>
            <a:r>
              <a:rPr lang="en-US" sz="1800">
                <a:ea typeface="Times New Roman" charset="0"/>
                <a:cs typeface="Times New Roman" charset="0"/>
                <a:sym typeface="Symbol" charset="2"/>
              </a:rPr>
              <a:t>r = 54.12 = 54 m.</a:t>
            </a:r>
            <a:endParaRPr lang="el-GR" sz="1800" baseline="30000">
              <a:ea typeface="Times New Roman" charset="0"/>
              <a:cs typeface="Times New Roman" charset="0"/>
              <a:sym typeface="Symbol"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660">
                                            <p:txEl>
                                              <p:pRg st="0" end="0"/>
                                            </p:txEl>
                                          </p:spTgt>
                                        </p:tgtEl>
                                        <p:attrNameLst>
                                          <p:attrName>style.visibility</p:attrName>
                                        </p:attrNameLst>
                                      </p:cBhvr>
                                      <p:to>
                                        <p:strVal val="visible"/>
                                      </p:to>
                                    </p:set>
                                    <p:animEffect transition="in" filter="wipe(left)">
                                      <p:cBhvr>
                                        <p:cTn id="7" dur="500"/>
                                        <p:tgtEl>
                                          <p:spTgt spid="1986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8660">
                                            <p:txEl>
                                              <p:pRg st="1" end="1"/>
                                            </p:txEl>
                                          </p:spTgt>
                                        </p:tgtEl>
                                        <p:attrNameLst>
                                          <p:attrName>style.visibility</p:attrName>
                                        </p:attrNameLst>
                                      </p:cBhvr>
                                      <p:to>
                                        <p:strVal val="visible"/>
                                      </p:to>
                                    </p:set>
                                    <p:animEffect transition="in" filter="wipe(left)">
                                      <p:cBhvr>
                                        <p:cTn id="12" dur="500"/>
                                        <p:tgtEl>
                                          <p:spTgt spid="1986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8660">
                                            <p:txEl>
                                              <p:pRg st="2" end="2"/>
                                            </p:txEl>
                                          </p:spTgt>
                                        </p:tgtEl>
                                        <p:attrNameLst>
                                          <p:attrName>style.visibility</p:attrName>
                                        </p:attrNameLst>
                                      </p:cBhvr>
                                      <p:to>
                                        <p:strVal val="visible"/>
                                      </p:to>
                                    </p:set>
                                    <p:animEffect transition="in" filter="wipe(left)">
                                      <p:cBhvr>
                                        <p:cTn id="17" dur="500"/>
                                        <p:tgtEl>
                                          <p:spTgt spid="1986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8660">
                                            <p:txEl>
                                              <p:pRg st="3" end="3"/>
                                            </p:txEl>
                                          </p:spTgt>
                                        </p:tgtEl>
                                        <p:attrNameLst>
                                          <p:attrName>style.visibility</p:attrName>
                                        </p:attrNameLst>
                                      </p:cBhvr>
                                      <p:to>
                                        <p:strVal val="visible"/>
                                      </p:to>
                                    </p:set>
                                    <p:animEffect transition="in" filter="wipe(left)">
                                      <p:cBhvr>
                                        <p:cTn id="22" dur="500"/>
                                        <p:tgtEl>
                                          <p:spTgt spid="1986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build="p" autoUpdateAnimBg="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2"/>
          <a:srcRect/>
          <a:stretch>
            <a:fillRect/>
          </a:stretch>
        </p:blipFill>
        <p:spPr bwMode="auto">
          <a:xfrm>
            <a:off x="1981200" y="3492500"/>
            <a:ext cx="3048000" cy="523875"/>
          </a:xfrm>
          <a:prstGeom prst="rect">
            <a:avLst/>
          </a:prstGeom>
          <a:noFill/>
          <a:ln w="9525">
            <a:noFill/>
            <a:miter lim="800000"/>
            <a:headEnd/>
            <a:tailEnd/>
          </a:ln>
        </p:spPr>
      </p:pic>
      <p:pic>
        <p:nvPicPr>
          <p:cNvPr id="152579" name="Picture 3"/>
          <p:cNvPicPr>
            <a:picLocks noChangeAspect="1" noChangeArrowheads="1"/>
          </p:cNvPicPr>
          <p:nvPr/>
        </p:nvPicPr>
        <p:blipFill>
          <a:blip r:embed="rId3"/>
          <a:srcRect/>
          <a:stretch>
            <a:fillRect/>
          </a:stretch>
        </p:blipFill>
        <p:spPr bwMode="auto">
          <a:xfrm>
            <a:off x="228600" y="190500"/>
            <a:ext cx="5830888" cy="3095625"/>
          </a:xfrm>
          <a:prstGeom prst="rect">
            <a:avLst/>
          </a:prstGeom>
          <a:noFill/>
          <a:ln w="9525">
            <a:noFill/>
            <a:miter lim="800000"/>
            <a:headEnd/>
            <a:tailEnd/>
          </a:ln>
        </p:spPr>
      </p:pic>
      <p:sp>
        <p:nvSpPr>
          <p:cNvPr id="152580" name="Text Box 4"/>
          <p:cNvSpPr txBox="1">
            <a:spLocks noChangeArrowheads="1"/>
          </p:cNvSpPr>
          <p:nvPr/>
        </p:nvSpPr>
        <p:spPr bwMode="auto">
          <a:xfrm>
            <a:off x="3794125" y="3937000"/>
            <a:ext cx="3319463" cy="1938338"/>
          </a:xfrm>
          <a:prstGeom prst="rect">
            <a:avLst/>
          </a:prstGeom>
          <a:noFill/>
          <a:ln w="25400">
            <a:noFill/>
            <a:miter lim="800000"/>
            <a:headEnd/>
            <a:tailEnd/>
          </a:ln>
        </p:spPr>
        <p:txBody>
          <a:bodyPr wrap="none">
            <a:prstTxWarp prst="textNoShape">
              <a:avLst/>
            </a:prstTxWarp>
            <a:spAutoFit/>
          </a:bodyPr>
          <a:lstStyle/>
          <a:p>
            <a:r>
              <a:rPr lang="el-GR">
                <a:ea typeface="Times New Roman" charset="0"/>
                <a:cs typeface="Times New Roman" charset="0"/>
              </a:rPr>
              <a:t>ρ</a:t>
            </a:r>
            <a:r>
              <a:rPr lang="en-US">
                <a:ea typeface="Times New Roman" charset="0"/>
                <a:cs typeface="Times New Roman" charset="0"/>
              </a:rPr>
              <a:t> = water density kg/m</a:t>
            </a:r>
            <a:r>
              <a:rPr lang="en-US" baseline="30000">
                <a:ea typeface="Times New Roman" charset="0"/>
                <a:cs typeface="Times New Roman" charset="0"/>
              </a:rPr>
              <a:t>3</a:t>
            </a:r>
          </a:p>
          <a:p>
            <a:r>
              <a:rPr lang="en-US">
                <a:ea typeface="Times New Roman" charset="0"/>
                <a:cs typeface="Times New Roman" charset="0"/>
              </a:rPr>
              <a:t>g = 9.81 N/kg</a:t>
            </a:r>
          </a:p>
          <a:p>
            <a:r>
              <a:rPr lang="en-US">
                <a:ea typeface="Times New Roman" charset="0"/>
                <a:cs typeface="Times New Roman" charset="0"/>
              </a:rPr>
              <a:t>A = wave amplitude in m</a:t>
            </a:r>
          </a:p>
          <a:p>
            <a:r>
              <a:rPr lang="en-US">
                <a:ea typeface="Times New Roman" charset="0"/>
                <a:cs typeface="Times New Roman" charset="0"/>
              </a:rPr>
              <a:t>v = wave speed</a:t>
            </a:r>
          </a:p>
          <a:p>
            <a:r>
              <a:rPr lang="en-US">
                <a:ea typeface="Times New Roman" charset="0"/>
                <a:cs typeface="Times New Roman" charset="0"/>
              </a:rPr>
              <a:t>v = f</a:t>
            </a:r>
            <a:r>
              <a:rPr lang="el-GR">
                <a:ea typeface="Times New Roman" charset="0"/>
                <a:cs typeface="Times New Roman" charset="0"/>
              </a:rPr>
              <a:t>λ</a:t>
            </a:r>
            <a:r>
              <a:rPr lang="en-US">
                <a:ea typeface="Times New Roman" charset="0"/>
                <a:cs typeface="Times New Roman" charset="0"/>
              </a:rPr>
              <a:t>,    f = 1/T</a:t>
            </a:r>
            <a:endParaRPr lang="el-GR">
              <a:ea typeface="Times New Roman" charset="0"/>
              <a:cs typeface="Times New Roman" charset="0"/>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609600" y="254000"/>
            <a:ext cx="8305800" cy="523875"/>
          </a:xfrm>
          <a:prstGeom prst="rect">
            <a:avLst/>
          </a:prstGeom>
          <a:noFill/>
          <a:ln w="9525">
            <a:noFill/>
            <a:miter lim="800000"/>
            <a:headEnd/>
            <a:tailEnd/>
          </a:ln>
        </p:spPr>
        <p:txBody>
          <a:bodyPr>
            <a:prstTxWarp prst="textNoShape">
              <a:avLst/>
            </a:prstTxWarp>
            <a:spAutoFit/>
          </a:bodyPr>
          <a:lstStyle/>
          <a:p>
            <a:r>
              <a:rPr lang="en-US" sz="2800"/>
              <a:t>Wave energy .</a:t>
            </a:r>
          </a:p>
        </p:txBody>
      </p:sp>
      <p:sp>
        <p:nvSpPr>
          <p:cNvPr id="153603" name="Text Box 3"/>
          <p:cNvSpPr txBox="1">
            <a:spLocks noChangeArrowheads="1"/>
          </p:cNvSpPr>
          <p:nvPr/>
        </p:nvSpPr>
        <p:spPr bwMode="auto">
          <a:xfrm>
            <a:off x="304800" y="5462588"/>
            <a:ext cx="406400" cy="276225"/>
          </a:xfrm>
          <a:prstGeom prst="rect">
            <a:avLst/>
          </a:prstGeom>
          <a:noFill/>
          <a:ln w="9525">
            <a:noFill/>
            <a:miter lim="800000"/>
            <a:headEnd/>
            <a:tailEnd/>
          </a:ln>
        </p:spPr>
        <p:txBody>
          <a:bodyPr wrap="none">
            <a:prstTxWarp prst="textNoShape">
              <a:avLst/>
            </a:prstTxWarp>
            <a:spAutoFit/>
          </a:bodyPr>
          <a:lstStyle/>
          <a:p>
            <a:r>
              <a:rPr lang="en-US" sz="1200"/>
              <a:t>yah</a:t>
            </a:r>
          </a:p>
        </p:txBody>
      </p:sp>
      <p:sp>
        <p:nvSpPr>
          <p:cNvPr id="206852" name="Text Box 4"/>
          <p:cNvSpPr txBox="1">
            <a:spLocks noChangeArrowheads="1"/>
          </p:cNvSpPr>
          <p:nvPr/>
        </p:nvSpPr>
        <p:spPr bwMode="auto">
          <a:xfrm>
            <a:off x="304800" y="2147888"/>
            <a:ext cx="8305800" cy="368300"/>
          </a:xfrm>
          <a:prstGeom prst="rect">
            <a:avLst/>
          </a:prstGeom>
          <a:solidFill>
            <a:schemeClr val="bg1"/>
          </a:solidFill>
          <a:ln w="38100">
            <a:noFill/>
            <a:miter lim="800000"/>
            <a:headEnd/>
            <a:tailEnd/>
          </a:ln>
        </p:spPr>
        <p:txBody>
          <a:bodyPr>
            <a:prstTxWarp prst="textNoShape">
              <a:avLst/>
            </a:prstTxWarp>
            <a:spAutoFit/>
          </a:bodyPr>
          <a:lstStyle/>
          <a:p>
            <a:r>
              <a:rPr lang="en-US" sz="1800">
                <a:sym typeface="Symbol" charset="2"/>
              </a:rPr>
              <a:t>Wave energy solution</a:t>
            </a:r>
            <a:endParaRPr lang="el-GR" sz="1800" baseline="30000">
              <a:ea typeface="Times New Roman" charset="0"/>
              <a:cs typeface="Times New Roman" charset="0"/>
              <a:sym typeface="Symbol"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6852">
                                            <p:txEl>
                                              <p:pRg st="0" end="0"/>
                                            </p:txEl>
                                          </p:spTgt>
                                        </p:tgtEl>
                                        <p:attrNameLst>
                                          <p:attrName>style.visibility</p:attrName>
                                        </p:attrNameLst>
                                      </p:cBhvr>
                                      <p:to>
                                        <p:strVal val="visible"/>
                                      </p:to>
                                    </p:set>
                                    <p:animEffect transition="in" filter="wipe(left)">
                                      <p:cBhvr>
                                        <p:cTn id="7" dur="500"/>
                                        <p:tgtEl>
                                          <p:spTgt spid="2068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rot="-5400000">
            <a:off x="-7938" y="3684588"/>
            <a:ext cx="1508125" cy="647700"/>
          </a:xfrm>
          <a:prstGeom prst="rect">
            <a:avLst/>
          </a:prstGeom>
          <a:noFill/>
          <a:ln w="25400">
            <a:noFill/>
            <a:miter lim="800000"/>
            <a:headEnd/>
            <a:tailEnd/>
          </a:ln>
        </p:spPr>
        <p:txBody>
          <a:bodyPr wrap="none">
            <a:prstTxWarp prst="textNoShape">
              <a:avLst/>
            </a:prstTxWarp>
            <a:spAutoFit/>
          </a:bodyPr>
          <a:lstStyle/>
          <a:p>
            <a:r>
              <a:rPr lang="en-US" sz="3600"/>
              <a:t>Energy</a:t>
            </a:r>
          </a:p>
        </p:txBody>
      </p:sp>
      <p:sp>
        <p:nvSpPr>
          <p:cNvPr id="44037" name="Text Box 9"/>
          <p:cNvSpPr txBox="1">
            <a:spLocks noChangeArrowheads="1"/>
          </p:cNvSpPr>
          <p:nvPr/>
        </p:nvSpPr>
        <p:spPr bwMode="auto">
          <a:xfrm>
            <a:off x="6400800" y="495300"/>
            <a:ext cx="2561920" cy="830997"/>
          </a:xfrm>
          <a:prstGeom prst="rect">
            <a:avLst/>
          </a:prstGeom>
          <a:noFill/>
          <a:ln w="25400">
            <a:noFill/>
            <a:miter lim="800000"/>
            <a:headEnd/>
            <a:tailEnd/>
          </a:ln>
        </p:spPr>
        <p:txBody>
          <a:bodyPr wrap="none">
            <a:prstTxWarp prst="textNoShape">
              <a:avLst/>
            </a:prstTxWarp>
            <a:spAutoFit/>
          </a:bodyPr>
          <a:lstStyle/>
          <a:p>
            <a:r>
              <a:rPr lang="en-US" dirty="0"/>
              <a:t>Also</a:t>
            </a:r>
          </a:p>
          <a:p>
            <a:r>
              <a:rPr lang="en-US" dirty="0"/>
              <a:t>Power = work/time</a:t>
            </a:r>
          </a:p>
        </p:txBody>
      </p:sp>
      <p:pic>
        <p:nvPicPr>
          <p:cNvPr id="190465" name="Picture 1"/>
          <p:cNvPicPr>
            <a:picLocks noChangeAspect="1" noChangeArrowheads="1"/>
          </p:cNvPicPr>
          <p:nvPr/>
        </p:nvPicPr>
        <p:blipFill>
          <a:blip r:embed="rId2"/>
          <a:srcRect/>
          <a:stretch>
            <a:fillRect/>
          </a:stretch>
        </p:blipFill>
        <p:spPr bwMode="auto">
          <a:xfrm>
            <a:off x="1143000" y="57150"/>
            <a:ext cx="4962525" cy="5657850"/>
          </a:xfrm>
          <a:prstGeom prst="rect">
            <a:avLst/>
          </a:prstGeom>
          <a:noFill/>
          <a:ln w="9525">
            <a:noFill/>
            <a:miter lim="800000"/>
            <a:headEnd/>
            <a:tailEnd/>
          </a:ln>
        </p:spPr>
      </p:pic>
    </p:spTree>
    <p:extLst>
      <p:ext uri="{BB962C8B-B14F-4D97-AF65-F5344CB8AC3E}">
        <p14:creationId xmlns:p14="http://schemas.microsoft.com/office/powerpoint/2010/main" xmlns="" val="111606392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2"/>
          <a:srcRect/>
          <a:stretch>
            <a:fillRect/>
          </a:stretch>
        </p:blipFill>
        <p:spPr bwMode="auto">
          <a:xfrm>
            <a:off x="685800" y="508000"/>
            <a:ext cx="5514975" cy="1547813"/>
          </a:xfrm>
          <a:prstGeom prst="rect">
            <a:avLst/>
          </a:prstGeom>
          <a:noFill/>
          <a:ln w="9525">
            <a:noFill/>
            <a:miter lim="800000"/>
            <a:headEnd/>
            <a:tailEnd/>
          </a:ln>
        </p:spPr>
      </p:pic>
      <p:pic>
        <p:nvPicPr>
          <p:cNvPr id="154627" name="Picture 3"/>
          <p:cNvPicPr>
            <a:picLocks noChangeAspect="1" noChangeArrowheads="1"/>
          </p:cNvPicPr>
          <p:nvPr/>
        </p:nvPicPr>
        <p:blipFill>
          <a:blip r:embed="rId3"/>
          <a:srcRect/>
          <a:stretch>
            <a:fillRect/>
          </a:stretch>
        </p:blipFill>
        <p:spPr bwMode="auto">
          <a:xfrm>
            <a:off x="3705225" y="2055813"/>
            <a:ext cx="5438775" cy="3659187"/>
          </a:xfrm>
          <a:prstGeom prst="rect">
            <a:avLst/>
          </a:prstGeom>
          <a:noFill/>
          <a:ln w="9525">
            <a:noFill/>
            <a:miter lim="800000"/>
            <a:headEnd/>
            <a:tailEnd/>
          </a:ln>
        </p:spPr>
      </p:pic>
      <p:pic>
        <p:nvPicPr>
          <p:cNvPr id="154628" name="Picture 4"/>
          <p:cNvPicPr>
            <a:picLocks noChangeAspect="1" noChangeArrowheads="1"/>
          </p:cNvPicPr>
          <p:nvPr/>
        </p:nvPicPr>
        <p:blipFill>
          <a:blip r:embed="rId4"/>
          <a:srcRect/>
          <a:stretch>
            <a:fillRect/>
          </a:stretch>
        </p:blipFill>
        <p:spPr bwMode="auto">
          <a:xfrm>
            <a:off x="0" y="3854450"/>
            <a:ext cx="3657600" cy="1860550"/>
          </a:xfrm>
          <a:prstGeom prst="rect">
            <a:avLst/>
          </a:prstGeom>
          <a:noFill/>
          <a:ln w="9525">
            <a:noFill/>
            <a:miter lim="800000"/>
            <a:headEnd/>
            <a:tailEnd/>
          </a:ln>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4"/>
          <p:cNvPicPr>
            <a:picLocks noChangeAspect="1" noChangeArrowheads="1"/>
          </p:cNvPicPr>
          <p:nvPr/>
        </p:nvPicPr>
        <p:blipFill>
          <a:blip r:embed="rId2"/>
          <a:srcRect/>
          <a:stretch>
            <a:fillRect/>
          </a:stretch>
        </p:blipFill>
        <p:spPr bwMode="auto">
          <a:xfrm>
            <a:off x="685800" y="508000"/>
            <a:ext cx="5878513" cy="2182813"/>
          </a:xfrm>
          <a:prstGeom prst="rect">
            <a:avLst/>
          </a:prstGeom>
          <a:noFill/>
          <a:ln w="9525">
            <a:noFill/>
            <a:miter lim="800000"/>
            <a:headEnd/>
            <a:tailEnd/>
          </a:ln>
        </p:spPr>
      </p:pic>
      <p:pic>
        <p:nvPicPr>
          <p:cNvPr id="155651" name="Picture 5"/>
          <p:cNvPicPr>
            <a:picLocks noChangeAspect="1" noChangeArrowheads="1"/>
          </p:cNvPicPr>
          <p:nvPr/>
        </p:nvPicPr>
        <p:blipFill>
          <a:blip r:embed="rId3"/>
          <a:srcRect/>
          <a:stretch>
            <a:fillRect/>
          </a:stretch>
        </p:blipFill>
        <p:spPr bwMode="auto">
          <a:xfrm>
            <a:off x="4114800" y="3190875"/>
            <a:ext cx="5029200" cy="2524125"/>
          </a:xfrm>
          <a:prstGeom prst="rect">
            <a:avLst/>
          </a:prstGeom>
          <a:noFill/>
          <a:ln w="9525">
            <a:noFill/>
            <a:miter lim="800000"/>
            <a:headEnd/>
            <a:tailEnd/>
          </a:ln>
        </p:spPr>
      </p:pic>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rot="-5400000">
            <a:off x="-449263" y="2525713"/>
            <a:ext cx="2454275" cy="647700"/>
          </a:xfrm>
          <a:prstGeom prst="rect">
            <a:avLst/>
          </a:prstGeom>
          <a:noFill/>
          <a:ln w="25400">
            <a:noFill/>
            <a:miter lim="800000"/>
            <a:headEnd/>
            <a:tailEnd/>
          </a:ln>
        </p:spPr>
        <p:txBody>
          <a:bodyPr wrap="none">
            <a:prstTxWarp prst="textNoShape">
              <a:avLst/>
            </a:prstTxWarp>
            <a:spAutoFit/>
          </a:bodyPr>
          <a:lstStyle/>
          <a:p>
            <a:r>
              <a:rPr lang="en-US" sz="3600"/>
              <a:t>Astophysics</a:t>
            </a:r>
          </a:p>
        </p:txBody>
      </p:sp>
      <p:pic>
        <p:nvPicPr>
          <p:cNvPr id="156675" name="Picture 4"/>
          <p:cNvPicPr>
            <a:picLocks noChangeAspect="1" noChangeArrowheads="1"/>
          </p:cNvPicPr>
          <p:nvPr/>
        </p:nvPicPr>
        <p:blipFill>
          <a:blip r:embed="rId2"/>
          <a:srcRect/>
          <a:stretch>
            <a:fillRect/>
          </a:stretch>
        </p:blipFill>
        <p:spPr bwMode="auto">
          <a:xfrm>
            <a:off x="1423988" y="1393825"/>
            <a:ext cx="6296025" cy="2928938"/>
          </a:xfrm>
          <a:prstGeom prst="rect">
            <a:avLst/>
          </a:prstGeom>
          <a:noFill/>
          <a:ln w="9525">
            <a:noFill/>
            <a:miter lim="800000"/>
            <a:headEnd/>
            <a:tailEnd/>
          </a:ln>
        </p:spPr>
      </p:pic>
      <p:sp>
        <p:nvSpPr>
          <p:cNvPr id="156676" name="Rectangle 4"/>
          <p:cNvSpPr>
            <a:spLocks noChangeArrowheads="1"/>
          </p:cNvSpPr>
          <p:nvPr/>
        </p:nvSpPr>
        <p:spPr bwMode="auto">
          <a:xfrm>
            <a:off x="1524000" y="2095500"/>
            <a:ext cx="990600" cy="381000"/>
          </a:xfrm>
          <a:prstGeom prst="rect">
            <a:avLst/>
          </a:prstGeom>
          <a:noFill/>
          <a:ln w="25400">
            <a:solidFill>
              <a:srgbClr val="FF0000"/>
            </a:solidFill>
            <a:miter lim="800000"/>
            <a:headEnd/>
            <a:tailEnd/>
          </a:ln>
        </p:spPr>
        <p:txBody>
          <a:bodyPr wrap="none" anchor="ctr">
            <a:prstTxWarp prst="textNoShape">
              <a:avLst/>
            </a:prstTxWarp>
          </a:bodyPr>
          <a:lstStyle/>
          <a:p>
            <a:endParaRPr lang="en-US"/>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533400" y="254000"/>
            <a:ext cx="6678613" cy="708025"/>
          </a:xfrm>
          <a:prstGeom prst="rect">
            <a:avLst/>
          </a:prstGeom>
          <a:noFill/>
          <a:ln w="9525">
            <a:noFill/>
            <a:miter lim="800000"/>
            <a:headEnd/>
            <a:tailEnd/>
          </a:ln>
        </p:spPr>
        <p:txBody>
          <a:bodyPr wrap="none">
            <a:prstTxWarp prst="textNoShape">
              <a:avLst/>
            </a:prstTxWarp>
            <a:spAutoFit/>
          </a:bodyPr>
          <a:lstStyle/>
          <a:p>
            <a:r>
              <a:rPr lang="en-US" sz="4000"/>
              <a:t>Concept 0 – Total power output</a:t>
            </a:r>
          </a:p>
        </p:txBody>
      </p:sp>
      <p:sp>
        <p:nvSpPr>
          <p:cNvPr id="157699" name="Text Box 3"/>
          <p:cNvSpPr txBox="1">
            <a:spLocks noChangeArrowheads="1"/>
          </p:cNvSpPr>
          <p:nvPr/>
        </p:nvSpPr>
        <p:spPr bwMode="auto">
          <a:xfrm>
            <a:off x="228600" y="1460500"/>
            <a:ext cx="8858250" cy="3046413"/>
          </a:xfrm>
          <a:prstGeom prst="rect">
            <a:avLst/>
          </a:prstGeom>
          <a:noFill/>
          <a:ln w="9525">
            <a:noFill/>
            <a:miter lim="800000"/>
            <a:headEnd/>
            <a:tailEnd/>
          </a:ln>
        </p:spPr>
        <p:txBody>
          <a:bodyPr wrap="none">
            <a:prstTxWarp prst="textNoShape">
              <a:avLst/>
            </a:prstTxWarp>
            <a:spAutoFit/>
          </a:bodyPr>
          <a:lstStyle/>
          <a:p>
            <a:r>
              <a:rPr lang="en-US" sz="3200"/>
              <a:t>Luminosity L = </a:t>
            </a:r>
            <a:r>
              <a:rPr lang="en-US" sz="3200">
                <a:ea typeface="Times New Roman" charset="0"/>
                <a:cs typeface="Times New Roman" charset="0"/>
              </a:rPr>
              <a:t>σAT</a:t>
            </a:r>
            <a:r>
              <a:rPr lang="en-US" sz="3200" baseline="30000">
                <a:ea typeface="Times New Roman" charset="0"/>
                <a:cs typeface="Times New Roman" charset="0"/>
              </a:rPr>
              <a:t>4</a:t>
            </a:r>
          </a:p>
          <a:p>
            <a:endParaRPr lang="en-US" sz="3200"/>
          </a:p>
          <a:p>
            <a:r>
              <a:rPr lang="en-US" sz="3200"/>
              <a:t>Luminosity L = The star’s power output in Watts</a:t>
            </a:r>
          </a:p>
          <a:p>
            <a:r>
              <a:rPr lang="en-US" sz="3200">
                <a:ea typeface="Times New Roman" charset="0"/>
                <a:cs typeface="Times New Roman" charset="0"/>
              </a:rPr>
              <a:t>σ = Stefan Boltzmann constant = 5.67 x 10</a:t>
            </a:r>
            <a:r>
              <a:rPr lang="en-US" sz="3200" baseline="30000">
                <a:ea typeface="Times New Roman" charset="0"/>
                <a:cs typeface="Times New Roman" charset="0"/>
              </a:rPr>
              <a:t>-8</a:t>
            </a:r>
            <a:r>
              <a:rPr lang="en-US" sz="3200">
                <a:ea typeface="Times New Roman" charset="0"/>
                <a:cs typeface="Times New Roman" charset="0"/>
              </a:rPr>
              <a:t>W/m</a:t>
            </a:r>
            <a:r>
              <a:rPr lang="en-US" sz="3200" baseline="30000">
                <a:ea typeface="Times New Roman" charset="0"/>
                <a:cs typeface="Times New Roman" charset="0"/>
              </a:rPr>
              <a:t>2</a:t>
            </a:r>
            <a:r>
              <a:rPr lang="en-US" sz="3200">
                <a:ea typeface="Times New Roman" charset="0"/>
                <a:cs typeface="Times New Roman" charset="0"/>
              </a:rPr>
              <a:t>K</a:t>
            </a:r>
            <a:r>
              <a:rPr lang="en-US" sz="3200" baseline="30000">
                <a:ea typeface="Times New Roman" charset="0"/>
                <a:cs typeface="Times New Roman" charset="0"/>
              </a:rPr>
              <a:t>4</a:t>
            </a:r>
          </a:p>
          <a:p>
            <a:r>
              <a:rPr lang="en-US" sz="3200">
                <a:ea typeface="Times New Roman" charset="0"/>
                <a:cs typeface="Times New Roman" charset="0"/>
              </a:rPr>
              <a:t>A = The star’s surface area = 4πr</a:t>
            </a:r>
            <a:r>
              <a:rPr lang="en-US" sz="3200" baseline="30000">
                <a:ea typeface="Times New Roman" charset="0"/>
                <a:cs typeface="Times New Roman" charset="0"/>
              </a:rPr>
              <a:t>2</a:t>
            </a:r>
          </a:p>
          <a:p>
            <a:r>
              <a:rPr lang="en-US" sz="3200">
                <a:ea typeface="Times New Roman" charset="0"/>
                <a:cs typeface="Times New Roman" charset="0"/>
              </a:rPr>
              <a:t>T = The star’s surface temperature in Kelvins</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228600" y="312738"/>
            <a:ext cx="8534400" cy="1754187"/>
          </a:xfrm>
          <a:prstGeom prst="rect">
            <a:avLst/>
          </a:prstGeom>
          <a:noFill/>
          <a:ln w="9525">
            <a:noFill/>
            <a:miter lim="800000"/>
            <a:headEnd/>
            <a:tailEnd/>
          </a:ln>
        </p:spPr>
        <p:txBody>
          <a:bodyPr>
            <a:prstTxWarp prst="textNoShape">
              <a:avLst/>
            </a:prstTxWarp>
            <a:spAutoFit/>
          </a:bodyPr>
          <a:lstStyle/>
          <a:p>
            <a:pPr eaLnBrk="0" hangingPunct="0"/>
            <a:r>
              <a:rPr lang="en-US" sz="3600"/>
              <a:t>A star has a radius of 5 x 10</a:t>
            </a:r>
            <a:r>
              <a:rPr lang="en-US" sz="3600" baseline="30000"/>
              <a:t>8</a:t>
            </a:r>
            <a:r>
              <a:rPr lang="en-US" sz="3600"/>
              <a:t> m, and Luminosity of 4.2 x 10</a:t>
            </a:r>
            <a:r>
              <a:rPr lang="en-US" sz="3600" baseline="30000"/>
              <a:t>26</a:t>
            </a:r>
            <a:r>
              <a:rPr lang="en-US" sz="3600"/>
              <a:t> Watts, What is its surface temperature?</a:t>
            </a:r>
          </a:p>
        </p:txBody>
      </p:sp>
      <p:sp>
        <p:nvSpPr>
          <p:cNvPr id="8195" name="Text Box 3"/>
          <p:cNvSpPr txBox="1">
            <a:spLocks noChangeArrowheads="1"/>
          </p:cNvSpPr>
          <p:nvPr/>
        </p:nvSpPr>
        <p:spPr bwMode="auto">
          <a:xfrm>
            <a:off x="228600" y="2246313"/>
            <a:ext cx="8763000" cy="1200150"/>
          </a:xfrm>
          <a:prstGeom prst="rect">
            <a:avLst/>
          </a:prstGeom>
          <a:noFill/>
          <a:ln w="9525">
            <a:noFill/>
            <a:miter lim="800000"/>
            <a:headEnd/>
            <a:tailEnd/>
          </a:ln>
        </p:spPr>
        <p:txBody>
          <a:bodyPr>
            <a:prstTxWarp prst="textNoShape">
              <a:avLst/>
            </a:prstTxWarp>
            <a:spAutoFit/>
          </a:bodyPr>
          <a:lstStyle/>
          <a:p>
            <a:r>
              <a:rPr lang="en-US" sz="3600"/>
              <a:t>Luminosity L = </a:t>
            </a:r>
            <a:r>
              <a:rPr lang="en-US" sz="3600">
                <a:ea typeface="Times New Roman" charset="0"/>
                <a:cs typeface="Times New Roman" charset="0"/>
              </a:rPr>
              <a:t>σAT</a:t>
            </a:r>
            <a:r>
              <a:rPr lang="en-US" sz="3600" baseline="30000">
                <a:ea typeface="Times New Roman" charset="0"/>
                <a:cs typeface="Times New Roman" charset="0"/>
              </a:rPr>
              <a:t>4 </a:t>
            </a:r>
            <a:r>
              <a:rPr lang="en-US" sz="3600">
                <a:ea typeface="Times New Roman" charset="0"/>
                <a:cs typeface="Times New Roman" charset="0"/>
              </a:rPr>
              <a:t>, </a:t>
            </a:r>
          </a:p>
          <a:p>
            <a:r>
              <a:rPr lang="en-US" sz="3600">
                <a:ea typeface="Times New Roman" charset="0"/>
                <a:cs typeface="Times New Roman" charset="0"/>
              </a:rPr>
              <a:t>T =(L/(σ4</a:t>
            </a:r>
            <a:r>
              <a:rPr lang="en-US" sz="3600">
                <a:ea typeface="Times New Roman" charset="0"/>
                <a:cs typeface="Times New Roman" charset="0"/>
                <a:sym typeface="Symbol" charset="2"/>
              </a:rPr>
              <a:t>(</a:t>
            </a:r>
            <a:r>
              <a:rPr lang="en-US" sz="3600">
                <a:ea typeface="Times New Roman" charset="0"/>
                <a:cs typeface="Times New Roman" charset="0"/>
              </a:rPr>
              <a:t>5x10</a:t>
            </a:r>
            <a:r>
              <a:rPr lang="en-US" sz="3600" baseline="30000">
                <a:ea typeface="Times New Roman" charset="0"/>
                <a:cs typeface="Times New Roman" charset="0"/>
              </a:rPr>
              <a:t>8</a:t>
            </a:r>
            <a:r>
              <a:rPr lang="en-US" sz="3600">
                <a:ea typeface="Times New Roman" charset="0"/>
                <a:cs typeface="Times New Roman" charset="0"/>
              </a:rPr>
              <a:t>)</a:t>
            </a:r>
            <a:r>
              <a:rPr lang="en-US" sz="3600" baseline="30000">
                <a:ea typeface="Times New Roman" charset="0"/>
                <a:cs typeface="Times New Roman" charset="0"/>
              </a:rPr>
              <a:t>2</a:t>
            </a:r>
            <a:r>
              <a:rPr lang="en-US" sz="3600">
                <a:ea typeface="Times New Roman" charset="0"/>
                <a:cs typeface="Times New Roman" charset="0"/>
              </a:rPr>
              <a:t>))</a:t>
            </a:r>
            <a:r>
              <a:rPr lang="en-US" sz="3600" baseline="30000">
                <a:ea typeface="Times New Roman" charset="0"/>
                <a:cs typeface="Times New Roman" charset="0"/>
              </a:rPr>
              <a:t>.25</a:t>
            </a:r>
            <a:r>
              <a:rPr lang="en-US" sz="3600">
                <a:ea typeface="Times New Roman" charset="0"/>
                <a:cs typeface="Times New Roman" charset="0"/>
              </a:rPr>
              <a:t> =6968 K = 7.0x10</a:t>
            </a:r>
            <a:r>
              <a:rPr lang="en-US" sz="3600" baseline="30000">
                <a:ea typeface="Times New Roman" charset="0"/>
                <a:cs typeface="Times New Roman" charset="0"/>
              </a:rPr>
              <a:t>3</a:t>
            </a:r>
            <a:r>
              <a:rPr lang="en-US" sz="3600">
                <a:ea typeface="Times New Roman" charset="0"/>
                <a:cs typeface="Times New Roman" charset="0"/>
              </a:rPr>
              <a:t> K</a:t>
            </a:r>
          </a:p>
        </p:txBody>
      </p:sp>
      <p:sp>
        <p:nvSpPr>
          <p:cNvPr id="158724" name="Text Box 4"/>
          <p:cNvSpPr txBox="1">
            <a:spLocks noChangeArrowheads="1"/>
          </p:cNvSpPr>
          <p:nvPr/>
        </p:nvSpPr>
        <p:spPr bwMode="auto">
          <a:xfrm>
            <a:off x="212725" y="5343525"/>
            <a:ext cx="912813" cy="307975"/>
          </a:xfrm>
          <a:prstGeom prst="rect">
            <a:avLst/>
          </a:prstGeom>
          <a:noFill/>
          <a:ln w="9525">
            <a:noFill/>
            <a:miter lim="800000"/>
            <a:headEnd/>
            <a:tailEnd/>
          </a:ln>
        </p:spPr>
        <p:txBody>
          <a:bodyPr wrap="none">
            <a:prstTxWarp prst="textNoShape">
              <a:avLst/>
            </a:prstTxWarp>
            <a:spAutoFit/>
          </a:bodyPr>
          <a:lstStyle/>
          <a:p>
            <a:r>
              <a:rPr lang="en-US" sz="1400">
                <a:ea typeface="Times New Roman" charset="0"/>
                <a:cs typeface="Times New Roman" charset="0"/>
              </a:rPr>
              <a:t>7.0x10</a:t>
            </a:r>
            <a:r>
              <a:rPr lang="en-US" sz="1400" baseline="30000">
                <a:ea typeface="Times New Roman" charset="0"/>
                <a:cs typeface="Times New Roman" charset="0"/>
              </a:rPr>
              <a:t>3</a:t>
            </a:r>
            <a:r>
              <a:rPr lang="en-US" sz="1400">
                <a:ea typeface="Times New Roman" charset="0"/>
                <a:cs typeface="Times New Roman" charset="0"/>
              </a:rPr>
              <a:t> 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dissolve">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rot="-5400000">
            <a:off x="-449263" y="2525713"/>
            <a:ext cx="2454275" cy="647700"/>
          </a:xfrm>
          <a:prstGeom prst="rect">
            <a:avLst/>
          </a:prstGeom>
          <a:noFill/>
          <a:ln w="25400">
            <a:noFill/>
            <a:miter lim="800000"/>
            <a:headEnd/>
            <a:tailEnd/>
          </a:ln>
        </p:spPr>
        <p:txBody>
          <a:bodyPr wrap="none">
            <a:prstTxWarp prst="textNoShape">
              <a:avLst/>
            </a:prstTxWarp>
            <a:spAutoFit/>
          </a:bodyPr>
          <a:lstStyle/>
          <a:p>
            <a:r>
              <a:rPr lang="en-US" sz="3600" dirty="0" err="1"/>
              <a:t>Astophysics</a:t>
            </a:r>
            <a:endParaRPr lang="en-US" sz="3600" dirty="0"/>
          </a:p>
        </p:txBody>
      </p:sp>
      <p:pic>
        <p:nvPicPr>
          <p:cNvPr id="159747" name="Picture 4"/>
          <p:cNvPicPr>
            <a:picLocks noChangeAspect="1" noChangeArrowheads="1"/>
          </p:cNvPicPr>
          <p:nvPr/>
        </p:nvPicPr>
        <p:blipFill>
          <a:blip r:embed="rId2"/>
          <a:srcRect/>
          <a:stretch>
            <a:fillRect/>
          </a:stretch>
        </p:blipFill>
        <p:spPr bwMode="auto">
          <a:xfrm>
            <a:off x="1423988" y="1393825"/>
            <a:ext cx="6296025" cy="2928938"/>
          </a:xfrm>
          <a:prstGeom prst="rect">
            <a:avLst/>
          </a:prstGeom>
          <a:noFill/>
          <a:ln w="9525">
            <a:noFill/>
            <a:miter lim="800000"/>
            <a:headEnd/>
            <a:tailEnd/>
          </a:ln>
        </p:spPr>
      </p:pic>
      <p:sp>
        <p:nvSpPr>
          <p:cNvPr id="159748" name="Rectangle 4"/>
          <p:cNvSpPr>
            <a:spLocks noChangeArrowheads="1"/>
          </p:cNvSpPr>
          <p:nvPr/>
        </p:nvSpPr>
        <p:spPr bwMode="auto">
          <a:xfrm>
            <a:off x="1447800" y="2324100"/>
            <a:ext cx="2133600" cy="533400"/>
          </a:xfrm>
          <a:prstGeom prst="rect">
            <a:avLst/>
          </a:prstGeom>
          <a:noFill/>
          <a:ln w="25400">
            <a:solidFill>
              <a:srgbClr val="FF0000"/>
            </a:solidFill>
            <a:miter lim="800000"/>
            <a:headEnd/>
            <a:tailEnd/>
          </a:ln>
        </p:spPr>
        <p:txBody>
          <a:bodyPr wrap="none" anchor="ctr">
            <a:prstTxWarp prst="textNoShape">
              <a:avLst/>
            </a:prstTxWarp>
          </a:bodyPr>
          <a:lstStyle/>
          <a:p>
            <a:endParaRPr lang="en-US"/>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2"/>
          <p:cNvSpPr txBox="1">
            <a:spLocks noChangeArrowheads="1"/>
          </p:cNvSpPr>
          <p:nvPr/>
        </p:nvSpPr>
        <p:spPr bwMode="auto">
          <a:xfrm>
            <a:off x="533400" y="254000"/>
            <a:ext cx="5538788" cy="708025"/>
          </a:xfrm>
          <a:prstGeom prst="rect">
            <a:avLst/>
          </a:prstGeom>
          <a:noFill/>
          <a:ln w="9525">
            <a:noFill/>
            <a:miter lim="800000"/>
            <a:headEnd/>
            <a:tailEnd/>
          </a:ln>
        </p:spPr>
        <p:txBody>
          <a:bodyPr wrap="none">
            <a:prstTxWarp prst="textNoShape">
              <a:avLst/>
            </a:prstTxWarp>
            <a:spAutoFit/>
          </a:bodyPr>
          <a:lstStyle/>
          <a:p>
            <a:r>
              <a:rPr lang="en-US" sz="4000"/>
              <a:t>Concept -1 – Temperature</a:t>
            </a:r>
          </a:p>
        </p:txBody>
      </p:sp>
      <p:sp>
        <p:nvSpPr>
          <p:cNvPr id="160771" name="Text Box 4"/>
          <p:cNvSpPr txBox="1">
            <a:spLocks noChangeArrowheads="1"/>
          </p:cNvSpPr>
          <p:nvPr/>
        </p:nvSpPr>
        <p:spPr bwMode="auto">
          <a:xfrm>
            <a:off x="228600" y="1460500"/>
            <a:ext cx="7632700" cy="2554288"/>
          </a:xfrm>
          <a:prstGeom prst="rect">
            <a:avLst/>
          </a:prstGeom>
          <a:noFill/>
          <a:ln w="9525">
            <a:noFill/>
            <a:miter lim="800000"/>
            <a:headEnd/>
            <a:tailEnd/>
          </a:ln>
        </p:spPr>
        <p:txBody>
          <a:bodyPr wrap="none">
            <a:prstTxWarp prst="textNoShape">
              <a:avLst/>
            </a:prstTxWarp>
            <a:spAutoFit/>
          </a:bodyPr>
          <a:lstStyle/>
          <a:p>
            <a:r>
              <a:rPr lang="en-US" sz="3200">
                <a:ea typeface="Times New Roman" charset="0"/>
                <a:cs typeface="Times New Roman" charset="0"/>
              </a:rPr>
              <a:t>λ</a:t>
            </a:r>
            <a:r>
              <a:rPr lang="en-US" sz="3200" baseline="-25000">
                <a:ea typeface="Times New Roman" charset="0"/>
                <a:cs typeface="Times New Roman" charset="0"/>
              </a:rPr>
              <a:t>max</a:t>
            </a:r>
            <a:r>
              <a:rPr lang="en-US" sz="3200">
                <a:ea typeface="Times New Roman" charset="0"/>
                <a:cs typeface="Times New Roman" charset="0"/>
              </a:rPr>
              <a:t> (metres) = </a:t>
            </a:r>
            <a:r>
              <a:rPr lang="en-US" sz="3200" u="sng">
                <a:ea typeface="Times New Roman" charset="0"/>
                <a:cs typeface="Times New Roman" charset="0"/>
              </a:rPr>
              <a:t>2.90 x 10</a:t>
            </a:r>
            <a:r>
              <a:rPr lang="en-US" sz="3200" u="sng" baseline="30000">
                <a:ea typeface="Times New Roman" charset="0"/>
                <a:cs typeface="Times New Roman" charset="0"/>
              </a:rPr>
              <a:t>-3 </a:t>
            </a:r>
            <a:r>
              <a:rPr lang="en-US" sz="3200" u="sng">
                <a:ea typeface="Times New Roman" charset="0"/>
                <a:cs typeface="Times New Roman" charset="0"/>
              </a:rPr>
              <a:t>m k</a:t>
            </a:r>
          </a:p>
          <a:p>
            <a:r>
              <a:rPr lang="en-US" sz="3200" baseline="-25000">
                <a:ea typeface="Times New Roman" charset="0"/>
                <a:cs typeface="Times New Roman" charset="0"/>
              </a:rPr>
              <a:t>			</a:t>
            </a:r>
            <a:r>
              <a:rPr lang="en-US" sz="3200">
                <a:ea typeface="Times New Roman" charset="0"/>
                <a:cs typeface="Times New Roman" charset="0"/>
              </a:rPr>
              <a:t>T (Kelvin)</a:t>
            </a:r>
            <a:endParaRPr lang="en-US" sz="3200" baseline="30000">
              <a:ea typeface="Times New Roman" charset="0"/>
              <a:cs typeface="Times New Roman" charset="0"/>
            </a:endParaRPr>
          </a:p>
          <a:p>
            <a:endParaRPr lang="en-US" sz="3200"/>
          </a:p>
          <a:p>
            <a:r>
              <a:rPr lang="en-US" sz="3200">
                <a:ea typeface="Times New Roman" charset="0"/>
                <a:cs typeface="Times New Roman" charset="0"/>
              </a:rPr>
              <a:t>λ</a:t>
            </a:r>
            <a:r>
              <a:rPr lang="en-US" sz="3200" baseline="-25000">
                <a:ea typeface="Times New Roman" charset="0"/>
                <a:cs typeface="Times New Roman" charset="0"/>
              </a:rPr>
              <a:t>max</a:t>
            </a:r>
            <a:r>
              <a:rPr lang="en-US" sz="3200">
                <a:ea typeface="Times New Roman" charset="0"/>
                <a:cs typeface="Times New Roman" charset="0"/>
              </a:rPr>
              <a:t> = </a:t>
            </a:r>
            <a:r>
              <a:rPr lang="en-US" sz="3200"/>
              <a:t>Peak black body wavelength</a:t>
            </a:r>
          </a:p>
          <a:p>
            <a:r>
              <a:rPr lang="en-US" sz="3200">
                <a:ea typeface="Times New Roman" charset="0"/>
                <a:cs typeface="Times New Roman" charset="0"/>
              </a:rPr>
              <a:t>T = The star’s surface temperature in Kelvins</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p:cNvSpPr txBox="1">
            <a:spLocks noChangeArrowheads="1"/>
          </p:cNvSpPr>
          <p:nvPr/>
        </p:nvSpPr>
        <p:spPr bwMode="auto">
          <a:xfrm>
            <a:off x="228600" y="190500"/>
            <a:ext cx="8486775" cy="1570038"/>
          </a:xfrm>
          <a:prstGeom prst="rect">
            <a:avLst/>
          </a:prstGeom>
          <a:noFill/>
          <a:ln w="9525">
            <a:noFill/>
            <a:miter lim="800000"/>
            <a:headEnd/>
            <a:tailEnd/>
          </a:ln>
        </p:spPr>
        <p:txBody>
          <a:bodyPr wrap="none">
            <a:prstTxWarp prst="textNoShape">
              <a:avLst/>
            </a:prstTxWarp>
            <a:spAutoFit/>
          </a:bodyPr>
          <a:lstStyle/>
          <a:p>
            <a:pPr eaLnBrk="0" hangingPunct="0"/>
            <a:r>
              <a:rPr lang="en-US" sz="4800"/>
              <a:t>A star has a  </a:t>
            </a:r>
            <a:r>
              <a:rPr lang="en-US" sz="4800">
                <a:ea typeface="Times New Roman" charset="0"/>
                <a:cs typeface="Times New Roman" charset="0"/>
              </a:rPr>
              <a:t>λ</a:t>
            </a:r>
            <a:r>
              <a:rPr lang="en-US" sz="4800" baseline="-25000">
                <a:ea typeface="Times New Roman" charset="0"/>
                <a:cs typeface="Times New Roman" charset="0"/>
              </a:rPr>
              <a:t>max </a:t>
            </a:r>
            <a:r>
              <a:rPr lang="en-US" sz="4800"/>
              <a:t>of 940 nm, what</a:t>
            </a:r>
          </a:p>
          <a:p>
            <a:pPr eaLnBrk="0" hangingPunct="0"/>
            <a:r>
              <a:rPr lang="en-US" sz="4800"/>
              <a:t>is its surface temperature?</a:t>
            </a:r>
          </a:p>
        </p:txBody>
      </p:sp>
      <p:sp>
        <p:nvSpPr>
          <p:cNvPr id="34819" name="Text Box 3"/>
          <p:cNvSpPr txBox="1">
            <a:spLocks noChangeArrowheads="1"/>
          </p:cNvSpPr>
          <p:nvPr/>
        </p:nvSpPr>
        <p:spPr bwMode="auto">
          <a:xfrm>
            <a:off x="228600" y="1814513"/>
            <a:ext cx="8763000" cy="1754187"/>
          </a:xfrm>
          <a:prstGeom prst="rect">
            <a:avLst/>
          </a:prstGeom>
          <a:noFill/>
          <a:ln w="9525">
            <a:noFill/>
            <a:miter lim="800000"/>
            <a:headEnd/>
            <a:tailEnd/>
          </a:ln>
        </p:spPr>
        <p:txBody>
          <a:bodyPr>
            <a:prstTxWarp prst="textNoShape">
              <a:avLst/>
            </a:prstTxWarp>
            <a:spAutoFit/>
          </a:bodyPr>
          <a:lstStyle/>
          <a:p>
            <a:r>
              <a:rPr lang="en-US" sz="3600">
                <a:ea typeface="Times New Roman" charset="0"/>
                <a:cs typeface="Times New Roman" charset="0"/>
              </a:rPr>
              <a:t>λ</a:t>
            </a:r>
            <a:r>
              <a:rPr lang="en-US" sz="3600" baseline="-25000">
                <a:ea typeface="Times New Roman" charset="0"/>
                <a:cs typeface="Times New Roman" charset="0"/>
              </a:rPr>
              <a:t>max</a:t>
            </a:r>
            <a:r>
              <a:rPr lang="en-US" sz="3600">
                <a:ea typeface="Times New Roman" charset="0"/>
                <a:cs typeface="Times New Roman" charset="0"/>
              </a:rPr>
              <a:t> = (2.90 x 10</a:t>
            </a:r>
            <a:r>
              <a:rPr lang="en-US" sz="3600" baseline="30000">
                <a:ea typeface="Times New Roman" charset="0"/>
                <a:cs typeface="Times New Roman" charset="0"/>
              </a:rPr>
              <a:t>-3 </a:t>
            </a:r>
            <a:r>
              <a:rPr lang="en-US" sz="3600">
                <a:ea typeface="Times New Roman" charset="0"/>
                <a:cs typeface="Times New Roman" charset="0"/>
              </a:rPr>
              <a:t>m K)/T, </a:t>
            </a:r>
          </a:p>
          <a:p>
            <a:r>
              <a:rPr lang="en-US" sz="3600">
                <a:ea typeface="Times New Roman" charset="0"/>
                <a:cs typeface="Times New Roman" charset="0"/>
              </a:rPr>
              <a:t>T = (2.90 x 10</a:t>
            </a:r>
            <a:r>
              <a:rPr lang="en-US" sz="3600" baseline="30000">
                <a:ea typeface="Times New Roman" charset="0"/>
                <a:cs typeface="Times New Roman" charset="0"/>
              </a:rPr>
              <a:t>-3 </a:t>
            </a:r>
            <a:r>
              <a:rPr lang="en-US" sz="3600">
                <a:ea typeface="Times New Roman" charset="0"/>
                <a:cs typeface="Times New Roman" charset="0"/>
              </a:rPr>
              <a:t>m K)/ λ</a:t>
            </a:r>
            <a:r>
              <a:rPr lang="en-US" sz="3600" baseline="-25000">
                <a:ea typeface="Times New Roman" charset="0"/>
                <a:cs typeface="Times New Roman" charset="0"/>
              </a:rPr>
              <a:t>max</a:t>
            </a:r>
            <a:r>
              <a:rPr lang="en-US" sz="3600">
                <a:ea typeface="Times New Roman" charset="0"/>
                <a:cs typeface="Times New Roman" charset="0"/>
              </a:rPr>
              <a:t>  </a:t>
            </a:r>
          </a:p>
          <a:p>
            <a:r>
              <a:rPr lang="en-US" sz="3600">
                <a:ea typeface="Times New Roman" charset="0"/>
                <a:cs typeface="Times New Roman" charset="0"/>
              </a:rPr>
              <a:t>=  (2.90 x 10</a:t>
            </a:r>
            <a:r>
              <a:rPr lang="en-US" sz="3600" baseline="30000">
                <a:ea typeface="Times New Roman" charset="0"/>
                <a:cs typeface="Times New Roman" charset="0"/>
              </a:rPr>
              <a:t>-3 </a:t>
            </a:r>
            <a:r>
              <a:rPr lang="en-US" sz="3600">
                <a:ea typeface="Times New Roman" charset="0"/>
                <a:cs typeface="Times New Roman" charset="0"/>
              </a:rPr>
              <a:t>m K)/ (940E-9) = 3100 K</a:t>
            </a:r>
          </a:p>
        </p:txBody>
      </p:sp>
      <p:sp>
        <p:nvSpPr>
          <p:cNvPr id="161796" name="Text Box 4"/>
          <p:cNvSpPr txBox="1">
            <a:spLocks noChangeArrowheads="1"/>
          </p:cNvSpPr>
          <p:nvPr/>
        </p:nvSpPr>
        <p:spPr bwMode="auto">
          <a:xfrm>
            <a:off x="212725" y="5364163"/>
            <a:ext cx="641350" cy="277812"/>
          </a:xfrm>
          <a:prstGeom prst="rect">
            <a:avLst/>
          </a:prstGeom>
          <a:noFill/>
          <a:ln w="9525">
            <a:noFill/>
            <a:miter lim="800000"/>
            <a:headEnd/>
            <a:tailEnd/>
          </a:ln>
        </p:spPr>
        <p:txBody>
          <a:bodyPr wrap="none">
            <a:prstTxWarp prst="textNoShape">
              <a:avLst/>
            </a:prstTxWarp>
            <a:spAutoFit/>
          </a:bodyPr>
          <a:lstStyle/>
          <a:p>
            <a:r>
              <a:rPr lang="en-US" sz="1200">
                <a:ea typeface="Times New Roman" charset="0"/>
                <a:cs typeface="Times New Roman" charset="0"/>
              </a:rPr>
              <a:t>3100 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dissolve">
                                      <p:cBhvr>
                                        <p:cTn id="7"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p:cNvPicPr>
            <a:picLocks noChangeAspect="1" noChangeArrowheads="1"/>
          </p:cNvPicPr>
          <p:nvPr/>
        </p:nvPicPr>
        <p:blipFill>
          <a:blip r:embed="rId2"/>
          <a:srcRect/>
          <a:stretch>
            <a:fillRect/>
          </a:stretch>
        </p:blipFill>
        <p:spPr bwMode="auto">
          <a:xfrm>
            <a:off x="1462088" y="1414463"/>
            <a:ext cx="6219825" cy="288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0" y="4838700"/>
            <a:ext cx="920750" cy="461963"/>
          </a:xfrm>
          <a:prstGeom prst="rect">
            <a:avLst/>
          </a:prstGeom>
          <a:noFill/>
          <a:ln w="25400">
            <a:noFill/>
            <a:miter lim="800000"/>
            <a:headEnd/>
            <a:tailEnd/>
          </a:ln>
        </p:spPr>
        <p:txBody>
          <a:bodyPr wrap="none">
            <a:prstTxWarp prst="textNoShape">
              <a:avLst/>
            </a:prstTxWarp>
            <a:spAutoFit/>
          </a:bodyPr>
          <a:lstStyle/>
          <a:p>
            <a:r>
              <a:rPr lang="en-US"/>
              <a:t>5.28 s</a:t>
            </a:r>
          </a:p>
        </p:txBody>
      </p:sp>
      <p:sp>
        <p:nvSpPr>
          <p:cNvPr id="122884" name="Text Box 4"/>
          <p:cNvSpPr txBox="1">
            <a:spLocks noChangeArrowheads="1"/>
          </p:cNvSpPr>
          <p:nvPr/>
        </p:nvSpPr>
        <p:spPr bwMode="auto">
          <a:xfrm>
            <a:off x="304800" y="1778000"/>
            <a:ext cx="8534400" cy="461963"/>
          </a:xfrm>
          <a:prstGeom prst="rect">
            <a:avLst/>
          </a:prstGeom>
          <a:noFill/>
          <a:ln w="9525">
            <a:noFill/>
            <a:miter lim="800000"/>
            <a:headEnd/>
            <a:tailEnd/>
          </a:ln>
        </p:spPr>
        <p:txBody>
          <a:bodyPr>
            <a:prstTxWarp prst="textNoShape">
              <a:avLst/>
            </a:prstTxWarp>
            <a:spAutoFit/>
          </a:bodyPr>
          <a:lstStyle/>
          <a:p>
            <a:pPr eaLnBrk="0" hangingPunct="0"/>
            <a:r>
              <a:rPr lang="en-US" sz="1200"/>
              <a:t>P = W/</a:t>
            </a:r>
            <a:r>
              <a:rPr lang="en-US" sz="1200">
                <a:sym typeface="Symbol" charset="2"/>
              </a:rPr>
              <a:t>t, </a:t>
            </a:r>
          </a:p>
          <a:p>
            <a:pPr eaLnBrk="0" hangingPunct="0"/>
            <a:r>
              <a:rPr lang="en-US" sz="1200">
                <a:sym typeface="Symbol" charset="2"/>
              </a:rPr>
              <a:t>t = W/P = (671 J)/(127 W) = 5.28 s</a:t>
            </a:r>
          </a:p>
        </p:txBody>
      </p:sp>
      <p:sp>
        <p:nvSpPr>
          <p:cNvPr id="46084" name="Text Box 5"/>
          <p:cNvSpPr txBox="1">
            <a:spLocks noChangeArrowheads="1"/>
          </p:cNvSpPr>
          <p:nvPr/>
        </p:nvSpPr>
        <p:spPr bwMode="auto">
          <a:xfrm>
            <a:off x="304800" y="114300"/>
            <a:ext cx="8534400" cy="830263"/>
          </a:xfrm>
          <a:prstGeom prst="rect">
            <a:avLst/>
          </a:prstGeom>
          <a:noFill/>
          <a:ln w="9525">
            <a:noFill/>
            <a:miter lim="800000"/>
            <a:headEnd/>
            <a:tailEnd/>
          </a:ln>
        </p:spPr>
        <p:txBody>
          <a:bodyPr>
            <a:prstTxWarp prst="textNoShape">
              <a:avLst/>
            </a:prstTxWarp>
            <a:spAutoFit/>
          </a:bodyPr>
          <a:lstStyle/>
          <a:p>
            <a:r>
              <a:rPr lang="en-US" b="1"/>
              <a:t>Ima Wonder can put out 127 W of power.  What time will it take her to do 671 J of work?</a:t>
            </a:r>
          </a:p>
        </p:txBody>
      </p:sp>
    </p:spTree>
    <p:extLst>
      <p:ext uri="{BB962C8B-B14F-4D97-AF65-F5344CB8AC3E}">
        <p14:creationId xmlns:p14="http://schemas.microsoft.com/office/powerpoint/2010/main" xmlns="" val="308876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884">
                                            <p:txEl>
                                              <p:pRg st="0" end="0"/>
                                            </p:txEl>
                                          </p:spTgt>
                                        </p:tgtEl>
                                        <p:attrNameLst>
                                          <p:attrName>style.visibility</p:attrName>
                                        </p:attrNameLst>
                                      </p:cBhvr>
                                      <p:to>
                                        <p:strVal val="visible"/>
                                      </p:to>
                                    </p:set>
                                    <p:anim calcmode="lin" valueType="num">
                                      <p:cBhvr additive="base">
                                        <p:cTn id="7" dur="500" fill="hold"/>
                                        <p:tgtEl>
                                          <p:spTgt spid="12288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8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884">
                                            <p:txEl>
                                              <p:pRg st="1" end="1"/>
                                            </p:txEl>
                                          </p:spTgt>
                                        </p:tgtEl>
                                        <p:attrNameLst>
                                          <p:attrName>style.visibility</p:attrName>
                                        </p:attrNameLst>
                                      </p:cBhvr>
                                      <p:to>
                                        <p:strVal val="visible"/>
                                      </p:to>
                                    </p:set>
                                    <p:anim calcmode="lin" valueType="num">
                                      <p:cBhvr additive="base">
                                        <p:cTn id="13" dur="500" fill="hold"/>
                                        <p:tgtEl>
                                          <p:spTgt spid="12288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88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Text Box 4"/>
          <p:cNvSpPr txBox="1">
            <a:spLocks noChangeArrowheads="1"/>
          </p:cNvSpPr>
          <p:nvPr/>
        </p:nvSpPr>
        <p:spPr bwMode="auto">
          <a:xfrm>
            <a:off x="304800" y="1778000"/>
            <a:ext cx="8534400" cy="2616200"/>
          </a:xfrm>
          <a:prstGeom prst="rect">
            <a:avLst/>
          </a:prstGeom>
          <a:noFill/>
          <a:ln w="9525">
            <a:noFill/>
            <a:miter lim="800000"/>
            <a:headEnd/>
            <a:tailEnd/>
          </a:ln>
        </p:spPr>
        <p:txBody>
          <a:bodyPr>
            <a:prstTxWarp prst="textNoShape">
              <a:avLst/>
            </a:prstTxWarp>
            <a:spAutoFit/>
          </a:bodyPr>
          <a:lstStyle/>
          <a:p>
            <a:pPr algn="ctr"/>
            <a:r>
              <a:rPr lang="en-US"/>
              <a:t>Fd + mgh +  </a:t>
            </a:r>
            <a:r>
              <a:rPr lang="en-US" baseline="30000"/>
              <a:t>1</a:t>
            </a:r>
            <a:r>
              <a:rPr lang="en-US"/>
              <a:t>/</a:t>
            </a:r>
            <a:r>
              <a:rPr lang="en-US" baseline="-25000"/>
              <a:t>2</a:t>
            </a:r>
            <a:r>
              <a:rPr lang="en-US"/>
              <a:t>mv</a:t>
            </a:r>
            <a:r>
              <a:rPr lang="en-US" baseline="30000"/>
              <a:t>2</a:t>
            </a:r>
            <a:r>
              <a:rPr lang="en-US"/>
              <a:t>  =</a:t>
            </a:r>
            <a:r>
              <a:rPr lang="en-US" sz="3600" b="1"/>
              <a:t> </a:t>
            </a:r>
            <a:r>
              <a:rPr lang="en-US"/>
              <a:t>Fd + mgh +  </a:t>
            </a:r>
            <a:r>
              <a:rPr lang="en-US" baseline="30000"/>
              <a:t>1</a:t>
            </a:r>
            <a:r>
              <a:rPr lang="en-US"/>
              <a:t>/</a:t>
            </a:r>
            <a:r>
              <a:rPr lang="en-US" baseline="-25000"/>
              <a:t>2</a:t>
            </a:r>
            <a:r>
              <a:rPr lang="en-US"/>
              <a:t>mv</a:t>
            </a:r>
            <a:r>
              <a:rPr lang="en-US" baseline="30000"/>
              <a:t>2</a:t>
            </a:r>
          </a:p>
          <a:p>
            <a:pPr algn="ctr"/>
            <a:r>
              <a:rPr lang="en-US"/>
              <a:t>0   + mgh + </a:t>
            </a:r>
            <a:r>
              <a:rPr lang="en-US" baseline="30000"/>
              <a:t>1</a:t>
            </a:r>
            <a:r>
              <a:rPr lang="en-US"/>
              <a:t>/</a:t>
            </a:r>
            <a:r>
              <a:rPr lang="en-US" baseline="-25000"/>
              <a:t>2</a:t>
            </a:r>
            <a:r>
              <a:rPr lang="en-US"/>
              <a:t>mv</a:t>
            </a:r>
            <a:r>
              <a:rPr lang="en-US" baseline="30000"/>
              <a:t>2</a:t>
            </a:r>
            <a:r>
              <a:rPr lang="en-US"/>
              <a:t> =</a:t>
            </a:r>
            <a:r>
              <a:rPr lang="en-US" sz="3600" b="1"/>
              <a:t>  </a:t>
            </a:r>
            <a:r>
              <a:rPr lang="en-US"/>
              <a:t>0 +   0     +  </a:t>
            </a:r>
            <a:r>
              <a:rPr lang="en-US" baseline="30000"/>
              <a:t>1</a:t>
            </a:r>
            <a:r>
              <a:rPr lang="en-US"/>
              <a:t>/</a:t>
            </a:r>
            <a:r>
              <a:rPr lang="en-US" baseline="-25000"/>
              <a:t>2</a:t>
            </a:r>
            <a:r>
              <a:rPr lang="en-US"/>
              <a:t>mv</a:t>
            </a:r>
            <a:r>
              <a:rPr lang="en-US" baseline="30000"/>
              <a:t>2</a:t>
            </a:r>
          </a:p>
          <a:p>
            <a:pPr algn="ctr"/>
            <a:r>
              <a:rPr lang="en-US"/>
              <a:t>(15 kg)(9.8 N/kg)(2.15 m) + </a:t>
            </a:r>
            <a:r>
              <a:rPr lang="en-US" baseline="30000"/>
              <a:t>1</a:t>
            </a:r>
            <a:r>
              <a:rPr lang="en-US"/>
              <a:t>/</a:t>
            </a:r>
            <a:r>
              <a:rPr lang="en-US" baseline="-25000"/>
              <a:t>2</a:t>
            </a:r>
            <a:r>
              <a:rPr lang="en-US"/>
              <a:t>(15 kg)(5.8 m/s)</a:t>
            </a:r>
            <a:r>
              <a:rPr lang="en-US" baseline="30000"/>
              <a:t>2</a:t>
            </a:r>
            <a:r>
              <a:rPr lang="en-US"/>
              <a:t>= </a:t>
            </a:r>
            <a:r>
              <a:rPr lang="en-US" baseline="30000"/>
              <a:t>1</a:t>
            </a:r>
            <a:r>
              <a:rPr lang="en-US"/>
              <a:t>/</a:t>
            </a:r>
            <a:r>
              <a:rPr lang="en-US" baseline="-25000"/>
              <a:t>2</a:t>
            </a:r>
            <a:r>
              <a:rPr lang="en-US"/>
              <a:t>(15 kg)v</a:t>
            </a:r>
            <a:r>
              <a:rPr lang="en-US" baseline="30000"/>
              <a:t>2</a:t>
            </a:r>
          </a:p>
          <a:p>
            <a:pPr algn="ctr"/>
            <a:r>
              <a:rPr lang="en-US" sz="3600"/>
              <a:t>v = </a:t>
            </a:r>
            <a:r>
              <a:rPr lang="en-US" sz="3200"/>
              <a:t>8.7 m/s</a:t>
            </a:r>
          </a:p>
          <a:p>
            <a:pPr algn="ctr"/>
            <a:r>
              <a:rPr lang="en-US" sz="3200"/>
              <a:t>…</a:t>
            </a:r>
            <a:endParaRPr lang="en-US" sz="3600"/>
          </a:p>
        </p:txBody>
      </p:sp>
      <p:grpSp>
        <p:nvGrpSpPr>
          <p:cNvPr id="45059" name="Group 5"/>
          <p:cNvGrpSpPr>
            <a:grpSpLocks/>
          </p:cNvGrpSpPr>
          <p:nvPr/>
        </p:nvGrpSpPr>
        <p:grpSpPr bwMode="auto">
          <a:xfrm>
            <a:off x="609600" y="127000"/>
            <a:ext cx="1371600" cy="889000"/>
            <a:chOff x="384" y="1200"/>
            <a:chExt cx="864" cy="672"/>
          </a:xfrm>
        </p:grpSpPr>
        <p:sp>
          <p:nvSpPr>
            <p:cNvPr id="45070" name="Rectangle 6"/>
            <p:cNvSpPr>
              <a:spLocks noChangeArrowheads="1"/>
            </p:cNvSpPr>
            <p:nvPr/>
          </p:nvSpPr>
          <p:spPr bwMode="auto">
            <a:xfrm>
              <a:off x="432" y="1200"/>
              <a:ext cx="768" cy="528"/>
            </a:xfrm>
            <a:prstGeom prst="rect">
              <a:avLst/>
            </a:prstGeom>
            <a:solidFill>
              <a:srgbClr val="339966"/>
            </a:solidFill>
            <a:ln w="38100">
              <a:solidFill>
                <a:schemeClr val="tx1"/>
              </a:solidFill>
              <a:miter lim="800000"/>
              <a:headEnd/>
              <a:tailEnd/>
            </a:ln>
          </p:spPr>
          <p:txBody>
            <a:bodyPr wrap="none" anchor="ctr">
              <a:prstTxWarp prst="textNoShape">
                <a:avLst/>
              </a:prstTxWarp>
            </a:bodyPr>
            <a:lstStyle/>
            <a:p>
              <a:endParaRPr lang="en-US"/>
            </a:p>
          </p:txBody>
        </p:sp>
        <p:sp>
          <p:nvSpPr>
            <p:cNvPr id="45071" name="Oval 7"/>
            <p:cNvSpPr>
              <a:spLocks noChangeArrowheads="1"/>
            </p:cNvSpPr>
            <p:nvPr/>
          </p:nvSpPr>
          <p:spPr bwMode="auto">
            <a:xfrm>
              <a:off x="384" y="1584"/>
              <a:ext cx="288" cy="288"/>
            </a:xfrm>
            <a:prstGeom prst="ellipse">
              <a:avLst/>
            </a:prstGeom>
            <a:solidFill>
              <a:srgbClr val="FF0000"/>
            </a:solidFill>
            <a:ln w="38100">
              <a:solidFill>
                <a:schemeClr val="tx1"/>
              </a:solidFill>
              <a:round/>
              <a:headEnd/>
              <a:tailEnd/>
            </a:ln>
          </p:spPr>
          <p:txBody>
            <a:bodyPr wrap="none" anchor="ctr">
              <a:prstTxWarp prst="textNoShape">
                <a:avLst/>
              </a:prstTxWarp>
            </a:bodyPr>
            <a:lstStyle/>
            <a:p>
              <a:endParaRPr lang="en-US"/>
            </a:p>
          </p:txBody>
        </p:sp>
        <p:sp>
          <p:nvSpPr>
            <p:cNvPr id="45072" name="Oval 8"/>
            <p:cNvSpPr>
              <a:spLocks noChangeArrowheads="1"/>
            </p:cNvSpPr>
            <p:nvPr/>
          </p:nvSpPr>
          <p:spPr bwMode="auto">
            <a:xfrm>
              <a:off x="960" y="1584"/>
              <a:ext cx="288" cy="288"/>
            </a:xfrm>
            <a:prstGeom prst="ellipse">
              <a:avLst/>
            </a:prstGeom>
            <a:solidFill>
              <a:srgbClr val="FF0000"/>
            </a:solidFill>
            <a:ln w="38100">
              <a:solidFill>
                <a:schemeClr val="tx1"/>
              </a:solidFill>
              <a:round/>
              <a:headEnd/>
              <a:tailEnd/>
            </a:ln>
          </p:spPr>
          <p:txBody>
            <a:bodyPr wrap="none" anchor="ctr">
              <a:prstTxWarp prst="textNoShape">
                <a:avLst/>
              </a:prstTxWarp>
            </a:bodyPr>
            <a:lstStyle/>
            <a:p>
              <a:endParaRPr lang="en-US"/>
            </a:p>
          </p:txBody>
        </p:sp>
      </p:grpSp>
      <p:sp>
        <p:nvSpPr>
          <p:cNvPr id="45060" name="Line 9"/>
          <p:cNvSpPr>
            <a:spLocks noChangeShapeType="1"/>
          </p:cNvSpPr>
          <p:nvPr/>
        </p:nvSpPr>
        <p:spPr bwMode="auto">
          <a:xfrm>
            <a:off x="0" y="1016000"/>
            <a:ext cx="2362200" cy="0"/>
          </a:xfrm>
          <a:prstGeom prst="line">
            <a:avLst/>
          </a:prstGeom>
          <a:noFill/>
          <a:ln w="38100">
            <a:solidFill>
              <a:schemeClr val="tx1"/>
            </a:solidFill>
            <a:round/>
            <a:headEnd/>
            <a:tailEnd/>
          </a:ln>
        </p:spPr>
        <p:txBody>
          <a:bodyPr>
            <a:prstTxWarp prst="textNoShape">
              <a:avLst/>
            </a:prstTxWarp>
          </a:bodyPr>
          <a:lstStyle/>
          <a:p>
            <a:endParaRPr lang="en-US"/>
          </a:p>
        </p:txBody>
      </p:sp>
      <p:sp>
        <p:nvSpPr>
          <p:cNvPr id="45061" name="Line 10"/>
          <p:cNvSpPr>
            <a:spLocks noChangeShapeType="1"/>
          </p:cNvSpPr>
          <p:nvPr/>
        </p:nvSpPr>
        <p:spPr bwMode="auto">
          <a:xfrm>
            <a:off x="2362200" y="1016000"/>
            <a:ext cx="3429000" cy="825500"/>
          </a:xfrm>
          <a:prstGeom prst="line">
            <a:avLst/>
          </a:prstGeom>
          <a:noFill/>
          <a:ln w="38100">
            <a:solidFill>
              <a:schemeClr val="tx1"/>
            </a:solidFill>
            <a:round/>
            <a:headEnd/>
            <a:tailEnd/>
          </a:ln>
        </p:spPr>
        <p:txBody>
          <a:bodyPr>
            <a:prstTxWarp prst="textNoShape">
              <a:avLst/>
            </a:prstTxWarp>
          </a:bodyPr>
          <a:lstStyle/>
          <a:p>
            <a:endParaRPr lang="en-US"/>
          </a:p>
        </p:txBody>
      </p:sp>
      <p:sp>
        <p:nvSpPr>
          <p:cNvPr id="45062" name="Line 11"/>
          <p:cNvSpPr>
            <a:spLocks noChangeShapeType="1"/>
          </p:cNvSpPr>
          <p:nvPr/>
        </p:nvSpPr>
        <p:spPr bwMode="auto">
          <a:xfrm>
            <a:off x="5791200" y="1841500"/>
            <a:ext cx="3124200" cy="0"/>
          </a:xfrm>
          <a:prstGeom prst="line">
            <a:avLst/>
          </a:prstGeom>
          <a:noFill/>
          <a:ln w="38100">
            <a:solidFill>
              <a:schemeClr val="tx1"/>
            </a:solidFill>
            <a:round/>
            <a:headEnd/>
            <a:tailEnd/>
          </a:ln>
        </p:spPr>
        <p:txBody>
          <a:bodyPr>
            <a:prstTxWarp prst="textNoShape">
              <a:avLst/>
            </a:prstTxWarp>
          </a:bodyPr>
          <a:lstStyle/>
          <a:p>
            <a:endParaRPr lang="en-US"/>
          </a:p>
        </p:txBody>
      </p:sp>
      <p:sp>
        <p:nvSpPr>
          <p:cNvPr id="45063" name="Text Box 12"/>
          <p:cNvSpPr txBox="1">
            <a:spLocks noChangeArrowheads="1"/>
          </p:cNvSpPr>
          <p:nvPr/>
        </p:nvSpPr>
        <p:spPr bwMode="auto">
          <a:xfrm>
            <a:off x="2117725" y="161925"/>
            <a:ext cx="1628775" cy="460375"/>
          </a:xfrm>
          <a:prstGeom prst="rect">
            <a:avLst/>
          </a:prstGeom>
          <a:noFill/>
          <a:ln w="38100">
            <a:noFill/>
            <a:miter lim="800000"/>
            <a:headEnd/>
            <a:tailEnd/>
          </a:ln>
        </p:spPr>
        <p:txBody>
          <a:bodyPr wrap="none">
            <a:prstTxWarp prst="textNoShape">
              <a:avLst/>
            </a:prstTxWarp>
            <a:spAutoFit/>
          </a:bodyPr>
          <a:lstStyle/>
          <a:p>
            <a:r>
              <a:rPr lang="en-US"/>
              <a:t>v</a:t>
            </a:r>
            <a:r>
              <a:rPr lang="en-US" baseline="-25000"/>
              <a:t>i</a:t>
            </a:r>
            <a:r>
              <a:rPr lang="en-US"/>
              <a:t> = 5.8 m/s</a:t>
            </a:r>
          </a:p>
        </p:txBody>
      </p:sp>
      <p:sp>
        <p:nvSpPr>
          <p:cNvPr id="45064" name="Line 13"/>
          <p:cNvSpPr>
            <a:spLocks noChangeShapeType="1"/>
          </p:cNvSpPr>
          <p:nvPr/>
        </p:nvSpPr>
        <p:spPr bwMode="auto">
          <a:xfrm flipH="1">
            <a:off x="457200" y="1841500"/>
            <a:ext cx="5334000" cy="0"/>
          </a:xfrm>
          <a:prstGeom prst="line">
            <a:avLst/>
          </a:prstGeom>
          <a:noFill/>
          <a:ln w="38100" cap="rnd">
            <a:solidFill>
              <a:schemeClr val="tx1"/>
            </a:solidFill>
            <a:prstDash val="sysDot"/>
            <a:round/>
            <a:headEnd/>
            <a:tailEnd/>
          </a:ln>
        </p:spPr>
        <p:txBody>
          <a:bodyPr>
            <a:prstTxWarp prst="textNoShape">
              <a:avLst/>
            </a:prstTxWarp>
          </a:bodyPr>
          <a:lstStyle/>
          <a:p>
            <a:endParaRPr lang="en-US"/>
          </a:p>
        </p:txBody>
      </p:sp>
      <p:sp>
        <p:nvSpPr>
          <p:cNvPr id="45065" name="Line 14"/>
          <p:cNvSpPr>
            <a:spLocks noChangeShapeType="1"/>
          </p:cNvSpPr>
          <p:nvPr/>
        </p:nvSpPr>
        <p:spPr bwMode="auto">
          <a:xfrm>
            <a:off x="1905000" y="1016000"/>
            <a:ext cx="0" cy="825500"/>
          </a:xfrm>
          <a:prstGeom prst="line">
            <a:avLst/>
          </a:prstGeom>
          <a:noFill/>
          <a:ln w="38100">
            <a:solidFill>
              <a:schemeClr val="tx1"/>
            </a:solidFill>
            <a:round/>
            <a:headEnd type="triangle" w="med" len="med"/>
            <a:tailEnd type="triangle" w="med" len="med"/>
          </a:ln>
        </p:spPr>
        <p:txBody>
          <a:bodyPr>
            <a:prstTxWarp prst="textNoShape">
              <a:avLst/>
            </a:prstTxWarp>
          </a:bodyPr>
          <a:lstStyle/>
          <a:p>
            <a:endParaRPr lang="en-US"/>
          </a:p>
        </p:txBody>
      </p:sp>
      <p:sp>
        <p:nvSpPr>
          <p:cNvPr id="45066" name="Text Box 15"/>
          <p:cNvSpPr txBox="1">
            <a:spLocks noChangeArrowheads="1"/>
          </p:cNvSpPr>
          <p:nvPr/>
        </p:nvSpPr>
        <p:spPr bwMode="auto">
          <a:xfrm>
            <a:off x="1981200" y="1282700"/>
            <a:ext cx="1743075" cy="522288"/>
          </a:xfrm>
          <a:prstGeom prst="rect">
            <a:avLst/>
          </a:prstGeom>
          <a:noFill/>
          <a:ln w="38100">
            <a:noFill/>
            <a:miter lim="800000"/>
            <a:headEnd/>
            <a:tailEnd/>
          </a:ln>
        </p:spPr>
        <p:txBody>
          <a:bodyPr wrap="none">
            <a:prstTxWarp prst="textNoShape">
              <a:avLst/>
            </a:prstTxWarp>
            <a:spAutoFit/>
          </a:bodyPr>
          <a:lstStyle/>
          <a:p>
            <a:r>
              <a:rPr lang="en-US" sz="2800"/>
              <a:t>h = 2.15 m</a:t>
            </a:r>
          </a:p>
        </p:txBody>
      </p:sp>
      <p:sp>
        <p:nvSpPr>
          <p:cNvPr id="45067" name="Text Box 16"/>
          <p:cNvSpPr txBox="1">
            <a:spLocks noChangeArrowheads="1"/>
          </p:cNvSpPr>
          <p:nvPr/>
        </p:nvSpPr>
        <p:spPr bwMode="auto">
          <a:xfrm>
            <a:off x="838200" y="203200"/>
            <a:ext cx="992188" cy="522288"/>
          </a:xfrm>
          <a:prstGeom prst="rect">
            <a:avLst/>
          </a:prstGeom>
          <a:noFill/>
          <a:ln w="38100">
            <a:noFill/>
            <a:miter lim="800000"/>
            <a:headEnd/>
            <a:tailEnd/>
          </a:ln>
        </p:spPr>
        <p:txBody>
          <a:bodyPr wrap="none">
            <a:prstTxWarp prst="textNoShape">
              <a:avLst/>
            </a:prstTxWarp>
            <a:spAutoFit/>
          </a:bodyPr>
          <a:lstStyle/>
          <a:p>
            <a:r>
              <a:rPr lang="en-US" sz="2800"/>
              <a:t>15 kg</a:t>
            </a:r>
          </a:p>
        </p:txBody>
      </p:sp>
      <p:sp>
        <p:nvSpPr>
          <p:cNvPr id="45068" name="Text Box 17"/>
          <p:cNvSpPr txBox="1">
            <a:spLocks noChangeArrowheads="1"/>
          </p:cNvSpPr>
          <p:nvPr/>
        </p:nvSpPr>
        <p:spPr bwMode="auto">
          <a:xfrm>
            <a:off x="4419600" y="142875"/>
            <a:ext cx="4560888" cy="584200"/>
          </a:xfrm>
          <a:prstGeom prst="rect">
            <a:avLst/>
          </a:prstGeom>
          <a:noFill/>
          <a:ln w="38100">
            <a:noFill/>
            <a:miter lim="800000"/>
            <a:headEnd/>
            <a:tailEnd/>
          </a:ln>
        </p:spPr>
        <p:txBody>
          <a:bodyPr wrap="none">
            <a:prstTxWarp prst="textNoShape">
              <a:avLst/>
            </a:prstTxWarp>
            <a:spAutoFit/>
          </a:bodyPr>
          <a:lstStyle/>
          <a:p>
            <a:r>
              <a:rPr lang="en-US" sz="3200"/>
              <a:t>What speed at the bottom?</a:t>
            </a:r>
          </a:p>
        </p:txBody>
      </p:sp>
      <p:sp>
        <p:nvSpPr>
          <p:cNvPr id="45069" name="Rectangle 19"/>
          <p:cNvSpPr>
            <a:spLocks noChangeArrowheads="1"/>
          </p:cNvSpPr>
          <p:nvPr/>
        </p:nvSpPr>
        <p:spPr bwMode="auto">
          <a:xfrm>
            <a:off x="0" y="4991100"/>
            <a:ext cx="1090613" cy="461963"/>
          </a:xfrm>
          <a:prstGeom prst="rect">
            <a:avLst/>
          </a:prstGeom>
          <a:noFill/>
          <a:ln w="25400">
            <a:noFill/>
            <a:miter lim="800000"/>
            <a:headEnd/>
            <a:tailEnd/>
          </a:ln>
        </p:spPr>
        <p:txBody>
          <a:bodyPr wrap="none">
            <a:prstTxWarp prst="textNoShape">
              <a:avLst/>
            </a:prstTxWarp>
            <a:spAutoFit/>
          </a:bodyPr>
          <a:lstStyle/>
          <a:p>
            <a:r>
              <a:rPr lang="en-US"/>
              <a:t>8.7 m/s</a:t>
            </a:r>
          </a:p>
        </p:txBody>
      </p:sp>
    </p:spTree>
    <p:extLst>
      <p:ext uri="{BB962C8B-B14F-4D97-AF65-F5344CB8AC3E}">
        <p14:creationId xmlns:p14="http://schemas.microsoft.com/office/powerpoint/2010/main" xmlns="" val="238857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anim calcmode="lin" valueType="num">
                                      <p:cBhvr additive="base">
                                        <p:cTn id="7" dur="500" fill="hold"/>
                                        <p:tgtEl>
                                          <p:spTgt spid="962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62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6260">
                                            <p:txEl>
                                              <p:pRg st="1" end="1"/>
                                            </p:txEl>
                                          </p:spTgt>
                                        </p:tgtEl>
                                        <p:attrNameLst>
                                          <p:attrName>style.visibility</p:attrName>
                                        </p:attrNameLst>
                                      </p:cBhvr>
                                      <p:to>
                                        <p:strVal val="visible"/>
                                      </p:to>
                                    </p:set>
                                    <p:anim calcmode="lin" valueType="num">
                                      <p:cBhvr additive="base">
                                        <p:cTn id="13" dur="500" fill="hold"/>
                                        <p:tgtEl>
                                          <p:spTgt spid="9626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62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6260">
                                            <p:txEl>
                                              <p:pRg st="2" end="2"/>
                                            </p:txEl>
                                          </p:spTgt>
                                        </p:tgtEl>
                                        <p:attrNameLst>
                                          <p:attrName>style.visibility</p:attrName>
                                        </p:attrNameLst>
                                      </p:cBhvr>
                                      <p:to>
                                        <p:strVal val="visible"/>
                                      </p:to>
                                    </p:set>
                                    <p:anim calcmode="lin" valueType="num">
                                      <p:cBhvr additive="base">
                                        <p:cTn id="19" dur="500" fill="hold"/>
                                        <p:tgtEl>
                                          <p:spTgt spid="9626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626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6260">
                                            <p:txEl>
                                              <p:pRg st="3" end="3"/>
                                            </p:txEl>
                                          </p:spTgt>
                                        </p:tgtEl>
                                        <p:attrNameLst>
                                          <p:attrName>style.visibility</p:attrName>
                                        </p:attrNameLst>
                                      </p:cBhvr>
                                      <p:to>
                                        <p:strVal val="visible"/>
                                      </p:to>
                                    </p:set>
                                    <p:anim calcmode="lin" valueType="num">
                                      <p:cBhvr additive="base">
                                        <p:cTn id="25" dur="500" fill="hold"/>
                                        <p:tgtEl>
                                          <p:spTgt spid="9626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626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6260">
                                            <p:txEl>
                                              <p:pRg st="4" end="4"/>
                                            </p:txEl>
                                          </p:spTgt>
                                        </p:tgtEl>
                                        <p:attrNameLst>
                                          <p:attrName>style.visibility</p:attrName>
                                        </p:attrNameLst>
                                      </p:cBhvr>
                                      <p:to>
                                        <p:strVal val="visible"/>
                                      </p:to>
                                    </p:set>
                                    <p:anim calcmode="lin" valueType="num">
                                      <p:cBhvr additive="base">
                                        <p:cTn id="31" dur="500" fill="hold"/>
                                        <p:tgtEl>
                                          <p:spTgt spid="9626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626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52400" y="4838700"/>
            <a:ext cx="1244600" cy="461963"/>
          </a:xfrm>
          <a:prstGeom prst="rect">
            <a:avLst/>
          </a:prstGeom>
          <a:noFill/>
          <a:ln w="25400">
            <a:noFill/>
            <a:miter lim="800000"/>
            <a:headEnd/>
            <a:tailEnd/>
          </a:ln>
        </p:spPr>
        <p:txBody>
          <a:bodyPr wrap="none">
            <a:prstTxWarp prst="textNoShape">
              <a:avLst/>
            </a:prstTxWarp>
            <a:spAutoFit/>
          </a:bodyPr>
          <a:lstStyle/>
          <a:p>
            <a:r>
              <a:rPr lang="en-US"/>
              <a:t>2.83 m/s</a:t>
            </a:r>
          </a:p>
        </p:txBody>
      </p:sp>
      <p:sp>
        <p:nvSpPr>
          <p:cNvPr id="125956" name="Text Box 4"/>
          <p:cNvSpPr txBox="1">
            <a:spLocks noChangeArrowheads="1"/>
          </p:cNvSpPr>
          <p:nvPr/>
        </p:nvSpPr>
        <p:spPr bwMode="auto">
          <a:xfrm>
            <a:off x="304800" y="2449513"/>
            <a:ext cx="8534400" cy="461962"/>
          </a:xfrm>
          <a:prstGeom prst="rect">
            <a:avLst/>
          </a:prstGeom>
          <a:noFill/>
          <a:ln w="9525">
            <a:noFill/>
            <a:miter lim="800000"/>
            <a:headEnd/>
            <a:tailEnd/>
          </a:ln>
        </p:spPr>
        <p:txBody>
          <a:bodyPr>
            <a:prstTxWarp prst="textNoShape">
              <a:avLst/>
            </a:prstTxWarp>
            <a:spAutoFit/>
          </a:bodyPr>
          <a:lstStyle/>
          <a:p>
            <a:pPr eaLnBrk="0" hangingPunct="0"/>
            <a:r>
              <a:rPr lang="en-US" sz="1200"/>
              <a:t>P = Fv</a:t>
            </a:r>
          </a:p>
          <a:p>
            <a:pPr eaLnBrk="0" hangingPunct="0"/>
            <a:r>
              <a:rPr lang="en-US" sz="1200"/>
              <a:t>v = P/F = (430. W)/(152 N) = 2.83 m/s</a:t>
            </a:r>
            <a:endParaRPr lang="en-US" sz="1200">
              <a:sym typeface="Symbol" charset="2"/>
            </a:endParaRPr>
          </a:p>
        </p:txBody>
      </p:sp>
      <p:sp>
        <p:nvSpPr>
          <p:cNvPr id="47108" name="Text Box 5"/>
          <p:cNvSpPr txBox="1">
            <a:spLocks noChangeArrowheads="1"/>
          </p:cNvSpPr>
          <p:nvPr/>
        </p:nvSpPr>
        <p:spPr bwMode="auto">
          <a:xfrm>
            <a:off x="304800" y="114300"/>
            <a:ext cx="8534400" cy="1200150"/>
          </a:xfrm>
          <a:prstGeom prst="rect">
            <a:avLst/>
          </a:prstGeom>
          <a:noFill/>
          <a:ln w="9525">
            <a:noFill/>
            <a:miter lim="800000"/>
            <a:headEnd/>
            <a:tailEnd/>
          </a:ln>
        </p:spPr>
        <p:txBody>
          <a:bodyPr>
            <a:prstTxWarp prst="textNoShape">
              <a:avLst/>
            </a:prstTxWarp>
            <a:spAutoFit/>
          </a:bodyPr>
          <a:lstStyle/>
          <a:p>
            <a:r>
              <a:rPr lang="en-US" b="1"/>
              <a:t>Frieda People can put out 430. W of power.  With what speed can she push a car if it takes 152 N to make it move at a constant velocity?</a:t>
            </a:r>
          </a:p>
        </p:txBody>
      </p:sp>
    </p:spTree>
    <p:extLst>
      <p:ext uri="{BB962C8B-B14F-4D97-AF65-F5344CB8AC3E}">
        <p14:creationId xmlns:p14="http://schemas.microsoft.com/office/powerpoint/2010/main" xmlns="" val="263586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5956">
                                            <p:txEl>
                                              <p:pRg st="0" end="0"/>
                                            </p:txEl>
                                          </p:spTgt>
                                        </p:tgtEl>
                                        <p:attrNameLst>
                                          <p:attrName>style.visibility</p:attrName>
                                        </p:attrNameLst>
                                      </p:cBhvr>
                                      <p:to>
                                        <p:strVal val="visible"/>
                                      </p:to>
                                    </p:set>
                                    <p:anim calcmode="lin" valueType="num">
                                      <p:cBhvr additive="base">
                                        <p:cTn id="7" dur="500" fill="hold"/>
                                        <p:tgtEl>
                                          <p:spTgt spid="12595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59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5956">
                                            <p:txEl>
                                              <p:pRg st="1" end="1"/>
                                            </p:txEl>
                                          </p:spTgt>
                                        </p:tgtEl>
                                        <p:attrNameLst>
                                          <p:attrName>style.visibility</p:attrName>
                                        </p:attrNameLst>
                                      </p:cBhvr>
                                      <p:to>
                                        <p:strVal val="visible"/>
                                      </p:to>
                                    </p:set>
                                    <p:anim calcmode="lin" valueType="num">
                                      <p:cBhvr additive="base">
                                        <p:cTn id="13" dur="500" fill="hold"/>
                                        <p:tgtEl>
                                          <p:spTgt spid="12595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595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52400" y="4914900"/>
            <a:ext cx="1312863" cy="461963"/>
          </a:xfrm>
          <a:prstGeom prst="rect">
            <a:avLst/>
          </a:prstGeom>
          <a:noFill/>
          <a:ln w="25400">
            <a:noFill/>
            <a:miter lim="800000"/>
            <a:headEnd/>
            <a:tailEnd/>
          </a:ln>
        </p:spPr>
        <p:txBody>
          <a:bodyPr wrap="none">
            <a:prstTxWarp prst="textNoShape">
              <a:avLst/>
            </a:prstTxWarp>
            <a:spAutoFit/>
          </a:bodyPr>
          <a:lstStyle/>
          <a:p>
            <a:r>
              <a:rPr lang="en-US"/>
              <a:t>11700 W</a:t>
            </a:r>
          </a:p>
        </p:txBody>
      </p:sp>
      <p:sp>
        <p:nvSpPr>
          <p:cNvPr id="48131" name="Text Box 5"/>
          <p:cNvSpPr txBox="1">
            <a:spLocks noChangeArrowheads="1"/>
          </p:cNvSpPr>
          <p:nvPr/>
        </p:nvSpPr>
        <p:spPr bwMode="auto">
          <a:xfrm>
            <a:off x="304800" y="114300"/>
            <a:ext cx="8534400" cy="830263"/>
          </a:xfrm>
          <a:prstGeom prst="rect">
            <a:avLst/>
          </a:prstGeom>
          <a:noFill/>
          <a:ln w="9525">
            <a:noFill/>
            <a:miter lim="800000"/>
            <a:headEnd/>
            <a:tailEnd/>
          </a:ln>
        </p:spPr>
        <p:txBody>
          <a:bodyPr>
            <a:prstTxWarp prst="textNoShape">
              <a:avLst/>
            </a:prstTxWarp>
            <a:spAutoFit/>
          </a:bodyPr>
          <a:lstStyle/>
          <a:p>
            <a:r>
              <a:rPr lang="en-US" b="1"/>
              <a:t>What must be the power rating of a motor if it is to lift a 560 kg elevator up 3.2 m in 1.5 seconds?</a:t>
            </a:r>
          </a:p>
        </p:txBody>
      </p:sp>
    </p:spTree>
    <p:extLst>
      <p:ext uri="{BB962C8B-B14F-4D97-AF65-F5344CB8AC3E}">
        <p14:creationId xmlns:p14="http://schemas.microsoft.com/office/powerpoint/2010/main" xmlns="" val="1344781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rot="-5400000">
            <a:off x="-423069" y="2647157"/>
            <a:ext cx="2338387" cy="647700"/>
          </a:xfrm>
          <a:prstGeom prst="rect">
            <a:avLst/>
          </a:prstGeom>
          <a:noFill/>
          <a:ln w="25400">
            <a:noFill/>
            <a:miter lim="800000"/>
            <a:headEnd/>
            <a:tailEnd/>
          </a:ln>
        </p:spPr>
        <p:txBody>
          <a:bodyPr wrap="none">
            <a:prstTxWarp prst="textNoShape">
              <a:avLst/>
            </a:prstTxWarp>
            <a:spAutoFit/>
          </a:bodyPr>
          <a:lstStyle/>
          <a:p>
            <a:r>
              <a:rPr lang="en-US" sz="3600"/>
              <a:t>Momentum</a:t>
            </a:r>
          </a:p>
        </p:txBody>
      </p:sp>
      <p:pic>
        <p:nvPicPr>
          <p:cNvPr id="177153" name="Picture 1"/>
          <p:cNvPicPr>
            <a:picLocks noChangeAspect="1" noChangeArrowheads="1"/>
          </p:cNvPicPr>
          <p:nvPr/>
        </p:nvPicPr>
        <p:blipFill>
          <a:blip r:embed="rId2"/>
          <a:srcRect/>
          <a:stretch>
            <a:fillRect/>
          </a:stretch>
        </p:blipFill>
        <p:spPr bwMode="auto">
          <a:xfrm>
            <a:off x="2028825" y="52388"/>
            <a:ext cx="5086350" cy="5610225"/>
          </a:xfrm>
          <a:prstGeom prst="rect">
            <a:avLst/>
          </a:prstGeom>
          <a:noFill/>
          <a:ln w="9525">
            <a:noFill/>
            <a:miter lim="800000"/>
            <a:headEnd/>
            <a:tailEnd/>
          </a:ln>
        </p:spPr>
      </p:pic>
    </p:spTree>
    <p:extLst>
      <p:ext uri="{BB962C8B-B14F-4D97-AF65-F5344CB8AC3E}">
        <p14:creationId xmlns:p14="http://schemas.microsoft.com/office/powerpoint/2010/main" xmlns="" val="802189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517525" y="381000"/>
            <a:ext cx="8093075" cy="830263"/>
          </a:xfrm>
          <a:prstGeom prst="rect">
            <a:avLst/>
          </a:prstGeom>
          <a:noFill/>
          <a:ln w="9525">
            <a:noFill/>
            <a:miter lim="800000"/>
            <a:headEnd/>
            <a:tailEnd/>
          </a:ln>
        </p:spPr>
        <p:txBody>
          <a:bodyPr>
            <a:prstTxWarp prst="textNoShape">
              <a:avLst/>
            </a:prstTxWarp>
            <a:spAutoFit/>
          </a:bodyPr>
          <a:lstStyle/>
          <a:p>
            <a:r>
              <a:rPr lang="en-US"/>
              <a:t>Jolene exerts a 50. N force for 3.00 seconds on a stage set.  It speeds up from rest to .25 m/s.  What is the mass of the set? </a:t>
            </a:r>
            <a:endParaRPr lang="en-US" sz="800"/>
          </a:p>
        </p:txBody>
      </p:sp>
      <p:sp>
        <p:nvSpPr>
          <p:cNvPr id="98307" name="Text Box 3"/>
          <p:cNvSpPr txBox="1">
            <a:spLocks noChangeArrowheads="1"/>
          </p:cNvSpPr>
          <p:nvPr/>
        </p:nvSpPr>
        <p:spPr bwMode="auto">
          <a:xfrm>
            <a:off x="609600" y="2820988"/>
            <a:ext cx="8093075" cy="1016000"/>
          </a:xfrm>
          <a:prstGeom prst="rect">
            <a:avLst/>
          </a:prstGeom>
          <a:noFill/>
          <a:ln w="9525">
            <a:noFill/>
            <a:miter lim="800000"/>
            <a:headEnd/>
            <a:tailEnd/>
          </a:ln>
        </p:spPr>
        <p:txBody>
          <a:bodyPr>
            <a:prstTxWarp prst="textNoShape">
              <a:avLst/>
            </a:prstTxWarp>
            <a:spAutoFit/>
          </a:bodyPr>
          <a:lstStyle/>
          <a:p>
            <a:r>
              <a:rPr lang="en-US" sz="1200"/>
              <a:t>(m)(</a:t>
            </a:r>
            <a:r>
              <a:rPr lang="en-US" sz="1200">
                <a:sym typeface="Symbol" charset="2"/>
              </a:rPr>
              <a:t></a:t>
            </a:r>
            <a:r>
              <a:rPr lang="en-US" sz="1200"/>
              <a:t>v) = (F )(</a:t>
            </a:r>
            <a:r>
              <a:rPr lang="en-US" sz="1200">
                <a:sym typeface="Symbol" charset="2"/>
              </a:rPr>
              <a:t></a:t>
            </a:r>
            <a:r>
              <a:rPr lang="en-US" sz="1200"/>
              <a:t> t)</a:t>
            </a:r>
          </a:p>
          <a:p>
            <a:r>
              <a:rPr lang="en-US" sz="1200"/>
              <a:t>(m)(</a:t>
            </a:r>
            <a:r>
              <a:rPr lang="en-US" sz="1200">
                <a:sym typeface="Symbol" charset="2"/>
              </a:rPr>
              <a:t>.25 m/s</a:t>
            </a:r>
            <a:r>
              <a:rPr lang="en-US" sz="1200"/>
              <a:t>) = (50. N )(</a:t>
            </a:r>
            <a:r>
              <a:rPr lang="en-US" sz="1200">
                <a:sym typeface="Symbol" charset="2"/>
              </a:rPr>
              <a:t>3.0 s</a:t>
            </a:r>
            <a:r>
              <a:rPr lang="en-US" sz="1200"/>
              <a:t>)</a:t>
            </a:r>
          </a:p>
          <a:p>
            <a:r>
              <a:rPr lang="en-US" sz="1200"/>
              <a:t>m = (50. N )(</a:t>
            </a:r>
            <a:r>
              <a:rPr lang="en-US" sz="1200">
                <a:sym typeface="Symbol" charset="2"/>
              </a:rPr>
              <a:t>3.0 s</a:t>
            </a:r>
            <a:r>
              <a:rPr lang="en-US" sz="1200"/>
              <a:t>)/(</a:t>
            </a:r>
            <a:r>
              <a:rPr lang="en-US" sz="1200">
                <a:sym typeface="Symbol" charset="2"/>
              </a:rPr>
              <a:t>.25 m/s</a:t>
            </a:r>
            <a:r>
              <a:rPr lang="en-US" sz="1200"/>
              <a:t>) = </a:t>
            </a:r>
          </a:p>
          <a:p>
            <a:r>
              <a:rPr lang="en-US" sz="1200"/>
              <a:t>600 kg = 6.0 x10</a:t>
            </a:r>
            <a:r>
              <a:rPr lang="en-US" sz="1200" baseline="30000"/>
              <a:t>2</a:t>
            </a:r>
            <a:r>
              <a:rPr lang="en-US" sz="1200"/>
              <a:t> kg</a:t>
            </a:r>
          </a:p>
          <a:p>
            <a:r>
              <a:rPr lang="en-US" sz="1200"/>
              <a:t>…</a:t>
            </a:r>
          </a:p>
        </p:txBody>
      </p:sp>
      <p:sp>
        <p:nvSpPr>
          <p:cNvPr id="50180" name="Rectangle 4"/>
          <p:cNvSpPr>
            <a:spLocks noChangeArrowheads="1"/>
          </p:cNvSpPr>
          <p:nvPr/>
        </p:nvSpPr>
        <p:spPr bwMode="auto">
          <a:xfrm>
            <a:off x="0" y="4838700"/>
            <a:ext cx="1595438" cy="461963"/>
          </a:xfrm>
          <a:prstGeom prst="rect">
            <a:avLst/>
          </a:prstGeom>
          <a:noFill/>
          <a:ln w="25400">
            <a:noFill/>
            <a:miter lim="800000"/>
            <a:headEnd/>
            <a:tailEnd/>
          </a:ln>
        </p:spPr>
        <p:txBody>
          <a:bodyPr wrap="none">
            <a:prstTxWarp prst="textNoShape">
              <a:avLst/>
            </a:prstTxWarp>
            <a:spAutoFit/>
          </a:bodyPr>
          <a:lstStyle/>
          <a:p>
            <a:r>
              <a:rPr lang="en-US"/>
              <a:t>6.0 x10</a:t>
            </a:r>
            <a:r>
              <a:rPr lang="en-US" baseline="30000"/>
              <a:t>2</a:t>
            </a:r>
            <a:r>
              <a:rPr lang="en-US"/>
              <a:t> kg</a:t>
            </a:r>
          </a:p>
        </p:txBody>
      </p:sp>
    </p:spTree>
    <p:extLst>
      <p:ext uri="{BB962C8B-B14F-4D97-AF65-F5344CB8AC3E}">
        <p14:creationId xmlns:p14="http://schemas.microsoft.com/office/powerpoint/2010/main" xmlns="" val="193349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8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83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83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83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517525" y="3683000"/>
            <a:ext cx="8093075" cy="769938"/>
          </a:xfrm>
          <a:prstGeom prst="rect">
            <a:avLst/>
          </a:prstGeom>
          <a:noFill/>
          <a:ln w="9525">
            <a:noFill/>
            <a:miter lim="800000"/>
            <a:headEnd/>
            <a:tailEnd/>
          </a:ln>
        </p:spPr>
        <p:txBody>
          <a:bodyPr>
            <a:prstTxWarp prst="textNoShape">
              <a:avLst/>
            </a:prstTxWarp>
            <a:spAutoFit/>
          </a:bodyPr>
          <a:lstStyle/>
          <a:p>
            <a:endParaRPr lang="en-US" sz="4400"/>
          </a:p>
        </p:txBody>
      </p:sp>
      <p:sp>
        <p:nvSpPr>
          <p:cNvPr id="51203" name="Line 3"/>
          <p:cNvSpPr>
            <a:spLocks noChangeShapeType="1"/>
          </p:cNvSpPr>
          <p:nvPr/>
        </p:nvSpPr>
        <p:spPr bwMode="auto">
          <a:xfrm>
            <a:off x="4543425" y="762000"/>
            <a:ext cx="0" cy="1778000"/>
          </a:xfrm>
          <a:prstGeom prst="line">
            <a:avLst/>
          </a:prstGeom>
          <a:noFill/>
          <a:ln w="25400">
            <a:solidFill>
              <a:schemeClr val="tx1"/>
            </a:solidFill>
            <a:round/>
            <a:headEnd/>
            <a:tailEnd/>
          </a:ln>
        </p:spPr>
        <p:txBody>
          <a:bodyPr>
            <a:prstTxWarp prst="textNoShape">
              <a:avLst/>
            </a:prstTxWarp>
          </a:bodyPr>
          <a:lstStyle/>
          <a:p>
            <a:endParaRPr lang="en-US"/>
          </a:p>
        </p:txBody>
      </p:sp>
      <p:sp>
        <p:nvSpPr>
          <p:cNvPr id="51204" name="Line 4"/>
          <p:cNvSpPr>
            <a:spLocks noChangeShapeType="1"/>
          </p:cNvSpPr>
          <p:nvPr/>
        </p:nvSpPr>
        <p:spPr bwMode="auto">
          <a:xfrm>
            <a:off x="228600" y="1841500"/>
            <a:ext cx="3962400" cy="0"/>
          </a:xfrm>
          <a:prstGeom prst="line">
            <a:avLst/>
          </a:prstGeom>
          <a:noFill/>
          <a:ln w="25400">
            <a:solidFill>
              <a:schemeClr val="tx1"/>
            </a:solidFill>
            <a:round/>
            <a:headEnd/>
            <a:tailEnd/>
          </a:ln>
        </p:spPr>
        <p:txBody>
          <a:bodyPr>
            <a:prstTxWarp prst="textNoShape">
              <a:avLst/>
            </a:prstTxWarp>
          </a:bodyPr>
          <a:lstStyle/>
          <a:p>
            <a:endParaRPr lang="en-US"/>
          </a:p>
        </p:txBody>
      </p:sp>
      <p:sp>
        <p:nvSpPr>
          <p:cNvPr id="51205" name="Line 5"/>
          <p:cNvSpPr>
            <a:spLocks noChangeShapeType="1"/>
          </p:cNvSpPr>
          <p:nvPr/>
        </p:nvSpPr>
        <p:spPr bwMode="auto">
          <a:xfrm>
            <a:off x="4876800" y="1841500"/>
            <a:ext cx="3962400" cy="0"/>
          </a:xfrm>
          <a:prstGeom prst="line">
            <a:avLst/>
          </a:prstGeom>
          <a:noFill/>
          <a:ln w="25400">
            <a:solidFill>
              <a:schemeClr val="tx1"/>
            </a:solidFill>
            <a:round/>
            <a:headEnd/>
            <a:tailEnd/>
          </a:ln>
        </p:spPr>
        <p:txBody>
          <a:bodyPr>
            <a:prstTxWarp prst="textNoShape">
              <a:avLst/>
            </a:prstTxWarp>
          </a:bodyPr>
          <a:lstStyle/>
          <a:p>
            <a:endParaRPr lang="en-US"/>
          </a:p>
        </p:txBody>
      </p:sp>
      <p:sp>
        <p:nvSpPr>
          <p:cNvPr id="51206" name="Text Box 6"/>
          <p:cNvSpPr txBox="1">
            <a:spLocks noChangeArrowheads="1"/>
          </p:cNvSpPr>
          <p:nvPr/>
        </p:nvSpPr>
        <p:spPr bwMode="auto">
          <a:xfrm>
            <a:off x="1654175" y="254000"/>
            <a:ext cx="1022350" cy="461963"/>
          </a:xfrm>
          <a:prstGeom prst="rect">
            <a:avLst/>
          </a:prstGeom>
          <a:noFill/>
          <a:ln w="25400">
            <a:noFill/>
            <a:miter lim="800000"/>
            <a:headEnd/>
            <a:tailEnd/>
          </a:ln>
        </p:spPr>
        <p:txBody>
          <a:bodyPr wrap="none">
            <a:prstTxWarp prst="textNoShape">
              <a:avLst/>
            </a:prstTxWarp>
            <a:spAutoFit/>
          </a:bodyPr>
          <a:lstStyle/>
          <a:p>
            <a:r>
              <a:rPr lang="en-US"/>
              <a:t>Before</a:t>
            </a:r>
          </a:p>
        </p:txBody>
      </p:sp>
      <p:sp>
        <p:nvSpPr>
          <p:cNvPr id="51207" name="Text Box 7"/>
          <p:cNvSpPr txBox="1">
            <a:spLocks noChangeArrowheads="1"/>
          </p:cNvSpPr>
          <p:nvPr/>
        </p:nvSpPr>
        <p:spPr bwMode="auto">
          <a:xfrm>
            <a:off x="6335713" y="254000"/>
            <a:ext cx="850900" cy="461963"/>
          </a:xfrm>
          <a:prstGeom prst="rect">
            <a:avLst/>
          </a:prstGeom>
          <a:noFill/>
          <a:ln w="25400">
            <a:noFill/>
            <a:miter lim="800000"/>
            <a:headEnd/>
            <a:tailEnd/>
          </a:ln>
        </p:spPr>
        <p:txBody>
          <a:bodyPr wrap="none">
            <a:prstTxWarp prst="textNoShape">
              <a:avLst/>
            </a:prstTxWarp>
            <a:spAutoFit/>
          </a:bodyPr>
          <a:lstStyle/>
          <a:p>
            <a:r>
              <a:rPr lang="en-US"/>
              <a:t>After</a:t>
            </a:r>
          </a:p>
        </p:txBody>
      </p:sp>
      <p:sp>
        <p:nvSpPr>
          <p:cNvPr id="51208" name="Rectangle 8"/>
          <p:cNvSpPr>
            <a:spLocks noChangeArrowheads="1"/>
          </p:cNvSpPr>
          <p:nvPr/>
        </p:nvSpPr>
        <p:spPr bwMode="auto">
          <a:xfrm>
            <a:off x="990600" y="1524000"/>
            <a:ext cx="762000" cy="3175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09" name="Rectangle 9"/>
          <p:cNvSpPr>
            <a:spLocks noChangeArrowheads="1"/>
          </p:cNvSpPr>
          <p:nvPr/>
        </p:nvSpPr>
        <p:spPr bwMode="auto">
          <a:xfrm>
            <a:off x="2057400" y="1524000"/>
            <a:ext cx="762000" cy="3175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51210" name="Group 10"/>
          <p:cNvGrpSpPr>
            <a:grpSpLocks/>
          </p:cNvGrpSpPr>
          <p:nvPr/>
        </p:nvGrpSpPr>
        <p:grpSpPr bwMode="auto">
          <a:xfrm>
            <a:off x="4022725" y="142875"/>
            <a:ext cx="1082675" cy="584200"/>
            <a:chOff x="2390" y="108"/>
            <a:chExt cx="682" cy="442"/>
          </a:xfrm>
        </p:grpSpPr>
        <p:sp>
          <p:nvSpPr>
            <p:cNvPr id="51229" name="Line 11"/>
            <p:cNvSpPr>
              <a:spLocks noChangeShapeType="1"/>
            </p:cNvSpPr>
            <p:nvPr/>
          </p:nvSpPr>
          <p:spPr bwMode="auto">
            <a:xfrm>
              <a:off x="2640" y="288"/>
              <a:ext cx="432" cy="0"/>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51230" name="Text Box 12"/>
            <p:cNvSpPr txBox="1">
              <a:spLocks noChangeArrowheads="1"/>
            </p:cNvSpPr>
            <p:nvPr/>
          </p:nvSpPr>
          <p:spPr bwMode="auto">
            <a:xfrm>
              <a:off x="2390" y="108"/>
              <a:ext cx="264" cy="442"/>
            </a:xfrm>
            <a:prstGeom prst="rect">
              <a:avLst/>
            </a:prstGeom>
            <a:noFill/>
            <a:ln w="25400">
              <a:noFill/>
              <a:miter lim="800000"/>
              <a:headEnd/>
              <a:tailEnd/>
            </a:ln>
          </p:spPr>
          <p:txBody>
            <a:bodyPr wrap="none">
              <a:prstTxWarp prst="textNoShape">
                <a:avLst/>
              </a:prstTxWarp>
              <a:spAutoFit/>
            </a:bodyPr>
            <a:lstStyle/>
            <a:p>
              <a:r>
                <a:rPr lang="en-US" sz="3200" b="1"/>
                <a:t>+</a:t>
              </a:r>
            </a:p>
          </p:txBody>
        </p:sp>
      </p:grpSp>
      <p:sp>
        <p:nvSpPr>
          <p:cNvPr id="51211" name="Text Box 13"/>
          <p:cNvSpPr txBox="1">
            <a:spLocks noChangeArrowheads="1"/>
          </p:cNvSpPr>
          <p:nvPr/>
        </p:nvSpPr>
        <p:spPr bwMode="auto">
          <a:xfrm>
            <a:off x="1235075" y="587375"/>
            <a:ext cx="1495425" cy="584200"/>
          </a:xfrm>
          <a:prstGeom prst="rect">
            <a:avLst/>
          </a:prstGeom>
          <a:noFill/>
          <a:ln w="25400">
            <a:noFill/>
            <a:miter lim="800000"/>
            <a:headEnd/>
            <a:tailEnd/>
          </a:ln>
        </p:spPr>
        <p:txBody>
          <a:bodyPr wrap="none">
            <a:prstTxWarp prst="textNoShape">
              <a:avLst/>
            </a:prstTxWarp>
            <a:spAutoFit/>
          </a:bodyPr>
          <a:lstStyle/>
          <a:p>
            <a:r>
              <a:rPr lang="en-US" sz="3200"/>
              <a:t>6.20m/s</a:t>
            </a:r>
          </a:p>
        </p:txBody>
      </p:sp>
      <p:sp>
        <p:nvSpPr>
          <p:cNvPr id="51212" name="Text Box 14"/>
          <p:cNvSpPr txBox="1">
            <a:spLocks noChangeArrowheads="1"/>
          </p:cNvSpPr>
          <p:nvPr/>
        </p:nvSpPr>
        <p:spPr bwMode="auto">
          <a:xfrm>
            <a:off x="685800" y="1930400"/>
            <a:ext cx="1416050" cy="584200"/>
          </a:xfrm>
          <a:prstGeom prst="rect">
            <a:avLst/>
          </a:prstGeom>
          <a:noFill/>
          <a:ln w="25400">
            <a:noFill/>
            <a:miter lim="800000"/>
            <a:headEnd/>
            <a:tailEnd/>
          </a:ln>
        </p:spPr>
        <p:txBody>
          <a:bodyPr wrap="none">
            <a:prstTxWarp prst="textNoShape">
              <a:avLst/>
            </a:prstTxWarp>
            <a:spAutoFit/>
          </a:bodyPr>
          <a:lstStyle/>
          <a:p>
            <a:r>
              <a:rPr lang="en-US" sz="3200"/>
              <a:t>13.0 kg</a:t>
            </a:r>
          </a:p>
        </p:txBody>
      </p:sp>
      <p:sp>
        <p:nvSpPr>
          <p:cNvPr id="51213" name="Text Box 15"/>
          <p:cNvSpPr txBox="1">
            <a:spLocks noChangeArrowheads="1"/>
          </p:cNvSpPr>
          <p:nvPr/>
        </p:nvSpPr>
        <p:spPr bwMode="auto">
          <a:xfrm>
            <a:off x="2101850" y="1905000"/>
            <a:ext cx="1416050" cy="584200"/>
          </a:xfrm>
          <a:prstGeom prst="rect">
            <a:avLst/>
          </a:prstGeom>
          <a:noFill/>
          <a:ln w="25400">
            <a:noFill/>
            <a:miter lim="800000"/>
            <a:headEnd/>
            <a:tailEnd/>
          </a:ln>
        </p:spPr>
        <p:txBody>
          <a:bodyPr wrap="none">
            <a:prstTxWarp prst="textNoShape">
              <a:avLst/>
            </a:prstTxWarp>
            <a:spAutoFit/>
          </a:bodyPr>
          <a:lstStyle/>
          <a:p>
            <a:r>
              <a:rPr lang="en-US" sz="3200"/>
              <a:t>17.0 kg</a:t>
            </a:r>
          </a:p>
        </p:txBody>
      </p:sp>
      <p:sp>
        <p:nvSpPr>
          <p:cNvPr id="51214" name="Rectangle 16"/>
          <p:cNvSpPr>
            <a:spLocks noChangeArrowheads="1"/>
          </p:cNvSpPr>
          <p:nvPr/>
        </p:nvSpPr>
        <p:spPr bwMode="auto">
          <a:xfrm>
            <a:off x="5181600" y="1524000"/>
            <a:ext cx="762000" cy="3175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15" name="Rectangle 17"/>
          <p:cNvSpPr>
            <a:spLocks noChangeArrowheads="1"/>
          </p:cNvSpPr>
          <p:nvPr/>
        </p:nvSpPr>
        <p:spPr bwMode="auto">
          <a:xfrm>
            <a:off x="7620000" y="1524000"/>
            <a:ext cx="762000" cy="3175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16" name="Text Box 18"/>
          <p:cNvSpPr txBox="1">
            <a:spLocks noChangeArrowheads="1"/>
          </p:cNvSpPr>
          <p:nvPr/>
        </p:nvSpPr>
        <p:spPr bwMode="auto">
          <a:xfrm>
            <a:off x="7610475" y="698500"/>
            <a:ext cx="1020763" cy="584200"/>
          </a:xfrm>
          <a:prstGeom prst="rect">
            <a:avLst/>
          </a:prstGeom>
          <a:noFill/>
          <a:ln w="25400">
            <a:noFill/>
            <a:miter lim="800000"/>
            <a:headEnd/>
            <a:tailEnd/>
          </a:ln>
        </p:spPr>
        <p:txBody>
          <a:bodyPr wrap="none">
            <a:prstTxWarp prst="textNoShape">
              <a:avLst/>
            </a:prstTxWarp>
            <a:spAutoFit/>
          </a:bodyPr>
          <a:lstStyle/>
          <a:p>
            <a:r>
              <a:rPr lang="en-US" sz="3200"/>
              <a:t>v = ?</a:t>
            </a:r>
          </a:p>
        </p:txBody>
      </p:sp>
      <p:sp>
        <p:nvSpPr>
          <p:cNvPr id="99347" name="Text Box 19"/>
          <p:cNvSpPr txBox="1">
            <a:spLocks noChangeArrowheads="1"/>
          </p:cNvSpPr>
          <p:nvPr/>
        </p:nvSpPr>
        <p:spPr bwMode="auto">
          <a:xfrm>
            <a:off x="228600" y="2679700"/>
            <a:ext cx="8686800" cy="2246313"/>
          </a:xfrm>
          <a:prstGeom prst="rect">
            <a:avLst/>
          </a:prstGeom>
          <a:noFill/>
          <a:ln w="9525">
            <a:noFill/>
            <a:miter lim="800000"/>
            <a:headEnd/>
            <a:tailEnd/>
          </a:ln>
        </p:spPr>
        <p:txBody>
          <a:bodyPr>
            <a:prstTxWarp prst="textNoShape">
              <a:avLst/>
            </a:prstTxWarp>
            <a:spAutoFit/>
          </a:bodyPr>
          <a:lstStyle/>
          <a:p>
            <a:r>
              <a:rPr lang="en-US" sz="2800"/>
              <a:t>             (13kg+17kg)(6.2m/s) = (13kg)(-1.2m/s)+(17kg)v</a:t>
            </a:r>
          </a:p>
          <a:p>
            <a:r>
              <a:rPr lang="en-US" sz="2800"/>
              <a:t>                                186kgm/s = -15.6kgm/s+(17kg)v</a:t>
            </a:r>
          </a:p>
          <a:p>
            <a:r>
              <a:rPr lang="en-US" sz="2800"/>
              <a:t>                             201.6kgm/s = (17kg)v</a:t>
            </a:r>
          </a:p>
          <a:p>
            <a:r>
              <a:rPr lang="en-US" sz="2800"/>
              <a:t>              (201.6kgm/s)/(17kg) = 11.9 m/s = v</a:t>
            </a:r>
          </a:p>
          <a:p>
            <a:r>
              <a:rPr lang="en-US" sz="2800"/>
              <a:t>…</a:t>
            </a:r>
          </a:p>
        </p:txBody>
      </p:sp>
      <p:sp>
        <p:nvSpPr>
          <p:cNvPr id="51218" name="Freeform 21"/>
          <p:cNvSpPr>
            <a:spLocks/>
          </p:cNvSpPr>
          <p:nvPr/>
        </p:nvSpPr>
        <p:spPr bwMode="auto">
          <a:xfrm>
            <a:off x="1757363" y="1639888"/>
            <a:ext cx="271462" cy="146050"/>
          </a:xfrm>
          <a:custGeom>
            <a:avLst/>
            <a:gdLst>
              <a:gd name="T0" fmla="*/ 0 w 171"/>
              <a:gd name="T1" fmla="*/ 2147483647 h 111"/>
              <a:gd name="T2" fmla="*/ 2147483647 w 171"/>
              <a:gd name="T3" fmla="*/ 2147483647 h 111"/>
              <a:gd name="T4" fmla="*/ 2147483647 w 171"/>
              <a:gd name="T5" fmla="*/ 2147483647 h 111"/>
              <a:gd name="T6" fmla="*/ 2147483647 w 171"/>
              <a:gd name="T7" fmla="*/ 2147483647 h 111"/>
              <a:gd name="T8" fmla="*/ 2147483647 w 171"/>
              <a:gd name="T9" fmla="*/ 2147483647 h 111"/>
              <a:gd name="T10" fmla="*/ 2147483647 w 171"/>
              <a:gd name="T11" fmla="*/ 2147483647 h 111"/>
              <a:gd name="T12" fmla="*/ 2147483647 w 171"/>
              <a:gd name="T13" fmla="*/ 2147483647 h 111"/>
              <a:gd name="T14" fmla="*/ 2147483647 w 171"/>
              <a:gd name="T15" fmla="*/ 2147483647 h 111"/>
              <a:gd name="T16" fmla="*/ 2147483647 w 171"/>
              <a:gd name="T17" fmla="*/ 2147483647 h 111"/>
              <a:gd name="T18" fmla="*/ 2147483647 w 171"/>
              <a:gd name="T19" fmla="*/ 2147483647 h 111"/>
              <a:gd name="T20" fmla="*/ 2147483647 w 171"/>
              <a:gd name="T21" fmla="*/ 2147483647 h 111"/>
              <a:gd name="T22" fmla="*/ 2147483647 w 171"/>
              <a:gd name="T23" fmla="*/ 2147483647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1"/>
              <a:gd name="T37" fmla="*/ 0 h 111"/>
              <a:gd name="T38" fmla="*/ 171 w 171"/>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1" h="111">
                <a:moveTo>
                  <a:pt x="0" y="48"/>
                </a:moveTo>
                <a:cubicBezTo>
                  <a:pt x="15" y="45"/>
                  <a:pt x="35" y="51"/>
                  <a:pt x="45" y="39"/>
                </a:cubicBezTo>
                <a:cubicBezTo>
                  <a:pt x="53" y="29"/>
                  <a:pt x="48" y="7"/>
                  <a:pt x="36" y="3"/>
                </a:cubicBezTo>
                <a:cubicBezTo>
                  <a:pt x="26" y="0"/>
                  <a:pt x="24" y="21"/>
                  <a:pt x="18" y="30"/>
                </a:cubicBezTo>
                <a:cubicBezTo>
                  <a:pt x="32" y="73"/>
                  <a:pt x="50" y="71"/>
                  <a:pt x="90" y="84"/>
                </a:cubicBezTo>
                <a:cubicBezTo>
                  <a:pt x="93" y="72"/>
                  <a:pt x="103" y="60"/>
                  <a:pt x="99" y="48"/>
                </a:cubicBezTo>
                <a:cubicBezTo>
                  <a:pt x="96" y="38"/>
                  <a:pt x="78" y="21"/>
                  <a:pt x="72" y="30"/>
                </a:cubicBezTo>
                <a:cubicBezTo>
                  <a:pt x="46" y="69"/>
                  <a:pt x="112" y="103"/>
                  <a:pt x="135" y="111"/>
                </a:cubicBezTo>
                <a:cubicBezTo>
                  <a:pt x="138" y="103"/>
                  <a:pt x="163" y="48"/>
                  <a:pt x="126" y="48"/>
                </a:cubicBezTo>
                <a:cubicBezTo>
                  <a:pt x="114" y="48"/>
                  <a:pt x="127" y="74"/>
                  <a:pt x="135" y="84"/>
                </a:cubicBezTo>
                <a:cubicBezTo>
                  <a:pt x="141" y="91"/>
                  <a:pt x="153" y="90"/>
                  <a:pt x="162" y="93"/>
                </a:cubicBezTo>
                <a:cubicBezTo>
                  <a:pt x="165" y="84"/>
                  <a:pt x="171" y="66"/>
                  <a:pt x="171" y="66"/>
                </a:cubicBezTo>
              </a:path>
            </a:pathLst>
          </a:custGeom>
          <a:noFill/>
          <a:ln w="25400">
            <a:solidFill>
              <a:schemeClr val="tx1"/>
            </a:solidFill>
            <a:round/>
            <a:headEnd/>
            <a:tailEnd/>
          </a:ln>
        </p:spPr>
        <p:txBody>
          <a:bodyPr>
            <a:prstTxWarp prst="textNoShape">
              <a:avLst/>
            </a:prstTxWarp>
          </a:bodyPr>
          <a:lstStyle/>
          <a:p>
            <a:endParaRPr lang="en-US"/>
          </a:p>
        </p:txBody>
      </p:sp>
      <p:sp>
        <p:nvSpPr>
          <p:cNvPr id="51219" name="Line 22"/>
          <p:cNvSpPr>
            <a:spLocks noChangeShapeType="1"/>
          </p:cNvSpPr>
          <p:nvPr/>
        </p:nvSpPr>
        <p:spPr bwMode="auto">
          <a:xfrm>
            <a:off x="1752600" y="1524000"/>
            <a:ext cx="304800" cy="0"/>
          </a:xfrm>
          <a:prstGeom prst="line">
            <a:avLst/>
          </a:prstGeom>
          <a:noFill/>
          <a:ln w="25400">
            <a:solidFill>
              <a:schemeClr val="tx1"/>
            </a:solidFill>
            <a:round/>
            <a:headEnd/>
            <a:tailEnd/>
          </a:ln>
        </p:spPr>
        <p:txBody>
          <a:bodyPr>
            <a:prstTxWarp prst="textNoShape">
              <a:avLst/>
            </a:prstTxWarp>
          </a:bodyPr>
          <a:lstStyle/>
          <a:p>
            <a:endParaRPr lang="en-US"/>
          </a:p>
        </p:txBody>
      </p:sp>
      <p:sp>
        <p:nvSpPr>
          <p:cNvPr id="51220" name="Line 23"/>
          <p:cNvSpPr>
            <a:spLocks noChangeShapeType="1"/>
          </p:cNvSpPr>
          <p:nvPr/>
        </p:nvSpPr>
        <p:spPr bwMode="auto">
          <a:xfrm>
            <a:off x="7696200" y="1333500"/>
            <a:ext cx="838200" cy="0"/>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51221" name="Text Box 24"/>
          <p:cNvSpPr txBox="1">
            <a:spLocks noChangeArrowheads="1"/>
          </p:cNvSpPr>
          <p:nvPr/>
        </p:nvSpPr>
        <p:spPr bwMode="auto">
          <a:xfrm>
            <a:off x="5181600" y="660400"/>
            <a:ext cx="1598613" cy="584200"/>
          </a:xfrm>
          <a:prstGeom prst="rect">
            <a:avLst/>
          </a:prstGeom>
          <a:noFill/>
          <a:ln w="25400">
            <a:noFill/>
            <a:miter lim="800000"/>
            <a:headEnd/>
            <a:tailEnd/>
          </a:ln>
        </p:spPr>
        <p:txBody>
          <a:bodyPr wrap="none">
            <a:prstTxWarp prst="textNoShape">
              <a:avLst/>
            </a:prstTxWarp>
            <a:spAutoFit/>
          </a:bodyPr>
          <a:lstStyle/>
          <a:p>
            <a:r>
              <a:rPr lang="en-US" sz="3200"/>
              <a:t>1.20 m/s</a:t>
            </a:r>
          </a:p>
        </p:txBody>
      </p:sp>
      <p:sp>
        <p:nvSpPr>
          <p:cNvPr id="51222" name="Freeform 25"/>
          <p:cNvSpPr>
            <a:spLocks/>
          </p:cNvSpPr>
          <p:nvPr/>
        </p:nvSpPr>
        <p:spPr bwMode="auto">
          <a:xfrm>
            <a:off x="5976938" y="1587500"/>
            <a:ext cx="652462" cy="147638"/>
          </a:xfrm>
          <a:custGeom>
            <a:avLst/>
            <a:gdLst>
              <a:gd name="T0" fmla="*/ 0 w 171"/>
              <a:gd name="T1" fmla="*/ 2147483647 h 111"/>
              <a:gd name="T2" fmla="*/ 2147483647 w 171"/>
              <a:gd name="T3" fmla="*/ 2147483647 h 111"/>
              <a:gd name="T4" fmla="*/ 2147483647 w 171"/>
              <a:gd name="T5" fmla="*/ 2147483647 h 111"/>
              <a:gd name="T6" fmla="*/ 2147483647 w 171"/>
              <a:gd name="T7" fmla="*/ 2147483647 h 111"/>
              <a:gd name="T8" fmla="*/ 2147483647 w 171"/>
              <a:gd name="T9" fmla="*/ 2147483647 h 111"/>
              <a:gd name="T10" fmla="*/ 2147483647 w 171"/>
              <a:gd name="T11" fmla="*/ 2147483647 h 111"/>
              <a:gd name="T12" fmla="*/ 2147483647 w 171"/>
              <a:gd name="T13" fmla="*/ 2147483647 h 111"/>
              <a:gd name="T14" fmla="*/ 2147483647 w 171"/>
              <a:gd name="T15" fmla="*/ 2147483647 h 111"/>
              <a:gd name="T16" fmla="*/ 2147483647 w 171"/>
              <a:gd name="T17" fmla="*/ 2147483647 h 111"/>
              <a:gd name="T18" fmla="*/ 2147483647 w 171"/>
              <a:gd name="T19" fmla="*/ 2147483647 h 111"/>
              <a:gd name="T20" fmla="*/ 2147483647 w 171"/>
              <a:gd name="T21" fmla="*/ 2147483647 h 111"/>
              <a:gd name="T22" fmla="*/ 2147483647 w 171"/>
              <a:gd name="T23" fmla="*/ 2147483647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1"/>
              <a:gd name="T37" fmla="*/ 0 h 111"/>
              <a:gd name="T38" fmla="*/ 171 w 171"/>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1" h="111">
                <a:moveTo>
                  <a:pt x="0" y="48"/>
                </a:moveTo>
                <a:cubicBezTo>
                  <a:pt x="15" y="45"/>
                  <a:pt x="35" y="51"/>
                  <a:pt x="45" y="39"/>
                </a:cubicBezTo>
                <a:cubicBezTo>
                  <a:pt x="53" y="29"/>
                  <a:pt x="48" y="7"/>
                  <a:pt x="36" y="3"/>
                </a:cubicBezTo>
                <a:cubicBezTo>
                  <a:pt x="26" y="0"/>
                  <a:pt x="24" y="21"/>
                  <a:pt x="18" y="30"/>
                </a:cubicBezTo>
                <a:cubicBezTo>
                  <a:pt x="32" y="73"/>
                  <a:pt x="50" y="71"/>
                  <a:pt x="90" y="84"/>
                </a:cubicBezTo>
                <a:cubicBezTo>
                  <a:pt x="93" y="72"/>
                  <a:pt x="103" y="60"/>
                  <a:pt x="99" y="48"/>
                </a:cubicBezTo>
                <a:cubicBezTo>
                  <a:pt x="96" y="38"/>
                  <a:pt x="78" y="21"/>
                  <a:pt x="72" y="30"/>
                </a:cubicBezTo>
                <a:cubicBezTo>
                  <a:pt x="46" y="69"/>
                  <a:pt x="112" y="103"/>
                  <a:pt x="135" y="111"/>
                </a:cubicBezTo>
                <a:cubicBezTo>
                  <a:pt x="138" y="103"/>
                  <a:pt x="163" y="48"/>
                  <a:pt x="126" y="48"/>
                </a:cubicBezTo>
                <a:cubicBezTo>
                  <a:pt x="114" y="48"/>
                  <a:pt x="127" y="74"/>
                  <a:pt x="135" y="84"/>
                </a:cubicBezTo>
                <a:cubicBezTo>
                  <a:pt x="141" y="91"/>
                  <a:pt x="153" y="90"/>
                  <a:pt x="162" y="93"/>
                </a:cubicBezTo>
                <a:cubicBezTo>
                  <a:pt x="165" y="84"/>
                  <a:pt x="171" y="66"/>
                  <a:pt x="171" y="66"/>
                </a:cubicBezTo>
              </a:path>
            </a:pathLst>
          </a:custGeom>
          <a:noFill/>
          <a:ln w="25400">
            <a:solidFill>
              <a:schemeClr val="tx1"/>
            </a:solidFill>
            <a:round/>
            <a:headEnd/>
            <a:tailEnd/>
          </a:ln>
        </p:spPr>
        <p:txBody>
          <a:bodyPr>
            <a:prstTxWarp prst="textNoShape">
              <a:avLst/>
            </a:prstTxWarp>
          </a:bodyPr>
          <a:lstStyle/>
          <a:p>
            <a:endParaRPr lang="en-US"/>
          </a:p>
        </p:txBody>
      </p:sp>
      <p:sp>
        <p:nvSpPr>
          <p:cNvPr id="51223" name="Line 26"/>
          <p:cNvSpPr>
            <a:spLocks noChangeShapeType="1"/>
          </p:cNvSpPr>
          <p:nvPr/>
        </p:nvSpPr>
        <p:spPr bwMode="auto">
          <a:xfrm>
            <a:off x="5943600" y="1524000"/>
            <a:ext cx="304800" cy="0"/>
          </a:xfrm>
          <a:prstGeom prst="line">
            <a:avLst/>
          </a:prstGeom>
          <a:noFill/>
          <a:ln w="25400">
            <a:solidFill>
              <a:schemeClr val="tx1"/>
            </a:solidFill>
            <a:round/>
            <a:headEnd/>
            <a:tailEnd/>
          </a:ln>
        </p:spPr>
        <p:txBody>
          <a:bodyPr>
            <a:prstTxWarp prst="textNoShape">
              <a:avLst/>
            </a:prstTxWarp>
          </a:bodyPr>
          <a:lstStyle/>
          <a:p>
            <a:endParaRPr lang="en-US"/>
          </a:p>
        </p:txBody>
      </p:sp>
      <p:sp>
        <p:nvSpPr>
          <p:cNvPr id="51224" name="Text Box 27"/>
          <p:cNvSpPr txBox="1">
            <a:spLocks noChangeArrowheads="1"/>
          </p:cNvSpPr>
          <p:nvPr/>
        </p:nvSpPr>
        <p:spPr bwMode="auto">
          <a:xfrm>
            <a:off x="5105400" y="1930400"/>
            <a:ext cx="1416050" cy="584200"/>
          </a:xfrm>
          <a:prstGeom prst="rect">
            <a:avLst/>
          </a:prstGeom>
          <a:noFill/>
          <a:ln w="25400">
            <a:noFill/>
            <a:miter lim="800000"/>
            <a:headEnd/>
            <a:tailEnd/>
          </a:ln>
        </p:spPr>
        <p:txBody>
          <a:bodyPr wrap="none">
            <a:prstTxWarp prst="textNoShape">
              <a:avLst/>
            </a:prstTxWarp>
            <a:spAutoFit/>
          </a:bodyPr>
          <a:lstStyle/>
          <a:p>
            <a:r>
              <a:rPr lang="en-US" sz="3200"/>
              <a:t>13.0 kg</a:t>
            </a:r>
          </a:p>
        </p:txBody>
      </p:sp>
      <p:sp>
        <p:nvSpPr>
          <p:cNvPr id="51225" name="Text Box 28"/>
          <p:cNvSpPr txBox="1">
            <a:spLocks noChangeArrowheads="1"/>
          </p:cNvSpPr>
          <p:nvPr/>
        </p:nvSpPr>
        <p:spPr bwMode="auto">
          <a:xfrm>
            <a:off x="7512050" y="1905000"/>
            <a:ext cx="1416050" cy="584200"/>
          </a:xfrm>
          <a:prstGeom prst="rect">
            <a:avLst/>
          </a:prstGeom>
          <a:noFill/>
          <a:ln w="25400">
            <a:noFill/>
            <a:miter lim="800000"/>
            <a:headEnd/>
            <a:tailEnd/>
          </a:ln>
        </p:spPr>
        <p:txBody>
          <a:bodyPr wrap="none">
            <a:prstTxWarp prst="textNoShape">
              <a:avLst/>
            </a:prstTxWarp>
            <a:spAutoFit/>
          </a:bodyPr>
          <a:lstStyle/>
          <a:p>
            <a:r>
              <a:rPr lang="en-US" sz="3200"/>
              <a:t>17.0 kg</a:t>
            </a:r>
          </a:p>
        </p:txBody>
      </p:sp>
      <p:sp>
        <p:nvSpPr>
          <p:cNvPr id="51226" name="Line 29"/>
          <p:cNvSpPr>
            <a:spLocks noChangeShapeType="1"/>
          </p:cNvSpPr>
          <p:nvPr/>
        </p:nvSpPr>
        <p:spPr bwMode="auto">
          <a:xfrm>
            <a:off x="1524000" y="1333500"/>
            <a:ext cx="762000" cy="0"/>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51227" name="Line 30"/>
          <p:cNvSpPr>
            <a:spLocks noChangeShapeType="1"/>
          </p:cNvSpPr>
          <p:nvPr/>
        </p:nvSpPr>
        <p:spPr bwMode="auto">
          <a:xfrm flipH="1">
            <a:off x="5334000" y="1333500"/>
            <a:ext cx="685800" cy="0"/>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51228" name="Rectangle 31"/>
          <p:cNvSpPr>
            <a:spLocks noChangeArrowheads="1"/>
          </p:cNvSpPr>
          <p:nvPr/>
        </p:nvSpPr>
        <p:spPr bwMode="auto">
          <a:xfrm>
            <a:off x="0" y="4991100"/>
            <a:ext cx="1233488" cy="461963"/>
          </a:xfrm>
          <a:prstGeom prst="rect">
            <a:avLst/>
          </a:prstGeom>
          <a:noFill/>
          <a:ln w="25400">
            <a:noFill/>
            <a:miter lim="800000"/>
            <a:headEnd/>
            <a:tailEnd/>
          </a:ln>
        </p:spPr>
        <p:txBody>
          <a:bodyPr wrap="none">
            <a:prstTxWarp prst="textNoShape">
              <a:avLst/>
            </a:prstTxWarp>
            <a:spAutoFit/>
          </a:bodyPr>
          <a:lstStyle/>
          <a:p>
            <a:r>
              <a:rPr lang="en-US"/>
              <a:t>11.9 m/s</a:t>
            </a:r>
          </a:p>
        </p:txBody>
      </p:sp>
    </p:spTree>
    <p:extLst>
      <p:ext uri="{BB962C8B-B14F-4D97-AF65-F5344CB8AC3E}">
        <p14:creationId xmlns:p14="http://schemas.microsoft.com/office/powerpoint/2010/main" xmlns="" val="208146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993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9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build="p" autoUpdateAnimBg="0"/>
      <p:bldP spid="9934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06951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3"/>
          <p:cNvSpPr txBox="1">
            <a:spLocks noChangeArrowheads="1"/>
          </p:cNvSpPr>
          <p:nvPr/>
        </p:nvSpPr>
        <p:spPr bwMode="auto">
          <a:xfrm rot="-5400000">
            <a:off x="-128588" y="2557463"/>
            <a:ext cx="1749425" cy="647700"/>
          </a:xfrm>
          <a:prstGeom prst="rect">
            <a:avLst/>
          </a:prstGeom>
          <a:noFill/>
          <a:ln w="25400">
            <a:noFill/>
            <a:miter lim="800000"/>
            <a:headEnd/>
            <a:tailEnd/>
          </a:ln>
        </p:spPr>
        <p:txBody>
          <a:bodyPr wrap="none">
            <a:prstTxWarp prst="textNoShape">
              <a:avLst/>
            </a:prstTxWarp>
            <a:spAutoFit/>
          </a:bodyPr>
          <a:lstStyle/>
          <a:p>
            <a:r>
              <a:rPr lang="en-US" sz="3600"/>
              <a:t>Thermal</a:t>
            </a:r>
          </a:p>
        </p:txBody>
      </p:sp>
      <p:pic>
        <p:nvPicPr>
          <p:cNvPr id="5" name="Picture 4">
            <a:extLst>
              <a:ext uri="{FF2B5EF4-FFF2-40B4-BE49-F238E27FC236}">
                <a16:creationId xmlns:a16="http://schemas.microsoft.com/office/drawing/2014/main" xmlns="" id="{26C2CD53-29F5-9141-9C99-4E3244932CE8}"/>
              </a:ext>
            </a:extLst>
          </p:cNvPr>
          <p:cNvPicPr>
            <a:picLocks noChangeAspect="1"/>
          </p:cNvPicPr>
          <p:nvPr/>
        </p:nvPicPr>
        <p:blipFill>
          <a:blip r:embed="rId2"/>
          <a:stretch>
            <a:fillRect/>
          </a:stretch>
        </p:blipFill>
        <p:spPr>
          <a:xfrm>
            <a:off x="2432050" y="1206500"/>
            <a:ext cx="4279900" cy="3302000"/>
          </a:xfrm>
          <a:prstGeom prst="rect">
            <a:avLst/>
          </a:prstGeom>
        </p:spPr>
      </p:pic>
    </p:spTree>
    <p:extLst>
      <p:ext uri="{BB962C8B-B14F-4D97-AF65-F5344CB8AC3E}">
        <p14:creationId xmlns:p14="http://schemas.microsoft.com/office/powerpoint/2010/main" xmlns="" val="3987134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381000" y="1689100"/>
            <a:ext cx="8763000" cy="831850"/>
          </a:xfrm>
          <a:prstGeom prst="rect">
            <a:avLst/>
          </a:prstGeom>
          <a:noFill/>
          <a:ln w="9525">
            <a:noFill/>
            <a:miter lim="800000"/>
            <a:headEnd/>
            <a:tailEnd/>
          </a:ln>
        </p:spPr>
        <p:txBody>
          <a:bodyPr>
            <a:prstTxWarp prst="textNoShape">
              <a:avLst/>
            </a:prstTxWarp>
            <a:spAutoFit/>
          </a:bodyPr>
          <a:lstStyle/>
          <a:p>
            <a:r>
              <a:rPr lang="en-US"/>
              <a:t>Q = mc</a:t>
            </a:r>
            <a:r>
              <a:rPr lang="en-US">
                <a:sym typeface="Symbol" charset="2"/>
              </a:rPr>
              <a:t></a:t>
            </a:r>
            <a:r>
              <a:rPr lang="en-US"/>
              <a:t>T</a:t>
            </a:r>
            <a:endParaRPr lang="en-US" sz="1400"/>
          </a:p>
          <a:p>
            <a:r>
              <a:rPr lang="en-US" sz="1800"/>
              <a:t>Q = ??, m = 1.5 kg, c = 4186 J </a:t>
            </a:r>
            <a:r>
              <a:rPr lang="en-US" sz="1800" baseline="30000"/>
              <a:t>o</a:t>
            </a:r>
            <a:r>
              <a:rPr lang="en-US" sz="1800"/>
              <a:t>C</a:t>
            </a:r>
            <a:r>
              <a:rPr lang="en-US" sz="1800" baseline="30000"/>
              <a:t>-1</a:t>
            </a:r>
            <a:r>
              <a:rPr lang="en-US" sz="1800"/>
              <a:t>kg</a:t>
            </a:r>
            <a:r>
              <a:rPr lang="en-US" sz="1800" baseline="30000"/>
              <a:t>-1</a:t>
            </a:r>
            <a:r>
              <a:rPr lang="en-US" sz="1800"/>
              <a:t>, </a:t>
            </a:r>
            <a:r>
              <a:rPr lang="en-US" sz="1800">
                <a:sym typeface="Symbol" charset="2"/>
              </a:rPr>
              <a:t></a:t>
            </a:r>
            <a:r>
              <a:rPr lang="en-US" sz="1800"/>
              <a:t>T = 5.0 </a:t>
            </a:r>
            <a:r>
              <a:rPr lang="en-US" sz="1800" baseline="30000"/>
              <a:t>o</a:t>
            </a:r>
            <a:r>
              <a:rPr lang="en-US" sz="1800"/>
              <a:t>C</a:t>
            </a:r>
          </a:p>
        </p:txBody>
      </p:sp>
      <p:sp>
        <p:nvSpPr>
          <p:cNvPr id="95235" name="Text Box 3"/>
          <p:cNvSpPr txBox="1">
            <a:spLocks noChangeArrowheads="1"/>
          </p:cNvSpPr>
          <p:nvPr/>
        </p:nvSpPr>
        <p:spPr bwMode="auto">
          <a:xfrm>
            <a:off x="228600" y="4914900"/>
            <a:ext cx="1304925" cy="461963"/>
          </a:xfrm>
          <a:prstGeom prst="rect">
            <a:avLst/>
          </a:prstGeom>
          <a:noFill/>
          <a:ln w="25400">
            <a:noFill/>
            <a:miter lim="800000"/>
            <a:headEnd/>
            <a:tailEnd/>
          </a:ln>
        </p:spPr>
        <p:txBody>
          <a:bodyPr wrap="none">
            <a:prstTxWarp prst="textNoShape">
              <a:avLst/>
            </a:prstTxWarp>
            <a:spAutoFit/>
          </a:bodyPr>
          <a:lstStyle/>
          <a:p>
            <a:r>
              <a:rPr lang="en-US">
                <a:sym typeface="Symbol" charset="2"/>
              </a:rPr>
              <a:t> 31,000 J</a:t>
            </a:r>
            <a:endParaRPr lang="en-US" baseline="30000">
              <a:sym typeface="Symbol" charset="2"/>
            </a:endParaRPr>
          </a:p>
        </p:txBody>
      </p:sp>
      <p:sp>
        <p:nvSpPr>
          <p:cNvPr id="95236" name="Text Box 5"/>
          <p:cNvSpPr txBox="1">
            <a:spLocks noChangeArrowheads="1"/>
          </p:cNvSpPr>
          <p:nvPr/>
        </p:nvSpPr>
        <p:spPr bwMode="auto">
          <a:xfrm>
            <a:off x="457200" y="317500"/>
            <a:ext cx="8458200" cy="1200150"/>
          </a:xfrm>
          <a:prstGeom prst="rect">
            <a:avLst/>
          </a:prstGeom>
          <a:noFill/>
          <a:ln w="50800">
            <a:noFill/>
            <a:miter lim="800000"/>
            <a:headEnd/>
            <a:tailEnd/>
          </a:ln>
        </p:spPr>
        <p:txBody>
          <a:bodyPr>
            <a:prstTxWarp prst="textNoShape">
              <a:avLst/>
            </a:prstTxWarp>
            <a:spAutoFit/>
          </a:bodyPr>
          <a:lstStyle/>
          <a:p>
            <a:r>
              <a:rPr lang="en-US"/>
              <a:t>Example: A. Nicholas Cheep wants to calculate what heat is needed to raise 1.5 liters (1 liter = 1 kg) of water by 5.0 </a:t>
            </a:r>
            <a:r>
              <a:rPr lang="en-US" baseline="30000"/>
              <a:t>o</a:t>
            </a:r>
            <a:r>
              <a:rPr lang="en-US"/>
              <a:t>C.  Can you help him?  (c = 4186 J </a:t>
            </a:r>
            <a:r>
              <a:rPr lang="en-US" baseline="30000"/>
              <a:t>o</a:t>
            </a:r>
            <a:r>
              <a:rPr lang="en-US"/>
              <a:t>C</a:t>
            </a:r>
            <a:r>
              <a:rPr lang="en-US" baseline="30000"/>
              <a:t>-1</a:t>
            </a:r>
            <a:r>
              <a:rPr lang="en-US"/>
              <a:t>kg</a:t>
            </a:r>
            <a:r>
              <a:rPr lang="en-US" baseline="30000"/>
              <a:t>-1</a:t>
            </a:r>
            <a:r>
              <a:rPr lang="en-US"/>
              <a:t>)</a:t>
            </a:r>
          </a:p>
        </p:txBody>
      </p:sp>
    </p:spTree>
    <p:extLst>
      <p:ext uri="{BB962C8B-B14F-4D97-AF65-F5344CB8AC3E}">
        <p14:creationId xmlns:p14="http://schemas.microsoft.com/office/powerpoint/2010/main" xmlns="" val="297494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5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05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2"/>
          <a:srcRect/>
          <a:stretch>
            <a:fillRect/>
          </a:stretch>
        </p:blipFill>
        <p:spPr bwMode="auto">
          <a:xfrm>
            <a:off x="1943100" y="0"/>
            <a:ext cx="4381500" cy="5548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p:cNvSpPr txBox="1">
            <a:spLocks noChangeArrowheads="1"/>
          </p:cNvSpPr>
          <p:nvPr/>
        </p:nvSpPr>
        <p:spPr bwMode="auto">
          <a:xfrm>
            <a:off x="304800" y="-101600"/>
            <a:ext cx="8458200" cy="584200"/>
          </a:xfrm>
          <a:prstGeom prst="rect">
            <a:avLst/>
          </a:prstGeom>
          <a:noFill/>
          <a:ln w="50800">
            <a:noFill/>
            <a:miter lim="800000"/>
            <a:headEnd/>
            <a:tailEnd/>
          </a:ln>
        </p:spPr>
        <p:txBody>
          <a:bodyPr>
            <a:prstTxWarp prst="textNoShape">
              <a:avLst/>
            </a:prstTxWarp>
            <a:spAutoFit/>
          </a:bodyPr>
          <a:lstStyle/>
          <a:p>
            <a:r>
              <a:rPr lang="en-US" sz="3200"/>
              <a:t>What is specific heat of the gaseous phase?</a:t>
            </a:r>
            <a:endParaRPr lang="en-US" sz="2800" baseline="30000">
              <a:sym typeface="Symbol" charset="2"/>
            </a:endParaRPr>
          </a:p>
        </p:txBody>
      </p:sp>
      <p:graphicFrame>
        <p:nvGraphicFramePr>
          <p:cNvPr id="4098" name="Object 2"/>
          <p:cNvGraphicFramePr>
            <a:graphicFrameLocks noChangeAspect="1"/>
          </p:cNvGraphicFramePr>
          <p:nvPr/>
        </p:nvGraphicFramePr>
        <p:xfrm>
          <a:off x="533400" y="534988"/>
          <a:ext cx="8651875" cy="4278312"/>
        </p:xfrm>
        <a:graphic>
          <a:graphicData uri="http://schemas.openxmlformats.org/presentationml/2006/ole">
            <p:oleObj spid="_x0000_s6149" name="Chart" r:id="rId3" imgW="5924821" imgH="3515087" progId="">
              <p:embed/>
            </p:oleObj>
          </a:graphicData>
        </a:graphic>
      </p:graphicFrame>
      <p:sp>
        <p:nvSpPr>
          <p:cNvPr id="4100" name="Rectangle 7"/>
          <p:cNvSpPr>
            <a:spLocks noChangeArrowheads="1"/>
          </p:cNvSpPr>
          <p:nvPr/>
        </p:nvSpPr>
        <p:spPr bwMode="auto">
          <a:xfrm>
            <a:off x="641350" y="4229100"/>
            <a:ext cx="2330450" cy="461963"/>
          </a:xfrm>
          <a:prstGeom prst="rect">
            <a:avLst/>
          </a:prstGeom>
          <a:noFill/>
          <a:ln w="25400">
            <a:noFill/>
            <a:miter lim="800000"/>
            <a:headEnd/>
            <a:tailEnd/>
          </a:ln>
        </p:spPr>
        <p:txBody>
          <a:bodyPr wrap="none">
            <a:prstTxWarp prst="textNoShape">
              <a:avLst/>
            </a:prstTxWarp>
            <a:spAutoFit/>
          </a:bodyPr>
          <a:lstStyle/>
          <a:p>
            <a:r>
              <a:rPr lang="en-US">
                <a:sym typeface="Symbol" charset="2"/>
              </a:rPr>
              <a:t>1480 J oC-1 kg-1</a:t>
            </a:r>
          </a:p>
        </p:txBody>
      </p:sp>
    </p:spTree>
    <p:extLst>
      <p:ext uri="{BB962C8B-B14F-4D97-AF65-F5344CB8AC3E}">
        <p14:creationId xmlns:p14="http://schemas.microsoft.com/office/powerpoint/2010/main" xmlns="" val="4208799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3"/>
          <p:cNvSpPr txBox="1">
            <a:spLocks noChangeArrowheads="1"/>
          </p:cNvSpPr>
          <p:nvPr/>
        </p:nvSpPr>
        <p:spPr bwMode="auto">
          <a:xfrm>
            <a:off x="228600" y="4914900"/>
            <a:ext cx="1954213" cy="461963"/>
          </a:xfrm>
          <a:prstGeom prst="rect">
            <a:avLst/>
          </a:prstGeom>
          <a:noFill/>
          <a:ln w="25400">
            <a:noFill/>
            <a:miter lim="800000"/>
            <a:headEnd/>
            <a:tailEnd/>
          </a:ln>
        </p:spPr>
        <p:txBody>
          <a:bodyPr wrap="none">
            <a:prstTxWarp prst="textNoShape">
              <a:avLst/>
            </a:prstTxWarp>
            <a:spAutoFit/>
          </a:bodyPr>
          <a:lstStyle/>
          <a:p>
            <a:r>
              <a:rPr lang="en-US"/>
              <a:t>2650 J</a:t>
            </a:r>
            <a:r>
              <a:rPr lang="en-US" baseline="30000"/>
              <a:t>o</a:t>
            </a:r>
            <a:r>
              <a:rPr lang="en-US"/>
              <a:t>C</a:t>
            </a:r>
            <a:r>
              <a:rPr lang="en-US" baseline="30000"/>
              <a:t>-1</a:t>
            </a:r>
            <a:r>
              <a:rPr lang="en-US"/>
              <a:t>kg</a:t>
            </a:r>
            <a:r>
              <a:rPr lang="en-US" baseline="30000"/>
              <a:t>-1</a:t>
            </a:r>
          </a:p>
        </p:txBody>
      </p:sp>
      <p:sp>
        <p:nvSpPr>
          <p:cNvPr id="96259" name="Text Box 5"/>
          <p:cNvSpPr txBox="1">
            <a:spLocks noChangeArrowheads="1"/>
          </p:cNvSpPr>
          <p:nvPr/>
        </p:nvSpPr>
        <p:spPr bwMode="auto">
          <a:xfrm>
            <a:off x="228600" y="317500"/>
            <a:ext cx="8686800" cy="1938338"/>
          </a:xfrm>
          <a:prstGeom prst="rect">
            <a:avLst/>
          </a:prstGeom>
          <a:noFill/>
          <a:ln w="50800">
            <a:noFill/>
            <a:miter lim="800000"/>
            <a:headEnd/>
            <a:tailEnd/>
          </a:ln>
        </p:spPr>
        <p:txBody>
          <a:bodyPr>
            <a:prstTxWarp prst="textNoShape">
              <a:avLst/>
            </a:prstTxWarp>
            <a:spAutoFit/>
          </a:bodyPr>
          <a:lstStyle/>
          <a:p>
            <a:r>
              <a:rPr lang="en-US" dirty="0"/>
              <a:t>0.112 kg of a mystery substance at 85.45 </a:t>
            </a:r>
            <a:r>
              <a:rPr lang="en-US" baseline="30000" dirty="0"/>
              <a:t>o</a:t>
            </a:r>
            <a:r>
              <a:rPr lang="en-US" dirty="0"/>
              <a:t>C is dropped into .873 kg of water at 18.05 </a:t>
            </a:r>
            <a:r>
              <a:rPr lang="en-US" baseline="30000" dirty="0"/>
              <a:t>o</a:t>
            </a:r>
            <a:r>
              <a:rPr lang="en-US" dirty="0"/>
              <a:t>C in an insulated Styrofoam container.  The water and substance come to equilibrium at 23.12 </a:t>
            </a:r>
            <a:r>
              <a:rPr lang="en-US" baseline="30000" dirty="0" err="1"/>
              <a:t>o</a:t>
            </a:r>
            <a:r>
              <a:rPr lang="en-US" dirty="0" err="1"/>
              <a:t>C.</a:t>
            </a:r>
            <a:r>
              <a:rPr lang="en-US" dirty="0"/>
              <a:t>  What is the c of the substance?</a:t>
            </a:r>
          </a:p>
          <a:p>
            <a:r>
              <a:rPr lang="en-US" sz="2000" dirty="0"/>
              <a:t>(</a:t>
            </a:r>
            <a:r>
              <a:rPr lang="en-US" sz="2000" dirty="0" err="1"/>
              <a:t>c</a:t>
            </a:r>
            <a:r>
              <a:rPr lang="en-US" sz="2000" baseline="-25000" dirty="0" err="1"/>
              <a:t>water</a:t>
            </a:r>
            <a:r>
              <a:rPr lang="en-US" sz="2000" dirty="0"/>
              <a:t> = 4186 J</a:t>
            </a:r>
            <a:r>
              <a:rPr lang="en-US" sz="2000" baseline="30000" dirty="0"/>
              <a:t>o</a:t>
            </a:r>
            <a:r>
              <a:rPr lang="en-US" sz="2000" dirty="0"/>
              <a:t>C</a:t>
            </a:r>
            <a:r>
              <a:rPr lang="en-US" sz="2000" baseline="30000" dirty="0"/>
              <a:t>-1</a:t>
            </a:r>
            <a:r>
              <a:rPr lang="en-US" sz="2000" dirty="0"/>
              <a:t>kg</a:t>
            </a:r>
            <a:r>
              <a:rPr lang="en-US" sz="2000" baseline="30000" dirty="0"/>
              <a:t>-1</a:t>
            </a:r>
            <a:r>
              <a:rPr lang="en-US" sz="2000" dirty="0"/>
              <a:t>)</a:t>
            </a:r>
          </a:p>
        </p:txBody>
      </p:sp>
    </p:spTree>
    <p:extLst>
      <p:ext uri="{BB962C8B-B14F-4D97-AF65-F5344CB8AC3E}">
        <p14:creationId xmlns:p14="http://schemas.microsoft.com/office/powerpoint/2010/main" xmlns="" val="1823943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381000" y="3429000"/>
            <a:ext cx="8763000" cy="1077913"/>
          </a:xfrm>
          <a:prstGeom prst="rect">
            <a:avLst/>
          </a:prstGeom>
          <a:noFill/>
          <a:ln w="9525">
            <a:noFill/>
            <a:miter lim="800000"/>
            <a:headEnd/>
            <a:tailEnd/>
          </a:ln>
        </p:spPr>
        <p:txBody>
          <a:bodyPr>
            <a:prstTxWarp prst="textNoShape">
              <a:avLst/>
            </a:prstTxWarp>
            <a:spAutoFit/>
          </a:bodyPr>
          <a:lstStyle/>
          <a:p>
            <a:r>
              <a:rPr lang="en-US" sz="1600"/>
              <a:t>Q = mL, power = work/time (= heat/time)</a:t>
            </a:r>
            <a:endParaRPr lang="en-US" sz="1000"/>
          </a:p>
          <a:p>
            <a:r>
              <a:rPr lang="en-US" sz="1600"/>
              <a:t>Q = </a:t>
            </a:r>
            <a:r>
              <a:rPr lang="en-US" sz="1400"/>
              <a:t>??</a:t>
            </a:r>
            <a:r>
              <a:rPr lang="en-US" sz="1600"/>
              <a:t>, m = 12.0 kg, L = </a:t>
            </a:r>
            <a:r>
              <a:rPr lang="en-US" sz="1200">
                <a:sym typeface="Symbol" charset="2"/>
              </a:rPr>
              <a:t>3.33 x 10</a:t>
            </a:r>
            <a:r>
              <a:rPr lang="en-US" sz="1200" baseline="30000">
                <a:sym typeface="Symbol" charset="2"/>
              </a:rPr>
              <a:t>5 </a:t>
            </a:r>
            <a:r>
              <a:rPr lang="en-US" sz="1400"/>
              <a:t>J</a:t>
            </a:r>
            <a:r>
              <a:rPr lang="en-US" sz="1400" baseline="30000"/>
              <a:t>o</a:t>
            </a:r>
            <a:r>
              <a:rPr lang="en-US" sz="1400"/>
              <a:t>kg</a:t>
            </a:r>
            <a:r>
              <a:rPr lang="en-US" sz="1400" baseline="30000"/>
              <a:t>-1</a:t>
            </a:r>
            <a:endParaRPr lang="en-US" sz="1600" baseline="30000"/>
          </a:p>
          <a:p>
            <a:r>
              <a:rPr lang="en-US" sz="1600"/>
              <a:t>3,996,000 J,   power = heat/time</a:t>
            </a:r>
          </a:p>
          <a:p>
            <a:r>
              <a:rPr lang="en-US" sz="1600"/>
              <a:t>heat = 3,996,000 J, power = 1500. J/s</a:t>
            </a:r>
          </a:p>
        </p:txBody>
      </p:sp>
      <p:sp>
        <p:nvSpPr>
          <p:cNvPr id="98307" name="Text Box 3"/>
          <p:cNvSpPr txBox="1">
            <a:spLocks noChangeArrowheads="1"/>
          </p:cNvSpPr>
          <p:nvPr/>
        </p:nvSpPr>
        <p:spPr bwMode="auto">
          <a:xfrm>
            <a:off x="228600" y="4991100"/>
            <a:ext cx="1851025" cy="461963"/>
          </a:xfrm>
          <a:prstGeom prst="rect">
            <a:avLst/>
          </a:prstGeom>
          <a:noFill/>
          <a:ln w="25400">
            <a:noFill/>
            <a:miter lim="800000"/>
            <a:headEnd/>
            <a:tailEnd/>
          </a:ln>
        </p:spPr>
        <p:txBody>
          <a:bodyPr wrap="none">
            <a:prstTxWarp prst="textNoShape">
              <a:avLst/>
            </a:prstTxWarp>
            <a:spAutoFit/>
          </a:bodyPr>
          <a:lstStyle/>
          <a:p>
            <a:r>
              <a:rPr lang="en-US">
                <a:sym typeface="Symbol" charset="2"/>
              </a:rPr>
              <a:t>2660 seconds</a:t>
            </a:r>
            <a:endParaRPr lang="en-US" baseline="30000">
              <a:sym typeface="Symbol" charset="2"/>
            </a:endParaRPr>
          </a:p>
        </p:txBody>
      </p:sp>
      <p:sp>
        <p:nvSpPr>
          <p:cNvPr id="98308" name="Text Box 5"/>
          <p:cNvSpPr txBox="1">
            <a:spLocks noChangeArrowheads="1"/>
          </p:cNvSpPr>
          <p:nvPr/>
        </p:nvSpPr>
        <p:spPr bwMode="auto">
          <a:xfrm>
            <a:off x="457200" y="317500"/>
            <a:ext cx="8458200" cy="2800350"/>
          </a:xfrm>
          <a:prstGeom prst="rect">
            <a:avLst/>
          </a:prstGeom>
          <a:noFill/>
          <a:ln w="50800">
            <a:noFill/>
            <a:miter lim="800000"/>
            <a:headEnd/>
            <a:tailEnd/>
          </a:ln>
        </p:spPr>
        <p:txBody>
          <a:bodyPr>
            <a:prstTxWarp prst="textNoShape">
              <a:avLst/>
            </a:prstTxWarp>
            <a:spAutoFit/>
          </a:bodyPr>
          <a:lstStyle/>
          <a:p>
            <a:r>
              <a:rPr lang="en-US"/>
              <a:t>Aaron Alysis has a 1500. Watt heater.  What time will it take him to melt 12.0 kg of ice, assuming all of the heat goes into the water at 0 </a:t>
            </a:r>
            <a:r>
              <a:rPr lang="en-US" baseline="30000"/>
              <a:t>o</a:t>
            </a:r>
            <a:r>
              <a:rPr lang="en-US"/>
              <a:t>C</a:t>
            </a:r>
          </a:p>
          <a:p>
            <a:r>
              <a:rPr lang="en-US" sz="2000">
                <a:sym typeface="Symbol" charset="2"/>
              </a:rPr>
              <a:t>Some latent heats</a:t>
            </a:r>
          </a:p>
          <a:p>
            <a:pPr eaLnBrk="0" hangingPunct="0"/>
            <a:r>
              <a:rPr lang="en-US"/>
              <a:t>(in J kg</a:t>
            </a:r>
            <a:r>
              <a:rPr lang="en-US" baseline="30000"/>
              <a:t>-1</a:t>
            </a:r>
            <a:r>
              <a:rPr lang="en-US"/>
              <a:t>)		Fusion		Vaporisation</a:t>
            </a:r>
          </a:p>
          <a:p>
            <a:pPr eaLnBrk="0" hangingPunct="0"/>
            <a:r>
              <a:rPr lang="en-US" sz="2000">
                <a:sym typeface="Symbol" charset="2"/>
              </a:rPr>
              <a:t>H</a:t>
            </a:r>
            <a:r>
              <a:rPr lang="en-US" sz="2000" baseline="-25000">
                <a:sym typeface="Symbol" charset="2"/>
              </a:rPr>
              <a:t>2</a:t>
            </a:r>
            <a:r>
              <a:rPr lang="en-US" sz="2000">
                <a:sym typeface="Symbol" charset="2"/>
              </a:rPr>
              <a:t>O 			3.33 x 10</a:t>
            </a:r>
            <a:r>
              <a:rPr lang="en-US" sz="2000" baseline="30000">
                <a:sym typeface="Symbol" charset="2"/>
              </a:rPr>
              <a:t>5</a:t>
            </a:r>
            <a:r>
              <a:rPr lang="en-US" sz="2000">
                <a:sym typeface="Symbol" charset="2"/>
              </a:rPr>
              <a:t>		22.6 x 10</a:t>
            </a:r>
            <a:r>
              <a:rPr lang="en-US" sz="2000" baseline="30000">
                <a:sym typeface="Symbol" charset="2"/>
              </a:rPr>
              <a:t>5</a:t>
            </a:r>
          </a:p>
          <a:p>
            <a:pPr eaLnBrk="0" hangingPunct="0"/>
            <a:r>
              <a:rPr lang="en-US" sz="2000">
                <a:sym typeface="Symbol" charset="2"/>
              </a:rPr>
              <a:t>Lead 			0.25   x 10</a:t>
            </a:r>
            <a:r>
              <a:rPr lang="en-US" sz="2000" baseline="30000">
                <a:sym typeface="Symbol" charset="2"/>
              </a:rPr>
              <a:t>5</a:t>
            </a:r>
            <a:r>
              <a:rPr lang="en-US" sz="2000">
                <a:sym typeface="Symbol" charset="2"/>
              </a:rPr>
              <a:t>		8.7   x 10</a:t>
            </a:r>
            <a:r>
              <a:rPr lang="en-US" sz="2000" baseline="30000">
                <a:sym typeface="Symbol" charset="2"/>
              </a:rPr>
              <a:t>5</a:t>
            </a:r>
          </a:p>
          <a:p>
            <a:pPr eaLnBrk="0" hangingPunct="0"/>
            <a:r>
              <a:rPr lang="en-US" sz="2000">
                <a:sym typeface="Symbol" charset="2"/>
              </a:rPr>
              <a:t>NH</a:t>
            </a:r>
            <a:r>
              <a:rPr lang="en-US" sz="2000" baseline="-25000">
                <a:sym typeface="Symbol" charset="2"/>
              </a:rPr>
              <a:t>3</a:t>
            </a:r>
            <a:r>
              <a:rPr lang="en-US" sz="2000">
                <a:sym typeface="Symbol" charset="2"/>
              </a:rPr>
              <a:t>			0.33   x 10</a:t>
            </a:r>
            <a:r>
              <a:rPr lang="en-US" sz="2000" baseline="30000">
                <a:sym typeface="Symbol" charset="2"/>
              </a:rPr>
              <a:t>5</a:t>
            </a:r>
            <a:r>
              <a:rPr lang="en-US" sz="2000">
                <a:sym typeface="Symbol" charset="2"/>
              </a:rPr>
              <a:t>		1.37 x 10</a:t>
            </a:r>
            <a:r>
              <a:rPr lang="en-US" sz="2000" baseline="30000">
                <a:sym typeface="Symbol" charset="2"/>
              </a:rPr>
              <a:t>5</a:t>
            </a:r>
          </a:p>
        </p:txBody>
      </p:sp>
    </p:spTree>
    <p:extLst>
      <p:ext uri="{BB962C8B-B14F-4D97-AF65-F5344CB8AC3E}">
        <p14:creationId xmlns:p14="http://schemas.microsoft.com/office/powerpoint/2010/main" xmlns="" val="199452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66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66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66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66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152400" y="4762500"/>
            <a:ext cx="8763000" cy="523875"/>
          </a:xfrm>
          <a:prstGeom prst="rect">
            <a:avLst/>
          </a:prstGeom>
          <a:noFill/>
          <a:ln w="9525">
            <a:noFill/>
            <a:miter lim="800000"/>
            <a:headEnd/>
            <a:tailEnd/>
          </a:ln>
        </p:spPr>
        <p:txBody>
          <a:bodyPr>
            <a:prstTxWarp prst="textNoShape">
              <a:avLst/>
            </a:prstTxWarp>
            <a:spAutoFit/>
          </a:bodyPr>
          <a:lstStyle/>
          <a:p>
            <a:r>
              <a:rPr lang="en-US" sz="2800">
                <a:sym typeface="Symbol" charset="2"/>
              </a:rPr>
              <a:t></a:t>
            </a:r>
            <a:r>
              <a:rPr lang="en-US" sz="2800"/>
              <a:t>Q = 10,000,  m = .45 kg, L = ?? Lf = </a:t>
            </a:r>
            <a:r>
              <a:rPr lang="en-US" sz="2800">
                <a:sym typeface="Symbol" charset="2"/>
              </a:rPr>
              <a:t>22,000 J  kg</a:t>
            </a:r>
            <a:r>
              <a:rPr lang="en-US" sz="2800" baseline="30000">
                <a:sym typeface="Symbol" charset="2"/>
              </a:rPr>
              <a:t>-1</a:t>
            </a:r>
            <a:endParaRPr lang="en-US" sz="5400"/>
          </a:p>
        </p:txBody>
      </p:sp>
      <p:sp>
        <p:nvSpPr>
          <p:cNvPr id="5124" name="Text Box 5"/>
          <p:cNvSpPr txBox="1">
            <a:spLocks noChangeArrowheads="1"/>
          </p:cNvSpPr>
          <p:nvPr/>
        </p:nvSpPr>
        <p:spPr bwMode="auto">
          <a:xfrm>
            <a:off x="304800" y="-101600"/>
            <a:ext cx="8458200" cy="584200"/>
          </a:xfrm>
          <a:prstGeom prst="rect">
            <a:avLst/>
          </a:prstGeom>
          <a:noFill/>
          <a:ln w="50800">
            <a:noFill/>
            <a:miter lim="800000"/>
            <a:headEnd/>
            <a:tailEnd/>
          </a:ln>
        </p:spPr>
        <p:txBody>
          <a:bodyPr>
            <a:prstTxWarp prst="textNoShape">
              <a:avLst/>
            </a:prstTxWarp>
            <a:spAutoFit/>
          </a:bodyPr>
          <a:lstStyle/>
          <a:p>
            <a:r>
              <a:rPr lang="en-US" sz="3200"/>
              <a:t>What is the latent heat of fusion?</a:t>
            </a:r>
            <a:endParaRPr lang="en-US" sz="2800" baseline="30000">
              <a:sym typeface="Symbol" charset="2"/>
            </a:endParaRPr>
          </a:p>
        </p:txBody>
      </p:sp>
      <p:graphicFrame>
        <p:nvGraphicFramePr>
          <p:cNvPr id="5122" name="Object 2"/>
          <p:cNvGraphicFramePr>
            <a:graphicFrameLocks noChangeAspect="1"/>
          </p:cNvGraphicFramePr>
          <p:nvPr/>
        </p:nvGraphicFramePr>
        <p:xfrm>
          <a:off x="533400" y="534988"/>
          <a:ext cx="8651875" cy="4278312"/>
        </p:xfrm>
        <a:graphic>
          <a:graphicData uri="http://schemas.openxmlformats.org/presentationml/2006/ole">
            <p:oleObj spid="_x0000_s7173" name="Chart" r:id="rId3" imgW="5924821" imgH="3515087" progId="">
              <p:embed/>
            </p:oleObj>
          </a:graphicData>
        </a:graphic>
      </p:graphicFrame>
      <p:sp>
        <p:nvSpPr>
          <p:cNvPr id="5125" name="Rectangle 7"/>
          <p:cNvSpPr>
            <a:spLocks noChangeArrowheads="1"/>
          </p:cNvSpPr>
          <p:nvPr/>
        </p:nvSpPr>
        <p:spPr bwMode="auto">
          <a:xfrm>
            <a:off x="720725" y="4152900"/>
            <a:ext cx="1946275" cy="461963"/>
          </a:xfrm>
          <a:prstGeom prst="rect">
            <a:avLst/>
          </a:prstGeom>
          <a:noFill/>
          <a:ln w="25400">
            <a:noFill/>
            <a:miter lim="800000"/>
            <a:headEnd/>
            <a:tailEnd/>
          </a:ln>
        </p:spPr>
        <p:txBody>
          <a:bodyPr wrap="none">
            <a:prstTxWarp prst="textNoShape">
              <a:avLst/>
            </a:prstTxWarp>
            <a:spAutoFit/>
          </a:bodyPr>
          <a:lstStyle/>
          <a:p>
            <a:r>
              <a:rPr lang="en-US">
                <a:sym typeface="Symbol" charset="2"/>
              </a:rPr>
              <a:t>22,000 J  kg-1</a:t>
            </a:r>
          </a:p>
        </p:txBody>
      </p:sp>
    </p:spTree>
    <p:extLst>
      <p:ext uri="{BB962C8B-B14F-4D97-AF65-F5344CB8AC3E}">
        <p14:creationId xmlns:p14="http://schemas.microsoft.com/office/powerpoint/2010/main" xmlns="" val="126405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372133D-3D37-B347-945A-6F15462DB52A}"/>
              </a:ext>
            </a:extLst>
          </p:cNvPr>
          <p:cNvPicPr>
            <a:picLocks noChangeAspect="1"/>
          </p:cNvPicPr>
          <p:nvPr/>
        </p:nvPicPr>
        <p:blipFill>
          <a:blip r:embed="rId2"/>
          <a:stretch>
            <a:fillRect/>
          </a:stretch>
        </p:blipFill>
        <p:spPr>
          <a:xfrm>
            <a:off x="2552700" y="1193800"/>
            <a:ext cx="4038600" cy="3327400"/>
          </a:xfrm>
          <a:prstGeom prst="rect">
            <a:avLst/>
          </a:prstGeom>
        </p:spPr>
      </p:pic>
    </p:spTree>
    <p:extLst>
      <p:ext uri="{BB962C8B-B14F-4D97-AF65-F5344CB8AC3E}">
        <p14:creationId xmlns:p14="http://schemas.microsoft.com/office/powerpoint/2010/main" xmlns="" val="2153362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381000" y="1689100"/>
            <a:ext cx="8763000" cy="646113"/>
          </a:xfrm>
          <a:prstGeom prst="rect">
            <a:avLst/>
          </a:prstGeom>
          <a:noFill/>
          <a:ln w="9525">
            <a:noFill/>
            <a:miter lim="800000"/>
            <a:headEnd/>
            <a:tailEnd/>
          </a:ln>
        </p:spPr>
        <p:txBody>
          <a:bodyPr>
            <a:prstTxWarp prst="textNoShape">
              <a:avLst/>
            </a:prstTxWarp>
            <a:spAutoFit/>
          </a:bodyPr>
          <a:lstStyle/>
          <a:p>
            <a:r>
              <a:rPr lang="en-US" sz="1800"/>
              <a:t>A = (.20 m)(.32 m) = .064 m</a:t>
            </a:r>
            <a:r>
              <a:rPr lang="en-US" sz="1800" baseline="30000"/>
              <a:t>2</a:t>
            </a:r>
          </a:p>
          <a:p>
            <a:r>
              <a:rPr lang="en-US" sz="1800">
                <a:sym typeface="Symbol" charset="2"/>
              </a:rPr>
              <a:t>P = F/A = (42 N)/(.064 m</a:t>
            </a:r>
            <a:r>
              <a:rPr lang="en-US" sz="1800" baseline="30000">
                <a:sym typeface="Symbol" charset="2"/>
              </a:rPr>
              <a:t>2</a:t>
            </a:r>
            <a:r>
              <a:rPr lang="en-US" sz="1800">
                <a:sym typeface="Symbol" charset="2"/>
              </a:rPr>
              <a:t>)</a:t>
            </a:r>
          </a:p>
        </p:txBody>
      </p:sp>
      <p:sp>
        <p:nvSpPr>
          <p:cNvPr id="93187" name="Text Box 3"/>
          <p:cNvSpPr txBox="1">
            <a:spLocks noChangeArrowheads="1"/>
          </p:cNvSpPr>
          <p:nvPr/>
        </p:nvSpPr>
        <p:spPr bwMode="auto">
          <a:xfrm>
            <a:off x="228600" y="4762500"/>
            <a:ext cx="1030288" cy="461963"/>
          </a:xfrm>
          <a:prstGeom prst="rect">
            <a:avLst/>
          </a:prstGeom>
          <a:noFill/>
          <a:ln w="25400">
            <a:noFill/>
            <a:miter lim="800000"/>
            <a:headEnd/>
            <a:tailEnd/>
          </a:ln>
        </p:spPr>
        <p:txBody>
          <a:bodyPr wrap="none">
            <a:prstTxWarp prst="textNoShape">
              <a:avLst/>
            </a:prstTxWarp>
            <a:spAutoFit/>
          </a:bodyPr>
          <a:lstStyle/>
          <a:p>
            <a:r>
              <a:rPr lang="en-US">
                <a:sym typeface="Symbol" charset="2"/>
              </a:rPr>
              <a:t>660 Pa</a:t>
            </a:r>
          </a:p>
        </p:txBody>
      </p:sp>
      <p:sp>
        <p:nvSpPr>
          <p:cNvPr id="93188" name="Text Box 5"/>
          <p:cNvSpPr txBox="1">
            <a:spLocks noChangeArrowheads="1"/>
          </p:cNvSpPr>
          <p:nvPr/>
        </p:nvSpPr>
        <p:spPr bwMode="auto">
          <a:xfrm>
            <a:off x="457200" y="317500"/>
            <a:ext cx="8458200" cy="461963"/>
          </a:xfrm>
          <a:prstGeom prst="rect">
            <a:avLst/>
          </a:prstGeom>
          <a:noFill/>
          <a:ln w="50800">
            <a:noFill/>
            <a:miter lim="800000"/>
            <a:headEnd/>
            <a:tailEnd/>
          </a:ln>
        </p:spPr>
        <p:txBody>
          <a:bodyPr>
            <a:prstTxWarp prst="textNoShape">
              <a:avLst/>
            </a:prstTxWarp>
            <a:spAutoFit/>
          </a:bodyPr>
          <a:lstStyle/>
          <a:p>
            <a:r>
              <a:rPr lang="en-US"/>
              <a:t>What is the pressure of 42 N on a 20. cm x 32 cm plate?</a:t>
            </a:r>
          </a:p>
        </p:txBody>
      </p:sp>
    </p:spTree>
    <p:extLst>
      <p:ext uri="{BB962C8B-B14F-4D97-AF65-F5344CB8AC3E}">
        <p14:creationId xmlns:p14="http://schemas.microsoft.com/office/powerpoint/2010/main" xmlns="" val="71282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5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05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381000" y="1689100"/>
            <a:ext cx="8763000" cy="1200150"/>
          </a:xfrm>
          <a:prstGeom prst="rect">
            <a:avLst/>
          </a:prstGeom>
          <a:noFill/>
          <a:ln w="9525">
            <a:noFill/>
            <a:miter lim="800000"/>
            <a:headEnd/>
            <a:tailEnd/>
          </a:ln>
        </p:spPr>
        <p:txBody>
          <a:bodyPr>
            <a:prstTxWarp prst="textNoShape">
              <a:avLst/>
            </a:prstTxWarp>
            <a:spAutoFit/>
          </a:bodyPr>
          <a:lstStyle/>
          <a:p>
            <a:r>
              <a:rPr lang="en-US" sz="1800"/>
              <a:t>pV = nRT</a:t>
            </a:r>
          </a:p>
          <a:p>
            <a:r>
              <a:rPr lang="en-US" sz="1800"/>
              <a:t>p = 1.013 x 10</a:t>
            </a:r>
            <a:r>
              <a:rPr lang="en-US" sz="1800" baseline="30000"/>
              <a:t>5</a:t>
            </a:r>
            <a:r>
              <a:rPr lang="en-US" sz="1800"/>
              <a:t> Pa, n = 1.3, T = 273 K + 34 K,</a:t>
            </a:r>
          </a:p>
          <a:p>
            <a:r>
              <a:rPr lang="en-US" sz="1800"/>
              <a:t>V = </a:t>
            </a:r>
            <a:r>
              <a:rPr lang="en-US" sz="1800">
                <a:sym typeface="Symbol" charset="2"/>
              </a:rPr>
              <a:t>.033 m</a:t>
            </a:r>
            <a:r>
              <a:rPr lang="en-US" sz="1800" baseline="30000">
                <a:sym typeface="Symbol" charset="2"/>
              </a:rPr>
              <a:t>3</a:t>
            </a:r>
          </a:p>
          <a:p>
            <a:r>
              <a:rPr lang="en-US" sz="1800">
                <a:sym typeface="Symbol" charset="2"/>
              </a:rPr>
              <a:t>…</a:t>
            </a:r>
            <a:endParaRPr lang="en-US" sz="4400">
              <a:sym typeface="Symbol" charset="2"/>
            </a:endParaRPr>
          </a:p>
        </p:txBody>
      </p:sp>
      <p:sp>
        <p:nvSpPr>
          <p:cNvPr id="100355" name="Text Box 5"/>
          <p:cNvSpPr txBox="1">
            <a:spLocks noChangeArrowheads="1"/>
          </p:cNvSpPr>
          <p:nvPr/>
        </p:nvSpPr>
        <p:spPr bwMode="auto">
          <a:xfrm>
            <a:off x="457200" y="317500"/>
            <a:ext cx="8458200" cy="830263"/>
          </a:xfrm>
          <a:prstGeom prst="rect">
            <a:avLst/>
          </a:prstGeom>
          <a:noFill/>
          <a:ln w="50800">
            <a:noFill/>
            <a:miter lim="800000"/>
            <a:headEnd/>
            <a:tailEnd/>
          </a:ln>
        </p:spPr>
        <p:txBody>
          <a:bodyPr>
            <a:prstTxWarp prst="textNoShape">
              <a:avLst/>
            </a:prstTxWarp>
            <a:spAutoFit/>
          </a:bodyPr>
          <a:lstStyle/>
          <a:p>
            <a:r>
              <a:rPr lang="en-US"/>
              <a:t>What is the volume of 1.3 mol of N</a:t>
            </a:r>
            <a:r>
              <a:rPr lang="en-US" baseline="-25000"/>
              <a:t>2 </a:t>
            </a:r>
            <a:r>
              <a:rPr lang="en-US"/>
              <a:t>at 34 </a:t>
            </a:r>
            <a:r>
              <a:rPr lang="en-US" baseline="30000"/>
              <a:t>o</a:t>
            </a:r>
            <a:r>
              <a:rPr lang="en-US"/>
              <a:t>C, and 1.0 atm?  (1 atm = 1.013 x 10</a:t>
            </a:r>
            <a:r>
              <a:rPr lang="en-US" baseline="30000"/>
              <a:t>5</a:t>
            </a:r>
            <a:r>
              <a:rPr lang="en-US"/>
              <a:t> Pa)</a:t>
            </a:r>
          </a:p>
        </p:txBody>
      </p:sp>
      <p:sp>
        <p:nvSpPr>
          <p:cNvPr id="100356" name="Rectangle 6"/>
          <p:cNvSpPr>
            <a:spLocks noChangeArrowheads="1"/>
          </p:cNvSpPr>
          <p:nvPr/>
        </p:nvSpPr>
        <p:spPr bwMode="auto">
          <a:xfrm>
            <a:off x="0" y="4838700"/>
            <a:ext cx="1143000" cy="461963"/>
          </a:xfrm>
          <a:prstGeom prst="rect">
            <a:avLst/>
          </a:prstGeom>
          <a:noFill/>
          <a:ln w="25400">
            <a:noFill/>
            <a:miter lim="800000"/>
            <a:headEnd/>
            <a:tailEnd/>
          </a:ln>
        </p:spPr>
        <p:txBody>
          <a:bodyPr wrap="none">
            <a:prstTxWarp prst="textNoShape">
              <a:avLst/>
            </a:prstTxWarp>
            <a:spAutoFit/>
          </a:bodyPr>
          <a:lstStyle/>
          <a:p>
            <a:r>
              <a:rPr lang="en-US">
                <a:sym typeface="Symbol" charset="2"/>
              </a:rPr>
              <a:t>.033 m</a:t>
            </a:r>
            <a:r>
              <a:rPr lang="en-US" baseline="30000">
                <a:sym typeface="Symbol" charset="2"/>
              </a:rPr>
              <a:t>3</a:t>
            </a:r>
          </a:p>
        </p:txBody>
      </p:sp>
    </p:spTree>
    <p:extLst>
      <p:ext uri="{BB962C8B-B14F-4D97-AF65-F5344CB8AC3E}">
        <p14:creationId xmlns:p14="http://schemas.microsoft.com/office/powerpoint/2010/main" xmlns="" val="379136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5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05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05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05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a:extLst>
              <a:ext uri="{FF2B5EF4-FFF2-40B4-BE49-F238E27FC236}">
                <a16:creationId xmlns:a16="http://schemas.microsoft.com/office/drawing/2014/main" xmlns="" id="{7E5AD9D0-C177-054B-BAD0-704BDDC0C03C}"/>
              </a:ext>
            </a:extLst>
          </p:cNvPr>
          <p:cNvSpPr txBox="1">
            <a:spLocks noChangeArrowheads="1"/>
          </p:cNvSpPr>
          <p:nvPr/>
        </p:nvSpPr>
        <p:spPr bwMode="auto">
          <a:xfrm>
            <a:off x="381000" y="876300"/>
            <a:ext cx="876300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800">
                <a:solidFill>
                  <a:schemeClr val="tx1"/>
                </a:solidFill>
                <a:latin typeface="Times New Roman" panose="02020603050405020304" pitchFamily="18" charset="0"/>
                <a:ea typeface="ＭＳ Ｐゴシック" panose="020B0600070205080204" pitchFamily="34" charset="-128"/>
              </a:defRPr>
            </a:lvl2pPr>
            <a:lvl3pPr eaLnBrk="0" hangingPunct="0">
              <a:defRPr sz="2800">
                <a:solidFill>
                  <a:schemeClr val="tx1"/>
                </a:solidFill>
                <a:latin typeface="Times New Roman" panose="02020603050405020304" pitchFamily="18" charset="0"/>
                <a:ea typeface="ＭＳ Ｐゴシック" panose="020B0600070205080204" pitchFamily="34" charset="-128"/>
              </a:defRPr>
            </a:lvl3pPr>
            <a:lvl4pPr eaLnBrk="0" hangingPunct="0">
              <a:defRPr sz="2800">
                <a:solidFill>
                  <a:schemeClr val="tx1"/>
                </a:solidFill>
                <a:latin typeface="Times New Roman" panose="02020603050405020304" pitchFamily="18" charset="0"/>
                <a:ea typeface="ＭＳ Ｐゴシック" panose="020B0600070205080204" pitchFamily="34" charset="-128"/>
              </a:defRPr>
            </a:lvl4pPr>
            <a:lvl5pPr eaLnBrk="0" hangingPunct="0">
              <a:defRPr sz="28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t>The molecular mass of O</a:t>
            </a:r>
            <a:r>
              <a:rPr lang="en-US" altLang="en-US" sz="1800" baseline="-25000"/>
              <a:t>2</a:t>
            </a:r>
            <a:r>
              <a:rPr lang="en-US" altLang="en-US" sz="1800"/>
              <a:t> is 32 g/mol</a:t>
            </a:r>
          </a:p>
          <a:p>
            <a:pPr eaLnBrk="1" hangingPunct="1"/>
            <a:r>
              <a:rPr lang="en-US" altLang="en-US" sz="1800"/>
              <a:t>n = mass/molecular mass</a:t>
            </a:r>
          </a:p>
          <a:p>
            <a:pPr eaLnBrk="1" hangingPunct="1"/>
            <a:r>
              <a:rPr lang="en-US" altLang="en-US" sz="1800"/>
              <a:t>There are 1000 liters in a m</a:t>
            </a:r>
            <a:r>
              <a:rPr lang="en-US" altLang="en-US" sz="1800" baseline="30000"/>
              <a:t>3</a:t>
            </a:r>
          </a:p>
          <a:p>
            <a:pPr eaLnBrk="1" hangingPunct="1"/>
            <a:r>
              <a:rPr lang="en-US" altLang="en-US" sz="1800"/>
              <a:t>n = 34/32 = 1.0625 mol</a:t>
            </a:r>
          </a:p>
          <a:p>
            <a:pPr eaLnBrk="1" hangingPunct="1"/>
            <a:r>
              <a:rPr lang="en-US" altLang="en-US" sz="1800"/>
              <a:t>V = .0183 m</a:t>
            </a:r>
            <a:r>
              <a:rPr lang="en-US" altLang="en-US" sz="1800" baseline="30000"/>
              <a:t>3</a:t>
            </a:r>
          </a:p>
          <a:p>
            <a:pPr eaLnBrk="1" hangingPunct="1"/>
            <a:r>
              <a:rPr lang="en-US" altLang="en-US" sz="1800"/>
              <a:t>T = 23 </a:t>
            </a:r>
            <a:r>
              <a:rPr lang="en-US" altLang="en-US" sz="1800" baseline="30000"/>
              <a:t>o</a:t>
            </a:r>
            <a:r>
              <a:rPr lang="en-US" altLang="en-US" sz="1800"/>
              <a:t>C + 273 = 296 K</a:t>
            </a:r>
          </a:p>
          <a:p>
            <a:pPr eaLnBrk="1" hangingPunct="1"/>
            <a:r>
              <a:rPr lang="en-US" altLang="en-US" sz="1800"/>
              <a:t>P = nRT/V</a:t>
            </a:r>
          </a:p>
        </p:txBody>
      </p:sp>
      <p:sp>
        <p:nvSpPr>
          <p:cNvPr id="20483" name="Text Box 3">
            <a:extLst>
              <a:ext uri="{FF2B5EF4-FFF2-40B4-BE49-F238E27FC236}">
                <a16:creationId xmlns:a16="http://schemas.microsoft.com/office/drawing/2014/main" xmlns="" id="{02AE1647-C0C8-7244-A974-0394B6D3A653}"/>
              </a:ext>
            </a:extLst>
          </p:cNvPr>
          <p:cNvSpPr txBox="1">
            <a:spLocks noChangeArrowheads="1"/>
          </p:cNvSpPr>
          <p:nvPr/>
        </p:nvSpPr>
        <p:spPr bwMode="auto">
          <a:xfrm>
            <a:off x="228600" y="5067300"/>
            <a:ext cx="18256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800">
                <a:solidFill>
                  <a:schemeClr val="tx1"/>
                </a:solidFill>
                <a:latin typeface="Times New Roman" panose="02020603050405020304" pitchFamily="18" charset="0"/>
                <a:ea typeface="ＭＳ Ｐゴシック" panose="020B0600070205080204" pitchFamily="34" charset="-128"/>
              </a:defRPr>
            </a:lvl2pPr>
            <a:lvl3pPr eaLnBrk="0" hangingPunct="0">
              <a:defRPr sz="2800">
                <a:solidFill>
                  <a:schemeClr val="tx1"/>
                </a:solidFill>
                <a:latin typeface="Times New Roman" panose="02020603050405020304" pitchFamily="18" charset="0"/>
                <a:ea typeface="ＭＳ Ｐゴシック" panose="020B0600070205080204" pitchFamily="34" charset="-128"/>
              </a:defRPr>
            </a:lvl3pPr>
            <a:lvl4pPr eaLnBrk="0" hangingPunct="0">
              <a:defRPr sz="2800">
                <a:solidFill>
                  <a:schemeClr val="tx1"/>
                </a:solidFill>
                <a:latin typeface="Times New Roman" panose="02020603050405020304" pitchFamily="18" charset="0"/>
                <a:ea typeface="ＭＳ Ｐゴシック" panose="020B0600070205080204" pitchFamily="34" charset="-128"/>
              </a:defRPr>
            </a:lvl4pPr>
            <a:lvl5pPr eaLnBrk="0" hangingPunct="0">
              <a:defRPr sz="28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400">
                <a:sym typeface="Symbol" pitchFamily="2" charset="2"/>
              </a:rPr>
              <a:t>1.43 x 10</a:t>
            </a:r>
            <a:r>
              <a:rPr lang="en-US" altLang="en-US" sz="2400" baseline="30000">
                <a:sym typeface="Symbol" pitchFamily="2" charset="2"/>
              </a:rPr>
              <a:t>5</a:t>
            </a:r>
            <a:r>
              <a:rPr lang="en-US" altLang="en-US" sz="2400">
                <a:sym typeface="Symbol" pitchFamily="2" charset="2"/>
              </a:rPr>
              <a:t> Pa</a:t>
            </a:r>
          </a:p>
        </p:txBody>
      </p:sp>
      <p:sp>
        <p:nvSpPr>
          <p:cNvPr id="20484" name="Text Box 5">
            <a:extLst>
              <a:ext uri="{FF2B5EF4-FFF2-40B4-BE49-F238E27FC236}">
                <a16:creationId xmlns:a16="http://schemas.microsoft.com/office/drawing/2014/main" xmlns="" id="{60E10B26-1787-3E45-8131-CDFBDF9B6981}"/>
              </a:ext>
            </a:extLst>
          </p:cNvPr>
          <p:cNvSpPr txBox="1">
            <a:spLocks noChangeArrowheads="1"/>
          </p:cNvSpPr>
          <p:nvPr/>
        </p:nvSpPr>
        <p:spPr bwMode="auto">
          <a:xfrm>
            <a:off x="457200" y="317500"/>
            <a:ext cx="8458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800">
                <a:solidFill>
                  <a:schemeClr val="tx1"/>
                </a:solidFill>
                <a:latin typeface="Times New Roman" panose="02020603050405020304" pitchFamily="18" charset="0"/>
                <a:ea typeface="ＭＳ Ｐゴシック" panose="020B0600070205080204" pitchFamily="34" charset="-128"/>
              </a:defRPr>
            </a:lvl2pPr>
            <a:lvl3pPr eaLnBrk="0" hangingPunct="0">
              <a:defRPr sz="2800">
                <a:solidFill>
                  <a:schemeClr val="tx1"/>
                </a:solidFill>
                <a:latin typeface="Times New Roman" panose="02020603050405020304" pitchFamily="18" charset="0"/>
                <a:ea typeface="ＭＳ Ｐゴシック" panose="020B0600070205080204" pitchFamily="34" charset="-128"/>
              </a:defRPr>
            </a:lvl3pPr>
            <a:lvl4pPr eaLnBrk="0" hangingPunct="0">
              <a:defRPr sz="2800">
                <a:solidFill>
                  <a:schemeClr val="tx1"/>
                </a:solidFill>
                <a:latin typeface="Times New Roman" panose="02020603050405020304" pitchFamily="18" charset="0"/>
                <a:ea typeface="ＭＳ Ｐゴシック" panose="020B0600070205080204" pitchFamily="34" charset="-128"/>
              </a:defRPr>
            </a:lvl4pPr>
            <a:lvl5pPr eaLnBrk="0" hangingPunct="0">
              <a:defRPr sz="28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400"/>
              <a:t>We have 34 g of O</a:t>
            </a:r>
            <a:r>
              <a:rPr lang="en-US" altLang="en-US" sz="2400" baseline="-25000"/>
              <a:t>2</a:t>
            </a:r>
            <a:r>
              <a:rPr lang="en-US" altLang="en-US" sz="2400"/>
              <a:t> in 18.3 liters @ 23 </a:t>
            </a:r>
            <a:r>
              <a:rPr lang="en-US" altLang="en-US" sz="2400" baseline="30000"/>
              <a:t>o</a:t>
            </a:r>
            <a:r>
              <a:rPr lang="en-US" altLang="en-US" sz="2400"/>
              <a:t>C.  What pressure? (3)</a:t>
            </a:r>
          </a:p>
        </p:txBody>
      </p:sp>
    </p:spTree>
    <p:extLst>
      <p:ext uri="{BB962C8B-B14F-4D97-AF65-F5344CB8AC3E}">
        <p14:creationId xmlns:p14="http://schemas.microsoft.com/office/powerpoint/2010/main" xmlns="" val="2736334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74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74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745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745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745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745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74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a:extLst>
              <a:ext uri="{FF2B5EF4-FFF2-40B4-BE49-F238E27FC236}">
                <a16:creationId xmlns:a16="http://schemas.microsoft.com/office/drawing/2014/main" xmlns="" id="{02AE1647-C0C8-7244-A974-0394B6D3A653}"/>
              </a:ext>
            </a:extLst>
          </p:cNvPr>
          <p:cNvSpPr txBox="1">
            <a:spLocks noChangeArrowheads="1"/>
          </p:cNvSpPr>
          <p:nvPr/>
        </p:nvSpPr>
        <p:spPr bwMode="auto">
          <a:xfrm>
            <a:off x="228600" y="5067300"/>
            <a:ext cx="478028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800">
                <a:solidFill>
                  <a:schemeClr val="tx1"/>
                </a:solidFill>
                <a:latin typeface="Times New Roman" panose="02020603050405020304" pitchFamily="18" charset="0"/>
                <a:ea typeface="ＭＳ Ｐゴシック" panose="020B0600070205080204" pitchFamily="34" charset="-128"/>
              </a:defRPr>
            </a:lvl2pPr>
            <a:lvl3pPr eaLnBrk="0" hangingPunct="0">
              <a:defRPr sz="2800">
                <a:solidFill>
                  <a:schemeClr val="tx1"/>
                </a:solidFill>
                <a:latin typeface="Times New Roman" panose="02020603050405020304" pitchFamily="18" charset="0"/>
                <a:ea typeface="ＭＳ Ｐゴシック" panose="020B0600070205080204" pitchFamily="34" charset="-128"/>
              </a:defRPr>
            </a:lvl3pPr>
            <a:lvl4pPr eaLnBrk="0" hangingPunct="0">
              <a:defRPr sz="2800">
                <a:solidFill>
                  <a:schemeClr val="tx1"/>
                </a:solidFill>
                <a:latin typeface="Times New Roman" panose="02020603050405020304" pitchFamily="18" charset="0"/>
                <a:ea typeface="ＭＳ Ｐゴシック" panose="020B0600070205080204" pitchFamily="34" charset="-128"/>
              </a:defRPr>
            </a:lvl4pPr>
            <a:lvl5pPr eaLnBrk="0" hangingPunct="0">
              <a:defRPr sz="28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400" dirty="0">
                <a:sym typeface="Symbol" pitchFamily="2" charset="2"/>
              </a:rPr>
              <a:t>4.6508E-26 kg, 6.068E-21 J, 511 m/s</a:t>
            </a:r>
          </a:p>
        </p:txBody>
      </p:sp>
      <p:sp>
        <p:nvSpPr>
          <p:cNvPr id="20484" name="Text Box 5">
            <a:extLst>
              <a:ext uri="{FF2B5EF4-FFF2-40B4-BE49-F238E27FC236}">
                <a16:creationId xmlns:a16="http://schemas.microsoft.com/office/drawing/2014/main" xmlns="" id="{60E10B26-1787-3E45-8131-CDFBDF9B6981}"/>
              </a:ext>
            </a:extLst>
          </p:cNvPr>
          <p:cNvSpPr txBox="1">
            <a:spLocks noChangeArrowheads="1"/>
          </p:cNvSpPr>
          <p:nvPr/>
        </p:nvSpPr>
        <p:spPr bwMode="auto">
          <a:xfrm>
            <a:off x="457200" y="317500"/>
            <a:ext cx="84582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800">
                <a:solidFill>
                  <a:schemeClr val="tx1"/>
                </a:solidFill>
                <a:latin typeface="Times New Roman" panose="02020603050405020304" pitchFamily="18" charset="0"/>
                <a:ea typeface="ＭＳ Ｐゴシック" panose="020B0600070205080204" pitchFamily="34" charset="-128"/>
              </a:defRPr>
            </a:lvl2pPr>
            <a:lvl3pPr eaLnBrk="0" hangingPunct="0">
              <a:defRPr sz="2800">
                <a:solidFill>
                  <a:schemeClr val="tx1"/>
                </a:solidFill>
                <a:latin typeface="Times New Roman" panose="02020603050405020304" pitchFamily="18" charset="0"/>
                <a:ea typeface="ＭＳ Ｐゴシック" panose="020B0600070205080204" pitchFamily="34" charset="-128"/>
              </a:defRPr>
            </a:lvl3pPr>
            <a:lvl4pPr eaLnBrk="0" hangingPunct="0">
              <a:defRPr sz="2800">
                <a:solidFill>
                  <a:schemeClr val="tx1"/>
                </a:solidFill>
                <a:latin typeface="Times New Roman" panose="02020603050405020304" pitchFamily="18" charset="0"/>
                <a:ea typeface="ＭＳ Ｐゴシック" panose="020B0600070205080204" pitchFamily="34" charset="-128"/>
              </a:defRPr>
            </a:lvl4pPr>
            <a:lvl5pPr eaLnBrk="0" hangingPunct="0">
              <a:defRPr sz="28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400" dirty="0"/>
              <a:t>What is the RMS velocity of a nitrogen molecule at 20 </a:t>
            </a:r>
            <a:r>
              <a:rPr lang="en-US" altLang="en-US" sz="2400" baseline="30000" dirty="0" err="1"/>
              <a:t>o</a:t>
            </a:r>
            <a:r>
              <a:rPr lang="en-US" altLang="en-US" sz="2400" dirty="0" err="1"/>
              <a:t>C</a:t>
            </a:r>
            <a:endParaRPr lang="en-US" altLang="en-US" sz="2400" dirty="0"/>
          </a:p>
          <a:p>
            <a:pPr eaLnBrk="1" hangingPunct="1"/>
            <a:r>
              <a:rPr lang="en-US" altLang="en-US" sz="2400" dirty="0"/>
              <a:t>Mass = 2*14 u</a:t>
            </a:r>
          </a:p>
          <a:p>
            <a:pPr eaLnBrk="1" hangingPunct="1"/>
            <a:r>
              <a:rPr lang="en-US" altLang="en-US" sz="2400" dirty="0"/>
              <a:t>Look up 1 u in kg</a:t>
            </a:r>
          </a:p>
        </p:txBody>
      </p:sp>
    </p:spTree>
    <p:extLst>
      <p:ext uri="{BB962C8B-B14F-4D97-AF65-F5344CB8AC3E}">
        <p14:creationId xmlns:p14="http://schemas.microsoft.com/office/powerpoint/2010/main" xmlns="" val="3477646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ChangeAspect="1" noChangeArrowheads="1"/>
          </p:cNvPicPr>
          <p:nvPr/>
        </p:nvPicPr>
        <p:blipFill>
          <a:blip r:embed="rId2"/>
          <a:srcRect/>
          <a:stretch>
            <a:fillRect/>
          </a:stretch>
        </p:blipFill>
        <p:spPr bwMode="auto">
          <a:xfrm>
            <a:off x="2381250" y="709613"/>
            <a:ext cx="4381500" cy="4295775"/>
          </a:xfrm>
          <a:prstGeom prst="rect">
            <a:avLst/>
          </a:prstGeom>
          <a:noFill/>
          <a:ln w="9525">
            <a:noFill/>
            <a:miter lim="800000"/>
            <a:headEnd/>
            <a:tailEnd/>
          </a:ln>
        </p:spPr>
      </p:pic>
    </p:spTree>
    <p:extLst>
      <p:ext uri="{BB962C8B-B14F-4D97-AF65-F5344CB8AC3E}">
        <p14:creationId xmlns:p14="http://schemas.microsoft.com/office/powerpoint/2010/main" xmlns="" val="68677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2"/>
          <a:srcRect/>
          <a:stretch>
            <a:fillRect/>
          </a:stretch>
        </p:blipFill>
        <p:spPr bwMode="auto">
          <a:xfrm>
            <a:off x="1928813" y="652463"/>
            <a:ext cx="5286375" cy="441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28600" y="190500"/>
            <a:ext cx="8686800" cy="1323439"/>
          </a:xfrm>
          <a:prstGeom prst="rect">
            <a:avLst/>
          </a:prstGeom>
          <a:noFill/>
          <a:ln w="9525">
            <a:noFill/>
            <a:miter lim="800000"/>
            <a:headEnd/>
            <a:tailEnd/>
          </a:ln>
          <a:effectLst/>
        </p:spPr>
        <p:txBody>
          <a:bodyPr>
            <a:spAutoFit/>
          </a:bodyPr>
          <a:lstStyle/>
          <a:p>
            <a:pPr eaLnBrk="0" hangingPunct="0"/>
            <a:r>
              <a:rPr lang="en-US" sz="4000"/>
              <a:t>What is the frequency of a wave with a period of  .003906 s</a:t>
            </a:r>
            <a:endParaRPr lang="en-US" sz="1000"/>
          </a:p>
        </p:txBody>
      </p:sp>
      <p:sp>
        <p:nvSpPr>
          <p:cNvPr id="35843" name="Text Box 3"/>
          <p:cNvSpPr txBox="1">
            <a:spLocks noChangeArrowheads="1"/>
          </p:cNvSpPr>
          <p:nvPr/>
        </p:nvSpPr>
        <p:spPr bwMode="auto">
          <a:xfrm>
            <a:off x="228600" y="1333500"/>
            <a:ext cx="8763000" cy="1261884"/>
          </a:xfrm>
          <a:prstGeom prst="rect">
            <a:avLst/>
          </a:prstGeom>
          <a:noFill/>
          <a:ln w="9525">
            <a:noFill/>
            <a:miter lim="800000"/>
            <a:headEnd/>
            <a:tailEnd/>
          </a:ln>
          <a:effectLst/>
        </p:spPr>
        <p:txBody>
          <a:bodyPr>
            <a:spAutoFit/>
          </a:bodyPr>
          <a:lstStyle/>
          <a:p>
            <a:pPr eaLnBrk="0" hangingPunct="0"/>
            <a:r>
              <a:rPr lang="en-US" sz="3200"/>
              <a:t>f = </a:t>
            </a:r>
            <a:r>
              <a:rPr lang="en-US" sz="4400" baseline="30000"/>
              <a:t>1</a:t>
            </a:r>
            <a:r>
              <a:rPr lang="en-US" sz="4400"/>
              <a:t>/</a:t>
            </a:r>
            <a:r>
              <a:rPr lang="en-US" sz="4400" baseline="-25000"/>
              <a:t>T </a:t>
            </a:r>
          </a:p>
          <a:p>
            <a:pPr eaLnBrk="0" hangingPunct="0"/>
            <a:r>
              <a:rPr lang="en-US" sz="3200"/>
              <a:t>= 1/(.003906 s) = 256.0 Hz</a:t>
            </a:r>
          </a:p>
        </p:txBody>
      </p:sp>
      <p:sp>
        <p:nvSpPr>
          <p:cNvPr id="35844" name="Text Box 4"/>
          <p:cNvSpPr txBox="1">
            <a:spLocks noChangeArrowheads="1"/>
          </p:cNvSpPr>
          <p:nvPr/>
        </p:nvSpPr>
        <p:spPr bwMode="auto">
          <a:xfrm>
            <a:off x="228600" y="5397500"/>
            <a:ext cx="748923" cy="276999"/>
          </a:xfrm>
          <a:prstGeom prst="rect">
            <a:avLst/>
          </a:prstGeom>
          <a:noFill/>
          <a:ln w="25400">
            <a:noFill/>
            <a:miter lim="800000"/>
            <a:headEnd/>
            <a:tailEnd/>
          </a:ln>
          <a:effectLst/>
        </p:spPr>
        <p:txBody>
          <a:bodyPr wrap="none">
            <a:spAutoFit/>
          </a:bodyPr>
          <a:lstStyle/>
          <a:p>
            <a:r>
              <a:rPr lang="en-US" sz="1200"/>
              <a:t>256.0 Hz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228600" y="190500"/>
            <a:ext cx="8686800" cy="830263"/>
          </a:xfrm>
          <a:prstGeom prst="rect">
            <a:avLst/>
          </a:prstGeom>
          <a:noFill/>
          <a:ln w="9525">
            <a:noFill/>
            <a:miter lim="800000"/>
            <a:headEnd/>
            <a:tailEnd/>
          </a:ln>
        </p:spPr>
        <p:txBody>
          <a:bodyPr>
            <a:prstTxWarp prst="textNoShape">
              <a:avLst/>
            </a:prstTxWarp>
            <a:spAutoFit/>
          </a:bodyPr>
          <a:lstStyle/>
          <a:p>
            <a:pPr eaLnBrk="0" hangingPunct="0"/>
            <a:r>
              <a:rPr lang="en-US"/>
              <a:t>What is the frequency of a sound wave that has a wavelength of 45 cm, where the speed of sound is 335 m/s</a:t>
            </a:r>
            <a:endParaRPr lang="en-US" sz="600"/>
          </a:p>
        </p:txBody>
      </p:sp>
      <p:sp>
        <p:nvSpPr>
          <p:cNvPr id="102403" name="Text Box 3"/>
          <p:cNvSpPr txBox="1">
            <a:spLocks noChangeArrowheads="1"/>
          </p:cNvSpPr>
          <p:nvPr/>
        </p:nvSpPr>
        <p:spPr bwMode="auto">
          <a:xfrm>
            <a:off x="228600" y="2413000"/>
            <a:ext cx="8763000" cy="738188"/>
          </a:xfrm>
          <a:prstGeom prst="rect">
            <a:avLst/>
          </a:prstGeom>
          <a:noFill/>
          <a:ln w="9525">
            <a:noFill/>
            <a:miter lim="800000"/>
            <a:headEnd/>
            <a:tailEnd/>
          </a:ln>
        </p:spPr>
        <p:txBody>
          <a:bodyPr>
            <a:prstTxWarp prst="textNoShape">
              <a:avLst/>
            </a:prstTxWarp>
            <a:spAutoFit/>
          </a:bodyPr>
          <a:lstStyle/>
          <a:p>
            <a:pPr eaLnBrk="0" hangingPunct="0"/>
            <a:r>
              <a:rPr lang="en-US" sz="1400"/>
              <a:t>v = f</a:t>
            </a:r>
            <a:r>
              <a:rPr lang="en-US" sz="1000"/>
              <a:t> </a:t>
            </a:r>
            <a:r>
              <a:rPr lang="en-US" sz="1400">
                <a:sym typeface="Symbol" charset="2"/>
              </a:rPr>
              <a:t></a:t>
            </a:r>
            <a:endParaRPr lang="en-US" sz="2000" baseline="-25000"/>
          </a:p>
          <a:p>
            <a:pPr eaLnBrk="0" hangingPunct="0"/>
            <a:r>
              <a:rPr lang="en-US" sz="1400">
                <a:sym typeface="Symbol" charset="2"/>
              </a:rPr>
              <a:t>f = v/ = (335 m/s)/(.45 m) = 744.444 = 740 Hz</a:t>
            </a:r>
          </a:p>
          <a:p>
            <a:pPr eaLnBrk="0" hangingPunct="0"/>
            <a:r>
              <a:rPr lang="en-US" sz="1400">
                <a:sym typeface="Symbol" charset="2"/>
              </a:rPr>
              <a:t>…</a:t>
            </a:r>
          </a:p>
        </p:txBody>
      </p:sp>
      <p:sp>
        <p:nvSpPr>
          <p:cNvPr id="66564" name="Rectangle 6"/>
          <p:cNvSpPr>
            <a:spLocks noChangeArrowheads="1"/>
          </p:cNvSpPr>
          <p:nvPr/>
        </p:nvSpPr>
        <p:spPr bwMode="auto">
          <a:xfrm>
            <a:off x="0" y="4762500"/>
            <a:ext cx="1082675" cy="461963"/>
          </a:xfrm>
          <a:prstGeom prst="rect">
            <a:avLst/>
          </a:prstGeom>
          <a:noFill/>
          <a:ln w="25400">
            <a:noFill/>
            <a:miter lim="800000"/>
            <a:headEnd/>
            <a:tailEnd/>
          </a:ln>
        </p:spPr>
        <p:txBody>
          <a:bodyPr wrap="none">
            <a:prstTxWarp prst="textNoShape">
              <a:avLst/>
            </a:prstTxWarp>
            <a:spAutoFit/>
          </a:bodyPr>
          <a:lstStyle/>
          <a:p>
            <a:r>
              <a:rPr lang="en-US">
                <a:sym typeface="Symbol" charset="2"/>
              </a:rPr>
              <a:t>740 Hz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228600" y="3429000"/>
            <a:ext cx="8763000" cy="1016000"/>
          </a:xfrm>
          <a:prstGeom prst="rect">
            <a:avLst/>
          </a:prstGeom>
          <a:noFill/>
          <a:ln w="9525">
            <a:noFill/>
            <a:miter lim="800000"/>
            <a:headEnd/>
            <a:tailEnd/>
          </a:ln>
        </p:spPr>
        <p:txBody>
          <a:bodyPr>
            <a:prstTxWarp prst="textNoShape">
              <a:avLst/>
            </a:prstTxWarp>
            <a:spAutoFit/>
          </a:bodyPr>
          <a:lstStyle/>
          <a:p>
            <a:r>
              <a:rPr lang="en-US" sz="1100"/>
              <a:t>L = </a:t>
            </a:r>
            <a:r>
              <a:rPr lang="en-US" sz="1600" baseline="30000"/>
              <a:t>2</a:t>
            </a:r>
            <a:r>
              <a:rPr lang="en-US" sz="1600"/>
              <a:t>/</a:t>
            </a:r>
            <a:r>
              <a:rPr lang="en-US" sz="1600" baseline="-25000"/>
              <a:t>4</a:t>
            </a:r>
            <a:r>
              <a:rPr lang="en-US" sz="1100"/>
              <a:t> </a:t>
            </a:r>
            <a:r>
              <a:rPr lang="en-US" sz="1400">
                <a:sym typeface="Symbol" charset="2"/>
              </a:rPr>
              <a:t></a:t>
            </a:r>
          </a:p>
          <a:p>
            <a:r>
              <a:rPr lang="en-US" sz="1400">
                <a:sym typeface="Symbol" charset="2"/>
              </a:rPr>
              <a:t> = </a:t>
            </a:r>
            <a:r>
              <a:rPr lang="en-US" sz="1600" baseline="30000"/>
              <a:t>4</a:t>
            </a:r>
            <a:r>
              <a:rPr lang="en-US" sz="1600"/>
              <a:t>/</a:t>
            </a:r>
            <a:r>
              <a:rPr lang="en-US" sz="1600" baseline="-25000"/>
              <a:t>2</a:t>
            </a:r>
            <a:r>
              <a:rPr lang="en-US" sz="1400">
                <a:sym typeface="Symbol" charset="2"/>
              </a:rPr>
              <a:t>(.62 m) = 1.24 m</a:t>
            </a:r>
          </a:p>
          <a:p>
            <a:r>
              <a:rPr lang="en-US" sz="1000"/>
              <a:t>v = f</a:t>
            </a:r>
            <a:r>
              <a:rPr lang="en-US" sz="1000">
                <a:sym typeface="Symbol" charset="2"/>
              </a:rPr>
              <a:t>, f = v/ = (343 m/s)/(1.24 m) =</a:t>
            </a:r>
            <a:r>
              <a:rPr lang="en-US" sz="1400">
                <a:sym typeface="Symbol" charset="2"/>
              </a:rPr>
              <a:t> 277 Hz</a:t>
            </a:r>
          </a:p>
          <a:p>
            <a:r>
              <a:rPr lang="en-US" sz="1400">
                <a:sym typeface="Symbol" charset="2"/>
              </a:rPr>
              <a:t>…</a:t>
            </a:r>
          </a:p>
        </p:txBody>
      </p:sp>
      <p:sp>
        <p:nvSpPr>
          <p:cNvPr id="67587" name="Text Box 5"/>
          <p:cNvSpPr txBox="1">
            <a:spLocks noChangeArrowheads="1"/>
          </p:cNvSpPr>
          <p:nvPr/>
        </p:nvSpPr>
        <p:spPr bwMode="auto">
          <a:xfrm>
            <a:off x="746125" y="1905000"/>
            <a:ext cx="8169275" cy="1384300"/>
          </a:xfrm>
          <a:prstGeom prst="rect">
            <a:avLst/>
          </a:prstGeom>
          <a:noFill/>
          <a:ln w="50800">
            <a:noFill/>
            <a:miter lim="800000"/>
            <a:headEnd/>
            <a:tailEnd/>
          </a:ln>
        </p:spPr>
        <p:txBody>
          <a:bodyPr>
            <a:prstTxWarp prst="textNoShape">
              <a:avLst/>
            </a:prstTxWarp>
            <a:spAutoFit/>
          </a:bodyPr>
          <a:lstStyle/>
          <a:p>
            <a:r>
              <a:rPr lang="en-US" sz="2000"/>
              <a:t>The waveform is 62 cm long.  What is the </a:t>
            </a:r>
            <a:r>
              <a:rPr lang="en-US" sz="2800">
                <a:sym typeface="Symbol" charset="2"/>
              </a:rPr>
              <a:t>?</a:t>
            </a:r>
          </a:p>
          <a:p>
            <a:r>
              <a:rPr lang="en-US" sz="2800">
                <a:sym typeface="Symbol" charset="2"/>
              </a:rPr>
              <a:t>If it is a sound wave (v = 343 m/s), what is its frequency</a:t>
            </a:r>
            <a:r>
              <a:rPr lang="en-US" sz="2000"/>
              <a:t> (v = f</a:t>
            </a:r>
            <a:r>
              <a:rPr lang="en-US" sz="2800">
                <a:sym typeface="Symbol" charset="2"/>
              </a:rPr>
              <a:t>)</a:t>
            </a:r>
          </a:p>
        </p:txBody>
      </p:sp>
      <p:pic>
        <p:nvPicPr>
          <p:cNvPr id="67588" name="Picture 6" descr="FG12_12A"/>
          <p:cNvPicPr>
            <a:picLocks noChangeAspect="1" noChangeArrowheads="1"/>
          </p:cNvPicPr>
          <p:nvPr/>
        </p:nvPicPr>
        <p:blipFill>
          <a:blip r:embed="rId2"/>
          <a:srcRect/>
          <a:stretch>
            <a:fillRect/>
          </a:stretch>
        </p:blipFill>
        <p:spPr bwMode="auto">
          <a:xfrm>
            <a:off x="838200" y="190500"/>
            <a:ext cx="7467600" cy="1706563"/>
          </a:xfrm>
          <a:prstGeom prst="rect">
            <a:avLst/>
          </a:prstGeom>
          <a:noFill/>
          <a:ln w="9525">
            <a:noFill/>
            <a:miter lim="800000"/>
            <a:headEnd/>
            <a:tailEnd/>
          </a:ln>
        </p:spPr>
      </p:pic>
      <p:sp>
        <p:nvSpPr>
          <p:cNvPr id="67589" name="Rectangle 8"/>
          <p:cNvSpPr>
            <a:spLocks noChangeArrowheads="1"/>
          </p:cNvSpPr>
          <p:nvPr/>
        </p:nvSpPr>
        <p:spPr bwMode="auto">
          <a:xfrm>
            <a:off x="304800" y="4914900"/>
            <a:ext cx="1082675" cy="461963"/>
          </a:xfrm>
          <a:prstGeom prst="rect">
            <a:avLst/>
          </a:prstGeom>
          <a:noFill/>
          <a:ln w="25400">
            <a:noFill/>
            <a:miter lim="800000"/>
            <a:headEnd/>
            <a:tailEnd/>
          </a:ln>
        </p:spPr>
        <p:txBody>
          <a:bodyPr wrap="none">
            <a:prstTxWarp prst="textNoShape">
              <a:avLst/>
            </a:prstTxWarp>
            <a:spAutoFit/>
          </a:bodyPr>
          <a:lstStyle/>
          <a:p>
            <a:r>
              <a:rPr lang="en-US">
                <a:sym typeface="Symbol" charset="2"/>
              </a:rPr>
              <a:t>277 Hz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4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34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34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34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228600" y="3568700"/>
            <a:ext cx="8763000" cy="1138238"/>
          </a:xfrm>
          <a:prstGeom prst="rect">
            <a:avLst/>
          </a:prstGeom>
          <a:noFill/>
          <a:ln w="9525">
            <a:noFill/>
            <a:miter lim="800000"/>
            <a:headEnd/>
            <a:tailEnd/>
          </a:ln>
        </p:spPr>
        <p:txBody>
          <a:bodyPr>
            <a:prstTxWarp prst="textNoShape">
              <a:avLst/>
            </a:prstTxWarp>
            <a:spAutoFit/>
          </a:bodyPr>
          <a:lstStyle/>
          <a:p>
            <a:r>
              <a:rPr lang="en-US" sz="1200"/>
              <a:t>L = </a:t>
            </a:r>
            <a:r>
              <a:rPr lang="en-US" sz="1800" baseline="30000"/>
              <a:t>1</a:t>
            </a:r>
            <a:r>
              <a:rPr lang="en-US" sz="1800"/>
              <a:t>/</a:t>
            </a:r>
            <a:r>
              <a:rPr lang="en-US" sz="1800" baseline="-25000"/>
              <a:t>4</a:t>
            </a:r>
            <a:r>
              <a:rPr lang="en-US" sz="1200"/>
              <a:t> </a:t>
            </a:r>
            <a:r>
              <a:rPr lang="en-US" sz="1600">
                <a:sym typeface="Symbol" charset="2"/>
              </a:rPr>
              <a:t></a:t>
            </a:r>
          </a:p>
          <a:p>
            <a:r>
              <a:rPr lang="en-US" sz="1600">
                <a:sym typeface="Symbol" charset="2"/>
              </a:rPr>
              <a:t> = </a:t>
            </a:r>
            <a:r>
              <a:rPr lang="en-US" sz="1800" baseline="30000"/>
              <a:t>4</a:t>
            </a:r>
            <a:r>
              <a:rPr lang="en-US" sz="1800"/>
              <a:t>/</a:t>
            </a:r>
            <a:r>
              <a:rPr lang="en-US" sz="1800" baseline="-25000"/>
              <a:t>1</a:t>
            </a:r>
            <a:r>
              <a:rPr lang="en-US" sz="1600">
                <a:sym typeface="Symbol" charset="2"/>
              </a:rPr>
              <a:t>(2.42 m) = 9.68 m</a:t>
            </a:r>
          </a:p>
          <a:p>
            <a:r>
              <a:rPr lang="en-US" sz="1100"/>
              <a:t>v = f</a:t>
            </a:r>
            <a:r>
              <a:rPr lang="en-US" sz="1100">
                <a:sym typeface="Symbol" charset="2"/>
              </a:rPr>
              <a:t>, f = v/ = (343 m/s)/(9.68 m) =</a:t>
            </a:r>
            <a:r>
              <a:rPr lang="en-US" sz="1600">
                <a:sym typeface="Symbol" charset="2"/>
              </a:rPr>
              <a:t> 35.4 Hz</a:t>
            </a:r>
          </a:p>
          <a:p>
            <a:r>
              <a:rPr lang="en-US" sz="1600">
                <a:sym typeface="Symbol" charset="2"/>
              </a:rPr>
              <a:t>...</a:t>
            </a:r>
          </a:p>
        </p:txBody>
      </p:sp>
      <p:sp>
        <p:nvSpPr>
          <p:cNvPr id="68611" name="Text Box 5"/>
          <p:cNvSpPr txBox="1">
            <a:spLocks noChangeArrowheads="1"/>
          </p:cNvSpPr>
          <p:nvPr/>
        </p:nvSpPr>
        <p:spPr bwMode="auto">
          <a:xfrm>
            <a:off x="746125" y="2147888"/>
            <a:ext cx="8169275" cy="1384300"/>
          </a:xfrm>
          <a:prstGeom prst="rect">
            <a:avLst/>
          </a:prstGeom>
          <a:noFill/>
          <a:ln w="50800">
            <a:noFill/>
            <a:miter lim="800000"/>
            <a:headEnd/>
            <a:tailEnd/>
          </a:ln>
        </p:spPr>
        <p:txBody>
          <a:bodyPr>
            <a:prstTxWarp prst="textNoShape">
              <a:avLst/>
            </a:prstTxWarp>
            <a:spAutoFit/>
          </a:bodyPr>
          <a:lstStyle/>
          <a:p>
            <a:r>
              <a:rPr lang="en-US" sz="2000"/>
              <a:t>The waveform is 2.42 m long.  What is the </a:t>
            </a:r>
            <a:r>
              <a:rPr lang="en-US" sz="2800" u="sng">
                <a:sym typeface="Symbol" charset="2"/>
              </a:rPr>
              <a:t></a:t>
            </a:r>
            <a:r>
              <a:rPr lang="en-US" sz="2800">
                <a:sym typeface="Symbol" charset="2"/>
              </a:rPr>
              <a:t>?</a:t>
            </a:r>
          </a:p>
          <a:p>
            <a:r>
              <a:rPr lang="en-US" sz="2800">
                <a:sym typeface="Symbol" charset="2"/>
              </a:rPr>
              <a:t>If it is a sound wave (v = 343 m/s), what is its </a:t>
            </a:r>
            <a:r>
              <a:rPr lang="en-US" sz="2800" u="sng">
                <a:sym typeface="Symbol" charset="2"/>
              </a:rPr>
              <a:t>frequency</a:t>
            </a:r>
            <a:r>
              <a:rPr lang="en-US" sz="2000"/>
              <a:t> (v = f</a:t>
            </a:r>
            <a:r>
              <a:rPr lang="en-US" sz="2800">
                <a:sym typeface="Symbol" charset="2"/>
              </a:rPr>
              <a:t>)</a:t>
            </a:r>
          </a:p>
        </p:txBody>
      </p:sp>
      <p:pic>
        <p:nvPicPr>
          <p:cNvPr id="68612" name="Picture 6" descr="FG12_13A"/>
          <p:cNvPicPr>
            <a:picLocks noChangeAspect="1" noChangeArrowheads="1"/>
          </p:cNvPicPr>
          <p:nvPr/>
        </p:nvPicPr>
        <p:blipFill>
          <a:blip r:embed="rId2"/>
          <a:srcRect/>
          <a:stretch>
            <a:fillRect/>
          </a:stretch>
        </p:blipFill>
        <p:spPr bwMode="auto">
          <a:xfrm>
            <a:off x="0" y="-31750"/>
            <a:ext cx="9144000" cy="2063750"/>
          </a:xfrm>
          <a:prstGeom prst="rect">
            <a:avLst/>
          </a:prstGeom>
          <a:noFill/>
          <a:ln w="9525">
            <a:noFill/>
            <a:miter lim="800000"/>
            <a:headEnd/>
            <a:tailEnd/>
          </a:ln>
        </p:spPr>
      </p:pic>
      <p:sp>
        <p:nvSpPr>
          <p:cNvPr id="68613" name="Rectangle 8"/>
          <p:cNvSpPr>
            <a:spLocks noChangeArrowheads="1"/>
          </p:cNvSpPr>
          <p:nvPr/>
        </p:nvSpPr>
        <p:spPr bwMode="auto">
          <a:xfrm>
            <a:off x="152400" y="4991100"/>
            <a:ext cx="1158875" cy="461963"/>
          </a:xfrm>
          <a:prstGeom prst="rect">
            <a:avLst/>
          </a:prstGeom>
          <a:noFill/>
          <a:ln w="25400">
            <a:noFill/>
            <a:miter lim="800000"/>
            <a:headEnd/>
            <a:tailEnd/>
          </a:ln>
        </p:spPr>
        <p:txBody>
          <a:bodyPr wrap="none">
            <a:prstTxWarp prst="textNoShape">
              <a:avLst/>
            </a:prstTxWarp>
            <a:spAutoFit/>
          </a:bodyPr>
          <a:lstStyle/>
          <a:p>
            <a:r>
              <a:rPr lang="en-US">
                <a:sym typeface="Symbol" charset="2"/>
              </a:rPr>
              <a:t>35.4 Hz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1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 y="0"/>
            <a:ext cx="4970396" cy="5524500"/>
          </a:xfrm>
          <a:prstGeom prst="rect">
            <a:avLst/>
          </a:prstGeom>
          <a:noFill/>
          <a:ln w="9525">
            <a:noFill/>
            <a:miter lim="800000"/>
            <a:headEnd/>
            <a:tailEnd/>
          </a:ln>
        </p:spPr>
      </p:pic>
      <p:pic>
        <p:nvPicPr>
          <p:cNvPr id="3" name="Picture 1"/>
          <p:cNvPicPr>
            <a:picLocks noChangeAspect="1" noChangeArrowheads="1"/>
          </p:cNvPicPr>
          <p:nvPr/>
        </p:nvPicPr>
        <p:blipFill>
          <a:blip r:embed="rId3" cstate="print"/>
          <a:srcRect b="63699"/>
          <a:stretch>
            <a:fillRect/>
          </a:stretch>
        </p:blipFill>
        <p:spPr bwMode="auto">
          <a:xfrm>
            <a:off x="4686119" y="1028700"/>
            <a:ext cx="4457881" cy="15621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228600" y="190500"/>
            <a:ext cx="8686800" cy="830997"/>
          </a:xfrm>
          <a:prstGeom prst="rect">
            <a:avLst/>
          </a:prstGeom>
          <a:noFill/>
          <a:ln w="9525">
            <a:noFill/>
            <a:miter lim="800000"/>
            <a:headEnd/>
            <a:tailEnd/>
          </a:ln>
        </p:spPr>
        <p:txBody>
          <a:bodyPr>
            <a:prstTxWarp prst="textNoShape">
              <a:avLst/>
            </a:prstTxWarp>
            <a:spAutoFit/>
          </a:bodyPr>
          <a:lstStyle/>
          <a:p>
            <a:pPr eaLnBrk="0" hangingPunct="0"/>
            <a:r>
              <a:rPr lang="en-US" dirty="0"/>
              <a:t>If the light from a certain lamp is 12.0 mWm</a:t>
            </a:r>
            <a:r>
              <a:rPr lang="en-US" baseline="30000" dirty="0"/>
              <a:t>-2</a:t>
            </a:r>
            <a:r>
              <a:rPr lang="en-US" dirty="0"/>
              <a:t> at a distance of 2.00 meters, what is the intensity at a distance of 8.00 m?</a:t>
            </a:r>
            <a:endParaRPr lang="en-US" sz="600" dirty="0"/>
          </a:p>
        </p:txBody>
      </p:sp>
      <p:sp>
        <p:nvSpPr>
          <p:cNvPr id="66564" name="Rectangle 6"/>
          <p:cNvSpPr>
            <a:spLocks noChangeArrowheads="1"/>
          </p:cNvSpPr>
          <p:nvPr/>
        </p:nvSpPr>
        <p:spPr bwMode="auto">
          <a:xfrm>
            <a:off x="76200" y="5143500"/>
            <a:ext cx="1893467" cy="461665"/>
          </a:xfrm>
          <a:prstGeom prst="rect">
            <a:avLst/>
          </a:prstGeom>
          <a:noFill/>
          <a:ln w="25400">
            <a:noFill/>
            <a:miter lim="800000"/>
            <a:headEnd/>
            <a:tailEnd/>
          </a:ln>
        </p:spPr>
        <p:txBody>
          <a:bodyPr wrap="none">
            <a:prstTxWarp prst="textNoShape">
              <a:avLst/>
            </a:prstTxWarp>
            <a:spAutoFit/>
          </a:bodyPr>
          <a:lstStyle/>
          <a:p>
            <a:r>
              <a:rPr lang="en-US" dirty="0">
                <a:sym typeface="Symbol" charset="2"/>
              </a:rPr>
              <a:t>0</a:t>
            </a:r>
            <a:r>
              <a:rPr lang="en-US" dirty="0"/>
              <a:t>.750 mWm</a:t>
            </a:r>
            <a:r>
              <a:rPr lang="en-US" baseline="30000" dirty="0"/>
              <a:t>-2</a:t>
            </a:r>
            <a:endParaRPr lang="en-US" dirty="0">
              <a:sym typeface="Symbol" charset="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2" name="Picture 4" descr="FG24_41"/>
          <p:cNvPicPr>
            <a:picLocks noChangeAspect="1" noChangeArrowheads="1"/>
          </p:cNvPicPr>
          <p:nvPr/>
        </p:nvPicPr>
        <p:blipFill>
          <a:blip r:embed="rId2" cstate="print"/>
          <a:srcRect t="17000" b="27499"/>
          <a:stretch>
            <a:fillRect/>
          </a:stretch>
        </p:blipFill>
        <p:spPr bwMode="auto">
          <a:xfrm>
            <a:off x="304801" y="2095500"/>
            <a:ext cx="7618413" cy="2349500"/>
          </a:xfrm>
          <a:prstGeom prst="rect">
            <a:avLst/>
          </a:prstGeom>
          <a:noFill/>
        </p:spPr>
      </p:pic>
      <p:sp>
        <p:nvSpPr>
          <p:cNvPr id="119814" name="Text Box 6"/>
          <p:cNvSpPr txBox="1">
            <a:spLocks noChangeArrowheads="1"/>
          </p:cNvSpPr>
          <p:nvPr/>
        </p:nvSpPr>
        <p:spPr bwMode="auto">
          <a:xfrm>
            <a:off x="304801" y="296334"/>
            <a:ext cx="8016938" cy="1938992"/>
          </a:xfrm>
          <a:prstGeom prst="rect">
            <a:avLst/>
          </a:prstGeom>
          <a:noFill/>
          <a:ln w="12700">
            <a:noFill/>
            <a:miter lim="800000"/>
            <a:headEnd/>
            <a:tailEnd/>
          </a:ln>
          <a:effectLst/>
        </p:spPr>
        <p:txBody>
          <a:bodyPr wrap="none">
            <a:spAutoFit/>
          </a:bodyPr>
          <a:lstStyle/>
          <a:p>
            <a:r>
              <a:rPr lang="en-US" sz="2400" i="0"/>
              <a:t>More than one polarizer:</a:t>
            </a:r>
          </a:p>
          <a:p>
            <a:r>
              <a:rPr lang="en-US" sz="2400" i="0"/>
              <a:t>I = I</a:t>
            </a:r>
            <a:r>
              <a:rPr lang="en-US" sz="2400" i="0" baseline="-25000"/>
              <a:t>o</a:t>
            </a:r>
            <a:r>
              <a:rPr lang="en-US" sz="2400" i="0"/>
              <a:t>cos</a:t>
            </a:r>
            <a:r>
              <a:rPr lang="en-US" sz="2400" i="0" baseline="30000"/>
              <a:t>2</a:t>
            </a:r>
            <a:r>
              <a:rPr lang="en-US" sz="2400" i="0">
                <a:sym typeface="Symbol" pitchFamily="18" charset="2"/>
              </a:rPr>
              <a:t></a:t>
            </a:r>
          </a:p>
          <a:p>
            <a:pPr lvl="1"/>
            <a:r>
              <a:rPr lang="en-US" sz="2400" i="0"/>
              <a:t>I</a:t>
            </a:r>
            <a:r>
              <a:rPr lang="en-US" sz="2400" i="0" baseline="-25000"/>
              <a:t>o</a:t>
            </a:r>
            <a:r>
              <a:rPr lang="en-US" sz="2400" i="0">
                <a:sym typeface="Symbol" pitchFamily="18" charset="2"/>
              </a:rPr>
              <a:t>  – incident intensity of polarized light</a:t>
            </a:r>
          </a:p>
          <a:p>
            <a:pPr lvl="1"/>
            <a:r>
              <a:rPr lang="en-US" sz="2400" i="0">
                <a:sym typeface="Symbol" pitchFamily="18" charset="2"/>
              </a:rPr>
              <a:t>I    – transmitted intensity (W/m</a:t>
            </a:r>
            <a:r>
              <a:rPr lang="en-US" sz="2400" i="0" baseline="30000">
                <a:sym typeface="Symbol" pitchFamily="18" charset="2"/>
              </a:rPr>
              <a:t>2</a:t>
            </a:r>
            <a:r>
              <a:rPr lang="en-US" sz="2400" i="0">
                <a:sym typeface="Symbol" pitchFamily="18" charset="2"/>
              </a:rPr>
              <a:t>)</a:t>
            </a:r>
          </a:p>
          <a:p>
            <a:pPr lvl="1"/>
            <a:r>
              <a:rPr lang="en-US" sz="2400" i="0">
                <a:sym typeface="Symbol" pitchFamily="18" charset="2"/>
              </a:rPr>
              <a:t>   </a:t>
            </a:r>
            <a:r>
              <a:rPr lang="en-US" i="0">
                <a:sym typeface="Symbol" pitchFamily="18" charset="2"/>
              </a:rPr>
              <a:t>–</a:t>
            </a:r>
            <a:r>
              <a:rPr lang="en-US" sz="2400" i="0">
                <a:sym typeface="Symbol" pitchFamily="18" charset="2"/>
              </a:rPr>
              <a:t> angle twixt polarizer and incident angle of polarization</a:t>
            </a:r>
          </a:p>
        </p:txBody>
      </p:sp>
      <p:sp>
        <p:nvSpPr>
          <p:cNvPr id="119815" name="Text Box 7"/>
          <p:cNvSpPr txBox="1">
            <a:spLocks noChangeArrowheads="1"/>
          </p:cNvSpPr>
          <p:nvPr/>
        </p:nvSpPr>
        <p:spPr bwMode="auto">
          <a:xfrm>
            <a:off x="3276600" y="5143501"/>
            <a:ext cx="2763898" cy="461665"/>
          </a:xfrm>
          <a:prstGeom prst="rect">
            <a:avLst/>
          </a:prstGeom>
          <a:noFill/>
          <a:ln w="12700">
            <a:noFill/>
            <a:miter lim="800000"/>
            <a:headEnd/>
            <a:tailEnd/>
          </a:ln>
          <a:effectLst/>
        </p:spPr>
        <p:txBody>
          <a:bodyPr wrap="none">
            <a:spAutoFit/>
          </a:bodyPr>
          <a:lstStyle/>
          <a:p>
            <a:r>
              <a:rPr lang="en-US"/>
              <a:t>Demo two polarizers</a:t>
            </a:r>
          </a:p>
        </p:txBody>
      </p:sp>
      <p:sp>
        <p:nvSpPr>
          <p:cNvPr id="119816" name="Rectangle 8"/>
          <p:cNvSpPr>
            <a:spLocks noChangeArrowheads="1"/>
          </p:cNvSpPr>
          <p:nvPr/>
        </p:nvSpPr>
        <p:spPr bwMode="auto">
          <a:xfrm>
            <a:off x="2133600" y="2626668"/>
            <a:ext cx="389850" cy="461665"/>
          </a:xfrm>
          <a:prstGeom prst="rect">
            <a:avLst/>
          </a:prstGeom>
          <a:noFill/>
          <a:ln w="12700">
            <a:noFill/>
            <a:miter lim="800000"/>
            <a:headEnd/>
            <a:tailEnd/>
          </a:ln>
          <a:effectLst/>
        </p:spPr>
        <p:txBody>
          <a:bodyPr wrap="none" anchor="ctr">
            <a:spAutoFit/>
          </a:bodyPr>
          <a:lstStyle/>
          <a:p>
            <a:r>
              <a:rPr lang="en-US" sz="2400" i="0">
                <a:cs typeface="Times New Roman" pitchFamily="18" charset="0"/>
              </a:rPr>
              <a:t>I</a:t>
            </a:r>
            <a:r>
              <a:rPr lang="en-US" sz="2400" i="0" baseline="-25000">
                <a:cs typeface="Times New Roman" pitchFamily="18" charset="0"/>
              </a:rPr>
              <a:t>o</a:t>
            </a:r>
            <a:endParaRPr lang="en-US" sz="2400" i="0"/>
          </a:p>
        </p:txBody>
      </p:sp>
      <p:sp>
        <p:nvSpPr>
          <p:cNvPr id="119817" name="Rectangle 9"/>
          <p:cNvSpPr>
            <a:spLocks noChangeArrowheads="1"/>
          </p:cNvSpPr>
          <p:nvPr/>
        </p:nvSpPr>
        <p:spPr bwMode="auto">
          <a:xfrm>
            <a:off x="5105400" y="2563168"/>
            <a:ext cx="620683" cy="461665"/>
          </a:xfrm>
          <a:prstGeom prst="rect">
            <a:avLst/>
          </a:prstGeom>
          <a:noFill/>
          <a:ln w="12700">
            <a:noFill/>
            <a:miter lim="800000"/>
            <a:headEnd/>
            <a:tailEnd/>
          </a:ln>
          <a:effectLst/>
        </p:spPr>
        <p:txBody>
          <a:bodyPr wrap="none" anchor="ctr">
            <a:spAutoFit/>
          </a:bodyPr>
          <a:lstStyle/>
          <a:p>
            <a:r>
              <a:rPr lang="en-US" sz="2400" i="0">
                <a:cs typeface="Times New Roman" pitchFamily="18" charset="0"/>
              </a:rPr>
              <a:t>½I</a:t>
            </a:r>
            <a:r>
              <a:rPr lang="en-US" sz="2400" i="0" baseline="-25000">
                <a:cs typeface="Times New Roman" pitchFamily="18" charset="0"/>
              </a:rPr>
              <a:t>o</a:t>
            </a:r>
            <a:endParaRPr lang="en-US" sz="2400" i="0"/>
          </a:p>
        </p:txBody>
      </p:sp>
      <p:sp>
        <p:nvSpPr>
          <p:cNvPr id="119818" name="Rectangle 10"/>
          <p:cNvSpPr>
            <a:spLocks noChangeArrowheads="1"/>
          </p:cNvSpPr>
          <p:nvPr/>
        </p:nvSpPr>
        <p:spPr bwMode="auto">
          <a:xfrm>
            <a:off x="6899275" y="2563829"/>
            <a:ext cx="1576072" cy="461665"/>
          </a:xfrm>
          <a:prstGeom prst="rect">
            <a:avLst/>
          </a:prstGeom>
          <a:noFill/>
          <a:ln w="12700">
            <a:noFill/>
            <a:miter lim="800000"/>
            <a:headEnd/>
            <a:tailEnd/>
          </a:ln>
          <a:effectLst/>
        </p:spPr>
        <p:txBody>
          <a:bodyPr wrap="none" anchor="ctr">
            <a:spAutoFit/>
          </a:bodyPr>
          <a:lstStyle/>
          <a:p>
            <a:r>
              <a:rPr lang="en-US" sz="2400" i="0">
                <a:cs typeface="Times New Roman" pitchFamily="18" charset="0"/>
              </a:rPr>
              <a:t>(</a:t>
            </a:r>
            <a:r>
              <a:rPr lang="en-US" i="0"/>
              <a:t>½</a:t>
            </a:r>
            <a:r>
              <a:rPr lang="en-US"/>
              <a:t> </a:t>
            </a:r>
            <a:r>
              <a:rPr lang="en-US" sz="2400" i="0">
                <a:cs typeface="Times New Roman" pitchFamily="18" charset="0"/>
              </a:rPr>
              <a:t>I</a:t>
            </a:r>
            <a:r>
              <a:rPr lang="en-US" sz="2400" i="0" baseline="-25000">
                <a:cs typeface="Times New Roman" pitchFamily="18" charset="0"/>
              </a:rPr>
              <a:t>o</a:t>
            </a:r>
            <a:r>
              <a:rPr lang="en-US" sz="2400" i="0">
                <a:cs typeface="Times New Roman" pitchFamily="18" charset="0"/>
              </a:rPr>
              <a:t>)cos</a:t>
            </a:r>
            <a:r>
              <a:rPr lang="en-US" sz="2400" i="0" baseline="30000">
                <a:cs typeface="Times New Roman" pitchFamily="18" charset="0"/>
              </a:rPr>
              <a:t>2</a:t>
            </a:r>
            <a:r>
              <a:rPr lang="en-US" sz="2400" i="0">
                <a:sym typeface="Symbol"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9815"/>
                                        </p:tgtEl>
                                        <p:attrNameLst>
                                          <p:attrName>style.visibility</p:attrName>
                                        </p:attrNameLst>
                                      </p:cBhvr>
                                      <p:to>
                                        <p:strVal val="visible"/>
                                      </p:to>
                                    </p:set>
                                    <p:animEffect transition="in" filter="checkerboard(across)">
                                      <p:cBhvr>
                                        <p:cTn id="7" dur="500"/>
                                        <p:tgtEl>
                                          <p:spTgt spid="119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Box 4"/>
          <p:cNvSpPr txBox="1">
            <a:spLocks noChangeArrowheads="1"/>
          </p:cNvSpPr>
          <p:nvPr/>
        </p:nvSpPr>
        <p:spPr bwMode="auto">
          <a:xfrm>
            <a:off x="533400" y="513292"/>
            <a:ext cx="8229600" cy="1200329"/>
          </a:xfrm>
          <a:prstGeom prst="rect">
            <a:avLst/>
          </a:prstGeom>
          <a:noFill/>
          <a:ln w="12700">
            <a:noFill/>
            <a:miter lim="800000"/>
            <a:headEnd/>
            <a:tailEnd/>
          </a:ln>
          <a:effectLst/>
        </p:spPr>
        <p:txBody>
          <a:bodyPr>
            <a:spAutoFit/>
          </a:bodyPr>
          <a:lstStyle/>
          <a:p>
            <a:r>
              <a:rPr lang="en-US" i="0"/>
              <a:t>Two polarizers are at an angle of  37</a:t>
            </a:r>
            <a:r>
              <a:rPr lang="en-US" i="0" baseline="30000"/>
              <a:t>o</a:t>
            </a:r>
            <a:r>
              <a:rPr lang="en-US" i="0"/>
              <a:t> with each other.  If there is a 235 W/m</a:t>
            </a:r>
            <a:r>
              <a:rPr lang="en-US" i="0" baseline="30000"/>
              <a:t>2</a:t>
            </a:r>
            <a:r>
              <a:rPr lang="en-US" i="0"/>
              <a:t> beam of light incident on the first filter, what is the intensity between the filters, and after the second?</a:t>
            </a:r>
            <a:endParaRPr lang="en-US" i="0">
              <a:sym typeface="Symbol" pitchFamily="18" charset="2"/>
            </a:endParaRPr>
          </a:p>
        </p:txBody>
      </p:sp>
      <p:sp>
        <p:nvSpPr>
          <p:cNvPr id="120837" name="Rectangle 5"/>
          <p:cNvSpPr>
            <a:spLocks noChangeArrowheads="1"/>
          </p:cNvSpPr>
          <p:nvPr/>
        </p:nvSpPr>
        <p:spPr bwMode="auto">
          <a:xfrm>
            <a:off x="685800" y="2222500"/>
            <a:ext cx="7543800" cy="2677656"/>
          </a:xfrm>
          <a:prstGeom prst="rect">
            <a:avLst/>
          </a:prstGeom>
          <a:noFill/>
          <a:ln w="12700">
            <a:noFill/>
            <a:miter lim="800000"/>
            <a:headEnd/>
            <a:tailEnd/>
          </a:ln>
          <a:effectLst/>
        </p:spPr>
        <p:txBody>
          <a:bodyPr>
            <a:spAutoFit/>
          </a:bodyPr>
          <a:lstStyle/>
          <a:p>
            <a:r>
              <a:rPr lang="en-US" i="0"/>
              <a:t>I = I</a:t>
            </a:r>
            <a:r>
              <a:rPr lang="en-US" i="0" baseline="-25000"/>
              <a:t>o</a:t>
            </a:r>
            <a:r>
              <a:rPr lang="en-US" i="0"/>
              <a:t>cos</a:t>
            </a:r>
            <a:r>
              <a:rPr lang="en-US" i="0" baseline="30000"/>
              <a:t>2</a:t>
            </a:r>
            <a:r>
              <a:rPr lang="en-US" i="0">
                <a:sym typeface="Symbol" pitchFamily="18" charset="2"/>
              </a:rPr>
              <a:t></a:t>
            </a:r>
          </a:p>
          <a:p>
            <a:r>
              <a:rPr lang="en-US" i="0">
                <a:sym typeface="Symbol" pitchFamily="18" charset="2"/>
              </a:rPr>
              <a:t>After the first polarizer, we have half the intensity:</a:t>
            </a:r>
          </a:p>
          <a:p>
            <a:r>
              <a:rPr lang="en-US" i="0">
                <a:sym typeface="Symbol" pitchFamily="18" charset="2"/>
              </a:rPr>
              <a:t>I = 235/2 = 117.5 W/m</a:t>
            </a:r>
            <a:r>
              <a:rPr lang="en-US" i="0" baseline="30000">
                <a:sym typeface="Symbol" pitchFamily="18" charset="2"/>
              </a:rPr>
              <a:t>2</a:t>
            </a:r>
          </a:p>
          <a:p>
            <a:r>
              <a:rPr lang="en-US" i="0">
                <a:sym typeface="Symbol" pitchFamily="18" charset="2"/>
              </a:rPr>
              <a:t>and then that polarized light hits the second filter at an angle of 37</a:t>
            </a:r>
            <a:r>
              <a:rPr lang="en-US" i="0" baseline="30000">
                <a:sym typeface="Symbol" pitchFamily="18" charset="2"/>
              </a:rPr>
              <a:t>o</a:t>
            </a:r>
            <a:r>
              <a:rPr lang="en-US" i="0">
                <a:sym typeface="Symbol" pitchFamily="18" charset="2"/>
              </a:rPr>
              <a:t>:</a:t>
            </a:r>
          </a:p>
          <a:p>
            <a:r>
              <a:rPr lang="en-US" i="0">
                <a:sym typeface="Symbol" pitchFamily="18" charset="2"/>
              </a:rPr>
              <a:t>I = (117.5 W/m</a:t>
            </a:r>
            <a:r>
              <a:rPr lang="en-US" i="0" baseline="30000">
                <a:sym typeface="Symbol" pitchFamily="18" charset="2"/>
              </a:rPr>
              <a:t>2</a:t>
            </a:r>
            <a:r>
              <a:rPr lang="en-US" i="0">
                <a:sym typeface="Symbol" pitchFamily="18" charset="2"/>
              </a:rPr>
              <a:t>) </a:t>
            </a:r>
            <a:r>
              <a:rPr lang="en-US" i="0">
                <a:cs typeface="Times New Roman" pitchFamily="18" charset="0"/>
              </a:rPr>
              <a:t>cos</a:t>
            </a:r>
            <a:r>
              <a:rPr lang="en-US" sz="2700" i="0" baseline="30000">
                <a:cs typeface="Times New Roman" pitchFamily="18" charset="0"/>
              </a:rPr>
              <a:t>2</a:t>
            </a:r>
            <a:r>
              <a:rPr lang="en-US" i="0">
                <a:sym typeface="Symbol" pitchFamily="18" charset="2"/>
              </a:rPr>
              <a:t>(37</a:t>
            </a:r>
            <a:r>
              <a:rPr lang="en-US" i="0" baseline="30000">
                <a:sym typeface="Symbol" pitchFamily="18" charset="2"/>
              </a:rPr>
              <a:t>o</a:t>
            </a:r>
            <a:r>
              <a:rPr lang="en-US" i="0">
                <a:sym typeface="Symbol" pitchFamily="18" charset="2"/>
              </a:rPr>
              <a:t>) = 74.94 = 75 W/m</a:t>
            </a:r>
            <a:r>
              <a:rPr lang="en-US" i="0" baseline="30000">
                <a:sym typeface="Symbol" pitchFamily="18" charset="2"/>
              </a:rPr>
              <a:t>2</a:t>
            </a:r>
          </a:p>
          <a:p>
            <a:endParaRPr lang="en-US" i="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0837"/>
                                        </p:tgtEl>
                                        <p:attrNameLst>
                                          <p:attrName>style.visibility</p:attrName>
                                        </p:attrNameLst>
                                      </p:cBhvr>
                                      <p:to>
                                        <p:strVal val="visible"/>
                                      </p:to>
                                    </p:set>
                                    <p:animEffect transition="in" filter="checkerboard(across)">
                                      <p:cBhvr>
                                        <p:cTn id="7" dur="500"/>
                                        <p:tgtEl>
                                          <p:spTgt spid="120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srcRect/>
          <a:stretch>
            <a:fillRect/>
          </a:stretch>
        </p:blipFill>
        <p:spPr bwMode="auto">
          <a:xfrm>
            <a:off x="2376488" y="766763"/>
            <a:ext cx="4391025" cy="418147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381000" y="1689100"/>
            <a:ext cx="8763000" cy="1754188"/>
          </a:xfrm>
          <a:prstGeom prst="rect">
            <a:avLst/>
          </a:prstGeom>
          <a:noFill/>
          <a:ln w="9525">
            <a:noFill/>
            <a:miter lim="800000"/>
            <a:headEnd/>
            <a:tailEnd/>
          </a:ln>
        </p:spPr>
        <p:txBody>
          <a:bodyPr>
            <a:prstTxWarp prst="textNoShape">
              <a:avLst/>
            </a:prstTxWarp>
            <a:spAutoFit/>
          </a:bodyPr>
          <a:lstStyle/>
          <a:p>
            <a:r>
              <a:rPr lang="en-US" sz="1800"/>
              <a:t>n = </a:t>
            </a:r>
            <a:r>
              <a:rPr lang="en-US" sz="3600" baseline="30000"/>
              <a:t>c</a:t>
            </a:r>
            <a:r>
              <a:rPr lang="en-US" sz="3600"/>
              <a:t>/</a:t>
            </a:r>
            <a:r>
              <a:rPr lang="en-US" sz="3600" baseline="-25000"/>
              <a:t>v</a:t>
            </a:r>
          </a:p>
          <a:p>
            <a:pPr lvl="1"/>
            <a:endParaRPr lang="en-US" sz="1800">
              <a:sym typeface="Symbol" charset="2"/>
            </a:endParaRPr>
          </a:p>
          <a:p>
            <a:r>
              <a:rPr lang="en-US" sz="1800">
                <a:sym typeface="Symbol" charset="2"/>
              </a:rPr>
              <a:t>n = 2.42, c = 3.00 x 10</a:t>
            </a:r>
            <a:r>
              <a:rPr lang="en-US" sz="1800" baseline="30000">
                <a:sym typeface="Symbol" charset="2"/>
              </a:rPr>
              <a:t>8</a:t>
            </a:r>
            <a:r>
              <a:rPr lang="en-US" sz="1800">
                <a:sym typeface="Symbol" charset="2"/>
              </a:rPr>
              <a:t> m/s </a:t>
            </a:r>
          </a:p>
          <a:p>
            <a:r>
              <a:rPr lang="en-US" sz="1800">
                <a:sym typeface="Symbol" charset="2"/>
              </a:rPr>
              <a:t>V = </a:t>
            </a:r>
            <a:r>
              <a:rPr lang="en-US" sz="1800"/>
              <a:t>1.24 x 10</a:t>
            </a:r>
            <a:r>
              <a:rPr lang="en-US" sz="1800" baseline="30000"/>
              <a:t>8</a:t>
            </a:r>
            <a:r>
              <a:rPr lang="en-US" sz="1800"/>
              <a:t> m/s</a:t>
            </a:r>
          </a:p>
          <a:p>
            <a:r>
              <a:rPr lang="en-US" sz="1800"/>
              <a:t>…</a:t>
            </a:r>
            <a:endParaRPr lang="en-US" sz="4400">
              <a:sym typeface="Symbol" charset="2"/>
            </a:endParaRPr>
          </a:p>
        </p:txBody>
      </p:sp>
      <p:sp>
        <p:nvSpPr>
          <p:cNvPr id="75779" name="Text Box 5"/>
          <p:cNvSpPr txBox="1">
            <a:spLocks noChangeArrowheads="1"/>
          </p:cNvSpPr>
          <p:nvPr/>
        </p:nvSpPr>
        <p:spPr bwMode="auto">
          <a:xfrm>
            <a:off x="457200" y="317500"/>
            <a:ext cx="8458200" cy="584200"/>
          </a:xfrm>
          <a:prstGeom prst="rect">
            <a:avLst/>
          </a:prstGeom>
          <a:noFill/>
          <a:ln w="50800">
            <a:noFill/>
            <a:miter lim="800000"/>
            <a:headEnd/>
            <a:tailEnd/>
          </a:ln>
        </p:spPr>
        <p:txBody>
          <a:bodyPr>
            <a:prstTxWarp prst="textNoShape">
              <a:avLst/>
            </a:prstTxWarp>
            <a:spAutoFit/>
          </a:bodyPr>
          <a:lstStyle/>
          <a:p>
            <a:r>
              <a:rPr lang="en-US" sz="3200"/>
              <a:t>What is the speed of light in diamond? n = 2.42</a:t>
            </a:r>
          </a:p>
        </p:txBody>
      </p:sp>
      <p:sp>
        <p:nvSpPr>
          <p:cNvPr id="75780" name="Rectangle 6"/>
          <p:cNvSpPr>
            <a:spLocks noChangeArrowheads="1"/>
          </p:cNvSpPr>
          <p:nvPr/>
        </p:nvSpPr>
        <p:spPr bwMode="auto">
          <a:xfrm>
            <a:off x="0" y="4838700"/>
            <a:ext cx="1963738" cy="461963"/>
          </a:xfrm>
          <a:prstGeom prst="rect">
            <a:avLst/>
          </a:prstGeom>
          <a:noFill/>
          <a:ln w="25400">
            <a:noFill/>
            <a:miter lim="800000"/>
            <a:headEnd/>
            <a:tailEnd/>
          </a:ln>
        </p:spPr>
        <p:txBody>
          <a:bodyPr wrap="none">
            <a:prstTxWarp prst="textNoShape">
              <a:avLst/>
            </a:prstTxWarp>
            <a:spAutoFit/>
          </a:bodyPr>
          <a:lstStyle/>
          <a:p>
            <a:r>
              <a:rPr lang="en-US"/>
              <a:t>1.24 x 10</a:t>
            </a:r>
            <a:r>
              <a:rPr lang="en-US" baseline="30000"/>
              <a:t>8</a:t>
            </a:r>
            <a:r>
              <a:rPr lang="en-US"/>
              <a:t> 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4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64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649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64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95300"/>
            <a:ext cx="3594254" cy="2677656"/>
          </a:xfrm>
          <a:prstGeom prst="rect">
            <a:avLst/>
          </a:prstGeom>
          <a:noFill/>
        </p:spPr>
        <p:txBody>
          <a:bodyPr wrap="none" rtlCol="0">
            <a:spAutoFit/>
          </a:bodyPr>
          <a:lstStyle/>
          <a:p>
            <a:r>
              <a:rPr lang="en-US" dirty="0"/>
              <a:t>How many Joule is 1 TJ?</a:t>
            </a:r>
          </a:p>
          <a:p>
            <a:r>
              <a:rPr lang="en-US" dirty="0"/>
              <a:t>How many Watts is 1 </a:t>
            </a:r>
            <a:r>
              <a:rPr lang="en-US" dirty="0" err="1"/>
              <a:t>mW</a:t>
            </a:r>
            <a:r>
              <a:rPr lang="en-US" dirty="0"/>
              <a:t>?</a:t>
            </a:r>
          </a:p>
          <a:p>
            <a:r>
              <a:rPr lang="en-US" dirty="0"/>
              <a:t>How many watts in 1 MW?</a:t>
            </a:r>
          </a:p>
          <a:p>
            <a:r>
              <a:rPr lang="en-US" dirty="0"/>
              <a:t>How many meters is 1 dm?</a:t>
            </a:r>
          </a:p>
          <a:p>
            <a:r>
              <a:rPr lang="en-US" dirty="0"/>
              <a:t>How many Teslas in 1</a:t>
            </a:r>
            <a:r>
              <a:rPr lang="el-GR" dirty="0"/>
              <a:t>μ</a:t>
            </a:r>
            <a:r>
              <a:rPr lang="en-US" dirty="0"/>
              <a:t>T?</a:t>
            </a:r>
          </a:p>
          <a:p>
            <a:r>
              <a:rPr lang="en-US" dirty="0"/>
              <a:t>How many meters in 1 fm?</a:t>
            </a:r>
          </a:p>
          <a:p>
            <a:r>
              <a:rPr lang="en-US" dirty="0"/>
              <a:t>How many meters in 1 cm?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381000" y="2108200"/>
            <a:ext cx="4953000" cy="1200150"/>
          </a:xfrm>
          <a:prstGeom prst="rect">
            <a:avLst/>
          </a:prstGeom>
          <a:noFill/>
          <a:ln w="9525">
            <a:noFill/>
            <a:miter lim="800000"/>
            <a:headEnd/>
            <a:tailEnd/>
          </a:ln>
        </p:spPr>
        <p:txBody>
          <a:bodyPr>
            <a:prstTxWarp prst="textNoShape">
              <a:avLst/>
            </a:prstTxWarp>
            <a:spAutoFit/>
          </a:bodyPr>
          <a:lstStyle/>
          <a:p>
            <a:r>
              <a:rPr lang="en-US" sz="1600"/>
              <a:t>n</a:t>
            </a:r>
            <a:r>
              <a:rPr lang="en-US" sz="1600" baseline="-25000"/>
              <a:t>1</a:t>
            </a:r>
            <a:r>
              <a:rPr lang="en-US" sz="1600"/>
              <a:t> </a:t>
            </a:r>
            <a:r>
              <a:rPr lang="en-US" sz="1800"/>
              <a:t>sin </a:t>
            </a:r>
            <a:r>
              <a:rPr lang="en-US" sz="1800">
                <a:sym typeface="Symbol" charset="2"/>
              </a:rPr>
              <a:t></a:t>
            </a:r>
            <a:r>
              <a:rPr lang="en-US" sz="1800" baseline="-25000">
                <a:sym typeface="Symbol" charset="2"/>
              </a:rPr>
              <a:t>1</a:t>
            </a:r>
            <a:r>
              <a:rPr lang="en-US" sz="1800">
                <a:sym typeface="Symbol" charset="2"/>
              </a:rPr>
              <a:t>  =  </a:t>
            </a:r>
            <a:r>
              <a:rPr lang="en-US" sz="1600"/>
              <a:t>n</a:t>
            </a:r>
            <a:r>
              <a:rPr lang="en-US" sz="1600" baseline="-25000"/>
              <a:t>2</a:t>
            </a:r>
            <a:r>
              <a:rPr lang="en-US" sz="1600"/>
              <a:t> </a:t>
            </a:r>
            <a:r>
              <a:rPr lang="en-US" sz="1800"/>
              <a:t>sin </a:t>
            </a:r>
            <a:r>
              <a:rPr lang="en-US" sz="1800">
                <a:sym typeface="Symbol" charset="2"/>
              </a:rPr>
              <a:t></a:t>
            </a:r>
            <a:r>
              <a:rPr lang="en-US" sz="1800" baseline="-25000">
                <a:sym typeface="Symbol" charset="2"/>
              </a:rPr>
              <a:t>2</a:t>
            </a:r>
            <a:endParaRPr lang="en-US" sz="1800">
              <a:sym typeface="Symbol" charset="2"/>
            </a:endParaRPr>
          </a:p>
          <a:p>
            <a:r>
              <a:rPr lang="en-US" sz="1600"/>
              <a:t>n</a:t>
            </a:r>
            <a:r>
              <a:rPr lang="en-US" sz="1600" baseline="-25000"/>
              <a:t>1</a:t>
            </a:r>
            <a:r>
              <a:rPr lang="en-US" sz="1800">
                <a:sym typeface="Symbol" charset="2"/>
              </a:rPr>
              <a:t> = 1.33, </a:t>
            </a:r>
            <a:r>
              <a:rPr lang="en-US" sz="1800" baseline="-25000">
                <a:sym typeface="Symbol" charset="2"/>
              </a:rPr>
              <a:t>1</a:t>
            </a:r>
            <a:r>
              <a:rPr lang="en-US" sz="1800">
                <a:sym typeface="Symbol" charset="2"/>
              </a:rPr>
              <a:t> = </a:t>
            </a:r>
            <a:r>
              <a:rPr lang="en-US" sz="1800"/>
              <a:t>12</a:t>
            </a:r>
            <a:r>
              <a:rPr lang="en-US" sz="1800" baseline="30000"/>
              <a:t>o</a:t>
            </a:r>
            <a:r>
              <a:rPr lang="en-US" sz="1800">
                <a:sym typeface="Symbol" charset="2"/>
              </a:rPr>
              <a:t>, n</a:t>
            </a:r>
            <a:r>
              <a:rPr lang="en-US" sz="1800" baseline="-25000">
                <a:sym typeface="Symbol" charset="2"/>
              </a:rPr>
              <a:t>2</a:t>
            </a:r>
            <a:r>
              <a:rPr lang="en-US" sz="1800">
                <a:sym typeface="Symbol" charset="2"/>
              </a:rPr>
              <a:t> = </a:t>
            </a:r>
            <a:r>
              <a:rPr lang="en-US" sz="1800"/>
              <a:t>1.00</a:t>
            </a:r>
          </a:p>
          <a:p>
            <a:r>
              <a:rPr lang="en-US" sz="1800"/>
              <a:t>Angle = </a:t>
            </a:r>
            <a:r>
              <a:rPr lang="en-US" sz="1600"/>
              <a:t>16</a:t>
            </a:r>
            <a:r>
              <a:rPr lang="en-US" sz="1600" baseline="30000"/>
              <a:t>o</a:t>
            </a:r>
          </a:p>
          <a:p>
            <a:r>
              <a:rPr lang="en-US" sz="1600"/>
              <a:t>…</a:t>
            </a:r>
            <a:endParaRPr lang="en-US" sz="4000"/>
          </a:p>
        </p:txBody>
      </p:sp>
      <p:sp>
        <p:nvSpPr>
          <p:cNvPr id="76803" name="Text Box 5"/>
          <p:cNvSpPr txBox="1">
            <a:spLocks noChangeArrowheads="1"/>
          </p:cNvSpPr>
          <p:nvPr/>
        </p:nvSpPr>
        <p:spPr bwMode="auto">
          <a:xfrm>
            <a:off x="457200" y="317500"/>
            <a:ext cx="8458200" cy="1200150"/>
          </a:xfrm>
          <a:prstGeom prst="rect">
            <a:avLst/>
          </a:prstGeom>
          <a:noFill/>
          <a:ln w="50800">
            <a:noFill/>
            <a:miter lim="800000"/>
            <a:headEnd/>
            <a:tailEnd/>
          </a:ln>
        </p:spPr>
        <p:txBody>
          <a:bodyPr>
            <a:prstTxWarp prst="textNoShape">
              <a:avLst/>
            </a:prstTxWarp>
            <a:spAutoFit/>
          </a:bodyPr>
          <a:lstStyle/>
          <a:p>
            <a:r>
              <a:rPr lang="en-US"/>
              <a:t>A ray of light has an incident angle of 12</a:t>
            </a:r>
            <a:r>
              <a:rPr lang="en-US" baseline="30000"/>
              <a:t>o</a:t>
            </a:r>
            <a:r>
              <a:rPr lang="en-US"/>
              <a:t> with the underside of an air-water interface, what is the refracted angle in the air?  (n = 1.33 for water, 1.00 for air)</a:t>
            </a:r>
          </a:p>
        </p:txBody>
      </p:sp>
      <p:grpSp>
        <p:nvGrpSpPr>
          <p:cNvPr id="2" name="Group 6"/>
          <p:cNvGrpSpPr>
            <a:grpSpLocks/>
          </p:cNvGrpSpPr>
          <p:nvPr/>
        </p:nvGrpSpPr>
        <p:grpSpPr bwMode="auto">
          <a:xfrm>
            <a:off x="6019800" y="1968500"/>
            <a:ext cx="3124200" cy="2286000"/>
            <a:chOff x="240" y="1296"/>
            <a:chExt cx="4368" cy="2880"/>
          </a:xfrm>
        </p:grpSpPr>
        <p:sp>
          <p:nvSpPr>
            <p:cNvPr id="76815" name="Rectangle 7"/>
            <p:cNvSpPr>
              <a:spLocks noChangeArrowheads="1"/>
            </p:cNvSpPr>
            <p:nvPr/>
          </p:nvSpPr>
          <p:spPr bwMode="auto">
            <a:xfrm>
              <a:off x="240" y="1296"/>
              <a:ext cx="4368" cy="2880"/>
            </a:xfrm>
            <a:prstGeom prst="rect">
              <a:avLst/>
            </a:prstGeom>
            <a:solidFill>
              <a:schemeClr val="bg1"/>
            </a:solidFill>
            <a:ln w="50800">
              <a:noFill/>
              <a:miter lim="800000"/>
              <a:headEnd/>
              <a:tailEnd/>
            </a:ln>
          </p:spPr>
          <p:txBody>
            <a:bodyPr wrap="none" anchor="ctr">
              <a:prstTxWarp prst="textNoShape">
                <a:avLst/>
              </a:prstTxWarp>
            </a:bodyPr>
            <a:lstStyle/>
            <a:p>
              <a:pPr algn="ctr"/>
              <a:endParaRPr lang="en-US" sz="2800"/>
            </a:p>
          </p:txBody>
        </p:sp>
        <p:sp>
          <p:nvSpPr>
            <p:cNvPr id="76816" name="Rectangle 8"/>
            <p:cNvSpPr>
              <a:spLocks noChangeArrowheads="1"/>
            </p:cNvSpPr>
            <p:nvPr/>
          </p:nvSpPr>
          <p:spPr bwMode="auto">
            <a:xfrm>
              <a:off x="240" y="2736"/>
              <a:ext cx="4368" cy="1440"/>
            </a:xfrm>
            <a:prstGeom prst="rect">
              <a:avLst/>
            </a:prstGeom>
            <a:solidFill>
              <a:srgbClr val="00FFFF"/>
            </a:solidFill>
            <a:ln w="50800">
              <a:noFill/>
              <a:miter lim="800000"/>
              <a:headEnd/>
              <a:tailEnd/>
            </a:ln>
          </p:spPr>
          <p:txBody>
            <a:bodyPr wrap="none" anchor="ctr">
              <a:prstTxWarp prst="textNoShape">
                <a:avLst/>
              </a:prstTxWarp>
            </a:bodyPr>
            <a:lstStyle/>
            <a:p>
              <a:endParaRPr lang="en-US"/>
            </a:p>
          </p:txBody>
        </p:sp>
      </p:grpSp>
      <p:sp>
        <p:nvSpPr>
          <p:cNvPr id="76805" name="Line 9"/>
          <p:cNvSpPr>
            <a:spLocks noChangeShapeType="1"/>
          </p:cNvSpPr>
          <p:nvPr/>
        </p:nvSpPr>
        <p:spPr bwMode="auto">
          <a:xfrm>
            <a:off x="7620000" y="2032000"/>
            <a:ext cx="0" cy="2222500"/>
          </a:xfrm>
          <a:prstGeom prst="line">
            <a:avLst/>
          </a:prstGeom>
          <a:noFill/>
          <a:ln w="50800" cap="rnd">
            <a:solidFill>
              <a:schemeClr val="tx1"/>
            </a:solidFill>
            <a:prstDash val="sysDot"/>
            <a:round/>
            <a:headEnd/>
            <a:tailEnd/>
          </a:ln>
        </p:spPr>
        <p:txBody>
          <a:bodyPr>
            <a:prstTxWarp prst="textNoShape">
              <a:avLst/>
            </a:prstTxWarp>
          </a:bodyPr>
          <a:lstStyle/>
          <a:p>
            <a:endParaRPr lang="en-US"/>
          </a:p>
        </p:txBody>
      </p:sp>
      <p:sp>
        <p:nvSpPr>
          <p:cNvPr id="76806" name="Line 10"/>
          <p:cNvSpPr>
            <a:spLocks noChangeShapeType="1"/>
          </p:cNvSpPr>
          <p:nvPr/>
        </p:nvSpPr>
        <p:spPr bwMode="auto">
          <a:xfrm flipH="1" flipV="1">
            <a:off x="7620000" y="3111500"/>
            <a:ext cx="609600" cy="1143000"/>
          </a:xfrm>
          <a:prstGeom prst="line">
            <a:avLst/>
          </a:prstGeom>
          <a:noFill/>
          <a:ln w="50800">
            <a:solidFill>
              <a:schemeClr val="tx1"/>
            </a:solidFill>
            <a:round/>
            <a:headEnd/>
            <a:tailEnd type="triangle" w="med" len="med"/>
          </a:ln>
        </p:spPr>
        <p:txBody>
          <a:bodyPr>
            <a:prstTxWarp prst="textNoShape">
              <a:avLst/>
            </a:prstTxWarp>
          </a:bodyPr>
          <a:lstStyle/>
          <a:p>
            <a:endParaRPr lang="en-US"/>
          </a:p>
        </p:txBody>
      </p:sp>
      <p:sp>
        <p:nvSpPr>
          <p:cNvPr id="76807" name="Line 11"/>
          <p:cNvSpPr>
            <a:spLocks noChangeShapeType="1"/>
          </p:cNvSpPr>
          <p:nvPr/>
        </p:nvSpPr>
        <p:spPr bwMode="auto">
          <a:xfrm flipH="1" flipV="1">
            <a:off x="6629400" y="2095500"/>
            <a:ext cx="990600" cy="1016000"/>
          </a:xfrm>
          <a:prstGeom prst="line">
            <a:avLst/>
          </a:prstGeom>
          <a:noFill/>
          <a:ln w="50800">
            <a:solidFill>
              <a:schemeClr val="tx1"/>
            </a:solidFill>
            <a:round/>
            <a:headEnd/>
            <a:tailEnd type="triangle" w="med" len="med"/>
          </a:ln>
        </p:spPr>
        <p:txBody>
          <a:bodyPr>
            <a:prstTxWarp prst="textNoShape">
              <a:avLst/>
            </a:prstTxWarp>
          </a:bodyPr>
          <a:lstStyle/>
          <a:p>
            <a:endParaRPr lang="en-US"/>
          </a:p>
        </p:txBody>
      </p:sp>
      <p:sp>
        <p:nvSpPr>
          <p:cNvPr id="76808" name="Freeform 12"/>
          <p:cNvSpPr>
            <a:spLocks/>
          </p:cNvSpPr>
          <p:nvPr/>
        </p:nvSpPr>
        <p:spPr bwMode="auto">
          <a:xfrm>
            <a:off x="7620000" y="3746500"/>
            <a:ext cx="304800" cy="74613"/>
          </a:xfrm>
          <a:custGeom>
            <a:avLst/>
            <a:gdLst>
              <a:gd name="T0" fmla="*/ 2147483647 w 192"/>
              <a:gd name="T1" fmla="*/ 0 h 56"/>
              <a:gd name="T2" fmla="*/ 2147483647 w 192"/>
              <a:gd name="T3" fmla="*/ 2147483647 h 56"/>
              <a:gd name="T4" fmla="*/ 0 w 192"/>
              <a:gd name="T5" fmla="*/ 2147483647 h 56"/>
              <a:gd name="T6" fmla="*/ 0 60000 65536"/>
              <a:gd name="T7" fmla="*/ 0 60000 65536"/>
              <a:gd name="T8" fmla="*/ 0 60000 65536"/>
              <a:gd name="T9" fmla="*/ 0 w 192"/>
              <a:gd name="T10" fmla="*/ 0 h 56"/>
              <a:gd name="T11" fmla="*/ 192 w 192"/>
              <a:gd name="T12" fmla="*/ 56 h 56"/>
            </a:gdLst>
            <a:ahLst/>
            <a:cxnLst>
              <a:cxn ang="T6">
                <a:pos x="T0" y="T1"/>
              </a:cxn>
              <a:cxn ang="T7">
                <a:pos x="T2" y="T3"/>
              </a:cxn>
              <a:cxn ang="T8">
                <a:pos x="T4" y="T5"/>
              </a:cxn>
            </a:cxnLst>
            <a:rect l="T9" t="T10" r="T11" b="T12"/>
            <a:pathLst>
              <a:path w="192" h="56">
                <a:moveTo>
                  <a:pt x="192" y="0"/>
                </a:moveTo>
                <a:cubicBezTo>
                  <a:pt x="184" y="20"/>
                  <a:pt x="176" y="40"/>
                  <a:pt x="144" y="48"/>
                </a:cubicBezTo>
                <a:cubicBezTo>
                  <a:pt x="112" y="56"/>
                  <a:pt x="56" y="52"/>
                  <a:pt x="0" y="48"/>
                </a:cubicBezTo>
              </a:path>
            </a:pathLst>
          </a:custGeom>
          <a:noFill/>
          <a:ln w="50800">
            <a:solidFill>
              <a:schemeClr val="tx1"/>
            </a:solidFill>
            <a:round/>
            <a:headEnd/>
            <a:tailEnd/>
          </a:ln>
        </p:spPr>
        <p:txBody>
          <a:bodyPr>
            <a:prstTxWarp prst="textNoShape">
              <a:avLst/>
            </a:prstTxWarp>
          </a:bodyPr>
          <a:lstStyle/>
          <a:p>
            <a:endParaRPr lang="en-US"/>
          </a:p>
        </p:txBody>
      </p:sp>
      <p:sp>
        <p:nvSpPr>
          <p:cNvPr id="76809" name="Freeform 13"/>
          <p:cNvSpPr>
            <a:spLocks/>
          </p:cNvSpPr>
          <p:nvPr/>
        </p:nvSpPr>
        <p:spPr bwMode="auto">
          <a:xfrm>
            <a:off x="7239000" y="2603500"/>
            <a:ext cx="381000" cy="63500"/>
          </a:xfrm>
          <a:custGeom>
            <a:avLst/>
            <a:gdLst>
              <a:gd name="T0" fmla="*/ 0 w 240"/>
              <a:gd name="T1" fmla="*/ 2147483647 h 48"/>
              <a:gd name="T2" fmla="*/ 2147483647 w 240"/>
              <a:gd name="T3" fmla="*/ 0 h 48"/>
              <a:gd name="T4" fmla="*/ 2147483647 w 240"/>
              <a:gd name="T5" fmla="*/ 2147483647 h 48"/>
              <a:gd name="T6" fmla="*/ 0 60000 65536"/>
              <a:gd name="T7" fmla="*/ 0 60000 65536"/>
              <a:gd name="T8" fmla="*/ 0 60000 65536"/>
              <a:gd name="T9" fmla="*/ 0 w 240"/>
              <a:gd name="T10" fmla="*/ 0 h 48"/>
              <a:gd name="T11" fmla="*/ 240 w 240"/>
              <a:gd name="T12" fmla="*/ 48 h 48"/>
            </a:gdLst>
            <a:ahLst/>
            <a:cxnLst>
              <a:cxn ang="T6">
                <a:pos x="T0" y="T1"/>
              </a:cxn>
              <a:cxn ang="T7">
                <a:pos x="T2" y="T3"/>
              </a:cxn>
              <a:cxn ang="T8">
                <a:pos x="T4" y="T5"/>
              </a:cxn>
            </a:cxnLst>
            <a:rect l="T9" t="T10" r="T11" b="T12"/>
            <a:pathLst>
              <a:path w="240" h="48">
                <a:moveTo>
                  <a:pt x="0" y="48"/>
                </a:moveTo>
                <a:cubicBezTo>
                  <a:pt x="28" y="24"/>
                  <a:pt x="56" y="0"/>
                  <a:pt x="96" y="0"/>
                </a:cubicBezTo>
                <a:cubicBezTo>
                  <a:pt x="136" y="0"/>
                  <a:pt x="188" y="24"/>
                  <a:pt x="240" y="48"/>
                </a:cubicBezTo>
              </a:path>
            </a:pathLst>
          </a:custGeom>
          <a:noFill/>
          <a:ln w="50800">
            <a:solidFill>
              <a:schemeClr val="tx1"/>
            </a:solidFill>
            <a:round/>
            <a:headEnd/>
            <a:tailEnd/>
          </a:ln>
        </p:spPr>
        <p:txBody>
          <a:bodyPr>
            <a:prstTxWarp prst="textNoShape">
              <a:avLst/>
            </a:prstTxWarp>
          </a:bodyPr>
          <a:lstStyle/>
          <a:p>
            <a:endParaRPr lang="en-US"/>
          </a:p>
        </p:txBody>
      </p:sp>
      <p:sp>
        <p:nvSpPr>
          <p:cNvPr id="76810" name="Text Box 14"/>
          <p:cNvSpPr txBox="1">
            <a:spLocks noChangeArrowheads="1"/>
          </p:cNvSpPr>
          <p:nvPr/>
        </p:nvSpPr>
        <p:spPr bwMode="auto">
          <a:xfrm>
            <a:off x="7070725" y="2087563"/>
            <a:ext cx="503238" cy="523875"/>
          </a:xfrm>
          <a:prstGeom prst="rect">
            <a:avLst/>
          </a:prstGeom>
          <a:noFill/>
          <a:ln w="50800">
            <a:noFill/>
            <a:miter lim="800000"/>
            <a:headEnd/>
            <a:tailEnd/>
          </a:ln>
        </p:spPr>
        <p:txBody>
          <a:bodyPr wrap="none">
            <a:prstTxWarp prst="textNoShape">
              <a:avLst/>
            </a:prstTxWarp>
            <a:spAutoFit/>
          </a:bodyPr>
          <a:lstStyle/>
          <a:p>
            <a:r>
              <a:rPr lang="en-US" sz="2800"/>
              <a:t>??</a:t>
            </a:r>
          </a:p>
        </p:txBody>
      </p:sp>
      <p:sp>
        <p:nvSpPr>
          <p:cNvPr id="76811" name="Text Box 15"/>
          <p:cNvSpPr txBox="1">
            <a:spLocks noChangeArrowheads="1"/>
          </p:cNvSpPr>
          <p:nvPr/>
        </p:nvSpPr>
        <p:spPr bwMode="auto">
          <a:xfrm>
            <a:off x="8137525" y="3357563"/>
            <a:ext cx="663575" cy="523875"/>
          </a:xfrm>
          <a:prstGeom prst="rect">
            <a:avLst/>
          </a:prstGeom>
          <a:noFill/>
          <a:ln w="50800">
            <a:noFill/>
            <a:miter lim="800000"/>
            <a:headEnd/>
            <a:tailEnd/>
          </a:ln>
        </p:spPr>
        <p:txBody>
          <a:bodyPr wrap="none">
            <a:prstTxWarp prst="textNoShape">
              <a:avLst/>
            </a:prstTxWarp>
            <a:spAutoFit/>
          </a:bodyPr>
          <a:lstStyle/>
          <a:p>
            <a:r>
              <a:rPr lang="en-US" sz="2800"/>
              <a:t>12</a:t>
            </a:r>
            <a:r>
              <a:rPr lang="en-US" sz="2800" baseline="30000"/>
              <a:t>o</a:t>
            </a:r>
          </a:p>
        </p:txBody>
      </p:sp>
      <p:sp>
        <p:nvSpPr>
          <p:cNvPr id="76812" name="Text Box 16"/>
          <p:cNvSpPr txBox="1">
            <a:spLocks noChangeArrowheads="1"/>
          </p:cNvSpPr>
          <p:nvPr/>
        </p:nvSpPr>
        <p:spPr bwMode="auto">
          <a:xfrm>
            <a:off x="6080125" y="3421063"/>
            <a:ext cx="1374775" cy="523875"/>
          </a:xfrm>
          <a:prstGeom prst="rect">
            <a:avLst/>
          </a:prstGeom>
          <a:noFill/>
          <a:ln w="50800">
            <a:noFill/>
            <a:miter lim="800000"/>
            <a:headEnd/>
            <a:tailEnd/>
          </a:ln>
        </p:spPr>
        <p:txBody>
          <a:bodyPr wrap="none">
            <a:prstTxWarp prst="textNoShape">
              <a:avLst/>
            </a:prstTxWarp>
            <a:spAutoFit/>
          </a:bodyPr>
          <a:lstStyle/>
          <a:p>
            <a:r>
              <a:rPr lang="en-US" sz="2800"/>
              <a:t>n = 1.33</a:t>
            </a:r>
          </a:p>
        </p:txBody>
      </p:sp>
      <p:sp>
        <p:nvSpPr>
          <p:cNvPr id="76813" name="Text Box 17"/>
          <p:cNvSpPr txBox="1">
            <a:spLocks noChangeArrowheads="1"/>
          </p:cNvSpPr>
          <p:nvPr/>
        </p:nvSpPr>
        <p:spPr bwMode="auto">
          <a:xfrm>
            <a:off x="7756525" y="2214563"/>
            <a:ext cx="1374775" cy="523875"/>
          </a:xfrm>
          <a:prstGeom prst="rect">
            <a:avLst/>
          </a:prstGeom>
          <a:noFill/>
          <a:ln w="50800">
            <a:noFill/>
            <a:miter lim="800000"/>
            <a:headEnd/>
            <a:tailEnd/>
          </a:ln>
        </p:spPr>
        <p:txBody>
          <a:bodyPr wrap="none">
            <a:prstTxWarp prst="textNoShape">
              <a:avLst/>
            </a:prstTxWarp>
            <a:spAutoFit/>
          </a:bodyPr>
          <a:lstStyle/>
          <a:p>
            <a:r>
              <a:rPr lang="en-US" sz="2800"/>
              <a:t>n = 1.00</a:t>
            </a:r>
          </a:p>
        </p:txBody>
      </p:sp>
      <p:sp>
        <p:nvSpPr>
          <p:cNvPr id="76814" name="Rectangle 18"/>
          <p:cNvSpPr>
            <a:spLocks noChangeArrowheads="1"/>
          </p:cNvSpPr>
          <p:nvPr/>
        </p:nvSpPr>
        <p:spPr bwMode="auto">
          <a:xfrm>
            <a:off x="0" y="4838700"/>
            <a:ext cx="595313" cy="461963"/>
          </a:xfrm>
          <a:prstGeom prst="rect">
            <a:avLst/>
          </a:prstGeom>
          <a:noFill/>
          <a:ln w="25400">
            <a:noFill/>
            <a:miter lim="800000"/>
            <a:headEnd/>
            <a:tailEnd/>
          </a:ln>
        </p:spPr>
        <p:txBody>
          <a:bodyPr wrap="none">
            <a:prstTxWarp prst="textNoShape">
              <a:avLst/>
            </a:prstTxWarp>
            <a:spAutoFit/>
          </a:bodyPr>
          <a:lstStyle/>
          <a:p>
            <a:r>
              <a:rPr lang="en-US"/>
              <a:t>16</a:t>
            </a:r>
            <a:r>
              <a:rPr lang="en-US" baseline="30000"/>
              <a: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75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75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75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75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
            <a:ext cx="9144000" cy="1200329"/>
          </a:xfrm>
          <a:prstGeom prst="rect">
            <a:avLst/>
          </a:prstGeom>
          <a:noFill/>
        </p:spPr>
        <p:txBody>
          <a:bodyPr wrap="square" rtlCol="0">
            <a:spAutoFit/>
          </a:bodyPr>
          <a:lstStyle/>
          <a:p>
            <a:r>
              <a:rPr lang="en-US" sz="2400" dirty="0">
                <a:latin typeface="Times New Roman" pitchFamily="18" charset="0"/>
                <a:cs typeface="Times New Roman" pitchFamily="18" charset="0"/>
              </a:rPr>
              <a:t>Whiteboard 1:  Monochromatic light falls on two very narrow slits 0.0450 mm apart.  Successive fringes on a screen 6.00 m away are 7.20 cm apart.  Determine the wavelength and the frequency of the light.</a:t>
            </a:r>
          </a:p>
        </p:txBody>
      </p:sp>
      <p:pic>
        <p:nvPicPr>
          <p:cNvPr id="1027" name="Picture 3"/>
          <p:cNvPicPr>
            <a:picLocks noChangeAspect="1" noChangeArrowheads="1"/>
          </p:cNvPicPr>
          <p:nvPr/>
        </p:nvPicPr>
        <p:blipFill>
          <a:blip r:embed="rId2" cstate="print"/>
          <a:srcRect/>
          <a:stretch>
            <a:fillRect/>
          </a:stretch>
        </p:blipFill>
        <p:spPr bwMode="auto">
          <a:xfrm>
            <a:off x="5562600" y="3238500"/>
            <a:ext cx="3265840" cy="227647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5410200" y="2324100"/>
            <a:ext cx="1190625" cy="4953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7467600" y="2324100"/>
            <a:ext cx="781050" cy="704850"/>
          </a:xfrm>
          <a:prstGeom prst="rect">
            <a:avLst/>
          </a:prstGeom>
          <a:noFill/>
          <a:ln w="9525">
            <a:noFill/>
            <a:miter lim="800000"/>
            <a:headEnd/>
            <a:tailEnd/>
          </a:ln>
        </p:spPr>
      </p:pic>
      <p:sp>
        <p:nvSpPr>
          <p:cNvPr id="8" name="TextBox 7"/>
          <p:cNvSpPr txBox="1"/>
          <p:nvPr/>
        </p:nvSpPr>
        <p:spPr>
          <a:xfrm>
            <a:off x="228600" y="5372100"/>
            <a:ext cx="2114681" cy="369332"/>
          </a:xfrm>
          <a:prstGeom prst="rect">
            <a:avLst/>
          </a:prstGeom>
          <a:noFill/>
        </p:spPr>
        <p:txBody>
          <a:bodyPr wrap="none" rtlCol="0">
            <a:spAutoFit/>
          </a:bodyPr>
          <a:lstStyle/>
          <a:p>
            <a:r>
              <a:rPr lang="en-US" dirty="0">
                <a:latin typeface="Times New Roman" pitchFamily="18" charset="0"/>
                <a:cs typeface="Times New Roman" pitchFamily="18" charset="0"/>
              </a:rPr>
              <a:t>5.40x10</a:t>
            </a:r>
            <a:r>
              <a:rPr lang="en-US" baseline="30000" dirty="0">
                <a:latin typeface="Times New Roman" pitchFamily="18" charset="0"/>
                <a:cs typeface="Times New Roman" pitchFamily="18" charset="0"/>
              </a:rPr>
              <a:t>-7</a:t>
            </a:r>
            <a:r>
              <a:rPr lang="en-US" dirty="0">
                <a:latin typeface="Times New Roman" pitchFamily="18" charset="0"/>
                <a:cs typeface="Times New Roman" pitchFamily="18" charset="0"/>
              </a:rPr>
              <a:t> m, 540 nm</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4800600" y="0"/>
            <a:ext cx="4343400" cy="4154984"/>
          </a:xfrm>
          <a:prstGeom prst="rect">
            <a:avLst/>
          </a:prstGeom>
          <a:noFill/>
          <a:ln w="25400">
            <a:noFill/>
            <a:miter lim="800000"/>
            <a:headEnd/>
            <a:tailEnd/>
          </a:ln>
        </p:spPr>
        <p:txBody>
          <a:bodyPr wrap="square">
            <a:spAutoFit/>
          </a:bodyPr>
          <a:lstStyle/>
          <a:p>
            <a:r>
              <a:rPr lang="en-US" sz="2400" dirty="0"/>
              <a:t>In air where the speed of sound is 350 m/s, two loudspeakers produce a frequency of 700. Hz.</a:t>
            </a:r>
          </a:p>
          <a:p>
            <a:r>
              <a:rPr lang="en-US" sz="2400" dirty="0"/>
              <a:t>a) what is the wavelength of the sound?</a:t>
            </a:r>
          </a:p>
          <a:p>
            <a:r>
              <a:rPr lang="en-US" sz="2400" dirty="0"/>
              <a:t>b) if we are 3.21 m from the left speaker, and 1.22 m from the right speaker, is it loud or soft?</a:t>
            </a:r>
          </a:p>
          <a:p>
            <a:r>
              <a:rPr lang="en-US" sz="2400" dirty="0"/>
              <a:t>c) if we are 4.65 m from the left, and 5.40 m from the right, is it loud or soft?</a:t>
            </a:r>
          </a:p>
        </p:txBody>
      </p:sp>
      <p:pic>
        <p:nvPicPr>
          <p:cNvPr id="1026" name="Picture 2"/>
          <p:cNvPicPr>
            <a:picLocks noChangeAspect="1" noChangeArrowheads="1"/>
          </p:cNvPicPr>
          <p:nvPr/>
        </p:nvPicPr>
        <p:blipFill>
          <a:blip r:embed="rId2" cstate="print"/>
          <a:srcRect/>
          <a:stretch>
            <a:fillRect/>
          </a:stretch>
        </p:blipFill>
        <p:spPr bwMode="auto">
          <a:xfrm>
            <a:off x="0" y="0"/>
            <a:ext cx="4886325" cy="1809750"/>
          </a:xfrm>
          <a:prstGeom prst="rect">
            <a:avLst/>
          </a:prstGeom>
          <a:noFill/>
          <a:ln w="9525">
            <a:noFill/>
            <a:miter lim="800000"/>
            <a:headEnd/>
            <a:tailEnd/>
          </a:ln>
        </p:spPr>
      </p:pic>
      <p:sp>
        <p:nvSpPr>
          <p:cNvPr id="14" name="Rectangle 13"/>
          <p:cNvSpPr/>
          <p:nvPr/>
        </p:nvSpPr>
        <p:spPr>
          <a:xfrm>
            <a:off x="0" y="5338346"/>
            <a:ext cx="2358338" cy="338554"/>
          </a:xfrm>
          <a:prstGeom prst="rect">
            <a:avLst/>
          </a:prstGeom>
        </p:spPr>
        <p:txBody>
          <a:bodyPr wrap="none">
            <a:spAutoFit/>
          </a:bodyPr>
          <a:lstStyle/>
          <a:p>
            <a:r>
              <a:rPr lang="en-US" sz="1600" dirty="0">
                <a:cs typeface="Times New Roman" pitchFamily="18" charset="0"/>
              </a:rPr>
              <a:t>3.98 </a:t>
            </a:r>
            <a:r>
              <a:rPr lang="el-GR" sz="1600" dirty="0">
                <a:cs typeface="Times New Roman" pitchFamily="18" charset="0"/>
              </a:rPr>
              <a:t>λ</a:t>
            </a:r>
            <a:r>
              <a:rPr lang="en-US" sz="1600" dirty="0">
                <a:cs typeface="Times New Roman" pitchFamily="18" charset="0"/>
              </a:rPr>
              <a:t> – loud, 1.50 </a:t>
            </a:r>
            <a:r>
              <a:rPr lang="el-GR" sz="1600" dirty="0">
                <a:cs typeface="Times New Roman" pitchFamily="18" charset="0"/>
              </a:rPr>
              <a:t>λ</a:t>
            </a:r>
            <a:r>
              <a:rPr lang="en-US" sz="1600" dirty="0">
                <a:cs typeface="Times New Roman" pitchFamily="18" charset="0"/>
              </a:rPr>
              <a:t> - soft</a:t>
            </a:r>
            <a:endParaRPr lang="en-US" sz="16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srcRect/>
          <a:stretch>
            <a:fillRect/>
          </a:stretch>
        </p:blipFill>
        <p:spPr bwMode="auto">
          <a:xfrm>
            <a:off x="2447925" y="114300"/>
            <a:ext cx="4248150" cy="54864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69926" y="206375"/>
            <a:ext cx="8245475" cy="1077218"/>
          </a:xfrm>
          <a:prstGeom prst="rect">
            <a:avLst/>
          </a:prstGeom>
          <a:noFill/>
          <a:ln w="25400">
            <a:noFill/>
            <a:miter lim="800000"/>
            <a:headEnd/>
            <a:tailEnd/>
          </a:ln>
        </p:spPr>
        <p:txBody>
          <a:bodyPr>
            <a:spAutoFit/>
          </a:bodyPr>
          <a:lstStyle/>
          <a:p>
            <a:r>
              <a:rPr lang="en-US" sz="3200"/>
              <a:t>What charge passes a certain point if you have a current of 2.10 A for 45.0 seconds</a:t>
            </a:r>
          </a:p>
        </p:txBody>
      </p:sp>
      <p:sp>
        <p:nvSpPr>
          <p:cNvPr id="6147" name="Text Box 3"/>
          <p:cNvSpPr txBox="1">
            <a:spLocks noChangeArrowheads="1"/>
          </p:cNvSpPr>
          <p:nvPr/>
        </p:nvSpPr>
        <p:spPr bwMode="auto">
          <a:xfrm>
            <a:off x="228600" y="5334000"/>
            <a:ext cx="184731" cy="461665"/>
          </a:xfrm>
          <a:prstGeom prst="rect">
            <a:avLst/>
          </a:prstGeom>
          <a:noFill/>
          <a:ln w="25400">
            <a:noFill/>
            <a:miter lim="800000"/>
            <a:headEnd/>
            <a:tailEnd/>
          </a:ln>
        </p:spPr>
        <p:txBody>
          <a:bodyPr wrap="none">
            <a:spAutoFit/>
          </a:bodyPr>
          <a:lstStyle/>
          <a:p>
            <a:endParaRPr lang="en-US"/>
          </a:p>
        </p:txBody>
      </p:sp>
      <p:sp>
        <p:nvSpPr>
          <p:cNvPr id="6148" name="Text Box 4"/>
          <p:cNvSpPr txBox="1">
            <a:spLocks noChangeArrowheads="1"/>
          </p:cNvSpPr>
          <p:nvPr/>
        </p:nvSpPr>
        <p:spPr bwMode="auto">
          <a:xfrm>
            <a:off x="288925" y="5461000"/>
            <a:ext cx="595035" cy="276999"/>
          </a:xfrm>
          <a:prstGeom prst="rect">
            <a:avLst/>
          </a:prstGeom>
          <a:noFill/>
          <a:ln w="25400">
            <a:noFill/>
            <a:miter lim="800000"/>
            <a:headEnd/>
            <a:tailEnd/>
          </a:ln>
        </p:spPr>
        <p:txBody>
          <a:bodyPr wrap="none">
            <a:spAutoFit/>
          </a:bodyPr>
          <a:lstStyle/>
          <a:p>
            <a:r>
              <a:rPr lang="en-US" sz="1200"/>
              <a:t>94.5 C</a:t>
            </a:r>
          </a:p>
        </p:txBody>
      </p:sp>
      <p:sp>
        <p:nvSpPr>
          <p:cNvPr id="16389" name="Text Box 5"/>
          <p:cNvSpPr txBox="1">
            <a:spLocks noChangeArrowheads="1"/>
          </p:cNvSpPr>
          <p:nvPr/>
        </p:nvSpPr>
        <p:spPr bwMode="auto">
          <a:xfrm>
            <a:off x="974725" y="1389062"/>
            <a:ext cx="2666114" cy="3108543"/>
          </a:xfrm>
          <a:prstGeom prst="rect">
            <a:avLst/>
          </a:prstGeom>
          <a:noFill/>
          <a:ln w="25400">
            <a:noFill/>
            <a:miter lim="800000"/>
            <a:headEnd/>
            <a:tailEnd/>
          </a:ln>
        </p:spPr>
        <p:txBody>
          <a:bodyPr wrap="none">
            <a:spAutoFit/>
          </a:bodyPr>
          <a:lstStyle/>
          <a:p>
            <a:r>
              <a:rPr lang="en-US" sz="2800"/>
              <a:t>Current</a:t>
            </a:r>
          </a:p>
          <a:p>
            <a:pPr lvl="1"/>
            <a:r>
              <a:rPr lang="en-US" sz="2800"/>
              <a:t>I =</a:t>
            </a:r>
            <a:r>
              <a:rPr lang="en-US" sz="2800" u="sng"/>
              <a:t> </a:t>
            </a:r>
            <a:r>
              <a:rPr lang="en-US" sz="2800" u="sng">
                <a:sym typeface="Symbol" pitchFamily="18" charset="2"/>
              </a:rPr>
              <a:t>q</a:t>
            </a:r>
          </a:p>
          <a:p>
            <a:pPr lvl="1"/>
            <a:r>
              <a:rPr lang="en-US" sz="2800">
                <a:sym typeface="Symbol" pitchFamily="18" charset="2"/>
              </a:rPr>
              <a:t>	 t</a:t>
            </a:r>
          </a:p>
          <a:p>
            <a:pPr lvl="2"/>
            <a:r>
              <a:rPr lang="en-US" sz="2800">
                <a:sym typeface="Symbol" pitchFamily="18" charset="2"/>
              </a:rPr>
              <a:t>I = 2.10</a:t>
            </a:r>
          </a:p>
          <a:p>
            <a:pPr lvl="2"/>
            <a:r>
              <a:rPr lang="en-US" sz="2800">
                <a:sym typeface="Symbol" pitchFamily="18" charset="2"/>
              </a:rPr>
              <a:t>q = ???</a:t>
            </a:r>
          </a:p>
          <a:p>
            <a:pPr lvl="2"/>
            <a:r>
              <a:rPr lang="en-US" sz="2800">
                <a:sym typeface="Symbol" pitchFamily="18" charset="2"/>
              </a:rPr>
              <a:t>t = 45.0 s</a:t>
            </a:r>
          </a:p>
          <a:p>
            <a:r>
              <a:rPr lang="en-US" sz="2800">
                <a:sym typeface="Symbol" pitchFamily="18" charset="2"/>
              </a:rPr>
              <a:t>q =</a:t>
            </a:r>
            <a:r>
              <a:rPr lang="en-US" sz="2800"/>
              <a:t> 94.5 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dissolve">
                                      <p:cBhvr>
                                        <p:cTn id="7" dur="500"/>
                                        <p:tgtEl>
                                          <p:spTgt spid="1638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389">
                                            <p:txEl>
                                              <p:pRg st="1" end="1"/>
                                            </p:txEl>
                                          </p:spTgt>
                                        </p:tgtEl>
                                        <p:attrNameLst>
                                          <p:attrName>style.visibility</p:attrName>
                                        </p:attrNameLst>
                                      </p:cBhvr>
                                      <p:to>
                                        <p:strVal val="visible"/>
                                      </p:to>
                                    </p:set>
                                    <p:animEffect transition="in" filter="dissolve">
                                      <p:cBhvr>
                                        <p:cTn id="10" dur="500"/>
                                        <p:tgtEl>
                                          <p:spTgt spid="1638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389">
                                            <p:txEl>
                                              <p:pRg st="2" end="2"/>
                                            </p:txEl>
                                          </p:spTgt>
                                        </p:tgtEl>
                                        <p:attrNameLst>
                                          <p:attrName>style.visibility</p:attrName>
                                        </p:attrNameLst>
                                      </p:cBhvr>
                                      <p:to>
                                        <p:strVal val="visible"/>
                                      </p:to>
                                    </p:set>
                                    <p:animEffect transition="in" filter="dissolve">
                                      <p:cBhvr>
                                        <p:cTn id="13" dur="500"/>
                                        <p:tgtEl>
                                          <p:spTgt spid="16389">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6389">
                                            <p:txEl>
                                              <p:pRg st="3" end="3"/>
                                            </p:txEl>
                                          </p:spTgt>
                                        </p:tgtEl>
                                        <p:attrNameLst>
                                          <p:attrName>style.visibility</p:attrName>
                                        </p:attrNameLst>
                                      </p:cBhvr>
                                      <p:to>
                                        <p:strVal val="visible"/>
                                      </p:to>
                                    </p:set>
                                    <p:animEffect transition="in" filter="dissolve">
                                      <p:cBhvr>
                                        <p:cTn id="16" dur="500"/>
                                        <p:tgtEl>
                                          <p:spTgt spid="16389">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6389">
                                            <p:txEl>
                                              <p:pRg st="4" end="4"/>
                                            </p:txEl>
                                          </p:spTgt>
                                        </p:tgtEl>
                                        <p:attrNameLst>
                                          <p:attrName>style.visibility</p:attrName>
                                        </p:attrNameLst>
                                      </p:cBhvr>
                                      <p:to>
                                        <p:strVal val="visible"/>
                                      </p:to>
                                    </p:set>
                                    <p:animEffect transition="in" filter="dissolve">
                                      <p:cBhvr>
                                        <p:cTn id="19" dur="500"/>
                                        <p:tgtEl>
                                          <p:spTgt spid="16389">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6389">
                                            <p:txEl>
                                              <p:pRg st="5" end="5"/>
                                            </p:txEl>
                                          </p:spTgt>
                                        </p:tgtEl>
                                        <p:attrNameLst>
                                          <p:attrName>style.visibility</p:attrName>
                                        </p:attrNameLst>
                                      </p:cBhvr>
                                      <p:to>
                                        <p:strVal val="visible"/>
                                      </p:to>
                                    </p:set>
                                    <p:animEffect transition="in" filter="dissolve">
                                      <p:cBhvr>
                                        <p:cTn id="22" dur="500"/>
                                        <p:tgtEl>
                                          <p:spTgt spid="1638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389">
                                            <p:txEl>
                                              <p:pRg st="6" end="6"/>
                                            </p:txEl>
                                          </p:spTgt>
                                        </p:tgtEl>
                                        <p:attrNameLst>
                                          <p:attrName>style.visibility</p:attrName>
                                        </p:attrNameLst>
                                      </p:cBhvr>
                                      <p:to>
                                        <p:strVal val="visible"/>
                                      </p:to>
                                    </p:set>
                                    <p:animEffect transition="in" filter="dissolve">
                                      <p:cBhvr>
                                        <p:cTn id="27" dur="500"/>
                                        <p:tgtEl>
                                          <p:spTgt spid="1638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152400" y="5461000"/>
            <a:ext cx="971550" cy="276225"/>
          </a:xfrm>
          <a:prstGeom prst="rect">
            <a:avLst/>
          </a:prstGeom>
          <a:noFill/>
          <a:ln w="25400">
            <a:noFill/>
            <a:miter lim="800000"/>
            <a:headEnd/>
            <a:tailEnd/>
          </a:ln>
        </p:spPr>
        <p:txBody>
          <a:bodyPr wrap="none">
            <a:prstTxWarp prst="textNoShape">
              <a:avLst/>
            </a:prstTxWarp>
            <a:spAutoFit/>
          </a:bodyPr>
          <a:lstStyle/>
          <a:p>
            <a:r>
              <a:rPr lang="en-US" sz="1200">
                <a:sym typeface="Symbol" charset="2"/>
              </a:rPr>
              <a:t>-1.32x10</a:t>
            </a:r>
            <a:r>
              <a:rPr lang="en-US" sz="1200" baseline="30000">
                <a:sym typeface="Symbol" charset="2"/>
              </a:rPr>
              <a:t>-8</a:t>
            </a:r>
            <a:r>
              <a:rPr lang="en-US" sz="1200">
                <a:sym typeface="Symbol" charset="2"/>
              </a:rPr>
              <a:t> N</a:t>
            </a:r>
          </a:p>
        </p:txBody>
      </p:sp>
      <p:sp>
        <p:nvSpPr>
          <p:cNvPr id="110596" name="Text Box 4"/>
          <p:cNvSpPr txBox="1">
            <a:spLocks noChangeArrowheads="1"/>
          </p:cNvSpPr>
          <p:nvPr/>
        </p:nvSpPr>
        <p:spPr bwMode="auto">
          <a:xfrm>
            <a:off x="304800" y="114300"/>
            <a:ext cx="8534400" cy="1938338"/>
          </a:xfrm>
          <a:prstGeom prst="rect">
            <a:avLst/>
          </a:prstGeom>
          <a:noFill/>
          <a:ln w="9525">
            <a:noFill/>
            <a:miter lim="800000"/>
            <a:headEnd/>
            <a:tailEnd/>
          </a:ln>
        </p:spPr>
        <p:txBody>
          <a:bodyPr>
            <a:prstTxWarp prst="textNoShape">
              <a:avLst/>
            </a:prstTxWarp>
            <a:spAutoFit/>
          </a:bodyPr>
          <a:lstStyle/>
          <a:p>
            <a:r>
              <a:rPr lang="en-US" sz="4000" b="1"/>
              <a:t>Ido Wanamaker places an electron 1.32x10</a:t>
            </a:r>
            <a:r>
              <a:rPr lang="en-US" sz="4000" b="1" baseline="30000"/>
              <a:t>-10</a:t>
            </a:r>
            <a:r>
              <a:rPr lang="en-US" sz="4000" b="1"/>
              <a:t> m from a proton.  What is the force of attraction?</a:t>
            </a:r>
          </a:p>
        </p:txBody>
      </p:sp>
      <p:sp>
        <p:nvSpPr>
          <p:cNvPr id="148485" name="Text Box 5"/>
          <p:cNvSpPr txBox="1">
            <a:spLocks noChangeArrowheads="1"/>
          </p:cNvSpPr>
          <p:nvPr/>
        </p:nvSpPr>
        <p:spPr bwMode="auto">
          <a:xfrm>
            <a:off x="304800" y="1778000"/>
            <a:ext cx="8534400" cy="2800350"/>
          </a:xfrm>
          <a:prstGeom prst="rect">
            <a:avLst/>
          </a:prstGeom>
          <a:noFill/>
          <a:ln w="9525">
            <a:noFill/>
            <a:miter lim="800000"/>
            <a:headEnd/>
            <a:tailEnd/>
          </a:ln>
        </p:spPr>
        <p:txBody>
          <a:bodyPr>
            <a:prstTxWarp prst="textNoShape">
              <a:avLst/>
            </a:prstTxWarp>
            <a:spAutoFit/>
          </a:bodyPr>
          <a:lstStyle/>
          <a:p>
            <a:pPr lvl="1"/>
            <a:r>
              <a:rPr lang="en-US" sz="3200"/>
              <a:t>F = </a:t>
            </a:r>
            <a:r>
              <a:rPr lang="en-US" sz="3200" u="sng"/>
              <a:t>kq</a:t>
            </a:r>
            <a:r>
              <a:rPr lang="en-US" sz="3200" baseline="-25000"/>
              <a:t>1</a:t>
            </a:r>
            <a:r>
              <a:rPr lang="en-US" sz="3200" u="sng"/>
              <a:t>q</a:t>
            </a:r>
            <a:r>
              <a:rPr lang="en-US" sz="3200" baseline="-25000"/>
              <a:t>2</a:t>
            </a:r>
          </a:p>
          <a:p>
            <a:pPr lvl="1"/>
            <a:r>
              <a:rPr lang="en-US" sz="3200"/>
              <a:t>         r</a:t>
            </a:r>
            <a:r>
              <a:rPr lang="en-US" sz="3200" baseline="30000"/>
              <a:t>2</a:t>
            </a:r>
            <a:endParaRPr lang="en-US" sz="2800"/>
          </a:p>
          <a:p>
            <a:endParaRPr lang="en-US" sz="2800"/>
          </a:p>
          <a:p>
            <a:r>
              <a:rPr lang="en-US" sz="2800"/>
              <a:t>k = 8.99x10</a:t>
            </a:r>
            <a:r>
              <a:rPr lang="en-US" sz="2800" baseline="30000"/>
              <a:t>9</a:t>
            </a:r>
            <a:r>
              <a:rPr lang="en-US" sz="2800"/>
              <a:t> Nm</a:t>
            </a:r>
            <a:r>
              <a:rPr lang="en-US" sz="2800" baseline="30000"/>
              <a:t>2</a:t>
            </a:r>
            <a:r>
              <a:rPr lang="en-US" sz="2800"/>
              <a:t>C</a:t>
            </a:r>
            <a:r>
              <a:rPr lang="en-US" sz="2800" baseline="30000"/>
              <a:t>-2</a:t>
            </a:r>
            <a:r>
              <a:rPr lang="en-US" sz="2800"/>
              <a:t>, q</a:t>
            </a:r>
            <a:r>
              <a:rPr lang="en-US" sz="2800" baseline="-25000"/>
              <a:t>1</a:t>
            </a:r>
            <a:r>
              <a:rPr lang="en-US" sz="2800"/>
              <a:t> = -1.602x10</a:t>
            </a:r>
            <a:r>
              <a:rPr lang="en-US" sz="2800" baseline="30000"/>
              <a:t>-19 </a:t>
            </a:r>
            <a:r>
              <a:rPr lang="en-US" sz="2800"/>
              <a:t>C, </a:t>
            </a:r>
          </a:p>
          <a:p>
            <a:r>
              <a:rPr lang="en-US" sz="2800"/>
              <a:t>q</a:t>
            </a:r>
            <a:r>
              <a:rPr lang="en-US" sz="2800" baseline="-25000"/>
              <a:t>2</a:t>
            </a:r>
            <a:r>
              <a:rPr lang="en-US" sz="2800"/>
              <a:t> = +1.602x10</a:t>
            </a:r>
            <a:r>
              <a:rPr lang="en-US" sz="2800" baseline="30000"/>
              <a:t>-19  </a:t>
            </a:r>
            <a:r>
              <a:rPr lang="en-US" sz="2800"/>
              <a:t>C, r = 1.32x10</a:t>
            </a:r>
            <a:r>
              <a:rPr lang="en-US" sz="2800" baseline="30000"/>
              <a:t>-10</a:t>
            </a:r>
            <a:r>
              <a:rPr lang="en-US" sz="2800"/>
              <a:t> m</a:t>
            </a:r>
          </a:p>
          <a:p>
            <a:r>
              <a:rPr lang="en-US" sz="2800"/>
              <a:t>F = -1.32x10</a:t>
            </a:r>
            <a:r>
              <a:rPr lang="en-US" sz="2800" baseline="30000"/>
              <a:t>-8</a:t>
            </a:r>
            <a:r>
              <a:rPr lang="en-US" sz="2800"/>
              <a:t> 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8485">
                                            <p:txEl>
                                              <p:pRg st="0" end="0"/>
                                            </p:txEl>
                                          </p:spTgt>
                                        </p:tgtEl>
                                        <p:attrNameLst>
                                          <p:attrName>style.visibility</p:attrName>
                                        </p:attrNameLst>
                                      </p:cBhvr>
                                      <p:to>
                                        <p:strVal val="visible"/>
                                      </p:to>
                                    </p:set>
                                    <p:anim calcmode="lin" valueType="num">
                                      <p:cBhvr additive="base">
                                        <p:cTn id="7" dur="500" fill="hold"/>
                                        <p:tgtEl>
                                          <p:spTgt spid="14848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848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8485">
                                            <p:txEl>
                                              <p:pRg st="1" end="1"/>
                                            </p:txEl>
                                          </p:spTgt>
                                        </p:tgtEl>
                                        <p:attrNameLst>
                                          <p:attrName>style.visibility</p:attrName>
                                        </p:attrNameLst>
                                      </p:cBhvr>
                                      <p:to>
                                        <p:strVal val="visible"/>
                                      </p:to>
                                    </p:set>
                                    <p:anim calcmode="lin" valueType="num">
                                      <p:cBhvr additive="base">
                                        <p:cTn id="13" dur="500" fill="hold"/>
                                        <p:tgtEl>
                                          <p:spTgt spid="14848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848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8485">
                                            <p:txEl>
                                              <p:pRg st="3" end="3"/>
                                            </p:txEl>
                                          </p:spTgt>
                                        </p:tgtEl>
                                        <p:attrNameLst>
                                          <p:attrName>style.visibility</p:attrName>
                                        </p:attrNameLst>
                                      </p:cBhvr>
                                      <p:to>
                                        <p:strVal val="visible"/>
                                      </p:to>
                                    </p:set>
                                    <p:anim calcmode="lin" valueType="num">
                                      <p:cBhvr additive="base">
                                        <p:cTn id="19" dur="500" fill="hold"/>
                                        <p:tgtEl>
                                          <p:spTgt spid="14848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848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8485">
                                            <p:txEl>
                                              <p:pRg st="4" end="4"/>
                                            </p:txEl>
                                          </p:spTgt>
                                        </p:tgtEl>
                                        <p:attrNameLst>
                                          <p:attrName>style.visibility</p:attrName>
                                        </p:attrNameLst>
                                      </p:cBhvr>
                                      <p:to>
                                        <p:strVal val="visible"/>
                                      </p:to>
                                    </p:set>
                                    <p:anim calcmode="lin" valueType="num">
                                      <p:cBhvr additive="base">
                                        <p:cTn id="25" dur="500" fill="hold"/>
                                        <p:tgtEl>
                                          <p:spTgt spid="14848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848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8485">
                                            <p:txEl>
                                              <p:pRg st="5" end="5"/>
                                            </p:txEl>
                                          </p:spTgt>
                                        </p:tgtEl>
                                        <p:attrNameLst>
                                          <p:attrName>style.visibility</p:attrName>
                                        </p:attrNameLst>
                                      </p:cBhvr>
                                      <p:to>
                                        <p:strVal val="visible"/>
                                      </p:to>
                                    </p:set>
                                    <p:anim calcmode="lin" valueType="num">
                                      <p:cBhvr additive="base">
                                        <p:cTn id="31" dur="500" fill="hold"/>
                                        <p:tgtEl>
                                          <p:spTgt spid="14848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848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5"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152400" y="5461000"/>
            <a:ext cx="552450" cy="276225"/>
          </a:xfrm>
          <a:prstGeom prst="rect">
            <a:avLst/>
          </a:prstGeom>
          <a:noFill/>
          <a:ln w="25400">
            <a:noFill/>
            <a:miter lim="800000"/>
            <a:headEnd/>
            <a:tailEnd/>
          </a:ln>
        </p:spPr>
        <p:txBody>
          <a:bodyPr wrap="none">
            <a:prstTxWarp prst="textNoShape">
              <a:avLst/>
            </a:prstTxWarp>
            <a:spAutoFit/>
          </a:bodyPr>
          <a:lstStyle/>
          <a:p>
            <a:r>
              <a:rPr lang="en-US" sz="1200">
                <a:sym typeface="Symbol" charset="2"/>
              </a:rPr>
              <a:t>.600 J</a:t>
            </a:r>
          </a:p>
        </p:txBody>
      </p:sp>
      <p:sp>
        <p:nvSpPr>
          <p:cNvPr id="113668" name="Text Box 4"/>
          <p:cNvSpPr txBox="1">
            <a:spLocks noChangeArrowheads="1"/>
          </p:cNvSpPr>
          <p:nvPr/>
        </p:nvSpPr>
        <p:spPr bwMode="auto">
          <a:xfrm>
            <a:off x="304800" y="114300"/>
            <a:ext cx="8534400" cy="1938338"/>
          </a:xfrm>
          <a:prstGeom prst="rect">
            <a:avLst/>
          </a:prstGeom>
          <a:noFill/>
          <a:ln w="9525">
            <a:noFill/>
            <a:miter lim="800000"/>
            <a:headEnd/>
            <a:tailEnd/>
          </a:ln>
        </p:spPr>
        <p:txBody>
          <a:bodyPr>
            <a:prstTxWarp prst="textNoShape">
              <a:avLst/>
            </a:prstTxWarp>
            <a:spAutoFit/>
          </a:bodyPr>
          <a:lstStyle/>
          <a:p>
            <a:r>
              <a:rPr lang="en-US" sz="4000" b="1"/>
              <a:t>Lila Karug moves a 120. </a:t>
            </a:r>
            <a:r>
              <a:rPr lang="en-US" sz="4000" b="1">
                <a:sym typeface="Symbol" charset="2"/>
              </a:rPr>
              <a:t>C charge through a voltage of 5000. V.  How much work does she do?</a:t>
            </a:r>
            <a:endParaRPr lang="en-US" sz="4000" b="1"/>
          </a:p>
        </p:txBody>
      </p:sp>
      <p:sp>
        <p:nvSpPr>
          <p:cNvPr id="151557" name="Text Box 5"/>
          <p:cNvSpPr txBox="1">
            <a:spLocks noChangeArrowheads="1"/>
          </p:cNvSpPr>
          <p:nvPr/>
        </p:nvSpPr>
        <p:spPr bwMode="auto">
          <a:xfrm>
            <a:off x="304800" y="2603500"/>
            <a:ext cx="8534400" cy="1016000"/>
          </a:xfrm>
          <a:prstGeom prst="rect">
            <a:avLst/>
          </a:prstGeom>
          <a:noFill/>
          <a:ln w="9525">
            <a:noFill/>
            <a:miter lim="800000"/>
            <a:headEnd/>
            <a:tailEnd/>
          </a:ln>
        </p:spPr>
        <p:txBody>
          <a:bodyPr>
            <a:prstTxWarp prst="textNoShape">
              <a:avLst/>
            </a:prstTxWarp>
            <a:spAutoFit/>
          </a:bodyPr>
          <a:lstStyle/>
          <a:p>
            <a:r>
              <a:rPr lang="en-US" sz="2800">
                <a:sym typeface="Symbol" charset="2"/>
              </a:rPr>
              <a:t></a:t>
            </a:r>
            <a:r>
              <a:rPr lang="en-US" sz="2800">
                <a:ea typeface="Times New Roman" charset="0"/>
                <a:cs typeface="Times New Roman" charset="0"/>
              </a:rPr>
              <a:t>V = </a:t>
            </a:r>
            <a:r>
              <a:rPr lang="en-US" sz="2800">
                <a:ea typeface="Times New Roman" charset="0"/>
                <a:cs typeface="Times New Roman" charset="0"/>
                <a:sym typeface="Symbol" charset="2"/>
              </a:rPr>
              <a:t></a:t>
            </a:r>
            <a:r>
              <a:rPr lang="en-US" sz="2800">
                <a:ea typeface="Times New Roman" charset="0"/>
                <a:cs typeface="Times New Roman" charset="0"/>
              </a:rPr>
              <a:t>E</a:t>
            </a:r>
            <a:r>
              <a:rPr lang="en-US" sz="2800" baseline="-25000">
                <a:ea typeface="Times New Roman" charset="0"/>
                <a:cs typeface="Times New Roman" charset="0"/>
              </a:rPr>
              <a:t>p</a:t>
            </a:r>
            <a:r>
              <a:rPr lang="en-US" sz="2800">
                <a:ea typeface="Times New Roman" charset="0"/>
                <a:cs typeface="Times New Roman" charset="0"/>
              </a:rPr>
              <a:t>/q,  q = </a:t>
            </a:r>
            <a:r>
              <a:rPr lang="en-US" sz="3200">
                <a:ea typeface="Times New Roman" charset="0"/>
                <a:cs typeface="Times New Roman" charset="0"/>
              </a:rPr>
              <a:t>120x10</a:t>
            </a:r>
            <a:r>
              <a:rPr lang="en-US" sz="3200" baseline="30000">
                <a:ea typeface="Times New Roman" charset="0"/>
                <a:cs typeface="Times New Roman" charset="0"/>
              </a:rPr>
              <a:t>-6</a:t>
            </a:r>
            <a:r>
              <a:rPr lang="en-US" sz="3200">
                <a:ea typeface="Times New Roman" charset="0"/>
                <a:cs typeface="Times New Roman" charset="0"/>
              </a:rPr>
              <a:t> C</a:t>
            </a:r>
            <a:r>
              <a:rPr lang="en-US" sz="2800">
                <a:ea typeface="Times New Roman" charset="0"/>
                <a:cs typeface="Times New Roman" charset="0"/>
              </a:rPr>
              <a:t>, </a:t>
            </a:r>
            <a:r>
              <a:rPr lang="en-US" sz="2800">
                <a:ea typeface="Times New Roman" charset="0"/>
                <a:cs typeface="Times New Roman" charset="0"/>
                <a:sym typeface="Symbol" charset="2"/>
              </a:rPr>
              <a:t></a:t>
            </a:r>
            <a:r>
              <a:rPr lang="en-US" sz="2800">
                <a:ea typeface="Times New Roman" charset="0"/>
                <a:cs typeface="Times New Roman" charset="0"/>
              </a:rPr>
              <a:t>V = </a:t>
            </a:r>
            <a:r>
              <a:rPr lang="en-US" sz="3200">
                <a:ea typeface="Times New Roman" charset="0"/>
                <a:cs typeface="Times New Roman" charset="0"/>
              </a:rPr>
              <a:t>5000. V</a:t>
            </a:r>
            <a:endParaRPr lang="en-US" sz="2800">
              <a:ea typeface="Times New Roman" charset="0"/>
              <a:cs typeface="Times New Roman" charset="0"/>
            </a:endParaRPr>
          </a:p>
          <a:p>
            <a:r>
              <a:rPr lang="en-US" sz="2800">
                <a:ea typeface="Times New Roman" charset="0"/>
                <a:cs typeface="Times New Roman" charset="0"/>
                <a:sym typeface="Symbol" charset="2"/>
              </a:rPr>
              <a:t></a:t>
            </a:r>
            <a:r>
              <a:rPr lang="en-US" sz="2800">
                <a:ea typeface="Times New Roman" charset="0"/>
                <a:cs typeface="Times New Roman" charset="0"/>
              </a:rPr>
              <a:t>E</a:t>
            </a:r>
            <a:r>
              <a:rPr lang="en-US" sz="2800" baseline="-25000">
                <a:ea typeface="Times New Roman" charset="0"/>
                <a:cs typeface="Times New Roman" charset="0"/>
              </a:rPr>
              <a:t>p</a:t>
            </a:r>
            <a:r>
              <a:rPr lang="en-US" sz="2800">
                <a:ea typeface="Times New Roman" charset="0"/>
                <a:cs typeface="Times New Roman" charset="0"/>
              </a:rPr>
              <a:t> = 0.600 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1557">
                                            <p:txEl>
                                              <p:pRg st="0" end="0"/>
                                            </p:txEl>
                                          </p:spTgt>
                                        </p:tgtEl>
                                        <p:attrNameLst>
                                          <p:attrName>style.visibility</p:attrName>
                                        </p:attrNameLst>
                                      </p:cBhvr>
                                      <p:to>
                                        <p:strVal val="visible"/>
                                      </p:to>
                                    </p:set>
                                    <p:anim calcmode="lin" valueType="num">
                                      <p:cBhvr additive="base">
                                        <p:cTn id="7" dur="500" fill="hold"/>
                                        <p:tgtEl>
                                          <p:spTgt spid="15155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155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1557">
                                            <p:txEl>
                                              <p:pRg st="1" end="1"/>
                                            </p:txEl>
                                          </p:spTgt>
                                        </p:tgtEl>
                                        <p:attrNameLst>
                                          <p:attrName>style.visibility</p:attrName>
                                        </p:attrNameLst>
                                      </p:cBhvr>
                                      <p:to>
                                        <p:strVal val="visible"/>
                                      </p:to>
                                    </p:set>
                                    <p:anim calcmode="lin" valueType="num">
                                      <p:cBhvr additive="base">
                                        <p:cTn id="13" dur="500" fill="hold"/>
                                        <p:tgtEl>
                                          <p:spTgt spid="15155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155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7"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152400" y="5461000"/>
            <a:ext cx="1032655" cy="276999"/>
          </a:xfrm>
          <a:prstGeom prst="rect">
            <a:avLst/>
          </a:prstGeom>
          <a:noFill/>
          <a:ln w="25400">
            <a:noFill/>
            <a:miter lim="800000"/>
            <a:headEnd/>
            <a:tailEnd/>
          </a:ln>
          <a:effectLst/>
        </p:spPr>
        <p:txBody>
          <a:bodyPr wrap="none">
            <a:spAutoFit/>
          </a:bodyPr>
          <a:lstStyle/>
          <a:p>
            <a:r>
              <a:rPr lang="en-US" sz="1200">
                <a:sym typeface="Symbol" pitchFamily="18" charset="2"/>
              </a:rPr>
              <a:t>1200 N/C left</a:t>
            </a:r>
          </a:p>
        </p:txBody>
      </p:sp>
      <p:sp>
        <p:nvSpPr>
          <p:cNvPr id="80917" name="Text Box 21"/>
          <p:cNvSpPr txBox="1">
            <a:spLocks noChangeArrowheads="1"/>
          </p:cNvSpPr>
          <p:nvPr/>
        </p:nvSpPr>
        <p:spPr bwMode="auto">
          <a:xfrm>
            <a:off x="304800" y="2386542"/>
            <a:ext cx="8534400" cy="1077218"/>
          </a:xfrm>
          <a:prstGeom prst="rect">
            <a:avLst/>
          </a:prstGeom>
          <a:noFill/>
          <a:ln w="9525">
            <a:noFill/>
            <a:miter lim="800000"/>
            <a:headEnd/>
            <a:tailEnd/>
          </a:ln>
          <a:effectLst/>
        </p:spPr>
        <p:txBody>
          <a:bodyPr>
            <a:spAutoFit/>
          </a:bodyPr>
          <a:lstStyle/>
          <a:p>
            <a:r>
              <a:rPr lang="en-US" sz="3200"/>
              <a:t>E = F/q = (.15 N)/(-125x10</a:t>
            </a:r>
            <a:r>
              <a:rPr lang="en-US" sz="3200" baseline="30000"/>
              <a:t>-6</a:t>
            </a:r>
            <a:r>
              <a:rPr lang="en-US" sz="3200"/>
              <a:t> N) = -1200 N/C right or 1200 N/C left</a:t>
            </a:r>
            <a:endParaRPr lang="en-US" sz="2800"/>
          </a:p>
        </p:txBody>
      </p:sp>
      <p:sp>
        <p:nvSpPr>
          <p:cNvPr id="80919" name="Text Box 23"/>
          <p:cNvSpPr txBox="1">
            <a:spLocks noChangeArrowheads="1"/>
          </p:cNvSpPr>
          <p:nvPr/>
        </p:nvSpPr>
        <p:spPr bwMode="auto">
          <a:xfrm>
            <a:off x="0" y="1"/>
            <a:ext cx="9144000" cy="2554545"/>
          </a:xfrm>
          <a:prstGeom prst="rect">
            <a:avLst/>
          </a:prstGeom>
          <a:noFill/>
          <a:ln w="9525">
            <a:noFill/>
            <a:miter lim="800000"/>
            <a:headEnd/>
            <a:tailEnd/>
          </a:ln>
          <a:effectLst/>
        </p:spPr>
        <p:txBody>
          <a:bodyPr wrap="square">
            <a:spAutoFit/>
          </a:bodyPr>
          <a:lstStyle/>
          <a:p>
            <a:r>
              <a:rPr lang="en-US" sz="4000" b="1" dirty="0" err="1"/>
              <a:t>Ishunta</a:t>
            </a:r>
            <a:r>
              <a:rPr lang="en-US" sz="4000" b="1" dirty="0"/>
              <a:t> </a:t>
            </a:r>
            <a:r>
              <a:rPr lang="en-US" sz="4000" b="1" dirty="0" err="1"/>
              <a:t>Dunnit</a:t>
            </a:r>
            <a:r>
              <a:rPr lang="en-US" sz="4000" b="1" dirty="0"/>
              <a:t> notices that a charge of     -125 </a:t>
            </a:r>
            <a:r>
              <a:rPr lang="en-US" sz="4000" b="1" dirty="0">
                <a:sym typeface="Symbol" pitchFamily="18" charset="2"/>
              </a:rPr>
              <a:t></a:t>
            </a:r>
            <a:r>
              <a:rPr lang="en-US" sz="4000" b="1" dirty="0"/>
              <a:t>C experiences a force of 0.15 N to the right.  What is the electric field and its direction?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917">
                                            <p:txEl>
                                              <p:pRg st="0" end="0"/>
                                            </p:txEl>
                                          </p:spTgt>
                                        </p:tgtEl>
                                        <p:attrNameLst>
                                          <p:attrName>style.visibility</p:attrName>
                                        </p:attrNameLst>
                                      </p:cBhvr>
                                      <p:to>
                                        <p:strVal val="visible"/>
                                      </p:to>
                                    </p:set>
                                    <p:anim calcmode="lin" valueType="num">
                                      <p:cBhvr additive="base">
                                        <p:cTn id="7" dur="500" fill="hold"/>
                                        <p:tgtEl>
                                          <p:spTgt spid="8091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9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17"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
            <a:ext cx="8321675" cy="707886"/>
          </a:xfrm>
          <a:prstGeom prst="rect">
            <a:avLst/>
          </a:prstGeom>
          <a:noFill/>
          <a:ln w="25400">
            <a:noFill/>
            <a:miter lim="800000"/>
            <a:headEnd/>
            <a:tailEnd/>
          </a:ln>
        </p:spPr>
        <p:txBody>
          <a:bodyPr>
            <a:spAutoFit/>
          </a:bodyPr>
          <a:lstStyle/>
          <a:p>
            <a:r>
              <a:rPr lang="en-US" sz="4000" b="1" u="sng" dirty="0"/>
              <a:t>Electron Drift Speed</a:t>
            </a:r>
            <a:endParaRPr lang="en-US" sz="1800" dirty="0"/>
          </a:p>
        </p:txBody>
      </p:sp>
      <p:sp>
        <p:nvSpPr>
          <p:cNvPr id="13361" name="Text Box 49"/>
          <p:cNvSpPr txBox="1">
            <a:spLocks noChangeArrowheads="1"/>
          </p:cNvSpPr>
          <p:nvPr/>
        </p:nvSpPr>
        <p:spPr bwMode="auto">
          <a:xfrm>
            <a:off x="304800" y="3467100"/>
            <a:ext cx="8534400" cy="1815882"/>
          </a:xfrm>
          <a:prstGeom prst="rect">
            <a:avLst/>
          </a:prstGeom>
          <a:noFill/>
          <a:ln w="25400">
            <a:noFill/>
            <a:miter lim="800000"/>
            <a:headEnd/>
            <a:tailEnd/>
          </a:ln>
        </p:spPr>
        <p:txBody>
          <a:bodyPr wrap="square">
            <a:spAutoFit/>
          </a:bodyPr>
          <a:lstStyle/>
          <a:p>
            <a:pPr lvl="1"/>
            <a:r>
              <a:rPr lang="en-US" sz="2800" dirty="0"/>
              <a:t>n – Number of charge carriers per m</a:t>
            </a:r>
            <a:r>
              <a:rPr lang="en-US" sz="2800" baseline="30000" dirty="0"/>
              <a:t>3</a:t>
            </a:r>
            <a:r>
              <a:rPr lang="en-US" sz="2800" dirty="0"/>
              <a:t> (electrons m</a:t>
            </a:r>
            <a:r>
              <a:rPr lang="en-US" sz="2800" baseline="30000" dirty="0"/>
              <a:t>-3</a:t>
            </a:r>
            <a:r>
              <a:rPr lang="en-US" sz="2800" dirty="0"/>
              <a:t>)</a:t>
            </a:r>
          </a:p>
          <a:p>
            <a:pPr lvl="1"/>
            <a:r>
              <a:rPr lang="en-US" sz="2800" dirty="0"/>
              <a:t>A – Cross sectional area of the wire (m</a:t>
            </a:r>
            <a:r>
              <a:rPr lang="en-US" sz="2800" baseline="30000" dirty="0"/>
              <a:t>2</a:t>
            </a:r>
            <a:r>
              <a:rPr lang="en-US" sz="2800" dirty="0"/>
              <a:t>) (</a:t>
            </a:r>
            <a:r>
              <a:rPr lang="el-GR" sz="2800" dirty="0">
                <a:cs typeface="Times New Roman" charset="0"/>
              </a:rPr>
              <a:t>π</a:t>
            </a:r>
            <a:r>
              <a:rPr lang="en-US" sz="2800" dirty="0">
                <a:cs typeface="Times New Roman" charset="0"/>
              </a:rPr>
              <a:t>r</a:t>
            </a:r>
            <a:r>
              <a:rPr lang="en-US" sz="2800" baseline="30000" dirty="0">
                <a:cs typeface="Times New Roman" charset="0"/>
              </a:rPr>
              <a:t>2</a:t>
            </a:r>
            <a:r>
              <a:rPr lang="en-US" sz="2800" dirty="0">
                <a:cs typeface="Times New Roman" charset="0"/>
              </a:rPr>
              <a:t> ?)</a:t>
            </a:r>
            <a:endParaRPr lang="el-GR" sz="2800" dirty="0">
              <a:cs typeface="Times New Roman" charset="0"/>
            </a:endParaRPr>
          </a:p>
          <a:p>
            <a:pPr lvl="1"/>
            <a:r>
              <a:rPr lang="en-US" sz="2800" dirty="0"/>
              <a:t>v – Electron drift speed (m/s)</a:t>
            </a:r>
          </a:p>
          <a:p>
            <a:pPr lvl="1"/>
            <a:r>
              <a:rPr lang="en-US" sz="2800" dirty="0"/>
              <a:t>q – Charge on one charge carrier (C)</a:t>
            </a:r>
          </a:p>
        </p:txBody>
      </p:sp>
      <p:pic>
        <p:nvPicPr>
          <p:cNvPr id="4110" name="Picture 14"/>
          <p:cNvPicPr>
            <a:picLocks noChangeAspect="1" noChangeArrowheads="1"/>
          </p:cNvPicPr>
          <p:nvPr/>
        </p:nvPicPr>
        <p:blipFill>
          <a:blip r:embed="rId2" cstate="print"/>
          <a:srcRect/>
          <a:stretch>
            <a:fillRect/>
          </a:stretch>
        </p:blipFill>
        <p:spPr bwMode="auto">
          <a:xfrm>
            <a:off x="1600200" y="647700"/>
            <a:ext cx="3733800" cy="1390650"/>
          </a:xfrm>
          <a:prstGeom prst="rect">
            <a:avLst/>
          </a:prstGeom>
          <a:noFill/>
          <a:ln w="25400" cap="flat" cmpd="sng">
            <a:noFill/>
            <a:prstDash val="solid"/>
            <a:miter lim="800000"/>
            <a:headEnd type="none" w="med" len="med"/>
            <a:tailEnd type="none" w="med" len="med"/>
          </a:ln>
        </p:spPr>
      </p:pic>
      <p:pic>
        <p:nvPicPr>
          <p:cNvPr id="4111" name="Picture 15"/>
          <p:cNvPicPr>
            <a:picLocks noChangeAspect="1" noChangeArrowheads="1"/>
          </p:cNvPicPr>
          <p:nvPr/>
        </p:nvPicPr>
        <p:blipFill>
          <a:blip r:embed="rId3" cstate="print"/>
          <a:srcRect/>
          <a:stretch>
            <a:fillRect/>
          </a:stretch>
        </p:blipFill>
        <p:spPr bwMode="auto">
          <a:xfrm>
            <a:off x="457200" y="2019300"/>
            <a:ext cx="3743325" cy="1295400"/>
          </a:xfrm>
          <a:prstGeom prst="rect">
            <a:avLst/>
          </a:prstGeom>
          <a:noFill/>
          <a:ln w="25400" cap="flat" cmpd="sng">
            <a:noFill/>
            <a:prstDash val="solid"/>
            <a:miter lim="800000"/>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61"/>
                                        </p:tgtEl>
                                        <p:attrNameLst>
                                          <p:attrName>style.visibility</p:attrName>
                                        </p:attrNameLst>
                                      </p:cBhvr>
                                      <p:to>
                                        <p:strVal val="visible"/>
                                      </p:to>
                                    </p:set>
                                    <p:animEffect transition="in" filter="dissolve">
                                      <p:cBhvr>
                                        <p:cTn id="7" dur="500"/>
                                        <p:tgtEl>
                                          <p:spTgt spid="13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1"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14"/>
          <p:cNvSpPr txBox="1">
            <a:spLocks noChangeArrowheads="1"/>
          </p:cNvSpPr>
          <p:nvPr/>
        </p:nvSpPr>
        <p:spPr bwMode="auto">
          <a:xfrm>
            <a:off x="76200" y="876300"/>
            <a:ext cx="8839200" cy="1384995"/>
          </a:xfrm>
          <a:prstGeom prst="rect">
            <a:avLst/>
          </a:prstGeom>
          <a:solidFill>
            <a:srgbClr val="EAEAEA"/>
          </a:solidFill>
          <a:ln w="25400">
            <a:noFill/>
            <a:miter lim="800000"/>
            <a:headEnd/>
            <a:tailEnd/>
          </a:ln>
        </p:spPr>
        <p:txBody>
          <a:bodyPr wrap="square">
            <a:spAutoFit/>
          </a:bodyPr>
          <a:lstStyle/>
          <a:p>
            <a:r>
              <a:rPr lang="en-US" sz="2800" dirty="0"/>
              <a:t>Ex #1: A 2.4 mm diameter copper (n = 8.5x10</a:t>
            </a:r>
            <a:r>
              <a:rPr lang="en-US" sz="2800" baseline="30000" dirty="0"/>
              <a:t>28</a:t>
            </a:r>
            <a:r>
              <a:rPr lang="en-US" sz="2800" dirty="0"/>
              <a:t> carriers/m</a:t>
            </a:r>
            <a:r>
              <a:rPr lang="en-US" sz="2800" baseline="30000" dirty="0"/>
              <a:t>3</a:t>
            </a:r>
            <a:r>
              <a:rPr lang="en-US" sz="2800" dirty="0"/>
              <a:t>) wire has a current of 5.8 amps flowing down it.  What is the electron drift speed?  (9.4x10</a:t>
            </a:r>
            <a:r>
              <a:rPr lang="en-US" sz="2800" baseline="30000" dirty="0"/>
              <a:t>-5</a:t>
            </a:r>
            <a:r>
              <a:rPr lang="en-US" sz="2800" dirty="0"/>
              <a:t> m/s) </a:t>
            </a:r>
            <a:r>
              <a:rPr lang="en-US" sz="1200" dirty="0"/>
              <a:t>(difference between drift speed and signal speed)</a:t>
            </a:r>
            <a:endParaRPr lang="en-US" sz="2800" dirty="0"/>
          </a:p>
        </p:txBody>
      </p:sp>
      <p:pic>
        <p:nvPicPr>
          <p:cNvPr id="7" name="Picture 15"/>
          <p:cNvPicPr>
            <a:picLocks noChangeAspect="1" noChangeArrowheads="1"/>
          </p:cNvPicPr>
          <p:nvPr/>
        </p:nvPicPr>
        <p:blipFill>
          <a:blip r:embed="rId2" cstate="print"/>
          <a:srcRect b="16351"/>
          <a:stretch>
            <a:fillRect/>
          </a:stretch>
        </p:blipFill>
        <p:spPr bwMode="auto">
          <a:xfrm>
            <a:off x="152401" y="-38100"/>
            <a:ext cx="2895600" cy="838200"/>
          </a:xfrm>
          <a:prstGeom prst="rect">
            <a:avLst/>
          </a:prstGeom>
          <a:noFill/>
          <a:ln w="25400" cap="flat" cmpd="sng">
            <a:noFill/>
            <a:prstDash val="solid"/>
            <a:miter lim="800000"/>
            <a:headEnd type="none" w="med" len="med"/>
            <a:tailEnd type="none" w="med" len="me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p:cNvPicPr>
            <a:picLocks noChangeAspect="1" noChangeArrowheads="1"/>
          </p:cNvPicPr>
          <p:nvPr/>
        </p:nvPicPr>
        <p:blipFill>
          <a:blip r:embed="rId2"/>
          <a:srcRect/>
          <a:stretch>
            <a:fillRect/>
          </a:stretch>
        </p:blipFill>
        <p:spPr bwMode="auto">
          <a:xfrm>
            <a:off x="3200400" y="1438275"/>
            <a:ext cx="2743200" cy="283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srcRect/>
          <a:stretch>
            <a:fillRect/>
          </a:stretch>
        </p:blipFill>
        <p:spPr bwMode="auto">
          <a:xfrm>
            <a:off x="2462213" y="100013"/>
            <a:ext cx="4219575" cy="5514975"/>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93725" y="12700"/>
            <a:ext cx="5030788" cy="523875"/>
          </a:xfrm>
          <a:prstGeom prst="rect">
            <a:avLst/>
          </a:prstGeom>
          <a:noFill/>
          <a:ln w="9525">
            <a:noFill/>
            <a:miter lim="800000"/>
            <a:headEnd/>
            <a:tailEnd/>
          </a:ln>
        </p:spPr>
        <p:txBody>
          <a:bodyPr wrap="none">
            <a:spAutoFit/>
          </a:bodyPr>
          <a:lstStyle/>
          <a:p>
            <a:r>
              <a:rPr lang="en-US" sz="2800"/>
              <a:t>What do the meters read? (3 SF)</a:t>
            </a:r>
          </a:p>
        </p:txBody>
      </p:sp>
      <p:sp>
        <p:nvSpPr>
          <p:cNvPr id="6147" name="Oval 3"/>
          <p:cNvSpPr>
            <a:spLocks noChangeArrowheads="1"/>
          </p:cNvSpPr>
          <p:nvPr/>
        </p:nvSpPr>
        <p:spPr bwMode="auto">
          <a:xfrm>
            <a:off x="1447800" y="444500"/>
            <a:ext cx="457200" cy="381000"/>
          </a:xfrm>
          <a:prstGeom prst="ellipse">
            <a:avLst/>
          </a:prstGeom>
          <a:solidFill>
            <a:schemeClr val="bg1"/>
          </a:solidFill>
          <a:ln w="9525">
            <a:solidFill>
              <a:schemeClr val="tx1"/>
            </a:solidFill>
            <a:round/>
            <a:headEnd/>
            <a:tailEnd/>
          </a:ln>
        </p:spPr>
        <p:txBody>
          <a:bodyPr wrap="none" anchor="ctr"/>
          <a:lstStyle/>
          <a:p>
            <a:pPr algn="ctr"/>
            <a:r>
              <a:rPr lang="en-US"/>
              <a:t>V</a:t>
            </a:r>
            <a:r>
              <a:rPr lang="en-US" baseline="-25000"/>
              <a:t>1</a:t>
            </a:r>
          </a:p>
        </p:txBody>
      </p:sp>
      <p:sp>
        <p:nvSpPr>
          <p:cNvPr id="6148" name="Oval 4"/>
          <p:cNvSpPr>
            <a:spLocks noChangeArrowheads="1"/>
          </p:cNvSpPr>
          <p:nvPr/>
        </p:nvSpPr>
        <p:spPr bwMode="auto">
          <a:xfrm>
            <a:off x="2590800" y="508000"/>
            <a:ext cx="457200" cy="381000"/>
          </a:xfrm>
          <a:prstGeom prst="ellipse">
            <a:avLst/>
          </a:prstGeom>
          <a:solidFill>
            <a:schemeClr val="bg1"/>
          </a:solidFill>
          <a:ln w="9525">
            <a:solidFill>
              <a:schemeClr val="tx1"/>
            </a:solidFill>
            <a:round/>
            <a:headEnd/>
            <a:tailEnd/>
          </a:ln>
        </p:spPr>
        <p:txBody>
          <a:bodyPr wrap="none" anchor="ctr"/>
          <a:lstStyle/>
          <a:p>
            <a:pPr algn="ctr"/>
            <a:r>
              <a:rPr lang="en-US"/>
              <a:t>V</a:t>
            </a:r>
            <a:r>
              <a:rPr lang="en-US" baseline="-25000"/>
              <a:t>2</a:t>
            </a:r>
          </a:p>
        </p:txBody>
      </p:sp>
      <p:grpSp>
        <p:nvGrpSpPr>
          <p:cNvPr id="2" name="Group 9"/>
          <p:cNvGrpSpPr>
            <a:grpSpLocks/>
          </p:cNvGrpSpPr>
          <p:nvPr/>
        </p:nvGrpSpPr>
        <p:grpSpPr bwMode="auto">
          <a:xfrm rot="-5400000">
            <a:off x="1598613" y="914400"/>
            <a:ext cx="127000" cy="584200"/>
            <a:chOff x="384" y="400"/>
            <a:chExt cx="48" cy="368"/>
          </a:xfrm>
        </p:grpSpPr>
        <p:sp>
          <p:nvSpPr>
            <p:cNvPr id="6201" name="Line 10"/>
            <p:cNvSpPr>
              <a:spLocks noChangeShapeType="1"/>
            </p:cNvSpPr>
            <p:nvPr/>
          </p:nvSpPr>
          <p:spPr bwMode="auto">
            <a:xfrm rot="7200000">
              <a:off x="378" y="506"/>
              <a:ext cx="48" cy="28"/>
            </a:xfrm>
            <a:prstGeom prst="line">
              <a:avLst/>
            </a:prstGeom>
            <a:noFill/>
            <a:ln w="9525">
              <a:solidFill>
                <a:schemeClr val="tx1"/>
              </a:solidFill>
              <a:round/>
              <a:headEnd/>
              <a:tailEnd/>
            </a:ln>
          </p:spPr>
          <p:txBody>
            <a:bodyPr/>
            <a:lstStyle/>
            <a:p>
              <a:endParaRPr lang="en-US"/>
            </a:p>
          </p:txBody>
        </p:sp>
        <p:sp>
          <p:nvSpPr>
            <p:cNvPr id="6202" name="Line 11"/>
            <p:cNvSpPr>
              <a:spLocks noChangeShapeType="1"/>
            </p:cNvSpPr>
            <p:nvPr/>
          </p:nvSpPr>
          <p:spPr bwMode="auto">
            <a:xfrm>
              <a:off x="384" y="532"/>
              <a:ext cx="48" cy="28"/>
            </a:xfrm>
            <a:prstGeom prst="line">
              <a:avLst/>
            </a:prstGeom>
            <a:noFill/>
            <a:ln w="9525">
              <a:solidFill>
                <a:schemeClr val="tx1"/>
              </a:solidFill>
              <a:round/>
              <a:headEnd/>
              <a:tailEnd/>
            </a:ln>
          </p:spPr>
          <p:txBody>
            <a:bodyPr/>
            <a:lstStyle/>
            <a:p>
              <a:endParaRPr lang="en-US"/>
            </a:p>
          </p:txBody>
        </p:sp>
        <p:sp>
          <p:nvSpPr>
            <p:cNvPr id="6203" name="Line 12"/>
            <p:cNvSpPr>
              <a:spLocks noChangeShapeType="1"/>
            </p:cNvSpPr>
            <p:nvPr/>
          </p:nvSpPr>
          <p:spPr bwMode="auto">
            <a:xfrm rot="7200000">
              <a:off x="378" y="558"/>
              <a:ext cx="48" cy="28"/>
            </a:xfrm>
            <a:prstGeom prst="line">
              <a:avLst/>
            </a:prstGeom>
            <a:noFill/>
            <a:ln w="9525">
              <a:solidFill>
                <a:schemeClr val="tx1"/>
              </a:solidFill>
              <a:round/>
              <a:headEnd/>
              <a:tailEnd/>
            </a:ln>
          </p:spPr>
          <p:txBody>
            <a:bodyPr/>
            <a:lstStyle/>
            <a:p>
              <a:endParaRPr lang="en-US"/>
            </a:p>
          </p:txBody>
        </p:sp>
        <p:sp>
          <p:nvSpPr>
            <p:cNvPr id="6204" name="Line 13"/>
            <p:cNvSpPr>
              <a:spLocks noChangeShapeType="1"/>
            </p:cNvSpPr>
            <p:nvPr/>
          </p:nvSpPr>
          <p:spPr bwMode="auto">
            <a:xfrm>
              <a:off x="384" y="584"/>
              <a:ext cx="48" cy="28"/>
            </a:xfrm>
            <a:prstGeom prst="line">
              <a:avLst/>
            </a:prstGeom>
            <a:noFill/>
            <a:ln w="9525">
              <a:solidFill>
                <a:schemeClr val="tx1"/>
              </a:solidFill>
              <a:round/>
              <a:headEnd/>
              <a:tailEnd/>
            </a:ln>
          </p:spPr>
          <p:txBody>
            <a:bodyPr/>
            <a:lstStyle/>
            <a:p>
              <a:endParaRPr lang="en-US"/>
            </a:p>
          </p:txBody>
        </p:sp>
        <p:sp>
          <p:nvSpPr>
            <p:cNvPr id="6205" name="Line 14"/>
            <p:cNvSpPr>
              <a:spLocks noChangeShapeType="1"/>
            </p:cNvSpPr>
            <p:nvPr/>
          </p:nvSpPr>
          <p:spPr bwMode="auto">
            <a:xfrm rot="7200000">
              <a:off x="378" y="610"/>
              <a:ext cx="48" cy="28"/>
            </a:xfrm>
            <a:prstGeom prst="line">
              <a:avLst/>
            </a:prstGeom>
            <a:noFill/>
            <a:ln w="9525">
              <a:solidFill>
                <a:schemeClr val="tx1"/>
              </a:solidFill>
              <a:round/>
              <a:headEnd/>
              <a:tailEnd/>
            </a:ln>
          </p:spPr>
          <p:txBody>
            <a:bodyPr/>
            <a:lstStyle/>
            <a:p>
              <a:endParaRPr lang="en-US"/>
            </a:p>
          </p:txBody>
        </p:sp>
        <p:sp>
          <p:nvSpPr>
            <p:cNvPr id="6206" name="Line 15"/>
            <p:cNvSpPr>
              <a:spLocks noChangeShapeType="1"/>
            </p:cNvSpPr>
            <p:nvPr/>
          </p:nvSpPr>
          <p:spPr bwMode="auto">
            <a:xfrm>
              <a:off x="384" y="636"/>
              <a:ext cx="48" cy="28"/>
            </a:xfrm>
            <a:prstGeom prst="line">
              <a:avLst/>
            </a:prstGeom>
            <a:noFill/>
            <a:ln w="9525">
              <a:solidFill>
                <a:schemeClr val="tx1"/>
              </a:solidFill>
              <a:round/>
              <a:headEnd/>
              <a:tailEnd/>
            </a:ln>
          </p:spPr>
          <p:txBody>
            <a:bodyPr/>
            <a:lstStyle/>
            <a:p>
              <a:endParaRPr lang="en-US"/>
            </a:p>
          </p:txBody>
        </p:sp>
        <p:sp>
          <p:nvSpPr>
            <p:cNvPr id="6207" name="Line 16"/>
            <p:cNvSpPr>
              <a:spLocks noChangeShapeType="1"/>
            </p:cNvSpPr>
            <p:nvPr/>
          </p:nvSpPr>
          <p:spPr bwMode="auto">
            <a:xfrm rot="7200000">
              <a:off x="405" y="661"/>
              <a:ext cx="20" cy="12"/>
            </a:xfrm>
            <a:prstGeom prst="line">
              <a:avLst/>
            </a:prstGeom>
            <a:noFill/>
            <a:ln w="9525">
              <a:solidFill>
                <a:schemeClr val="tx1"/>
              </a:solidFill>
              <a:round/>
              <a:headEnd/>
              <a:tailEnd/>
            </a:ln>
          </p:spPr>
          <p:txBody>
            <a:bodyPr/>
            <a:lstStyle/>
            <a:p>
              <a:endParaRPr lang="en-US"/>
            </a:p>
          </p:txBody>
        </p:sp>
        <p:sp>
          <p:nvSpPr>
            <p:cNvPr id="6208" name="Line 17"/>
            <p:cNvSpPr>
              <a:spLocks noChangeShapeType="1"/>
            </p:cNvSpPr>
            <p:nvPr/>
          </p:nvSpPr>
          <p:spPr bwMode="auto">
            <a:xfrm>
              <a:off x="412" y="496"/>
              <a:ext cx="20" cy="12"/>
            </a:xfrm>
            <a:prstGeom prst="line">
              <a:avLst/>
            </a:prstGeom>
            <a:noFill/>
            <a:ln w="9525">
              <a:solidFill>
                <a:schemeClr val="tx1"/>
              </a:solidFill>
              <a:round/>
              <a:headEnd/>
              <a:tailEnd/>
            </a:ln>
          </p:spPr>
          <p:txBody>
            <a:bodyPr/>
            <a:lstStyle/>
            <a:p>
              <a:endParaRPr lang="en-US"/>
            </a:p>
          </p:txBody>
        </p:sp>
        <p:sp>
          <p:nvSpPr>
            <p:cNvPr id="6209" name="Line 18"/>
            <p:cNvSpPr>
              <a:spLocks noChangeShapeType="1"/>
            </p:cNvSpPr>
            <p:nvPr/>
          </p:nvSpPr>
          <p:spPr bwMode="auto">
            <a:xfrm>
              <a:off x="408" y="672"/>
              <a:ext cx="0" cy="96"/>
            </a:xfrm>
            <a:prstGeom prst="line">
              <a:avLst/>
            </a:prstGeom>
            <a:noFill/>
            <a:ln w="9525">
              <a:solidFill>
                <a:schemeClr val="tx1"/>
              </a:solidFill>
              <a:round/>
              <a:headEnd/>
              <a:tailEnd/>
            </a:ln>
          </p:spPr>
          <p:txBody>
            <a:bodyPr/>
            <a:lstStyle/>
            <a:p>
              <a:endParaRPr lang="en-US"/>
            </a:p>
          </p:txBody>
        </p:sp>
        <p:sp>
          <p:nvSpPr>
            <p:cNvPr id="6210" name="Line 19"/>
            <p:cNvSpPr>
              <a:spLocks noChangeShapeType="1"/>
            </p:cNvSpPr>
            <p:nvPr/>
          </p:nvSpPr>
          <p:spPr bwMode="auto">
            <a:xfrm>
              <a:off x="408" y="400"/>
              <a:ext cx="0" cy="96"/>
            </a:xfrm>
            <a:prstGeom prst="line">
              <a:avLst/>
            </a:prstGeom>
            <a:noFill/>
            <a:ln w="9525">
              <a:solidFill>
                <a:schemeClr val="tx1"/>
              </a:solidFill>
              <a:round/>
              <a:headEnd/>
              <a:tailEnd/>
            </a:ln>
          </p:spPr>
          <p:txBody>
            <a:bodyPr/>
            <a:lstStyle/>
            <a:p>
              <a:endParaRPr lang="en-US"/>
            </a:p>
          </p:txBody>
        </p:sp>
      </p:grpSp>
      <p:grpSp>
        <p:nvGrpSpPr>
          <p:cNvPr id="3" name="Group 20"/>
          <p:cNvGrpSpPr>
            <a:grpSpLocks/>
          </p:cNvGrpSpPr>
          <p:nvPr/>
        </p:nvGrpSpPr>
        <p:grpSpPr bwMode="auto">
          <a:xfrm rot="-5400000">
            <a:off x="2211388" y="2668587"/>
            <a:ext cx="254000" cy="504825"/>
            <a:chOff x="864" y="432"/>
            <a:chExt cx="192" cy="318"/>
          </a:xfrm>
        </p:grpSpPr>
        <p:sp>
          <p:nvSpPr>
            <p:cNvPr id="6197" name="Line 21"/>
            <p:cNvSpPr>
              <a:spLocks noChangeShapeType="1"/>
            </p:cNvSpPr>
            <p:nvPr/>
          </p:nvSpPr>
          <p:spPr bwMode="auto">
            <a:xfrm>
              <a:off x="864" y="576"/>
              <a:ext cx="192" cy="0"/>
            </a:xfrm>
            <a:prstGeom prst="line">
              <a:avLst/>
            </a:prstGeom>
            <a:noFill/>
            <a:ln w="9525">
              <a:solidFill>
                <a:schemeClr val="tx1"/>
              </a:solidFill>
              <a:round/>
              <a:headEnd/>
              <a:tailEnd/>
            </a:ln>
          </p:spPr>
          <p:txBody>
            <a:bodyPr/>
            <a:lstStyle/>
            <a:p>
              <a:endParaRPr lang="en-US"/>
            </a:p>
          </p:txBody>
        </p:sp>
        <p:sp>
          <p:nvSpPr>
            <p:cNvPr id="6198" name="Line 22"/>
            <p:cNvSpPr>
              <a:spLocks noChangeShapeType="1"/>
            </p:cNvSpPr>
            <p:nvPr/>
          </p:nvSpPr>
          <p:spPr bwMode="auto">
            <a:xfrm>
              <a:off x="912" y="606"/>
              <a:ext cx="96" cy="0"/>
            </a:xfrm>
            <a:prstGeom prst="line">
              <a:avLst/>
            </a:prstGeom>
            <a:noFill/>
            <a:ln w="9525">
              <a:solidFill>
                <a:schemeClr val="tx1"/>
              </a:solidFill>
              <a:round/>
              <a:headEnd/>
              <a:tailEnd/>
            </a:ln>
          </p:spPr>
          <p:txBody>
            <a:bodyPr/>
            <a:lstStyle/>
            <a:p>
              <a:endParaRPr lang="en-US"/>
            </a:p>
          </p:txBody>
        </p:sp>
        <p:sp>
          <p:nvSpPr>
            <p:cNvPr id="6199" name="Line 23"/>
            <p:cNvSpPr>
              <a:spLocks noChangeShapeType="1"/>
            </p:cNvSpPr>
            <p:nvPr/>
          </p:nvSpPr>
          <p:spPr bwMode="auto">
            <a:xfrm flipV="1">
              <a:off x="960" y="432"/>
              <a:ext cx="0" cy="144"/>
            </a:xfrm>
            <a:prstGeom prst="line">
              <a:avLst/>
            </a:prstGeom>
            <a:noFill/>
            <a:ln w="9525">
              <a:solidFill>
                <a:schemeClr val="tx1"/>
              </a:solidFill>
              <a:round/>
              <a:headEnd/>
              <a:tailEnd/>
            </a:ln>
          </p:spPr>
          <p:txBody>
            <a:bodyPr/>
            <a:lstStyle/>
            <a:p>
              <a:endParaRPr lang="en-US"/>
            </a:p>
          </p:txBody>
        </p:sp>
        <p:sp>
          <p:nvSpPr>
            <p:cNvPr id="6200" name="Line 24"/>
            <p:cNvSpPr>
              <a:spLocks noChangeShapeType="1"/>
            </p:cNvSpPr>
            <p:nvPr/>
          </p:nvSpPr>
          <p:spPr bwMode="auto">
            <a:xfrm flipV="1">
              <a:off x="960" y="606"/>
              <a:ext cx="0" cy="144"/>
            </a:xfrm>
            <a:prstGeom prst="line">
              <a:avLst/>
            </a:prstGeom>
            <a:noFill/>
            <a:ln w="9525">
              <a:solidFill>
                <a:schemeClr val="tx1"/>
              </a:solidFill>
              <a:round/>
              <a:headEnd/>
              <a:tailEnd/>
            </a:ln>
          </p:spPr>
          <p:txBody>
            <a:bodyPr/>
            <a:lstStyle/>
            <a:p>
              <a:endParaRPr lang="en-US"/>
            </a:p>
          </p:txBody>
        </p:sp>
      </p:grpSp>
      <p:grpSp>
        <p:nvGrpSpPr>
          <p:cNvPr id="4" name="Group 25"/>
          <p:cNvGrpSpPr>
            <a:grpSpLocks/>
          </p:cNvGrpSpPr>
          <p:nvPr/>
        </p:nvGrpSpPr>
        <p:grpSpPr bwMode="auto">
          <a:xfrm rot="-5400000">
            <a:off x="2690813" y="914400"/>
            <a:ext cx="127000" cy="584200"/>
            <a:chOff x="384" y="400"/>
            <a:chExt cx="48" cy="368"/>
          </a:xfrm>
        </p:grpSpPr>
        <p:sp>
          <p:nvSpPr>
            <p:cNvPr id="6187" name="Line 26"/>
            <p:cNvSpPr>
              <a:spLocks noChangeShapeType="1"/>
            </p:cNvSpPr>
            <p:nvPr/>
          </p:nvSpPr>
          <p:spPr bwMode="auto">
            <a:xfrm rot="7200000">
              <a:off x="378" y="506"/>
              <a:ext cx="48" cy="28"/>
            </a:xfrm>
            <a:prstGeom prst="line">
              <a:avLst/>
            </a:prstGeom>
            <a:noFill/>
            <a:ln w="9525">
              <a:solidFill>
                <a:schemeClr val="tx1"/>
              </a:solidFill>
              <a:round/>
              <a:headEnd/>
              <a:tailEnd/>
            </a:ln>
          </p:spPr>
          <p:txBody>
            <a:bodyPr/>
            <a:lstStyle/>
            <a:p>
              <a:endParaRPr lang="en-US"/>
            </a:p>
          </p:txBody>
        </p:sp>
        <p:sp>
          <p:nvSpPr>
            <p:cNvPr id="6188" name="Line 27"/>
            <p:cNvSpPr>
              <a:spLocks noChangeShapeType="1"/>
            </p:cNvSpPr>
            <p:nvPr/>
          </p:nvSpPr>
          <p:spPr bwMode="auto">
            <a:xfrm>
              <a:off x="384" y="532"/>
              <a:ext cx="48" cy="28"/>
            </a:xfrm>
            <a:prstGeom prst="line">
              <a:avLst/>
            </a:prstGeom>
            <a:noFill/>
            <a:ln w="9525">
              <a:solidFill>
                <a:schemeClr val="tx1"/>
              </a:solidFill>
              <a:round/>
              <a:headEnd/>
              <a:tailEnd/>
            </a:ln>
          </p:spPr>
          <p:txBody>
            <a:bodyPr/>
            <a:lstStyle/>
            <a:p>
              <a:endParaRPr lang="en-US"/>
            </a:p>
          </p:txBody>
        </p:sp>
        <p:sp>
          <p:nvSpPr>
            <p:cNvPr id="6189" name="Line 28"/>
            <p:cNvSpPr>
              <a:spLocks noChangeShapeType="1"/>
            </p:cNvSpPr>
            <p:nvPr/>
          </p:nvSpPr>
          <p:spPr bwMode="auto">
            <a:xfrm rot="7200000">
              <a:off x="378" y="558"/>
              <a:ext cx="48" cy="28"/>
            </a:xfrm>
            <a:prstGeom prst="line">
              <a:avLst/>
            </a:prstGeom>
            <a:noFill/>
            <a:ln w="9525">
              <a:solidFill>
                <a:schemeClr val="tx1"/>
              </a:solidFill>
              <a:round/>
              <a:headEnd/>
              <a:tailEnd/>
            </a:ln>
          </p:spPr>
          <p:txBody>
            <a:bodyPr/>
            <a:lstStyle/>
            <a:p>
              <a:endParaRPr lang="en-US"/>
            </a:p>
          </p:txBody>
        </p:sp>
        <p:sp>
          <p:nvSpPr>
            <p:cNvPr id="6190" name="Line 29"/>
            <p:cNvSpPr>
              <a:spLocks noChangeShapeType="1"/>
            </p:cNvSpPr>
            <p:nvPr/>
          </p:nvSpPr>
          <p:spPr bwMode="auto">
            <a:xfrm>
              <a:off x="384" y="584"/>
              <a:ext cx="48" cy="28"/>
            </a:xfrm>
            <a:prstGeom prst="line">
              <a:avLst/>
            </a:prstGeom>
            <a:noFill/>
            <a:ln w="9525">
              <a:solidFill>
                <a:schemeClr val="tx1"/>
              </a:solidFill>
              <a:round/>
              <a:headEnd/>
              <a:tailEnd/>
            </a:ln>
          </p:spPr>
          <p:txBody>
            <a:bodyPr/>
            <a:lstStyle/>
            <a:p>
              <a:endParaRPr lang="en-US"/>
            </a:p>
          </p:txBody>
        </p:sp>
        <p:sp>
          <p:nvSpPr>
            <p:cNvPr id="6191" name="Line 30"/>
            <p:cNvSpPr>
              <a:spLocks noChangeShapeType="1"/>
            </p:cNvSpPr>
            <p:nvPr/>
          </p:nvSpPr>
          <p:spPr bwMode="auto">
            <a:xfrm rot="7200000">
              <a:off x="378" y="610"/>
              <a:ext cx="48" cy="28"/>
            </a:xfrm>
            <a:prstGeom prst="line">
              <a:avLst/>
            </a:prstGeom>
            <a:noFill/>
            <a:ln w="9525">
              <a:solidFill>
                <a:schemeClr val="tx1"/>
              </a:solidFill>
              <a:round/>
              <a:headEnd/>
              <a:tailEnd/>
            </a:ln>
          </p:spPr>
          <p:txBody>
            <a:bodyPr/>
            <a:lstStyle/>
            <a:p>
              <a:endParaRPr lang="en-US"/>
            </a:p>
          </p:txBody>
        </p:sp>
        <p:sp>
          <p:nvSpPr>
            <p:cNvPr id="6192" name="Line 31"/>
            <p:cNvSpPr>
              <a:spLocks noChangeShapeType="1"/>
            </p:cNvSpPr>
            <p:nvPr/>
          </p:nvSpPr>
          <p:spPr bwMode="auto">
            <a:xfrm>
              <a:off x="384" y="636"/>
              <a:ext cx="48" cy="28"/>
            </a:xfrm>
            <a:prstGeom prst="line">
              <a:avLst/>
            </a:prstGeom>
            <a:noFill/>
            <a:ln w="9525">
              <a:solidFill>
                <a:schemeClr val="tx1"/>
              </a:solidFill>
              <a:round/>
              <a:headEnd/>
              <a:tailEnd/>
            </a:ln>
          </p:spPr>
          <p:txBody>
            <a:bodyPr/>
            <a:lstStyle/>
            <a:p>
              <a:endParaRPr lang="en-US"/>
            </a:p>
          </p:txBody>
        </p:sp>
        <p:sp>
          <p:nvSpPr>
            <p:cNvPr id="6193" name="Line 32"/>
            <p:cNvSpPr>
              <a:spLocks noChangeShapeType="1"/>
            </p:cNvSpPr>
            <p:nvPr/>
          </p:nvSpPr>
          <p:spPr bwMode="auto">
            <a:xfrm rot="7200000">
              <a:off x="405" y="661"/>
              <a:ext cx="20" cy="12"/>
            </a:xfrm>
            <a:prstGeom prst="line">
              <a:avLst/>
            </a:prstGeom>
            <a:noFill/>
            <a:ln w="9525">
              <a:solidFill>
                <a:schemeClr val="tx1"/>
              </a:solidFill>
              <a:round/>
              <a:headEnd/>
              <a:tailEnd/>
            </a:ln>
          </p:spPr>
          <p:txBody>
            <a:bodyPr/>
            <a:lstStyle/>
            <a:p>
              <a:endParaRPr lang="en-US"/>
            </a:p>
          </p:txBody>
        </p:sp>
        <p:sp>
          <p:nvSpPr>
            <p:cNvPr id="6194" name="Line 33"/>
            <p:cNvSpPr>
              <a:spLocks noChangeShapeType="1"/>
            </p:cNvSpPr>
            <p:nvPr/>
          </p:nvSpPr>
          <p:spPr bwMode="auto">
            <a:xfrm>
              <a:off x="412" y="496"/>
              <a:ext cx="20" cy="12"/>
            </a:xfrm>
            <a:prstGeom prst="line">
              <a:avLst/>
            </a:prstGeom>
            <a:noFill/>
            <a:ln w="9525">
              <a:solidFill>
                <a:schemeClr val="tx1"/>
              </a:solidFill>
              <a:round/>
              <a:headEnd/>
              <a:tailEnd/>
            </a:ln>
          </p:spPr>
          <p:txBody>
            <a:bodyPr/>
            <a:lstStyle/>
            <a:p>
              <a:endParaRPr lang="en-US"/>
            </a:p>
          </p:txBody>
        </p:sp>
        <p:sp>
          <p:nvSpPr>
            <p:cNvPr id="6195" name="Line 34"/>
            <p:cNvSpPr>
              <a:spLocks noChangeShapeType="1"/>
            </p:cNvSpPr>
            <p:nvPr/>
          </p:nvSpPr>
          <p:spPr bwMode="auto">
            <a:xfrm>
              <a:off x="408" y="672"/>
              <a:ext cx="0" cy="96"/>
            </a:xfrm>
            <a:prstGeom prst="line">
              <a:avLst/>
            </a:prstGeom>
            <a:noFill/>
            <a:ln w="9525">
              <a:solidFill>
                <a:schemeClr val="tx1"/>
              </a:solidFill>
              <a:round/>
              <a:headEnd/>
              <a:tailEnd/>
            </a:ln>
          </p:spPr>
          <p:txBody>
            <a:bodyPr/>
            <a:lstStyle/>
            <a:p>
              <a:endParaRPr lang="en-US"/>
            </a:p>
          </p:txBody>
        </p:sp>
        <p:sp>
          <p:nvSpPr>
            <p:cNvPr id="6196" name="Line 35"/>
            <p:cNvSpPr>
              <a:spLocks noChangeShapeType="1"/>
            </p:cNvSpPr>
            <p:nvPr/>
          </p:nvSpPr>
          <p:spPr bwMode="auto">
            <a:xfrm>
              <a:off x="408" y="400"/>
              <a:ext cx="0" cy="96"/>
            </a:xfrm>
            <a:prstGeom prst="line">
              <a:avLst/>
            </a:prstGeom>
            <a:noFill/>
            <a:ln w="9525">
              <a:solidFill>
                <a:schemeClr val="tx1"/>
              </a:solidFill>
              <a:round/>
              <a:headEnd/>
              <a:tailEnd/>
            </a:ln>
          </p:spPr>
          <p:txBody>
            <a:bodyPr/>
            <a:lstStyle/>
            <a:p>
              <a:endParaRPr lang="en-US"/>
            </a:p>
          </p:txBody>
        </p:sp>
      </p:grpSp>
      <p:grpSp>
        <p:nvGrpSpPr>
          <p:cNvPr id="5" name="Group 36"/>
          <p:cNvGrpSpPr>
            <a:grpSpLocks/>
          </p:cNvGrpSpPr>
          <p:nvPr/>
        </p:nvGrpSpPr>
        <p:grpSpPr bwMode="auto">
          <a:xfrm rot="-5400000">
            <a:off x="3986213" y="914400"/>
            <a:ext cx="127000" cy="584200"/>
            <a:chOff x="384" y="400"/>
            <a:chExt cx="48" cy="368"/>
          </a:xfrm>
        </p:grpSpPr>
        <p:sp>
          <p:nvSpPr>
            <p:cNvPr id="6177" name="Line 37"/>
            <p:cNvSpPr>
              <a:spLocks noChangeShapeType="1"/>
            </p:cNvSpPr>
            <p:nvPr/>
          </p:nvSpPr>
          <p:spPr bwMode="auto">
            <a:xfrm rot="7200000">
              <a:off x="378" y="506"/>
              <a:ext cx="48" cy="28"/>
            </a:xfrm>
            <a:prstGeom prst="line">
              <a:avLst/>
            </a:prstGeom>
            <a:noFill/>
            <a:ln w="9525">
              <a:solidFill>
                <a:schemeClr val="tx1"/>
              </a:solidFill>
              <a:round/>
              <a:headEnd/>
              <a:tailEnd/>
            </a:ln>
          </p:spPr>
          <p:txBody>
            <a:bodyPr/>
            <a:lstStyle/>
            <a:p>
              <a:endParaRPr lang="en-US"/>
            </a:p>
          </p:txBody>
        </p:sp>
        <p:sp>
          <p:nvSpPr>
            <p:cNvPr id="6178" name="Line 38"/>
            <p:cNvSpPr>
              <a:spLocks noChangeShapeType="1"/>
            </p:cNvSpPr>
            <p:nvPr/>
          </p:nvSpPr>
          <p:spPr bwMode="auto">
            <a:xfrm>
              <a:off x="384" y="532"/>
              <a:ext cx="48" cy="28"/>
            </a:xfrm>
            <a:prstGeom prst="line">
              <a:avLst/>
            </a:prstGeom>
            <a:noFill/>
            <a:ln w="9525">
              <a:solidFill>
                <a:schemeClr val="tx1"/>
              </a:solidFill>
              <a:round/>
              <a:headEnd/>
              <a:tailEnd/>
            </a:ln>
          </p:spPr>
          <p:txBody>
            <a:bodyPr/>
            <a:lstStyle/>
            <a:p>
              <a:endParaRPr lang="en-US"/>
            </a:p>
          </p:txBody>
        </p:sp>
        <p:sp>
          <p:nvSpPr>
            <p:cNvPr id="6179" name="Line 39"/>
            <p:cNvSpPr>
              <a:spLocks noChangeShapeType="1"/>
            </p:cNvSpPr>
            <p:nvPr/>
          </p:nvSpPr>
          <p:spPr bwMode="auto">
            <a:xfrm rot="7200000">
              <a:off x="378" y="558"/>
              <a:ext cx="48" cy="28"/>
            </a:xfrm>
            <a:prstGeom prst="line">
              <a:avLst/>
            </a:prstGeom>
            <a:noFill/>
            <a:ln w="9525">
              <a:solidFill>
                <a:schemeClr val="tx1"/>
              </a:solidFill>
              <a:round/>
              <a:headEnd/>
              <a:tailEnd/>
            </a:ln>
          </p:spPr>
          <p:txBody>
            <a:bodyPr/>
            <a:lstStyle/>
            <a:p>
              <a:endParaRPr lang="en-US"/>
            </a:p>
          </p:txBody>
        </p:sp>
        <p:sp>
          <p:nvSpPr>
            <p:cNvPr id="6180" name="Line 40"/>
            <p:cNvSpPr>
              <a:spLocks noChangeShapeType="1"/>
            </p:cNvSpPr>
            <p:nvPr/>
          </p:nvSpPr>
          <p:spPr bwMode="auto">
            <a:xfrm>
              <a:off x="384" y="584"/>
              <a:ext cx="48" cy="28"/>
            </a:xfrm>
            <a:prstGeom prst="line">
              <a:avLst/>
            </a:prstGeom>
            <a:noFill/>
            <a:ln w="9525">
              <a:solidFill>
                <a:schemeClr val="tx1"/>
              </a:solidFill>
              <a:round/>
              <a:headEnd/>
              <a:tailEnd/>
            </a:ln>
          </p:spPr>
          <p:txBody>
            <a:bodyPr/>
            <a:lstStyle/>
            <a:p>
              <a:endParaRPr lang="en-US"/>
            </a:p>
          </p:txBody>
        </p:sp>
        <p:sp>
          <p:nvSpPr>
            <p:cNvPr id="6181" name="Line 41"/>
            <p:cNvSpPr>
              <a:spLocks noChangeShapeType="1"/>
            </p:cNvSpPr>
            <p:nvPr/>
          </p:nvSpPr>
          <p:spPr bwMode="auto">
            <a:xfrm rot="7200000">
              <a:off x="378" y="610"/>
              <a:ext cx="48" cy="28"/>
            </a:xfrm>
            <a:prstGeom prst="line">
              <a:avLst/>
            </a:prstGeom>
            <a:noFill/>
            <a:ln w="9525">
              <a:solidFill>
                <a:schemeClr val="tx1"/>
              </a:solidFill>
              <a:round/>
              <a:headEnd/>
              <a:tailEnd/>
            </a:ln>
          </p:spPr>
          <p:txBody>
            <a:bodyPr/>
            <a:lstStyle/>
            <a:p>
              <a:endParaRPr lang="en-US"/>
            </a:p>
          </p:txBody>
        </p:sp>
        <p:sp>
          <p:nvSpPr>
            <p:cNvPr id="6182" name="Line 42"/>
            <p:cNvSpPr>
              <a:spLocks noChangeShapeType="1"/>
            </p:cNvSpPr>
            <p:nvPr/>
          </p:nvSpPr>
          <p:spPr bwMode="auto">
            <a:xfrm>
              <a:off x="384" y="636"/>
              <a:ext cx="48" cy="28"/>
            </a:xfrm>
            <a:prstGeom prst="line">
              <a:avLst/>
            </a:prstGeom>
            <a:noFill/>
            <a:ln w="9525">
              <a:solidFill>
                <a:schemeClr val="tx1"/>
              </a:solidFill>
              <a:round/>
              <a:headEnd/>
              <a:tailEnd/>
            </a:ln>
          </p:spPr>
          <p:txBody>
            <a:bodyPr/>
            <a:lstStyle/>
            <a:p>
              <a:endParaRPr lang="en-US"/>
            </a:p>
          </p:txBody>
        </p:sp>
        <p:sp>
          <p:nvSpPr>
            <p:cNvPr id="6183" name="Line 43"/>
            <p:cNvSpPr>
              <a:spLocks noChangeShapeType="1"/>
            </p:cNvSpPr>
            <p:nvPr/>
          </p:nvSpPr>
          <p:spPr bwMode="auto">
            <a:xfrm rot="7200000">
              <a:off x="405" y="661"/>
              <a:ext cx="20" cy="12"/>
            </a:xfrm>
            <a:prstGeom prst="line">
              <a:avLst/>
            </a:prstGeom>
            <a:noFill/>
            <a:ln w="9525">
              <a:solidFill>
                <a:schemeClr val="tx1"/>
              </a:solidFill>
              <a:round/>
              <a:headEnd/>
              <a:tailEnd/>
            </a:ln>
          </p:spPr>
          <p:txBody>
            <a:bodyPr/>
            <a:lstStyle/>
            <a:p>
              <a:endParaRPr lang="en-US"/>
            </a:p>
          </p:txBody>
        </p:sp>
        <p:sp>
          <p:nvSpPr>
            <p:cNvPr id="6184" name="Line 44"/>
            <p:cNvSpPr>
              <a:spLocks noChangeShapeType="1"/>
            </p:cNvSpPr>
            <p:nvPr/>
          </p:nvSpPr>
          <p:spPr bwMode="auto">
            <a:xfrm>
              <a:off x="412" y="496"/>
              <a:ext cx="20" cy="12"/>
            </a:xfrm>
            <a:prstGeom prst="line">
              <a:avLst/>
            </a:prstGeom>
            <a:noFill/>
            <a:ln w="9525">
              <a:solidFill>
                <a:schemeClr val="tx1"/>
              </a:solidFill>
              <a:round/>
              <a:headEnd/>
              <a:tailEnd/>
            </a:ln>
          </p:spPr>
          <p:txBody>
            <a:bodyPr/>
            <a:lstStyle/>
            <a:p>
              <a:endParaRPr lang="en-US"/>
            </a:p>
          </p:txBody>
        </p:sp>
        <p:sp>
          <p:nvSpPr>
            <p:cNvPr id="6185" name="Line 45"/>
            <p:cNvSpPr>
              <a:spLocks noChangeShapeType="1"/>
            </p:cNvSpPr>
            <p:nvPr/>
          </p:nvSpPr>
          <p:spPr bwMode="auto">
            <a:xfrm>
              <a:off x="408" y="672"/>
              <a:ext cx="0" cy="96"/>
            </a:xfrm>
            <a:prstGeom prst="line">
              <a:avLst/>
            </a:prstGeom>
            <a:noFill/>
            <a:ln w="9525">
              <a:solidFill>
                <a:schemeClr val="tx1"/>
              </a:solidFill>
              <a:round/>
              <a:headEnd/>
              <a:tailEnd/>
            </a:ln>
          </p:spPr>
          <p:txBody>
            <a:bodyPr/>
            <a:lstStyle/>
            <a:p>
              <a:endParaRPr lang="en-US"/>
            </a:p>
          </p:txBody>
        </p:sp>
        <p:sp>
          <p:nvSpPr>
            <p:cNvPr id="6186" name="Line 46"/>
            <p:cNvSpPr>
              <a:spLocks noChangeShapeType="1"/>
            </p:cNvSpPr>
            <p:nvPr/>
          </p:nvSpPr>
          <p:spPr bwMode="auto">
            <a:xfrm>
              <a:off x="408" y="400"/>
              <a:ext cx="0" cy="96"/>
            </a:xfrm>
            <a:prstGeom prst="line">
              <a:avLst/>
            </a:prstGeom>
            <a:noFill/>
            <a:ln w="9525">
              <a:solidFill>
                <a:schemeClr val="tx1"/>
              </a:solidFill>
              <a:round/>
              <a:headEnd/>
              <a:tailEnd/>
            </a:ln>
          </p:spPr>
          <p:txBody>
            <a:bodyPr/>
            <a:lstStyle/>
            <a:p>
              <a:endParaRPr lang="en-US"/>
            </a:p>
          </p:txBody>
        </p:sp>
      </p:grpSp>
      <p:sp>
        <p:nvSpPr>
          <p:cNvPr id="6153" name="Line 47"/>
          <p:cNvSpPr>
            <a:spLocks noChangeShapeType="1"/>
          </p:cNvSpPr>
          <p:nvPr/>
        </p:nvSpPr>
        <p:spPr bwMode="auto">
          <a:xfrm rot="-5400000">
            <a:off x="2208213" y="901700"/>
            <a:ext cx="0" cy="609600"/>
          </a:xfrm>
          <a:prstGeom prst="line">
            <a:avLst/>
          </a:prstGeom>
          <a:noFill/>
          <a:ln w="9525">
            <a:solidFill>
              <a:schemeClr val="tx1"/>
            </a:solidFill>
            <a:round/>
            <a:headEnd/>
            <a:tailEnd/>
          </a:ln>
        </p:spPr>
        <p:txBody>
          <a:bodyPr/>
          <a:lstStyle/>
          <a:p>
            <a:endParaRPr lang="en-US"/>
          </a:p>
        </p:txBody>
      </p:sp>
      <p:sp>
        <p:nvSpPr>
          <p:cNvPr id="6154" name="Line 48"/>
          <p:cNvSpPr>
            <a:spLocks noChangeShapeType="1"/>
          </p:cNvSpPr>
          <p:nvPr/>
        </p:nvSpPr>
        <p:spPr bwMode="auto">
          <a:xfrm rot="-5400000">
            <a:off x="3389313" y="790575"/>
            <a:ext cx="0" cy="838200"/>
          </a:xfrm>
          <a:prstGeom prst="line">
            <a:avLst/>
          </a:prstGeom>
          <a:noFill/>
          <a:ln w="9525">
            <a:solidFill>
              <a:schemeClr val="tx1"/>
            </a:solidFill>
            <a:round/>
            <a:headEnd/>
            <a:tailEnd/>
          </a:ln>
        </p:spPr>
        <p:txBody>
          <a:bodyPr/>
          <a:lstStyle/>
          <a:p>
            <a:endParaRPr lang="en-US"/>
          </a:p>
        </p:txBody>
      </p:sp>
      <p:sp>
        <p:nvSpPr>
          <p:cNvPr id="6155" name="Line 49"/>
          <p:cNvSpPr>
            <a:spLocks noChangeShapeType="1"/>
          </p:cNvSpPr>
          <p:nvPr/>
        </p:nvSpPr>
        <p:spPr bwMode="auto">
          <a:xfrm rot="-5400000">
            <a:off x="4494213" y="901700"/>
            <a:ext cx="0" cy="609600"/>
          </a:xfrm>
          <a:prstGeom prst="line">
            <a:avLst/>
          </a:prstGeom>
          <a:noFill/>
          <a:ln w="9525">
            <a:solidFill>
              <a:schemeClr val="tx1"/>
            </a:solidFill>
            <a:round/>
            <a:headEnd/>
            <a:tailEnd/>
          </a:ln>
        </p:spPr>
        <p:txBody>
          <a:bodyPr/>
          <a:lstStyle/>
          <a:p>
            <a:endParaRPr lang="en-US"/>
          </a:p>
        </p:txBody>
      </p:sp>
      <p:sp>
        <p:nvSpPr>
          <p:cNvPr id="6156" name="Line 50"/>
          <p:cNvSpPr>
            <a:spLocks noChangeShapeType="1"/>
          </p:cNvSpPr>
          <p:nvPr/>
        </p:nvSpPr>
        <p:spPr bwMode="auto">
          <a:xfrm rot="16200000" flipH="1">
            <a:off x="3913188" y="2063750"/>
            <a:ext cx="1714500" cy="0"/>
          </a:xfrm>
          <a:prstGeom prst="line">
            <a:avLst/>
          </a:prstGeom>
          <a:noFill/>
          <a:ln w="9525">
            <a:solidFill>
              <a:schemeClr val="tx1"/>
            </a:solidFill>
            <a:round/>
            <a:headEnd/>
            <a:tailEnd/>
          </a:ln>
        </p:spPr>
        <p:txBody>
          <a:bodyPr/>
          <a:lstStyle/>
          <a:p>
            <a:endParaRPr lang="en-US"/>
          </a:p>
        </p:txBody>
      </p:sp>
      <p:sp>
        <p:nvSpPr>
          <p:cNvPr id="6157" name="Line 51"/>
          <p:cNvSpPr>
            <a:spLocks noChangeShapeType="1"/>
          </p:cNvSpPr>
          <p:nvPr/>
        </p:nvSpPr>
        <p:spPr bwMode="auto">
          <a:xfrm rot="-5400000">
            <a:off x="3695700" y="1816100"/>
            <a:ext cx="0" cy="2209800"/>
          </a:xfrm>
          <a:prstGeom prst="line">
            <a:avLst/>
          </a:prstGeom>
          <a:noFill/>
          <a:ln w="9525">
            <a:solidFill>
              <a:schemeClr val="tx1"/>
            </a:solidFill>
            <a:round/>
            <a:headEnd/>
            <a:tailEnd/>
          </a:ln>
        </p:spPr>
        <p:txBody>
          <a:bodyPr/>
          <a:lstStyle/>
          <a:p>
            <a:endParaRPr lang="en-US"/>
          </a:p>
        </p:txBody>
      </p:sp>
      <p:sp>
        <p:nvSpPr>
          <p:cNvPr id="6158" name="Line 52"/>
          <p:cNvSpPr>
            <a:spLocks noChangeShapeType="1"/>
          </p:cNvSpPr>
          <p:nvPr/>
        </p:nvSpPr>
        <p:spPr bwMode="auto">
          <a:xfrm rot="16200000" flipV="1">
            <a:off x="1524000" y="2311400"/>
            <a:ext cx="0" cy="1219200"/>
          </a:xfrm>
          <a:prstGeom prst="line">
            <a:avLst/>
          </a:prstGeom>
          <a:noFill/>
          <a:ln w="9525">
            <a:solidFill>
              <a:schemeClr val="tx1"/>
            </a:solidFill>
            <a:round/>
            <a:headEnd/>
            <a:tailEnd/>
          </a:ln>
        </p:spPr>
        <p:txBody>
          <a:bodyPr/>
          <a:lstStyle/>
          <a:p>
            <a:endParaRPr lang="en-US"/>
          </a:p>
        </p:txBody>
      </p:sp>
      <p:sp>
        <p:nvSpPr>
          <p:cNvPr id="6159" name="Line 53"/>
          <p:cNvSpPr>
            <a:spLocks noChangeShapeType="1"/>
          </p:cNvSpPr>
          <p:nvPr/>
        </p:nvSpPr>
        <p:spPr bwMode="auto">
          <a:xfrm rot="-5400000">
            <a:off x="55563" y="2063750"/>
            <a:ext cx="1714500" cy="0"/>
          </a:xfrm>
          <a:prstGeom prst="line">
            <a:avLst/>
          </a:prstGeom>
          <a:noFill/>
          <a:ln w="9525">
            <a:solidFill>
              <a:schemeClr val="tx1"/>
            </a:solidFill>
            <a:round/>
            <a:headEnd/>
            <a:tailEnd/>
          </a:ln>
        </p:spPr>
        <p:txBody>
          <a:bodyPr/>
          <a:lstStyle/>
          <a:p>
            <a:endParaRPr lang="en-US"/>
          </a:p>
        </p:txBody>
      </p:sp>
      <p:sp>
        <p:nvSpPr>
          <p:cNvPr id="6160" name="Line 54"/>
          <p:cNvSpPr>
            <a:spLocks noChangeShapeType="1"/>
          </p:cNvSpPr>
          <p:nvPr/>
        </p:nvSpPr>
        <p:spPr bwMode="auto">
          <a:xfrm rot="16200000" flipV="1">
            <a:off x="1179513" y="939800"/>
            <a:ext cx="0" cy="533400"/>
          </a:xfrm>
          <a:prstGeom prst="line">
            <a:avLst/>
          </a:prstGeom>
          <a:noFill/>
          <a:ln w="9525">
            <a:solidFill>
              <a:schemeClr val="tx1"/>
            </a:solidFill>
            <a:round/>
            <a:headEnd/>
            <a:tailEnd/>
          </a:ln>
        </p:spPr>
        <p:txBody>
          <a:bodyPr/>
          <a:lstStyle/>
          <a:p>
            <a:endParaRPr lang="en-US"/>
          </a:p>
        </p:txBody>
      </p:sp>
      <p:sp>
        <p:nvSpPr>
          <p:cNvPr id="6161" name="Text Box 55"/>
          <p:cNvSpPr txBox="1">
            <a:spLocks noChangeArrowheads="1"/>
          </p:cNvSpPr>
          <p:nvPr/>
        </p:nvSpPr>
        <p:spPr bwMode="auto">
          <a:xfrm>
            <a:off x="1957388" y="2413000"/>
            <a:ext cx="1017587" cy="461963"/>
          </a:xfrm>
          <a:prstGeom prst="rect">
            <a:avLst/>
          </a:prstGeom>
          <a:noFill/>
          <a:ln w="9525">
            <a:noFill/>
            <a:miter lim="800000"/>
            <a:headEnd/>
            <a:tailEnd/>
          </a:ln>
        </p:spPr>
        <p:txBody>
          <a:bodyPr wrap="none">
            <a:spAutoFit/>
          </a:bodyPr>
          <a:lstStyle/>
          <a:p>
            <a:r>
              <a:rPr lang="en-US"/>
              <a:t>20.0 V</a:t>
            </a:r>
          </a:p>
        </p:txBody>
      </p:sp>
      <p:sp>
        <p:nvSpPr>
          <p:cNvPr id="6162" name="Text Box 56"/>
          <p:cNvSpPr txBox="1">
            <a:spLocks noChangeArrowheads="1"/>
          </p:cNvSpPr>
          <p:nvPr/>
        </p:nvSpPr>
        <p:spPr bwMode="auto">
          <a:xfrm>
            <a:off x="1319213" y="1457325"/>
            <a:ext cx="652462" cy="461963"/>
          </a:xfrm>
          <a:prstGeom prst="rect">
            <a:avLst/>
          </a:prstGeom>
          <a:noFill/>
          <a:ln w="9525">
            <a:noFill/>
            <a:miter lim="800000"/>
            <a:headEnd/>
            <a:tailEnd/>
          </a:ln>
        </p:spPr>
        <p:txBody>
          <a:bodyPr wrap="none">
            <a:spAutoFit/>
          </a:bodyPr>
          <a:lstStyle/>
          <a:p>
            <a:r>
              <a:rPr lang="en-US"/>
              <a:t>5 </a:t>
            </a:r>
            <a:r>
              <a:rPr lang="en-US">
                <a:sym typeface="Symbol" charset="2"/>
              </a:rPr>
              <a:t></a:t>
            </a:r>
            <a:endParaRPr lang="en-US"/>
          </a:p>
        </p:txBody>
      </p:sp>
      <p:sp>
        <p:nvSpPr>
          <p:cNvPr id="6163" name="Text Box 57"/>
          <p:cNvSpPr txBox="1">
            <a:spLocks noChangeArrowheads="1"/>
          </p:cNvSpPr>
          <p:nvPr/>
        </p:nvSpPr>
        <p:spPr bwMode="auto">
          <a:xfrm>
            <a:off x="2493963" y="1444625"/>
            <a:ext cx="652462" cy="461963"/>
          </a:xfrm>
          <a:prstGeom prst="rect">
            <a:avLst/>
          </a:prstGeom>
          <a:noFill/>
          <a:ln w="9525">
            <a:noFill/>
            <a:miter lim="800000"/>
            <a:headEnd/>
            <a:tailEnd/>
          </a:ln>
        </p:spPr>
        <p:txBody>
          <a:bodyPr wrap="none">
            <a:spAutoFit/>
          </a:bodyPr>
          <a:lstStyle/>
          <a:p>
            <a:r>
              <a:rPr lang="en-US"/>
              <a:t>7 </a:t>
            </a:r>
            <a:r>
              <a:rPr lang="en-US">
                <a:sym typeface="Symbol" charset="2"/>
              </a:rPr>
              <a:t></a:t>
            </a:r>
            <a:endParaRPr lang="en-US"/>
          </a:p>
        </p:txBody>
      </p:sp>
      <p:sp>
        <p:nvSpPr>
          <p:cNvPr id="6164" name="Text Box 58"/>
          <p:cNvSpPr txBox="1">
            <a:spLocks noChangeArrowheads="1"/>
          </p:cNvSpPr>
          <p:nvPr/>
        </p:nvSpPr>
        <p:spPr bwMode="auto">
          <a:xfrm>
            <a:off x="3636963" y="1381125"/>
            <a:ext cx="793750" cy="461963"/>
          </a:xfrm>
          <a:prstGeom prst="rect">
            <a:avLst/>
          </a:prstGeom>
          <a:noFill/>
          <a:ln w="9525">
            <a:noFill/>
            <a:miter lim="800000"/>
            <a:headEnd/>
            <a:tailEnd/>
          </a:ln>
        </p:spPr>
        <p:txBody>
          <a:bodyPr wrap="none">
            <a:spAutoFit/>
          </a:bodyPr>
          <a:lstStyle/>
          <a:p>
            <a:r>
              <a:rPr lang="en-US"/>
              <a:t>11 </a:t>
            </a:r>
            <a:r>
              <a:rPr lang="en-US">
                <a:sym typeface="Symbol" charset="2"/>
              </a:rPr>
              <a:t></a:t>
            </a:r>
            <a:endParaRPr lang="en-US"/>
          </a:p>
        </p:txBody>
      </p:sp>
      <p:sp>
        <p:nvSpPr>
          <p:cNvPr id="6165" name="Line 59"/>
          <p:cNvSpPr>
            <a:spLocks noChangeShapeType="1"/>
          </p:cNvSpPr>
          <p:nvPr/>
        </p:nvSpPr>
        <p:spPr bwMode="auto">
          <a:xfrm rot="16200000" flipV="1">
            <a:off x="2474913" y="584200"/>
            <a:ext cx="0" cy="228600"/>
          </a:xfrm>
          <a:prstGeom prst="line">
            <a:avLst/>
          </a:prstGeom>
          <a:noFill/>
          <a:ln w="9525">
            <a:solidFill>
              <a:schemeClr val="tx1"/>
            </a:solidFill>
            <a:round/>
            <a:headEnd/>
            <a:tailEnd/>
          </a:ln>
        </p:spPr>
        <p:txBody>
          <a:bodyPr/>
          <a:lstStyle/>
          <a:p>
            <a:endParaRPr lang="en-US"/>
          </a:p>
        </p:txBody>
      </p:sp>
      <p:sp>
        <p:nvSpPr>
          <p:cNvPr id="6166" name="Line 60"/>
          <p:cNvSpPr>
            <a:spLocks noChangeShapeType="1"/>
          </p:cNvSpPr>
          <p:nvPr/>
        </p:nvSpPr>
        <p:spPr bwMode="auto">
          <a:xfrm rot="16200000" flipV="1">
            <a:off x="3771900" y="-25400"/>
            <a:ext cx="0" cy="1447800"/>
          </a:xfrm>
          <a:prstGeom prst="line">
            <a:avLst/>
          </a:prstGeom>
          <a:noFill/>
          <a:ln w="9525">
            <a:solidFill>
              <a:schemeClr val="tx1"/>
            </a:solidFill>
            <a:round/>
            <a:headEnd/>
            <a:tailEnd/>
          </a:ln>
        </p:spPr>
        <p:txBody>
          <a:bodyPr/>
          <a:lstStyle/>
          <a:p>
            <a:endParaRPr lang="en-US"/>
          </a:p>
        </p:txBody>
      </p:sp>
      <p:sp>
        <p:nvSpPr>
          <p:cNvPr id="6167" name="Line 63"/>
          <p:cNvSpPr>
            <a:spLocks noChangeShapeType="1"/>
          </p:cNvSpPr>
          <p:nvPr/>
        </p:nvSpPr>
        <p:spPr bwMode="auto">
          <a:xfrm rot="16200000" flipV="1">
            <a:off x="1331913" y="584200"/>
            <a:ext cx="0" cy="228600"/>
          </a:xfrm>
          <a:prstGeom prst="line">
            <a:avLst/>
          </a:prstGeom>
          <a:noFill/>
          <a:ln w="9525">
            <a:solidFill>
              <a:schemeClr val="tx1"/>
            </a:solidFill>
            <a:round/>
            <a:headEnd/>
            <a:tailEnd/>
          </a:ln>
        </p:spPr>
        <p:txBody>
          <a:bodyPr/>
          <a:lstStyle/>
          <a:p>
            <a:endParaRPr lang="en-US"/>
          </a:p>
        </p:txBody>
      </p:sp>
      <p:sp>
        <p:nvSpPr>
          <p:cNvPr id="6168" name="Line 64"/>
          <p:cNvSpPr>
            <a:spLocks noChangeShapeType="1"/>
          </p:cNvSpPr>
          <p:nvPr/>
        </p:nvSpPr>
        <p:spPr bwMode="auto">
          <a:xfrm rot="16200000" flipV="1">
            <a:off x="2017713" y="584200"/>
            <a:ext cx="0" cy="228600"/>
          </a:xfrm>
          <a:prstGeom prst="line">
            <a:avLst/>
          </a:prstGeom>
          <a:noFill/>
          <a:ln w="9525">
            <a:solidFill>
              <a:schemeClr val="tx1"/>
            </a:solidFill>
            <a:round/>
            <a:headEnd/>
            <a:tailEnd/>
          </a:ln>
        </p:spPr>
        <p:txBody>
          <a:bodyPr/>
          <a:lstStyle/>
          <a:p>
            <a:endParaRPr lang="en-US"/>
          </a:p>
        </p:txBody>
      </p:sp>
      <p:sp>
        <p:nvSpPr>
          <p:cNvPr id="6169" name="Line 65"/>
          <p:cNvSpPr>
            <a:spLocks noChangeShapeType="1"/>
          </p:cNvSpPr>
          <p:nvPr/>
        </p:nvSpPr>
        <p:spPr bwMode="auto">
          <a:xfrm rot="16200000" flipH="1">
            <a:off x="963613" y="952500"/>
            <a:ext cx="508000" cy="0"/>
          </a:xfrm>
          <a:prstGeom prst="line">
            <a:avLst/>
          </a:prstGeom>
          <a:noFill/>
          <a:ln w="9525">
            <a:solidFill>
              <a:schemeClr val="tx1"/>
            </a:solidFill>
            <a:round/>
            <a:headEnd/>
            <a:tailEnd/>
          </a:ln>
        </p:spPr>
        <p:txBody>
          <a:bodyPr/>
          <a:lstStyle/>
          <a:p>
            <a:endParaRPr lang="en-US"/>
          </a:p>
        </p:txBody>
      </p:sp>
      <p:sp>
        <p:nvSpPr>
          <p:cNvPr id="6170" name="Line 66"/>
          <p:cNvSpPr>
            <a:spLocks noChangeShapeType="1"/>
          </p:cNvSpPr>
          <p:nvPr/>
        </p:nvSpPr>
        <p:spPr bwMode="auto">
          <a:xfrm rot="16200000" flipH="1">
            <a:off x="1878013" y="952500"/>
            <a:ext cx="508000" cy="0"/>
          </a:xfrm>
          <a:prstGeom prst="line">
            <a:avLst/>
          </a:prstGeom>
          <a:noFill/>
          <a:ln w="9525">
            <a:solidFill>
              <a:schemeClr val="tx1"/>
            </a:solidFill>
            <a:round/>
            <a:headEnd/>
            <a:tailEnd/>
          </a:ln>
        </p:spPr>
        <p:txBody>
          <a:bodyPr/>
          <a:lstStyle/>
          <a:p>
            <a:endParaRPr lang="en-US"/>
          </a:p>
        </p:txBody>
      </p:sp>
      <p:sp>
        <p:nvSpPr>
          <p:cNvPr id="6171" name="Line 67"/>
          <p:cNvSpPr>
            <a:spLocks noChangeShapeType="1"/>
          </p:cNvSpPr>
          <p:nvPr/>
        </p:nvSpPr>
        <p:spPr bwMode="auto">
          <a:xfrm rot="16200000" flipH="1">
            <a:off x="2106613" y="952500"/>
            <a:ext cx="508000" cy="0"/>
          </a:xfrm>
          <a:prstGeom prst="line">
            <a:avLst/>
          </a:prstGeom>
          <a:noFill/>
          <a:ln w="9525">
            <a:solidFill>
              <a:schemeClr val="tx1"/>
            </a:solidFill>
            <a:round/>
            <a:headEnd/>
            <a:tailEnd/>
          </a:ln>
        </p:spPr>
        <p:txBody>
          <a:bodyPr/>
          <a:lstStyle/>
          <a:p>
            <a:endParaRPr lang="en-US"/>
          </a:p>
        </p:txBody>
      </p:sp>
      <p:sp>
        <p:nvSpPr>
          <p:cNvPr id="6172" name="Line 70"/>
          <p:cNvSpPr>
            <a:spLocks noChangeShapeType="1"/>
          </p:cNvSpPr>
          <p:nvPr/>
        </p:nvSpPr>
        <p:spPr bwMode="auto">
          <a:xfrm rot="16200000" flipH="1">
            <a:off x="4240213" y="952500"/>
            <a:ext cx="508000" cy="0"/>
          </a:xfrm>
          <a:prstGeom prst="line">
            <a:avLst/>
          </a:prstGeom>
          <a:noFill/>
          <a:ln w="9525">
            <a:solidFill>
              <a:schemeClr val="tx1"/>
            </a:solidFill>
            <a:round/>
            <a:headEnd/>
            <a:tailEnd/>
          </a:ln>
        </p:spPr>
        <p:txBody>
          <a:bodyPr/>
          <a:lstStyle/>
          <a:p>
            <a:endParaRPr lang="en-US"/>
          </a:p>
        </p:txBody>
      </p:sp>
      <p:sp>
        <p:nvSpPr>
          <p:cNvPr id="6173" name="Text Box 76"/>
          <p:cNvSpPr txBox="1">
            <a:spLocks noChangeArrowheads="1"/>
          </p:cNvSpPr>
          <p:nvPr/>
        </p:nvSpPr>
        <p:spPr bwMode="auto">
          <a:xfrm>
            <a:off x="304800" y="4991100"/>
            <a:ext cx="6589713" cy="461963"/>
          </a:xfrm>
          <a:prstGeom prst="rect">
            <a:avLst/>
          </a:prstGeom>
          <a:noFill/>
          <a:ln w="9525">
            <a:noFill/>
            <a:miter lim="800000"/>
            <a:headEnd/>
            <a:tailEnd/>
          </a:ln>
        </p:spPr>
        <p:txBody>
          <a:bodyPr wrap="none">
            <a:spAutoFit/>
          </a:bodyPr>
          <a:lstStyle/>
          <a:p>
            <a:r>
              <a:rPr lang="en-US"/>
              <a:t>Both Ammeters: 0.870 A, V1 = 4.35 V, V2 = 15.7 V</a:t>
            </a:r>
          </a:p>
        </p:txBody>
      </p:sp>
      <p:sp>
        <p:nvSpPr>
          <p:cNvPr id="7245" name="Text Box 77"/>
          <p:cNvSpPr txBox="1">
            <a:spLocks noChangeArrowheads="1"/>
          </p:cNvSpPr>
          <p:nvPr/>
        </p:nvSpPr>
        <p:spPr bwMode="auto">
          <a:xfrm>
            <a:off x="822325" y="3675063"/>
            <a:ext cx="2103438" cy="646112"/>
          </a:xfrm>
          <a:prstGeom prst="rect">
            <a:avLst/>
          </a:prstGeom>
          <a:noFill/>
          <a:ln w="9525">
            <a:noFill/>
            <a:miter lim="800000"/>
            <a:headEnd/>
            <a:tailEnd/>
          </a:ln>
        </p:spPr>
        <p:txBody>
          <a:bodyPr wrap="none">
            <a:spAutoFit/>
          </a:bodyPr>
          <a:lstStyle/>
          <a:p>
            <a:r>
              <a:rPr lang="en-US" sz="1200"/>
              <a:t>V = IR</a:t>
            </a:r>
          </a:p>
          <a:p>
            <a:r>
              <a:rPr lang="en-US" sz="1100"/>
              <a:t>V</a:t>
            </a:r>
            <a:r>
              <a:rPr lang="en-US" sz="1100" baseline="-25000"/>
              <a:t>1</a:t>
            </a:r>
            <a:r>
              <a:rPr lang="en-US" sz="1200"/>
              <a:t>  = (</a:t>
            </a:r>
            <a:r>
              <a:rPr lang="en-US" sz="1100"/>
              <a:t>5 </a:t>
            </a:r>
            <a:r>
              <a:rPr lang="en-US" sz="1100">
                <a:sym typeface="Symbol" charset="2"/>
              </a:rPr>
              <a:t></a:t>
            </a:r>
            <a:r>
              <a:rPr lang="en-US" sz="1200"/>
              <a:t>)(.8696 A) = 4.35 V</a:t>
            </a:r>
          </a:p>
          <a:p>
            <a:r>
              <a:rPr lang="en-US" sz="1100"/>
              <a:t>V</a:t>
            </a:r>
            <a:r>
              <a:rPr lang="en-US" sz="1100" baseline="-25000"/>
              <a:t>2</a:t>
            </a:r>
            <a:r>
              <a:rPr lang="en-US" sz="1200"/>
              <a:t>  = (</a:t>
            </a:r>
            <a:r>
              <a:rPr lang="en-US" sz="1100"/>
              <a:t>18 </a:t>
            </a:r>
            <a:r>
              <a:rPr lang="en-US" sz="1100">
                <a:sym typeface="Symbol" charset="2"/>
              </a:rPr>
              <a:t></a:t>
            </a:r>
            <a:r>
              <a:rPr lang="en-US" sz="1200"/>
              <a:t>)(.8696 A) = 15.7 V</a:t>
            </a:r>
          </a:p>
        </p:txBody>
      </p:sp>
      <p:sp>
        <p:nvSpPr>
          <p:cNvPr id="6175" name="Oval 74"/>
          <p:cNvSpPr>
            <a:spLocks noChangeArrowheads="1"/>
          </p:cNvSpPr>
          <p:nvPr/>
        </p:nvSpPr>
        <p:spPr bwMode="auto">
          <a:xfrm>
            <a:off x="4495800" y="1968500"/>
            <a:ext cx="457200" cy="381000"/>
          </a:xfrm>
          <a:prstGeom prst="ellipse">
            <a:avLst/>
          </a:prstGeom>
          <a:solidFill>
            <a:schemeClr val="bg1"/>
          </a:solidFill>
          <a:ln w="9525">
            <a:solidFill>
              <a:schemeClr val="tx1"/>
            </a:solidFill>
            <a:round/>
            <a:headEnd/>
            <a:tailEnd/>
          </a:ln>
        </p:spPr>
        <p:txBody>
          <a:bodyPr wrap="none" anchor="ctr"/>
          <a:lstStyle/>
          <a:p>
            <a:pPr algn="ctr"/>
            <a:r>
              <a:rPr lang="en-US"/>
              <a:t>A</a:t>
            </a:r>
            <a:r>
              <a:rPr lang="en-US" baseline="-25000"/>
              <a:t>1</a:t>
            </a:r>
          </a:p>
        </p:txBody>
      </p:sp>
      <p:sp>
        <p:nvSpPr>
          <p:cNvPr id="6176" name="Oval 75"/>
          <p:cNvSpPr>
            <a:spLocks noChangeArrowheads="1"/>
          </p:cNvSpPr>
          <p:nvPr/>
        </p:nvSpPr>
        <p:spPr bwMode="auto">
          <a:xfrm>
            <a:off x="685800" y="1905000"/>
            <a:ext cx="457200" cy="381000"/>
          </a:xfrm>
          <a:prstGeom prst="ellipse">
            <a:avLst/>
          </a:prstGeom>
          <a:solidFill>
            <a:schemeClr val="bg1"/>
          </a:solidFill>
          <a:ln w="9525">
            <a:solidFill>
              <a:schemeClr val="tx1"/>
            </a:solidFill>
            <a:round/>
            <a:headEnd/>
            <a:tailEnd/>
          </a:ln>
        </p:spPr>
        <p:txBody>
          <a:bodyPr wrap="none" anchor="ctr"/>
          <a:lstStyle/>
          <a:p>
            <a:pPr algn="ctr"/>
            <a:r>
              <a:rPr lang="en-US"/>
              <a:t>A</a:t>
            </a:r>
            <a:r>
              <a:rPr lang="en-US" baseline="-25000"/>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45"/>
                                        </p:tgtEl>
                                        <p:attrNameLst>
                                          <p:attrName>style.visibility</p:attrName>
                                        </p:attrNameLst>
                                      </p:cBhvr>
                                      <p:to>
                                        <p:strVal val="visible"/>
                                      </p:to>
                                    </p:set>
                                    <p:animEffect transition="in" filter="wipe(left)">
                                      <p:cBhvr>
                                        <p:cTn id="7" dur="500"/>
                                        <p:tgtEl>
                                          <p:spTgt spid="7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45"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5"/>
          <p:cNvSpPr txBox="1">
            <a:spLocks noChangeArrowheads="1"/>
          </p:cNvSpPr>
          <p:nvPr/>
        </p:nvSpPr>
        <p:spPr bwMode="auto">
          <a:xfrm>
            <a:off x="609600" y="254000"/>
            <a:ext cx="6505575" cy="523875"/>
          </a:xfrm>
          <a:prstGeom prst="rect">
            <a:avLst/>
          </a:prstGeom>
          <a:noFill/>
          <a:ln w="9525">
            <a:noFill/>
            <a:miter lim="800000"/>
            <a:headEnd/>
            <a:tailEnd/>
          </a:ln>
        </p:spPr>
        <p:txBody>
          <a:bodyPr wrap="none">
            <a:spAutoFit/>
          </a:bodyPr>
          <a:lstStyle/>
          <a:p>
            <a:r>
              <a:rPr lang="en-US"/>
              <a:t>What are the readings on the meters? (2 SF)</a:t>
            </a:r>
          </a:p>
        </p:txBody>
      </p:sp>
      <p:sp>
        <p:nvSpPr>
          <p:cNvPr id="6147" name="Text Box 26"/>
          <p:cNvSpPr txBox="1">
            <a:spLocks noChangeArrowheads="1"/>
          </p:cNvSpPr>
          <p:nvPr/>
        </p:nvSpPr>
        <p:spPr bwMode="auto">
          <a:xfrm>
            <a:off x="304800" y="5067300"/>
            <a:ext cx="5232400" cy="461963"/>
          </a:xfrm>
          <a:prstGeom prst="rect">
            <a:avLst/>
          </a:prstGeom>
          <a:noFill/>
          <a:ln w="9525">
            <a:noFill/>
            <a:miter lim="800000"/>
            <a:headEnd/>
            <a:tailEnd/>
          </a:ln>
        </p:spPr>
        <p:txBody>
          <a:bodyPr wrap="none">
            <a:spAutoFit/>
          </a:bodyPr>
          <a:lstStyle/>
          <a:p>
            <a:r>
              <a:rPr lang="en-US" sz="2400"/>
              <a:t>A1 = 9.0, A2 = 5.0, A3 = 3.0, A4 = 2.0 A</a:t>
            </a:r>
          </a:p>
        </p:txBody>
      </p:sp>
      <p:grpSp>
        <p:nvGrpSpPr>
          <p:cNvPr id="2" name="Group 27"/>
          <p:cNvGrpSpPr>
            <a:grpSpLocks/>
          </p:cNvGrpSpPr>
          <p:nvPr/>
        </p:nvGrpSpPr>
        <p:grpSpPr bwMode="auto">
          <a:xfrm>
            <a:off x="838200" y="1016000"/>
            <a:ext cx="6140450" cy="2095500"/>
            <a:chOff x="528" y="1968"/>
            <a:chExt cx="3868" cy="1584"/>
          </a:xfrm>
        </p:grpSpPr>
        <p:sp>
          <p:nvSpPr>
            <p:cNvPr id="6157" name="Line 28"/>
            <p:cNvSpPr>
              <a:spLocks noChangeShapeType="1"/>
            </p:cNvSpPr>
            <p:nvPr/>
          </p:nvSpPr>
          <p:spPr bwMode="auto">
            <a:xfrm>
              <a:off x="624" y="1968"/>
              <a:ext cx="3744" cy="0"/>
            </a:xfrm>
            <a:prstGeom prst="line">
              <a:avLst/>
            </a:prstGeom>
            <a:noFill/>
            <a:ln w="9525">
              <a:solidFill>
                <a:schemeClr val="tx1"/>
              </a:solidFill>
              <a:round/>
              <a:headEnd/>
              <a:tailEnd/>
            </a:ln>
          </p:spPr>
          <p:txBody>
            <a:bodyPr/>
            <a:lstStyle/>
            <a:p>
              <a:endParaRPr lang="en-US"/>
            </a:p>
          </p:txBody>
        </p:sp>
        <p:sp>
          <p:nvSpPr>
            <p:cNvPr id="6158" name="Line 29"/>
            <p:cNvSpPr>
              <a:spLocks noChangeShapeType="1"/>
            </p:cNvSpPr>
            <p:nvPr/>
          </p:nvSpPr>
          <p:spPr bwMode="auto">
            <a:xfrm>
              <a:off x="624" y="3552"/>
              <a:ext cx="3744" cy="0"/>
            </a:xfrm>
            <a:prstGeom prst="line">
              <a:avLst/>
            </a:prstGeom>
            <a:noFill/>
            <a:ln w="9525">
              <a:solidFill>
                <a:schemeClr val="tx1"/>
              </a:solidFill>
              <a:round/>
              <a:headEnd/>
              <a:tailEnd/>
            </a:ln>
          </p:spPr>
          <p:txBody>
            <a:bodyPr/>
            <a:lstStyle/>
            <a:p>
              <a:endParaRPr lang="en-US"/>
            </a:p>
          </p:txBody>
        </p:sp>
        <p:grpSp>
          <p:nvGrpSpPr>
            <p:cNvPr id="3" name="Group 30"/>
            <p:cNvGrpSpPr>
              <a:grpSpLocks/>
            </p:cNvGrpSpPr>
            <p:nvPr/>
          </p:nvGrpSpPr>
          <p:grpSpPr bwMode="auto">
            <a:xfrm>
              <a:off x="528" y="2658"/>
              <a:ext cx="192" cy="318"/>
              <a:chOff x="864" y="432"/>
              <a:chExt cx="192" cy="318"/>
            </a:xfrm>
          </p:grpSpPr>
          <p:sp>
            <p:nvSpPr>
              <p:cNvPr id="6201" name="Line 31"/>
              <p:cNvSpPr>
                <a:spLocks noChangeShapeType="1"/>
              </p:cNvSpPr>
              <p:nvPr/>
            </p:nvSpPr>
            <p:spPr bwMode="auto">
              <a:xfrm>
                <a:off x="864" y="576"/>
                <a:ext cx="192" cy="0"/>
              </a:xfrm>
              <a:prstGeom prst="line">
                <a:avLst/>
              </a:prstGeom>
              <a:noFill/>
              <a:ln w="9525">
                <a:solidFill>
                  <a:schemeClr val="tx1"/>
                </a:solidFill>
                <a:round/>
                <a:headEnd/>
                <a:tailEnd/>
              </a:ln>
            </p:spPr>
            <p:txBody>
              <a:bodyPr/>
              <a:lstStyle/>
              <a:p>
                <a:endParaRPr lang="en-US"/>
              </a:p>
            </p:txBody>
          </p:sp>
          <p:sp>
            <p:nvSpPr>
              <p:cNvPr id="6202" name="Line 32"/>
              <p:cNvSpPr>
                <a:spLocks noChangeShapeType="1"/>
              </p:cNvSpPr>
              <p:nvPr/>
            </p:nvSpPr>
            <p:spPr bwMode="auto">
              <a:xfrm>
                <a:off x="912" y="606"/>
                <a:ext cx="96" cy="0"/>
              </a:xfrm>
              <a:prstGeom prst="line">
                <a:avLst/>
              </a:prstGeom>
              <a:noFill/>
              <a:ln w="9525">
                <a:solidFill>
                  <a:schemeClr val="tx1"/>
                </a:solidFill>
                <a:round/>
                <a:headEnd/>
                <a:tailEnd/>
              </a:ln>
            </p:spPr>
            <p:txBody>
              <a:bodyPr/>
              <a:lstStyle/>
              <a:p>
                <a:endParaRPr lang="en-US"/>
              </a:p>
            </p:txBody>
          </p:sp>
          <p:sp>
            <p:nvSpPr>
              <p:cNvPr id="6203" name="Line 33"/>
              <p:cNvSpPr>
                <a:spLocks noChangeShapeType="1"/>
              </p:cNvSpPr>
              <p:nvPr/>
            </p:nvSpPr>
            <p:spPr bwMode="auto">
              <a:xfrm flipV="1">
                <a:off x="960" y="432"/>
                <a:ext cx="0" cy="144"/>
              </a:xfrm>
              <a:prstGeom prst="line">
                <a:avLst/>
              </a:prstGeom>
              <a:noFill/>
              <a:ln w="9525">
                <a:solidFill>
                  <a:schemeClr val="tx1"/>
                </a:solidFill>
                <a:round/>
                <a:headEnd/>
                <a:tailEnd/>
              </a:ln>
            </p:spPr>
            <p:txBody>
              <a:bodyPr/>
              <a:lstStyle/>
              <a:p>
                <a:endParaRPr lang="en-US"/>
              </a:p>
            </p:txBody>
          </p:sp>
          <p:sp>
            <p:nvSpPr>
              <p:cNvPr id="6204" name="Line 34"/>
              <p:cNvSpPr>
                <a:spLocks noChangeShapeType="1"/>
              </p:cNvSpPr>
              <p:nvPr/>
            </p:nvSpPr>
            <p:spPr bwMode="auto">
              <a:xfrm flipV="1">
                <a:off x="960" y="606"/>
                <a:ext cx="0" cy="144"/>
              </a:xfrm>
              <a:prstGeom prst="line">
                <a:avLst/>
              </a:prstGeom>
              <a:noFill/>
              <a:ln w="9525">
                <a:solidFill>
                  <a:schemeClr val="tx1"/>
                </a:solidFill>
                <a:round/>
                <a:headEnd/>
                <a:tailEnd/>
              </a:ln>
            </p:spPr>
            <p:txBody>
              <a:bodyPr/>
              <a:lstStyle/>
              <a:p>
                <a:endParaRPr lang="en-US"/>
              </a:p>
            </p:txBody>
          </p:sp>
        </p:grpSp>
        <p:sp>
          <p:nvSpPr>
            <p:cNvPr id="6160" name="Line 35"/>
            <p:cNvSpPr>
              <a:spLocks noChangeShapeType="1"/>
            </p:cNvSpPr>
            <p:nvPr/>
          </p:nvSpPr>
          <p:spPr bwMode="auto">
            <a:xfrm flipV="1">
              <a:off x="624" y="1968"/>
              <a:ext cx="0" cy="720"/>
            </a:xfrm>
            <a:prstGeom prst="line">
              <a:avLst/>
            </a:prstGeom>
            <a:noFill/>
            <a:ln w="9525">
              <a:solidFill>
                <a:schemeClr val="tx1"/>
              </a:solidFill>
              <a:round/>
              <a:headEnd/>
              <a:tailEnd/>
            </a:ln>
          </p:spPr>
          <p:txBody>
            <a:bodyPr/>
            <a:lstStyle/>
            <a:p>
              <a:endParaRPr lang="en-US"/>
            </a:p>
          </p:txBody>
        </p:sp>
        <p:sp>
          <p:nvSpPr>
            <p:cNvPr id="6161" name="Line 36"/>
            <p:cNvSpPr>
              <a:spLocks noChangeShapeType="1"/>
            </p:cNvSpPr>
            <p:nvPr/>
          </p:nvSpPr>
          <p:spPr bwMode="auto">
            <a:xfrm flipV="1">
              <a:off x="624" y="2880"/>
              <a:ext cx="0" cy="672"/>
            </a:xfrm>
            <a:prstGeom prst="line">
              <a:avLst/>
            </a:prstGeom>
            <a:noFill/>
            <a:ln w="9525">
              <a:solidFill>
                <a:schemeClr val="tx1"/>
              </a:solidFill>
              <a:round/>
              <a:headEnd/>
              <a:tailEnd/>
            </a:ln>
          </p:spPr>
          <p:txBody>
            <a:bodyPr/>
            <a:lstStyle/>
            <a:p>
              <a:endParaRPr lang="en-US"/>
            </a:p>
          </p:txBody>
        </p:sp>
        <p:grpSp>
          <p:nvGrpSpPr>
            <p:cNvPr id="4" name="Group 37"/>
            <p:cNvGrpSpPr>
              <a:grpSpLocks/>
            </p:cNvGrpSpPr>
            <p:nvPr/>
          </p:nvGrpSpPr>
          <p:grpSpPr bwMode="auto">
            <a:xfrm>
              <a:off x="1600" y="2550"/>
              <a:ext cx="80" cy="368"/>
              <a:chOff x="384" y="400"/>
              <a:chExt cx="48" cy="368"/>
            </a:xfrm>
          </p:grpSpPr>
          <p:sp>
            <p:nvSpPr>
              <p:cNvPr id="6191" name="Line 38"/>
              <p:cNvSpPr>
                <a:spLocks noChangeShapeType="1"/>
              </p:cNvSpPr>
              <p:nvPr/>
            </p:nvSpPr>
            <p:spPr bwMode="auto">
              <a:xfrm rot="7200000">
                <a:off x="378" y="506"/>
                <a:ext cx="48" cy="28"/>
              </a:xfrm>
              <a:prstGeom prst="line">
                <a:avLst/>
              </a:prstGeom>
              <a:noFill/>
              <a:ln w="9525">
                <a:solidFill>
                  <a:schemeClr val="tx1"/>
                </a:solidFill>
                <a:round/>
                <a:headEnd/>
                <a:tailEnd/>
              </a:ln>
            </p:spPr>
            <p:txBody>
              <a:bodyPr/>
              <a:lstStyle/>
              <a:p>
                <a:endParaRPr lang="en-US"/>
              </a:p>
            </p:txBody>
          </p:sp>
          <p:sp>
            <p:nvSpPr>
              <p:cNvPr id="6192" name="Line 39"/>
              <p:cNvSpPr>
                <a:spLocks noChangeShapeType="1"/>
              </p:cNvSpPr>
              <p:nvPr/>
            </p:nvSpPr>
            <p:spPr bwMode="auto">
              <a:xfrm>
                <a:off x="384" y="532"/>
                <a:ext cx="48" cy="28"/>
              </a:xfrm>
              <a:prstGeom prst="line">
                <a:avLst/>
              </a:prstGeom>
              <a:noFill/>
              <a:ln w="9525">
                <a:solidFill>
                  <a:schemeClr val="tx1"/>
                </a:solidFill>
                <a:round/>
                <a:headEnd/>
                <a:tailEnd/>
              </a:ln>
            </p:spPr>
            <p:txBody>
              <a:bodyPr/>
              <a:lstStyle/>
              <a:p>
                <a:endParaRPr lang="en-US"/>
              </a:p>
            </p:txBody>
          </p:sp>
          <p:sp>
            <p:nvSpPr>
              <p:cNvPr id="6193" name="Line 40"/>
              <p:cNvSpPr>
                <a:spLocks noChangeShapeType="1"/>
              </p:cNvSpPr>
              <p:nvPr/>
            </p:nvSpPr>
            <p:spPr bwMode="auto">
              <a:xfrm rot="7200000">
                <a:off x="378" y="558"/>
                <a:ext cx="48" cy="28"/>
              </a:xfrm>
              <a:prstGeom prst="line">
                <a:avLst/>
              </a:prstGeom>
              <a:noFill/>
              <a:ln w="9525">
                <a:solidFill>
                  <a:schemeClr val="tx1"/>
                </a:solidFill>
                <a:round/>
                <a:headEnd/>
                <a:tailEnd/>
              </a:ln>
            </p:spPr>
            <p:txBody>
              <a:bodyPr/>
              <a:lstStyle/>
              <a:p>
                <a:endParaRPr lang="en-US"/>
              </a:p>
            </p:txBody>
          </p:sp>
          <p:sp>
            <p:nvSpPr>
              <p:cNvPr id="6194" name="Line 41"/>
              <p:cNvSpPr>
                <a:spLocks noChangeShapeType="1"/>
              </p:cNvSpPr>
              <p:nvPr/>
            </p:nvSpPr>
            <p:spPr bwMode="auto">
              <a:xfrm>
                <a:off x="384" y="584"/>
                <a:ext cx="48" cy="28"/>
              </a:xfrm>
              <a:prstGeom prst="line">
                <a:avLst/>
              </a:prstGeom>
              <a:noFill/>
              <a:ln w="9525">
                <a:solidFill>
                  <a:schemeClr val="tx1"/>
                </a:solidFill>
                <a:round/>
                <a:headEnd/>
                <a:tailEnd/>
              </a:ln>
            </p:spPr>
            <p:txBody>
              <a:bodyPr/>
              <a:lstStyle/>
              <a:p>
                <a:endParaRPr lang="en-US"/>
              </a:p>
            </p:txBody>
          </p:sp>
          <p:sp>
            <p:nvSpPr>
              <p:cNvPr id="6195" name="Line 42"/>
              <p:cNvSpPr>
                <a:spLocks noChangeShapeType="1"/>
              </p:cNvSpPr>
              <p:nvPr/>
            </p:nvSpPr>
            <p:spPr bwMode="auto">
              <a:xfrm rot="7200000">
                <a:off x="378" y="610"/>
                <a:ext cx="48" cy="28"/>
              </a:xfrm>
              <a:prstGeom prst="line">
                <a:avLst/>
              </a:prstGeom>
              <a:noFill/>
              <a:ln w="9525">
                <a:solidFill>
                  <a:schemeClr val="tx1"/>
                </a:solidFill>
                <a:round/>
                <a:headEnd/>
                <a:tailEnd/>
              </a:ln>
            </p:spPr>
            <p:txBody>
              <a:bodyPr/>
              <a:lstStyle/>
              <a:p>
                <a:endParaRPr lang="en-US"/>
              </a:p>
            </p:txBody>
          </p:sp>
          <p:sp>
            <p:nvSpPr>
              <p:cNvPr id="6196" name="Line 43"/>
              <p:cNvSpPr>
                <a:spLocks noChangeShapeType="1"/>
              </p:cNvSpPr>
              <p:nvPr/>
            </p:nvSpPr>
            <p:spPr bwMode="auto">
              <a:xfrm>
                <a:off x="384" y="636"/>
                <a:ext cx="48" cy="28"/>
              </a:xfrm>
              <a:prstGeom prst="line">
                <a:avLst/>
              </a:prstGeom>
              <a:noFill/>
              <a:ln w="9525">
                <a:solidFill>
                  <a:schemeClr val="tx1"/>
                </a:solidFill>
                <a:round/>
                <a:headEnd/>
                <a:tailEnd/>
              </a:ln>
            </p:spPr>
            <p:txBody>
              <a:bodyPr/>
              <a:lstStyle/>
              <a:p>
                <a:endParaRPr lang="en-US"/>
              </a:p>
            </p:txBody>
          </p:sp>
          <p:sp>
            <p:nvSpPr>
              <p:cNvPr id="6197" name="Line 44"/>
              <p:cNvSpPr>
                <a:spLocks noChangeShapeType="1"/>
              </p:cNvSpPr>
              <p:nvPr/>
            </p:nvSpPr>
            <p:spPr bwMode="auto">
              <a:xfrm rot="7200000">
                <a:off x="405" y="661"/>
                <a:ext cx="20" cy="12"/>
              </a:xfrm>
              <a:prstGeom prst="line">
                <a:avLst/>
              </a:prstGeom>
              <a:noFill/>
              <a:ln w="9525">
                <a:solidFill>
                  <a:schemeClr val="tx1"/>
                </a:solidFill>
                <a:round/>
                <a:headEnd/>
                <a:tailEnd/>
              </a:ln>
            </p:spPr>
            <p:txBody>
              <a:bodyPr/>
              <a:lstStyle/>
              <a:p>
                <a:endParaRPr lang="en-US"/>
              </a:p>
            </p:txBody>
          </p:sp>
          <p:sp>
            <p:nvSpPr>
              <p:cNvPr id="6198" name="Line 45"/>
              <p:cNvSpPr>
                <a:spLocks noChangeShapeType="1"/>
              </p:cNvSpPr>
              <p:nvPr/>
            </p:nvSpPr>
            <p:spPr bwMode="auto">
              <a:xfrm>
                <a:off x="412" y="496"/>
                <a:ext cx="20" cy="12"/>
              </a:xfrm>
              <a:prstGeom prst="line">
                <a:avLst/>
              </a:prstGeom>
              <a:noFill/>
              <a:ln w="9525">
                <a:solidFill>
                  <a:schemeClr val="tx1"/>
                </a:solidFill>
                <a:round/>
                <a:headEnd/>
                <a:tailEnd/>
              </a:ln>
            </p:spPr>
            <p:txBody>
              <a:bodyPr/>
              <a:lstStyle/>
              <a:p>
                <a:endParaRPr lang="en-US"/>
              </a:p>
            </p:txBody>
          </p:sp>
          <p:sp>
            <p:nvSpPr>
              <p:cNvPr id="6199" name="Line 46"/>
              <p:cNvSpPr>
                <a:spLocks noChangeShapeType="1"/>
              </p:cNvSpPr>
              <p:nvPr/>
            </p:nvSpPr>
            <p:spPr bwMode="auto">
              <a:xfrm>
                <a:off x="408" y="672"/>
                <a:ext cx="0" cy="96"/>
              </a:xfrm>
              <a:prstGeom prst="line">
                <a:avLst/>
              </a:prstGeom>
              <a:noFill/>
              <a:ln w="9525">
                <a:solidFill>
                  <a:schemeClr val="tx1"/>
                </a:solidFill>
                <a:round/>
                <a:headEnd/>
                <a:tailEnd/>
              </a:ln>
            </p:spPr>
            <p:txBody>
              <a:bodyPr/>
              <a:lstStyle/>
              <a:p>
                <a:endParaRPr lang="en-US"/>
              </a:p>
            </p:txBody>
          </p:sp>
          <p:sp>
            <p:nvSpPr>
              <p:cNvPr id="6200" name="Line 47"/>
              <p:cNvSpPr>
                <a:spLocks noChangeShapeType="1"/>
              </p:cNvSpPr>
              <p:nvPr/>
            </p:nvSpPr>
            <p:spPr bwMode="auto">
              <a:xfrm>
                <a:off x="408" y="400"/>
                <a:ext cx="0" cy="96"/>
              </a:xfrm>
              <a:prstGeom prst="line">
                <a:avLst/>
              </a:prstGeom>
              <a:noFill/>
              <a:ln w="9525">
                <a:solidFill>
                  <a:schemeClr val="tx1"/>
                </a:solidFill>
                <a:round/>
                <a:headEnd/>
                <a:tailEnd/>
              </a:ln>
            </p:spPr>
            <p:txBody>
              <a:bodyPr/>
              <a:lstStyle/>
              <a:p>
                <a:endParaRPr lang="en-US"/>
              </a:p>
            </p:txBody>
          </p:sp>
        </p:grpSp>
        <p:grpSp>
          <p:nvGrpSpPr>
            <p:cNvPr id="5" name="Group 48"/>
            <p:cNvGrpSpPr>
              <a:grpSpLocks/>
            </p:cNvGrpSpPr>
            <p:nvPr/>
          </p:nvGrpSpPr>
          <p:grpSpPr bwMode="auto">
            <a:xfrm>
              <a:off x="2934" y="2534"/>
              <a:ext cx="80" cy="368"/>
              <a:chOff x="384" y="400"/>
              <a:chExt cx="48" cy="368"/>
            </a:xfrm>
          </p:grpSpPr>
          <p:sp>
            <p:nvSpPr>
              <p:cNvPr id="6181" name="Line 49"/>
              <p:cNvSpPr>
                <a:spLocks noChangeShapeType="1"/>
              </p:cNvSpPr>
              <p:nvPr/>
            </p:nvSpPr>
            <p:spPr bwMode="auto">
              <a:xfrm rot="7200000">
                <a:off x="378" y="506"/>
                <a:ext cx="48" cy="28"/>
              </a:xfrm>
              <a:prstGeom prst="line">
                <a:avLst/>
              </a:prstGeom>
              <a:noFill/>
              <a:ln w="9525">
                <a:solidFill>
                  <a:schemeClr val="tx1"/>
                </a:solidFill>
                <a:round/>
                <a:headEnd/>
                <a:tailEnd/>
              </a:ln>
            </p:spPr>
            <p:txBody>
              <a:bodyPr/>
              <a:lstStyle/>
              <a:p>
                <a:endParaRPr lang="en-US"/>
              </a:p>
            </p:txBody>
          </p:sp>
          <p:sp>
            <p:nvSpPr>
              <p:cNvPr id="6182" name="Line 50"/>
              <p:cNvSpPr>
                <a:spLocks noChangeShapeType="1"/>
              </p:cNvSpPr>
              <p:nvPr/>
            </p:nvSpPr>
            <p:spPr bwMode="auto">
              <a:xfrm>
                <a:off x="384" y="532"/>
                <a:ext cx="48" cy="28"/>
              </a:xfrm>
              <a:prstGeom prst="line">
                <a:avLst/>
              </a:prstGeom>
              <a:noFill/>
              <a:ln w="9525">
                <a:solidFill>
                  <a:schemeClr val="tx1"/>
                </a:solidFill>
                <a:round/>
                <a:headEnd/>
                <a:tailEnd/>
              </a:ln>
            </p:spPr>
            <p:txBody>
              <a:bodyPr/>
              <a:lstStyle/>
              <a:p>
                <a:endParaRPr lang="en-US"/>
              </a:p>
            </p:txBody>
          </p:sp>
          <p:sp>
            <p:nvSpPr>
              <p:cNvPr id="6183" name="Line 51"/>
              <p:cNvSpPr>
                <a:spLocks noChangeShapeType="1"/>
              </p:cNvSpPr>
              <p:nvPr/>
            </p:nvSpPr>
            <p:spPr bwMode="auto">
              <a:xfrm rot="7200000">
                <a:off x="378" y="558"/>
                <a:ext cx="48" cy="28"/>
              </a:xfrm>
              <a:prstGeom prst="line">
                <a:avLst/>
              </a:prstGeom>
              <a:noFill/>
              <a:ln w="9525">
                <a:solidFill>
                  <a:schemeClr val="tx1"/>
                </a:solidFill>
                <a:round/>
                <a:headEnd/>
                <a:tailEnd/>
              </a:ln>
            </p:spPr>
            <p:txBody>
              <a:bodyPr/>
              <a:lstStyle/>
              <a:p>
                <a:endParaRPr lang="en-US"/>
              </a:p>
            </p:txBody>
          </p:sp>
          <p:sp>
            <p:nvSpPr>
              <p:cNvPr id="6184" name="Line 52"/>
              <p:cNvSpPr>
                <a:spLocks noChangeShapeType="1"/>
              </p:cNvSpPr>
              <p:nvPr/>
            </p:nvSpPr>
            <p:spPr bwMode="auto">
              <a:xfrm>
                <a:off x="384" y="584"/>
                <a:ext cx="48" cy="28"/>
              </a:xfrm>
              <a:prstGeom prst="line">
                <a:avLst/>
              </a:prstGeom>
              <a:noFill/>
              <a:ln w="9525">
                <a:solidFill>
                  <a:schemeClr val="tx1"/>
                </a:solidFill>
                <a:round/>
                <a:headEnd/>
                <a:tailEnd/>
              </a:ln>
            </p:spPr>
            <p:txBody>
              <a:bodyPr/>
              <a:lstStyle/>
              <a:p>
                <a:endParaRPr lang="en-US"/>
              </a:p>
            </p:txBody>
          </p:sp>
          <p:sp>
            <p:nvSpPr>
              <p:cNvPr id="6185" name="Line 53"/>
              <p:cNvSpPr>
                <a:spLocks noChangeShapeType="1"/>
              </p:cNvSpPr>
              <p:nvPr/>
            </p:nvSpPr>
            <p:spPr bwMode="auto">
              <a:xfrm rot="7200000">
                <a:off x="378" y="610"/>
                <a:ext cx="48" cy="28"/>
              </a:xfrm>
              <a:prstGeom prst="line">
                <a:avLst/>
              </a:prstGeom>
              <a:noFill/>
              <a:ln w="9525">
                <a:solidFill>
                  <a:schemeClr val="tx1"/>
                </a:solidFill>
                <a:round/>
                <a:headEnd/>
                <a:tailEnd/>
              </a:ln>
            </p:spPr>
            <p:txBody>
              <a:bodyPr/>
              <a:lstStyle/>
              <a:p>
                <a:endParaRPr lang="en-US"/>
              </a:p>
            </p:txBody>
          </p:sp>
          <p:sp>
            <p:nvSpPr>
              <p:cNvPr id="6186" name="Line 54"/>
              <p:cNvSpPr>
                <a:spLocks noChangeShapeType="1"/>
              </p:cNvSpPr>
              <p:nvPr/>
            </p:nvSpPr>
            <p:spPr bwMode="auto">
              <a:xfrm>
                <a:off x="384" y="636"/>
                <a:ext cx="48" cy="28"/>
              </a:xfrm>
              <a:prstGeom prst="line">
                <a:avLst/>
              </a:prstGeom>
              <a:noFill/>
              <a:ln w="9525">
                <a:solidFill>
                  <a:schemeClr val="tx1"/>
                </a:solidFill>
                <a:round/>
                <a:headEnd/>
                <a:tailEnd/>
              </a:ln>
            </p:spPr>
            <p:txBody>
              <a:bodyPr/>
              <a:lstStyle/>
              <a:p>
                <a:endParaRPr lang="en-US"/>
              </a:p>
            </p:txBody>
          </p:sp>
          <p:sp>
            <p:nvSpPr>
              <p:cNvPr id="6187" name="Line 55"/>
              <p:cNvSpPr>
                <a:spLocks noChangeShapeType="1"/>
              </p:cNvSpPr>
              <p:nvPr/>
            </p:nvSpPr>
            <p:spPr bwMode="auto">
              <a:xfrm rot="7200000">
                <a:off x="405" y="661"/>
                <a:ext cx="20" cy="12"/>
              </a:xfrm>
              <a:prstGeom prst="line">
                <a:avLst/>
              </a:prstGeom>
              <a:noFill/>
              <a:ln w="9525">
                <a:solidFill>
                  <a:schemeClr val="tx1"/>
                </a:solidFill>
                <a:round/>
                <a:headEnd/>
                <a:tailEnd/>
              </a:ln>
            </p:spPr>
            <p:txBody>
              <a:bodyPr/>
              <a:lstStyle/>
              <a:p>
                <a:endParaRPr lang="en-US"/>
              </a:p>
            </p:txBody>
          </p:sp>
          <p:sp>
            <p:nvSpPr>
              <p:cNvPr id="6188" name="Line 56"/>
              <p:cNvSpPr>
                <a:spLocks noChangeShapeType="1"/>
              </p:cNvSpPr>
              <p:nvPr/>
            </p:nvSpPr>
            <p:spPr bwMode="auto">
              <a:xfrm>
                <a:off x="412" y="496"/>
                <a:ext cx="20" cy="12"/>
              </a:xfrm>
              <a:prstGeom prst="line">
                <a:avLst/>
              </a:prstGeom>
              <a:noFill/>
              <a:ln w="9525">
                <a:solidFill>
                  <a:schemeClr val="tx1"/>
                </a:solidFill>
                <a:round/>
                <a:headEnd/>
                <a:tailEnd/>
              </a:ln>
            </p:spPr>
            <p:txBody>
              <a:bodyPr/>
              <a:lstStyle/>
              <a:p>
                <a:endParaRPr lang="en-US"/>
              </a:p>
            </p:txBody>
          </p:sp>
          <p:sp>
            <p:nvSpPr>
              <p:cNvPr id="6189" name="Line 57"/>
              <p:cNvSpPr>
                <a:spLocks noChangeShapeType="1"/>
              </p:cNvSpPr>
              <p:nvPr/>
            </p:nvSpPr>
            <p:spPr bwMode="auto">
              <a:xfrm>
                <a:off x="408" y="672"/>
                <a:ext cx="0" cy="96"/>
              </a:xfrm>
              <a:prstGeom prst="line">
                <a:avLst/>
              </a:prstGeom>
              <a:noFill/>
              <a:ln w="9525">
                <a:solidFill>
                  <a:schemeClr val="tx1"/>
                </a:solidFill>
                <a:round/>
                <a:headEnd/>
                <a:tailEnd/>
              </a:ln>
            </p:spPr>
            <p:txBody>
              <a:bodyPr/>
              <a:lstStyle/>
              <a:p>
                <a:endParaRPr lang="en-US"/>
              </a:p>
            </p:txBody>
          </p:sp>
          <p:sp>
            <p:nvSpPr>
              <p:cNvPr id="6190" name="Line 58"/>
              <p:cNvSpPr>
                <a:spLocks noChangeShapeType="1"/>
              </p:cNvSpPr>
              <p:nvPr/>
            </p:nvSpPr>
            <p:spPr bwMode="auto">
              <a:xfrm>
                <a:off x="408" y="400"/>
                <a:ext cx="0" cy="96"/>
              </a:xfrm>
              <a:prstGeom prst="line">
                <a:avLst/>
              </a:prstGeom>
              <a:noFill/>
              <a:ln w="9525">
                <a:solidFill>
                  <a:schemeClr val="tx1"/>
                </a:solidFill>
                <a:round/>
                <a:headEnd/>
                <a:tailEnd/>
              </a:ln>
            </p:spPr>
            <p:txBody>
              <a:bodyPr/>
              <a:lstStyle/>
              <a:p>
                <a:endParaRPr lang="en-US"/>
              </a:p>
            </p:txBody>
          </p:sp>
        </p:grpSp>
        <p:grpSp>
          <p:nvGrpSpPr>
            <p:cNvPr id="6" name="Group 59"/>
            <p:cNvGrpSpPr>
              <a:grpSpLocks/>
            </p:cNvGrpSpPr>
            <p:nvPr/>
          </p:nvGrpSpPr>
          <p:grpSpPr bwMode="auto">
            <a:xfrm>
              <a:off x="4316" y="2550"/>
              <a:ext cx="80" cy="368"/>
              <a:chOff x="384" y="400"/>
              <a:chExt cx="48" cy="368"/>
            </a:xfrm>
          </p:grpSpPr>
          <p:sp>
            <p:nvSpPr>
              <p:cNvPr id="6171" name="Line 60"/>
              <p:cNvSpPr>
                <a:spLocks noChangeShapeType="1"/>
              </p:cNvSpPr>
              <p:nvPr/>
            </p:nvSpPr>
            <p:spPr bwMode="auto">
              <a:xfrm rot="7200000">
                <a:off x="378" y="506"/>
                <a:ext cx="48" cy="28"/>
              </a:xfrm>
              <a:prstGeom prst="line">
                <a:avLst/>
              </a:prstGeom>
              <a:noFill/>
              <a:ln w="9525">
                <a:solidFill>
                  <a:schemeClr val="tx1"/>
                </a:solidFill>
                <a:round/>
                <a:headEnd/>
                <a:tailEnd/>
              </a:ln>
            </p:spPr>
            <p:txBody>
              <a:bodyPr/>
              <a:lstStyle/>
              <a:p>
                <a:endParaRPr lang="en-US"/>
              </a:p>
            </p:txBody>
          </p:sp>
          <p:sp>
            <p:nvSpPr>
              <p:cNvPr id="6172" name="Line 61"/>
              <p:cNvSpPr>
                <a:spLocks noChangeShapeType="1"/>
              </p:cNvSpPr>
              <p:nvPr/>
            </p:nvSpPr>
            <p:spPr bwMode="auto">
              <a:xfrm>
                <a:off x="384" y="532"/>
                <a:ext cx="48" cy="28"/>
              </a:xfrm>
              <a:prstGeom prst="line">
                <a:avLst/>
              </a:prstGeom>
              <a:noFill/>
              <a:ln w="9525">
                <a:solidFill>
                  <a:schemeClr val="tx1"/>
                </a:solidFill>
                <a:round/>
                <a:headEnd/>
                <a:tailEnd/>
              </a:ln>
            </p:spPr>
            <p:txBody>
              <a:bodyPr/>
              <a:lstStyle/>
              <a:p>
                <a:endParaRPr lang="en-US"/>
              </a:p>
            </p:txBody>
          </p:sp>
          <p:sp>
            <p:nvSpPr>
              <p:cNvPr id="6173" name="Line 62"/>
              <p:cNvSpPr>
                <a:spLocks noChangeShapeType="1"/>
              </p:cNvSpPr>
              <p:nvPr/>
            </p:nvSpPr>
            <p:spPr bwMode="auto">
              <a:xfrm rot="7200000">
                <a:off x="378" y="558"/>
                <a:ext cx="48" cy="28"/>
              </a:xfrm>
              <a:prstGeom prst="line">
                <a:avLst/>
              </a:prstGeom>
              <a:noFill/>
              <a:ln w="9525">
                <a:solidFill>
                  <a:schemeClr val="tx1"/>
                </a:solidFill>
                <a:round/>
                <a:headEnd/>
                <a:tailEnd/>
              </a:ln>
            </p:spPr>
            <p:txBody>
              <a:bodyPr/>
              <a:lstStyle/>
              <a:p>
                <a:endParaRPr lang="en-US"/>
              </a:p>
            </p:txBody>
          </p:sp>
          <p:sp>
            <p:nvSpPr>
              <p:cNvPr id="6174" name="Line 63"/>
              <p:cNvSpPr>
                <a:spLocks noChangeShapeType="1"/>
              </p:cNvSpPr>
              <p:nvPr/>
            </p:nvSpPr>
            <p:spPr bwMode="auto">
              <a:xfrm>
                <a:off x="384" y="584"/>
                <a:ext cx="48" cy="28"/>
              </a:xfrm>
              <a:prstGeom prst="line">
                <a:avLst/>
              </a:prstGeom>
              <a:noFill/>
              <a:ln w="9525">
                <a:solidFill>
                  <a:schemeClr val="tx1"/>
                </a:solidFill>
                <a:round/>
                <a:headEnd/>
                <a:tailEnd/>
              </a:ln>
            </p:spPr>
            <p:txBody>
              <a:bodyPr/>
              <a:lstStyle/>
              <a:p>
                <a:endParaRPr lang="en-US"/>
              </a:p>
            </p:txBody>
          </p:sp>
          <p:sp>
            <p:nvSpPr>
              <p:cNvPr id="6175" name="Line 64"/>
              <p:cNvSpPr>
                <a:spLocks noChangeShapeType="1"/>
              </p:cNvSpPr>
              <p:nvPr/>
            </p:nvSpPr>
            <p:spPr bwMode="auto">
              <a:xfrm rot="7200000">
                <a:off x="378" y="610"/>
                <a:ext cx="48" cy="28"/>
              </a:xfrm>
              <a:prstGeom prst="line">
                <a:avLst/>
              </a:prstGeom>
              <a:noFill/>
              <a:ln w="9525">
                <a:solidFill>
                  <a:schemeClr val="tx1"/>
                </a:solidFill>
                <a:round/>
                <a:headEnd/>
                <a:tailEnd/>
              </a:ln>
            </p:spPr>
            <p:txBody>
              <a:bodyPr/>
              <a:lstStyle/>
              <a:p>
                <a:endParaRPr lang="en-US"/>
              </a:p>
            </p:txBody>
          </p:sp>
          <p:sp>
            <p:nvSpPr>
              <p:cNvPr id="6176" name="Line 65"/>
              <p:cNvSpPr>
                <a:spLocks noChangeShapeType="1"/>
              </p:cNvSpPr>
              <p:nvPr/>
            </p:nvSpPr>
            <p:spPr bwMode="auto">
              <a:xfrm>
                <a:off x="384" y="636"/>
                <a:ext cx="48" cy="28"/>
              </a:xfrm>
              <a:prstGeom prst="line">
                <a:avLst/>
              </a:prstGeom>
              <a:noFill/>
              <a:ln w="9525">
                <a:solidFill>
                  <a:schemeClr val="tx1"/>
                </a:solidFill>
                <a:round/>
                <a:headEnd/>
                <a:tailEnd/>
              </a:ln>
            </p:spPr>
            <p:txBody>
              <a:bodyPr/>
              <a:lstStyle/>
              <a:p>
                <a:endParaRPr lang="en-US"/>
              </a:p>
            </p:txBody>
          </p:sp>
          <p:sp>
            <p:nvSpPr>
              <p:cNvPr id="6177" name="Line 66"/>
              <p:cNvSpPr>
                <a:spLocks noChangeShapeType="1"/>
              </p:cNvSpPr>
              <p:nvPr/>
            </p:nvSpPr>
            <p:spPr bwMode="auto">
              <a:xfrm rot="7200000">
                <a:off x="405" y="661"/>
                <a:ext cx="20" cy="12"/>
              </a:xfrm>
              <a:prstGeom prst="line">
                <a:avLst/>
              </a:prstGeom>
              <a:noFill/>
              <a:ln w="9525">
                <a:solidFill>
                  <a:schemeClr val="tx1"/>
                </a:solidFill>
                <a:round/>
                <a:headEnd/>
                <a:tailEnd/>
              </a:ln>
            </p:spPr>
            <p:txBody>
              <a:bodyPr/>
              <a:lstStyle/>
              <a:p>
                <a:endParaRPr lang="en-US"/>
              </a:p>
            </p:txBody>
          </p:sp>
          <p:sp>
            <p:nvSpPr>
              <p:cNvPr id="6178" name="Line 67"/>
              <p:cNvSpPr>
                <a:spLocks noChangeShapeType="1"/>
              </p:cNvSpPr>
              <p:nvPr/>
            </p:nvSpPr>
            <p:spPr bwMode="auto">
              <a:xfrm>
                <a:off x="412" y="496"/>
                <a:ext cx="20" cy="12"/>
              </a:xfrm>
              <a:prstGeom prst="line">
                <a:avLst/>
              </a:prstGeom>
              <a:noFill/>
              <a:ln w="9525">
                <a:solidFill>
                  <a:schemeClr val="tx1"/>
                </a:solidFill>
                <a:round/>
                <a:headEnd/>
                <a:tailEnd/>
              </a:ln>
            </p:spPr>
            <p:txBody>
              <a:bodyPr/>
              <a:lstStyle/>
              <a:p>
                <a:endParaRPr lang="en-US"/>
              </a:p>
            </p:txBody>
          </p:sp>
          <p:sp>
            <p:nvSpPr>
              <p:cNvPr id="6179" name="Line 68"/>
              <p:cNvSpPr>
                <a:spLocks noChangeShapeType="1"/>
              </p:cNvSpPr>
              <p:nvPr/>
            </p:nvSpPr>
            <p:spPr bwMode="auto">
              <a:xfrm>
                <a:off x="408" y="672"/>
                <a:ext cx="0" cy="96"/>
              </a:xfrm>
              <a:prstGeom prst="line">
                <a:avLst/>
              </a:prstGeom>
              <a:noFill/>
              <a:ln w="9525">
                <a:solidFill>
                  <a:schemeClr val="tx1"/>
                </a:solidFill>
                <a:round/>
                <a:headEnd/>
                <a:tailEnd/>
              </a:ln>
            </p:spPr>
            <p:txBody>
              <a:bodyPr/>
              <a:lstStyle/>
              <a:p>
                <a:endParaRPr lang="en-US"/>
              </a:p>
            </p:txBody>
          </p:sp>
          <p:sp>
            <p:nvSpPr>
              <p:cNvPr id="6180" name="Line 69"/>
              <p:cNvSpPr>
                <a:spLocks noChangeShapeType="1"/>
              </p:cNvSpPr>
              <p:nvPr/>
            </p:nvSpPr>
            <p:spPr bwMode="auto">
              <a:xfrm>
                <a:off x="408" y="400"/>
                <a:ext cx="0" cy="96"/>
              </a:xfrm>
              <a:prstGeom prst="line">
                <a:avLst/>
              </a:prstGeom>
              <a:noFill/>
              <a:ln w="9525">
                <a:solidFill>
                  <a:schemeClr val="tx1"/>
                </a:solidFill>
                <a:round/>
                <a:headEnd/>
                <a:tailEnd/>
              </a:ln>
            </p:spPr>
            <p:txBody>
              <a:bodyPr/>
              <a:lstStyle/>
              <a:p>
                <a:endParaRPr lang="en-US"/>
              </a:p>
            </p:txBody>
          </p:sp>
        </p:grpSp>
        <p:sp>
          <p:nvSpPr>
            <p:cNvPr id="6165" name="Line 70"/>
            <p:cNvSpPr>
              <a:spLocks noChangeShapeType="1"/>
            </p:cNvSpPr>
            <p:nvPr/>
          </p:nvSpPr>
          <p:spPr bwMode="auto">
            <a:xfrm flipV="1">
              <a:off x="2976" y="1968"/>
              <a:ext cx="0" cy="576"/>
            </a:xfrm>
            <a:prstGeom prst="line">
              <a:avLst/>
            </a:prstGeom>
            <a:noFill/>
            <a:ln w="9525">
              <a:solidFill>
                <a:schemeClr val="tx1"/>
              </a:solidFill>
              <a:round/>
              <a:headEnd/>
              <a:tailEnd/>
            </a:ln>
          </p:spPr>
          <p:txBody>
            <a:bodyPr/>
            <a:lstStyle/>
            <a:p>
              <a:endParaRPr lang="en-US"/>
            </a:p>
          </p:txBody>
        </p:sp>
        <p:sp>
          <p:nvSpPr>
            <p:cNvPr id="6166" name="Line 71"/>
            <p:cNvSpPr>
              <a:spLocks noChangeShapeType="1"/>
            </p:cNvSpPr>
            <p:nvPr/>
          </p:nvSpPr>
          <p:spPr bwMode="auto">
            <a:xfrm flipV="1">
              <a:off x="4358" y="1968"/>
              <a:ext cx="0" cy="576"/>
            </a:xfrm>
            <a:prstGeom prst="line">
              <a:avLst/>
            </a:prstGeom>
            <a:noFill/>
            <a:ln w="9525">
              <a:solidFill>
                <a:schemeClr val="tx1"/>
              </a:solidFill>
              <a:round/>
              <a:headEnd/>
              <a:tailEnd/>
            </a:ln>
          </p:spPr>
          <p:txBody>
            <a:bodyPr/>
            <a:lstStyle/>
            <a:p>
              <a:endParaRPr lang="en-US"/>
            </a:p>
          </p:txBody>
        </p:sp>
        <p:sp>
          <p:nvSpPr>
            <p:cNvPr id="6167" name="Line 72"/>
            <p:cNvSpPr>
              <a:spLocks noChangeShapeType="1"/>
            </p:cNvSpPr>
            <p:nvPr/>
          </p:nvSpPr>
          <p:spPr bwMode="auto">
            <a:xfrm flipV="1">
              <a:off x="1642" y="1968"/>
              <a:ext cx="0" cy="576"/>
            </a:xfrm>
            <a:prstGeom prst="line">
              <a:avLst/>
            </a:prstGeom>
            <a:noFill/>
            <a:ln w="9525">
              <a:solidFill>
                <a:schemeClr val="tx1"/>
              </a:solidFill>
              <a:round/>
              <a:headEnd/>
              <a:tailEnd/>
            </a:ln>
          </p:spPr>
          <p:txBody>
            <a:bodyPr/>
            <a:lstStyle/>
            <a:p>
              <a:endParaRPr lang="en-US"/>
            </a:p>
          </p:txBody>
        </p:sp>
        <p:sp>
          <p:nvSpPr>
            <p:cNvPr id="6168" name="Line 73"/>
            <p:cNvSpPr>
              <a:spLocks noChangeShapeType="1"/>
            </p:cNvSpPr>
            <p:nvPr/>
          </p:nvSpPr>
          <p:spPr bwMode="auto">
            <a:xfrm>
              <a:off x="1642" y="2880"/>
              <a:ext cx="0" cy="672"/>
            </a:xfrm>
            <a:prstGeom prst="line">
              <a:avLst/>
            </a:prstGeom>
            <a:noFill/>
            <a:ln w="9525">
              <a:solidFill>
                <a:schemeClr val="tx1"/>
              </a:solidFill>
              <a:round/>
              <a:headEnd/>
              <a:tailEnd/>
            </a:ln>
          </p:spPr>
          <p:txBody>
            <a:bodyPr/>
            <a:lstStyle/>
            <a:p>
              <a:endParaRPr lang="en-US"/>
            </a:p>
          </p:txBody>
        </p:sp>
        <p:sp>
          <p:nvSpPr>
            <p:cNvPr id="6169" name="Line 74"/>
            <p:cNvSpPr>
              <a:spLocks noChangeShapeType="1"/>
            </p:cNvSpPr>
            <p:nvPr/>
          </p:nvSpPr>
          <p:spPr bwMode="auto">
            <a:xfrm>
              <a:off x="2976" y="2880"/>
              <a:ext cx="0" cy="672"/>
            </a:xfrm>
            <a:prstGeom prst="line">
              <a:avLst/>
            </a:prstGeom>
            <a:noFill/>
            <a:ln w="9525">
              <a:solidFill>
                <a:schemeClr val="tx1"/>
              </a:solidFill>
              <a:round/>
              <a:headEnd/>
              <a:tailEnd/>
            </a:ln>
          </p:spPr>
          <p:txBody>
            <a:bodyPr/>
            <a:lstStyle/>
            <a:p>
              <a:endParaRPr lang="en-US"/>
            </a:p>
          </p:txBody>
        </p:sp>
        <p:sp>
          <p:nvSpPr>
            <p:cNvPr id="6170" name="Line 75"/>
            <p:cNvSpPr>
              <a:spLocks noChangeShapeType="1"/>
            </p:cNvSpPr>
            <p:nvPr/>
          </p:nvSpPr>
          <p:spPr bwMode="auto">
            <a:xfrm>
              <a:off x="4358" y="2880"/>
              <a:ext cx="0" cy="672"/>
            </a:xfrm>
            <a:prstGeom prst="line">
              <a:avLst/>
            </a:prstGeom>
            <a:noFill/>
            <a:ln w="9525">
              <a:solidFill>
                <a:schemeClr val="tx1"/>
              </a:solidFill>
              <a:round/>
              <a:headEnd/>
              <a:tailEnd/>
            </a:ln>
          </p:spPr>
          <p:txBody>
            <a:bodyPr/>
            <a:lstStyle/>
            <a:p>
              <a:endParaRPr lang="en-US"/>
            </a:p>
          </p:txBody>
        </p:sp>
      </p:grpSp>
      <p:sp>
        <p:nvSpPr>
          <p:cNvPr id="6149" name="Text Box 76"/>
          <p:cNvSpPr txBox="1">
            <a:spLocks noChangeArrowheads="1"/>
          </p:cNvSpPr>
          <p:nvPr/>
        </p:nvSpPr>
        <p:spPr bwMode="auto">
          <a:xfrm>
            <a:off x="0" y="1968500"/>
            <a:ext cx="787400" cy="461963"/>
          </a:xfrm>
          <a:prstGeom prst="rect">
            <a:avLst/>
          </a:prstGeom>
          <a:noFill/>
          <a:ln w="9525">
            <a:noFill/>
            <a:miter lim="800000"/>
            <a:headEnd/>
            <a:tailEnd/>
          </a:ln>
        </p:spPr>
        <p:txBody>
          <a:bodyPr wrap="none">
            <a:spAutoFit/>
          </a:bodyPr>
          <a:lstStyle/>
          <a:p>
            <a:r>
              <a:rPr lang="en-US" sz="2400"/>
              <a:t>72 V</a:t>
            </a:r>
          </a:p>
        </p:txBody>
      </p:sp>
      <p:sp>
        <p:nvSpPr>
          <p:cNvPr id="6150" name="Text Box 77"/>
          <p:cNvSpPr txBox="1">
            <a:spLocks noChangeArrowheads="1"/>
          </p:cNvSpPr>
          <p:nvPr/>
        </p:nvSpPr>
        <p:spPr bwMode="auto">
          <a:xfrm>
            <a:off x="1676400" y="1831975"/>
            <a:ext cx="806450" cy="461963"/>
          </a:xfrm>
          <a:prstGeom prst="rect">
            <a:avLst/>
          </a:prstGeom>
          <a:noFill/>
          <a:ln w="9525">
            <a:noFill/>
            <a:miter lim="800000"/>
            <a:headEnd/>
            <a:tailEnd/>
          </a:ln>
        </p:spPr>
        <p:txBody>
          <a:bodyPr wrap="none">
            <a:spAutoFit/>
          </a:bodyPr>
          <a:lstStyle/>
          <a:p>
            <a:r>
              <a:rPr lang="en-US" sz="2400"/>
              <a:t>18 </a:t>
            </a:r>
            <a:r>
              <a:rPr lang="en-US" sz="2400">
                <a:sym typeface="Symbol" charset="2"/>
              </a:rPr>
              <a:t></a:t>
            </a:r>
            <a:endParaRPr lang="en-US" sz="2400"/>
          </a:p>
        </p:txBody>
      </p:sp>
      <p:sp>
        <p:nvSpPr>
          <p:cNvPr id="6151" name="Text Box 78"/>
          <p:cNvSpPr txBox="1">
            <a:spLocks noChangeArrowheads="1"/>
          </p:cNvSpPr>
          <p:nvPr/>
        </p:nvSpPr>
        <p:spPr bwMode="auto">
          <a:xfrm>
            <a:off x="3733800" y="1820863"/>
            <a:ext cx="806450" cy="460375"/>
          </a:xfrm>
          <a:prstGeom prst="rect">
            <a:avLst/>
          </a:prstGeom>
          <a:noFill/>
          <a:ln w="9525">
            <a:noFill/>
            <a:miter lim="800000"/>
            <a:headEnd/>
            <a:tailEnd/>
          </a:ln>
        </p:spPr>
        <p:txBody>
          <a:bodyPr wrap="none">
            <a:spAutoFit/>
          </a:bodyPr>
          <a:lstStyle/>
          <a:p>
            <a:r>
              <a:rPr lang="en-US" sz="2400"/>
              <a:t>24 </a:t>
            </a:r>
            <a:r>
              <a:rPr lang="en-US" sz="2400">
                <a:sym typeface="Symbol" charset="2"/>
              </a:rPr>
              <a:t></a:t>
            </a:r>
            <a:endParaRPr lang="en-US" sz="2400"/>
          </a:p>
        </p:txBody>
      </p:sp>
      <p:sp>
        <p:nvSpPr>
          <p:cNvPr id="6152" name="Text Box 79"/>
          <p:cNvSpPr txBox="1">
            <a:spLocks noChangeArrowheads="1"/>
          </p:cNvSpPr>
          <p:nvPr/>
        </p:nvSpPr>
        <p:spPr bwMode="auto">
          <a:xfrm>
            <a:off x="6059488" y="1841500"/>
            <a:ext cx="806450" cy="461963"/>
          </a:xfrm>
          <a:prstGeom prst="rect">
            <a:avLst/>
          </a:prstGeom>
          <a:noFill/>
          <a:ln w="9525">
            <a:noFill/>
            <a:miter lim="800000"/>
            <a:headEnd/>
            <a:tailEnd/>
          </a:ln>
        </p:spPr>
        <p:txBody>
          <a:bodyPr wrap="none">
            <a:spAutoFit/>
          </a:bodyPr>
          <a:lstStyle/>
          <a:p>
            <a:r>
              <a:rPr lang="en-US" sz="2400"/>
              <a:t>36 </a:t>
            </a:r>
            <a:r>
              <a:rPr lang="en-US" sz="2400">
                <a:sym typeface="Symbol" charset="2"/>
              </a:rPr>
              <a:t></a:t>
            </a:r>
            <a:endParaRPr lang="en-US" sz="2400"/>
          </a:p>
        </p:txBody>
      </p:sp>
      <p:sp>
        <p:nvSpPr>
          <p:cNvPr id="6153" name="Oval 80"/>
          <p:cNvSpPr>
            <a:spLocks noChangeArrowheads="1"/>
          </p:cNvSpPr>
          <p:nvPr/>
        </p:nvSpPr>
        <p:spPr bwMode="auto">
          <a:xfrm>
            <a:off x="3352800" y="825500"/>
            <a:ext cx="457200" cy="381000"/>
          </a:xfrm>
          <a:prstGeom prst="ellipse">
            <a:avLst/>
          </a:prstGeom>
          <a:solidFill>
            <a:schemeClr val="bg1"/>
          </a:solidFill>
          <a:ln w="9525">
            <a:solidFill>
              <a:schemeClr val="tx1"/>
            </a:solidFill>
            <a:round/>
            <a:headEnd/>
            <a:tailEnd/>
          </a:ln>
        </p:spPr>
        <p:txBody>
          <a:bodyPr wrap="none" anchor="ctr"/>
          <a:lstStyle/>
          <a:p>
            <a:pPr algn="ctr"/>
            <a:r>
              <a:rPr lang="en-US" sz="2400"/>
              <a:t>A</a:t>
            </a:r>
            <a:r>
              <a:rPr lang="en-US" sz="2400" baseline="-25000"/>
              <a:t>2</a:t>
            </a:r>
          </a:p>
        </p:txBody>
      </p:sp>
      <p:sp>
        <p:nvSpPr>
          <p:cNvPr id="6154" name="Oval 82"/>
          <p:cNvSpPr>
            <a:spLocks noChangeArrowheads="1"/>
          </p:cNvSpPr>
          <p:nvPr/>
        </p:nvSpPr>
        <p:spPr bwMode="auto">
          <a:xfrm>
            <a:off x="1524000" y="889000"/>
            <a:ext cx="457200" cy="381000"/>
          </a:xfrm>
          <a:prstGeom prst="ellipse">
            <a:avLst/>
          </a:prstGeom>
          <a:solidFill>
            <a:schemeClr val="bg1"/>
          </a:solidFill>
          <a:ln w="9525">
            <a:solidFill>
              <a:schemeClr val="tx1"/>
            </a:solidFill>
            <a:round/>
            <a:headEnd/>
            <a:tailEnd/>
          </a:ln>
        </p:spPr>
        <p:txBody>
          <a:bodyPr wrap="none" anchor="ctr"/>
          <a:lstStyle/>
          <a:p>
            <a:pPr algn="ctr"/>
            <a:r>
              <a:rPr lang="en-US" sz="2400"/>
              <a:t>A</a:t>
            </a:r>
            <a:r>
              <a:rPr lang="en-US" sz="2400" baseline="-25000"/>
              <a:t>1</a:t>
            </a:r>
          </a:p>
        </p:txBody>
      </p:sp>
      <p:sp>
        <p:nvSpPr>
          <p:cNvPr id="6155" name="Oval 83"/>
          <p:cNvSpPr>
            <a:spLocks noChangeArrowheads="1"/>
          </p:cNvSpPr>
          <p:nvPr/>
        </p:nvSpPr>
        <p:spPr bwMode="auto">
          <a:xfrm>
            <a:off x="4495800" y="1333500"/>
            <a:ext cx="457200" cy="381000"/>
          </a:xfrm>
          <a:prstGeom prst="ellipse">
            <a:avLst/>
          </a:prstGeom>
          <a:solidFill>
            <a:schemeClr val="bg1"/>
          </a:solidFill>
          <a:ln w="9525">
            <a:solidFill>
              <a:schemeClr val="tx1"/>
            </a:solidFill>
            <a:round/>
            <a:headEnd/>
            <a:tailEnd/>
          </a:ln>
        </p:spPr>
        <p:txBody>
          <a:bodyPr wrap="none" anchor="ctr"/>
          <a:lstStyle/>
          <a:p>
            <a:pPr algn="ctr"/>
            <a:r>
              <a:rPr lang="en-US" sz="2400"/>
              <a:t>A</a:t>
            </a:r>
            <a:r>
              <a:rPr lang="en-US" sz="2400" baseline="-25000"/>
              <a:t>3</a:t>
            </a:r>
          </a:p>
        </p:txBody>
      </p:sp>
      <p:sp>
        <p:nvSpPr>
          <p:cNvPr id="6156" name="Oval 84"/>
          <p:cNvSpPr>
            <a:spLocks noChangeArrowheads="1"/>
          </p:cNvSpPr>
          <p:nvPr/>
        </p:nvSpPr>
        <p:spPr bwMode="auto">
          <a:xfrm>
            <a:off x="6629400" y="2349500"/>
            <a:ext cx="457200" cy="381000"/>
          </a:xfrm>
          <a:prstGeom prst="ellipse">
            <a:avLst/>
          </a:prstGeom>
          <a:solidFill>
            <a:schemeClr val="bg1"/>
          </a:solidFill>
          <a:ln w="9525">
            <a:solidFill>
              <a:schemeClr val="tx1"/>
            </a:solidFill>
            <a:round/>
            <a:headEnd/>
            <a:tailEnd/>
          </a:ln>
        </p:spPr>
        <p:txBody>
          <a:bodyPr wrap="none" anchor="ctr"/>
          <a:lstStyle/>
          <a:p>
            <a:pPr algn="ctr"/>
            <a:r>
              <a:rPr lang="en-US" sz="2400"/>
              <a:t>A</a:t>
            </a:r>
            <a:r>
              <a:rPr lang="en-US" sz="2400" baseline="-25000"/>
              <a:t>4</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69926" y="206375"/>
            <a:ext cx="8245475" cy="1077218"/>
          </a:xfrm>
          <a:prstGeom prst="rect">
            <a:avLst/>
          </a:prstGeom>
          <a:noFill/>
          <a:ln w="25400">
            <a:noFill/>
            <a:miter lim="800000"/>
            <a:headEnd/>
            <a:tailEnd/>
          </a:ln>
          <a:effectLst/>
        </p:spPr>
        <p:txBody>
          <a:bodyPr>
            <a:spAutoFit/>
          </a:bodyPr>
          <a:lstStyle/>
          <a:p>
            <a:r>
              <a:rPr lang="en-US" sz="3200"/>
              <a:t>A heating element draws 2.07 A from a 12.0 volt source.  What is the power it consumes?</a:t>
            </a:r>
          </a:p>
        </p:txBody>
      </p:sp>
      <p:sp>
        <p:nvSpPr>
          <p:cNvPr id="15363" name="Text Box 3"/>
          <p:cNvSpPr txBox="1">
            <a:spLocks noChangeArrowheads="1"/>
          </p:cNvSpPr>
          <p:nvPr/>
        </p:nvSpPr>
        <p:spPr bwMode="auto">
          <a:xfrm>
            <a:off x="228600" y="5334000"/>
            <a:ext cx="184731" cy="461665"/>
          </a:xfrm>
          <a:prstGeom prst="rect">
            <a:avLst/>
          </a:prstGeom>
          <a:noFill/>
          <a:ln w="25400">
            <a:noFill/>
            <a:miter lim="800000"/>
            <a:headEnd/>
            <a:tailEnd/>
          </a:ln>
          <a:effectLst/>
        </p:spPr>
        <p:txBody>
          <a:bodyPr wrap="none">
            <a:spAutoFit/>
          </a:bodyPr>
          <a:lstStyle/>
          <a:p>
            <a:endParaRPr lang="en-US"/>
          </a:p>
        </p:txBody>
      </p:sp>
      <p:sp>
        <p:nvSpPr>
          <p:cNvPr id="15364" name="Text Box 4"/>
          <p:cNvSpPr txBox="1">
            <a:spLocks noChangeArrowheads="1"/>
          </p:cNvSpPr>
          <p:nvPr/>
        </p:nvSpPr>
        <p:spPr bwMode="auto">
          <a:xfrm>
            <a:off x="288926" y="5461000"/>
            <a:ext cx="635559" cy="276999"/>
          </a:xfrm>
          <a:prstGeom prst="rect">
            <a:avLst/>
          </a:prstGeom>
          <a:noFill/>
          <a:ln w="25400">
            <a:noFill/>
            <a:miter lim="800000"/>
            <a:headEnd/>
            <a:tailEnd/>
          </a:ln>
          <a:effectLst/>
        </p:spPr>
        <p:txBody>
          <a:bodyPr wrap="none">
            <a:spAutoFit/>
          </a:bodyPr>
          <a:lstStyle/>
          <a:p>
            <a:r>
              <a:rPr lang="en-US" sz="1200"/>
              <a:t>24.8 W</a:t>
            </a:r>
            <a:endParaRPr lang="en-US" sz="1000">
              <a:sym typeface="Symbol" pitchFamily="18" charset="2"/>
            </a:endParaRPr>
          </a:p>
        </p:txBody>
      </p:sp>
      <p:sp>
        <p:nvSpPr>
          <p:cNvPr id="15365" name="Text Box 5"/>
          <p:cNvSpPr txBox="1">
            <a:spLocks noChangeArrowheads="1"/>
          </p:cNvSpPr>
          <p:nvPr/>
        </p:nvSpPr>
        <p:spPr bwMode="auto">
          <a:xfrm>
            <a:off x="990600" y="1629833"/>
            <a:ext cx="3733800" cy="3416320"/>
          </a:xfrm>
          <a:prstGeom prst="rect">
            <a:avLst/>
          </a:prstGeom>
          <a:noFill/>
          <a:ln w="25400">
            <a:noFill/>
            <a:miter lim="800000"/>
            <a:headEnd/>
            <a:tailEnd/>
          </a:ln>
          <a:effectLst/>
        </p:spPr>
        <p:txBody>
          <a:bodyPr>
            <a:spAutoFit/>
          </a:bodyPr>
          <a:lstStyle/>
          <a:p>
            <a:r>
              <a:rPr lang="en-US"/>
              <a:t>Given:</a:t>
            </a:r>
          </a:p>
          <a:p>
            <a:r>
              <a:rPr lang="en-US"/>
              <a:t>P = IV = I</a:t>
            </a:r>
            <a:r>
              <a:rPr lang="en-US" baseline="30000"/>
              <a:t>2</a:t>
            </a:r>
            <a:r>
              <a:rPr lang="en-US"/>
              <a:t>R = </a:t>
            </a:r>
            <a:r>
              <a:rPr lang="en-US" u="sng"/>
              <a:t>V</a:t>
            </a:r>
            <a:r>
              <a:rPr lang="en-US" u="sng" baseline="30000"/>
              <a:t>2</a:t>
            </a:r>
          </a:p>
          <a:p>
            <a:pPr lvl="1"/>
            <a:r>
              <a:rPr lang="en-US"/>
              <a:t>		 R</a:t>
            </a:r>
          </a:p>
          <a:p>
            <a:pPr lvl="1"/>
            <a:r>
              <a:rPr lang="en-US">
                <a:sym typeface="Symbol" pitchFamily="18" charset="2"/>
              </a:rPr>
              <a:t>P = ??</a:t>
            </a:r>
          </a:p>
          <a:p>
            <a:pPr lvl="1"/>
            <a:r>
              <a:rPr lang="en-US">
                <a:sym typeface="Symbol" pitchFamily="18" charset="2"/>
              </a:rPr>
              <a:t>V = 12.0 V</a:t>
            </a:r>
          </a:p>
          <a:p>
            <a:pPr lvl="1"/>
            <a:r>
              <a:rPr lang="en-US">
                <a:sym typeface="Symbol" pitchFamily="18" charset="2"/>
              </a:rPr>
              <a:t>I = 2.07 A</a:t>
            </a:r>
          </a:p>
          <a:p>
            <a:endParaRPr lang="en-US"/>
          </a:p>
          <a:p>
            <a:r>
              <a:rPr lang="en-US"/>
              <a:t>Use P = IV</a:t>
            </a:r>
          </a:p>
          <a:p>
            <a:r>
              <a:rPr lang="en-US"/>
              <a:t>P = 24.84 = 24.8 W</a:t>
            </a:r>
            <a:endParaRPr lang="en-US">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Effect transition="in" filter="dissolve">
                                      <p:cBhvr>
                                        <p:cTn id="7" dur="500"/>
                                        <p:tgtEl>
                                          <p:spTgt spid="153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5">
                                            <p:txEl>
                                              <p:pRg st="1" end="1"/>
                                            </p:txEl>
                                          </p:spTgt>
                                        </p:tgtEl>
                                        <p:attrNameLst>
                                          <p:attrName>style.visibility</p:attrName>
                                        </p:attrNameLst>
                                      </p:cBhvr>
                                      <p:to>
                                        <p:strVal val="visible"/>
                                      </p:to>
                                    </p:set>
                                    <p:animEffect transition="in" filter="dissolve">
                                      <p:cBhvr>
                                        <p:cTn id="12" dur="500"/>
                                        <p:tgtEl>
                                          <p:spTgt spid="15365">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5365">
                                            <p:txEl>
                                              <p:pRg st="2" end="2"/>
                                            </p:txEl>
                                          </p:spTgt>
                                        </p:tgtEl>
                                        <p:attrNameLst>
                                          <p:attrName>style.visibility</p:attrName>
                                        </p:attrNameLst>
                                      </p:cBhvr>
                                      <p:to>
                                        <p:strVal val="visible"/>
                                      </p:to>
                                    </p:set>
                                    <p:animEffect transition="in" filter="dissolve">
                                      <p:cBhvr>
                                        <p:cTn id="15" dur="500"/>
                                        <p:tgtEl>
                                          <p:spTgt spid="15365">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365">
                                            <p:txEl>
                                              <p:pRg st="3" end="3"/>
                                            </p:txEl>
                                          </p:spTgt>
                                        </p:tgtEl>
                                        <p:attrNameLst>
                                          <p:attrName>style.visibility</p:attrName>
                                        </p:attrNameLst>
                                      </p:cBhvr>
                                      <p:to>
                                        <p:strVal val="visible"/>
                                      </p:to>
                                    </p:set>
                                    <p:animEffect transition="in" filter="dissolve">
                                      <p:cBhvr>
                                        <p:cTn id="18" dur="500"/>
                                        <p:tgtEl>
                                          <p:spTgt spid="15365">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5365">
                                            <p:txEl>
                                              <p:pRg st="4" end="4"/>
                                            </p:txEl>
                                          </p:spTgt>
                                        </p:tgtEl>
                                        <p:attrNameLst>
                                          <p:attrName>style.visibility</p:attrName>
                                        </p:attrNameLst>
                                      </p:cBhvr>
                                      <p:to>
                                        <p:strVal val="visible"/>
                                      </p:to>
                                    </p:set>
                                    <p:animEffect transition="in" filter="dissolve">
                                      <p:cBhvr>
                                        <p:cTn id="21" dur="500"/>
                                        <p:tgtEl>
                                          <p:spTgt spid="15365">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5365">
                                            <p:txEl>
                                              <p:pRg st="5" end="5"/>
                                            </p:txEl>
                                          </p:spTgt>
                                        </p:tgtEl>
                                        <p:attrNameLst>
                                          <p:attrName>style.visibility</p:attrName>
                                        </p:attrNameLst>
                                      </p:cBhvr>
                                      <p:to>
                                        <p:strVal val="visible"/>
                                      </p:to>
                                    </p:set>
                                    <p:animEffect transition="in" filter="dissolve">
                                      <p:cBhvr>
                                        <p:cTn id="24" dur="500"/>
                                        <p:tgtEl>
                                          <p:spTgt spid="1536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5365">
                                            <p:txEl>
                                              <p:pRg st="7" end="7"/>
                                            </p:txEl>
                                          </p:spTgt>
                                        </p:tgtEl>
                                        <p:attrNameLst>
                                          <p:attrName>style.visibility</p:attrName>
                                        </p:attrNameLst>
                                      </p:cBhvr>
                                      <p:to>
                                        <p:strVal val="visible"/>
                                      </p:to>
                                    </p:set>
                                    <p:animEffect transition="in" filter="dissolve">
                                      <p:cBhvr>
                                        <p:cTn id="29" dur="500"/>
                                        <p:tgtEl>
                                          <p:spTgt spid="15365">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5365">
                                            <p:txEl>
                                              <p:pRg st="8" end="8"/>
                                            </p:txEl>
                                          </p:spTgt>
                                        </p:tgtEl>
                                        <p:attrNameLst>
                                          <p:attrName>style.visibility</p:attrName>
                                        </p:attrNameLst>
                                      </p:cBhvr>
                                      <p:to>
                                        <p:strVal val="visible"/>
                                      </p:to>
                                    </p:set>
                                    <p:animEffect transition="in" filter="dissolve">
                                      <p:cBhvr>
                                        <p:cTn id="34" dur="500"/>
                                        <p:tgtEl>
                                          <p:spTgt spid="1536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026"/>
          <p:cNvSpPr txBox="1">
            <a:spLocks noChangeArrowheads="1"/>
          </p:cNvSpPr>
          <p:nvPr/>
        </p:nvSpPr>
        <p:spPr bwMode="auto">
          <a:xfrm>
            <a:off x="669926" y="206375"/>
            <a:ext cx="8245475" cy="1077218"/>
          </a:xfrm>
          <a:prstGeom prst="rect">
            <a:avLst/>
          </a:prstGeom>
          <a:noFill/>
          <a:ln w="25400">
            <a:noFill/>
            <a:miter lim="800000"/>
            <a:headEnd/>
            <a:tailEnd/>
          </a:ln>
          <a:effectLst/>
        </p:spPr>
        <p:txBody>
          <a:bodyPr>
            <a:spAutoFit/>
          </a:bodyPr>
          <a:lstStyle/>
          <a:p>
            <a:r>
              <a:rPr lang="en-US" sz="3200" dirty="0"/>
              <a:t>What is the power used by a 0.135 ohm heating element connected to a 24.0 V source?</a:t>
            </a:r>
          </a:p>
        </p:txBody>
      </p:sp>
      <p:sp>
        <p:nvSpPr>
          <p:cNvPr id="31747" name="Text Box 1027"/>
          <p:cNvSpPr txBox="1">
            <a:spLocks noChangeArrowheads="1"/>
          </p:cNvSpPr>
          <p:nvPr/>
        </p:nvSpPr>
        <p:spPr bwMode="auto">
          <a:xfrm>
            <a:off x="228600" y="5334000"/>
            <a:ext cx="184731" cy="461665"/>
          </a:xfrm>
          <a:prstGeom prst="rect">
            <a:avLst/>
          </a:prstGeom>
          <a:noFill/>
          <a:ln w="25400">
            <a:noFill/>
            <a:miter lim="800000"/>
            <a:headEnd/>
            <a:tailEnd/>
          </a:ln>
          <a:effectLst/>
        </p:spPr>
        <p:txBody>
          <a:bodyPr wrap="none">
            <a:spAutoFit/>
          </a:bodyPr>
          <a:lstStyle/>
          <a:p>
            <a:endParaRPr lang="en-US"/>
          </a:p>
        </p:txBody>
      </p:sp>
      <p:sp>
        <p:nvSpPr>
          <p:cNvPr id="31748" name="Text Box 1028"/>
          <p:cNvSpPr txBox="1">
            <a:spLocks noChangeArrowheads="1"/>
          </p:cNvSpPr>
          <p:nvPr/>
        </p:nvSpPr>
        <p:spPr bwMode="auto">
          <a:xfrm>
            <a:off x="288926" y="5461000"/>
            <a:ext cx="674031" cy="276999"/>
          </a:xfrm>
          <a:prstGeom prst="rect">
            <a:avLst/>
          </a:prstGeom>
          <a:noFill/>
          <a:ln w="25400">
            <a:noFill/>
            <a:miter lim="800000"/>
            <a:headEnd/>
            <a:tailEnd/>
          </a:ln>
          <a:effectLst/>
        </p:spPr>
        <p:txBody>
          <a:bodyPr wrap="none">
            <a:spAutoFit/>
          </a:bodyPr>
          <a:lstStyle/>
          <a:p>
            <a:r>
              <a:rPr lang="en-US" sz="1200"/>
              <a:t>4270 W</a:t>
            </a:r>
            <a:endParaRPr lang="en-US" sz="1000">
              <a:sym typeface="Symbol" pitchFamily="18" charset="2"/>
            </a:endParaRPr>
          </a:p>
        </p:txBody>
      </p:sp>
      <p:sp>
        <p:nvSpPr>
          <p:cNvPr id="31749" name="Text Box 1029"/>
          <p:cNvSpPr txBox="1">
            <a:spLocks noChangeArrowheads="1"/>
          </p:cNvSpPr>
          <p:nvPr/>
        </p:nvSpPr>
        <p:spPr bwMode="auto">
          <a:xfrm>
            <a:off x="990600" y="1629833"/>
            <a:ext cx="3733800" cy="3416320"/>
          </a:xfrm>
          <a:prstGeom prst="rect">
            <a:avLst/>
          </a:prstGeom>
          <a:noFill/>
          <a:ln w="25400">
            <a:noFill/>
            <a:miter lim="800000"/>
            <a:headEnd/>
            <a:tailEnd/>
          </a:ln>
          <a:effectLst/>
        </p:spPr>
        <p:txBody>
          <a:bodyPr>
            <a:spAutoFit/>
          </a:bodyPr>
          <a:lstStyle/>
          <a:p>
            <a:r>
              <a:rPr lang="en-US"/>
              <a:t>Given:</a:t>
            </a:r>
          </a:p>
          <a:p>
            <a:r>
              <a:rPr lang="en-US"/>
              <a:t>P = IV = I</a:t>
            </a:r>
            <a:r>
              <a:rPr lang="en-US" baseline="30000"/>
              <a:t>2</a:t>
            </a:r>
            <a:r>
              <a:rPr lang="en-US"/>
              <a:t>R = </a:t>
            </a:r>
            <a:r>
              <a:rPr lang="en-US" u="sng"/>
              <a:t>V</a:t>
            </a:r>
            <a:r>
              <a:rPr lang="en-US" u="sng" baseline="30000"/>
              <a:t>2</a:t>
            </a:r>
          </a:p>
          <a:p>
            <a:pPr lvl="1"/>
            <a:r>
              <a:rPr lang="en-US"/>
              <a:t>		 R</a:t>
            </a:r>
          </a:p>
          <a:p>
            <a:pPr lvl="1"/>
            <a:r>
              <a:rPr lang="en-US">
                <a:sym typeface="Symbol" pitchFamily="18" charset="2"/>
              </a:rPr>
              <a:t>P = ??</a:t>
            </a:r>
          </a:p>
          <a:p>
            <a:pPr lvl="1"/>
            <a:r>
              <a:rPr lang="en-US">
                <a:sym typeface="Symbol" pitchFamily="18" charset="2"/>
              </a:rPr>
              <a:t>R = .135 </a:t>
            </a:r>
          </a:p>
          <a:p>
            <a:pPr lvl="1"/>
            <a:r>
              <a:rPr lang="en-US">
                <a:sym typeface="Symbol" pitchFamily="18" charset="2"/>
              </a:rPr>
              <a:t>V = 24.0 V</a:t>
            </a:r>
          </a:p>
          <a:p>
            <a:endParaRPr lang="en-US"/>
          </a:p>
          <a:p>
            <a:r>
              <a:rPr lang="en-US"/>
              <a:t>Use P = V</a:t>
            </a:r>
            <a:r>
              <a:rPr lang="en-US" baseline="30000"/>
              <a:t>2</a:t>
            </a:r>
            <a:r>
              <a:rPr lang="en-US"/>
              <a:t>/R</a:t>
            </a:r>
          </a:p>
          <a:p>
            <a:r>
              <a:rPr lang="en-US"/>
              <a:t>P = 4266.66 = 4270 W</a:t>
            </a:r>
            <a:endParaRPr lang="en-US">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dissolve">
                                      <p:cBhvr>
                                        <p:cTn id="7" dur="500"/>
                                        <p:tgtEl>
                                          <p:spTgt spid="317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9">
                                            <p:txEl>
                                              <p:pRg st="1" end="1"/>
                                            </p:txEl>
                                          </p:spTgt>
                                        </p:tgtEl>
                                        <p:attrNameLst>
                                          <p:attrName>style.visibility</p:attrName>
                                        </p:attrNameLst>
                                      </p:cBhvr>
                                      <p:to>
                                        <p:strVal val="visible"/>
                                      </p:to>
                                    </p:set>
                                    <p:animEffect transition="in" filter="dissolve">
                                      <p:cBhvr>
                                        <p:cTn id="12" dur="500"/>
                                        <p:tgtEl>
                                          <p:spTgt spid="31749">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1749">
                                            <p:txEl>
                                              <p:pRg st="2" end="2"/>
                                            </p:txEl>
                                          </p:spTgt>
                                        </p:tgtEl>
                                        <p:attrNameLst>
                                          <p:attrName>style.visibility</p:attrName>
                                        </p:attrNameLst>
                                      </p:cBhvr>
                                      <p:to>
                                        <p:strVal val="visible"/>
                                      </p:to>
                                    </p:set>
                                    <p:animEffect transition="in" filter="dissolve">
                                      <p:cBhvr>
                                        <p:cTn id="15" dur="500"/>
                                        <p:tgtEl>
                                          <p:spTgt spid="31749">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1749">
                                            <p:txEl>
                                              <p:pRg st="3" end="3"/>
                                            </p:txEl>
                                          </p:spTgt>
                                        </p:tgtEl>
                                        <p:attrNameLst>
                                          <p:attrName>style.visibility</p:attrName>
                                        </p:attrNameLst>
                                      </p:cBhvr>
                                      <p:to>
                                        <p:strVal val="visible"/>
                                      </p:to>
                                    </p:set>
                                    <p:animEffect transition="in" filter="dissolve">
                                      <p:cBhvr>
                                        <p:cTn id="18" dur="500"/>
                                        <p:tgtEl>
                                          <p:spTgt spid="31749">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1749">
                                            <p:txEl>
                                              <p:pRg st="4" end="4"/>
                                            </p:txEl>
                                          </p:spTgt>
                                        </p:tgtEl>
                                        <p:attrNameLst>
                                          <p:attrName>style.visibility</p:attrName>
                                        </p:attrNameLst>
                                      </p:cBhvr>
                                      <p:to>
                                        <p:strVal val="visible"/>
                                      </p:to>
                                    </p:set>
                                    <p:animEffect transition="in" filter="dissolve">
                                      <p:cBhvr>
                                        <p:cTn id="21" dur="500"/>
                                        <p:tgtEl>
                                          <p:spTgt spid="31749">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1749">
                                            <p:txEl>
                                              <p:pRg st="5" end="5"/>
                                            </p:txEl>
                                          </p:spTgt>
                                        </p:tgtEl>
                                        <p:attrNameLst>
                                          <p:attrName>style.visibility</p:attrName>
                                        </p:attrNameLst>
                                      </p:cBhvr>
                                      <p:to>
                                        <p:strVal val="visible"/>
                                      </p:to>
                                    </p:set>
                                    <p:animEffect transition="in" filter="dissolve">
                                      <p:cBhvr>
                                        <p:cTn id="24" dur="500"/>
                                        <p:tgtEl>
                                          <p:spTgt spid="3174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1749">
                                            <p:txEl>
                                              <p:pRg st="7" end="7"/>
                                            </p:txEl>
                                          </p:spTgt>
                                        </p:tgtEl>
                                        <p:attrNameLst>
                                          <p:attrName>style.visibility</p:attrName>
                                        </p:attrNameLst>
                                      </p:cBhvr>
                                      <p:to>
                                        <p:strVal val="visible"/>
                                      </p:to>
                                    </p:set>
                                    <p:animEffect transition="in" filter="dissolve">
                                      <p:cBhvr>
                                        <p:cTn id="29" dur="500"/>
                                        <p:tgtEl>
                                          <p:spTgt spid="31749">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1749">
                                            <p:txEl>
                                              <p:pRg st="8" end="8"/>
                                            </p:txEl>
                                          </p:spTgt>
                                        </p:tgtEl>
                                        <p:attrNameLst>
                                          <p:attrName>style.visibility</p:attrName>
                                        </p:attrNameLst>
                                      </p:cBhvr>
                                      <p:to>
                                        <p:strVal val="visible"/>
                                      </p:to>
                                    </p:set>
                                    <p:animEffect transition="in" filter="dissolve">
                                      <p:cBhvr>
                                        <p:cTn id="34" dur="500"/>
                                        <p:tgtEl>
                                          <p:spTgt spid="317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69926" y="206375"/>
            <a:ext cx="8245475" cy="1077218"/>
          </a:xfrm>
          <a:prstGeom prst="rect">
            <a:avLst/>
          </a:prstGeom>
          <a:noFill/>
          <a:ln w="25400">
            <a:noFill/>
            <a:miter lim="800000"/>
            <a:headEnd/>
            <a:tailEnd/>
          </a:ln>
          <a:effectLst/>
        </p:spPr>
        <p:txBody>
          <a:bodyPr>
            <a:spAutoFit/>
          </a:bodyPr>
          <a:lstStyle/>
          <a:p>
            <a:r>
              <a:rPr lang="en-US" sz="3200"/>
              <a:t>A 345 mW light bulb draws 12.8 mA of current.  What is its resistance? </a:t>
            </a:r>
          </a:p>
        </p:txBody>
      </p:sp>
      <p:sp>
        <p:nvSpPr>
          <p:cNvPr id="30723" name="Text Box 3"/>
          <p:cNvSpPr txBox="1">
            <a:spLocks noChangeArrowheads="1"/>
          </p:cNvSpPr>
          <p:nvPr/>
        </p:nvSpPr>
        <p:spPr bwMode="auto">
          <a:xfrm>
            <a:off x="228600" y="5334000"/>
            <a:ext cx="184731" cy="461665"/>
          </a:xfrm>
          <a:prstGeom prst="rect">
            <a:avLst/>
          </a:prstGeom>
          <a:noFill/>
          <a:ln w="25400">
            <a:noFill/>
            <a:miter lim="800000"/>
            <a:headEnd/>
            <a:tailEnd/>
          </a:ln>
          <a:effectLst/>
        </p:spPr>
        <p:txBody>
          <a:bodyPr wrap="none">
            <a:spAutoFit/>
          </a:bodyPr>
          <a:lstStyle/>
          <a:p>
            <a:endParaRPr lang="en-US"/>
          </a:p>
        </p:txBody>
      </p:sp>
      <p:sp>
        <p:nvSpPr>
          <p:cNvPr id="30724" name="Text Box 4"/>
          <p:cNvSpPr txBox="1">
            <a:spLocks noChangeArrowheads="1"/>
          </p:cNvSpPr>
          <p:nvPr/>
        </p:nvSpPr>
        <p:spPr bwMode="auto">
          <a:xfrm>
            <a:off x="288925" y="5461000"/>
            <a:ext cx="622991" cy="276999"/>
          </a:xfrm>
          <a:prstGeom prst="rect">
            <a:avLst/>
          </a:prstGeom>
          <a:noFill/>
          <a:ln w="25400">
            <a:noFill/>
            <a:miter lim="800000"/>
            <a:headEnd/>
            <a:tailEnd/>
          </a:ln>
          <a:effectLst/>
        </p:spPr>
        <p:txBody>
          <a:bodyPr wrap="none">
            <a:spAutoFit/>
          </a:bodyPr>
          <a:lstStyle/>
          <a:p>
            <a:r>
              <a:rPr lang="en-US" sz="1200"/>
              <a:t>2110 </a:t>
            </a:r>
            <a:r>
              <a:rPr lang="en-US" sz="1000">
                <a:sym typeface="Symbol" pitchFamily="18" charset="2"/>
              </a:rPr>
              <a:t></a:t>
            </a:r>
          </a:p>
        </p:txBody>
      </p:sp>
      <p:sp>
        <p:nvSpPr>
          <p:cNvPr id="30725" name="Text Box 5"/>
          <p:cNvSpPr txBox="1">
            <a:spLocks noChangeArrowheads="1"/>
          </p:cNvSpPr>
          <p:nvPr/>
        </p:nvSpPr>
        <p:spPr bwMode="auto">
          <a:xfrm>
            <a:off x="990600" y="1629833"/>
            <a:ext cx="3733800" cy="3416320"/>
          </a:xfrm>
          <a:prstGeom prst="rect">
            <a:avLst/>
          </a:prstGeom>
          <a:noFill/>
          <a:ln w="25400">
            <a:noFill/>
            <a:miter lim="800000"/>
            <a:headEnd/>
            <a:tailEnd/>
          </a:ln>
          <a:effectLst/>
        </p:spPr>
        <p:txBody>
          <a:bodyPr>
            <a:spAutoFit/>
          </a:bodyPr>
          <a:lstStyle/>
          <a:p>
            <a:r>
              <a:rPr lang="en-US"/>
              <a:t>Given:</a:t>
            </a:r>
          </a:p>
          <a:p>
            <a:r>
              <a:rPr lang="en-US"/>
              <a:t>P = IV = I</a:t>
            </a:r>
            <a:r>
              <a:rPr lang="en-US" baseline="30000"/>
              <a:t>2</a:t>
            </a:r>
            <a:r>
              <a:rPr lang="en-US"/>
              <a:t>R = </a:t>
            </a:r>
            <a:r>
              <a:rPr lang="en-US" u="sng"/>
              <a:t>V</a:t>
            </a:r>
            <a:r>
              <a:rPr lang="en-US" u="sng" baseline="30000"/>
              <a:t>2</a:t>
            </a:r>
          </a:p>
          <a:p>
            <a:pPr lvl="1"/>
            <a:r>
              <a:rPr lang="en-US"/>
              <a:t>		 R</a:t>
            </a:r>
          </a:p>
          <a:p>
            <a:pPr lvl="1"/>
            <a:r>
              <a:rPr lang="en-US">
                <a:sym typeface="Symbol" pitchFamily="18" charset="2"/>
              </a:rPr>
              <a:t>P = .345 W</a:t>
            </a:r>
          </a:p>
          <a:p>
            <a:pPr lvl="1"/>
            <a:r>
              <a:rPr lang="en-US">
                <a:sym typeface="Symbol" pitchFamily="18" charset="2"/>
              </a:rPr>
              <a:t>R = ??</a:t>
            </a:r>
          </a:p>
          <a:p>
            <a:pPr lvl="1"/>
            <a:r>
              <a:rPr lang="en-US">
                <a:sym typeface="Symbol" pitchFamily="18" charset="2"/>
              </a:rPr>
              <a:t>I = .0128 A</a:t>
            </a:r>
          </a:p>
          <a:p>
            <a:endParaRPr lang="en-US"/>
          </a:p>
          <a:p>
            <a:r>
              <a:rPr lang="en-US"/>
              <a:t>Use P = I</a:t>
            </a:r>
            <a:r>
              <a:rPr lang="en-US" baseline="30000"/>
              <a:t>2</a:t>
            </a:r>
            <a:r>
              <a:rPr lang="en-US"/>
              <a:t>R</a:t>
            </a:r>
          </a:p>
          <a:p>
            <a:r>
              <a:rPr lang="en-US"/>
              <a:t>R = 2105.73 = 2110 ohms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Effect transition="in" filter="dissolve">
                                      <p:cBhvr>
                                        <p:cTn id="7" dur="500"/>
                                        <p:tgtEl>
                                          <p:spTgt spid="307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5">
                                            <p:txEl>
                                              <p:pRg st="1" end="1"/>
                                            </p:txEl>
                                          </p:spTgt>
                                        </p:tgtEl>
                                        <p:attrNameLst>
                                          <p:attrName>style.visibility</p:attrName>
                                        </p:attrNameLst>
                                      </p:cBhvr>
                                      <p:to>
                                        <p:strVal val="visible"/>
                                      </p:to>
                                    </p:set>
                                    <p:animEffect transition="in" filter="dissolve">
                                      <p:cBhvr>
                                        <p:cTn id="12" dur="500"/>
                                        <p:tgtEl>
                                          <p:spTgt spid="30725">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0725">
                                            <p:txEl>
                                              <p:pRg st="2" end="2"/>
                                            </p:txEl>
                                          </p:spTgt>
                                        </p:tgtEl>
                                        <p:attrNameLst>
                                          <p:attrName>style.visibility</p:attrName>
                                        </p:attrNameLst>
                                      </p:cBhvr>
                                      <p:to>
                                        <p:strVal val="visible"/>
                                      </p:to>
                                    </p:set>
                                    <p:animEffect transition="in" filter="dissolve">
                                      <p:cBhvr>
                                        <p:cTn id="15" dur="500"/>
                                        <p:tgtEl>
                                          <p:spTgt spid="30725">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0725">
                                            <p:txEl>
                                              <p:pRg st="3" end="3"/>
                                            </p:txEl>
                                          </p:spTgt>
                                        </p:tgtEl>
                                        <p:attrNameLst>
                                          <p:attrName>style.visibility</p:attrName>
                                        </p:attrNameLst>
                                      </p:cBhvr>
                                      <p:to>
                                        <p:strVal val="visible"/>
                                      </p:to>
                                    </p:set>
                                    <p:animEffect transition="in" filter="dissolve">
                                      <p:cBhvr>
                                        <p:cTn id="18" dur="500"/>
                                        <p:tgtEl>
                                          <p:spTgt spid="30725">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0725">
                                            <p:txEl>
                                              <p:pRg st="4" end="4"/>
                                            </p:txEl>
                                          </p:spTgt>
                                        </p:tgtEl>
                                        <p:attrNameLst>
                                          <p:attrName>style.visibility</p:attrName>
                                        </p:attrNameLst>
                                      </p:cBhvr>
                                      <p:to>
                                        <p:strVal val="visible"/>
                                      </p:to>
                                    </p:set>
                                    <p:animEffect transition="in" filter="dissolve">
                                      <p:cBhvr>
                                        <p:cTn id="21" dur="500"/>
                                        <p:tgtEl>
                                          <p:spTgt spid="30725">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0725">
                                            <p:txEl>
                                              <p:pRg st="5" end="5"/>
                                            </p:txEl>
                                          </p:spTgt>
                                        </p:tgtEl>
                                        <p:attrNameLst>
                                          <p:attrName>style.visibility</p:attrName>
                                        </p:attrNameLst>
                                      </p:cBhvr>
                                      <p:to>
                                        <p:strVal val="visible"/>
                                      </p:to>
                                    </p:set>
                                    <p:animEffect transition="in" filter="dissolve">
                                      <p:cBhvr>
                                        <p:cTn id="24" dur="500"/>
                                        <p:tgtEl>
                                          <p:spTgt spid="3072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0725">
                                            <p:txEl>
                                              <p:pRg st="7" end="7"/>
                                            </p:txEl>
                                          </p:spTgt>
                                        </p:tgtEl>
                                        <p:attrNameLst>
                                          <p:attrName>style.visibility</p:attrName>
                                        </p:attrNameLst>
                                      </p:cBhvr>
                                      <p:to>
                                        <p:strVal val="visible"/>
                                      </p:to>
                                    </p:set>
                                    <p:animEffect transition="in" filter="dissolve">
                                      <p:cBhvr>
                                        <p:cTn id="29" dur="500"/>
                                        <p:tgtEl>
                                          <p:spTgt spid="30725">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0725">
                                            <p:txEl>
                                              <p:pRg st="8" end="8"/>
                                            </p:txEl>
                                          </p:spTgt>
                                        </p:tgtEl>
                                        <p:attrNameLst>
                                          <p:attrName>style.visibility</p:attrName>
                                        </p:attrNameLst>
                                      </p:cBhvr>
                                      <p:to>
                                        <p:strVal val="visible"/>
                                      </p:to>
                                    </p:set>
                                    <p:animEffect transition="in" filter="dissolve">
                                      <p:cBhvr>
                                        <p:cTn id="34" dur="500"/>
                                        <p:tgtEl>
                                          <p:spTgt spid="307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4800" y="63501"/>
            <a:ext cx="8534400" cy="461665"/>
          </a:xfrm>
          <a:prstGeom prst="rect">
            <a:avLst/>
          </a:prstGeom>
          <a:noFill/>
          <a:ln w="9525">
            <a:noFill/>
            <a:miter lim="800000"/>
            <a:headEnd/>
            <a:tailEnd/>
          </a:ln>
        </p:spPr>
        <p:txBody>
          <a:bodyPr>
            <a:spAutoFit/>
          </a:bodyPr>
          <a:lstStyle/>
          <a:p>
            <a:r>
              <a:rPr lang="en-US"/>
              <a:t>What is the resistance from black dot to black dot?</a:t>
            </a:r>
          </a:p>
        </p:txBody>
      </p:sp>
      <p:sp>
        <p:nvSpPr>
          <p:cNvPr id="6147" name="Text Box 3"/>
          <p:cNvSpPr txBox="1">
            <a:spLocks noChangeArrowheads="1"/>
          </p:cNvSpPr>
          <p:nvPr/>
        </p:nvSpPr>
        <p:spPr bwMode="auto">
          <a:xfrm>
            <a:off x="304801" y="5458354"/>
            <a:ext cx="534121" cy="276999"/>
          </a:xfrm>
          <a:prstGeom prst="rect">
            <a:avLst/>
          </a:prstGeom>
          <a:noFill/>
          <a:ln w="9525">
            <a:noFill/>
            <a:miter lim="800000"/>
            <a:headEnd/>
            <a:tailEnd/>
          </a:ln>
        </p:spPr>
        <p:txBody>
          <a:bodyPr wrap="none">
            <a:spAutoFit/>
          </a:bodyPr>
          <a:lstStyle/>
          <a:p>
            <a:r>
              <a:rPr lang="en-US" sz="1200"/>
              <a:t>3.7 </a:t>
            </a:r>
            <a:r>
              <a:rPr lang="en-US" sz="1200">
                <a:sym typeface="Symbol" pitchFamily="18" charset="2"/>
              </a:rPr>
              <a:t></a:t>
            </a:r>
            <a:endParaRPr lang="en-US" sz="1200"/>
          </a:p>
        </p:txBody>
      </p:sp>
      <p:sp>
        <p:nvSpPr>
          <p:cNvPr id="6148" name="Line 4"/>
          <p:cNvSpPr>
            <a:spLocks noChangeShapeType="1"/>
          </p:cNvSpPr>
          <p:nvPr/>
        </p:nvSpPr>
        <p:spPr bwMode="auto">
          <a:xfrm>
            <a:off x="990600" y="1156229"/>
            <a:ext cx="5943600" cy="0"/>
          </a:xfrm>
          <a:prstGeom prst="line">
            <a:avLst/>
          </a:prstGeom>
          <a:noFill/>
          <a:ln w="9525">
            <a:solidFill>
              <a:schemeClr val="tx1"/>
            </a:solidFill>
            <a:round/>
            <a:headEnd/>
            <a:tailEnd/>
          </a:ln>
        </p:spPr>
        <p:txBody>
          <a:bodyPr/>
          <a:lstStyle/>
          <a:p>
            <a:endParaRPr lang="en-US"/>
          </a:p>
        </p:txBody>
      </p:sp>
      <p:sp>
        <p:nvSpPr>
          <p:cNvPr id="6149" name="Line 5"/>
          <p:cNvSpPr>
            <a:spLocks noChangeShapeType="1"/>
          </p:cNvSpPr>
          <p:nvPr/>
        </p:nvSpPr>
        <p:spPr bwMode="auto">
          <a:xfrm>
            <a:off x="990600" y="3251729"/>
            <a:ext cx="5943600" cy="0"/>
          </a:xfrm>
          <a:prstGeom prst="line">
            <a:avLst/>
          </a:prstGeom>
          <a:noFill/>
          <a:ln w="9525">
            <a:solidFill>
              <a:schemeClr val="tx1"/>
            </a:solidFill>
            <a:round/>
            <a:headEnd/>
            <a:tailEnd/>
          </a:ln>
        </p:spPr>
        <p:txBody>
          <a:bodyPr/>
          <a:lstStyle/>
          <a:p>
            <a:endParaRPr lang="en-US"/>
          </a:p>
        </p:txBody>
      </p:sp>
      <p:grpSp>
        <p:nvGrpSpPr>
          <p:cNvPr id="2" name="Group 6"/>
          <p:cNvGrpSpPr>
            <a:grpSpLocks/>
          </p:cNvGrpSpPr>
          <p:nvPr/>
        </p:nvGrpSpPr>
        <p:grpSpPr bwMode="auto">
          <a:xfrm>
            <a:off x="2540000" y="1926167"/>
            <a:ext cx="127000" cy="486833"/>
            <a:chOff x="384" y="400"/>
            <a:chExt cx="48" cy="368"/>
          </a:xfrm>
        </p:grpSpPr>
        <p:sp>
          <p:nvSpPr>
            <p:cNvPr id="6199" name="Line 7"/>
            <p:cNvSpPr>
              <a:spLocks noChangeShapeType="1"/>
            </p:cNvSpPr>
            <p:nvPr/>
          </p:nvSpPr>
          <p:spPr bwMode="auto">
            <a:xfrm rot="7200000">
              <a:off x="378" y="506"/>
              <a:ext cx="48" cy="28"/>
            </a:xfrm>
            <a:prstGeom prst="line">
              <a:avLst/>
            </a:prstGeom>
            <a:noFill/>
            <a:ln w="9525">
              <a:solidFill>
                <a:schemeClr val="tx1"/>
              </a:solidFill>
              <a:round/>
              <a:headEnd/>
              <a:tailEnd/>
            </a:ln>
          </p:spPr>
          <p:txBody>
            <a:bodyPr/>
            <a:lstStyle/>
            <a:p>
              <a:endParaRPr lang="en-US"/>
            </a:p>
          </p:txBody>
        </p:sp>
        <p:sp>
          <p:nvSpPr>
            <p:cNvPr id="6200" name="Line 8"/>
            <p:cNvSpPr>
              <a:spLocks noChangeShapeType="1"/>
            </p:cNvSpPr>
            <p:nvPr/>
          </p:nvSpPr>
          <p:spPr bwMode="auto">
            <a:xfrm>
              <a:off x="384" y="532"/>
              <a:ext cx="48" cy="28"/>
            </a:xfrm>
            <a:prstGeom prst="line">
              <a:avLst/>
            </a:prstGeom>
            <a:noFill/>
            <a:ln w="9525">
              <a:solidFill>
                <a:schemeClr val="tx1"/>
              </a:solidFill>
              <a:round/>
              <a:headEnd/>
              <a:tailEnd/>
            </a:ln>
          </p:spPr>
          <p:txBody>
            <a:bodyPr/>
            <a:lstStyle/>
            <a:p>
              <a:endParaRPr lang="en-US"/>
            </a:p>
          </p:txBody>
        </p:sp>
        <p:sp>
          <p:nvSpPr>
            <p:cNvPr id="6201" name="Line 9"/>
            <p:cNvSpPr>
              <a:spLocks noChangeShapeType="1"/>
            </p:cNvSpPr>
            <p:nvPr/>
          </p:nvSpPr>
          <p:spPr bwMode="auto">
            <a:xfrm rot="7200000">
              <a:off x="378" y="558"/>
              <a:ext cx="48" cy="28"/>
            </a:xfrm>
            <a:prstGeom prst="line">
              <a:avLst/>
            </a:prstGeom>
            <a:noFill/>
            <a:ln w="9525">
              <a:solidFill>
                <a:schemeClr val="tx1"/>
              </a:solidFill>
              <a:round/>
              <a:headEnd/>
              <a:tailEnd/>
            </a:ln>
          </p:spPr>
          <p:txBody>
            <a:bodyPr/>
            <a:lstStyle/>
            <a:p>
              <a:endParaRPr lang="en-US"/>
            </a:p>
          </p:txBody>
        </p:sp>
        <p:sp>
          <p:nvSpPr>
            <p:cNvPr id="6202" name="Line 10"/>
            <p:cNvSpPr>
              <a:spLocks noChangeShapeType="1"/>
            </p:cNvSpPr>
            <p:nvPr/>
          </p:nvSpPr>
          <p:spPr bwMode="auto">
            <a:xfrm>
              <a:off x="384" y="584"/>
              <a:ext cx="48" cy="28"/>
            </a:xfrm>
            <a:prstGeom prst="line">
              <a:avLst/>
            </a:prstGeom>
            <a:noFill/>
            <a:ln w="9525">
              <a:solidFill>
                <a:schemeClr val="tx1"/>
              </a:solidFill>
              <a:round/>
              <a:headEnd/>
              <a:tailEnd/>
            </a:ln>
          </p:spPr>
          <p:txBody>
            <a:bodyPr/>
            <a:lstStyle/>
            <a:p>
              <a:endParaRPr lang="en-US"/>
            </a:p>
          </p:txBody>
        </p:sp>
        <p:sp>
          <p:nvSpPr>
            <p:cNvPr id="6203" name="Line 11"/>
            <p:cNvSpPr>
              <a:spLocks noChangeShapeType="1"/>
            </p:cNvSpPr>
            <p:nvPr/>
          </p:nvSpPr>
          <p:spPr bwMode="auto">
            <a:xfrm rot="7200000">
              <a:off x="378" y="610"/>
              <a:ext cx="48" cy="28"/>
            </a:xfrm>
            <a:prstGeom prst="line">
              <a:avLst/>
            </a:prstGeom>
            <a:noFill/>
            <a:ln w="9525">
              <a:solidFill>
                <a:schemeClr val="tx1"/>
              </a:solidFill>
              <a:round/>
              <a:headEnd/>
              <a:tailEnd/>
            </a:ln>
          </p:spPr>
          <p:txBody>
            <a:bodyPr/>
            <a:lstStyle/>
            <a:p>
              <a:endParaRPr lang="en-US"/>
            </a:p>
          </p:txBody>
        </p:sp>
        <p:sp>
          <p:nvSpPr>
            <p:cNvPr id="6204" name="Line 12"/>
            <p:cNvSpPr>
              <a:spLocks noChangeShapeType="1"/>
            </p:cNvSpPr>
            <p:nvPr/>
          </p:nvSpPr>
          <p:spPr bwMode="auto">
            <a:xfrm>
              <a:off x="384" y="636"/>
              <a:ext cx="48" cy="28"/>
            </a:xfrm>
            <a:prstGeom prst="line">
              <a:avLst/>
            </a:prstGeom>
            <a:noFill/>
            <a:ln w="9525">
              <a:solidFill>
                <a:schemeClr val="tx1"/>
              </a:solidFill>
              <a:round/>
              <a:headEnd/>
              <a:tailEnd/>
            </a:ln>
          </p:spPr>
          <p:txBody>
            <a:bodyPr/>
            <a:lstStyle/>
            <a:p>
              <a:endParaRPr lang="en-US"/>
            </a:p>
          </p:txBody>
        </p:sp>
        <p:sp>
          <p:nvSpPr>
            <p:cNvPr id="6205" name="Line 13"/>
            <p:cNvSpPr>
              <a:spLocks noChangeShapeType="1"/>
            </p:cNvSpPr>
            <p:nvPr/>
          </p:nvSpPr>
          <p:spPr bwMode="auto">
            <a:xfrm rot="7200000">
              <a:off x="405" y="661"/>
              <a:ext cx="20" cy="12"/>
            </a:xfrm>
            <a:prstGeom prst="line">
              <a:avLst/>
            </a:prstGeom>
            <a:noFill/>
            <a:ln w="9525">
              <a:solidFill>
                <a:schemeClr val="tx1"/>
              </a:solidFill>
              <a:round/>
              <a:headEnd/>
              <a:tailEnd/>
            </a:ln>
          </p:spPr>
          <p:txBody>
            <a:bodyPr/>
            <a:lstStyle/>
            <a:p>
              <a:endParaRPr lang="en-US"/>
            </a:p>
          </p:txBody>
        </p:sp>
        <p:sp>
          <p:nvSpPr>
            <p:cNvPr id="6206" name="Line 14"/>
            <p:cNvSpPr>
              <a:spLocks noChangeShapeType="1"/>
            </p:cNvSpPr>
            <p:nvPr/>
          </p:nvSpPr>
          <p:spPr bwMode="auto">
            <a:xfrm>
              <a:off x="412" y="496"/>
              <a:ext cx="20" cy="12"/>
            </a:xfrm>
            <a:prstGeom prst="line">
              <a:avLst/>
            </a:prstGeom>
            <a:noFill/>
            <a:ln w="9525">
              <a:solidFill>
                <a:schemeClr val="tx1"/>
              </a:solidFill>
              <a:round/>
              <a:headEnd/>
              <a:tailEnd/>
            </a:ln>
          </p:spPr>
          <p:txBody>
            <a:bodyPr/>
            <a:lstStyle/>
            <a:p>
              <a:endParaRPr lang="en-US"/>
            </a:p>
          </p:txBody>
        </p:sp>
        <p:sp>
          <p:nvSpPr>
            <p:cNvPr id="6207" name="Line 15"/>
            <p:cNvSpPr>
              <a:spLocks noChangeShapeType="1"/>
            </p:cNvSpPr>
            <p:nvPr/>
          </p:nvSpPr>
          <p:spPr bwMode="auto">
            <a:xfrm>
              <a:off x="408" y="672"/>
              <a:ext cx="0" cy="96"/>
            </a:xfrm>
            <a:prstGeom prst="line">
              <a:avLst/>
            </a:prstGeom>
            <a:noFill/>
            <a:ln w="9525">
              <a:solidFill>
                <a:schemeClr val="tx1"/>
              </a:solidFill>
              <a:round/>
              <a:headEnd/>
              <a:tailEnd/>
            </a:ln>
          </p:spPr>
          <p:txBody>
            <a:bodyPr/>
            <a:lstStyle/>
            <a:p>
              <a:endParaRPr lang="en-US"/>
            </a:p>
          </p:txBody>
        </p:sp>
        <p:sp>
          <p:nvSpPr>
            <p:cNvPr id="6208" name="Line 16"/>
            <p:cNvSpPr>
              <a:spLocks noChangeShapeType="1"/>
            </p:cNvSpPr>
            <p:nvPr/>
          </p:nvSpPr>
          <p:spPr bwMode="auto">
            <a:xfrm>
              <a:off x="408" y="400"/>
              <a:ext cx="0" cy="96"/>
            </a:xfrm>
            <a:prstGeom prst="line">
              <a:avLst/>
            </a:prstGeom>
            <a:noFill/>
            <a:ln w="9525">
              <a:solidFill>
                <a:schemeClr val="tx1"/>
              </a:solidFill>
              <a:round/>
              <a:headEnd/>
              <a:tailEnd/>
            </a:ln>
          </p:spPr>
          <p:txBody>
            <a:bodyPr/>
            <a:lstStyle/>
            <a:p>
              <a:endParaRPr lang="en-US"/>
            </a:p>
          </p:txBody>
        </p:sp>
      </p:grpSp>
      <p:grpSp>
        <p:nvGrpSpPr>
          <p:cNvPr id="3" name="Group 17"/>
          <p:cNvGrpSpPr>
            <a:grpSpLocks/>
          </p:cNvGrpSpPr>
          <p:nvPr/>
        </p:nvGrpSpPr>
        <p:grpSpPr bwMode="auto">
          <a:xfrm>
            <a:off x="5410200" y="1905000"/>
            <a:ext cx="127000" cy="486833"/>
            <a:chOff x="384" y="400"/>
            <a:chExt cx="48" cy="368"/>
          </a:xfrm>
        </p:grpSpPr>
        <p:sp>
          <p:nvSpPr>
            <p:cNvPr id="6189" name="Line 18"/>
            <p:cNvSpPr>
              <a:spLocks noChangeShapeType="1"/>
            </p:cNvSpPr>
            <p:nvPr/>
          </p:nvSpPr>
          <p:spPr bwMode="auto">
            <a:xfrm rot="7200000">
              <a:off x="378" y="506"/>
              <a:ext cx="48" cy="28"/>
            </a:xfrm>
            <a:prstGeom prst="line">
              <a:avLst/>
            </a:prstGeom>
            <a:noFill/>
            <a:ln w="9525">
              <a:solidFill>
                <a:schemeClr val="tx1"/>
              </a:solidFill>
              <a:round/>
              <a:headEnd/>
              <a:tailEnd/>
            </a:ln>
          </p:spPr>
          <p:txBody>
            <a:bodyPr/>
            <a:lstStyle/>
            <a:p>
              <a:endParaRPr lang="en-US"/>
            </a:p>
          </p:txBody>
        </p:sp>
        <p:sp>
          <p:nvSpPr>
            <p:cNvPr id="6190" name="Line 19"/>
            <p:cNvSpPr>
              <a:spLocks noChangeShapeType="1"/>
            </p:cNvSpPr>
            <p:nvPr/>
          </p:nvSpPr>
          <p:spPr bwMode="auto">
            <a:xfrm>
              <a:off x="384" y="532"/>
              <a:ext cx="48" cy="28"/>
            </a:xfrm>
            <a:prstGeom prst="line">
              <a:avLst/>
            </a:prstGeom>
            <a:noFill/>
            <a:ln w="9525">
              <a:solidFill>
                <a:schemeClr val="tx1"/>
              </a:solidFill>
              <a:round/>
              <a:headEnd/>
              <a:tailEnd/>
            </a:ln>
          </p:spPr>
          <p:txBody>
            <a:bodyPr/>
            <a:lstStyle/>
            <a:p>
              <a:endParaRPr lang="en-US"/>
            </a:p>
          </p:txBody>
        </p:sp>
        <p:sp>
          <p:nvSpPr>
            <p:cNvPr id="6191" name="Line 20"/>
            <p:cNvSpPr>
              <a:spLocks noChangeShapeType="1"/>
            </p:cNvSpPr>
            <p:nvPr/>
          </p:nvSpPr>
          <p:spPr bwMode="auto">
            <a:xfrm rot="7200000">
              <a:off x="378" y="558"/>
              <a:ext cx="48" cy="28"/>
            </a:xfrm>
            <a:prstGeom prst="line">
              <a:avLst/>
            </a:prstGeom>
            <a:noFill/>
            <a:ln w="9525">
              <a:solidFill>
                <a:schemeClr val="tx1"/>
              </a:solidFill>
              <a:round/>
              <a:headEnd/>
              <a:tailEnd/>
            </a:ln>
          </p:spPr>
          <p:txBody>
            <a:bodyPr/>
            <a:lstStyle/>
            <a:p>
              <a:endParaRPr lang="en-US"/>
            </a:p>
          </p:txBody>
        </p:sp>
        <p:sp>
          <p:nvSpPr>
            <p:cNvPr id="6192" name="Line 21"/>
            <p:cNvSpPr>
              <a:spLocks noChangeShapeType="1"/>
            </p:cNvSpPr>
            <p:nvPr/>
          </p:nvSpPr>
          <p:spPr bwMode="auto">
            <a:xfrm>
              <a:off x="384" y="584"/>
              <a:ext cx="48" cy="28"/>
            </a:xfrm>
            <a:prstGeom prst="line">
              <a:avLst/>
            </a:prstGeom>
            <a:noFill/>
            <a:ln w="9525">
              <a:solidFill>
                <a:schemeClr val="tx1"/>
              </a:solidFill>
              <a:round/>
              <a:headEnd/>
              <a:tailEnd/>
            </a:ln>
          </p:spPr>
          <p:txBody>
            <a:bodyPr/>
            <a:lstStyle/>
            <a:p>
              <a:endParaRPr lang="en-US"/>
            </a:p>
          </p:txBody>
        </p:sp>
        <p:sp>
          <p:nvSpPr>
            <p:cNvPr id="6193" name="Line 22"/>
            <p:cNvSpPr>
              <a:spLocks noChangeShapeType="1"/>
            </p:cNvSpPr>
            <p:nvPr/>
          </p:nvSpPr>
          <p:spPr bwMode="auto">
            <a:xfrm rot="7200000">
              <a:off x="378" y="610"/>
              <a:ext cx="48" cy="28"/>
            </a:xfrm>
            <a:prstGeom prst="line">
              <a:avLst/>
            </a:prstGeom>
            <a:noFill/>
            <a:ln w="9525">
              <a:solidFill>
                <a:schemeClr val="tx1"/>
              </a:solidFill>
              <a:round/>
              <a:headEnd/>
              <a:tailEnd/>
            </a:ln>
          </p:spPr>
          <p:txBody>
            <a:bodyPr/>
            <a:lstStyle/>
            <a:p>
              <a:endParaRPr lang="en-US"/>
            </a:p>
          </p:txBody>
        </p:sp>
        <p:sp>
          <p:nvSpPr>
            <p:cNvPr id="6194" name="Line 23"/>
            <p:cNvSpPr>
              <a:spLocks noChangeShapeType="1"/>
            </p:cNvSpPr>
            <p:nvPr/>
          </p:nvSpPr>
          <p:spPr bwMode="auto">
            <a:xfrm>
              <a:off x="384" y="636"/>
              <a:ext cx="48" cy="28"/>
            </a:xfrm>
            <a:prstGeom prst="line">
              <a:avLst/>
            </a:prstGeom>
            <a:noFill/>
            <a:ln w="9525">
              <a:solidFill>
                <a:schemeClr val="tx1"/>
              </a:solidFill>
              <a:round/>
              <a:headEnd/>
              <a:tailEnd/>
            </a:ln>
          </p:spPr>
          <p:txBody>
            <a:bodyPr/>
            <a:lstStyle/>
            <a:p>
              <a:endParaRPr lang="en-US"/>
            </a:p>
          </p:txBody>
        </p:sp>
        <p:sp>
          <p:nvSpPr>
            <p:cNvPr id="6195" name="Line 24"/>
            <p:cNvSpPr>
              <a:spLocks noChangeShapeType="1"/>
            </p:cNvSpPr>
            <p:nvPr/>
          </p:nvSpPr>
          <p:spPr bwMode="auto">
            <a:xfrm rot="7200000">
              <a:off x="405" y="661"/>
              <a:ext cx="20" cy="12"/>
            </a:xfrm>
            <a:prstGeom prst="line">
              <a:avLst/>
            </a:prstGeom>
            <a:noFill/>
            <a:ln w="9525">
              <a:solidFill>
                <a:schemeClr val="tx1"/>
              </a:solidFill>
              <a:round/>
              <a:headEnd/>
              <a:tailEnd/>
            </a:ln>
          </p:spPr>
          <p:txBody>
            <a:bodyPr/>
            <a:lstStyle/>
            <a:p>
              <a:endParaRPr lang="en-US"/>
            </a:p>
          </p:txBody>
        </p:sp>
        <p:sp>
          <p:nvSpPr>
            <p:cNvPr id="6196" name="Line 25"/>
            <p:cNvSpPr>
              <a:spLocks noChangeShapeType="1"/>
            </p:cNvSpPr>
            <p:nvPr/>
          </p:nvSpPr>
          <p:spPr bwMode="auto">
            <a:xfrm>
              <a:off x="412" y="496"/>
              <a:ext cx="20" cy="12"/>
            </a:xfrm>
            <a:prstGeom prst="line">
              <a:avLst/>
            </a:prstGeom>
            <a:noFill/>
            <a:ln w="9525">
              <a:solidFill>
                <a:schemeClr val="tx1"/>
              </a:solidFill>
              <a:round/>
              <a:headEnd/>
              <a:tailEnd/>
            </a:ln>
          </p:spPr>
          <p:txBody>
            <a:bodyPr/>
            <a:lstStyle/>
            <a:p>
              <a:endParaRPr lang="en-US"/>
            </a:p>
          </p:txBody>
        </p:sp>
        <p:sp>
          <p:nvSpPr>
            <p:cNvPr id="6197" name="Line 26"/>
            <p:cNvSpPr>
              <a:spLocks noChangeShapeType="1"/>
            </p:cNvSpPr>
            <p:nvPr/>
          </p:nvSpPr>
          <p:spPr bwMode="auto">
            <a:xfrm>
              <a:off x="408" y="672"/>
              <a:ext cx="0" cy="96"/>
            </a:xfrm>
            <a:prstGeom prst="line">
              <a:avLst/>
            </a:prstGeom>
            <a:noFill/>
            <a:ln w="9525">
              <a:solidFill>
                <a:schemeClr val="tx1"/>
              </a:solidFill>
              <a:round/>
              <a:headEnd/>
              <a:tailEnd/>
            </a:ln>
          </p:spPr>
          <p:txBody>
            <a:bodyPr/>
            <a:lstStyle/>
            <a:p>
              <a:endParaRPr lang="en-US"/>
            </a:p>
          </p:txBody>
        </p:sp>
        <p:sp>
          <p:nvSpPr>
            <p:cNvPr id="6198" name="Line 27"/>
            <p:cNvSpPr>
              <a:spLocks noChangeShapeType="1"/>
            </p:cNvSpPr>
            <p:nvPr/>
          </p:nvSpPr>
          <p:spPr bwMode="auto">
            <a:xfrm>
              <a:off x="408" y="400"/>
              <a:ext cx="0" cy="96"/>
            </a:xfrm>
            <a:prstGeom prst="line">
              <a:avLst/>
            </a:prstGeom>
            <a:noFill/>
            <a:ln w="9525">
              <a:solidFill>
                <a:schemeClr val="tx1"/>
              </a:solidFill>
              <a:round/>
              <a:headEnd/>
              <a:tailEnd/>
            </a:ln>
          </p:spPr>
          <p:txBody>
            <a:bodyPr/>
            <a:lstStyle/>
            <a:p>
              <a:endParaRPr lang="en-US"/>
            </a:p>
          </p:txBody>
        </p:sp>
      </p:grpSp>
      <p:grpSp>
        <p:nvGrpSpPr>
          <p:cNvPr id="4" name="Group 28"/>
          <p:cNvGrpSpPr>
            <a:grpSpLocks/>
          </p:cNvGrpSpPr>
          <p:nvPr/>
        </p:nvGrpSpPr>
        <p:grpSpPr bwMode="auto">
          <a:xfrm>
            <a:off x="6851650" y="1926167"/>
            <a:ext cx="127000" cy="486833"/>
            <a:chOff x="384" y="400"/>
            <a:chExt cx="48" cy="368"/>
          </a:xfrm>
        </p:grpSpPr>
        <p:sp>
          <p:nvSpPr>
            <p:cNvPr id="6179" name="Line 29"/>
            <p:cNvSpPr>
              <a:spLocks noChangeShapeType="1"/>
            </p:cNvSpPr>
            <p:nvPr/>
          </p:nvSpPr>
          <p:spPr bwMode="auto">
            <a:xfrm rot="7200000">
              <a:off x="378" y="506"/>
              <a:ext cx="48" cy="28"/>
            </a:xfrm>
            <a:prstGeom prst="line">
              <a:avLst/>
            </a:prstGeom>
            <a:noFill/>
            <a:ln w="9525">
              <a:solidFill>
                <a:schemeClr val="tx1"/>
              </a:solidFill>
              <a:round/>
              <a:headEnd/>
              <a:tailEnd/>
            </a:ln>
          </p:spPr>
          <p:txBody>
            <a:bodyPr/>
            <a:lstStyle/>
            <a:p>
              <a:endParaRPr lang="en-US"/>
            </a:p>
          </p:txBody>
        </p:sp>
        <p:sp>
          <p:nvSpPr>
            <p:cNvPr id="6180" name="Line 30"/>
            <p:cNvSpPr>
              <a:spLocks noChangeShapeType="1"/>
            </p:cNvSpPr>
            <p:nvPr/>
          </p:nvSpPr>
          <p:spPr bwMode="auto">
            <a:xfrm>
              <a:off x="384" y="532"/>
              <a:ext cx="48" cy="28"/>
            </a:xfrm>
            <a:prstGeom prst="line">
              <a:avLst/>
            </a:prstGeom>
            <a:noFill/>
            <a:ln w="9525">
              <a:solidFill>
                <a:schemeClr val="tx1"/>
              </a:solidFill>
              <a:round/>
              <a:headEnd/>
              <a:tailEnd/>
            </a:ln>
          </p:spPr>
          <p:txBody>
            <a:bodyPr/>
            <a:lstStyle/>
            <a:p>
              <a:endParaRPr lang="en-US"/>
            </a:p>
          </p:txBody>
        </p:sp>
        <p:sp>
          <p:nvSpPr>
            <p:cNvPr id="6181" name="Line 31"/>
            <p:cNvSpPr>
              <a:spLocks noChangeShapeType="1"/>
            </p:cNvSpPr>
            <p:nvPr/>
          </p:nvSpPr>
          <p:spPr bwMode="auto">
            <a:xfrm rot="7200000">
              <a:off x="378" y="558"/>
              <a:ext cx="48" cy="28"/>
            </a:xfrm>
            <a:prstGeom prst="line">
              <a:avLst/>
            </a:prstGeom>
            <a:noFill/>
            <a:ln w="9525">
              <a:solidFill>
                <a:schemeClr val="tx1"/>
              </a:solidFill>
              <a:round/>
              <a:headEnd/>
              <a:tailEnd/>
            </a:ln>
          </p:spPr>
          <p:txBody>
            <a:bodyPr/>
            <a:lstStyle/>
            <a:p>
              <a:endParaRPr lang="en-US"/>
            </a:p>
          </p:txBody>
        </p:sp>
        <p:sp>
          <p:nvSpPr>
            <p:cNvPr id="6182" name="Line 32"/>
            <p:cNvSpPr>
              <a:spLocks noChangeShapeType="1"/>
            </p:cNvSpPr>
            <p:nvPr/>
          </p:nvSpPr>
          <p:spPr bwMode="auto">
            <a:xfrm>
              <a:off x="384" y="584"/>
              <a:ext cx="48" cy="28"/>
            </a:xfrm>
            <a:prstGeom prst="line">
              <a:avLst/>
            </a:prstGeom>
            <a:noFill/>
            <a:ln w="9525">
              <a:solidFill>
                <a:schemeClr val="tx1"/>
              </a:solidFill>
              <a:round/>
              <a:headEnd/>
              <a:tailEnd/>
            </a:ln>
          </p:spPr>
          <p:txBody>
            <a:bodyPr/>
            <a:lstStyle/>
            <a:p>
              <a:endParaRPr lang="en-US"/>
            </a:p>
          </p:txBody>
        </p:sp>
        <p:sp>
          <p:nvSpPr>
            <p:cNvPr id="6183" name="Line 33"/>
            <p:cNvSpPr>
              <a:spLocks noChangeShapeType="1"/>
            </p:cNvSpPr>
            <p:nvPr/>
          </p:nvSpPr>
          <p:spPr bwMode="auto">
            <a:xfrm rot="7200000">
              <a:off x="378" y="610"/>
              <a:ext cx="48" cy="28"/>
            </a:xfrm>
            <a:prstGeom prst="line">
              <a:avLst/>
            </a:prstGeom>
            <a:noFill/>
            <a:ln w="9525">
              <a:solidFill>
                <a:schemeClr val="tx1"/>
              </a:solidFill>
              <a:round/>
              <a:headEnd/>
              <a:tailEnd/>
            </a:ln>
          </p:spPr>
          <p:txBody>
            <a:bodyPr/>
            <a:lstStyle/>
            <a:p>
              <a:endParaRPr lang="en-US"/>
            </a:p>
          </p:txBody>
        </p:sp>
        <p:sp>
          <p:nvSpPr>
            <p:cNvPr id="6184" name="Line 34"/>
            <p:cNvSpPr>
              <a:spLocks noChangeShapeType="1"/>
            </p:cNvSpPr>
            <p:nvPr/>
          </p:nvSpPr>
          <p:spPr bwMode="auto">
            <a:xfrm>
              <a:off x="384" y="636"/>
              <a:ext cx="48" cy="28"/>
            </a:xfrm>
            <a:prstGeom prst="line">
              <a:avLst/>
            </a:prstGeom>
            <a:noFill/>
            <a:ln w="9525">
              <a:solidFill>
                <a:schemeClr val="tx1"/>
              </a:solidFill>
              <a:round/>
              <a:headEnd/>
              <a:tailEnd/>
            </a:ln>
          </p:spPr>
          <p:txBody>
            <a:bodyPr/>
            <a:lstStyle/>
            <a:p>
              <a:endParaRPr lang="en-US"/>
            </a:p>
          </p:txBody>
        </p:sp>
        <p:sp>
          <p:nvSpPr>
            <p:cNvPr id="6185" name="Line 35"/>
            <p:cNvSpPr>
              <a:spLocks noChangeShapeType="1"/>
            </p:cNvSpPr>
            <p:nvPr/>
          </p:nvSpPr>
          <p:spPr bwMode="auto">
            <a:xfrm rot="7200000">
              <a:off x="405" y="661"/>
              <a:ext cx="20" cy="12"/>
            </a:xfrm>
            <a:prstGeom prst="line">
              <a:avLst/>
            </a:prstGeom>
            <a:noFill/>
            <a:ln w="9525">
              <a:solidFill>
                <a:schemeClr val="tx1"/>
              </a:solidFill>
              <a:round/>
              <a:headEnd/>
              <a:tailEnd/>
            </a:ln>
          </p:spPr>
          <p:txBody>
            <a:bodyPr/>
            <a:lstStyle/>
            <a:p>
              <a:endParaRPr lang="en-US"/>
            </a:p>
          </p:txBody>
        </p:sp>
        <p:sp>
          <p:nvSpPr>
            <p:cNvPr id="6186" name="Line 36"/>
            <p:cNvSpPr>
              <a:spLocks noChangeShapeType="1"/>
            </p:cNvSpPr>
            <p:nvPr/>
          </p:nvSpPr>
          <p:spPr bwMode="auto">
            <a:xfrm>
              <a:off x="412" y="496"/>
              <a:ext cx="20" cy="12"/>
            </a:xfrm>
            <a:prstGeom prst="line">
              <a:avLst/>
            </a:prstGeom>
            <a:noFill/>
            <a:ln w="9525">
              <a:solidFill>
                <a:schemeClr val="tx1"/>
              </a:solidFill>
              <a:round/>
              <a:headEnd/>
              <a:tailEnd/>
            </a:ln>
          </p:spPr>
          <p:txBody>
            <a:bodyPr/>
            <a:lstStyle/>
            <a:p>
              <a:endParaRPr lang="en-US"/>
            </a:p>
          </p:txBody>
        </p:sp>
        <p:sp>
          <p:nvSpPr>
            <p:cNvPr id="6187" name="Line 37"/>
            <p:cNvSpPr>
              <a:spLocks noChangeShapeType="1"/>
            </p:cNvSpPr>
            <p:nvPr/>
          </p:nvSpPr>
          <p:spPr bwMode="auto">
            <a:xfrm>
              <a:off x="408" y="672"/>
              <a:ext cx="0" cy="96"/>
            </a:xfrm>
            <a:prstGeom prst="line">
              <a:avLst/>
            </a:prstGeom>
            <a:noFill/>
            <a:ln w="9525">
              <a:solidFill>
                <a:schemeClr val="tx1"/>
              </a:solidFill>
              <a:round/>
              <a:headEnd/>
              <a:tailEnd/>
            </a:ln>
          </p:spPr>
          <p:txBody>
            <a:bodyPr/>
            <a:lstStyle/>
            <a:p>
              <a:endParaRPr lang="en-US"/>
            </a:p>
          </p:txBody>
        </p:sp>
        <p:sp>
          <p:nvSpPr>
            <p:cNvPr id="6188" name="Line 38"/>
            <p:cNvSpPr>
              <a:spLocks noChangeShapeType="1"/>
            </p:cNvSpPr>
            <p:nvPr/>
          </p:nvSpPr>
          <p:spPr bwMode="auto">
            <a:xfrm>
              <a:off x="408" y="400"/>
              <a:ext cx="0" cy="96"/>
            </a:xfrm>
            <a:prstGeom prst="line">
              <a:avLst/>
            </a:prstGeom>
            <a:noFill/>
            <a:ln w="9525">
              <a:solidFill>
                <a:schemeClr val="tx1"/>
              </a:solidFill>
              <a:round/>
              <a:headEnd/>
              <a:tailEnd/>
            </a:ln>
          </p:spPr>
          <p:txBody>
            <a:bodyPr/>
            <a:lstStyle/>
            <a:p>
              <a:endParaRPr lang="en-US"/>
            </a:p>
          </p:txBody>
        </p:sp>
      </p:grpSp>
      <p:sp>
        <p:nvSpPr>
          <p:cNvPr id="6153" name="Line 39"/>
          <p:cNvSpPr>
            <a:spLocks noChangeShapeType="1"/>
          </p:cNvSpPr>
          <p:nvPr/>
        </p:nvSpPr>
        <p:spPr bwMode="auto">
          <a:xfrm flipV="1">
            <a:off x="5476875" y="1156229"/>
            <a:ext cx="0" cy="762000"/>
          </a:xfrm>
          <a:prstGeom prst="line">
            <a:avLst/>
          </a:prstGeom>
          <a:noFill/>
          <a:ln w="9525">
            <a:solidFill>
              <a:schemeClr val="tx1"/>
            </a:solidFill>
            <a:round/>
            <a:headEnd/>
            <a:tailEnd/>
          </a:ln>
        </p:spPr>
        <p:txBody>
          <a:bodyPr/>
          <a:lstStyle/>
          <a:p>
            <a:endParaRPr lang="en-US"/>
          </a:p>
        </p:txBody>
      </p:sp>
      <p:sp>
        <p:nvSpPr>
          <p:cNvPr id="6154" name="Line 40"/>
          <p:cNvSpPr>
            <a:spLocks noChangeShapeType="1"/>
          </p:cNvSpPr>
          <p:nvPr/>
        </p:nvSpPr>
        <p:spPr bwMode="auto">
          <a:xfrm flipV="1">
            <a:off x="6918325" y="1156229"/>
            <a:ext cx="0" cy="762000"/>
          </a:xfrm>
          <a:prstGeom prst="line">
            <a:avLst/>
          </a:prstGeom>
          <a:noFill/>
          <a:ln w="9525">
            <a:solidFill>
              <a:schemeClr val="tx1"/>
            </a:solidFill>
            <a:round/>
            <a:headEnd/>
            <a:tailEnd/>
          </a:ln>
        </p:spPr>
        <p:txBody>
          <a:bodyPr/>
          <a:lstStyle/>
          <a:p>
            <a:endParaRPr lang="en-US"/>
          </a:p>
        </p:txBody>
      </p:sp>
      <p:sp>
        <p:nvSpPr>
          <p:cNvPr id="6155" name="Line 41"/>
          <p:cNvSpPr>
            <a:spLocks noChangeShapeType="1"/>
          </p:cNvSpPr>
          <p:nvPr/>
        </p:nvSpPr>
        <p:spPr bwMode="auto">
          <a:xfrm flipV="1">
            <a:off x="2606675" y="1156229"/>
            <a:ext cx="0" cy="762000"/>
          </a:xfrm>
          <a:prstGeom prst="line">
            <a:avLst/>
          </a:prstGeom>
          <a:noFill/>
          <a:ln w="9525">
            <a:solidFill>
              <a:schemeClr val="tx1"/>
            </a:solidFill>
            <a:round/>
            <a:headEnd/>
            <a:tailEnd/>
          </a:ln>
        </p:spPr>
        <p:txBody>
          <a:bodyPr/>
          <a:lstStyle/>
          <a:p>
            <a:endParaRPr lang="en-US"/>
          </a:p>
        </p:txBody>
      </p:sp>
      <p:sp>
        <p:nvSpPr>
          <p:cNvPr id="6156" name="Line 42"/>
          <p:cNvSpPr>
            <a:spLocks noChangeShapeType="1"/>
          </p:cNvSpPr>
          <p:nvPr/>
        </p:nvSpPr>
        <p:spPr bwMode="auto">
          <a:xfrm>
            <a:off x="2606675" y="2362729"/>
            <a:ext cx="0" cy="889000"/>
          </a:xfrm>
          <a:prstGeom prst="line">
            <a:avLst/>
          </a:prstGeom>
          <a:noFill/>
          <a:ln w="9525">
            <a:solidFill>
              <a:schemeClr val="tx1"/>
            </a:solidFill>
            <a:round/>
            <a:headEnd/>
            <a:tailEnd/>
          </a:ln>
        </p:spPr>
        <p:txBody>
          <a:bodyPr/>
          <a:lstStyle/>
          <a:p>
            <a:endParaRPr lang="en-US"/>
          </a:p>
        </p:txBody>
      </p:sp>
      <p:sp>
        <p:nvSpPr>
          <p:cNvPr id="6157" name="Line 43"/>
          <p:cNvSpPr>
            <a:spLocks noChangeShapeType="1"/>
          </p:cNvSpPr>
          <p:nvPr/>
        </p:nvSpPr>
        <p:spPr bwMode="auto">
          <a:xfrm>
            <a:off x="5476875" y="2362729"/>
            <a:ext cx="0" cy="889000"/>
          </a:xfrm>
          <a:prstGeom prst="line">
            <a:avLst/>
          </a:prstGeom>
          <a:noFill/>
          <a:ln w="9525">
            <a:solidFill>
              <a:schemeClr val="tx1"/>
            </a:solidFill>
            <a:round/>
            <a:headEnd/>
            <a:tailEnd/>
          </a:ln>
        </p:spPr>
        <p:txBody>
          <a:bodyPr/>
          <a:lstStyle/>
          <a:p>
            <a:endParaRPr lang="en-US"/>
          </a:p>
        </p:txBody>
      </p:sp>
      <p:sp>
        <p:nvSpPr>
          <p:cNvPr id="6158" name="Line 44"/>
          <p:cNvSpPr>
            <a:spLocks noChangeShapeType="1"/>
          </p:cNvSpPr>
          <p:nvPr/>
        </p:nvSpPr>
        <p:spPr bwMode="auto">
          <a:xfrm>
            <a:off x="6918325" y="2362729"/>
            <a:ext cx="0" cy="889000"/>
          </a:xfrm>
          <a:prstGeom prst="line">
            <a:avLst/>
          </a:prstGeom>
          <a:noFill/>
          <a:ln w="9525">
            <a:solidFill>
              <a:schemeClr val="tx1"/>
            </a:solidFill>
            <a:round/>
            <a:headEnd/>
            <a:tailEnd/>
          </a:ln>
        </p:spPr>
        <p:txBody>
          <a:bodyPr/>
          <a:lstStyle/>
          <a:p>
            <a:endParaRPr lang="en-US"/>
          </a:p>
        </p:txBody>
      </p:sp>
      <p:sp>
        <p:nvSpPr>
          <p:cNvPr id="6159" name="Text Box 45"/>
          <p:cNvSpPr txBox="1">
            <a:spLocks noChangeArrowheads="1"/>
          </p:cNvSpPr>
          <p:nvPr/>
        </p:nvSpPr>
        <p:spPr bwMode="auto">
          <a:xfrm>
            <a:off x="2743200" y="1918230"/>
            <a:ext cx="793615" cy="461665"/>
          </a:xfrm>
          <a:prstGeom prst="rect">
            <a:avLst/>
          </a:prstGeom>
          <a:noFill/>
          <a:ln w="9525">
            <a:noFill/>
            <a:miter lim="800000"/>
            <a:headEnd/>
            <a:tailEnd/>
          </a:ln>
        </p:spPr>
        <p:txBody>
          <a:bodyPr wrap="none">
            <a:spAutoFit/>
          </a:bodyPr>
          <a:lstStyle/>
          <a:p>
            <a:r>
              <a:rPr lang="en-US"/>
              <a:t>11 </a:t>
            </a:r>
            <a:r>
              <a:rPr lang="en-US">
                <a:sym typeface="Symbol" pitchFamily="18" charset="2"/>
              </a:rPr>
              <a:t></a:t>
            </a:r>
          </a:p>
        </p:txBody>
      </p:sp>
      <p:sp>
        <p:nvSpPr>
          <p:cNvPr id="6160" name="Text Box 46"/>
          <p:cNvSpPr txBox="1">
            <a:spLocks noChangeArrowheads="1"/>
          </p:cNvSpPr>
          <p:nvPr/>
        </p:nvSpPr>
        <p:spPr bwMode="auto">
          <a:xfrm>
            <a:off x="5565775" y="1918230"/>
            <a:ext cx="805029" cy="461665"/>
          </a:xfrm>
          <a:prstGeom prst="rect">
            <a:avLst/>
          </a:prstGeom>
          <a:noFill/>
          <a:ln w="9525">
            <a:noFill/>
            <a:miter lim="800000"/>
            <a:headEnd/>
            <a:tailEnd/>
          </a:ln>
        </p:spPr>
        <p:txBody>
          <a:bodyPr wrap="none">
            <a:spAutoFit/>
          </a:bodyPr>
          <a:lstStyle/>
          <a:p>
            <a:r>
              <a:rPr lang="en-US"/>
              <a:t>17 </a:t>
            </a:r>
            <a:r>
              <a:rPr lang="en-US">
                <a:sym typeface="Symbol" pitchFamily="18" charset="2"/>
              </a:rPr>
              <a:t></a:t>
            </a:r>
          </a:p>
        </p:txBody>
      </p:sp>
      <p:sp>
        <p:nvSpPr>
          <p:cNvPr id="6161" name="Oval 47"/>
          <p:cNvSpPr>
            <a:spLocks noChangeArrowheads="1"/>
          </p:cNvSpPr>
          <p:nvPr/>
        </p:nvSpPr>
        <p:spPr bwMode="auto">
          <a:xfrm>
            <a:off x="914400" y="1079500"/>
            <a:ext cx="152400" cy="127000"/>
          </a:xfrm>
          <a:prstGeom prst="ellipse">
            <a:avLst/>
          </a:prstGeom>
          <a:solidFill>
            <a:schemeClr val="tx2"/>
          </a:solidFill>
          <a:ln w="9525">
            <a:solidFill>
              <a:schemeClr val="tx1"/>
            </a:solidFill>
            <a:round/>
            <a:headEnd/>
            <a:tailEnd/>
          </a:ln>
        </p:spPr>
        <p:txBody>
          <a:bodyPr wrap="none" anchor="ctr"/>
          <a:lstStyle/>
          <a:p>
            <a:endParaRPr lang="en-US"/>
          </a:p>
        </p:txBody>
      </p:sp>
      <p:sp>
        <p:nvSpPr>
          <p:cNvPr id="6162" name="Oval 48"/>
          <p:cNvSpPr>
            <a:spLocks noChangeArrowheads="1"/>
          </p:cNvSpPr>
          <p:nvPr/>
        </p:nvSpPr>
        <p:spPr bwMode="auto">
          <a:xfrm>
            <a:off x="914400" y="3201458"/>
            <a:ext cx="152400" cy="127000"/>
          </a:xfrm>
          <a:prstGeom prst="ellipse">
            <a:avLst/>
          </a:prstGeom>
          <a:solidFill>
            <a:schemeClr val="tx2"/>
          </a:solidFill>
          <a:ln w="9525">
            <a:solidFill>
              <a:schemeClr val="tx1"/>
            </a:solidFill>
            <a:round/>
            <a:headEnd/>
            <a:tailEnd/>
          </a:ln>
        </p:spPr>
        <p:txBody>
          <a:bodyPr wrap="none" anchor="ctr"/>
          <a:lstStyle/>
          <a:p>
            <a:endParaRPr lang="en-US"/>
          </a:p>
        </p:txBody>
      </p:sp>
      <p:sp>
        <p:nvSpPr>
          <p:cNvPr id="6163" name="Text Box 49"/>
          <p:cNvSpPr txBox="1">
            <a:spLocks noChangeArrowheads="1"/>
          </p:cNvSpPr>
          <p:nvPr/>
        </p:nvSpPr>
        <p:spPr bwMode="auto">
          <a:xfrm>
            <a:off x="7010400" y="1931459"/>
            <a:ext cx="805029" cy="461665"/>
          </a:xfrm>
          <a:prstGeom prst="rect">
            <a:avLst/>
          </a:prstGeom>
          <a:noFill/>
          <a:ln w="9525">
            <a:noFill/>
            <a:miter lim="800000"/>
            <a:headEnd/>
            <a:tailEnd/>
          </a:ln>
        </p:spPr>
        <p:txBody>
          <a:bodyPr wrap="none">
            <a:spAutoFit/>
          </a:bodyPr>
          <a:lstStyle/>
          <a:p>
            <a:r>
              <a:rPr lang="en-US"/>
              <a:t>23 </a:t>
            </a:r>
            <a:r>
              <a:rPr lang="en-US">
                <a:sym typeface="Symbol" pitchFamily="18" charset="2"/>
              </a:rPr>
              <a:t></a:t>
            </a:r>
          </a:p>
        </p:txBody>
      </p:sp>
      <p:grpSp>
        <p:nvGrpSpPr>
          <p:cNvPr id="5" name="Group 50"/>
          <p:cNvGrpSpPr>
            <a:grpSpLocks/>
          </p:cNvGrpSpPr>
          <p:nvPr/>
        </p:nvGrpSpPr>
        <p:grpSpPr bwMode="auto">
          <a:xfrm>
            <a:off x="3895725" y="1918229"/>
            <a:ext cx="127000" cy="486833"/>
            <a:chOff x="384" y="400"/>
            <a:chExt cx="48" cy="368"/>
          </a:xfrm>
        </p:grpSpPr>
        <p:sp>
          <p:nvSpPr>
            <p:cNvPr id="6169" name="Line 51"/>
            <p:cNvSpPr>
              <a:spLocks noChangeShapeType="1"/>
            </p:cNvSpPr>
            <p:nvPr/>
          </p:nvSpPr>
          <p:spPr bwMode="auto">
            <a:xfrm rot="7200000">
              <a:off x="378" y="506"/>
              <a:ext cx="48" cy="28"/>
            </a:xfrm>
            <a:prstGeom prst="line">
              <a:avLst/>
            </a:prstGeom>
            <a:noFill/>
            <a:ln w="9525">
              <a:solidFill>
                <a:schemeClr val="tx1"/>
              </a:solidFill>
              <a:round/>
              <a:headEnd/>
              <a:tailEnd/>
            </a:ln>
          </p:spPr>
          <p:txBody>
            <a:bodyPr/>
            <a:lstStyle/>
            <a:p>
              <a:endParaRPr lang="en-US"/>
            </a:p>
          </p:txBody>
        </p:sp>
        <p:sp>
          <p:nvSpPr>
            <p:cNvPr id="6170" name="Line 52"/>
            <p:cNvSpPr>
              <a:spLocks noChangeShapeType="1"/>
            </p:cNvSpPr>
            <p:nvPr/>
          </p:nvSpPr>
          <p:spPr bwMode="auto">
            <a:xfrm>
              <a:off x="384" y="532"/>
              <a:ext cx="48" cy="28"/>
            </a:xfrm>
            <a:prstGeom prst="line">
              <a:avLst/>
            </a:prstGeom>
            <a:noFill/>
            <a:ln w="9525">
              <a:solidFill>
                <a:schemeClr val="tx1"/>
              </a:solidFill>
              <a:round/>
              <a:headEnd/>
              <a:tailEnd/>
            </a:ln>
          </p:spPr>
          <p:txBody>
            <a:bodyPr/>
            <a:lstStyle/>
            <a:p>
              <a:endParaRPr lang="en-US"/>
            </a:p>
          </p:txBody>
        </p:sp>
        <p:sp>
          <p:nvSpPr>
            <p:cNvPr id="6171" name="Line 53"/>
            <p:cNvSpPr>
              <a:spLocks noChangeShapeType="1"/>
            </p:cNvSpPr>
            <p:nvPr/>
          </p:nvSpPr>
          <p:spPr bwMode="auto">
            <a:xfrm rot="7200000">
              <a:off x="378" y="558"/>
              <a:ext cx="48" cy="28"/>
            </a:xfrm>
            <a:prstGeom prst="line">
              <a:avLst/>
            </a:prstGeom>
            <a:noFill/>
            <a:ln w="9525">
              <a:solidFill>
                <a:schemeClr val="tx1"/>
              </a:solidFill>
              <a:round/>
              <a:headEnd/>
              <a:tailEnd/>
            </a:ln>
          </p:spPr>
          <p:txBody>
            <a:bodyPr/>
            <a:lstStyle/>
            <a:p>
              <a:endParaRPr lang="en-US"/>
            </a:p>
          </p:txBody>
        </p:sp>
        <p:sp>
          <p:nvSpPr>
            <p:cNvPr id="6172" name="Line 54"/>
            <p:cNvSpPr>
              <a:spLocks noChangeShapeType="1"/>
            </p:cNvSpPr>
            <p:nvPr/>
          </p:nvSpPr>
          <p:spPr bwMode="auto">
            <a:xfrm>
              <a:off x="384" y="584"/>
              <a:ext cx="48" cy="28"/>
            </a:xfrm>
            <a:prstGeom prst="line">
              <a:avLst/>
            </a:prstGeom>
            <a:noFill/>
            <a:ln w="9525">
              <a:solidFill>
                <a:schemeClr val="tx1"/>
              </a:solidFill>
              <a:round/>
              <a:headEnd/>
              <a:tailEnd/>
            </a:ln>
          </p:spPr>
          <p:txBody>
            <a:bodyPr/>
            <a:lstStyle/>
            <a:p>
              <a:endParaRPr lang="en-US"/>
            </a:p>
          </p:txBody>
        </p:sp>
        <p:sp>
          <p:nvSpPr>
            <p:cNvPr id="6173" name="Line 55"/>
            <p:cNvSpPr>
              <a:spLocks noChangeShapeType="1"/>
            </p:cNvSpPr>
            <p:nvPr/>
          </p:nvSpPr>
          <p:spPr bwMode="auto">
            <a:xfrm rot="7200000">
              <a:off x="378" y="610"/>
              <a:ext cx="48" cy="28"/>
            </a:xfrm>
            <a:prstGeom prst="line">
              <a:avLst/>
            </a:prstGeom>
            <a:noFill/>
            <a:ln w="9525">
              <a:solidFill>
                <a:schemeClr val="tx1"/>
              </a:solidFill>
              <a:round/>
              <a:headEnd/>
              <a:tailEnd/>
            </a:ln>
          </p:spPr>
          <p:txBody>
            <a:bodyPr/>
            <a:lstStyle/>
            <a:p>
              <a:endParaRPr lang="en-US"/>
            </a:p>
          </p:txBody>
        </p:sp>
        <p:sp>
          <p:nvSpPr>
            <p:cNvPr id="6174" name="Line 56"/>
            <p:cNvSpPr>
              <a:spLocks noChangeShapeType="1"/>
            </p:cNvSpPr>
            <p:nvPr/>
          </p:nvSpPr>
          <p:spPr bwMode="auto">
            <a:xfrm>
              <a:off x="384" y="636"/>
              <a:ext cx="48" cy="28"/>
            </a:xfrm>
            <a:prstGeom prst="line">
              <a:avLst/>
            </a:prstGeom>
            <a:noFill/>
            <a:ln w="9525">
              <a:solidFill>
                <a:schemeClr val="tx1"/>
              </a:solidFill>
              <a:round/>
              <a:headEnd/>
              <a:tailEnd/>
            </a:ln>
          </p:spPr>
          <p:txBody>
            <a:bodyPr/>
            <a:lstStyle/>
            <a:p>
              <a:endParaRPr lang="en-US"/>
            </a:p>
          </p:txBody>
        </p:sp>
        <p:sp>
          <p:nvSpPr>
            <p:cNvPr id="6175" name="Line 57"/>
            <p:cNvSpPr>
              <a:spLocks noChangeShapeType="1"/>
            </p:cNvSpPr>
            <p:nvPr/>
          </p:nvSpPr>
          <p:spPr bwMode="auto">
            <a:xfrm rot="7200000">
              <a:off x="405" y="661"/>
              <a:ext cx="20" cy="12"/>
            </a:xfrm>
            <a:prstGeom prst="line">
              <a:avLst/>
            </a:prstGeom>
            <a:noFill/>
            <a:ln w="9525">
              <a:solidFill>
                <a:schemeClr val="tx1"/>
              </a:solidFill>
              <a:round/>
              <a:headEnd/>
              <a:tailEnd/>
            </a:ln>
          </p:spPr>
          <p:txBody>
            <a:bodyPr/>
            <a:lstStyle/>
            <a:p>
              <a:endParaRPr lang="en-US"/>
            </a:p>
          </p:txBody>
        </p:sp>
        <p:sp>
          <p:nvSpPr>
            <p:cNvPr id="6176" name="Line 58"/>
            <p:cNvSpPr>
              <a:spLocks noChangeShapeType="1"/>
            </p:cNvSpPr>
            <p:nvPr/>
          </p:nvSpPr>
          <p:spPr bwMode="auto">
            <a:xfrm>
              <a:off x="412" y="496"/>
              <a:ext cx="20" cy="12"/>
            </a:xfrm>
            <a:prstGeom prst="line">
              <a:avLst/>
            </a:prstGeom>
            <a:noFill/>
            <a:ln w="9525">
              <a:solidFill>
                <a:schemeClr val="tx1"/>
              </a:solidFill>
              <a:round/>
              <a:headEnd/>
              <a:tailEnd/>
            </a:ln>
          </p:spPr>
          <p:txBody>
            <a:bodyPr/>
            <a:lstStyle/>
            <a:p>
              <a:endParaRPr lang="en-US"/>
            </a:p>
          </p:txBody>
        </p:sp>
        <p:sp>
          <p:nvSpPr>
            <p:cNvPr id="6177" name="Line 59"/>
            <p:cNvSpPr>
              <a:spLocks noChangeShapeType="1"/>
            </p:cNvSpPr>
            <p:nvPr/>
          </p:nvSpPr>
          <p:spPr bwMode="auto">
            <a:xfrm>
              <a:off x="408" y="672"/>
              <a:ext cx="0" cy="96"/>
            </a:xfrm>
            <a:prstGeom prst="line">
              <a:avLst/>
            </a:prstGeom>
            <a:noFill/>
            <a:ln w="9525">
              <a:solidFill>
                <a:schemeClr val="tx1"/>
              </a:solidFill>
              <a:round/>
              <a:headEnd/>
              <a:tailEnd/>
            </a:ln>
          </p:spPr>
          <p:txBody>
            <a:bodyPr/>
            <a:lstStyle/>
            <a:p>
              <a:endParaRPr lang="en-US"/>
            </a:p>
          </p:txBody>
        </p:sp>
        <p:sp>
          <p:nvSpPr>
            <p:cNvPr id="6178" name="Line 60"/>
            <p:cNvSpPr>
              <a:spLocks noChangeShapeType="1"/>
            </p:cNvSpPr>
            <p:nvPr/>
          </p:nvSpPr>
          <p:spPr bwMode="auto">
            <a:xfrm>
              <a:off x="408" y="400"/>
              <a:ext cx="0" cy="96"/>
            </a:xfrm>
            <a:prstGeom prst="line">
              <a:avLst/>
            </a:prstGeom>
            <a:noFill/>
            <a:ln w="9525">
              <a:solidFill>
                <a:schemeClr val="tx1"/>
              </a:solidFill>
              <a:round/>
              <a:headEnd/>
              <a:tailEnd/>
            </a:ln>
          </p:spPr>
          <p:txBody>
            <a:bodyPr/>
            <a:lstStyle/>
            <a:p>
              <a:endParaRPr lang="en-US"/>
            </a:p>
          </p:txBody>
        </p:sp>
      </p:grpSp>
      <p:sp>
        <p:nvSpPr>
          <p:cNvPr id="6165" name="Line 61"/>
          <p:cNvSpPr>
            <a:spLocks noChangeShapeType="1"/>
          </p:cNvSpPr>
          <p:nvPr/>
        </p:nvSpPr>
        <p:spPr bwMode="auto">
          <a:xfrm flipV="1">
            <a:off x="3962400" y="1169458"/>
            <a:ext cx="0" cy="762000"/>
          </a:xfrm>
          <a:prstGeom prst="line">
            <a:avLst/>
          </a:prstGeom>
          <a:noFill/>
          <a:ln w="9525">
            <a:solidFill>
              <a:schemeClr val="tx1"/>
            </a:solidFill>
            <a:round/>
            <a:headEnd/>
            <a:tailEnd/>
          </a:ln>
        </p:spPr>
        <p:txBody>
          <a:bodyPr/>
          <a:lstStyle/>
          <a:p>
            <a:endParaRPr lang="en-US"/>
          </a:p>
        </p:txBody>
      </p:sp>
      <p:sp>
        <p:nvSpPr>
          <p:cNvPr id="6166" name="Line 62"/>
          <p:cNvSpPr>
            <a:spLocks noChangeShapeType="1"/>
          </p:cNvSpPr>
          <p:nvPr/>
        </p:nvSpPr>
        <p:spPr bwMode="auto">
          <a:xfrm>
            <a:off x="3962400" y="2375958"/>
            <a:ext cx="0" cy="889000"/>
          </a:xfrm>
          <a:prstGeom prst="line">
            <a:avLst/>
          </a:prstGeom>
          <a:noFill/>
          <a:ln w="9525">
            <a:solidFill>
              <a:schemeClr val="tx1"/>
            </a:solidFill>
            <a:round/>
            <a:headEnd/>
            <a:tailEnd/>
          </a:ln>
        </p:spPr>
        <p:txBody>
          <a:bodyPr/>
          <a:lstStyle/>
          <a:p>
            <a:endParaRPr lang="en-US"/>
          </a:p>
        </p:txBody>
      </p:sp>
      <p:sp>
        <p:nvSpPr>
          <p:cNvPr id="6167" name="Text Box 63"/>
          <p:cNvSpPr txBox="1">
            <a:spLocks noChangeArrowheads="1"/>
          </p:cNvSpPr>
          <p:nvPr/>
        </p:nvSpPr>
        <p:spPr bwMode="auto">
          <a:xfrm>
            <a:off x="4051300" y="1931459"/>
            <a:ext cx="805029" cy="461665"/>
          </a:xfrm>
          <a:prstGeom prst="rect">
            <a:avLst/>
          </a:prstGeom>
          <a:noFill/>
          <a:ln w="9525">
            <a:noFill/>
            <a:miter lim="800000"/>
            <a:headEnd/>
            <a:tailEnd/>
          </a:ln>
        </p:spPr>
        <p:txBody>
          <a:bodyPr wrap="none">
            <a:spAutoFit/>
          </a:bodyPr>
          <a:lstStyle/>
          <a:p>
            <a:r>
              <a:rPr lang="en-US"/>
              <a:t>13 </a:t>
            </a:r>
            <a:r>
              <a:rPr lang="en-US">
                <a:sym typeface="Symbol" pitchFamily="18" charset="2"/>
              </a:rPr>
              <a:t></a:t>
            </a:r>
          </a:p>
        </p:txBody>
      </p:sp>
      <p:sp>
        <p:nvSpPr>
          <p:cNvPr id="20544" name="Text Box 64"/>
          <p:cNvSpPr txBox="1">
            <a:spLocks noChangeArrowheads="1"/>
          </p:cNvSpPr>
          <p:nvPr/>
        </p:nvSpPr>
        <p:spPr bwMode="auto">
          <a:xfrm>
            <a:off x="746126" y="3796771"/>
            <a:ext cx="5187446" cy="461665"/>
          </a:xfrm>
          <a:prstGeom prst="rect">
            <a:avLst/>
          </a:prstGeom>
          <a:noFill/>
          <a:ln w="9525">
            <a:noFill/>
            <a:miter lim="800000"/>
            <a:headEnd/>
            <a:tailEnd/>
          </a:ln>
        </p:spPr>
        <p:txBody>
          <a:bodyPr wrap="none">
            <a:spAutoFit/>
          </a:bodyPr>
          <a:lstStyle/>
          <a:p>
            <a:r>
              <a:rPr lang="en-US"/>
              <a:t>R = 1/(1/11+1/13 + 1/17 + 1/23) = 3.7 </a:t>
            </a:r>
            <a:r>
              <a:rPr lang="en-US">
                <a:sym typeface="Symbol" pitchFamily="18" charset="2"/>
              </a:rPr>
              <a: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44"/>
                                        </p:tgtEl>
                                        <p:attrNameLst>
                                          <p:attrName>style.visibility</p:attrName>
                                        </p:attrNameLst>
                                      </p:cBhvr>
                                      <p:to>
                                        <p:strVal val="visible"/>
                                      </p:to>
                                    </p:set>
                                    <p:animEffect transition="in" filter="wipe(left)">
                                      <p:cBhvr>
                                        <p:cTn id="7" dur="500"/>
                                        <p:tgtEl>
                                          <p:spTgt spid="20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4"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04800" y="63501"/>
            <a:ext cx="8534400" cy="461665"/>
          </a:xfrm>
          <a:prstGeom prst="rect">
            <a:avLst/>
          </a:prstGeom>
          <a:noFill/>
          <a:ln w="9525">
            <a:noFill/>
            <a:miter lim="800000"/>
            <a:headEnd/>
            <a:tailEnd/>
          </a:ln>
        </p:spPr>
        <p:txBody>
          <a:bodyPr>
            <a:spAutoFit/>
          </a:bodyPr>
          <a:lstStyle/>
          <a:p>
            <a:r>
              <a:rPr lang="en-US"/>
              <a:t>What is the resistance from black dot to black dot? (3 SF)</a:t>
            </a:r>
          </a:p>
        </p:txBody>
      </p:sp>
      <p:sp>
        <p:nvSpPr>
          <p:cNvPr id="10243" name="Text Box 3"/>
          <p:cNvSpPr txBox="1">
            <a:spLocks noChangeArrowheads="1"/>
          </p:cNvSpPr>
          <p:nvPr/>
        </p:nvSpPr>
        <p:spPr bwMode="auto">
          <a:xfrm>
            <a:off x="304801" y="5458354"/>
            <a:ext cx="611065" cy="276999"/>
          </a:xfrm>
          <a:prstGeom prst="rect">
            <a:avLst/>
          </a:prstGeom>
          <a:noFill/>
          <a:ln w="9525">
            <a:noFill/>
            <a:miter lim="800000"/>
            <a:headEnd/>
            <a:tailEnd/>
          </a:ln>
        </p:spPr>
        <p:txBody>
          <a:bodyPr wrap="none">
            <a:spAutoFit/>
          </a:bodyPr>
          <a:lstStyle/>
          <a:p>
            <a:r>
              <a:rPr lang="en-US" sz="1200"/>
              <a:t>20.3 </a:t>
            </a:r>
            <a:r>
              <a:rPr lang="en-US" sz="1200">
                <a:sym typeface="Symbol" pitchFamily="18" charset="2"/>
              </a:rPr>
              <a:t></a:t>
            </a:r>
            <a:endParaRPr lang="en-US" sz="1200"/>
          </a:p>
        </p:txBody>
      </p:sp>
      <p:sp>
        <p:nvSpPr>
          <p:cNvPr id="10244" name="Oval 35"/>
          <p:cNvSpPr>
            <a:spLocks noChangeArrowheads="1"/>
          </p:cNvSpPr>
          <p:nvPr/>
        </p:nvSpPr>
        <p:spPr bwMode="auto">
          <a:xfrm>
            <a:off x="838200" y="825500"/>
            <a:ext cx="152400" cy="127000"/>
          </a:xfrm>
          <a:prstGeom prst="ellipse">
            <a:avLst/>
          </a:prstGeom>
          <a:solidFill>
            <a:schemeClr val="tx2"/>
          </a:solidFill>
          <a:ln w="9525">
            <a:solidFill>
              <a:schemeClr val="tx1"/>
            </a:solidFill>
            <a:round/>
            <a:headEnd/>
            <a:tailEnd/>
          </a:ln>
        </p:spPr>
        <p:txBody>
          <a:bodyPr wrap="none" anchor="ctr"/>
          <a:lstStyle/>
          <a:p>
            <a:endParaRPr lang="en-US"/>
          </a:p>
        </p:txBody>
      </p:sp>
      <p:sp>
        <p:nvSpPr>
          <p:cNvPr id="23590" name="Text Box 38"/>
          <p:cNvSpPr txBox="1">
            <a:spLocks noChangeArrowheads="1"/>
          </p:cNvSpPr>
          <p:nvPr/>
        </p:nvSpPr>
        <p:spPr bwMode="auto">
          <a:xfrm>
            <a:off x="746126" y="3796771"/>
            <a:ext cx="4934171" cy="461665"/>
          </a:xfrm>
          <a:prstGeom prst="rect">
            <a:avLst/>
          </a:prstGeom>
          <a:noFill/>
          <a:ln w="9525">
            <a:noFill/>
            <a:miter lim="800000"/>
            <a:headEnd/>
            <a:tailEnd/>
          </a:ln>
        </p:spPr>
        <p:txBody>
          <a:bodyPr wrap="none">
            <a:spAutoFit/>
          </a:bodyPr>
          <a:lstStyle/>
          <a:p>
            <a:r>
              <a:rPr lang="en-US"/>
              <a:t>R = 5 + 1/(1/11+1/(8+7)) + 9 = 20.3 </a:t>
            </a:r>
            <a:r>
              <a:rPr lang="en-US">
                <a:sym typeface="Symbol" pitchFamily="18" charset="2"/>
              </a:rPr>
              <a:t></a:t>
            </a:r>
            <a:endParaRPr lang="en-US"/>
          </a:p>
        </p:txBody>
      </p:sp>
      <p:sp>
        <p:nvSpPr>
          <p:cNvPr id="10246" name="Oval 66"/>
          <p:cNvSpPr>
            <a:spLocks noChangeArrowheads="1"/>
          </p:cNvSpPr>
          <p:nvPr/>
        </p:nvSpPr>
        <p:spPr bwMode="auto">
          <a:xfrm>
            <a:off x="838200" y="3048000"/>
            <a:ext cx="152400" cy="127000"/>
          </a:xfrm>
          <a:prstGeom prst="ellipse">
            <a:avLst/>
          </a:prstGeom>
          <a:solidFill>
            <a:schemeClr val="tx2"/>
          </a:solidFill>
          <a:ln w="9525">
            <a:solidFill>
              <a:schemeClr val="tx1"/>
            </a:solidFill>
            <a:round/>
            <a:headEnd/>
            <a:tailEnd/>
          </a:ln>
        </p:spPr>
        <p:txBody>
          <a:bodyPr wrap="none" anchor="ctr"/>
          <a:lstStyle/>
          <a:p>
            <a:endParaRPr lang="en-US"/>
          </a:p>
        </p:txBody>
      </p:sp>
      <p:sp>
        <p:nvSpPr>
          <p:cNvPr id="10247" name="Line 80"/>
          <p:cNvSpPr>
            <a:spLocks noChangeShapeType="1"/>
          </p:cNvSpPr>
          <p:nvPr/>
        </p:nvSpPr>
        <p:spPr bwMode="auto">
          <a:xfrm>
            <a:off x="914400" y="889000"/>
            <a:ext cx="1752600" cy="0"/>
          </a:xfrm>
          <a:prstGeom prst="line">
            <a:avLst/>
          </a:prstGeom>
          <a:noFill/>
          <a:ln w="12700">
            <a:solidFill>
              <a:schemeClr val="tx1"/>
            </a:solidFill>
            <a:round/>
            <a:headEnd/>
            <a:tailEnd/>
          </a:ln>
        </p:spPr>
        <p:txBody>
          <a:bodyPr/>
          <a:lstStyle/>
          <a:p>
            <a:endParaRPr lang="en-US"/>
          </a:p>
        </p:txBody>
      </p:sp>
      <p:sp>
        <p:nvSpPr>
          <p:cNvPr id="10248" name="Line 81"/>
          <p:cNvSpPr>
            <a:spLocks noChangeShapeType="1"/>
          </p:cNvSpPr>
          <p:nvPr/>
        </p:nvSpPr>
        <p:spPr bwMode="auto">
          <a:xfrm>
            <a:off x="914400" y="3111500"/>
            <a:ext cx="1752600" cy="0"/>
          </a:xfrm>
          <a:prstGeom prst="line">
            <a:avLst/>
          </a:prstGeom>
          <a:noFill/>
          <a:ln w="12700">
            <a:solidFill>
              <a:schemeClr val="tx1"/>
            </a:solidFill>
            <a:round/>
            <a:headEnd/>
            <a:tailEnd/>
          </a:ln>
        </p:spPr>
        <p:txBody>
          <a:bodyPr/>
          <a:lstStyle/>
          <a:p>
            <a:endParaRPr lang="en-US"/>
          </a:p>
        </p:txBody>
      </p:sp>
      <p:grpSp>
        <p:nvGrpSpPr>
          <p:cNvPr id="2" name="Group 84"/>
          <p:cNvGrpSpPr>
            <a:grpSpLocks/>
          </p:cNvGrpSpPr>
          <p:nvPr/>
        </p:nvGrpSpPr>
        <p:grpSpPr bwMode="auto">
          <a:xfrm rot="5400000">
            <a:off x="2787650" y="596900"/>
            <a:ext cx="127000" cy="584200"/>
            <a:chOff x="384" y="400"/>
            <a:chExt cx="48" cy="368"/>
          </a:xfrm>
        </p:grpSpPr>
        <p:sp>
          <p:nvSpPr>
            <p:cNvPr id="10306" name="Line 85"/>
            <p:cNvSpPr>
              <a:spLocks noChangeShapeType="1"/>
            </p:cNvSpPr>
            <p:nvPr/>
          </p:nvSpPr>
          <p:spPr bwMode="auto">
            <a:xfrm rot="7200000">
              <a:off x="378" y="506"/>
              <a:ext cx="48" cy="28"/>
            </a:xfrm>
            <a:prstGeom prst="line">
              <a:avLst/>
            </a:prstGeom>
            <a:noFill/>
            <a:ln w="9525">
              <a:solidFill>
                <a:schemeClr val="tx1"/>
              </a:solidFill>
              <a:round/>
              <a:headEnd/>
              <a:tailEnd/>
            </a:ln>
          </p:spPr>
          <p:txBody>
            <a:bodyPr/>
            <a:lstStyle/>
            <a:p>
              <a:endParaRPr lang="en-US"/>
            </a:p>
          </p:txBody>
        </p:sp>
        <p:sp>
          <p:nvSpPr>
            <p:cNvPr id="10307" name="Line 86"/>
            <p:cNvSpPr>
              <a:spLocks noChangeShapeType="1"/>
            </p:cNvSpPr>
            <p:nvPr/>
          </p:nvSpPr>
          <p:spPr bwMode="auto">
            <a:xfrm>
              <a:off x="384" y="532"/>
              <a:ext cx="48" cy="28"/>
            </a:xfrm>
            <a:prstGeom prst="line">
              <a:avLst/>
            </a:prstGeom>
            <a:noFill/>
            <a:ln w="9525">
              <a:solidFill>
                <a:schemeClr val="tx1"/>
              </a:solidFill>
              <a:round/>
              <a:headEnd/>
              <a:tailEnd/>
            </a:ln>
          </p:spPr>
          <p:txBody>
            <a:bodyPr/>
            <a:lstStyle/>
            <a:p>
              <a:endParaRPr lang="en-US"/>
            </a:p>
          </p:txBody>
        </p:sp>
        <p:sp>
          <p:nvSpPr>
            <p:cNvPr id="10308" name="Line 87"/>
            <p:cNvSpPr>
              <a:spLocks noChangeShapeType="1"/>
            </p:cNvSpPr>
            <p:nvPr/>
          </p:nvSpPr>
          <p:spPr bwMode="auto">
            <a:xfrm rot="7200000">
              <a:off x="378" y="558"/>
              <a:ext cx="48" cy="28"/>
            </a:xfrm>
            <a:prstGeom prst="line">
              <a:avLst/>
            </a:prstGeom>
            <a:noFill/>
            <a:ln w="9525">
              <a:solidFill>
                <a:schemeClr val="tx1"/>
              </a:solidFill>
              <a:round/>
              <a:headEnd/>
              <a:tailEnd/>
            </a:ln>
          </p:spPr>
          <p:txBody>
            <a:bodyPr/>
            <a:lstStyle/>
            <a:p>
              <a:endParaRPr lang="en-US"/>
            </a:p>
          </p:txBody>
        </p:sp>
        <p:sp>
          <p:nvSpPr>
            <p:cNvPr id="10309" name="Line 88"/>
            <p:cNvSpPr>
              <a:spLocks noChangeShapeType="1"/>
            </p:cNvSpPr>
            <p:nvPr/>
          </p:nvSpPr>
          <p:spPr bwMode="auto">
            <a:xfrm>
              <a:off x="384" y="584"/>
              <a:ext cx="48" cy="28"/>
            </a:xfrm>
            <a:prstGeom prst="line">
              <a:avLst/>
            </a:prstGeom>
            <a:noFill/>
            <a:ln w="9525">
              <a:solidFill>
                <a:schemeClr val="tx1"/>
              </a:solidFill>
              <a:round/>
              <a:headEnd/>
              <a:tailEnd/>
            </a:ln>
          </p:spPr>
          <p:txBody>
            <a:bodyPr/>
            <a:lstStyle/>
            <a:p>
              <a:endParaRPr lang="en-US"/>
            </a:p>
          </p:txBody>
        </p:sp>
        <p:sp>
          <p:nvSpPr>
            <p:cNvPr id="10310" name="Line 89"/>
            <p:cNvSpPr>
              <a:spLocks noChangeShapeType="1"/>
            </p:cNvSpPr>
            <p:nvPr/>
          </p:nvSpPr>
          <p:spPr bwMode="auto">
            <a:xfrm rot="7200000">
              <a:off x="378" y="610"/>
              <a:ext cx="48" cy="28"/>
            </a:xfrm>
            <a:prstGeom prst="line">
              <a:avLst/>
            </a:prstGeom>
            <a:noFill/>
            <a:ln w="9525">
              <a:solidFill>
                <a:schemeClr val="tx1"/>
              </a:solidFill>
              <a:round/>
              <a:headEnd/>
              <a:tailEnd/>
            </a:ln>
          </p:spPr>
          <p:txBody>
            <a:bodyPr/>
            <a:lstStyle/>
            <a:p>
              <a:endParaRPr lang="en-US"/>
            </a:p>
          </p:txBody>
        </p:sp>
        <p:sp>
          <p:nvSpPr>
            <p:cNvPr id="10311" name="Line 90"/>
            <p:cNvSpPr>
              <a:spLocks noChangeShapeType="1"/>
            </p:cNvSpPr>
            <p:nvPr/>
          </p:nvSpPr>
          <p:spPr bwMode="auto">
            <a:xfrm>
              <a:off x="384" y="636"/>
              <a:ext cx="48" cy="28"/>
            </a:xfrm>
            <a:prstGeom prst="line">
              <a:avLst/>
            </a:prstGeom>
            <a:noFill/>
            <a:ln w="9525">
              <a:solidFill>
                <a:schemeClr val="tx1"/>
              </a:solidFill>
              <a:round/>
              <a:headEnd/>
              <a:tailEnd/>
            </a:ln>
          </p:spPr>
          <p:txBody>
            <a:bodyPr/>
            <a:lstStyle/>
            <a:p>
              <a:endParaRPr lang="en-US"/>
            </a:p>
          </p:txBody>
        </p:sp>
        <p:sp>
          <p:nvSpPr>
            <p:cNvPr id="10312" name="Line 91"/>
            <p:cNvSpPr>
              <a:spLocks noChangeShapeType="1"/>
            </p:cNvSpPr>
            <p:nvPr/>
          </p:nvSpPr>
          <p:spPr bwMode="auto">
            <a:xfrm rot="7200000">
              <a:off x="405" y="661"/>
              <a:ext cx="20" cy="12"/>
            </a:xfrm>
            <a:prstGeom prst="line">
              <a:avLst/>
            </a:prstGeom>
            <a:noFill/>
            <a:ln w="9525">
              <a:solidFill>
                <a:schemeClr val="tx1"/>
              </a:solidFill>
              <a:round/>
              <a:headEnd/>
              <a:tailEnd/>
            </a:ln>
          </p:spPr>
          <p:txBody>
            <a:bodyPr/>
            <a:lstStyle/>
            <a:p>
              <a:endParaRPr lang="en-US"/>
            </a:p>
          </p:txBody>
        </p:sp>
        <p:sp>
          <p:nvSpPr>
            <p:cNvPr id="10313" name="Line 92"/>
            <p:cNvSpPr>
              <a:spLocks noChangeShapeType="1"/>
            </p:cNvSpPr>
            <p:nvPr/>
          </p:nvSpPr>
          <p:spPr bwMode="auto">
            <a:xfrm>
              <a:off x="412" y="496"/>
              <a:ext cx="20" cy="12"/>
            </a:xfrm>
            <a:prstGeom prst="line">
              <a:avLst/>
            </a:prstGeom>
            <a:noFill/>
            <a:ln w="9525">
              <a:solidFill>
                <a:schemeClr val="tx1"/>
              </a:solidFill>
              <a:round/>
              <a:headEnd/>
              <a:tailEnd/>
            </a:ln>
          </p:spPr>
          <p:txBody>
            <a:bodyPr/>
            <a:lstStyle/>
            <a:p>
              <a:endParaRPr lang="en-US"/>
            </a:p>
          </p:txBody>
        </p:sp>
        <p:sp>
          <p:nvSpPr>
            <p:cNvPr id="10314" name="Line 93"/>
            <p:cNvSpPr>
              <a:spLocks noChangeShapeType="1"/>
            </p:cNvSpPr>
            <p:nvPr/>
          </p:nvSpPr>
          <p:spPr bwMode="auto">
            <a:xfrm>
              <a:off x="408" y="672"/>
              <a:ext cx="0" cy="96"/>
            </a:xfrm>
            <a:prstGeom prst="line">
              <a:avLst/>
            </a:prstGeom>
            <a:noFill/>
            <a:ln w="9525">
              <a:solidFill>
                <a:schemeClr val="tx1"/>
              </a:solidFill>
              <a:round/>
              <a:headEnd/>
              <a:tailEnd/>
            </a:ln>
          </p:spPr>
          <p:txBody>
            <a:bodyPr/>
            <a:lstStyle/>
            <a:p>
              <a:endParaRPr lang="en-US"/>
            </a:p>
          </p:txBody>
        </p:sp>
        <p:sp>
          <p:nvSpPr>
            <p:cNvPr id="10315" name="Line 94"/>
            <p:cNvSpPr>
              <a:spLocks noChangeShapeType="1"/>
            </p:cNvSpPr>
            <p:nvPr/>
          </p:nvSpPr>
          <p:spPr bwMode="auto">
            <a:xfrm>
              <a:off x="408" y="400"/>
              <a:ext cx="0" cy="96"/>
            </a:xfrm>
            <a:prstGeom prst="line">
              <a:avLst/>
            </a:prstGeom>
            <a:noFill/>
            <a:ln w="9525">
              <a:solidFill>
                <a:schemeClr val="tx1"/>
              </a:solidFill>
              <a:round/>
              <a:headEnd/>
              <a:tailEnd/>
            </a:ln>
          </p:spPr>
          <p:txBody>
            <a:bodyPr/>
            <a:lstStyle/>
            <a:p>
              <a:endParaRPr lang="en-US"/>
            </a:p>
          </p:txBody>
        </p:sp>
      </p:grpSp>
      <p:grpSp>
        <p:nvGrpSpPr>
          <p:cNvPr id="3" name="Group 95"/>
          <p:cNvGrpSpPr>
            <a:grpSpLocks/>
          </p:cNvGrpSpPr>
          <p:nvPr/>
        </p:nvGrpSpPr>
        <p:grpSpPr bwMode="auto">
          <a:xfrm rot="5400000">
            <a:off x="2819400" y="2832629"/>
            <a:ext cx="127000" cy="584200"/>
            <a:chOff x="384" y="400"/>
            <a:chExt cx="48" cy="368"/>
          </a:xfrm>
        </p:grpSpPr>
        <p:sp>
          <p:nvSpPr>
            <p:cNvPr id="10296" name="Line 96"/>
            <p:cNvSpPr>
              <a:spLocks noChangeShapeType="1"/>
            </p:cNvSpPr>
            <p:nvPr/>
          </p:nvSpPr>
          <p:spPr bwMode="auto">
            <a:xfrm rot="7200000">
              <a:off x="378" y="506"/>
              <a:ext cx="48" cy="28"/>
            </a:xfrm>
            <a:prstGeom prst="line">
              <a:avLst/>
            </a:prstGeom>
            <a:noFill/>
            <a:ln w="9525">
              <a:solidFill>
                <a:schemeClr val="tx1"/>
              </a:solidFill>
              <a:round/>
              <a:headEnd/>
              <a:tailEnd/>
            </a:ln>
          </p:spPr>
          <p:txBody>
            <a:bodyPr/>
            <a:lstStyle/>
            <a:p>
              <a:endParaRPr lang="en-US"/>
            </a:p>
          </p:txBody>
        </p:sp>
        <p:sp>
          <p:nvSpPr>
            <p:cNvPr id="10297" name="Line 97"/>
            <p:cNvSpPr>
              <a:spLocks noChangeShapeType="1"/>
            </p:cNvSpPr>
            <p:nvPr/>
          </p:nvSpPr>
          <p:spPr bwMode="auto">
            <a:xfrm>
              <a:off x="384" y="532"/>
              <a:ext cx="48" cy="28"/>
            </a:xfrm>
            <a:prstGeom prst="line">
              <a:avLst/>
            </a:prstGeom>
            <a:noFill/>
            <a:ln w="9525">
              <a:solidFill>
                <a:schemeClr val="tx1"/>
              </a:solidFill>
              <a:round/>
              <a:headEnd/>
              <a:tailEnd/>
            </a:ln>
          </p:spPr>
          <p:txBody>
            <a:bodyPr/>
            <a:lstStyle/>
            <a:p>
              <a:endParaRPr lang="en-US"/>
            </a:p>
          </p:txBody>
        </p:sp>
        <p:sp>
          <p:nvSpPr>
            <p:cNvPr id="10298" name="Line 98"/>
            <p:cNvSpPr>
              <a:spLocks noChangeShapeType="1"/>
            </p:cNvSpPr>
            <p:nvPr/>
          </p:nvSpPr>
          <p:spPr bwMode="auto">
            <a:xfrm rot="7200000">
              <a:off x="378" y="558"/>
              <a:ext cx="48" cy="28"/>
            </a:xfrm>
            <a:prstGeom prst="line">
              <a:avLst/>
            </a:prstGeom>
            <a:noFill/>
            <a:ln w="9525">
              <a:solidFill>
                <a:schemeClr val="tx1"/>
              </a:solidFill>
              <a:round/>
              <a:headEnd/>
              <a:tailEnd/>
            </a:ln>
          </p:spPr>
          <p:txBody>
            <a:bodyPr/>
            <a:lstStyle/>
            <a:p>
              <a:endParaRPr lang="en-US"/>
            </a:p>
          </p:txBody>
        </p:sp>
        <p:sp>
          <p:nvSpPr>
            <p:cNvPr id="10299" name="Line 99"/>
            <p:cNvSpPr>
              <a:spLocks noChangeShapeType="1"/>
            </p:cNvSpPr>
            <p:nvPr/>
          </p:nvSpPr>
          <p:spPr bwMode="auto">
            <a:xfrm>
              <a:off x="384" y="584"/>
              <a:ext cx="48" cy="28"/>
            </a:xfrm>
            <a:prstGeom prst="line">
              <a:avLst/>
            </a:prstGeom>
            <a:noFill/>
            <a:ln w="9525">
              <a:solidFill>
                <a:schemeClr val="tx1"/>
              </a:solidFill>
              <a:round/>
              <a:headEnd/>
              <a:tailEnd/>
            </a:ln>
          </p:spPr>
          <p:txBody>
            <a:bodyPr/>
            <a:lstStyle/>
            <a:p>
              <a:endParaRPr lang="en-US"/>
            </a:p>
          </p:txBody>
        </p:sp>
        <p:sp>
          <p:nvSpPr>
            <p:cNvPr id="10300" name="Line 100"/>
            <p:cNvSpPr>
              <a:spLocks noChangeShapeType="1"/>
            </p:cNvSpPr>
            <p:nvPr/>
          </p:nvSpPr>
          <p:spPr bwMode="auto">
            <a:xfrm rot="7200000">
              <a:off x="378" y="610"/>
              <a:ext cx="48" cy="28"/>
            </a:xfrm>
            <a:prstGeom prst="line">
              <a:avLst/>
            </a:prstGeom>
            <a:noFill/>
            <a:ln w="9525">
              <a:solidFill>
                <a:schemeClr val="tx1"/>
              </a:solidFill>
              <a:round/>
              <a:headEnd/>
              <a:tailEnd/>
            </a:ln>
          </p:spPr>
          <p:txBody>
            <a:bodyPr/>
            <a:lstStyle/>
            <a:p>
              <a:endParaRPr lang="en-US"/>
            </a:p>
          </p:txBody>
        </p:sp>
        <p:sp>
          <p:nvSpPr>
            <p:cNvPr id="10301" name="Line 101"/>
            <p:cNvSpPr>
              <a:spLocks noChangeShapeType="1"/>
            </p:cNvSpPr>
            <p:nvPr/>
          </p:nvSpPr>
          <p:spPr bwMode="auto">
            <a:xfrm>
              <a:off x="384" y="636"/>
              <a:ext cx="48" cy="28"/>
            </a:xfrm>
            <a:prstGeom prst="line">
              <a:avLst/>
            </a:prstGeom>
            <a:noFill/>
            <a:ln w="9525">
              <a:solidFill>
                <a:schemeClr val="tx1"/>
              </a:solidFill>
              <a:round/>
              <a:headEnd/>
              <a:tailEnd/>
            </a:ln>
          </p:spPr>
          <p:txBody>
            <a:bodyPr/>
            <a:lstStyle/>
            <a:p>
              <a:endParaRPr lang="en-US"/>
            </a:p>
          </p:txBody>
        </p:sp>
        <p:sp>
          <p:nvSpPr>
            <p:cNvPr id="10302" name="Line 102"/>
            <p:cNvSpPr>
              <a:spLocks noChangeShapeType="1"/>
            </p:cNvSpPr>
            <p:nvPr/>
          </p:nvSpPr>
          <p:spPr bwMode="auto">
            <a:xfrm rot="7200000">
              <a:off x="405" y="661"/>
              <a:ext cx="20" cy="12"/>
            </a:xfrm>
            <a:prstGeom prst="line">
              <a:avLst/>
            </a:prstGeom>
            <a:noFill/>
            <a:ln w="9525">
              <a:solidFill>
                <a:schemeClr val="tx1"/>
              </a:solidFill>
              <a:round/>
              <a:headEnd/>
              <a:tailEnd/>
            </a:ln>
          </p:spPr>
          <p:txBody>
            <a:bodyPr/>
            <a:lstStyle/>
            <a:p>
              <a:endParaRPr lang="en-US"/>
            </a:p>
          </p:txBody>
        </p:sp>
        <p:sp>
          <p:nvSpPr>
            <p:cNvPr id="10303" name="Line 103"/>
            <p:cNvSpPr>
              <a:spLocks noChangeShapeType="1"/>
            </p:cNvSpPr>
            <p:nvPr/>
          </p:nvSpPr>
          <p:spPr bwMode="auto">
            <a:xfrm>
              <a:off x="412" y="496"/>
              <a:ext cx="20" cy="12"/>
            </a:xfrm>
            <a:prstGeom prst="line">
              <a:avLst/>
            </a:prstGeom>
            <a:noFill/>
            <a:ln w="9525">
              <a:solidFill>
                <a:schemeClr val="tx1"/>
              </a:solidFill>
              <a:round/>
              <a:headEnd/>
              <a:tailEnd/>
            </a:ln>
          </p:spPr>
          <p:txBody>
            <a:bodyPr/>
            <a:lstStyle/>
            <a:p>
              <a:endParaRPr lang="en-US"/>
            </a:p>
          </p:txBody>
        </p:sp>
        <p:sp>
          <p:nvSpPr>
            <p:cNvPr id="10304" name="Line 104"/>
            <p:cNvSpPr>
              <a:spLocks noChangeShapeType="1"/>
            </p:cNvSpPr>
            <p:nvPr/>
          </p:nvSpPr>
          <p:spPr bwMode="auto">
            <a:xfrm>
              <a:off x="408" y="672"/>
              <a:ext cx="0" cy="96"/>
            </a:xfrm>
            <a:prstGeom prst="line">
              <a:avLst/>
            </a:prstGeom>
            <a:noFill/>
            <a:ln w="9525">
              <a:solidFill>
                <a:schemeClr val="tx1"/>
              </a:solidFill>
              <a:round/>
              <a:headEnd/>
              <a:tailEnd/>
            </a:ln>
          </p:spPr>
          <p:txBody>
            <a:bodyPr/>
            <a:lstStyle/>
            <a:p>
              <a:endParaRPr lang="en-US"/>
            </a:p>
          </p:txBody>
        </p:sp>
        <p:sp>
          <p:nvSpPr>
            <p:cNvPr id="10305" name="Line 105"/>
            <p:cNvSpPr>
              <a:spLocks noChangeShapeType="1"/>
            </p:cNvSpPr>
            <p:nvPr/>
          </p:nvSpPr>
          <p:spPr bwMode="auto">
            <a:xfrm>
              <a:off x="408" y="400"/>
              <a:ext cx="0" cy="96"/>
            </a:xfrm>
            <a:prstGeom prst="line">
              <a:avLst/>
            </a:prstGeom>
            <a:noFill/>
            <a:ln w="9525">
              <a:solidFill>
                <a:schemeClr val="tx1"/>
              </a:solidFill>
              <a:round/>
              <a:headEnd/>
              <a:tailEnd/>
            </a:ln>
          </p:spPr>
          <p:txBody>
            <a:bodyPr/>
            <a:lstStyle/>
            <a:p>
              <a:endParaRPr lang="en-US"/>
            </a:p>
          </p:txBody>
        </p:sp>
      </p:grpSp>
      <p:grpSp>
        <p:nvGrpSpPr>
          <p:cNvPr id="4" name="Group 106"/>
          <p:cNvGrpSpPr>
            <a:grpSpLocks/>
          </p:cNvGrpSpPr>
          <p:nvPr/>
        </p:nvGrpSpPr>
        <p:grpSpPr bwMode="auto">
          <a:xfrm>
            <a:off x="3911600" y="1651000"/>
            <a:ext cx="127000" cy="486833"/>
            <a:chOff x="384" y="400"/>
            <a:chExt cx="48" cy="368"/>
          </a:xfrm>
        </p:grpSpPr>
        <p:sp>
          <p:nvSpPr>
            <p:cNvPr id="10286" name="Line 107"/>
            <p:cNvSpPr>
              <a:spLocks noChangeShapeType="1"/>
            </p:cNvSpPr>
            <p:nvPr/>
          </p:nvSpPr>
          <p:spPr bwMode="auto">
            <a:xfrm rot="7200000">
              <a:off x="378" y="506"/>
              <a:ext cx="48" cy="28"/>
            </a:xfrm>
            <a:prstGeom prst="line">
              <a:avLst/>
            </a:prstGeom>
            <a:noFill/>
            <a:ln w="9525">
              <a:solidFill>
                <a:schemeClr val="tx1"/>
              </a:solidFill>
              <a:round/>
              <a:headEnd/>
              <a:tailEnd/>
            </a:ln>
          </p:spPr>
          <p:txBody>
            <a:bodyPr/>
            <a:lstStyle/>
            <a:p>
              <a:endParaRPr lang="en-US"/>
            </a:p>
          </p:txBody>
        </p:sp>
        <p:sp>
          <p:nvSpPr>
            <p:cNvPr id="10287" name="Line 108"/>
            <p:cNvSpPr>
              <a:spLocks noChangeShapeType="1"/>
            </p:cNvSpPr>
            <p:nvPr/>
          </p:nvSpPr>
          <p:spPr bwMode="auto">
            <a:xfrm>
              <a:off x="384" y="532"/>
              <a:ext cx="48" cy="28"/>
            </a:xfrm>
            <a:prstGeom prst="line">
              <a:avLst/>
            </a:prstGeom>
            <a:noFill/>
            <a:ln w="9525">
              <a:solidFill>
                <a:schemeClr val="tx1"/>
              </a:solidFill>
              <a:round/>
              <a:headEnd/>
              <a:tailEnd/>
            </a:ln>
          </p:spPr>
          <p:txBody>
            <a:bodyPr/>
            <a:lstStyle/>
            <a:p>
              <a:endParaRPr lang="en-US"/>
            </a:p>
          </p:txBody>
        </p:sp>
        <p:sp>
          <p:nvSpPr>
            <p:cNvPr id="10288" name="Line 109"/>
            <p:cNvSpPr>
              <a:spLocks noChangeShapeType="1"/>
            </p:cNvSpPr>
            <p:nvPr/>
          </p:nvSpPr>
          <p:spPr bwMode="auto">
            <a:xfrm rot="7200000">
              <a:off x="378" y="558"/>
              <a:ext cx="48" cy="28"/>
            </a:xfrm>
            <a:prstGeom prst="line">
              <a:avLst/>
            </a:prstGeom>
            <a:noFill/>
            <a:ln w="9525">
              <a:solidFill>
                <a:schemeClr val="tx1"/>
              </a:solidFill>
              <a:round/>
              <a:headEnd/>
              <a:tailEnd/>
            </a:ln>
          </p:spPr>
          <p:txBody>
            <a:bodyPr/>
            <a:lstStyle/>
            <a:p>
              <a:endParaRPr lang="en-US"/>
            </a:p>
          </p:txBody>
        </p:sp>
        <p:sp>
          <p:nvSpPr>
            <p:cNvPr id="10289" name="Line 110"/>
            <p:cNvSpPr>
              <a:spLocks noChangeShapeType="1"/>
            </p:cNvSpPr>
            <p:nvPr/>
          </p:nvSpPr>
          <p:spPr bwMode="auto">
            <a:xfrm>
              <a:off x="384" y="584"/>
              <a:ext cx="48" cy="28"/>
            </a:xfrm>
            <a:prstGeom prst="line">
              <a:avLst/>
            </a:prstGeom>
            <a:noFill/>
            <a:ln w="9525">
              <a:solidFill>
                <a:schemeClr val="tx1"/>
              </a:solidFill>
              <a:round/>
              <a:headEnd/>
              <a:tailEnd/>
            </a:ln>
          </p:spPr>
          <p:txBody>
            <a:bodyPr/>
            <a:lstStyle/>
            <a:p>
              <a:endParaRPr lang="en-US"/>
            </a:p>
          </p:txBody>
        </p:sp>
        <p:sp>
          <p:nvSpPr>
            <p:cNvPr id="10290" name="Line 111"/>
            <p:cNvSpPr>
              <a:spLocks noChangeShapeType="1"/>
            </p:cNvSpPr>
            <p:nvPr/>
          </p:nvSpPr>
          <p:spPr bwMode="auto">
            <a:xfrm rot="7200000">
              <a:off x="378" y="610"/>
              <a:ext cx="48" cy="28"/>
            </a:xfrm>
            <a:prstGeom prst="line">
              <a:avLst/>
            </a:prstGeom>
            <a:noFill/>
            <a:ln w="9525">
              <a:solidFill>
                <a:schemeClr val="tx1"/>
              </a:solidFill>
              <a:round/>
              <a:headEnd/>
              <a:tailEnd/>
            </a:ln>
          </p:spPr>
          <p:txBody>
            <a:bodyPr/>
            <a:lstStyle/>
            <a:p>
              <a:endParaRPr lang="en-US"/>
            </a:p>
          </p:txBody>
        </p:sp>
        <p:sp>
          <p:nvSpPr>
            <p:cNvPr id="10291" name="Line 112"/>
            <p:cNvSpPr>
              <a:spLocks noChangeShapeType="1"/>
            </p:cNvSpPr>
            <p:nvPr/>
          </p:nvSpPr>
          <p:spPr bwMode="auto">
            <a:xfrm>
              <a:off x="384" y="636"/>
              <a:ext cx="48" cy="28"/>
            </a:xfrm>
            <a:prstGeom prst="line">
              <a:avLst/>
            </a:prstGeom>
            <a:noFill/>
            <a:ln w="9525">
              <a:solidFill>
                <a:schemeClr val="tx1"/>
              </a:solidFill>
              <a:round/>
              <a:headEnd/>
              <a:tailEnd/>
            </a:ln>
          </p:spPr>
          <p:txBody>
            <a:bodyPr/>
            <a:lstStyle/>
            <a:p>
              <a:endParaRPr lang="en-US"/>
            </a:p>
          </p:txBody>
        </p:sp>
        <p:sp>
          <p:nvSpPr>
            <p:cNvPr id="10292" name="Line 113"/>
            <p:cNvSpPr>
              <a:spLocks noChangeShapeType="1"/>
            </p:cNvSpPr>
            <p:nvPr/>
          </p:nvSpPr>
          <p:spPr bwMode="auto">
            <a:xfrm rot="7200000">
              <a:off x="405" y="661"/>
              <a:ext cx="20" cy="12"/>
            </a:xfrm>
            <a:prstGeom prst="line">
              <a:avLst/>
            </a:prstGeom>
            <a:noFill/>
            <a:ln w="9525">
              <a:solidFill>
                <a:schemeClr val="tx1"/>
              </a:solidFill>
              <a:round/>
              <a:headEnd/>
              <a:tailEnd/>
            </a:ln>
          </p:spPr>
          <p:txBody>
            <a:bodyPr/>
            <a:lstStyle/>
            <a:p>
              <a:endParaRPr lang="en-US"/>
            </a:p>
          </p:txBody>
        </p:sp>
        <p:sp>
          <p:nvSpPr>
            <p:cNvPr id="10293" name="Line 114"/>
            <p:cNvSpPr>
              <a:spLocks noChangeShapeType="1"/>
            </p:cNvSpPr>
            <p:nvPr/>
          </p:nvSpPr>
          <p:spPr bwMode="auto">
            <a:xfrm>
              <a:off x="412" y="496"/>
              <a:ext cx="20" cy="12"/>
            </a:xfrm>
            <a:prstGeom prst="line">
              <a:avLst/>
            </a:prstGeom>
            <a:noFill/>
            <a:ln w="9525">
              <a:solidFill>
                <a:schemeClr val="tx1"/>
              </a:solidFill>
              <a:round/>
              <a:headEnd/>
              <a:tailEnd/>
            </a:ln>
          </p:spPr>
          <p:txBody>
            <a:bodyPr/>
            <a:lstStyle/>
            <a:p>
              <a:endParaRPr lang="en-US"/>
            </a:p>
          </p:txBody>
        </p:sp>
        <p:sp>
          <p:nvSpPr>
            <p:cNvPr id="10294" name="Line 115"/>
            <p:cNvSpPr>
              <a:spLocks noChangeShapeType="1"/>
            </p:cNvSpPr>
            <p:nvPr/>
          </p:nvSpPr>
          <p:spPr bwMode="auto">
            <a:xfrm>
              <a:off x="408" y="672"/>
              <a:ext cx="0" cy="96"/>
            </a:xfrm>
            <a:prstGeom prst="line">
              <a:avLst/>
            </a:prstGeom>
            <a:noFill/>
            <a:ln w="9525">
              <a:solidFill>
                <a:schemeClr val="tx1"/>
              </a:solidFill>
              <a:round/>
              <a:headEnd/>
              <a:tailEnd/>
            </a:ln>
          </p:spPr>
          <p:txBody>
            <a:bodyPr/>
            <a:lstStyle/>
            <a:p>
              <a:endParaRPr lang="en-US"/>
            </a:p>
          </p:txBody>
        </p:sp>
        <p:sp>
          <p:nvSpPr>
            <p:cNvPr id="10295" name="Line 116"/>
            <p:cNvSpPr>
              <a:spLocks noChangeShapeType="1"/>
            </p:cNvSpPr>
            <p:nvPr/>
          </p:nvSpPr>
          <p:spPr bwMode="auto">
            <a:xfrm>
              <a:off x="408" y="400"/>
              <a:ext cx="0" cy="96"/>
            </a:xfrm>
            <a:prstGeom prst="line">
              <a:avLst/>
            </a:prstGeom>
            <a:noFill/>
            <a:ln w="9525">
              <a:solidFill>
                <a:schemeClr val="tx1"/>
              </a:solidFill>
              <a:round/>
              <a:headEnd/>
              <a:tailEnd/>
            </a:ln>
          </p:spPr>
          <p:txBody>
            <a:bodyPr/>
            <a:lstStyle/>
            <a:p>
              <a:endParaRPr lang="en-US"/>
            </a:p>
          </p:txBody>
        </p:sp>
      </p:grpSp>
      <p:sp>
        <p:nvSpPr>
          <p:cNvPr id="10252" name="Line 117"/>
          <p:cNvSpPr>
            <a:spLocks noChangeShapeType="1"/>
          </p:cNvSpPr>
          <p:nvPr/>
        </p:nvSpPr>
        <p:spPr bwMode="auto">
          <a:xfrm flipV="1">
            <a:off x="3971925" y="889000"/>
            <a:ext cx="0" cy="825500"/>
          </a:xfrm>
          <a:prstGeom prst="line">
            <a:avLst/>
          </a:prstGeom>
          <a:noFill/>
          <a:ln w="12700">
            <a:solidFill>
              <a:schemeClr val="tx1"/>
            </a:solidFill>
            <a:round/>
            <a:headEnd/>
            <a:tailEnd/>
          </a:ln>
        </p:spPr>
        <p:txBody>
          <a:bodyPr/>
          <a:lstStyle/>
          <a:p>
            <a:endParaRPr lang="en-US"/>
          </a:p>
        </p:txBody>
      </p:sp>
      <p:sp>
        <p:nvSpPr>
          <p:cNvPr id="10253" name="Line 118"/>
          <p:cNvSpPr>
            <a:spLocks noChangeShapeType="1"/>
          </p:cNvSpPr>
          <p:nvPr/>
        </p:nvSpPr>
        <p:spPr bwMode="auto">
          <a:xfrm>
            <a:off x="3971925" y="2095500"/>
            <a:ext cx="0" cy="1016000"/>
          </a:xfrm>
          <a:prstGeom prst="line">
            <a:avLst/>
          </a:prstGeom>
          <a:noFill/>
          <a:ln w="12700">
            <a:solidFill>
              <a:schemeClr val="tx1"/>
            </a:solidFill>
            <a:round/>
            <a:headEnd/>
            <a:tailEnd/>
          </a:ln>
        </p:spPr>
        <p:txBody>
          <a:bodyPr/>
          <a:lstStyle/>
          <a:p>
            <a:endParaRPr lang="en-US"/>
          </a:p>
        </p:txBody>
      </p:sp>
      <p:sp>
        <p:nvSpPr>
          <p:cNvPr id="10254" name="Line 119"/>
          <p:cNvSpPr>
            <a:spLocks noChangeShapeType="1"/>
          </p:cNvSpPr>
          <p:nvPr/>
        </p:nvSpPr>
        <p:spPr bwMode="auto">
          <a:xfrm>
            <a:off x="3124200" y="889000"/>
            <a:ext cx="2362200" cy="0"/>
          </a:xfrm>
          <a:prstGeom prst="line">
            <a:avLst/>
          </a:prstGeom>
          <a:noFill/>
          <a:ln w="12700">
            <a:solidFill>
              <a:schemeClr val="tx1"/>
            </a:solidFill>
            <a:round/>
            <a:headEnd/>
            <a:tailEnd/>
          </a:ln>
        </p:spPr>
        <p:txBody>
          <a:bodyPr/>
          <a:lstStyle/>
          <a:p>
            <a:endParaRPr lang="en-US"/>
          </a:p>
        </p:txBody>
      </p:sp>
      <p:sp>
        <p:nvSpPr>
          <p:cNvPr id="10255" name="Line 120"/>
          <p:cNvSpPr>
            <a:spLocks noChangeShapeType="1"/>
          </p:cNvSpPr>
          <p:nvPr/>
        </p:nvSpPr>
        <p:spPr bwMode="auto">
          <a:xfrm>
            <a:off x="3124200" y="3111500"/>
            <a:ext cx="2362200" cy="0"/>
          </a:xfrm>
          <a:prstGeom prst="line">
            <a:avLst/>
          </a:prstGeom>
          <a:noFill/>
          <a:ln w="12700">
            <a:solidFill>
              <a:schemeClr val="tx1"/>
            </a:solidFill>
            <a:round/>
            <a:headEnd/>
            <a:tailEnd/>
          </a:ln>
        </p:spPr>
        <p:txBody>
          <a:bodyPr/>
          <a:lstStyle/>
          <a:p>
            <a:endParaRPr lang="en-US"/>
          </a:p>
        </p:txBody>
      </p:sp>
      <p:grpSp>
        <p:nvGrpSpPr>
          <p:cNvPr id="5" name="Group 121"/>
          <p:cNvGrpSpPr>
            <a:grpSpLocks/>
          </p:cNvGrpSpPr>
          <p:nvPr/>
        </p:nvGrpSpPr>
        <p:grpSpPr bwMode="auto">
          <a:xfrm>
            <a:off x="5419725" y="1333500"/>
            <a:ext cx="127000" cy="486833"/>
            <a:chOff x="384" y="400"/>
            <a:chExt cx="48" cy="368"/>
          </a:xfrm>
        </p:grpSpPr>
        <p:sp>
          <p:nvSpPr>
            <p:cNvPr id="10276" name="Line 122"/>
            <p:cNvSpPr>
              <a:spLocks noChangeShapeType="1"/>
            </p:cNvSpPr>
            <p:nvPr/>
          </p:nvSpPr>
          <p:spPr bwMode="auto">
            <a:xfrm rot="7200000">
              <a:off x="378" y="506"/>
              <a:ext cx="48" cy="28"/>
            </a:xfrm>
            <a:prstGeom prst="line">
              <a:avLst/>
            </a:prstGeom>
            <a:noFill/>
            <a:ln w="9525">
              <a:solidFill>
                <a:schemeClr val="tx1"/>
              </a:solidFill>
              <a:round/>
              <a:headEnd/>
              <a:tailEnd/>
            </a:ln>
          </p:spPr>
          <p:txBody>
            <a:bodyPr/>
            <a:lstStyle/>
            <a:p>
              <a:endParaRPr lang="en-US"/>
            </a:p>
          </p:txBody>
        </p:sp>
        <p:sp>
          <p:nvSpPr>
            <p:cNvPr id="10277" name="Line 123"/>
            <p:cNvSpPr>
              <a:spLocks noChangeShapeType="1"/>
            </p:cNvSpPr>
            <p:nvPr/>
          </p:nvSpPr>
          <p:spPr bwMode="auto">
            <a:xfrm>
              <a:off x="384" y="532"/>
              <a:ext cx="48" cy="28"/>
            </a:xfrm>
            <a:prstGeom prst="line">
              <a:avLst/>
            </a:prstGeom>
            <a:noFill/>
            <a:ln w="9525">
              <a:solidFill>
                <a:schemeClr val="tx1"/>
              </a:solidFill>
              <a:round/>
              <a:headEnd/>
              <a:tailEnd/>
            </a:ln>
          </p:spPr>
          <p:txBody>
            <a:bodyPr/>
            <a:lstStyle/>
            <a:p>
              <a:endParaRPr lang="en-US"/>
            </a:p>
          </p:txBody>
        </p:sp>
        <p:sp>
          <p:nvSpPr>
            <p:cNvPr id="10278" name="Line 124"/>
            <p:cNvSpPr>
              <a:spLocks noChangeShapeType="1"/>
            </p:cNvSpPr>
            <p:nvPr/>
          </p:nvSpPr>
          <p:spPr bwMode="auto">
            <a:xfrm rot="7200000">
              <a:off x="378" y="558"/>
              <a:ext cx="48" cy="28"/>
            </a:xfrm>
            <a:prstGeom prst="line">
              <a:avLst/>
            </a:prstGeom>
            <a:noFill/>
            <a:ln w="9525">
              <a:solidFill>
                <a:schemeClr val="tx1"/>
              </a:solidFill>
              <a:round/>
              <a:headEnd/>
              <a:tailEnd/>
            </a:ln>
          </p:spPr>
          <p:txBody>
            <a:bodyPr/>
            <a:lstStyle/>
            <a:p>
              <a:endParaRPr lang="en-US"/>
            </a:p>
          </p:txBody>
        </p:sp>
        <p:sp>
          <p:nvSpPr>
            <p:cNvPr id="10279" name="Line 125"/>
            <p:cNvSpPr>
              <a:spLocks noChangeShapeType="1"/>
            </p:cNvSpPr>
            <p:nvPr/>
          </p:nvSpPr>
          <p:spPr bwMode="auto">
            <a:xfrm>
              <a:off x="384" y="584"/>
              <a:ext cx="48" cy="28"/>
            </a:xfrm>
            <a:prstGeom prst="line">
              <a:avLst/>
            </a:prstGeom>
            <a:noFill/>
            <a:ln w="9525">
              <a:solidFill>
                <a:schemeClr val="tx1"/>
              </a:solidFill>
              <a:round/>
              <a:headEnd/>
              <a:tailEnd/>
            </a:ln>
          </p:spPr>
          <p:txBody>
            <a:bodyPr/>
            <a:lstStyle/>
            <a:p>
              <a:endParaRPr lang="en-US"/>
            </a:p>
          </p:txBody>
        </p:sp>
        <p:sp>
          <p:nvSpPr>
            <p:cNvPr id="10280" name="Line 126"/>
            <p:cNvSpPr>
              <a:spLocks noChangeShapeType="1"/>
            </p:cNvSpPr>
            <p:nvPr/>
          </p:nvSpPr>
          <p:spPr bwMode="auto">
            <a:xfrm rot="7200000">
              <a:off x="378" y="610"/>
              <a:ext cx="48" cy="28"/>
            </a:xfrm>
            <a:prstGeom prst="line">
              <a:avLst/>
            </a:prstGeom>
            <a:noFill/>
            <a:ln w="9525">
              <a:solidFill>
                <a:schemeClr val="tx1"/>
              </a:solidFill>
              <a:round/>
              <a:headEnd/>
              <a:tailEnd/>
            </a:ln>
          </p:spPr>
          <p:txBody>
            <a:bodyPr/>
            <a:lstStyle/>
            <a:p>
              <a:endParaRPr lang="en-US"/>
            </a:p>
          </p:txBody>
        </p:sp>
        <p:sp>
          <p:nvSpPr>
            <p:cNvPr id="10281" name="Line 127"/>
            <p:cNvSpPr>
              <a:spLocks noChangeShapeType="1"/>
            </p:cNvSpPr>
            <p:nvPr/>
          </p:nvSpPr>
          <p:spPr bwMode="auto">
            <a:xfrm>
              <a:off x="384" y="636"/>
              <a:ext cx="48" cy="28"/>
            </a:xfrm>
            <a:prstGeom prst="line">
              <a:avLst/>
            </a:prstGeom>
            <a:noFill/>
            <a:ln w="9525">
              <a:solidFill>
                <a:schemeClr val="tx1"/>
              </a:solidFill>
              <a:round/>
              <a:headEnd/>
              <a:tailEnd/>
            </a:ln>
          </p:spPr>
          <p:txBody>
            <a:bodyPr/>
            <a:lstStyle/>
            <a:p>
              <a:endParaRPr lang="en-US"/>
            </a:p>
          </p:txBody>
        </p:sp>
        <p:sp>
          <p:nvSpPr>
            <p:cNvPr id="10282" name="Line 128"/>
            <p:cNvSpPr>
              <a:spLocks noChangeShapeType="1"/>
            </p:cNvSpPr>
            <p:nvPr/>
          </p:nvSpPr>
          <p:spPr bwMode="auto">
            <a:xfrm rot="7200000">
              <a:off x="405" y="661"/>
              <a:ext cx="20" cy="12"/>
            </a:xfrm>
            <a:prstGeom prst="line">
              <a:avLst/>
            </a:prstGeom>
            <a:noFill/>
            <a:ln w="9525">
              <a:solidFill>
                <a:schemeClr val="tx1"/>
              </a:solidFill>
              <a:round/>
              <a:headEnd/>
              <a:tailEnd/>
            </a:ln>
          </p:spPr>
          <p:txBody>
            <a:bodyPr/>
            <a:lstStyle/>
            <a:p>
              <a:endParaRPr lang="en-US"/>
            </a:p>
          </p:txBody>
        </p:sp>
        <p:sp>
          <p:nvSpPr>
            <p:cNvPr id="10283" name="Line 129"/>
            <p:cNvSpPr>
              <a:spLocks noChangeShapeType="1"/>
            </p:cNvSpPr>
            <p:nvPr/>
          </p:nvSpPr>
          <p:spPr bwMode="auto">
            <a:xfrm>
              <a:off x="412" y="496"/>
              <a:ext cx="20" cy="12"/>
            </a:xfrm>
            <a:prstGeom prst="line">
              <a:avLst/>
            </a:prstGeom>
            <a:noFill/>
            <a:ln w="9525">
              <a:solidFill>
                <a:schemeClr val="tx1"/>
              </a:solidFill>
              <a:round/>
              <a:headEnd/>
              <a:tailEnd/>
            </a:ln>
          </p:spPr>
          <p:txBody>
            <a:bodyPr/>
            <a:lstStyle/>
            <a:p>
              <a:endParaRPr lang="en-US"/>
            </a:p>
          </p:txBody>
        </p:sp>
        <p:sp>
          <p:nvSpPr>
            <p:cNvPr id="10284" name="Line 130"/>
            <p:cNvSpPr>
              <a:spLocks noChangeShapeType="1"/>
            </p:cNvSpPr>
            <p:nvPr/>
          </p:nvSpPr>
          <p:spPr bwMode="auto">
            <a:xfrm>
              <a:off x="408" y="672"/>
              <a:ext cx="0" cy="96"/>
            </a:xfrm>
            <a:prstGeom prst="line">
              <a:avLst/>
            </a:prstGeom>
            <a:noFill/>
            <a:ln w="9525">
              <a:solidFill>
                <a:schemeClr val="tx1"/>
              </a:solidFill>
              <a:round/>
              <a:headEnd/>
              <a:tailEnd/>
            </a:ln>
          </p:spPr>
          <p:txBody>
            <a:bodyPr/>
            <a:lstStyle/>
            <a:p>
              <a:endParaRPr lang="en-US"/>
            </a:p>
          </p:txBody>
        </p:sp>
        <p:sp>
          <p:nvSpPr>
            <p:cNvPr id="10285" name="Line 131"/>
            <p:cNvSpPr>
              <a:spLocks noChangeShapeType="1"/>
            </p:cNvSpPr>
            <p:nvPr/>
          </p:nvSpPr>
          <p:spPr bwMode="auto">
            <a:xfrm>
              <a:off x="408" y="400"/>
              <a:ext cx="0" cy="96"/>
            </a:xfrm>
            <a:prstGeom prst="line">
              <a:avLst/>
            </a:prstGeom>
            <a:noFill/>
            <a:ln w="9525">
              <a:solidFill>
                <a:schemeClr val="tx1"/>
              </a:solidFill>
              <a:round/>
              <a:headEnd/>
              <a:tailEnd/>
            </a:ln>
          </p:spPr>
          <p:txBody>
            <a:bodyPr/>
            <a:lstStyle/>
            <a:p>
              <a:endParaRPr lang="en-US"/>
            </a:p>
          </p:txBody>
        </p:sp>
      </p:grpSp>
      <p:grpSp>
        <p:nvGrpSpPr>
          <p:cNvPr id="6" name="Group 132"/>
          <p:cNvGrpSpPr>
            <a:grpSpLocks/>
          </p:cNvGrpSpPr>
          <p:nvPr/>
        </p:nvGrpSpPr>
        <p:grpSpPr bwMode="auto">
          <a:xfrm>
            <a:off x="5426075" y="2286000"/>
            <a:ext cx="127000" cy="486833"/>
            <a:chOff x="384" y="400"/>
            <a:chExt cx="48" cy="368"/>
          </a:xfrm>
        </p:grpSpPr>
        <p:sp>
          <p:nvSpPr>
            <p:cNvPr id="10266" name="Line 133"/>
            <p:cNvSpPr>
              <a:spLocks noChangeShapeType="1"/>
            </p:cNvSpPr>
            <p:nvPr/>
          </p:nvSpPr>
          <p:spPr bwMode="auto">
            <a:xfrm rot="7200000">
              <a:off x="378" y="506"/>
              <a:ext cx="48" cy="28"/>
            </a:xfrm>
            <a:prstGeom prst="line">
              <a:avLst/>
            </a:prstGeom>
            <a:noFill/>
            <a:ln w="9525">
              <a:solidFill>
                <a:schemeClr val="tx1"/>
              </a:solidFill>
              <a:round/>
              <a:headEnd/>
              <a:tailEnd/>
            </a:ln>
          </p:spPr>
          <p:txBody>
            <a:bodyPr/>
            <a:lstStyle/>
            <a:p>
              <a:endParaRPr lang="en-US"/>
            </a:p>
          </p:txBody>
        </p:sp>
        <p:sp>
          <p:nvSpPr>
            <p:cNvPr id="10267" name="Line 134"/>
            <p:cNvSpPr>
              <a:spLocks noChangeShapeType="1"/>
            </p:cNvSpPr>
            <p:nvPr/>
          </p:nvSpPr>
          <p:spPr bwMode="auto">
            <a:xfrm>
              <a:off x="384" y="532"/>
              <a:ext cx="48" cy="28"/>
            </a:xfrm>
            <a:prstGeom prst="line">
              <a:avLst/>
            </a:prstGeom>
            <a:noFill/>
            <a:ln w="9525">
              <a:solidFill>
                <a:schemeClr val="tx1"/>
              </a:solidFill>
              <a:round/>
              <a:headEnd/>
              <a:tailEnd/>
            </a:ln>
          </p:spPr>
          <p:txBody>
            <a:bodyPr/>
            <a:lstStyle/>
            <a:p>
              <a:endParaRPr lang="en-US"/>
            </a:p>
          </p:txBody>
        </p:sp>
        <p:sp>
          <p:nvSpPr>
            <p:cNvPr id="10268" name="Line 135"/>
            <p:cNvSpPr>
              <a:spLocks noChangeShapeType="1"/>
            </p:cNvSpPr>
            <p:nvPr/>
          </p:nvSpPr>
          <p:spPr bwMode="auto">
            <a:xfrm rot="7200000">
              <a:off x="378" y="558"/>
              <a:ext cx="48" cy="28"/>
            </a:xfrm>
            <a:prstGeom prst="line">
              <a:avLst/>
            </a:prstGeom>
            <a:noFill/>
            <a:ln w="9525">
              <a:solidFill>
                <a:schemeClr val="tx1"/>
              </a:solidFill>
              <a:round/>
              <a:headEnd/>
              <a:tailEnd/>
            </a:ln>
          </p:spPr>
          <p:txBody>
            <a:bodyPr/>
            <a:lstStyle/>
            <a:p>
              <a:endParaRPr lang="en-US"/>
            </a:p>
          </p:txBody>
        </p:sp>
        <p:sp>
          <p:nvSpPr>
            <p:cNvPr id="10269" name="Line 136"/>
            <p:cNvSpPr>
              <a:spLocks noChangeShapeType="1"/>
            </p:cNvSpPr>
            <p:nvPr/>
          </p:nvSpPr>
          <p:spPr bwMode="auto">
            <a:xfrm>
              <a:off x="384" y="584"/>
              <a:ext cx="48" cy="28"/>
            </a:xfrm>
            <a:prstGeom prst="line">
              <a:avLst/>
            </a:prstGeom>
            <a:noFill/>
            <a:ln w="9525">
              <a:solidFill>
                <a:schemeClr val="tx1"/>
              </a:solidFill>
              <a:round/>
              <a:headEnd/>
              <a:tailEnd/>
            </a:ln>
          </p:spPr>
          <p:txBody>
            <a:bodyPr/>
            <a:lstStyle/>
            <a:p>
              <a:endParaRPr lang="en-US"/>
            </a:p>
          </p:txBody>
        </p:sp>
        <p:sp>
          <p:nvSpPr>
            <p:cNvPr id="10270" name="Line 137"/>
            <p:cNvSpPr>
              <a:spLocks noChangeShapeType="1"/>
            </p:cNvSpPr>
            <p:nvPr/>
          </p:nvSpPr>
          <p:spPr bwMode="auto">
            <a:xfrm rot="7200000">
              <a:off x="378" y="610"/>
              <a:ext cx="48" cy="28"/>
            </a:xfrm>
            <a:prstGeom prst="line">
              <a:avLst/>
            </a:prstGeom>
            <a:noFill/>
            <a:ln w="9525">
              <a:solidFill>
                <a:schemeClr val="tx1"/>
              </a:solidFill>
              <a:round/>
              <a:headEnd/>
              <a:tailEnd/>
            </a:ln>
          </p:spPr>
          <p:txBody>
            <a:bodyPr/>
            <a:lstStyle/>
            <a:p>
              <a:endParaRPr lang="en-US"/>
            </a:p>
          </p:txBody>
        </p:sp>
        <p:sp>
          <p:nvSpPr>
            <p:cNvPr id="10271" name="Line 138"/>
            <p:cNvSpPr>
              <a:spLocks noChangeShapeType="1"/>
            </p:cNvSpPr>
            <p:nvPr/>
          </p:nvSpPr>
          <p:spPr bwMode="auto">
            <a:xfrm>
              <a:off x="384" y="636"/>
              <a:ext cx="48" cy="28"/>
            </a:xfrm>
            <a:prstGeom prst="line">
              <a:avLst/>
            </a:prstGeom>
            <a:noFill/>
            <a:ln w="9525">
              <a:solidFill>
                <a:schemeClr val="tx1"/>
              </a:solidFill>
              <a:round/>
              <a:headEnd/>
              <a:tailEnd/>
            </a:ln>
          </p:spPr>
          <p:txBody>
            <a:bodyPr/>
            <a:lstStyle/>
            <a:p>
              <a:endParaRPr lang="en-US"/>
            </a:p>
          </p:txBody>
        </p:sp>
        <p:sp>
          <p:nvSpPr>
            <p:cNvPr id="10272" name="Line 139"/>
            <p:cNvSpPr>
              <a:spLocks noChangeShapeType="1"/>
            </p:cNvSpPr>
            <p:nvPr/>
          </p:nvSpPr>
          <p:spPr bwMode="auto">
            <a:xfrm rot="7200000">
              <a:off x="405" y="661"/>
              <a:ext cx="20" cy="12"/>
            </a:xfrm>
            <a:prstGeom prst="line">
              <a:avLst/>
            </a:prstGeom>
            <a:noFill/>
            <a:ln w="9525">
              <a:solidFill>
                <a:schemeClr val="tx1"/>
              </a:solidFill>
              <a:round/>
              <a:headEnd/>
              <a:tailEnd/>
            </a:ln>
          </p:spPr>
          <p:txBody>
            <a:bodyPr/>
            <a:lstStyle/>
            <a:p>
              <a:endParaRPr lang="en-US"/>
            </a:p>
          </p:txBody>
        </p:sp>
        <p:sp>
          <p:nvSpPr>
            <p:cNvPr id="10273" name="Line 140"/>
            <p:cNvSpPr>
              <a:spLocks noChangeShapeType="1"/>
            </p:cNvSpPr>
            <p:nvPr/>
          </p:nvSpPr>
          <p:spPr bwMode="auto">
            <a:xfrm>
              <a:off x="412" y="496"/>
              <a:ext cx="20" cy="12"/>
            </a:xfrm>
            <a:prstGeom prst="line">
              <a:avLst/>
            </a:prstGeom>
            <a:noFill/>
            <a:ln w="9525">
              <a:solidFill>
                <a:schemeClr val="tx1"/>
              </a:solidFill>
              <a:round/>
              <a:headEnd/>
              <a:tailEnd/>
            </a:ln>
          </p:spPr>
          <p:txBody>
            <a:bodyPr/>
            <a:lstStyle/>
            <a:p>
              <a:endParaRPr lang="en-US"/>
            </a:p>
          </p:txBody>
        </p:sp>
        <p:sp>
          <p:nvSpPr>
            <p:cNvPr id="10274" name="Line 141"/>
            <p:cNvSpPr>
              <a:spLocks noChangeShapeType="1"/>
            </p:cNvSpPr>
            <p:nvPr/>
          </p:nvSpPr>
          <p:spPr bwMode="auto">
            <a:xfrm>
              <a:off x="408" y="672"/>
              <a:ext cx="0" cy="96"/>
            </a:xfrm>
            <a:prstGeom prst="line">
              <a:avLst/>
            </a:prstGeom>
            <a:noFill/>
            <a:ln w="9525">
              <a:solidFill>
                <a:schemeClr val="tx1"/>
              </a:solidFill>
              <a:round/>
              <a:headEnd/>
              <a:tailEnd/>
            </a:ln>
          </p:spPr>
          <p:txBody>
            <a:bodyPr/>
            <a:lstStyle/>
            <a:p>
              <a:endParaRPr lang="en-US"/>
            </a:p>
          </p:txBody>
        </p:sp>
        <p:sp>
          <p:nvSpPr>
            <p:cNvPr id="10275" name="Line 142"/>
            <p:cNvSpPr>
              <a:spLocks noChangeShapeType="1"/>
            </p:cNvSpPr>
            <p:nvPr/>
          </p:nvSpPr>
          <p:spPr bwMode="auto">
            <a:xfrm>
              <a:off x="408" y="400"/>
              <a:ext cx="0" cy="96"/>
            </a:xfrm>
            <a:prstGeom prst="line">
              <a:avLst/>
            </a:prstGeom>
            <a:noFill/>
            <a:ln w="9525">
              <a:solidFill>
                <a:schemeClr val="tx1"/>
              </a:solidFill>
              <a:round/>
              <a:headEnd/>
              <a:tailEnd/>
            </a:ln>
          </p:spPr>
          <p:txBody>
            <a:bodyPr/>
            <a:lstStyle/>
            <a:p>
              <a:endParaRPr lang="en-US"/>
            </a:p>
          </p:txBody>
        </p:sp>
      </p:grpSp>
      <p:sp>
        <p:nvSpPr>
          <p:cNvPr id="10258" name="Line 143"/>
          <p:cNvSpPr>
            <a:spLocks noChangeShapeType="1"/>
          </p:cNvSpPr>
          <p:nvPr/>
        </p:nvSpPr>
        <p:spPr bwMode="auto">
          <a:xfrm>
            <a:off x="5486400" y="2730500"/>
            <a:ext cx="0" cy="381000"/>
          </a:xfrm>
          <a:prstGeom prst="line">
            <a:avLst/>
          </a:prstGeom>
          <a:noFill/>
          <a:ln w="12700">
            <a:solidFill>
              <a:schemeClr val="tx1"/>
            </a:solidFill>
            <a:round/>
            <a:headEnd/>
            <a:tailEnd/>
          </a:ln>
        </p:spPr>
        <p:txBody>
          <a:bodyPr/>
          <a:lstStyle/>
          <a:p>
            <a:endParaRPr lang="en-US"/>
          </a:p>
        </p:txBody>
      </p:sp>
      <p:sp>
        <p:nvSpPr>
          <p:cNvPr id="10259" name="Line 144"/>
          <p:cNvSpPr>
            <a:spLocks noChangeShapeType="1"/>
          </p:cNvSpPr>
          <p:nvPr/>
        </p:nvSpPr>
        <p:spPr bwMode="auto">
          <a:xfrm>
            <a:off x="5486400" y="1778000"/>
            <a:ext cx="0" cy="571500"/>
          </a:xfrm>
          <a:prstGeom prst="line">
            <a:avLst/>
          </a:prstGeom>
          <a:noFill/>
          <a:ln w="12700">
            <a:solidFill>
              <a:schemeClr val="tx1"/>
            </a:solidFill>
            <a:round/>
            <a:headEnd/>
            <a:tailEnd/>
          </a:ln>
        </p:spPr>
        <p:txBody>
          <a:bodyPr/>
          <a:lstStyle/>
          <a:p>
            <a:endParaRPr lang="en-US"/>
          </a:p>
        </p:txBody>
      </p:sp>
      <p:sp>
        <p:nvSpPr>
          <p:cNvPr id="10260" name="Line 145"/>
          <p:cNvSpPr>
            <a:spLocks noChangeShapeType="1"/>
          </p:cNvSpPr>
          <p:nvPr/>
        </p:nvSpPr>
        <p:spPr bwMode="auto">
          <a:xfrm>
            <a:off x="5486400" y="889000"/>
            <a:ext cx="0" cy="470958"/>
          </a:xfrm>
          <a:prstGeom prst="line">
            <a:avLst/>
          </a:prstGeom>
          <a:noFill/>
          <a:ln w="12700">
            <a:solidFill>
              <a:schemeClr val="tx1"/>
            </a:solidFill>
            <a:round/>
            <a:headEnd/>
            <a:tailEnd/>
          </a:ln>
        </p:spPr>
        <p:txBody>
          <a:bodyPr/>
          <a:lstStyle/>
          <a:p>
            <a:endParaRPr lang="en-US"/>
          </a:p>
        </p:txBody>
      </p:sp>
      <p:sp>
        <p:nvSpPr>
          <p:cNvPr id="10261" name="Text Box 147"/>
          <p:cNvSpPr txBox="1">
            <a:spLocks noChangeArrowheads="1"/>
          </p:cNvSpPr>
          <p:nvPr/>
        </p:nvSpPr>
        <p:spPr bwMode="auto">
          <a:xfrm>
            <a:off x="5638801" y="1397000"/>
            <a:ext cx="651140" cy="461665"/>
          </a:xfrm>
          <a:prstGeom prst="rect">
            <a:avLst/>
          </a:prstGeom>
          <a:noFill/>
          <a:ln w="12700">
            <a:noFill/>
            <a:miter lim="800000"/>
            <a:headEnd/>
            <a:tailEnd/>
          </a:ln>
        </p:spPr>
        <p:txBody>
          <a:bodyPr wrap="none">
            <a:spAutoFit/>
          </a:bodyPr>
          <a:lstStyle/>
          <a:p>
            <a:r>
              <a:rPr lang="en-US" sz="2400"/>
              <a:t>8 </a:t>
            </a:r>
            <a:r>
              <a:rPr lang="en-US" sz="2400">
                <a:sym typeface="Symbol" pitchFamily="18" charset="2"/>
              </a:rPr>
              <a:t></a:t>
            </a:r>
          </a:p>
        </p:txBody>
      </p:sp>
      <p:sp>
        <p:nvSpPr>
          <p:cNvPr id="10262" name="Text Box 148"/>
          <p:cNvSpPr txBox="1">
            <a:spLocks noChangeArrowheads="1"/>
          </p:cNvSpPr>
          <p:nvPr/>
        </p:nvSpPr>
        <p:spPr bwMode="auto">
          <a:xfrm>
            <a:off x="5562601" y="2349500"/>
            <a:ext cx="651140" cy="461665"/>
          </a:xfrm>
          <a:prstGeom prst="rect">
            <a:avLst/>
          </a:prstGeom>
          <a:noFill/>
          <a:ln w="12700">
            <a:noFill/>
            <a:miter lim="800000"/>
            <a:headEnd/>
            <a:tailEnd/>
          </a:ln>
        </p:spPr>
        <p:txBody>
          <a:bodyPr wrap="none">
            <a:spAutoFit/>
          </a:bodyPr>
          <a:lstStyle/>
          <a:p>
            <a:r>
              <a:rPr lang="en-US" sz="2400"/>
              <a:t>7 </a:t>
            </a:r>
            <a:r>
              <a:rPr lang="en-US" sz="2400">
                <a:sym typeface="Symbol" pitchFamily="18" charset="2"/>
              </a:rPr>
              <a:t></a:t>
            </a:r>
          </a:p>
        </p:txBody>
      </p:sp>
      <p:sp>
        <p:nvSpPr>
          <p:cNvPr id="10263" name="Text Box 149"/>
          <p:cNvSpPr txBox="1">
            <a:spLocks noChangeArrowheads="1"/>
          </p:cNvSpPr>
          <p:nvPr/>
        </p:nvSpPr>
        <p:spPr bwMode="auto">
          <a:xfrm>
            <a:off x="4038601" y="1714500"/>
            <a:ext cx="793615" cy="461665"/>
          </a:xfrm>
          <a:prstGeom prst="rect">
            <a:avLst/>
          </a:prstGeom>
          <a:noFill/>
          <a:ln w="12700">
            <a:noFill/>
            <a:miter lim="800000"/>
            <a:headEnd/>
            <a:tailEnd/>
          </a:ln>
        </p:spPr>
        <p:txBody>
          <a:bodyPr wrap="none">
            <a:spAutoFit/>
          </a:bodyPr>
          <a:lstStyle/>
          <a:p>
            <a:r>
              <a:rPr lang="en-US" sz="2400"/>
              <a:t>11 </a:t>
            </a:r>
            <a:r>
              <a:rPr lang="en-US" sz="2400">
                <a:sym typeface="Symbol" pitchFamily="18" charset="2"/>
              </a:rPr>
              <a:t></a:t>
            </a:r>
          </a:p>
        </p:txBody>
      </p:sp>
      <p:sp>
        <p:nvSpPr>
          <p:cNvPr id="10264" name="Text Box 150"/>
          <p:cNvSpPr txBox="1">
            <a:spLocks noChangeArrowheads="1"/>
          </p:cNvSpPr>
          <p:nvPr/>
        </p:nvSpPr>
        <p:spPr bwMode="auto">
          <a:xfrm>
            <a:off x="2514601" y="952500"/>
            <a:ext cx="651140" cy="461665"/>
          </a:xfrm>
          <a:prstGeom prst="rect">
            <a:avLst/>
          </a:prstGeom>
          <a:noFill/>
          <a:ln w="12700">
            <a:noFill/>
            <a:miter lim="800000"/>
            <a:headEnd/>
            <a:tailEnd/>
          </a:ln>
        </p:spPr>
        <p:txBody>
          <a:bodyPr wrap="none">
            <a:spAutoFit/>
          </a:bodyPr>
          <a:lstStyle/>
          <a:p>
            <a:r>
              <a:rPr lang="en-US" sz="2400"/>
              <a:t>5 </a:t>
            </a:r>
            <a:r>
              <a:rPr lang="en-US" sz="2400">
                <a:sym typeface="Symbol" pitchFamily="18" charset="2"/>
              </a:rPr>
              <a:t></a:t>
            </a:r>
          </a:p>
        </p:txBody>
      </p:sp>
      <p:sp>
        <p:nvSpPr>
          <p:cNvPr id="10265" name="Text Box 151"/>
          <p:cNvSpPr txBox="1">
            <a:spLocks noChangeArrowheads="1"/>
          </p:cNvSpPr>
          <p:nvPr/>
        </p:nvSpPr>
        <p:spPr bwMode="auto">
          <a:xfrm>
            <a:off x="2590801" y="2667000"/>
            <a:ext cx="651140" cy="461665"/>
          </a:xfrm>
          <a:prstGeom prst="rect">
            <a:avLst/>
          </a:prstGeom>
          <a:noFill/>
          <a:ln w="12700">
            <a:noFill/>
            <a:miter lim="800000"/>
            <a:headEnd/>
            <a:tailEnd/>
          </a:ln>
        </p:spPr>
        <p:txBody>
          <a:bodyPr wrap="none">
            <a:spAutoFit/>
          </a:bodyPr>
          <a:lstStyle/>
          <a:p>
            <a:r>
              <a:rPr lang="en-US" sz="2400"/>
              <a:t>9 </a:t>
            </a:r>
            <a:r>
              <a:rPr lang="en-US" sz="2400">
                <a:sym typeface="Symbol"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90"/>
                                        </p:tgtEl>
                                        <p:attrNameLst>
                                          <p:attrName>style.visibility</p:attrName>
                                        </p:attrNameLst>
                                      </p:cBhvr>
                                      <p:to>
                                        <p:strVal val="visible"/>
                                      </p:to>
                                    </p:set>
                                    <p:animEffect transition="in" filter="wipe(left)">
                                      <p:cBhvr>
                                        <p:cTn id="7" dur="500"/>
                                        <p:tgtEl>
                                          <p:spTgt spid="23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90"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93726" y="1"/>
            <a:ext cx="8321675" cy="707886"/>
          </a:xfrm>
          <a:prstGeom prst="rect">
            <a:avLst/>
          </a:prstGeom>
          <a:noFill/>
          <a:ln w="25400">
            <a:noFill/>
            <a:miter lim="800000"/>
            <a:headEnd/>
            <a:tailEnd/>
          </a:ln>
        </p:spPr>
        <p:txBody>
          <a:bodyPr>
            <a:spAutoFit/>
          </a:bodyPr>
          <a:lstStyle/>
          <a:p>
            <a:r>
              <a:rPr lang="en-US" sz="4000" b="1" u="sng"/>
              <a:t>Resistivity:</a:t>
            </a:r>
            <a:r>
              <a:rPr lang="en-US" sz="4000" b="1"/>
              <a:t> </a:t>
            </a:r>
            <a:r>
              <a:rPr lang="en-US" sz="2800" b="1"/>
              <a:t>consider a piece of wire:</a:t>
            </a:r>
            <a:endParaRPr lang="en-US" sz="1800"/>
          </a:p>
        </p:txBody>
      </p:sp>
      <p:sp>
        <p:nvSpPr>
          <p:cNvPr id="13361" name="Text Box 49"/>
          <p:cNvSpPr txBox="1">
            <a:spLocks noChangeArrowheads="1"/>
          </p:cNvSpPr>
          <p:nvPr/>
        </p:nvSpPr>
        <p:spPr bwMode="auto">
          <a:xfrm>
            <a:off x="304800" y="4316678"/>
            <a:ext cx="6705600" cy="1384995"/>
          </a:xfrm>
          <a:prstGeom prst="rect">
            <a:avLst/>
          </a:prstGeom>
          <a:noFill/>
          <a:ln w="25400">
            <a:noFill/>
            <a:miter lim="800000"/>
            <a:headEnd/>
            <a:tailEnd/>
          </a:ln>
        </p:spPr>
        <p:txBody>
          <a:bodyPr>
            <a:spAutoFit/>
          </a:bodyPr>
          <a:lstStyle/>
          <a:p>
            <a:pPr lvl="1"/>
            <a:r>
              <a:rPr lang="en-US" sz="2800"/>
              <a:t>L - Length of the wire in m</a:t>
            </a:r>
          </a:p>
          <a:p>
            <a:pPr lvl="1"/>
            <a:r>
              <a:rPr lang="en-US" sz="2800"/>
              <a:t>A - Cross sectional area of the wire (</a:t>
            </a:r>
            <a:r>
              <a:rPr lang="el-GR" sz="2800">
                <a:cs typeface="Times New Roman" charset="0"/>
              </a:rPr>
              <a:t>π</a:t>
            </a:r>
            <a:r>
              <a:rPr lang="en-US" sz="2800">
                <a:cs typeface="Times New Roman" charset="0"/>
              </a:rPr>
              <a:t>r</a:t>
            </a:r>
            <a:r>
              <a:rPr lang="en-US" sz="2800" baseline="30000">
                <a:cs typeface="Times New Roman" charset="0"/>
              </a:rPr>
              <a:t>2</a:t>
            </a:r>
            <a:r>
              <a:rPr lang="en-US" sz="2800">
                <a:cs typeface="Times New Roman" charset="0"/>
              </a:rPr>
              <a:t> ?)</a:t>
            </a:r>
            <a:endParaRPr lang="el-GR" sz="2800">
              <a:cs typeface="Times New Roman" charset="0"/>
            </a:endParaRPr>
          </a:p>
          <a:p>
            <a:pPr lvl="1"/>
            <a:r>
              <a:rPr lang="en-US" sz="2800"/>
              <a:t>R - Resistance  of the wire in Ohms</a:t>
            </a:r>
          </a:p>
        </p:txBody>
      </p:sp>
      <p:sp>
        <p:nvSpPr>
          <p:cNvPr id="13363" name="Text Box 51"/>
          <p:cNvSpPr txBox="1">
            <a:spLocks noChangeArrowheads="1"/>
          </p:cNvSpPr>
          <p:nvPr/>
        </p:nvSpPr>
        <p:spPr bwMode="auto">
          <a:xfrm>
            <a:off x="6781800" y="5207001"/>
            <a:ext cx="2270814" cy="369332"/>
          </a:xfrm>
          <a:prstGeom prst="rect">
            <a:avLst/>
          </a:prstGeom>
          <a:noFill/>
          <a:ln w="25400">
            <a:noFill/>
            <a:miter lim="800000"/>
            <a:headEnd/>
            <a:tailEnd/>
          </a:ln>
        </p:spPr>
        <p:txBody>
          <a:bodyPr wrap="none">
            <a:spAutoFit/>
          </a:bodyPr>
          <a:lstStyle/>
          <a:p>
            <a:r>
              <a:rPr lang="en-US" sz="1800"/>
              <a:t>Demo: Different wires</a:t>
            </a:r>
          </a:p>
        </p:txBody>
      </p:sp>
      <p:sp>
        <p:nvSpPr>
          <p:cNvPr id="4101" name="AutoShape 53"/>
          <p:cNvSpPr>
            <a:spLocks noChangeArrowheads="1"/>
          </p:cNvSpPr>
          <p:nvPr/>
        </p:nvSpPr>
        <p:spPr bwMode="auto">
          <a:xfrm rot="-5400000">
            <a:off x="2625726" y="454290"/>
            <a:ext cx="762000" cy="1755775"/>
          </a:xfrm>
          <a:prstGeom prst="can">
            <a:avLst>
              <a:gd name="adj" fmla="val 48003"/>
            </a:avLst>
          </a:prstGeom>
          <a:solidFill>
            <a:schemeClr val="folHlink"/>
          </a:solidFill>
          <a:ln w="25400">
            <a:solidFill>
              <a:schemeClr val="tx1"/>
            </a:solidFill>
            <a:round/>
            <a:headEnd/>
            <a:tailEnd/>
          </a:ln>
        </p:spPr>
        <p:txBody>
          <a:bodyPr vert="eaVert" wrap="none" anchor="ctr"/>
          <a:lstStyle/>
          <a:p>
            <a:pPr algn="ctr"/>
            <a:endParaRPr lang="en-US"/>
          </a:p>
        </p:txBody>
      </p:sp>
      <p:sp>
        <p:nvSpPr>
          <p:cNvPr id="4102" name="Text Box 54"/>
          <p:cNvSpPr txBox="1">
            <a:spLocks noChangeArrowheads="1"/>
          </p:cNvSpPr>
          <p:nvPr/>
        </p:nvSpPr>
        <p:spPr bwMode="auto">
          <a:xfrm>
            <a:off x="2906714" y="1812396"/>
            <a:ext cx="372218" cy="461665"/>
          </a:xfrm>
          <a:prstGeom prst="rect">
            <a:avLst/>
          </a:prstGeom>
          <a:noFill/>
          <a:ln w="25400">
            <a:noFill/>
            <a:miter lim="800000"/>
            <a:headEnd/>
            <a:tailEnd/>
          </a:ln>
        </p:spPr>
        <p:txBody>
          <a:bodyPr wrap="none">
            <a:spAutoFit/>
          </a:bodyPr>
          <a:lstStyle/>
          <a:p>
            <a:r>
              <a:rPr lang="en-US"/>
              <a:t>L</a:t>
            </a:r>
          </a:p>
        </p:txBody>
      </p:sp>
      <p:sp>
        <p:nvSpPr>
          <p:cNvPr id="4103" name="Line 55"/>
          <p:cNvSpPr>
            <a:spLocks noChangeShapeType="1"/>
          </p:cNvSpPr>
          <p:nvPr/>
        </p:nvSpPr>
        <p:spPr bwMode="auto">
          <a:xfrm>
            <a:off x="3354389" y="2033323"/>
            <a:ext cx="384175" cy="0"/>
          </a:xfrm>
          <a:prstGeom prst="line">
            <a:avLst/>
          </a:prstGeom>
          <a:noFill/>
          <a:ln w="25400">
            <a:solidFill>
              <a:schemeClr val="tx1"/>
            </a:solidFill>
            <a:round/>
            <a:headEnd/>
            <a:tailEnd type="triangle" w="med" len="med"/>
          </a:ln>
        </p:spPr>
        <p:txBody>
          <a:bodyPr/>
          <a:lstStyle/>
          <a:p>
            <a:endParaRPr lang="en-US"/>
          </a:p>
        </p:txBody>
      </p:sp>
      <p:sp>
        <p:nvSpPr>
          <p:cNvPr id="4104" name="Line 56"/>
          <p:cNvSpPr>
            <a:spLocks noChangeShapeType="1"/>
          </p:cNvSpPr>
          <p:nvPr/>
        </p:nvSpPr>
        <p:spPr bwMode="auto">
          <a:xfrm flipH="1">
            <a:off x="2357438" y="2033323"/>
            <a:ext cx="457200" cy="0"/>
          </a:xfrm>
          <a:prstGeom prst="line">
            <a:avLst/>
          </a:prstGeom>
          <a:noFill/>
          <a:ln w="25400">
            <a:solidFill>
              <a:schemeClr val="tx1"/>
            </a:solidFill>
            <a:round/>
            <a:headEnd/>
            <a:tailEnd type="triangle" w="med" len="med"/>
          </a:ln>
        </p:spPr>
        <p:txBody>
          <a:bodyPr/>
          <a:lstStyle/>
          <a:p>
            <a:endParaRPr lang="en-US"/>
          </a:p>
        </p:txBody>
      </p:sp>
      <p:sp>
        <p:nvSpPr>
          <p:cNvPr id="4105" name="Text Box 59"/>
          <p:cNvSpPr txBox="1">
            <a:spLocks noChangeArrowheads="1"/>
          </p:cNvSpPr>
          <p:nvPr/>
        </p:nvSpPr>
        <p:spPr bwMode="auto">
          <a:xfrm>
            <a:off x="2133600" y="1143000"/>
            <a:ext cx="407484" cy="461665"/>
          </a:xfrm>
          <a:prstGeom prst="rect">
            <a:avLst/>
          </a:prstGeom>
          <a:noFill/>
          <a:ln w="25400">
            <a:noFill/>
            <a:miter lim="800000"/>
            <a:headEnd/>
            <a:tailEnd/>
          </a:ln>
        </p:spPr>
        <p:txBody>
          <a:bodyPr wrap="none">
            <a:spAutoFit/>
          </a:bodyPr>
          <a:lstStyle/>
          <a:p>
            <a:r>
              <a:rPr lang="en-US"/>
              <a:t>A</a:t>
            </a:r>
          </a:p>
        </p:txBody>
      </p:sp>
      <p:sp>
        <p:nvSpPr>
          <p:cNvPr id="13373" name="Text Box 61"/>
          <p:cNvSpPr txBox="1">
            <a:spLocks noChangeArrowheads="1"/>
          </p:cNvSpPr>
          <p:nvPr/>
        </p:nvSpPr>
        <p:spPr bwMode="auto">
          <a:xfrm>
            <a:off x="4724400" y="698500"/>
            <a:ext cx="4191000" cy="4555093"/>
          </a:xfrm>
          <a:prstGeom prst="rect">
            <a:avLst/>
          </a:prstGeom>
          <a:solidFill>
            <a:schemeClr val="bg1"/>
          </a:solidFill>
          <a:ln w="50800">
            <a:noFill/>
            <a:miter lim="800000"/>
            <a:headEnd/>
            <a:tailEnd/>
          </a:ln>
        </p:spPr>
        <p:txBody>
          <a:bodyPr>
            <a:spAutoFit/>
          </a:bodyPr>
          <a:lstStyle/>
          <a:p>
            <a:r>
              <a:rPr lang="en-US"/>
              <a:t>Some values of </a:t>
            </a:r>
            <a:r>
              <a:rPr lang="el-GR">
                <a:cs typeface="Times New Roman" charset="0"/>
              </a:rPr>
              <a:t>ρ</a:t>
            </a:r>
            <a:r>
              <a:rPr lang="en-US">
                <a:cs typeface="Times New Roman" charset="0"/>
              </a:rPr>
              <a:t> in </a:t>
            </a:r>
            <a:r>
              <a:rPr lang="el-GR">
                <a:cs typeface="Times New Roman" charset="0"/>
              </a:rPr>
              <a:t>Ω</a:t>
            </a:r>
            <a:r>
              <a:rPr lang="en-US">
                <a:cs typeface="Times New Roman" charset="0"/>
              </a:rPr>
              <a:t>m at 20</a:t>
            </a:r>
            <a:r>
              <a:rPr lang="en-US" baseline="30000">
                <a:cs typeface="Times New Roman" charset="0"/>
              </a:rPr>
              <a:t>o</a:t>
            </a:r>
            <a:r>
              <a:rPr lang="en-US">
                <a:cs typeface="Times New Roman" charset="0"/>
              </a:rPr>
              <a:t>C</a:t>
            </a:r>
            <a:r>
              <a:rPr lang="en-US" sz="2800">
                <a:cs typeface="Times New Roman" charset="0"/>
              </a:rPr>
              <a:t> </a:t>
            </a:r>
            <a:r>
              <a:rPr lang="en-US" sz="1800">
                <a:cs typeface="Times New Roman" charset="0"/>
              </a:rPr>
              <a:t>(From table 18-1 on p 535)</a:t>
            </a:r>
          </a:p>
          <a:p>
            <a:r>
              <a:rPr lang="en-US" sz="2800"/>
              <a:t>Silver			1.59E-8</a:t>
            </a:r>
          </a:p>
          <a:p>
            <a:r>
              <a:rPr lang="en-US" sz="2800"/>
              <a:t>Copper		1.68E-8</a:t>
            </a:r>
          </a:p>
          <a:p>
            <a:r>
              <a:rPr lang="en-US" sz="2800"/>
              <a:t>Gold			2.44E-8</a:t>
            </a:r>
          </a:p>
          <a:p>
            <a:r>
              <a:rPr lang="en-US" sz="2800"/>
              <a:t>Aluminium		2.65E-8</a:t>
            </a:r>
          </a:p>
          <a:p>
            <a:r>
              <a:rPr lang="en-US" sz="2800"/>
              <a:t>Tungsten		5.6  E-8</a:t>
            </a:r>
          </a:p>
          <a:p>
            <a:r>
              <a:rPr lang="en-US" sz="2800"/>
              <a:t>Iron			9.71E-8</a:t>
            </a:r>
          </a:p>
          <a:p>
            <a:r>
              <a:rPr lang="en-US" sz="2800"/>
              <a:t>Platinum		10.6E-8</a:t>
            </a:r>
          </a:p>
          <a:p>
            <a:r>
              <a:rPr lang="en-US" sz="2800"/>
              <a:t>Nichrome 		100E-8</a:t>
            </a:r>
          </a:p>
          <a:p>
            <a:r>
              <a:rPr lang="en-US" sz="2000"/>
              <a:t>(alloy of Ni, Fe, Cr)</a:t>
            </a:r>
          </a:p>
        </p:txBody>
      </p:sp>
      <p:grpSp>
        <p:nvGrpSpPr>
          <p:cNvPr id="2" name="Group 64"/>
          <p:cNvGrpSpPr>
            <a:grpSpLocks/>
          </p:cNvGrpSpPr>
          <p:nvPr/>
        </p:nvGrpSpPr>
        <p:grpSpPr bwMode="auto">
          <a:xfrm>
            <a:off x="762000" y="2413000"/>
            <a:ext cx="3352800" cy="2059781"/>
            <a:chOff x="480" y="1824"/>
            <a:chExt cx="2112" cy="1557"/>
          </a:xfrm>
        </p:grpSpPr>
        <p:sp>
          <p:nvSpPr>
            <p:cNvPr id="4108" name="Rectangle 57"/>
            <p:cNvSpPr>
              <a:spLocks noChangeArrowheads="1"/>
            </p:cNvSpPr>
            <p:nvPr/>
          </p:nvSpPr>
          <p:spPr bwMode="auto">
            <a:xfrm>
              <a:off x="1008" y="1824"/>
              <a:ext cx="1584" cy="907"/>
            </a:xfrm>
            <a:prstGeom prst="rect">
              <a:avLst/>
            </a:prstGeom>
            <a:noFill/>
            <a:ln w="25400">
              <a:noFill/>
              <a:miter lim="800000"/>
              <a:headEnd/>
              <a:tailEnd/>
            </a:ln>
          </p:spPr>
          <p:txBody>
            <a:bodyPr>
              <a:spAutoFit/>
            </a:bodyPr>
            <a:lstStyle/>
            <a:p>
              <a:r>
                <a:rPr lang="el-GR" sz="3600" dirty="0">
                  <a:cs typeface="Times New Roman" charset="0"/>
                </a:rPr>
                <a:t>ρ </a:t>
              </a:r>
              <a:r>
                <a:rPr lang="en-US" sz="3600" dirty="0"/>
                <a:t>= </a:t>
              </a:r>
              <a:r>
                <a:rPr lang="en-US" sz="3600" u="sng" dirty="0"/>
                <a:t>RA</a:t>
              </a:r>
            </a:p>
            <a:p>
              <a:pPr lvl="1"/>
              <a:r>
                <a:rPr lang="en-US" sz="3600" dirty="0"/>
                <a:t>    L</a:t>
              </a:r>
              <a:endParaRPr lang="en-US" sz="4000" dirty="0"/>
            </a:p>
          </p:txBody>
        </p:sp>
        <p:sp>
          <p:nvSpPr>
            <p:cNvPr id="4109" name="Text Box 63"/>
            <p:cNvSpPr txBox="1">
              <a:spLocks noChangeArrowheads="1"/>
            </p:cNvSpPr>
            <p:nvPr/>
          </p:nvSpPr>
          <p:spPr bwMode="auto">
            <a:xfrm>
              <a:off x="480" y="2985"/>
              <a:ext cx="2016" cy="396"/>
            </a:xfrm>
            <a:prstGeom prst="rect">
              <a:avLst/>
            </a:prstGeom>
            <a:noFill/>
            <a:ln w="25400">
              <a:noFill/>
              <a:miter lim="800000"/>
              <a:headEnd/>
              <a:tailEnd/>
            </a:ln>
          </p:spPr>
          <p:txBody>
            <a:bodyPr wrap="none">
              <a:spAutoFit/>
            </a:bodyPr>
            <a:lstStyle/>
            <a:p>
              <a:r>
                <a:rPr lang="el-GR" sz="2800"/>
                <a:t>ρ</a:t>
              </a:r>
              <a:r>
                <a:rPr lang="en-US" sz="2800"/>
                <a:t> - Resistivity in </a:t>
              </a:r>
              <a:r>
                <a:rPr lang="el-GR" sz="2800">
                  <a:cs typeface="Times New Roman" charset="0"/>
                </a:rPr>
                <a:t>Ω</a:t>
              </a:r>
              <a:r>
                <a:rPr lang="en-US" sz="2800">
                  <a:cs typeface="Times New Roman" charset="0"/>
                </a:rPr>
                <a:t>m</a:t>
              </a:r>
              <a:endParaRPr lang="el-GR" sz="2800">
                <a:cs typeface="Times New Roman"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61"/>
                                        </p:tgtEl>
                                        <p:attrNameLst>
                                          <p:attrName>style.visibility</p:attrName>
                                        </p:attrNameLst>
                                      </p:cBhvr>
                                      <p:to>
                                        <p:strVal val="visible"/>
                                      </p:to>
                                    </p:set>
                                    <p:animEffect transition="in" filter="dissolve">
                                      <p:cBhvr>
                                        <p:cTn id="7" dur="500"/>
                                        <p:tgtEl>
                                          <p:spTgt spid="133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73"/>
                                        </p:tgtEl>
                                        <p:attrNameLst>
                                          <p:attrName>style.visibility</p:attrName>
                                        </p:attrNameLst>
                                      </p:cBhvr>
                                      <p:to>
                                        <p:strVal val="visible"/>
                                      </p:to>
                                    </p:set>
                                    <p:animEffect transition="in" filter="dissolve">
                                      <p:cBhvr>
                                        <p:cTn id="17" dur="500"/>
                                        <p:tgtEl>
                                          <p:spTgt spid="1337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63"/>
                                        </p:tgtEl>
                                        <p:attrNameLst>
                                          <p:attrName>style.visibility</p:attrName>
                                        </p:attrNameLst>
                                      </p:cBhvr>
                                      <p:to>
                                        <p:strVal val="visible"/>
                                      </p:to>
                                    </p:set>
                                    <p:animEffect transition="in" filter="dissolve">
                                      <p:cBhvr>
                                        <p:cTn id="22" dur="500"/>
                                        <p:tgtEl>
                                          <p:spTgt spid="13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1" grpId="0" autoUpdateAnimBg="0"/>
      <p:bldP spid="13363" grpId="0"/>
      <p:bldP spid="13373"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69926" y="206375"/>
            <a:ext cx="8245475" cy="1569660"/>
          </a:xfrm>
          <a:prstGeom prst="rect">
            <a:avLst/>
          </a:prstGeom>
          <a:noFill/>
          <a:ln w="25400">
            <a:noFill/>
            <a:miter lim="800000"/>
            <a:headEnd/>
            <a:tailEnd/>
          </a:ln>
        </p:spPr>
        <p:txBody>
          <a:bodyPr>
            <a:spAutoFit/>
          </a:bodyPr>
          <a:lstStyle/>
          <a:p>
            <a:r>
              <a:rPr lang="en-US" sz="3200"/>
              <a:t>A copper wire is 1610 m long (1 mile) and has a cross sectional area of 4.5 x 10</a:t>
            </a:r>
            <a:r>
              <a:rPr lang="en-US" sz="3200" baseline="30000"/>
              <a:t>-6</a:t>
            </a:r>
            <a:r>
              <a:rPr lang="en-US" sz="3200"/>
              <a:t> m</a:t>
            </a:r>
            <a:r>
              <a:rPr lang="en-US" sz="3200" baseline="30000"/>
              <a:t>2</a:t>
            </a:r>
            <a:r>
              <a:rPr lang="en-US" sz="3200"/>
              <a:t>.  What is its resistance? (This wire is about 2.4 mm in dia)</a:t>
            </a:r>
          </a:p>
        </p:txBody>
      </p:sp>
      <p:sp>
        <p:nvSpPr>
          <p:cNvPr id="7171" name="Text Box 3"/>
          <p:cNvSpPr txBox="1">
            <a:spLocks noChangeArrowheads="1"/>
          </p:cNvSpPr>
          <p:nvPr/>
        </p:nvSpPr>
        <p:spPr bwMode="auto">
          <a:xfrm>
            <a:off x="228600" y="5334000"/>
            <a:ext cx="184731" cy="461665"/>
          </a:xfrm>
          <a:prstGeom prst="rect">
            <a:avLst/>
          </a:prstGeom>
          <a:noFill/>
          <a:ln w="25400">
            <a:noFill/>
            <a:miter lim="800000"/>
            <a:headEnd/>
            <a:tailEnd/>
          </a:ln>
        </p:spPr>
        <p:txBody>
          <a:bodyPr wrap="none">
            <a:spAutoFit/>
          </a:bodyPr>
          <a:lstStyle/>
          <a:p>
            <a:endParaRPr lang="en-US"/>
          </a:p>
        </p:txBody>
      </p:sp>
      <p:sp>
        <p:nvSpPr>
          <p:cNvPr id="7172" name="Text Box 4"/>
          <p:cNvSpPr txBox="1">
            <a:spLocks noChangeArrowheads="1"/>
          </p:cNvSpPr>
          <p:nvPr/>
        </p:nvSpPr>
        <p:spPr bwMode="auto">
          <a:xfrm>
            <a:off x="288926" y="5418667"/>
            <a:ext cx="644728" cy="338554"/>
          </a:xfrm>
          <a:prstGeom prst="rect">
            <a:avLst/>
          </a:prstGeom>
          <a:noFill/>
          <a:ln w="25400">
            <a:noFill/>
            <a:miter lim="800000"/>
            <a:headEnd/>
            <a:tailEnd/>
          </a:ln>
        </p:spPr>
        <p:txBody>
          <a:bodyPr wrap="none">
            <a:spAutoFit/>
          </a:bodyPr>
          <a:lstStyle/>
          <a:p>
            <a:r>
              <a:rPr lang="en-US" sz="1600"/>
              <a:t>6.0 </a:t>
            </a:r>
            <a:r>
              <a:rPr lang="el-GR" sz="1600"/>
              <a:t>Ω</a:t>
            </a:r>
            <a:endParaRPr lang="en-US" sz="1600"/>
          </a:p>
        </p:txBody>
      </p:sp>
      <p:sp>
        <p:nvSpPr>
          <p:cNvPr id="15365" name="Text Box 5"/>
          <p:cNvSpPr txBox="1">
            <a:spLocks noChangeArrowheads="1"/>
          </p:cNvSpPr>
          <p:nvPr/>
        </p:nvSpPr>
        <p:spPr bwMode="auto">
          <a:xfrm>
            <a:off x="990600" y="1629833"/>
            <a:ext cx="3733800" cy="3539430"/>
          </a:xfrm>
          <a:prstGeom prst="rect">
            <a:avLst/>
          </a:prstGeom>
          <a:noFill/>
          <a:ln w="25400">
            <a:noFill/>
            <a:miter lim="800000"/>
            <a:headEnd/>
            <a:tailEnd/>
          </a:ln>
        </p:spPr>
        <p:txBody>
          <a:bodyPr>
            <a:spAutoFit/>
          </a:bodyPr>
          <a:lstStyle/>
          <a:p>
            <a:r>
              <a:rPr lang="en-US" sz="2000"/>
              <a:t>R = </a:t>
            </a:r>
            <a:r>
              <a:rPr lang="el-GR" sz="2000" u="sng"/>
              <a:t>ρ</a:t>
            </a:r>
            <a:r>
              <a:rPr lang="en-US" sz="2000" u="sng"/>
              <a:t>L</a:t>
            </a:r>
          </a:p>
          <a:p>
            <a:pPr lvl="1"/>
            <a:r>
              <a:rPr lang="en-US" sz="2000"/>
              <a:t>A</a:t>
            </a:r>
          </a:p>
          <a:p>
            <a:pPr lvl="1"/>
            <a:r>
              <a:rPr lang="en-US" sz="2000"/>
              <a:t>and</a:t>
            </a:r>
          </a:p>
          <a:p>
            <a:pPr lvl="1"/>
            <a:r>
              <a:rPr lang="en-US" sz="2000"/>
              <a:t>A = </a:t>
            </a:r>
            <a:r>
              <a:rPr lang="el-GR" sz="2000">
                <a:cs typeface="Times New Roman" charset="0"/>
              </a:rPr>
              <a:t>π</a:t>
            </a:r>
            <a:r>
              <a:rPr lang="en-US" sz="2000">
                <a:cs typeface="Times New Roman" charset="0"/>
              </a:rPr>
              <a:t>r</a:t>
            </a:r>
            <a:r>
              <a:rPr lang="en-US" sz="2000" baseline="30000">
                <a:cs typeface="Times New Roman" charset="0"/>
              </a:rPr>
              <a:t>2</a:t>
            </a:r>
          </a:p>
          <a:p>
            <a:pPr lvl="1"/>
            <a:endParaRPr lang="en-US" sz="2000"/>
          </a:p>
          <a:p>
            <a:pPr lvl="1"/>
            <a:r>
              <a:rPr lang="en-US" sz="2000">
                <a:sym typeface="Symbol" pitchFamily="18" charset="2"/>
              </a:rPr>
              <a:t>R = ??</a:t>
            </a:r>
          </a:p>
          <a:p>
            <a:pPr lvl="1"/>
            <a:r>
              <a:rPr lang="el-GR"/>
              <a:t>ρ</a:t>
            </a:r>
            <a:r>
              <a:rPr lang="en-US" sz="2000">
                <a:sym typeface="Symbol" pitchFamily="18" charset="2"/>
              </a:rPr>
              <a:t> = 1.68E-8 </a:t>
            </a:r>
            <a:r>
              <a:rPr lang="el-GR" sz="2000">
                <a:cs typeface="Times New Roman" charset="0"/>
                <a:sym typeface="Symbol" pitchFamily="18" charset="2"/>
              </a:rPr>
              <a:t>Ω</a:t>
            </a:r>
            <a:r>
              <a:rPr lang="en-US" sz="2000">
                <a:cs typeface="Times New Roman" charset="0"/>
                <a:sym typeface="Symbol" pitchFamily="18" charset="2"/>
              </a:rPr>
              <a:t>m</a:t>
            </a:r>
            <a:endParaRPr lang="el-GR" sz="2000">
              <a:cs typeface="Times New Roman" charset="0"/>
              <a:sym typeface="Symbol" pitchFamily="18" charset="2"/>
            </a:endParaRPr>
          </a:p>
          <a:p>
            <a:pPr lvl="1"/>
            <a:r>
              <a:rPr lang="en-US" sz="2000">
                <a:sym typeface="Symbol" pitchFamily="18" charset="2"/>
              </a:rPr>
              <a:t>L = 1610 m</a:t>
            </a:r>
          </a:p>
          <a:p>
            <a:pPr lvl="1"/>
            <a:r>
              <a:rPr lang="en-US" sz="2000">
                <a:sym typeface="Symbol" pitchFamily="18" charset="2"/>
              </a:rPr>
              <a:t>A = 4.5E-6 m</a:t>
            </a:r>
            <a:r>
              <a:rPr lang="en-US" sz="2000" baseline="30000">
                <a:sym typeface="Symbol" pitchFamily="18" charset="2"/>
              </a:rPr>
              <a:t>2</a:t>
            </a:r>
          </a:p>
          <a:p>
            <a:endParaRPr lang="en-US" sz="2000"/>
          </a:p>
          <a:p>
            <a:r>
              <a:rPr lang="en-US" sz="2000"/>
              <a:t>R = 6.010666667 = 6.0 </a:t>
            </a:r>
            <a:r>
              <a:rPr lang="el-GR" sz="2000">
                <a:cs typeface="Times New Roman" charset="0"/>
              </a:rPr>
              <a:t>Ω</a:t>
            </a:r>
            <a:endParaRPr lang="en-US" sz="2000"/>
          </a:p>
        </p:txBody>
      </p:sp>
      <p:sp>
        <p:nvSpPr>
          <p:cNvPr id="7174" name="Text Box 6"/>
          <p:cNvSpPr txBox="1">
            <a:spLocks noChangeArrowheads="1"/>
          </p:cNvSpPr>
          <p:nvPr/>
        </p:nvSpPr>
        <p:spPr bwMode="auto">
          <a:xfrm>
            <a:off x="8518525" y="5241396"/>
            <a:ext cx="474810" cy="461665"/>
          </a:xfrm>
          <a:prstGeom prst="rect">
            <a:avLst/>
          </a:prstGeom>
          <a:noFill/>
          <a:ln w="25400">
            <a:noFill/>
            <a:miter lim="800000"/>
            <a:headEnd/>
            <a:tailEnd/>
          </a:ln>
        </p:spPr>
        <p:txBody>
          <a:bodyPr wrap="none">
            <a:spAutoFit/>
          </a:bodyPr>
          <a:lstStyle/>
          <a:p>
            <a:r>
              <a:rPr lang="en-US">
                <a:hlinkClick r:id="rId2" action="ppaction://hlinksldjump"/>
              </a:rPr>
              <a:t>W</a:t>
            </a:r>
            <a:endParaRPr lang="en-US"/>
          </a:p>
        </p:txBody>
      </p:sp>
      <p:sp>
        <p:nvSpPr>
          <p:cNvPr id="7175" name="Text Box 7"/>
          <p:cNvSpPr txBox="1">
            <a:spLocks noChangeArrowheads="1"/>
          </p:cNvSpPr>
          <p:nvPr/>
        </p:nvSpPr>
        <p:spPr bwMode="auto">
          <a:xfrm>
            <a:off x="4953000" y="1841500"/>
            <a:ext cx="4191000" cy="3539430"/>
          </a:xfrm>
          <a:prstGeom prst="rect">
            <a:avLst/>
          </a:prstGeom>
          <a:solidFill>
            <a:srgbClr val="EAEAEA"/>
          </a:solidFill>
          <a:ln w="50800">
            <a:noFill/>
            <a:miter lim="800000"/>
            <a:headEnd/>
            <a:tailEnd/>
          </a:ln>
        </p:spPr>
        <p:txBody>
          <a:bodyPr>
            <a:spAutoFit/>
          </a:bodyPr>
          <a:lstStyle/>
          <a:p>
            <a:r>
              <a:rPr lang="en-US" sz="2800"/>
              <a:t>Silver			1.59E-8</a:t>
            </a:r>
          </a:p>
          <a:p>
            <a:r>
              <a:rPr lang="en-US" sz="2800"/>
              <a:t>Copper		1.68E-8</a:t>
            </a:r>
          </a:p>
          <a:p>
            <a:r>
              <a:rPr lang="en-US" sz="2800"/>
              <a:t>Gold			2.44E-8</a:t>
            </a:r>
          </a:p>
          <a:p>
            <a:r>
              <a:rPr lang="en-US" sz="2800"/>
              <a:t>Aluminium		2.65E-8</a:t>
            </a:r>
          </a:p>
          <a:p>
            <a:r>
              <a:rPr lang="en-US" sz="2800"/>
              <a:t>Tungsten		5.6  E-8</a:t>
            </a:r>
          </a:p>
          <a:p>
            <a:r>
              <a:rPr lang="en-US" sz="2800"/>
              <a:t>Iron			9.71E-8</a:t>
            </a:r>
          </a:p>
          <a:p>
            <a:r>
              <a:rPr lang="en-US" sz="2800"/>
              <a:t>Platinum		10.6E-8</a:t>
            </a:r>
          </a:p>
          <a:p>
            <a:r>
              <a:rPr lang="en-US" sz="2800"/>
              <a:t>Nichrome 		100E-8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Effect transition="in" filter="dissolve">
                                      <p:cBhvr>
                                        <p:cTn id="7" dur="500"/>
                                        <p:tgtEl>
                                          <p:spTgt spid="1536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365">
                                            <p:txEl>
                                              <p:pRg st="1" end="1"/>
                                            </p:txEl>
                                          </p:spTgt>
                                        </p:tgtEl>
                                        <p:attrNameLst>
                                          <p:attrName>style.visibility</p:attrName>
                                        </p:attrNameLst>
                                      </p:cBhvr>
                                      <p:to>
                                        <p:strVal val="visible"/>
                                      </p:to>
                                    </p:set>
                                    <p:animEffect transition="in" filter="dissolve">
                                      <p:cBhvr>
                                        <p:cTn id="10" dur="500"/>
                                        <p:tgtEl>
                                          <p:spTgt spid="1536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365">
                                            <p:txEl>
                                              <p:pRg st="2" end="2"/>
                                            </p:txEl>
                                          </p:spTgt>
                                        </p:tgtEl>
                                        <p:attrNameLst>
                                          <p:attrName>style.visibility</p:attrName>
                                        </p:attrNameLst>
                                      </p:cBhvr>
                                      <p:to>
                                        <p:strVal val="visible"/>
                                      </p:to>
                                    </p:set>
                                    <p:animEffect transition="in" filter="dissolve">
                                      <p:cBhvr>
                                        <p:cTn id="13" dur="500"/>
                                        <p:tgtEl>
                                          <p:spTgt spid="15365">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365">
                                            <p:txEl>
                                              <p:pRg st="3" end="3"/>
                                            </p:txEl>
                                          </p:spTgt>
                                        </p:tgtEl>
                                        <p:attrNameLst>
                                          <p:attrName>style.visibility</p:attrName>
                                        </p:attrNameLst>
                                      </p:cBhvr>
                                      <p:to>
                                        <p:strVal val="visible"/>
                                      </p:to>
                                    </p:set>
                                    <p:animEffect transition="in" filter="dissolve">
                                      <p:cBhvr>
                                        <p:cTn id="16" dur="500"/>
                                        <p:tgtEl>
                                          <p:spTgt spid="15365">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5365">
                                            <p:txEl>
                                              <p:pRg st="5" end="5"/>
                                            </p:txEl>
                                          </p:spTgt>
                                        </p:tgtEl>
                                        <p:attrNameLst>
                                          <p:attrName>style.visibility</p:attrName>
                                        </p:attrNameLst>
                                      </p:cBhvr>
                                      <p:to>
                                        <p:strVal val="visible"/>
                                      </p:to>
                                    </p:set>
                                    <p:animEffect transition="in" filter="dissolve">
                                      <p:cBhvr>
                                        <p:cTn id="19" dur="500"/>
                                        <p:tgtEl>
                                          <p:spTgt spid="15365">
                                            <p:txEl>
                                              <p:pRg st="5" end="5"/>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5365">
                                            <p:txEl>
                                              <p:pRg st="6" end="6"/>
                                            </p:txEl>
                                          </p:spTgt>
                                        </p:tgtEl>
                                        <p:attrNameLst>
                                          <p:attrName>style.visibility</p:attrName>
                                        </p:attrNameLst>
                                      </p:cBhvr>
                                      <p:to>
                                        <p:strVal val="visible"/>
                                      </p:to>
                                    </p:set>
                                    <p:animEffect transition="in" filter="dissolve">
                                      <p:cBhvr>
                                        <p:cTn id="22" dur="500"/>
                                        <p:tgtEl>
                                          <p:spTgt spid="15365">
                                            <p:txEl>
                                              <p:pRg st="6" end="6"/>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5365">
                                            <p:txEl>
                                              <p:pRg st="7" end="7"/>
                                            </p:txEl>
                                          </p:spTgt>
                                        </p:tgtEl>
                                        <p:attrNameLst>
                                          <p:attrName>style.visibility</p:attrName>
                                        </p:attrNameLst>
                                      </p:cBhvr>
                                      <p:to>
                                        <p:strVal val="visible"/>
                                      </p:to>
                                    </p:set>
                                    <p:animEffect transition="in" filter="dissolve">
                                      <p:cBhvr>
                                        <p:cTn id="25" dur="500"/>
                                        <p:tgtEl>
                                          <p:spTgt spid="15365">
                                            <p:txEl>
                                              <p:pRg st="7" end="7"/>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5365">
                                            <p:txEl>
                                              <p:pRg st="8" end="8"/>
                                            </p:txEl>
                                          </p:spTgt>
                                        </p:tgtEl>
                                        <p:attrNameLst>
                                          <p:attrName>style.visibility</p:attrName>
                                        </p:attrNameLst>
                                      </p:cBhvr>
                                      <p:to>
                                        <p:strVal val="visible"/>
                                      </p:to>
                                    </p:set>
                                    <p:animEffect transition="in" filter="dissolve">
                                      <p:cBhvr>
                                        <p:cTn id="28" dur="500"/>
                                        <p:tgtEl>
                                          <p:spTgt spid="15365">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5365">
                                            <p:txEl>
                                              <p:pRg st="10" end="10"/>
                                            </p:txEl>
                                          </p:spTgt>
                                        </p:tgtEl>
                                        <p:attrNameLst>
                                          <p:attrName>style.visibility</p:attrName>
                                        </p:attrNameLst>
                                      </p:cBhvr>
                                      <p:to>
                                        <p:strVal val="visible"/>
                                      </p:to>
                                    </p:set>
                                    <p:animEffect transition="in" filter="dissolve">
                                      <p:cBhvr>
                                        <p:cTn id="33" dur="500"/>
                                        <p:tgtEl>
                                          <p:spTgt spid="1536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2"/>
          <a:srcRect/>
          <a:stretch>
            <a:fillRect/>
          </a:stretch>
        </p:blipFill>
        <p:spPr bwMode="auto">
          <a:xfrm>
            <a:off x="1952625" y="1"/>
            <a:ext cx="4702878" cy="560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srcRect/>
          <a:stretch>
            <a:fillRect/>
          </a:stretch>
        </p:blipFill>
        <p:spPr bwMode="auto">
          <a:xfrm>
            <a:off x="2386013" y="1881188"/>
            <a:ext cx="4371975" cy="1952625"/>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981200" y="647700"/>
            <a:ext cx="4495800" cy="388620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69926" y="206375"/>
            <a:ext cx="8245475" cy="1200329"/>
          </a:xfrm>
          <a:prstGeom prst="rect">
            <a:avLst/>
          </a:prstGeom>
          <a:noFill/>
          <a:ln w="25400">
            <a:noFill/>
            <a:miter lim="800000"/>
            <a:headEnd/>
            <a:tailEnd/>
          </a:ln>
          <a:effectLst/>
        </p:spPr>
        <p:txBody>
          <a:bodyPr>
            <a:spAutoFit/>
          </a:bodyPr>
          <a:lstStyle/>
          <a:p>
            <a:r>
              <a:rPr lang="en-US" dirty="0"/>
              <a:t>A battery with an unloaded terminal voltage of 6.46 V has an internal resistance of 1.33 </a:t>
            </a:r>
            <a:r>
              <a:rPr lang="el-GR" dirty="0"/>
              <a:t>Ω</a:t>
            </a:r>
            <a:r>
              <a:rPr lang="en-US" dirty="0"/>
              <a:t>.  What current flows when it is attached to a light bulb with a resistance of 14.5 </a:t>
            </a:r>
            <a:r>
              <a:rPr lang="el-GR" dirty="0"/>
              <a:t>Ω</a:t>
            </a:r>
            <a:r>
              <a:rPr lang="en-US" dirty="0"/>
              <a:t>? </a:t>
            </a:r>
          </a:p>
        </p:txBody>
      </p:sp>
      <p:sp>
        <p:nvSpPr>
          <p:cNvPr id="30723" name="Text Box 3"/>
          <p:cNvSpPr txBox="1">
            <a:spLocks noChangeArrowheads="1"/>
          </p:cNvSpPr>
          <p:nvPr/>
        </p:nvSpPr>
        <p:spPr bwMode="auto">
          <a:xfrm>
            <a:off x="228600" y="5334000"/>
            <a:ext cx="184731" cy="461665"/>
          </a:xfrm>
          <a:prstGeom prst="rect">
            <a:avLst/>
          </a:prstGeom>
          <a:noFill/>
          <a:ln w="25400">
            <a:noFill/>
            <a:miter lim="800000"/>
            <a:headEnd/>
            <a:tailEnd/>
          </a:ln>
          <a:effectLst/>
        </p:spPr>
        <p:txBody>
          <a:bodyPr wrap="none">
            <a:spAutoFit/>
          </a:bodyPr>
          <a:lstStyle/>
          <a:p>
            <a:endParaRPr lang="en-US"/>
          </a:p>
        </p:txBody>
      </p:sp>
      <p:sp>
        <p:nvSpPr>
          <p:cNvPr id="30724" name="Text Box 4"/>
          <p:cNvSpPr txBox="1">
            <a:spLocks noChangeArrowheads="1"/>
          </p:cNvSpPr>
          <p:nvPr/>
        </p:nvSpPr>
        <p:spPr bwMode="auto">
          <a:xfrm>
            <a:off x="288925" y="5461000"/>
            <a:ext cx="671530" cy="276999"/>
          </a:xfrm>
          <a:prstGeom prst="rect">
            <a:avLst/>
          </a:prstGeom>
          <a:noFill/>
          <a:ln w="25400">
            <a:noFill/>
            <a:miter lim="800000"/>
            <a:headEnd/>
            <a:tailEnd/>
          </a:ln>
          <a:effectLst/>
        </p:spPr>
        <p:txBody>
          <a:bodyPr wrap="none">
            <a:spAutoFit/>
          </a:bodyPr>
          <a:lstStyle/>
          <a:p>
            <a:r>
              <a:rPr lang="en-US" sz="1200" dirty="0"/>
              <a:t>0.408 A</a:t>
            </a:r>
            <a:endParaRPr lang="en-US" sz="1000" dirty="0">
              <a:sym typeface="Symbol" pitchFamily="18" charset="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srcRect/>
          <a:stretch>
            <a:fillRect/>
          </a:stretch>
        </p:blipFill>
        <p:spPr bwMode="auto">
          <a:xfrm>
            <a:off x="2409825" y="1881188"/>
            <a:ext cx="4324350" cy="1952625"/>
          </a:xfrm>
          <a:prstGeom prst="rect">
            <a:avLst/>
          </a:prstGeom>
          <a:noFill/>
          <a:ln w="9525">
            <a:noFill/>
            <a:miter lim="800000"/>
            <a:headEnd/>
            <a:tailEnd/>
          </a:ln>
        </p:spPr>
      </p:pic>
      <p:sp>
        <p:nvSpPr>
          <p:cNvPr id="3" name="TextBox 2"/>
          <p:cNvSpPr txBox="1"/>
          <p:nvPr/>
        </p:nvSpPr>
        <p:spPr>
          <a:xfrm>
            <a:off x="2895600" y="4381500"/>
            <a:ext cx="3576620" cy="461665"/>
          </a:xfrm>
          <a:prstGeom prst="rect">
            <a:avLst/>
          </a:prstGeom>
          <a:noFill/>
        </p:spPr>
        <p:txBody>
          <a:bodyPr wrap="none" rtlCol="0">
            <a:spAutoFit/>
          </a:bodyPr>
          <a:lstStyle/>
          <a:p>
            <a:r>
              <a:rPr lang="en-US" dirty="0"/>
              <a:t>F = IlxB – formal objection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609600" y="254000"/>
            <a:ext cx="3673475" cy="523875"/>
          </a:xfrm>
          <a:prstGeom prst="rect">
            <a:avLst/>
          </a:prstGeom>
          <a:noFill/>
          <a:ln w="9525">
            <a:noFill/>
            <a:miter lim="800000"/>
            <a:headEnd/>
            <a:tailEnd/>
          </a:ln>
        </p:spPr>
        <p:txBody>
          <a:bodyPr wrap="none">
            <a:prstTxWarp prst="textNoShape">
              <a:avLst/>
            </a:prstTxWarp>
            <a:spAutoFit/>
          </a:bodyPr>
          <a:lstStyle/>
          <a:p>
            <a:r>
              <a:rPr lang="en-US" sz="2800"/>
              <a:t>Which way is the force?</a:t>
            </a:r>
          </a:p>
        </p:txBody>
      </p:sp>
      <p:sp>
        <p:nvSpPr>
          <p:cNvPr id="126979" name="Text Box 3"/>
          <p:cNvSpPr txBox="1">
            <a:spLocks noChangeArrowheads="1"/>
          </p:cNvSpPr>
          <p:nvPr/>
        </p:nvSpPr>
        <p:spPr bwMode="auto">
          <a:xfrm>
            <a:off x="304800" y="5462588"/>
            <a:ext cx="1004888" cy="276225"/>
          </a:xfrm>
          <a:prstGeom prst="rect">
            <a:avLst/>
          </a:prstGeom>
          <a:noFill/>
          <a:ln w="9525">
            <a:noFill/>
            <a:miter lim="800000"/>
            <a:headEnd/>
            <a:tailEnd/>
          </a:ln>
        </p:spPr>
        <p:txBody>
          <a:bodyPr wrap="none">
            <a:prstTxWarp prst="textNoShape">
              <a:avLst/>
            </a:prstTxWarp>
            <a:spAutoFit/>
          </a:bodyPr>
          <a:lstStyle/>
          <a:p>
            <a:r>
              <a:rPr lang="en-US" sz="1200"/>
              <a:t>outa the page</a:t>
            </a:r>
          </a:p>
        </p:txBody>
      </p:sp>
      <p:sp>
        <p:nvSpPr>
          <p:cNvPr id="126980" name="Line 4"/>
          <p:cNvSpPr>
            <a:spLocks noChangeShapeType="1"/>
          </p:cNvSpPr>
          <p:nvPr/>
        </p:nvSpPr>
        <p:spPr bwMode="auto">
          <a:xfrm rot="10800000" flipV="1">
            <a:off x="4038600" y="1143000"/>
            <a:ext cx="1588" cy="23495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126981" name="Text Box 5"/>
          <p:cNvSpPr txBox="1">
            <a:spLocks noChangeArrowheads="1"/>
          </p:cNvSpPr>
          <p:nvPr/>
        </p:nvSpPr>
        <p:spPr bwMode="auto">
          <a:xfrm>
            <a:off x="3581400" y="1206500"/>
            <a:ext cx="373063" cy="769938"/>
          </a:xfrm>
          <a:prstGeom prst="rect">
            <a:avLst/>
          </a:prstGeom>
          <a:noFill/>
          <a:ln w="9525">
            <a:noFill/>
            <a:miter lim="800000"/>
            <a:headEnd/>
            <a:tailEnd/>
          </a:ln>
        </p:spPr>
        <p:txBody>
          <a:bodyPr wrap="none">
            <a:prstTxWarp prst="textNoShape">
              <a:avLst/>
            </a:prstTxWarp>
            <a:spAutoFit/>
          </a:bodyPr>
          <a:lstStyle/>
          <a:p>
            <a:r>
              <a:rPr lang="en-US" sz="4400"/>
              <a:t>I</a:t>
            </a:r>
          </a:p>
        </p:txBody>
      </p:sp>
      <p:grpSp>
        <p:nvGrpSpPr>
          <p:cNvPr id="2" name="Group 6"/>
          <p:cNvGrpSpPr>
            <a:grpSpLocks/>
          </p:cNvGrpSpPr>
          <p:nvPr/>
        </p:nvGrpSpPr>
        <p:grpSpPr bwMode="auto">
          <a:xfrm>
            <a:off x="1219200" y="1143000"/>
            <a:ext cx="5029200" cy="2540000"/>
            <a:chOff x="768" y="1632"/>
            <a:chExt cx="3168" cy="1920"/>
          </a:xfrm>
        </p:grpSpPr>
        <p:sp>
          <p:nvSpPr>
            <p:cNvPr id="126984" name="Line 7"/>
            <p:cNvSpPr>
              <a:spLocks noChangeShapeType="1"/>
            </p:cNvSpPr>
            <p:nvPr/>
          </p:nvSpPr>
          <p:spPr bwMode="auto">
            <a:xfrm>
              <a:off x="768" y="1632"/>
              <a:ext cx="3168"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26985" name="Line 8"/>
            <p:cNvSpPr>
              <a:spLocks noChangeShapeType="1"/>
            </p:cNvSpPr>
            <p:nvPr/>
          </p:nvSpPr>
          <p:spPr bwMode="auto">
            <a:xfrm>
              <a:off x="768" y="1824"/>
              <a:ext cx="3168"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26986" name="Line 9"/>
            <p:cNvSpPr>
              <a:spLocks noChangeShapeType="1"/>
            </p:cNvSpPr>
            <p:nvPr/>
          </p:nvSpPr>
          <p:spPr bwMode="auto">
            <a:xfrm>
              <a:off x="768" y="2016"/>
              <a:ext cx="3168"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26987" name="Line 10"/>
            <p:cNvSpPr>
              <a:spLocks noChangeShapeType="1"/>
            </p:cNvSpPr>
            <p:nvPr/>
          </p:nvSpPr>
          <p:spPr bwMode="auto">
            <a:xfrm>
              <a:off x="768" y="2208"/>
              <a:ext cx="3168"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26988" name="Line 11"/>
            <p:cNvSpPr>
              <a:spLocks noChangeShapeType="1"/>
            </p:cNvSpPr>
            <p:nvPr/>
          </p:nvSpPr>
          <p:spPr bwMode="auto">
            <a:xfrm>
              <a:off x="768" y="2400"/>
              <a:ext cx="3168"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26989" name="Line 12"/>
            <p:cNvSpPr>
              <a:spLocks noChangeShapeType="1"/>
            </p:cNvSpPr>
            <p:nvPr/>
          </p:nvSpPr>
          <p:spPr bwMode="auto">
            <a:xfrm>
              <a:off x="768" y="2592"/>
              <a:ext cx="3168"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26990" name="Line 13"/>
            <p:cNvSpPr>
              <a:spLocks noChangeShapeType="1"/>
            </p:cNvSpPr>
            <p:nvPr/>
          </p:nvSpPr>
          <p:spPr bwMode="auto">
            <a:xfrm>
              <a:off x="768" y="2784"/>
              <a:ext cx="3168"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26991" name="Line 14"/>
            <p:cNvSpPr>
              <a:spLocks noChangeShapeType="1"/>
            </p:cNvSpPr>
            <p:nvPr/>
          </p:nvSpPr>
          <p:spPr bwMode="auto">
            <a:xfrm>
              <a:off x="768" y="2976"/>
              <a:ext cx="3168"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26992" name="Line 15"/>
            <p:cNvSpPr>
              <a:spLocks noChangeShapeType="1"/>
            </p:cNvSpPr>
            <p:nvPr/>
          </p:nvSpPr>
          <p:spPr bwMode="auto">
            <a:xfrm>
              <a:off x="768" y="3168"/>
              <a:ext cx="3168"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26993" name="Line 16"/>
            <p:cNvSpPr>
              <a:spLocks noChangeShapeType="1"/>
            </p:cNvSpPr>
            <p:nvPr/>
          </p:nvSpPr>
          <p:spPr bwMode="auto">
            <a:xfrm>
              <a:off x="768" y="3360"/>
              <a:ext cx="3168"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26994" name="Line 17"/>
            <p:cNvSpPr>
              <a:spLocks noChangeShapeType="1"/>
            </p:cNvSpPr>
            <p:nvPr/>
          </p:nvSpPr>
          <p:spPr bwMode="auto">
            <a:xfrm>
              <a:off x="768" y="3552"/>
              <a:ext cx="3168"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sp>
        <p:nvSpPr>
          <p:cNvPr id="126983" name="Text Box 18"/>
          <p:cNvSpPr txBox="1">
            <a:spLocks noChangeArrowheads="1"/>
          </p:cNvSpPr>
          <p:nvPr/>
        </p:nvSpPr>
        <p:spPr bwMode="auto">
          <a:xfrm>
            <a:off x="457200" y="1968500"/>
            <a:ext cx="560388" cy="769938"/>
          </a:xfrm>
          <a:prstGeom prst="rect">
            <a:avLst/>
          </a:prstGeom>
          <a:noFill/>
          <a:ln w="9525">
            <a:noFill/>
            <a:miter lim="800000"/>
            <a:headEnd/>
            <a:tailEnd/>
          </a:ln>
        </p:spPr>
        <p:txBody>
          <a:bodyPr wrap="none">
            <a:prstTxWarp prst="textNoShape">
              <a:avLst/>
            </a:prstTxWarp>
            <a:spAutoFit/>
          </a:bodyPr>
          <a:lstStyle/>
          <a:p>
            <a:r>
              <a:rPr lang="en-US" sz="4400"/>
              <a:t>B</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609600" y="254000"/>
            <a:ext cx="3673475" cy="523875"/>
          </a:xfrm>
          <a:prstGeom prst="rect">
            <a:avLst/>
          </a:prstGeom>
          <a:noFill/>
          <a:ln w="9525">
            <a:noFill/>
            <a:miter lim="800000"/>
            <a:headEnd/>
            <a:tailEnd/>
          </a:ln>
        </p:spPr>
        <p:txBody>
          <a:bodyPr wrap="none">
            <a:prstTxWarp prst="textNoShape">
              <a:avLst/>
            </a:prstTxWarp>
            <a:spAutoFit/>
          </a:bodyPr>
          <a:lstStyle/>
          <a:p>
            <a:r>
              <a:rPr lang="en-US" sz="2800"/>
              <a:t>Which way is the force?</a:t>
            </a:r>
          </a:p>
        </p:txBody>
      </p:sp>
      <p:sp>
        <p:nvSpPr>
          <p:cNvPr id="128003" name="Text Box 3"/>
          <p:cNvSpPr txBox="1">
            <a:spLocks noChangeArrowheads="1"/>
          </p:cNvSpPr>
          <p:nvPr/>
        </p:nvSpPr>
        <p:spPr bwMode="auto">
          <a:xfrm>
            <a:off x="304800" y="5462588"/>
            <a:ext cx="403225" cy="276225"/>
          </a:xfrm>
          <a:prstGeom prst="rect">
            <a:avLst/>
          </a:prstGeom>
          <a:noFill/>
          <a:ln w="9525">
            <a:noFill/>
            <a:miter lim="800000"/>
            <a:headEnd/>
            <a:tailEnd/>
          </a:ln>
        </p:spPr>
        <p:txBody>
          <a:bodyPr wrap="none">
            <a:prstTxWarp prst="textNoShape">
              <a:avLst/>
            </a:prstTxWarp>
            <a:spAutoFit/>
          </a:bodyPr>
          <a:lstStyle/>
          <a:p>
            <a:r>
              <a:rPr lang="en-US" sz="1200"/>
              <a:t>left</a:t>
            </a:r>
          </a:p>
        </p:txBody>
      </p:sp>
      <p:sp>
        <p:nvSpPr>
          <p:cNvPr id="128004" name="Line 4"/>
          <p:cNvSpPr>
            <a:spLocks noChangeShapeType="1"/>
          </p:cNvSpPr>
          <p:nvPr/>
        </p:nvSpPr>
        <p:spPr bwMode="auto">
          <a:xfrm rot="10800000" flipV="1">
            <a:off x="3810000" y="762000"/>
            <a:ext cx="1588" cy="39370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128005" name="Text Box 5"/>
          <p:cNvSpPr txBox="1">
            <a:spLocks noChangeArrowheads="1"/>
          </p:cNvSpPr>
          <p:nvPr/>
        </p:nvSpPr>
        <p:spPr bwMode="auto">
          <a:xfrm>
            <a:off x="4125913" y="1936750"/>
            <a:ext cx="373062" cy="769938"/>
          </a:xfrm>
          <a:prstGeom prst="rect">
            <a:avLst/>
          </a:prstGeom>
          <a:noFill/>
          <a:ln w="9525">
            <a:noFill/>
            <a:miter lim="800000"/>
            <a:headEnd/>
            <a:tailEnd/>
          </a:ln>
        </p:spPr>
        <p:txBody>
          <a:bodyPr wrap="none">
            <a:prstTxWarp prst="textNoShape">
              <a:avLst/>
            </a:prstTxWarp>
            <a:spAutoFit/>
          </a:bodyPr>
          <a:lstStyle/>
          <a:p>
            <a:r>
              <a:rPr lang="en-US" sz="4400"/>
              <a:t>I</a:t>
            </a:r>
          </a:p>
        </p:txBody>
      </p:sp>
      <p:sp>
        <p:nvSpPr>
          <p:cNvPr id="128006" name="Text Box 6"/>
          <p:cNvSpPr txBox="1">
            <a:spLocks noChangeArrowheads="1"/>
          </p:cNvSpPr>
          <p:nvPr/>
        </p:nvSpPr>
        <p:spPr bwMode="auto">
          <a:xfrm>
            <a:off x="1143000" y="2286000"/>
            <a:ext cx="560388" cy="769938"/>
          </a:xfrm>
          <a:prstGeom prst="rect">
            <a:avLst/>
          </a:prstGeom>
          <a:noFill/>
          <a:ln w="9525">
            <a:noFill/>
            <a:miter lim="800000"/>
            <a:headEnd/>
            <a:tailEnd/>
          </a:ln>
        </p:spPr>
        <p:txBody>
          <a:bodyPr wrap="none">
            <a:prstTxWarp prst="textNoShape">
              <a:avLst/>
            </a:prstTxWarp>
            <a:spAutoFit/>
          </a:bodyPr>
          <a:lstStyle/>
          <a:p>
            <a:r>
              <a:rPr lang="en-US" sz="4400"/>
              <a:t>B</a:t>
            </a:r>
          </a:p>
        </p:txBody>
      </p:sp>
      <p:sp>
        <p:nvSpPr>
          <p:cNvPr id="128007" name="Text Box 7"/>
          <p:cNvSpPr txBox="1">
            <a:spLocks noChangeArrowheads="1"/>
          </p:cNvSpPr>
          <p:nvPr/>
        </p:nvSpPr>
        <p:spPr bwMode="auto">
          <a:xfrm>
            <a:off x="1600200" y="1079500"/>
            <a:ext cx="5262563" cy="4154488"/>
          </a:xfrm>
          <a:prstGeom prst="rect">
            <a:avLst/>
          </a:prstGeom>
          <a:noFill/>
          <a:ln w="9525">
            <a:noFill/>
            <a:miter lim="800000"/>
            <a:headEnd/>
            <a:tailEnd/>
          </a:ln>
        </p:spPr>
        <p:txBody>
          <a:bodyPr wrap="none">
            <a:prstTxWarp prst="textNoShape">
              <a:avLst/>
            </a:prstTxWarp>
            <a:spAutoFit/>
          </a:bodyPr>
          <a:lstStyle/>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381000" y="254000"/>
            <a:ext cx="8534400" cy="1384300"/>
          </a:xfrm>
          <a:prstGeom prst="rect">
            <a:avLst/>
          </a:prstGeom>
          <a:noFill/>
          <a:ln w="9525">
            <a:noFill/>
            <a:miter lim="800000"/>
            <a:headEnd/>
            <a:tailEnd/>
          </a:ln>
        </p:spPr>
        <p:txBody>
          <a:bodyPr>
            <a:prstTxWarp prst="textNoShape">
              <a:avLst/>
            </a:prstTxWarp>
            <a:spAutoFit/>
          </a:bodyPr>
          <a:lstStyle/>
          <a:p>
            <a:r>
              <a:rPr lang="en-US" sz="2800"/>
              <a:t>A  0.15 T magnetic field is 17</a:t>
            </a:r>
            <a:r>
              <a:rPr lang="en-US" sz="2800" baseline="30000"/>
              <a:t>o</a:t>
            </a:r>
            <a:r>
              <a:rPr lang="en-US" sz="2800"/>
              <a:t> east of North  What’s the force on a 3.2 m long wire if the current is 5.0 A to the West?</a:t>
            </a:r>
          </a:p>
        </p:txBody>
      </p:sp>
      <p:sp>
        <p:nvSpPr>
          <p:cNvPr id="129027" name="Text Box 3"/>
          <p:cNvSpPr txBox="1">
            <a:spLocks noChangeArrowheads="1"/>
          </p:cNvSpPr>
          <p:nvPr/>
        </p:nvSpPr>
        <p:spPr bwMode="auto">
          <a:xfrm>
            <a:off x="304800" y="5462588"/>
            <a:ext cx="1836738" cy="276225"/>
          </a:xfrm>
          <a:prstGeom prst="rect">
            <a:avLst/>
          </a:prstGeom>
          <a:noFill/>
          <a:ln w="9525">
            <a:noFill/>
            <a:miter lim="800000"/>
            <a:headEnd/>
            <a:tailEnd/>
          </a:ln>
        </p:spPr>
        <p:txBody>
          <a:bodyPr wrap="none">
            <a:prstTxWarp prst="textNoShape">
              <a:avLst/>
            </a:prstTxWarp>
            <a:spAutoFit/>
          </a:bodyPr>
          <a:lstStyle/>
          <a:p>
            <a:r>
              <a:rPr lang="en-US" sz="1200" dirty="0"/>
              <a:t>2.3 N vertically downward</a:t>
            </a:r>
          </a:p>
        </p:txBody>
      </p:sp>
      <p:sp>
        <p:nvSpPr>
          <p:cNvPr id="171012" name="Text Box 4"/>
          <p:cNvSpPr txBox="1">
            <a:spLocks noChangeArrowheads="1"/>
          </p:cNvSpPr>
          <p:nvPr/>
        </p:nvSpPr>
        <p:spPr bwMode="auto">
          <a:xfrm>
            <a:off x="365125" y="1384300"/>
            <a:ext cx="8321675" cy="1816100"/>
          </a:xfrm>
          <a:prstGeom prst="rect">
            <a:avLst/>
          </a:prstGeom>
          <a:noFill/>
          <a:ln w="25400">
            <a:noFill/>
            <a:miter lim="800000"/>
            <a:headEnd/>
            <a:tailEnd/>
          </a:ln>
        </p:spPr>
        <p:txBody>
          <a:bodyPr>
            <a:prstTxWarp prst="textNoShape">
              <a:avLst/>
            </a:prstTxWarp>
            <a:spAutoFit/>
          </a:bodyPr>
          <a:lstStyle/>
          <a:p>
            <a:r>
              <a:rPr lang="en-US" sz="2800" dirty="0">
                <a:sym typeface="Symbol" charset="2"/>
              </a:rPr>
              <a:t> = </a:t>
            </a:r>
            <a:r>
              <a:rPr lang="en-US" sz="2800" dirty="0"/>
              <a:t> 90</a:t>
            </a:r>
            <a:r>
              <a:rPr lang="en-US" sz="2800" baseline="30000" dirty="0"/>
              <a:t>o</a:t>
            </a:r>
            <a:r>
              <a:rPr lang="en-US" sz="2800" dirty="0"/>
              <a:t> + 17</a:t>
            </a:r>
            <a:r>
              <a:rPr lang="en-US" sz="2800" baseline="30000" dirty="0"/>
              <a:t>o</a:t>
            </a:r>
            <a:r>
              <a:rPr lang="en-US" sz="2800" dirty="0"/>
              <a:t> = 107</a:t>
            </a:r>
            <a:r>
              <a:rPr lang="en-US" sz="2800" baseline="30000" dirty="0"/>
              <a:t>o</a:t>
            </a:r>
          </a:p>
          <a:p>
            <a:r>
              <a:rPr lang="en-US" sz="2800" dirty="0"/>
              <a:t>F = </a:t>
            </a:r>
            <a:r>
              <a:rPr lang="en-US" sz="2800" dirty="0" err="1"/>
              <a:t>IlBsin</a:t>
            </a:r>
            <a:r>
              <a:rPr lang="en-US" sz="2800" dirty="0">
                <a:sym typeface="Symbol" charset="2"/>
              </a:rPr>
              <a:t></a:t>
            </a:r>
          </a:p>
          <a:p>
            <a:r>
              <a:rPr lang="en-US" sz="2800" dirty="0">
                <a:sym typeface="Symbol" charset="2"/>
              </a:rPr>
              <a:t>F = (5.0 A)(3.2 m)(0.15 T)sin(117</a:t>
            </a:r>
            <a:r>
              <a:rPr lang="en-US" sz="2800" baseline="30000" dirty="0">
                <a:sym typeface="Symbol" charset="2"/>
              </a:rPr>
              <a:t>o</a:t>
            </a:r>
            <a:r>
              <a:rPr lang="en-US" sz="2800" dirty="0">
                <a:sym typeface="Symbol" charset="2"/>
              </a:rPr>
              <a:t>) = 2.3 N</a:t>
            </a:r>
          </a:p>
          <a:p>
            <a:r>
              <a:rPr lang="en-US" sz="2800" dirty="0">
                <a:sym typeface="Symbol" charset="2"/>
              </a:rPr>
              <a:t>W x NE = Down (Into this page)</a:t>
            </a:r>
          </a:p>
        </p:txBody>
      </p:sp>
      <p:sp>
        <p:nvSpPr>
          <p:cNvPr id="129029" name="Text Box 5"/>
          <p:cNvSpPr txBox="1">
            <a:spLocks noChangeArrowheads="1"/>
          </p:cNvSpPr>
          <p:nvPr/>
        </p:nvSpPr>
        <p:spPr bwMode="auto">
          <a:xfrm>
            <a:off x="6096000" y="2667000"/>
            <a:ext cx="2667000" cy="2246313"/>
          </a:xfrm>
          <a:prstGeom prst="rect">
            <a:avLst/>
          </a:prstGeom>
          <a:noFill/>
          <a:ln w="9525">
            <a:noFill/>
            <a:miter lim="800000"/>
            <a:headEnd/>
            <a:tailEnd/>
          </a:ln>
        </p:spPr>
        <p:txBody>
          <a:bodyPr>
            <a:prstTxWarp prst="textNoShape">
              <a:avLst/>
            </a:prstTxWarp>
            <a:spAutoFit/>
          </a:bodyPr>
          <a:lstStyle/>
          <a:p>
            <a:pPr algn="ctr"/>
            <a:r>
              <a:rPr lang="en-US" sz="2800">
                <a:latin typeface="Arial" charset="0"/>
              </a:rPr>
              <a:t>N</a:t>
            </a:r>
          </a:p>
          <a:p>
            <a:pPr algn="ctr"/>
            <a:endParaRPr lang="en-US" sz="2800">
              <a:latin typeface="Arial" charset="0"/>
            </a:endParaRPr>
          </a:p>
          <a:p>
            <a:pPr algn="ctr"/>
            <a:r>
              <a:rPr lang="en-US" sz="2800">
                <a:latin typeface="Arial" charset="0"/>
              </a:rPr>
              <a:t>W            E</a:t>
            </a:r>
          </a:p>
          <a:p>
            <a:pPr algn="ctr"/>
            <a:endParaRPr lang="en-US" sz="2800">
              <a:latin typeface="Arial" charset="0"/>
            </a:endParaRPr>
          </a:p>
          <a:p>
            <a:pPr algn="ctr"/>
            <a:r>
              <a:rPr lang="en-US" sz="2800">
                <a:latin typeface="Arial" charset="0"/>
              </a:rPr>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1012">
                                            <p:txEl>
                                              <p:pRg st="0" end="0"/>
                                            </p:txEl>
                                          </p:spTgt>
                                        </p:tgtEl>
                                        <p:attrNameLst>
                                          <p:attrName>style.visibility</p:attrName>
                                        </p:attrNameLst>
                                      </p:cBhvr>
                                      <p:to>
                                        <p:strVal val="visible"/>
                                      </p:to>
                                    </p:set>
                                    <p:animEffect transition="in" filter="wipe(left)">
                                      <p:cBhvr>
                                        <p:cTn id="7" dur="500"/>
                                        <p:tgtEl>
                                          <p:spTgt spid="1710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1012">
                                            <p:txEl>
                                              <p:pRg st="1" end="1"/>
                                            </p:txEl>
                                          </p:spTgt>
                                        </p:tgtEl>
                                        <p:attrNameLst>
                                          <p:attrName>style.visibility</p:attrName>
                                        </p:attrNameLst>
                                      </p:cBhvr>
                                      <p:to>
                                        <p:strVal val="visible"/>
                                      </p:to>
                                    </p:set>
                                    <p:animEffect transition="in" filter="wipe(left)">
                                      <p:cBhvr>
                                        <p:cTn id="12" dur="500"/>
                                        <p:tgtEl>
                                          <p:spTgt spid="1710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1012">
                                            <p:txEl>
                                              <p:pRg st="2" end="2"/>
                                            </p:txEl>
                                          </p:spTgt>
                                        </p:tgtEl>
                                        <p:attrNameLst>
                                          <p:attrName>style.visibility</p:attrName>
                                        </p:attrNameLst>
                                      </p:cBhvr>
                                      <p:to>
                                        <p:strVal val="visible"/>
                                      </p:to>
                                    </p:set>
                                    <p:animEffect transition="in" filter="wipe(left)">
                                      <p:cBhvr>
                                        <p:cTn id="17" dur="500"/>
                                        <p:tgtEl>
                                          <p:spTgt spid="1710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1012">
                                            <p:txEl>
                                              <p:pRg st="3" end="3"/>
                                            </p:txEl>
                                          </p:spTgt>
                                        </p:tgtEl>
                                        <p:attrNameLst>
                                          <p:attrName>style.visibility</p:attrName>
                                        </p:attrNameLst>
                                      </p:cBhvr>
                                      <p:to>
                                        <p:strVal val="visible"/>
                                      </p:to>
                                    </p:set>
                                    <p:animEffect transition="in" filter="wipe(left)">
                                      <p:cBhvr>
                                        <p:cTn id="22" dur="500"/>
                                        <p:tgtEl>
                                          <p:spTgt spid="1710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381000" y="254000"/>
            <a:ext cx="8534400" cy="1816100"/>
          </a:xfrm>
          <a:prstGeom prst="rect">
            <a:avLst/>
          </a:prstGeom>
          <a:noFill/>
          <a:ln w="9525">
            <a:noFill/>
            <a:miter lim="800000"/>
            <a:headEnd/>
            <a:tailEnd/>
          </a:ln>
        </p:spPr>
        <p:txBody>
          <a:bodyPr>
            <a:prstTxWarp prst="textNoShape">
              <a:avLst/>
            </a:prstTxWarp>
            <a:spAutoFit/>
          </a:bodyPr>
          <a:lstStyle/>
          <a:p>
            <a:r>
              <a:rPr lang="en-US" sz="2800"/>
              <a:t>What is the force acting on a proton moving at 2.5 x 10</a:t>
            </a:r>
            <a:r>
              <a:rPr lang="en-US" sz="2800" baseline="30000"/>
              <a:t>8</a:t>
            </a:r>
            <a:r>
              <a:rPr lang="en-US" sz="2800"/>
              <a:t> m/s perpendicular to a .35 T magnetic field?</a:t>
            </a:r>
          </a:p>
          <a:p>
            <a:r>
              <a:rPr lang="en-US" sz="2800"/>
              <a:t>q = 1.602 x 10</a:t>
            </a:r>
            <a:r>
              <a:rPr lang="en-US" sz="2800" baseline="30000"/>
              <a:t>-19</a:t>
            </a:r>
            <a:r>
              <a:rPr lang="en-US" sz="2800"/>
              <a:t> C</a:t>
            </a:r>
          </a:p>
          <a:p>
            <a:r>
              <a:rPr lang="en-US" sz="2800">
                <a:sym typeface="Symbol" charset="2"/>
              </a:rPr>
              <a:t>F = qvB</a:t>
            </a:r>
            <a:r>
              <a:rPr lang="en-US" sz="2800"/>
              <a:t>sin</a:t>
            </a:r>
            <a:r>
              <a:rPr lang="en-US" sz="2800">
                <a:sym typeface="Symbol" charset="2"/>
              </a:rPr>
              <a:t></a:t>
            </a:r>
          </a:p>
        </p:txBody>
      </p:sp>
      <p:sp>
        <p:nvSpPr>
          <p:cNvPr id="130051" name="Text Box 3"/>
          <p:cNvSpPr txBox="1">
            <a:spLocks noChangeArrowheads="1"/>
          </p:cNvSpPr>
          <p:nvPr/>
        </p:nvSpPr>
        <p:spPr bwMode="auto">
          <a:xfrm>
            <a:off x="304800" y="5462588"/>
            <a:ext cx="966788" cy="276225"/>
          </a:xfrm>
          <a:prstGeom prst="rect">
            <a:avLst/>
          </a:prstGeom>
          <a:noFill/>
          <a:ln w="9525">
            <a:noFill/>
            <a:miter lim="800000"/>
            <a:headEnd/>
            <a:tailEnd/>
          </a:ln>
        </p:spPr>
        <p:txBody>
          <a:bodyPr wrap="none">
            <a:prstTxWarp prst="textNoShape">
              <a:avLst/>
            </a:prstTxWarp>
            <a:spAutoFit/>
          </a:bodyPr>
          <a:lstStyle/>
          <a:p>
            <a:r>
              <a:rPr lang="en-US" sz="1200">
                <a:sym typeface="Symbol" charset="2"/>
              </a:rPr>
              <a:t>1.4 x 10</a:t>
            </a:r>
            <a:r>
              <a:rPr lang="en-US" sz="1200" baseline="30000">
                <a:sym typeface="Symbol" charset="2"/>
              </a:rPr>
              <a:t>-11</a:t>
            </a:r>
            <a:r>
              <a:rPr lang="en-US" sz="1200">
                <a:sym typeface="Symbol" charset="2"/>
              </a:rPr>
              <a:t> N</a:t>
            </a:r>
          </a:p>
        </p:txBody>
      </p:sp>
      <p:sp>
        <p:nvSpPr>
          <p:cNvPr id="172036" name="Text Box 4"/>
          <p:cNvSpPr txBox="1">
            <a:spLocks noChangeArrowheads="1"/>
          </p:cNvSpPr>
          <p:nvPr/>
        </p:nvSpPr>
        <p:spPr bwMode="auto">
          <a:xfrm>
            <a:off x="365125" y="1892300"/>
            <a:ext cx="8550275" cy="1262063"/>
          </a:xfrm>
          <a:prstGeom prst="rect">
            <a:avLst/>
          </a:prstGeom>
          <a:noFill/>
          <a:ln w="25400">
            <a:noFill/>
            <a:miter lim="800000"/>
            <a:headEnd/>
            <a:tailEnd/>
          </a:ln>
        </p:spPr>
        <p:txBody>
          <a:bodyPr>
            <a:prstTxWarp prst="textNoShape">
              <a:avLst/>
            </a:prstTxWarp>
            <a:spAutoFit/>
          </a:bodyPr>
          <a:lstStyle/>
          <a:p>
            <a:r>
              <a:rPr lang="en-US" sz="2800">
                <a:sym typeface="Symbol" charset="2"/>
              </a:rPr>
              <a:t>F = qvB</a:t>
            </a:r>
            <a:r>
              <a:rPr lang="en-US" sz="2800"/>
              <a:t>sin</a:t>
            </a:r>
            <a:r>
              <a:rPr lang="en-US" sz="2800">
                <a:sym typeface="Symbol" charset="2"/>
              </a:rPr>
              <a:t></a:t>
            </a:r>
          </a:p>
          <a:p>
            <a:r>
              <a:rPr lang="en-US">
                <a:sym typeface="Symbol" charset="2"/>
              </a:rPr>
              <a:t>F = (1.602 x 10</a:t>
            </a:r>
            <a:r>
              <a:rPr lang="en-US" baseline="30000">
                <a:sym typeface="Symbol" charset="2"/>
              </a:rPr>
              <a:t>-19</a:t>
            </a:r>
            <a:r>
              <a:rPr lang="en-US">
                <a:sym typeface="Symbol" charset="2"/>
              </a:rPr>
              <a:t> C)(</a:t>
            </a:r>
            <a:r>
              <a:rPr lang="en-US"/>
              <a:t>2.5 x 10</a:t>
            </a:r>
            <a:r>
              <a:rPr lang="en-US" baseline="30000"/>
              <a:t>8</a:t>
            </a:r>
            <a:r>
              <a:rPr lang="en-US"/>
              <a:t> m/s</a:t>
            </a:r>
            <a:r>
              <a:rPr lang="en-US">
                <a:sym typeface="Symbol" charset="2"/>
              </a:rPr>
              <a:t>)(.35 T)sin(90</a:t>
            </a:r>
            <a:r>
              <a:rPr lang="en-US" baseline="30000">
                <a:sym typeface="Symbol" charset="2"/>
              </a:rPr>
              <a:t>o</a:t>
            </a:r>
            <a:r>
              <a:rPr lang="en-US">
                <a:sym typeface="Symbol" charset="2"/>
              </a:rPr>
              <a:t>) = 1.4 x 10</a:t>
            </a:r>
            <a:r>
              <a:rPr lang="en-US" baseline="30000">
                <a:sym typeface="Symbol" charset="2"/>
              </a:rPr>
              <a:t>-11</a:t>
            </a:r>
            <a:r>
              <a:rPr lang="en-US">
                <a:sym typeface="Symbol" charset="2"/>
              </a:rPr>
              <a:t> N</a:t>
            </a: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036">
                                            <p:txEl>
                                              <p:pRg st="0" end="0"/>
                                            </p:txEl>
                                          </p:spTgt>
                                        </p:tgtEl>
                                        <p:attrNameLst>
                                          <p:attrName>style.visibility</p:attrName>
                                        </p:attrNameLst>
                                      </p:cBhvr>
                                      <p:to>
                                        <p:strVal val="visible"/>
                                      </p:to>
                                    </p:set>
                                    <p:animEffect transition="in" filter="wipe(left)">
                                      <p:cBhvr>
                                        <p:cTn id="7" dur="500"/>
                                        <p:tgtEl>
                                          <p:spTgt spid="1720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2036">
                                            <p:txEl>
                                              <p:pRg st="1" end="1"/>
                                            </p:txEl>
                                          </p:spTgt>
                                        </p:tgtEl>
                                        <p:attrNameLst>
                                          <p:attrName>style.visibility</p:attrName>
                                        </p:attrNameLst>
                                      </p:cBhvr>
                                      <p:to>
                                        <p:strVal val="visible"/>
                                      </p:to>
                                    </p:set>
                                    <p:animEffect transition="in" filter="wipe(left)">
                                      <p:cBhvr>
                                        <p:cTn id="12" dur="500"/>
                                        <p:tgtEl>
                                          <p:spTgt spid="1720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6"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10800000">
            <a:off x="5334000" y="2667000"/>
            <a:ext cx="2679700" cy="2095500"/>
            <a:chOff x="376" y="816"/>
            <a:chExt cx="1688" cy="1584"/>
          </a:xfrm>
        </p:grpSpPr>
        <p:grpSp>
          <p:nvGrpSpPr>
            <p:cNvPr id="3" name="Group 3"/>
            <p:cNvGrpSpPr>
              <a:grpSpLocks/>
            </p:cNvGrpSpPr>
            <p:nvPr/>
          </p:nvGrpSpPr>
          <p:grpSpPr bwMode="auto">
            <a:xfrm>
              <a:off x="376" y="816"/>
              <a:ext cx="1688" cy="1584"/>
              <a:chOff x="376" y="2544"/>
              <a:chExt cx="1688" cy="1584"/>
            </a:xfrm>
          </p:grpSpPr>
          <p:sp>
            <p:nvSpPr>
              <p:cNvPr id="131085" name="Oval 4"/>
              <p:cNvSpPr>
                <a:spLocks noChangeArrowheads="1"/>
              </p:cNvSpPr>
              <p:nvPr/>
            </p:nvSpPr>
            <p:spPr bwMode="auto">
              <a:xfrm>
                <a:off x="768" y="2688"/>
                <a:ext cx="1296" cy="1296"/>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131086" name="Rectangle 5"/>
              <p:cNvSpPr>
                <a:spLocks noChangeArrowheads="1"/>
              </p:cNvSpPr>
              <p:nvPr/>
            </p:nvSpPr>
            <p:spPr bwMode="auto">
              <a:xfrm>
                <a:off x="376" y="2544"/>
                <a:ext cx="1056" cy="1584"/>
              </a:xfrm>
              <a:prstGeom prst="rect">
                <a:avLst/>
              </a:prstGeom>
              <a:solidFill>
                <a:schemeClr val="bg1"/>
              </a:solidFill>
              <a:ln w="25400">
                <a:noFill/>
                <a:miter lim="800000"/>
                <a:headEnd/>
                <a:tailEnd/>
              </a:ln>
            </p:spPr>
            <p:txBody>
              <a:bodyPr wrap="none" anchor="ctr">
                <a:prstTxWarp prst="textNoShape">
                  <a:avLst/>
                </a:prstTxWarp>
              </a:bodyPr>
              <a:lstStyle/>
              <a:p>
                <a:endParaRPr lang="en-US"/>
              </a:p>
            </p:txBody>
          </p:sp>
        </p:grpSp>
        <p:sp>
          <p:nvSpPr>
            <p:cNvPr id="131083" name="Line 6"/>
            <p:cNvSpPr>
              <a:spLocks noChangeShapeType="1"/>
            </p:cNvSpPr>
            <p:nvPr/>
          </p:nvSpPr>
          <p:spPr bwMode="auto">
            <a:xfrm flipV="1">
              <a:off x="1440" y="849"/>
              <a:ext cx="192" cy="111"/>
            </a:xfrm>
            <a:prstGeom prst="line">
              <a:avLst/>
            </a:prstGeom>
            <a:noFill/>
            <a:ln w="25400">
              <a:solidFill>
                <a:schemeClr val="tx1"/>
              </a:solidFill>
              <a:round/>
              <a:headEnd/>
              <a:tailEnd/>
            </a:ln>
          </p:spPr>
          <p:txBody>
            <a:bodyPr>
              <a:prstTxWarp prst="textNoShape">
                <a:avLst/>
              </a:prstTxWarp>
            </a:bodyPr>
            <a:lstStyle/>
            <a:p>
              <a:endParaRPr lang="en-US"/>
            </a:p>
          </p:txBody>
        </p:sp>
        <p:sp>
          <p:nvSpPr>
            <p:cNvPr id="131084" name="Line 7"/>
            <p:cNvSpPr>
              <a:spLocks noChangeShapeType="1"/>
            </p:cNvSpPr>
            <p:nvPr/>
          </p:nvSpPr>
          <p:spPr bwMode="auto">
            <a:xfrm>
              <a:off x="1440" y="960"/>
              <a:ext cx="111" cy="192"/>
            </a:xfrm>
            <a:prstGeom prst="line">
              <a:avLst/>
            </a:prstGeom>
            <a:noFill/>
            <a:ln w="25400">
              <a:solidFill>
                <a:schemeClr val="tx1"/>
              </a:solidFill>
              <a:round/>
              <a:headEnd/>
              <a:tailEnd/>
            </a:ln>
          </p:spPr>
          <p:txBody>
            <a:bodyPr>
              <a:prstTxWarp prst="textNoShape">
                <a:avLst/>
              </a:prstTxWarp>
            </a:bodyPr>
            <a:lstStyle/>
            <a:p>
              <a:endParaRPr lang="en-US"/>
            </a:p>
          </p:txBody>
        </p:sp>
      </p:grpSp>
      <p:sp>
        <p:nvSpPr>
          <p:cNvPr id="131075" name="Text Box 8"/>
          <p:cNvSpPr txBox="1">
            <a:spLocks noChangeArrowheads="1"/>
          </p:cNvSpPr>
          <p:nvPr/>
        </p:nvSpPr>
        <p:spPr bwMode="auto">
          <a:xfrm>
            <a:off x="381000" y="254000"/>
            <a:ext cx="8534400" cy="523875"/>
          </a:xfrm>
          <a:prstGeom prst="rect">
            <a:avLst/>
          </a:prstGeom>
          <a:noFill/>
          <a:ln w="9525">
            <a:noFill/>
            <a:miter lim="800000"/>
            <a:headEnd/>
            <a:tailEnd/>
          </a:ln>
        </p:spPr>
        <p:txBody>
          <a:bodyPr>
            <a:prstTxWarp prst="textNoShape">
              <a:avLst/>
            </a:prstTxWarp>
            <a:spAutoFit/>
          </a:bodyPr>
          <a:lstStyle/>
          <a:p>
            <a:r>
              <a:rPr lang="en-US" sz="2800"/>
              <a:t>What is the path of the electron in the B field?</a:t>
            </a:r>
          </a:p>
        </p:txBody>
      </p:sp>
      <p:sp>
        <p:nvSpPr>
          <p:cNvPr id="131076" name="Text Box 9"/>
          <p:cNvSpPr txBox="1">
            <a:spLocks noChangeArrowheads="1"/>
          </p:cNvSpPr>
          <p:nvPr/>
        </p:nvSpPr>
        <p:spPr bwMode="auto">
          <a:xfrm>
            <a:off x="304800" y="5462588"/>
            <a:ext cx="569913" cy="276225"/>
          </a:xfrm>
          <a:prstGeom prst="rect">
            <a:avLst/>
          </a:prstGeom>
          <a:noFill/>
          <a:ln w="9525">
            <a:noFill/>
            <a:miter lim="800000"/>
            <a:headEnd/>
            <a:tailEnd/>
          </a:ln>
        </p:spPr>
        <p:txBody>
          <a:bodyPr wrap="none">
            <a:prstTxWarp prst="textNoShape">
              <a:avLst/>
            </a:prstTxWarp>
            <a:spAutoFit/>
          </a:bodyPr>
          <a:lstStyle/>
          <a:p>
            <a:r>
              <a:rPr lang="en-US" sz="1200">
                <a:sym typeface="Symbol" charset="2"/>
              </a:rPr>
              <a:t>ACW</a:t>
            </a:r>
          </a:p>
        </p:txBody>
      </p:sp>
      <p:grpSp>
        <p:nvGrpSpPr>
          <p:cNvPr id="4" name="Group 10"/>
          <p:cNvGrpSpPr>
            <a:grpSpLocks/>
          </p:cNvGrpSpPr>
          <p:nvPr/>
        </p:nvGrpSpPr>
        <p:grpSpPr bwMode="auto">
          <a:xfrm rot="10800000">
            <a:off x="6477000" y="2830513"/>
            <a:ext cx="1403350" cy="63500"/>
            <a:chOff x="4320" y="2304"/>
            <a:chExt cx="884" cy="48"/>
          </a:xfrm>
        </p:grpSpPr>
        <p:sp>
          <p:nvSpPr>
            <p:cNvPr id="131080" name="Oval 11"/>
            <p:cNvSpPr>
              <a:spLocks noChangeArrowheads="1"/>
            </p:cNvSpPr>
            <p:nvPr/>
          </p:nvSpPr>
          <p:spPr bwMode="auto">
            <a:xfrm>
              <a:off x="4320" y="2304"/>
              <a:ext cx="48" cy="48"/>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131081" name="Line 12"/>
            <p:cNvSpPr>
              <a:spLocks noChangeShapeType="1"/>
            </p:cNvSpPr>
            <p:nvPr/>
          </p:nvSpPr>
          <p:spPr bwMode="auto">
            <a:xfrm>
              <a:off x="4388" y="2334"/>
              <a:ext cx="816" cy="0"/>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grpSp>
      <p:sp>
        <p:nvSpPr>
          <p:cNvPr id="131078" name="Text Box 13"/>
          <p:cNvSpPr txBox="1">
            <a:spLocks noChangeArrowheads="1"/>
          </p:cNvSpPr>
          <p:nvPr/>
        </p:nvSpPr>
        <p:spPr bwMode="auto">
          <a:xfrm>
            <a:off x="7467600" y="2386013"/>
            <a:ext cx="423863" cy="461962"/>
          </a:xfrm>
          <a:prstGeom prst="rect">
            <a:avLst/>
          </a:prstGeom>
          <a:noFill/>
          <a:ln w="25400">
            <a:noFill/>
            <a:miter lim="800000"/>
            <a:headEnd/>
            <a:tailEnd/>
          </a:ln>
        </p:spPr>
        <p:txBody>
          <a:bodyPr wrap="none">
            <a:prstTxWarp prst="textNoShape">
              <a:avLst/>
            </a:prstTxWarp>
            <a:spAutoFit/>
          </a:bodyPr>
          <a:lstStyle/>
          <a:p>
            <a:r>
              <a:rPr lang="en-US"/>
              <a:t>e-</a:t>
            </a:r>
          </a:p>
        </p:txBody>
      </p:sp>
      <p:sp>
        <p:nvSpPr>
          <p:cNvPr id="131079" name="Text Box 14"/>
          <p:cNvSpPr txBox="1">
            <a:spLocks noChangeArrowheads="1"/>
          </p:cNvSpPr>
          <p:nvPr/>
        </p:nvSpPr>
        <p:spPr bwMode="auto">
          <a:xfrm>
            <a:off x="2133600" y="762000"/>
            <a:ext cx="4340225" cy="5632450"/>
          </a:xfrm>
          <a:prstGeom prst="rect">
            <a:avLst/>
          </a:prstGeom>
          <a:noFill/>
          <a:ln w="9525">
            <a:noFill/>
            <a:miter lim="800000"/>
            <a:headEnd/>
            <a:tailEnd/>
          </a:ln>
        </p:spPr>
        <p:txBody>
          <a:bodyPr wrap="none">
            <a:prstTxWarp prst="textNoShape">
              <a:avLst/>
            </a:prstTxWarp>
            <a:spAutoFit/>
          </a:bodyPr>
          <a:lstStyle/>
          <a:p>
            <a:r>
              <a:rPr lang="en-US"/>
              <a:t>.    .     .     .     .     .     .     .     .     .          </a:t>
            </a:r>
          </a:p>
          <a:p>
            <a:r>
              <a:rPr lang="en-US"/>
              <a:t>.    .     .     .     .     .     .     .     .     .     </a:t>
            </a:r>
          </a:p>
          <a:p>
            <a:r>
              <a:rPr lang="en-US"/>
              <a:t>.    .     .     .     .     .     .     .     .     .     </a:t>
            </a:r>
          </a:p>
          <a:p>
            <a:r>
              <a:rPr lang="en-US"/>
              <a:t>.    .     .     .     .     .     .     .     .     .     </a:t>
            </a:r>
          </a:p>
          <a:p>
            <a:r>
              <a:rPr lang="en-US"/>
              <a:t>.    .     .     .     .     .     .     .     .     .     </a:t>
            </a:r>
          </a:p>
          <a:p>
            <a:r>
              <a:rPr lang="en-US"/>
              <a:t>.    .     .     .     .     .     .     .     .     .     </a:t>
            </a:r>
          </a:p>
          <a:p>
            <a:r>
              <a:rPr lang="en-US"/>
              <a:t>.    .     .     .     .     .     .     .     .     .     </a:t>
            </a:r>
          </a:p>
          <a:p>
            <a:r>
              <a:rPr lang="en-US"/>
              <a:t>.    .     .     .     .     .     .     .     .     .     </a:t>
            </a:r>
          </a:p>
          <a:p>
            <a:r>
              <a:rPr lang="en-US"/>
              <a:t>.    .     .     .     .     .     .     .     .     .     </a:t>
            </a:r>
          </a:p>
          <a:p>
            <a:r>
              <a:rPr lang="en-US"/>
              <a:t>.    .     .     .     .     .     .     .     .     .     </a:t>
            </a:r>
          </a:p>
          <a:p>
            <a:r>
              <a:rPr lang="en-US"/>
              <a:t>.    .     .     .     .     .     .     .     .     .</a:t>
            </a:r>
          </a:p>
          <a:p>
            <a:r>
              <a:rPr lang="en-US"/>
              <a:t>.    .     .     .     .     .     .     .     .     .     </a:t>
            </a:r>
          </a:p>
          <a:p>
            <a:r>
              <a:rPr lang="en-US"/>
              <a:t>.    .     .     .     .     .     .     .     .     .     </a:t>
            </a:r>
          </a:p>
          <a:p>
            <a:r>
              <a:rPr lang="en-US"/>
              <a:t>.    .     .     .     .     .     .     .     .     .     </a:t>
            </a:r>
          </a:p>
          <a:p>
            <a:r>
              <a:rPr lang="en-US"/>
              <a:t>.    .     .     .     .     .     .     .     .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5400000">
            <a:off x="3798093" y="1256507"/>
            <a:ext cx="2233613" cy="2514600"/>
            <a:chOff x="376" y="816"/>
            <a:chExt cx="1688" cy="1584"/>
          </a:xfrm>
        </p:grpSpPr>
        <p:grpSp>
          <p:nvGrpSpPr>
            <p:cNvPr id="3" name="Group 3"/>
            <p:cNvGrpSpPr>
              <a:grpSpLocks/>
            </p:cNvGrpSpPr>
            <p:nvPr/>
          </p:nvGrpSpPr>
          <p:grpSpPr bwMode="auto">
            <a:xfrm>
              <a:off x="376" y="816"/>
              <a:ext cx="1688" cy="1584"/>
              <a:chOff x="376" y="2544"/>
              <a:chExt cx="1688" cy="1584"/>
            </a:xfrm>
          </p:grpSpPr>
          <p:sp>
            <p:nvSpPr>
              <p:cNvPr id="132109" name="Oval 4"/>
              <p:cNvSpPr>
                <a:spLocks noChangeArrowheads="1"/>
              </p:cNvSpPr>
              <p:nvPr/>
            </p:nvSpPr>
            <p:spPr bwMode="auto">
              <a:xfrm>
                <a:off x="768" y="2688"/>
                <a:ext cx="1296" cy="1296"/>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132110" name="Rectangle 5"/>
              <p:cNvSpPr>
                <a:spLocks noChangeArrowheads="1"/>
              </p:cNvSpPr>
              <p:nvPr/>
            </p:nvSpPr>
            <p:spPr bwMode="auto">
              <a:xfrm>
                <a:off x="376" y="2544"/>
                <a:ext cx="1056" cy="1584"/>
              </a:xfrm>
              <a:prstGeom prst="rect">
                <a:avLst/>
              </a:prstGeom>
              <a:solidFill>
                <a:schemeClr val="bg1"/>
              </a:solidFill>
              <a:ln w="25400">
                <a:noFill/>
                <a:miter lim="800000"/>
                <a:headEnd/>
                <a:tailEnd/>
              </a:ln>
            </p:spPr>
            <p:txBody>
              <a:bodyPr wrap="none" anchor="ctr">
                <a:prstTxWarp prst="textNoShape">
                  <a:avLst/>
                </a:prstTxWarp>
              </a:bodyPr>
              <a:lstStyle/>
              <a:p>
                <a:endParaRPr lang="en-US"/>
              </a:p>
            </p:txBody>
          </p:sp>
        </p:grpSp>
        <p:sp>
          <p:nvSpPr>
            <p:cNvPr id="132107" name="Line 6"/>
            <p:cNvSpPr>
              <a:spLocks noChangeShapeType="1"/>
            </p:cNvSpPr>
            <p:nvPr/>
          </p:nvSpPr>
          <p:spPr bwMode="auto">
            <a:xfrm flipV="1">
              <a:off x="1440" y="849"/>
              <a:ext cx="192" cy="111"/>
            </a:xfrm>
            <a:prstGeom prst="line">
              <a:avLst/>
            </a:prstGeom>
            <a:noFill/>
            <a:ln w="25400">
              <a:solidFill>
                <a:schemeClr val="tx1"/>
              </a:solidFill>
              <a:round/>
              <a:headEnd/>
              <a:tailEnd/>
            </a:ln>
          </p:spPr>
          <p:txBody>
            <a:bodyPr>
              <a:prstTxWarp prst="textNoShape">
                <a:avLst/>
              </a:prstTxWarp>
            </a:bodyPr>
            <a:lstStyle/>
            <a:p>
              <a:endParaRPr lang="en-US"/>
            </a:p>
          </p:txBody>
        </p:sp>
        <p:sp>
          <p:nvSpPr>
            <p:cNvPr id="132108" name="Line 7"/>
            <p:cNvSpPr>
              <a:spLocks noChangeShapeType="1"/>
            </p:cNvSpPr>
            <p:nvPr/>
          </p:nvSpPr>
          <p:spPr bwMode="auto">
            <a:xfrm>
              <a:off x="1440" y="960"/>
              <a:ext cx="111" cy="192"/>
            </a:xfrm>
            <a:prstGeom prst="line">
              <a:avLst/>
            </a:prstGeom>
            <a:noFill/>
            <a:ln w="25400">
              <a:solidFill>
                <a:schemeClr val="tx1"/>
              </a:solidFill>
              <a:round/>
              <a:headEnd/>
              <a:tailEnd/>
            </a:ln>
          </p:spPr>
          <p:txBody>
            <a:bodyPr>
              <a:prstTxWarp prst="textNoShape">
                <a:avLst/>
              </a:prstTxWarp>
            </a:bodyPr>
            <a:lstStyle/>
            <a:p>
              <a:endParaRPr lang="en-US"/>
            </a:p>
          </p:txBody>
        </p:sp>
      </p:grpSp>
      <p:sp>
        <p:nvSpPr>
          <p:cNvPr id="132099" name="Text Box 8"/>
          <p:cNvSpPr txBox="1">
            <a:spLocks noChangeArrowheads="1"/>
          </p:cNvSpPr>
          <p:nvPr/>
        </p:nvSpPr>
        <p:spPr bwMode="auto">
          <a:xfrm>
            <a:off x="381000" y="254000"/>
            <a:ext cx="8534400" cy="523875"/>
          </a:xfrm>
          <a:prstGeom prst="rect">
            <a:avLst/>
          </a:prstGeom>
          <a:noFill/>
          <a:ln w="9525">
            <a:noFill/>
            <a:miter lim="800000"/>
            <a:headEnd/>
            <a:tailEnd/>
          </a:ln>
        </p:spPr>
        <p:txBody>
          <a:bodyPr>
            <a:prstTxWarp prst="textNoShape">
              <a:avLst/>
            </a:prstTxWarp>
            <a:spAutoFit/>
          </a:bodyPr>
          <a:lstStyle/>
          <a:p>
            <a:r>
              <a:rPr lang="en-US" sz="2800"/>
              <a:t>What is the path of the proton in the B field?</a:t>
            </a:r>
          </a:p>
        </p:txBody>
      </p:sp>
      <p:sp>
        <p:nvSpPr>
          <p:cNvPr id="132100" name="Text Box 9"/>
          <p:cNvSpPr txBox="1">
            <a:spLocks noChangeArrowheads="1"/>
          </p:cNvSpPr>
          <p:nvPr/>
        </p:nvSpPr>
        <p:spPr bwMode="auto">
          <a:xfrm>
            <a:off x="304800" y="5462588"/>
            <a:ext cx="569913" cy="276225"/>
          </a:xfrm>
          <a:prstGeom prst="rect">
            <a:avLst/>
          </a:prstGeom>
          <a:noFill/>
          <a:ln w="9525">
            <a:noFill/>
            <a:miter lim="800000"/>
            <a:headEnd/>
            <a:tailEnd/>
          </a:ln>
        </p:spPr>
        <p:txBody>
          <a:bodyPr wrap="none">
            <a:prstTxWarp prst="textNoShape">
              <a:avLst/>
            </a:prstTxWarp>
            <a:spAutoFit/>
          </a:bodyPr>
          <a:lstStyle/>
          <a:p>
            <a:r>
              <a:rPr lang="en-US" sz="1200">
                <a:sym typeface="Symbol" charset="2"/>
              </a:rPr>
              <a:t>ACW</a:t>
            </a:r>
          </a:p>
        </p:txBody>
      </p:sp>
      <p:grpSp>
        <p:nvGrpSpPr>
          <p:cNvPr id="4" name="Group 10"/>
          <p:cNvGrpSpPr>
            <a:grpSpLocks/>
          </p:cNvGrpSpPr>
          <p:nvPr/>
        </p:nvGrpSpPr>
        <p:grpSpPr bwMode="auto">
          <a:xfrm rot="5400000">
            <a:off x="3339306" y="2107407"/>
            <a:ext cx="1169987" cy="76200"/>
            <a:chOff x="4320" y="2304"/>
            <a:chExt cx="884" cy="48"/>
          </a:xfrm>
        </p:grpSpPr>
        <p:sp>
          <p:nvSpPr>
            <p:cNvPr id="132104" name="Oval 11"/>
            <p:cNvSpPr>
              <a:spLocks noChangeArrowheads="1"/>
            </p:cNvSpPr>
            <p:nvPr/>
          </p:nvSpPr>
          <p:spPr bwMode="auto">
            <a:xfrm>
              <a:off x="4320" y="2304"/>
              <a:ext cx="48" cy="48"/>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132105" name="Line 12"/>
            <p:cNvSpPr>
              <a:spLocks noChangeShapeType="1"/>
            </p:cNvSpPr>
            <p:nvPr/>
          </p:nvSpPr>
          <p:spPr bwMode="auto">
            <a:xfrm>
              <a:off x="4388" y="2334"/>
              <a:ext cx="816" cy="0"/>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grpSp>
      <p:sp>
        <p:nvSpPr>
          <p:cNvPr id="132102" name="Text Box 13"/>
          <p:cNvSpPr txBox="1">
            <a:spLocks noChangeArrowheads="1"/>
          </p:cNvSpPr>
          <p:nvPr/>
        </p:nvSpPr>
        <p:spPr bwMode="auto">
          <a:xfrm>
            <a:off x="3276600" y="1397000"/>
            <a:ext cx="512763" cy="461963"/>
          </a:xfrm>
          <a:prstGeom prst="rect">
            <a:avLst/>
          </a:prstGeom>
          <a:noFill/>
          <a:ln w="25400">
            <a:noFill/>
            <a:miter lim="800000"/>
            <a:headEnd/>
            <a:tailEnd/>
          </a:ln>
        </p:spPr>
        <p:txBody>
          <a:bodyPr wrap="none">
            <a:prstTxWarp prst="textNoShape">
              <a:avLst/>
            </a:prstTxWarp>
            <a:spAutoFit/>
          </a:bodyPr>
          <a:lstStyle/>
          <a:p>
            <a:r>
              <a:rPr lang="en-US"/>
              <a:t>p+</a:t>
            </a:r>
          </a:p>
        </p:txBody>
      </p:sp>
      <p:sp>
        <p:nvSpPr>
          <p:cNvPr id="132103" name="Text Box 14"/>
          <p:cNvSpPr txBox="1">
            <a:spLocks noChangeArrowheads="1"/>
          </p:cNvSpPr>
          <p:nvPr/>
        </p:nvSpPr>
        <p:spPr bwMode="auto">
          <a:xfrm>
            <a:off x="1524000" y="2667000"/>
            <a:ext cx="5235575" cy="3170238"/>
          </a:xfrm>
          <a:prstGeom prst="rect">
            <a:avLst/>
          </a:prstGeom>
          <a:noFill/>
          <a:ln w="9525">
            <a:noFill/>
            <a:miter lim="800000"/>
            <a:headEnd/>
            <a:tailEnd/>
          </a:ln>
        </p:spPr>
        <p:txBody>
          <a:bodyPr wrap="none">
            <a:prstTxWarp prst="textNoShape">
              <a:avLst/>
            </a:prstTxWarp>
            <a:spAutoFit/>
          </a:bodyPr>
          <a:lstStyle/>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2"/>
          <a:srcRect/>
          <a:stretch>
            <a:fillRect/>
          </a:stretch>
        </p:blipFill>
        <p:spPr bwMode="auto">
          <a:xfrm>
            <a:off x="1957388" y="1404938"/>
            <a:ext cx="5229225"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828800" y="2794000"/>
            <a:ext cx="2679700" cy="2095500"/>
            <a:chOff x="376" y="2112"/>
            <a:chExt cx="1688" cy="1584"/>
          </a:xfrm>
        </p:grpSpPr>
        <p:grpSp>
          <p:nvGrpSpPr>
            <p:cNvPr id="3" name="Group 3"/>
            <p:cNvGrpSpPr>
              <a:grpSpLocks/>
            </p:cNvGrpSpPr>
            <p:nvPr/>
          </p:nvGrpSpPr>
          <p:grpSpPr bwMode="auto">
            <a:xfrm>
              <a:off x="376" y="2112"/>
              <a:ext cx="1688" cy="1584"/>
              <a:chOff x="376" y="2544"/>
              <a:chExt cx="1688" cy="1584"/>
            </a:xfrm>
          </p:grpSpPr>
          <p:sp>
            <p:nvSpPr>
              <p:cNvPr id="133135" name="Oval 4"/>
              <p:cNvSpPr>
                <a:spLocks noChangeArrowheads="1"/>
              </p:cNvSpPr>
              <p:nvPr/>
            </p:nvSpPr>
            <p:spPr bwMode="auto">
              <a:xfrm>
                <a:off x="768" y="2688"/>
                <a:ext cx="1296" cy="1296"/>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133136" name="Rectangle 5"/>
              <p:cNvSpPr>
                <a:spLocks noChangeArrowheads="1"/>
              </p:cNvSpPr>
              <p:nvPr/>
            </p:nvSpPr>
            <p:spPr bwMode="auto">
              <a:xfrm>
                <a:off x="376" y="2544"/>
                <a:ext cx="1056" cy="1584"/>
              </a:xfrm>
              <a:prstGeom prst="rect">
                <a:avLst/>
              </a:prstGeom>
              <a:solidFill>
                <a:schemeClr val="bg1"/>
              </a:solidFill>
              <a:ln w="25400">
                <a:noFill/>
                <a:miter lim="800000"/>
                <a:headEnd/>
                <a:tailEnd/>
              </a:ln>
            </p:spPr>
            <p:txBody>
              <a:bodyPr wrap="none" anchor="ctr">
                <a:prstTxWarp prst="textNoShape">
                  <a:avLst/>
                </a:prstTxWarp>
              </a:bodyPr>
              <a:lstStyle/>
              <a:p>
                <a:endParaRPr lang="en-US"/>
              </a:p>
            </p:txBody>
          </p:sp>
        </p:grpSp>
        <p:sp>
          <p:nvSpPr>
            <p:cNvPr id="133133" name="Line 6"/>
            <p:cNvSpPr>
              <a:spLocks noChangeShapeType="1"/>
            </p:cNvSpPr>
            <p:nvPr/>
          </p:nvSpPr>
          <p:spPr bwMode="auto">
            <a:xfrm flipV="1">
              <a:off x="1440" y="3360"/>
              <a:ext cx="192" cy="192"/>
            </a:xfrm>
            <a:prstGeom prst="line">
              <a:avLst/>
            </a:prstGeom>
            <a:noFill/>
            <a:ln w="25400">
              <a:solidFill>
                <a:schemeClr val="tx1"/>
              </a:solidFill>
              <a:round/>
              <a:headEnd/>
              <a:tailEnd/>
            </a:ln>
          </p:spPr>
          <p:txBody>
            <a:bodyPr>
              <a:prstTxWarp prst="textNoShape">
                <a:avLst/>
              </a:prstTxWarp>
            </a:bodyPr>
            <a:lstStyle/>
            <a:p>
              <a:endParaRPr lang="en-US"/>
            </a:p>
          </p:txBody>
        </p:sp>
        <p:sp>
          <p:nvSpPr>
            <p:cNvPr id="133134" name="Line 7"/>
            <p:cNvSpPr>
              <a:spLocks noChangeShapeType="1"/>
            </p:cNvSpPr>
            <p:nvPr/>
          </p:nvSpPr>
          <p:spPr bwMode="auto">
            <a:xfrm>
              <a:off x="1440" y="3552"/>
              <a:ext cx="240" cy="138"/>
            </a:xfrm>
            <a:prstGeom prst="line">
              <a:avLst/>
            </a:prstGeom>
            <a:noFill/>
            <a:ln w="25400">
              <a:solidFill>
                <a:schemeClr val="tx1"/>
              </a:solidFill>
              <a:round/>
              <a:headEnd/>
              <a:tailEnd/>
            </a:ln>
          </p:spPr>
          <p:txBody>
            <a:bodyPr>
              <a:prstTxWarp prst="textNoShape">
                <a:avLst/>
              </a:prstTxWarp>
            </a:bodyPr>
            <a:lstStyle/>
            <a:p>
              <a:endParaRPr lang="en-US"/>
            </a:p>
          </p:txBody>
        </p:sp>
      </p:grpSp>
      <p:sp>
        <p:nvSpPr>
          <p:cNvPr id="133123" name="Text Box 8"/>
          <p:cNvSpPr txBox="1">
            <a:spLocks noChangeArrowheads="1"/>
          </p:cNvSpPr>
          <p:nvPr/>
        </p:nvSpPr>
        <p:spPr bwMode="auto">
          <a:xfrm>
            <a:off x="381000" y="0"/>
            <a:ext cx="8534400" cy="1384300"/>
          </a:xfrm>
          <a:prstGeom prst="rect">
            <a:avLst/>
          </a:prstGeom>
          <a:noFill/>
          <a:ln w="9525">
            <a:noFill/>
            <a:miter lim="800000"/>
            <a:headEnd/>
            <a:tailEnd/>
          </a:ln>
        </p:spPr>
        <p:txBody>
          <a:bodyPr>
            <a:prstTxWarp prst="textNoShape">
              <a:avLst/>
            </a:prstTxWarp>
            <a:spAutoFit/>
          </a:bodyPr>
          <a:lstStyle/>
          <a:p>
            <a:r>
              <a:rPr lang="en-US" sz="2800"/>
              <a:t>If the electron is going 1.75 x 10</a:t>
            </a:r>
            <a:r>
              <a:rPr lang="en-US" sz="2800" baseline="30000"/>
              <a:t>6</a:t>
            </a:r>
            <a:r>
              <a:rPr lang="en-US" sz="2800"/>
              <a:t>m/s, and the magnetic field is .00013 T, what is the radius of the path of the electron?</a:t>
            </a:r>
          </a:p>
        </p:txBody>
      </p:sp>
      <p:sp>
        <p:nvSpPr>
          <p:cNvPr id="133124" name="Text Box 9"/>
          <p:cNvSpPr txBox="1">
            <a:spLocks noChangeArrowheads="1"/>
          </p:cNvSpPr>
          <p:nvPr/>
        </p:nvSpPr>
        <p:spPr bwMode="auto">
          <a:xfrm>
            <a:off x="304800" y="5462588"/>
            <a:ext cx="603250" cy="276225"/>
          </a:xfrm>
          <a:prstGeom prst="rect">
            <a:avLst/>
          </a:prstGeom>
          <a:noFill/>
          <a:ln w="9525">
            <a:noFill/>
            <a:miter lim="800000"/>
            <a:headEnd/>
            <a:tailEnd/>
          </a:ln>
        </p:spPr>
        <p:txBody>
          <a:bodyPr wrap="none">
            <a:prstTxWarp prst="textNoShape">
              <a:avLst/>
            </a:prstTxWarp>
            <a:spAutoFit/>
          </a:bodyPr>
          <a:lstStyle/>
          <a:p>
            <a:r>
              <a:rPr lang="en-US" sz="1200">
                <a:sym typeface="Symbol" charset="2"/>
              </a:rPr>
              <a:t>7.7 cm</a:t>
            </a:r>
          </a:p>
        </p:txBody>
      </p:sp>
      <p:grpSp>
        <p:nvGrpSpPr>
          <p:cNvPr id="4" name="Group 10"/>
          <p:cNvGrpSpPr>
            <a:grpSpLocks/>
          </p:cNvGrpSpPr>
          <p:nvPr/>
        </p:nvGrpSpPr>
        <p:grpSpPr bwMode="auto">
          <a:xfrm>
            <a:off x="1981200" y="2921000"/>
            <a:ext cx="1403350" cy="63500"/>
            <a:chOff x="4320" y="2304"/>
            <a:chExt cx="884" cy="48"/>
          </a:xfrm>
        </p:grpSpPr>
        <p:sp>
          <p:nvSpPr>
            <p:cNvPr id="133130" name="Oval 11"/>
            <p:cNvSpPr>
              <a:spLocks noChangeArrowheads="1"/>
            </p:cNvSpPr>
            <p:nvPr/>
          </p:nvSpPr>
          <p:spPr bwMode="auto">
            <a:xfrm>
              <a:off x="4320" y="2304"/>
              <a:ext cx="48" cy="48"/>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133131" name="Line 12"/>
            <p:cNvSpPr>
              <a:spLocks noChangeShapeType="1"/>
            </p:cNvSpPr>
            <p:nvPr/>
          </p:nvSpPr>
          <p:spPr bwMode="auto">
            <a:xfrm>
              <a:off x="4388" y="2334"/>
              <a:ext cx="816" cy="0"/>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grpSp>
      <p:sp>
        <p:nvSpPr>
          <p:cNvPr id="133126" name="Text Box 13"/>
          <p:cNvSpPr txBox="1">
            <a:spLocks noChangeArrowheads="1"/>
          </p:cNvSpPr>
          <p:nvPr/>
        </p:nvSpPr>
        <p:spPr bwMode="auto">
          <a:xfrm>
            <a:off x="1752600" y="2476500"/>
            <a:ext cx="423863" cy="461963"/>
          </a:xfrm>
          <a:prstGeom prst="rect">
            <a:avLst/>
          </a:prstGeom>
          <a:noFill/>
          <a:ln w="25400">
            <a:noFill/>
            <a:miter lim="800000"/>
            <a:headEnd/>
            <a:tailEnd/>
          </a:ln>
        </p:spPr>
        <p:txBody>
          <a:bodyPr wrap="none">
            <a:prstTxWarp prst="textNoShape">
              <a:avLst/>
            </a:prstTxWarp>
            <a:spAutoFit/>
          </a:bodyPr>
          <a:lstStyle/>
          <a:p>
            <a:r>
              <a:rPr lang="en-US"/>
              <a:t>e-</a:t>
            </a:r>
          </a:p>
        </p:txBody>
      </p:sp>
      <p:sp>
        <p:nvSpPr>
          <p:cNvPr id="133127" name="Text Box 14"/>
          <p:cNvSpPr txBox="1">
            <a:spLocks noChangeArrowheads="1"/>
          </p:cNvSpPr>
          <p:nvPr/>
        </p:nvSpPr>
        <p:spPr bwMode="auto">
          <a:xfrm>
            <a:off x="3540125" y="1130300"/>
            <a:ext cx="4340225" cy="5324475"/>
          </a:xfrm>
          <a:prstGeom prst="rect">
            <a:avLst/>
          </a:prstGeom>
          <a:noFill/>
          <a:ln w="9525">
            <a:noFill/>
            <a:miter lim="800000"/>
            <a:headEnd/>
            <a:tailEnd/>
          </a:ln>
        </p:spPr>
        <p:txBody>
          <a:bodyPr wrap="none">
            <a:prstTxWarp prst="textNoShape">
              <a:avLst/>
            </a:prstTxWarp>
            <a:spAutoFit/>
          </a:bodyPr>
          <a:lstStyle/>
          <a:p>
            <a:r>
              <a:rPr lang="en-US" sz="2000">
                <a:latin typeface="Tahoma" charset="0"/>
              </a:rPr>
              <a:t>x    x    x    x    x    x    x    x    x    x    </a:t>
            </a:r>
          </a:p>
          <a:p>
            <a:r>
              <a:rPr lang="en-US" sz="2000">
                <a:latin typeface="Tahoma" charset="0"/>
              </a:rPr>
              <a:t>x    x    x    x    x    x    x    x    x    x</a:t>
            </a:r>
          </a:p>
          <a:p>
            <a:r>
              <a:rPr lang="en-US" sz="2000">
                <a:latin typeface="Tahoma" charset="0"/>
              </a:rPr>
              <a:t>x    x    x    x    x    x    x    x    x    x</a:t>
            </a:r>
          </a:p>
          <a:p>
            <a:r>
              <a:rPr lang="en-US" sz="2000">
                <a:latin typeface="Tahoma" charset="0"/>
              </a:rPr>
              <a:t>x    x    x    x    x    x    x    x    x    x</a:t>
            </a:r>
          </a:p>
          <a:p>
            <a:r>
              <a:rPr lang="en-US" sz="2000">
                <a:latin typeface="Tahoma" charset="0"/>
              </a:rPr>
              <a:t>x    x    x    x    x    x    x    x    x    x</a:t>
            </a:r>
          </a:p>
          <a:p>
            <a:r>
              <a:rPr lang="en-US" sz="2000">
                <a:latin typeface="Tahoma" charset="0"/>
              </a:rPr>
              <a:t>x    x    x    x    x    x    x    x    x    x</a:t>
            </a:r>
          </a:p>
          <a:p>
            <a:r>
              <a:rPr lang="en-US" sz="2000">
                <a:latin typeface="Tahoma" charset="0"/>
              </a:rPr>
              <a:t>x    x    x    x    x    x    x    x    x    x</a:t>
            </a:r>
          </a:p>
          <a:p>
            <a:r>
              <a:rPr lang="en-US" sz="2000">
                <a:latin typeface="Tahoma" charset="0"/>
              </a:rPr>
              <a:t>x    x    x    x    x    x    x    x    x    x</a:t>
            </a:r>
          </a:p>
          <a:p>
            <a:r>
              <a:rPr lang="en-US" sz="2000">
                <a:latin typeface="Tahoma" charset="0"/>
              </a:rPr>
              <a:t>x    x    x    x    x    x    x    x    x    x</a:t>
            </a:r>
          </a:p>
          <a:p>
            <a:r>
              <a:rPr lang="en-US" sz="2000">
                <a:latin typeface="Tahoma" charset="0"/>
              </a:rPr>
              <a:t>x    x    x    x    x    x    x    x    x    x</a:t>
            </a:r>
          </a:p>
          <a:p>
            <a:r>
              <a:rPr lang="en-US" sz="2000">
                <a:latin typeface="Tahoma" charset="0"/>
              </a:rPr>
              <a:t>x    x    x    x    x    x    x    x    x    x</a:t>
            </a:r>
          </a:p>
          <a:p>
            <a:r>
              <a:rPr lang="en-US" sz="2000">
                <a:latin typeface="Tahoma" charset="0"/>
              </a:rPr>
              <a:t>x    x    x    x    x    x    x    x    x    x</a:t>
            </a:r>
          </a:p>
          <a:p>
            <a:r>
              <a:rPr lang="en-US" sz="2000">
                <a:latin typeface="Tahoma" charset="0"/>
              </a:rPr>
              <a:t>x    x    x    x    x    x    x    x    x    x</a:t>
            </a:r>
          </a:p>
          <a:p>
            <a:r>
              <a:rPr lang="en-US" sz="2000">
                <a:latin typeface="Tahoma" charset="0"/>
              </a:rPr>
              <a:t>x    x    x    x    x    x    x    x    x    x</a:t>
            </a:r>
          </a:p>
          <a:p>
            <a:r>
              <a:rPr lang="en-US" sz="2000">
                <a:latin typeface="Tahoma" charset="0"/>
              </a:rPr>
              <a:t>x    x    x    x    x    x    x    x    x    x</a:t>
            </a:r>
          </a:p>
          <a:p>
            <a:r>
              <a:rPr lang="en-US" sz="2000">
                <a:latin typeface="Tahoma" charset="0"/>
              </a:rPr>
              <a:t>x    x    x    x    x    x    x    x    x    x</a:t>
            </a:r>
          </a:p>
          <a:p>
            <a:r>
              <a:rPr lang="en-US" sz="2000">
                <a:latin typeface="Tahoma" charset="0"/>
              </a:rPr>
              <a:t>x    x    x    x    x    x    x    x    x    x</a:t>
            </a:r>
          </a:p>
        </p:txBody>
      </p:sp>
      <p:sp>
        <p:nvSpPr>
          <p:cNvPr id="133128" name="Text Box 15"/>
          <p:cNvSpPr txBox="1">
            <a:spLocks noChangeArrowheads="1"/>
          </p:cNvSpPr>
          <p:nvPr/>
        </p:nvSpPr>
        <p:spPr bwMode="auto">
          <a:xfrm>
            <a:off x="381000" y="1143000"/>
            <a:ext cx="2946400" cy="1816100"/>
          </a:xfrm>
          <a:prstGeom prst="rect">
            <a:avLst/>
          </a:prstGeom>
          <a:noFill/>
          <a:ln w="25400">
            <a:noFill/>
            <a:miter lim="800000"/>
            <a:headEnd/>
            <a:tailEnd/>
          </a:ln>
        </p:spPr>
        <p:txBody>
          <a:bodyPr wrap="none">
            <a:prstTxWarp prst="textNoShape">
              <a:avLst/>
            </a:prstTxWarp>
            <a:spAutoFit/>
          </a:bodyPr>
          <a:lstStyle/>
          <a:p>
            <a:r>
              <a:rPr lang="en-US" sz="2800"/>
              <a:t>m = 9.11 x 10</a:t>
            </a:r>
            <a:r>
              <a:rPr lang="en-US" sz="2800" baseline="30000"/>
              <a:t>-31</a:t>
            </a:r>
            <a:r>
              <a:rPr lang="en-US" sz="2800"/>
              <a:t> kg</a:t>
            </a:r>
          </a:p>
          <a:p>
            <a:r>
              <a:rPr lang="en-US" sz="2800"/>
              <a:t>q = 1.602 x 10</a:t>
            </a:r>
            <a:r>
              <a:rPr lang="en-US" sz="2800" baseline="30000"/>
              <a:t>-19</a:t>
            </a:r>
            <a:r>
              <a:rPr lang="en-US" sz="2800"/>
              <a:t> C</a:t>
            </a:r>
          </a:p>
          <a:p>
            <a:r>
              <a:rPr lang="en-US" sz="2800">
                <a:sym typeface="Symbol" charset="2"/>
              </a:rPr>
              <a:t>F = qvB</a:t>
            </a:r>
            <a:r>
              <a:rPr lang="en-US" sz="2800"/>
              <a:t>sin</a:t>
            </a:r>
            <a:r>
              <a:rPr lang="en-US" sz="2800">
                <a:sym typeface="Symbol" charset="2"/>
              </a:rPr>
              <a:t></a:t>
            </a:r>
          </a:p>
          <a:p>
            <a:r>
              <a:rPr lang="en-US" sz="2800">
                <a:sym typeface="Symbol" charset="2"/>
              </a:rPr>
              <a:t>F = ma, a = v</a:t>
            </a:r>
            <a:r>
              <a:rPr lang="en-US" sz="2800" baseline="30000">
                <a:sym typeface="Symbol" charset="2"/>
              </a:rPr>
              <a:t>2</a:t>
            </a:r>
            <a:r>
              <a:rPr lang="en-US" sz="2800">
                <a:sym typeface="Symbol" charset="2"/>
              </a:rPr>
              <a:t>/r</a:t>
            </a:r>
          </a:p>
        </p:txBody>
      </p:sp>
      <p:sp>
        <p:nvSpPr>
          <p:cNvPr id="175120" name="Text Box 16"/>
          <p:cNvSpPr txBox="1">
            <a:spLocks noChangeArrowheads="1"/>
          </p:cNvSpPr>
          <p:nvPr/>
        </p:nvSpPr>
        <p:spPr bwMode="auto">
          <a:xfrm>
            <a:off x="4800600" y="1143000"/>
            <a:ext cx="4038600" cy="2246313"/>
          </a:xfrm>
          <a:prstGeom prst="rect">
            <a:avLst/>
          </a:prstGeom>
          <a:solidFill>
            <a:schemeClr val="bg1"/>
          </a:solidFill>
          <a:ln w="25400">
            <a:noFill/>
            <a:miter lim="800000"/>
            <a:headEnd/>
            <a:tailEnd/>
          </a:ln>
        </p:spPr>
        <p:txBody>
          <a:bodyPr>
            <a:prstTxWarp prst="textNoShape">
              <a:avLst/>
            </a:prstTxWarp>
            <a:spAutoFit/>
          </a:bodyPr>
          <a:lstStyle/>
          <a:p>
            <a:r>
              <a:rPr lang="en-US" sz="2800">
                <a:sym typeface="Symbol" charset="2"/>
              </a:rPr>
              <a:t>F = qvB</a:t>
            </a:r>
            <a:r>
              <a:rPr lang="en-US" sz="2800"/>
              <a:t>sin</a:t>
            </a:r>
            <a:r>
              <a:rPr lang="en-US" sz="2800">
                <a:sym typeface="Symbol" charset="2"/>
              </a:rPr>
              <a:t></a:t>
            </a:r>
          </a:p>
          <a:p>
            <a:r>
              <a:rPr lang="en-US" sz="2800">
                <a:sym typeface="Symbol" charset="2"/>
              </a:rPr>
              <a:t>F = ma, a = v</a:t>
            </a:r>
            <a:r>
              <a:rPr lang="en-US" sz="2800" baseline="30000">
                <a:sym typeface="Symbol" charset="2"/>
              </a:rPr>
              <a:t>2</a:t>
            </a:r>
            <a:r>
              <a:rPr lang="en-US" sz="2800">
                <a:sym typeface="Symbol" charset="2"/>
              </a:rPr>
              <a:t>/r</a:t>
            </a:r>
          </a:p>
          <a:p>
            <a:r>
              <a:rPr lang="en-US" sz="2800">
                <a:sym typeface="Symbol" charset="2"/>
              </a:rPr>
              <a:t>qvB = mv</a:t>
            </a:r>
            <a:r>
              <a:rPr lang="en-US" sz="2800" baseline="30000">
                <a:sym typeface="Symbol" charset="2"/>
              </a:rPr>
              <a:t>2</a:t>
            </a:r>
            <a:r>
              <a:rPr lang="en-US" sz="2800">
                <a:sym typeface="Symbol" charset="2"/>
              </a:rPr>
              <a:t>/r</a:t>
            </a:r>
          </a:p>
          <a:p>
            <a:r>
              <a:rPr lang="en-US" sz="2800">
                <a:sym typeface="Symbol" charset="2"/>
              </a:rPr>
              <a:t>r = mv/qB</a:t>
            </a:r>
          </a:p>
          <a:p>
            <a:r>
              <a:rPr lang="en-US" sz="2800">
                <a:sym typeface="Symbol" charset="2"/>
              </a:rPr>
              <a:t>r = 0.07655 m = 7.7 cm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5120">
                                            <p:bg/>
                                          </p:spTgt>
                                        </p:tgtEl>
                                        <p:attrNameLst>
                                          <p:attrName>style.visibility</p:attrName>
                                        </p:attrNameLst>
                                      </p:cBhvr>
                                      <p:to>
                                        <p:strVal val="visible"/>
                                      </p:to>
                                    </p:set>
                                    <p:animEffect transition="in" filter="wipe(left)">
                                      <p:cBhvr>
                                        <p:cTn id="12" dur="500"/>
                                        <p:tgtEl>
                                          <p:spTgt spid="175120">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5120">
                                            <p:txEl>
                                              <p:pRg st="0" end="0"/>
                                            </p:txEl>
                                          </p:spTgt>
                                        </p:tgtEl>
                                        <p:attrNameLst>
                                          <p:attrName>style.visibility</p:attrName>
                                        </p:attrNameLst>
                                      </p:cBhvr>
                                      <p:to>
                                        <p:strVal val="visible"/>
                                      </p:to>
                                    </p:set>
                                    <p:animEffect transition="in" filter="wipe(left)">
                                      <p:cBhvr>
                                        <p:cTn id="17" dur="500"/>
                                        <p:tgtEl>
                                          <p:spTgt spid="1751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5120">
                                            <p:txEl>
                                              <p:pRg st="1" end="1"/>
                                            </p:txEl>
                                          </p:spTgt>
                                        </p:tgtEl>
                                        <p:attrNameLst>
                                          <p:attrName>style.visibility</p:attrName>
                                        </p:attrNameLst>
                                      </p:cBhvr>
                                      <p:to>
                                        <p:strVal val="visible"/>
                                      </p:to>
                                    </p:set>
                                    <p:animEffect transition="in" filter="wipe(left)">
                                      <p:cBhvr>
                                        <p:cTn id="22" dur="500"/>
                                        <p:tgtEl>
                                          <p:spTgt spid="17512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5120">
                                            <p:txEl>
                                              <p:pRg st="2" end="2"/>
                                            </p:txEl>
                                          </p:spTgt>
                                        </p:tgtEl>
                                        <p:attrNameLst>
                                          <p:attrName>style.visibility</p:attrName>
                                        </p:attrNameLst>
                                      </p:cBhvr>
                                      <p:to>
                                        <p:strVal val="visible"/>
                                      </p:to>
                                    </p:set>
                                    <p:animEffect transition="in" filter="wipe(left)">
                                      <p:cBhvr>
                                        <p:cTn id="27" dur="500"/>
                                        <p:tgtEl>
                                          <p:spTgt spid="17512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5120">
                                            <p:txEl>
                                              <p:pRg st="3" end="3"/>
                                            </p:txEl>
                                          </p:spTgt>
                                        </p:tgtEl>
                                        <p:attrNameLst>
                                          <p:attrName>style.visibility</p:attrName>
                                        </p:attrNameLst>
                                      </p:cBhvr>
                                      <p:to>
                                        <p:strVal val="visible"/>
                                      </p:to>
                                    </p:set>
                                    <p:animEffect transition="in" filter="wipe(left)">
                                      <p:cBhvr>
                                        <p:cTn id="32" dur="500"/>
                                        <p:tgtEl>
                                          <p:spTgt spid="17512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5120">
                                            <p:txEl>
                                              <p:pRg st="4" end="4"/>
                                            </p:txEl>
                                          </p:spTgt>
                                        </p:tgtEl>
                                        <p:attrNameLst>
                                          <p:attrName>style.visibility</p:attrName>
                                        </p:attrNameLst>
                                      </p:cBhvr>
                                      <p:to>
                                        <p:strVal val="visible"/>
                                      </p:to>
                                    </p:set>
                                    <p:animEffect transition="in" filter="wipe(left)">
                                      <p:cBhvr>
                                        <p:cTn id="37" dur="500"/>
                                        <p:tgtEl>
                                          <p:spTgt spid="1751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20" grpId="0" build="p"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srcRect/>
          <a:stretch>
            <a:fillRect/>
          </a:stretch>
        </p:blipFill>
        <p:spPr bwMode="auto">
          <a:xfrm>
            <a:off x="2457450" y="1328738"/>
            <a:ext cx="4229100" cy="3057525"/>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17528" y="190500"/>
            <a:ext cx="8093075" cy="2123658"/>
          </a:xfrm>
          <a:prstGeom prst="rect">
            <a:avLst/>
          </a:prstGeom>
          <a:noFill/>
          <a:ln w="9525">
            <a:noFill/>
            <a:miter lim="800000"/>
            <a:headEnd/>
            <a:tailEnd/>
          </a:ln>
        </p:spPr>
        <p:txBody>
          <a:bodyPr>
            <a:spAutoFit/>
          </a:bodyPr>
          <a:lstStyle/>
          <a:p>
            <a:r>
              <a:rPr lang="en-US" sz="4400" dirty="0"/>
              <a:t>What is the tangential velocity of a 13 cm </a:t>
            </a:r>
            <a:r>
              <a:rPr lang="en-US" sz="4400" u="sng" dirty="0"/>
              <a:t>diameter</a:t>
            </a:r>
            <a:r>
              <a:rPr lang="en-US" sz="4400" dirty="0"/>
              <a:t> grinding wheel spinning at 135 rad/s?</a:t>
            </a:r>
          </a:p>
        </p:txBody>
      </p:sp>
      <p:sp>
        <p:nvSpPr>
          <p:cNvPr id="14340" name="Text Box 4"/>
          <p:cNvSpPr txBox="1">
            <a:spLocks noChangeArrowheads="1"/>
          </p:cNvSpPr>
          <p:nvPr/>
        </p:nvSpPr>
        <p:spPr bwMode="auto">
          <a:xfrm>
            <a:off x="152400" y="5295901"/>
            <a:ext cx="638316" cy="276999"/>
          </a:xfrm>
          <a:prstGeom prst="rect">
            <a:avLst/>
          </a:prstGeom>
          <a:noFill/>
          <a:ln w="25400">
            <a:noFill/>
            <a:miter lim="800000"/>
            <a:headEnd/>
            <a:tailEnd/>
          </a:ln>
        </p:spPr>
        <p:txBody>
          <a:bodyPr wrap="none">
            <a:spAutoFit/>
          </a:bodyPr>
          <a:lstStyle/>
          <a:p>
            <a:r>
              <a:rPr lang="en-US" sz="1200" dirty="0"/>
              <a:t>8.8 m/s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04800" y="254000"/>
            <a:ext cx="8534400" cy="830263"/>
          </a:xfrm>
          <a:prstGeom prst="rect">
            <a:avLst/>
          </a:prstGeom>
          <a:noFill/>
          <a:ln w="9525">
            <a:noFill/>
            <a:miter lim="800000"/>
            <a:headEnd/>
            <a:tailEnd/>
          </a:ln>
        </p:spPr>
        <p:txBody>
          <a:bodyPr>
            <a:prstTxWarp prst="textNoShape">
              <a:avLst/>
            </a:prstTxWarp>
            <a:spAutoFit/>
          </a:bodyPr>
          <a:lstStyle/>
          <a:p>
            <a:r>
              <a:rPr lang="en-US" dirty="0"/>
              <a:t>A Volkswagen can do .650 “</a:t>
            </a:r>
            <a:r>
              <a:rPr lang="en-US" dirty="0" err="1"/>
              <a:t>g”s</a:t>
            </a:r>
            <a:r>
              <a:rPr lang="en-US" dirty="0"/>
              <a:t> (0.65 x 9.81) of lateral acceleration.  What is the minimum radius turn at 27.0 m/s? </a:t>
            </a:r>
            <a:r>
              <a:rPr lang="en-US" sz="900" dirty="0"/>
              <a:t>(3)</a:t>
            </a:r>
            <a:endParaRPr lang="en-US" sz="900" dirty="0">
              <a:sym typeface="Symbol" charset="2"/>
            </a:endParaRPr>
          </a:p>
        </p:txBody>
      </p:sp>
      <p:sp>
        <p:nvSpPr>
          <p:cNvPr id="28675" name="Text Box 3"/>
          <p:cNvSpPr txBox="1">
            <a:spLocks noChangeArrowheads="1"/>
          </p:cNvSpPr>
          <p:nvPr/>
        </p:nvSpPr>
        <p:spPr bwMode="auto">
          <a:xfrm>
            <a:off x="228600" y="2032000"/>
            <a:ext cx="8686800" cy="1570038"/>
          </a:xfrm>
          <a:prstGeom prst="rect">
            <a:avLst/>
          </a:prstGeom>
          <a:noFill/>
          <a:ln w="9525">
            <a:noFill/>
            <a:miter lim="800000"/>
            <a:headEnd/>
            <a:tailEnd/>
          </a:ln>
        </p:spPr>
        <p:txBody>
          <a:bodyPr>
            <a:prstTxWarp prst="textNoShape">
              <a:avLst/>
            </a:prstTxWarp>
            <a:spAutoFit/>
          </a:bodyPr>
          <a:lstStyle/>
          <a:p>
            <a:pPr eaLnBrk="0" hangingPunct="0"/>
            <a:r>
              <a:rPr lang="en-US" sz="1600"/>
              <a:t>a = v</a:t>
            </a:r>
            <a:r>
              <a:rPr lang="en-US" sz="1600" baseline="30000"/>
              <a:t>2</a:t>
            </a:r>
            <a:r>
              <a:rPr lang="en-US" sz="1600"/>
              <a:t>/r  </a:t>
            </a:r>
          </a:p>
          <a:p>
            <a:pPr eaLnBrk="0" hangingPunct="0"/>
            <a:r>
              <a:rPr lang="en-US" sz="1600"/>
              <a:t>1g= 9.81 m/s/s</a:t>
            </a:r>
          </a:p>
          <a:p>
            <a:pPr eaLnBrk="0" hangingPunct="0"/>
            <a:r>
              <a:rPr lang="en-US" sz="1600"/>
              <a:t>a = (9.81 m/s/s)(.650) = 6.3765 m/s/s</a:t>
            </a:r>
          </a:p>
          <a:p>
            <a:pPr eaLnBrk="0" hangingPunct="0"/>
            <a:r>
              <a:rPr lang="en-US" sz="1600"/>
              <a:t>6.3765 m/s/s = (27.0 m/s)</a:t>
            </a:r>
            <a:r>
              <a:rPr lang="en-US" sz="1600" baseline="30000"/>
              <a:t>2</a:t>
            </a:r>
            <a:r>
              <a:rPr lang="en-US" sz="1600"/>
              <a:t>/r</a:t>
            </a:r>
          </a:p>
          <a:p>
            <a:pPr eaLnBrk="0" hangingPunct="0"/>
            <a:r>
              <a:rPr lang="en-US" sz="1600"/>
              <a:t>r = (27.0 m/s)</a:t>
            </a:r>
            <a:r>
              <a:rPr lang="en-US" sz="1600" baseline="30000"/>
              <a:t>2</a:t>
            </a:r>
            <a:r>
              <a:rPr lang="en-US" sz="1600"/>
              <a:t>/(6.3765 m/s/s) = 114.326 m</a:t>
            </a:r>
          </a:p>
          <a:p>
            <a:pPr eaLnBrk="0" hangingPunct="0"/>
            <a:r>
              <a:rPr lang="en-US" sz="1600"/>
              <a:t>r = 114m</a:t>
            </a:r>
          </a:p>
        </p:txBody>
      </p:sp>
      <p:sp>
        <p:nvSpPr>
          <p:cNvPr id="38916" name="Text Box 4"/>
          <p:cNvSpPr txBox="1">
            <a:spLocks noChangeArrowheads="1"/>
          </p:cNvSpPr>
          <p:nvPr/>
        </p:nvSpPr>
        <p:spPr bwMode="auto">
          <a:xfrm>
            <a:off x="152400" y="4991100"/>
            <a:ext cx="874713" cy="461963"/>
          </a:xfrm>
          <a:prstGeom prst="rect">
            <a:avLst/>
          </a:prstGeom>
          <a:noFill/>
          <a:ln w="25400">
            <a:noFill/>
            <a:miter lim="800000"/>
            <a:headEnd/>
            <a:tailEnd/>
          </a:ln>
        </p:spPr>
        <p:txBody>
          <a:bodyPr wrap="none">
            <a:prstTxWarp prst="textNoShape">
              <a:avLst/>
            </a:prstTxWarp>
            <a:spAutoFit/>
          </a:bodyPr>
          <a:lstStyle/>
          <a:p>
            <a:r>
              <a:rPr lang="en-US"/>
              <a:t>114m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6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04801" y="254001"/>
            <a:ext cx="8093075" cy="2554545"/>
          </a:xfrm>
          <a:prstGeom prst="rect">
            <a:avLst/>
          </a:prstGeom>
          <a:noFill/>
          <a:ln w="9525">
            <a:noFill/>
            <a:miter lim="800000"/>
            <a:headEnd/>
            <a:tailEnd/>
          </a:ln>
        </p:spPr>
        <p:txBody>
          <a:bodyPr>
            <a:spAutoFit/>
          </a:bodyPr>
          <a:lstStyle/>
          <a:p>
            <a:r>
              <a:rPr lang="en-US" sz="4000"/>
              <a:t>A merry-go-round completes a revolution every 7.15 seconds.  What is your centripetal acceleration if you are 3.52 m from the center of rotation?</a:t>
            </a:r>
            <a:endParaRPr lang="en-US" sz="4000">
              <a:sym typeface="Symbol" charset="2"/>
            </a:endParaRPr>
          </a:p>
        </p:txBody>
      </p:sp>
      <p:sp>
        <p:nvSpPr>
          <p:cNvPr id="23555" name="Text Box 3"/>
          <p:cNvSpPr txBox="1">
            <a:spLocks noChangeArrowheads="1"/>
          </p:cNvSpPr>
          <p:nvPr/>
        </p:nvSpPr>
        <p:spPr bwMode="auto">
          <a:xfrm>
            <a:off x="228600" y="2489729"/>
            <a:ext cx="8686800" cy="2062103"/>
          </a:xfrm>
          <a:prstGeom prst="rect">
            <a:avLst/>
          </a:prstGeom>
          <a:noFill/>
          <a:ln w="9525">
            <a:noFill/>
            <a:miter lim="800000"/>
            <a:headEnd/>
            <a:tailEnd/>
          </a:ln>
        </p:spPr>
        <p:txBody>
          <a:bodyPr>
            <a:spAutoFit/>
          </a:bodyPr>
          <a:lstStyle/>
          <a:p>
            <a:pPr eaLnBrk="0" hangingPunct="0"/>
            <a:r>
              <a:rPr lang="en-US" sz="3200"/>
              <a:t>a = 4</a:t>
            </a:r>
            <a:r>
              <a:rPr lang="en-US" sz="2800">
                <a:sym typeface="Symbol" charset="2"/>
              </a:rPr>
              <a:t></a:t>
            </a:r>
            <a:r>
              <a:rPr lang="en-US" sz="2800" baseline="30000">
                <a:sym typeface="Symbol" charset="2"/>
              </a:rPr>
              <a:t>2</a:t>
            </a:r>
            <a:r>
              <a:rPr lang="en-US" sz="2800">
                <a:sym typeface="Symbol" charset="2"/>
              </a:rPr>
              <a:t>r/T</a:t>
            </a:r>
            <a:r>
              <a:rPr lang="en-US" sz="2800" baseline="30000">
                <a:sym typeface="Symbol" charset="2"/>
              </a:rPr>
              <a:t>2</a:t>
            </a:r>
            <a:endParaRPr lang="en-US" sz="3200"/>
          </a:p>
          <a:p>
            <a:pPr eaLnBrk="0" hangingPunct="0"/>
            <a:r>
              <a:rPr lang="en-US" sz="3200"/>
              <a:t>a = 4</a:t>
            </a:r>
            <a:r>
              <a:rPr lang="en-US" sz="2800">
                <a:sym typeface="Symbol" charset="2"/>
              </a:rPr>
              <a:t></a:t>
            </a:r>
            <a:r>
              <a:rPr lang="en-US" sz="2800" baseline="30000">
                <a:sym typeface="Symbol" charset="2"/>
              </a:rPr>
              <a:t>2</a:t>
            </a:r>
            <a:r>
              <a:rPr lang="en-US" sz="2800">
                <a:sym typeface="Symbol" charset="2"/>
              </a:rPr>
              <a:t>(3.52 m)/(7.15 s)</a:t>
            </a:r>
            <a:r>
              <a:rPr lang="en-US" sz="2800" baseline="30000">
                <a:sym typeface="Symbol" charset="2"/>
              </a:rPr>
              <a:t>2</a:t>
            </a:r>
            <a:endParaRPr lang="en-US" sz="3200"/>
          </a:p>
          <a:p>
            <a:pPr eaLnBrk="0" hangingPunct="0"/>
            <a:r>
              <a:rPr lang="en-US" sz="3200"/>
              <a:t>a = 2.72 m/s/s</a:t>
            </a:r>
          </a:p>
          <a:p>
            <a:pPr eaLnBrk="0" hangingPunct="0"/>
            <a:endParaRPr lang="en-US" sz="3200"/>
          </a:p>
        </p:txBody>
      </p:sp>
      <p:sp>
        <p:nvSpPr>
          <p:cNvPr id="24580" name="Text Box 4"/>
          <p:cNvSpPr txBox="1">
            <a:spLocks noChangeArrowheads="1"/>
          </p:cNvSpPr>
          <p:nvPr/>
        </p:nvSpPr>
        <p:spPr bwMode="auto">
          <a:xfrm>
            <a:off x="152401" y="5461000"/>
            <a:ext cx="817853" cy="276999"/>
          </a:xfrm>
          <a:prstGeom prst="rect">
            <a:avLst/>
          </a:prstGeom>
          <a:noFill/>
          <a:ln w="25400">
            <a:noFill/>
            <a:miter lim="800000"/>
            <a:headEnd/>
            <a:tailEnd/>
          </a:ln>
        </p:spPr>
        <p:txBody>
          <a:bodyPr wrap="none">
            <a:spAutoFit/>
          </a:bodyPr>
          <a:lstStyle/>
          <a:p>
            <a:r>
              <a:rPr lang="en-US" sz="1200"/>
              <a:t>2.72 m/s/s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04801" y="254001"/>
            <a:ext cx="8093075" cy="1938992"/>
          </a:xfrm>
          <a:prstGeom prst="rect">
            <a:avLst/>
          </a:prstGeom>
          <a:noFill/>
          <a:ln w="9525">
            <a:noFill/>
            <a:miter lim="800000"/>
            <a:headEnd/>
            <a:tailEnd/>
          </a:ln>
        </p:spPr>
        <p:txBody>
          <a:bodyPr>
            <a:spAutoFit/>
          </a:bodyPr>
          <a:lstStyle/>
          <a:p>
            <a:r>
              <a:rPr lang="en-US" sz="4000"/>
              <a:t>What force is required to swing a 5.0kg object at  6.0m/s in a 75cm radius circle?	</a:t>
            </a:r>
            <a:endParaRPr lang="en-US" sz="4000">
              <a:sym typeface="Symbol" charset="2"/>
            </a:endParaRPr>
          </a:p>
        </p:txBody>
      </p:sp>
      <p:sp>
        <p:nvSpPr>
          <p:cNvPr id="15363" name="Text Box 3"/>
          <p:cNvSpPr txBox="1">
            <a:spLocks noChangeArrowheads="1"/>
          </p:cNvSpPr>
          <p:nvPr/>
        </p:nvSpPr>
        <p:spPr bwMode="auto">
          <a:xfrm>
            <a:off x="228600" y="2032000"/>
            <a:ext cx="8686800" cy="2062103"/>
          </a:xfrm>
          <a:prstGeom prst="rect">
            <a:avLst/>
          </a:prstGeom>
          <a:noFill/>
          <a:ln w="9525">
            <a:noFill/>
            <a:miter lim="800000"/>
            <a:headEnd/>
            <a:tailEnd/>
          </a:ln>
        </p:spPr>
        <p:txBody>
          <a:bodyPr>
            <a:spAutoFit/>
          </a:bodyPr>
          <a:lstStyle/>
          <a:p>
            <a:pPr eaLnBrk="0" hangingPunct="0"/>
            <a:r>
              <a:rPr lang="en-US" sz="3200"/>
              <a:t>F = ma, a=v</a:t>
            </a:r>
            <a:r>
              <a:rPr lang="en-US" sz="3200" baseline="30000"/>
              <a:t>2</a:t>
            </a:r>
            <a:r>
              <a:rPr lang="en-US" sz="3200"/>
              <a:t>/r</a:t>
            </a:r>
          </a:p>
          <a:p>
            <a:pPr eaLnBrk="0" hangingPunct="0"/>
            <a:r>
              <a:rPr lang="en-US" sz="3200"/>
              <a:t>F = mv</a:t>
            </a:r>
            <a:r>
              <a:rPr lang="en-US" sz="3200" baseline="30000"/>
              <a:t>2</a:t>
            </a:r>
            <a:r>
              <a:rPr lang="en-US" sz="3200"/>
              <a:t>/r</a:t>
            </a:r>
          </a:p>
          <a:p>
            <a:pPr eaLnBrk="0" hangingPunct="0"/>
            <a:r>
              <a:rPr lang="en-US" sz="3200"/>
              <a:t>F = (5.0 kg)(6.0</a:t>
            </a:r>
            <a:r>
              <a:rPr lang="en-US" sz="3200" baseline="30000"/>
              <a:t> </a:t>
            </a:r>
            <a:r>
              <a:rPr lang="en-US" sz="3200"/>
              <a:t>m/s)</a:t>
            </a:r>
            <a:r>
              <a:rPr lang="en-US" sz="3200" baseline="30000"/>
              <a:t>2</a:t>
            </a:r>
            <a:r>
              <a:rPr lang="en-US" sz="3200"/>
              <a:t>/(.75 m)</a:t>
            </a:r>
          </a:p>
          <a:p>
            <a:pPr eaLnBrk="0" hangingPunct="0"/>
            <a:r>
              <a:rPr lang="en-US" sz="3200"/>
              <a:t>F = 240N</a:t>
            </a:r>
          </a:p>
        </p:txBody>
      </p:sp>
      <p:sp>
        <p:nvSpPr>
          <p:cNvPr id="27652" name="Text Box 4"/>
          <p:cNvSpPr txBox="1">
            <a:spLocks noChangeArrowheads="1"/>
          </p:cNvSpPr>
          <p:nvPr/>
        </p:nvSpPr>
        <p:spPr bwMode="auto">
          <a:xfrm>
            <a:off x="152400" y="5461000"/>
            <a:ext cx="526106" cy="276999"/>
          </a:xfrm>
          <a:prstGeom prst="rect">
            <a:avLst/>
          </a:prstGeom>
          <a:noFill/>
          <a:ln w="25400">
            <a:noFill/>
            <a:miter lim="800000"/>
            <a:headEnd/>
            <a:tailEnd/>
          </a:ln>
        </p:spPr>
        <p:txBody>
          <a:bodyPr wrap="none">
            <a:spAutoFit/>
          </a:bodyPr>
          <a:lstStyle/>
          <a:p>
            <a:r>
              <a:rPr lang="en-US" sz="1200"/>
              <a:t>240N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304801" y="127001"/>
            <a:ext cx="8093075" cy="1569660"/>
          </a:xfrm>
          <a:prstGeom prst="rect">
            <a:avLst/>
          </a:prstGeom>
          <a:noFill/>
          <a:ln w="9525">
            <a:noFill/>
            <a:miter lim="800000"/>
            <a:headEnd/>
            <a:tailEnd/>
          </a:ln>
          <a:effectLst/>
        </p:spPr>
        <p:txBody>
          <a:bodyPr>
            <a:spAutoFit/>
          </a:bodyPr>
          <a:lstStyle/>
          <a:p>
            <a:r>
              <a:rPr lang="en-US" dirty="0"/>
              <a:t>What is the centripetal acceleration of a point 35.0 cm from an axis of a wheel that has an angular velocity of 12.0 rad/s?</a:t>
            </a:r>
          </a:p>
          <a:p>
            <a:r>
              <a:rPr lang="en-US" dirty="0">
                <a:sym typeface="Symbol" pitchFamily="18" charset="2"/>
              </a:rPr>
              <a:t>What force is required to make a 15.0 gram mass adhere to the wheel at this radius?</a:t>
            </a:r>
          </a:p>
        </p:txBody>
      </p:sp>
      <p:sp>
        <p:nvSpPr>
          <p:cNvPr id="57348" name="Text Box 4"/>
          <p:cNvSpPr txBox="1">
            <a:spLocks noChangeArrowheads="1"/>
          </p:cNvSpPr>
          <p:nvPr/>
        </p:nvSpPr>
        <p:spPr bwMode="auto">
          <a:xfrm>
            <a:off x="152401" y="5461000"/>
            <a:ext cx="1313180" cy="276999"/>
          </a:xfrm>
          <a:prstGeom prst="rect">
            <a:avLst/>
          </a:prstGeom>
          <a:noFill/>
          <a:ln w="25400">
            <a:noFill/>
            <a:miter lim="800000"/>
            <a:headEnd/>
            <a:tailEnd/>
          </a:ln>
          <a:effectLst/>
        </p:spPr>
        <p:txBody>
          <a:bodyPr wrap="none">
            <a:spAutoFit/>
          </a:bodyPr>
          <a:lstStyle/>
          <a:p>
            <a:r>
              <a:rPr lang="en-US" sz="1200" dirty="0"/>
              <a:t>50. m/s/s, 0.756 N</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04801" y="254000"/>
            <a:ext cx="8093075" cy="3785652"/>
          </a:xfrm>
          <a:prstGeom prst="rect">
            <a:avLst/>
          </a:prstGeom>
          <a:noFill/>
          <a:ln w="9525">
            <a:noFill/>
            <a:miter lim="800000"/>
            <a:headEnd/>
            <a:tailEnd/>
          </a:ln>
        </p:spPr>
        <p:txBody>
          <a:bodyPr>
            <a:spAutoFit/>
          </a:bodyPr>
          <a:lstStyle/>
          <a:p>
            <a:r>
              <a:rPr lang="en-US" sz="4000"/>
              <a:t>If there is a reliable coefficient of friction of .75 between the average car tire and the road, what is the minimum radius a 1200 kg car can have at 31.3 m/s?  Does the answer depend on the mass?</a:t>
            </a:r>
            <a:endParaRPr lang="en-US" sz="4000">
              <a:sym typeface="Symbol" charset="2"/>
            </a:endParaRPr>
          </a:p>
        </p:txBody>
      </p:sp>
      <p:sp>
        <p:nvSpPr>
          <p:cNvPr id="15363" name="Text Box 3"/>
          <p:cNvSpPr txBox="1">
            <a:spLocks noChangeArrowheads="1"/>
          </p:cNvSpPr>
          <p:nvPr/>
        </p:nvSpPr>
        <p:spPr bwMode="auto">
          <a:xfrm>
            <a:off x="152400" y="3429000"/>
            <a:ext cx="8686800" cy="707886"/>
          </a:xfrm>
          <a:prstGeom prst="rect">
            <a:avLst/>
          </a:prstGeom>
          <a:noFill/>
          <a:ln w="9525">
            <a:noFill/>
            <a:miter lim="800000"/>
            <a:headEnd/>
            <a:tailEnd/>
          </a:ln>
        </p:spPr>
        <p:txBody>
          <a:bodyPr>
            <a:spAutoFit/>
          </a:bodyPr>
          <a:lstStyle/>
          <a:p>
            <a:pPr eaLnBrk="0" hangingPunct="0"/>
            <a:r>
              <a:rPr lang="en-US" sz="2000"/>
              <a:t>F = ma, a=v</a:t>
            </a:r>
            <a:r>
              <a:rPr lang="en-US" sz="2000" baseline="30000"/>
              <a:t>2</a:t>
            </a:r>
            <a:r>
              <a:rPr lang="en-US" sz="2000"/>
              <a:t>/r, F = mv</a:t>
            </a:r>
            <a:r>
              <a:rPr lang="en-US" sz="2000" baseline="30000"/>
              <a:t>2</a:t>
            </a:r>
            <a:r>
              <a:rPr lang="en-US" sz="2000"/>
              <a:t>/r = μmg</a:t>
            </a:r>
          </a:p>
          <a:p>
            <a:pPr eaLnBrk="0" hangingPunct="0"/>
            <a:r>
              <a:rPr lang="en-US" sz="2000"/>
              <a:t>r = mv</a:t>
            </a:r>
            <a:r>
              <a:rPr lang="en-US" sz="2000" baseline="30000"/>
              <a:t>2</a:t>
            </a:r>
            <a:r>
              <a:rPr lang="en-US" sz="2000"/>
              <a:t>/(μmg) = v</a:t>
            </a:r>
            <a:r>
              <a:rPr lang="en-US" sz="2000" baseline="30000"/>
              <a:t>2</a:t>
            </a:r>
            <a:r>
              <a:rPr lang="en-US" sz="2000"/>
              <a:t>/(μg) = 133.155 m</a:t>
            </a:r>
          </a:p>
        </p:txBody>
      </p:sp>
      <p:sp>
        <p:nvSpPr>
          <p:cNvPr id="29700" name="Text Box 4"/>
          <p:cNvSpPr txBox="1">
            <a:spLocks noChangeArrowheads="1"/>
          </p:cNvSpPr>
          <p:nvPr/>
        </p:nvSpPr>
        <p:spPr bwMode="auto">
          <a:xfrm>
            <a:off x="152401" y="5461000"/>
            <a:ext cx="1059906" cy="276999"/>
          </a:xfrm>
          <a:prstGeom prst="rect">
            <a:avLst/>
          </a:prstGeom>
          <a:noFill/>
          <a:ln w="25400">
            <a:noFill/>
            <a:miter lim="800000"/>
            <a:headEnd/>
            <a:tailEnd/>
          </a:ln>
        </p:spPr>
        <p:txBody>
          <a:bodyPr wrap="none">
            <a:spAutoFit/>
          </a:bodyPr>
          <a:lstStyle/>
          <a:p>
            <a:r>
              <a:rPr lang="en-US" sz="1200"/>
              <a:t>130 m, </a:t>
            </a:r>
            <a:r>
              <a:rPr lang="en-US" sz="800"/>
              <a:t>little dogs</a:t>
            </a:r>
            <a:endParaRPr lang="en-US"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srcRect/>
          <a:stretch>
            <a:fillRect/>
          </a:stretch>
        </p:blipFill>
        <p:spPr bwMode="auto">
          <a:xfrm>
            <a:off x="2376488" y="1328738"/>
            <a:ext cx="4391025" cy="3057525"/>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04801" y="254001"/>
            <a:ext cx="8093075" cy="1754326"/>
          </a:xfrm>
          <a:prstGeom prst="rect">
            <a:avLst/>
          </a:prstGeom>
          <a:noFill/>
          <a:ln w="9525">
            <a:noFill/>
            <a:miter lim="800000"/>
            <a:headEnd/>
            <a:tailEnd/>
          </a:ln>
        </p:spPr>
        <p:txBody>
          <a:bodyPr>
            <a:spAutoFit/>
          </a:bodyPr>
          <a:lstStyle/>
          <a:p>
            <a:r>
              <a:rPr lang="en-US" sz="3600" dirty="0"/>
              <a:t>The moon has a mass of 7.36 x 10</a:t>
            </a:r>
            <a:r>
              <a:rPr lang="en-US" sz="3600" baseline="30000" dirty="0"/>
              <a:t>22</a:t>
            </a:r>
            <a:r>
              <a:rPr lang="en-US" sz="3600" dirty="0"/>
              <a:t> kg, and a radius of 1.74 x 10</a:t>
            </a:r>
            <a:r>
              <a:rPr lang="en-US" sz="3600" baseline="30000" dirty="0"/>
              <a:t>6</a:t>
            </a:r>
            <a:r>
              <a:rPr lang="en-US" sz="3600" dirty="0"/>
              <a:t> m.  What does a 34.2 kg mass weight on the surface?</a:t>
            </a:r>
            <a:endParaRPr lang="en-US" sz="3600" dirty="0">
              <a:sym typeface="Symbol" charset="2"/>
            </a:endParaRPr>
          </a:p>
        </p:txBody>
      </p:sp>
      <p:sp>
        <p:nvSpPr>
          <p:cNvPr id="11267" name="Text Box 4"/>
          <p:cNvSpPr txBox="1">
            <a:spLocks noChangeArrowheads="1"/>
          </p:cNvSpPr>
          <p:nvPr/>
        </p:nvSpPr>
        <p:spPr bwMode="auto">
          <a:xfrm>
            <a:off x="152400" y="5461000"/>
            <a:ext cx="603050" cy="276999"/>
          </a:xfrm>
          <a:prstGeom prst="rect">
            <a:avLst/>
          </a:prstGeom>
          <a:noFill/>
          <a:ln w="25400">
            <a:noFill/>
            <a:miter lim="800000"/>
            <a:headEnd/>
            <a:tailEnd/>
          </a:ln>
        </p:spPr>
        <p:txBody>
          <a:bodyPr wrap="none">
            <a:spAutoFit/>
          </a:bodyPr>
          <a:lstStyle/>
          <a:p>
            <a:r>
              <a:rPr lang="en-US" sz="1200"/>
              <a:t>55.5 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4" name="Arc 14"/>
          <p:cNvSpPr>
            <a:spLocks/>
          </p:cNvSpPr>
          <p:nvPr/>
        </p:nvSpPr>
        <p:spPr bwMode="auto">
          <a:xfrm rot="1584298" flipH="1">
            <a:off x="3975100" y="2259542"/>
            <a:ext cx="395288" cy="373063"/>
          </a:xfrm>
          <a:custGeom>
            <a:avLst/>
            <a:gdLst>
              <a:gd name="G0" fmla="+- 0 0 0"/>
              <a:gd name="G1" fmla="+- 18117 0 0"/>
              <a:gd name="G2" fmla="+- 21600 0 0"/>
              <a:gd name="T0" fmla="*/ 11761 w 16034"/>
              <a:gd name="T1" fmla="*/ 0 h 18117"/>
              <a:gd name="T2" fmla="*/ 16034 w 16034"/>
              <a:gd name="T3" fmla="*/ 3644 h 18117"/>
              <a:gd name="T4" fmla="*/ 0 w 16034"/>
              <a:gd name="T5" fmla="*/ 18117 h 18117"/>
            </a:gdLst>
            <a:ahLst/>
            <a:cxnLst>
              <a:cxn ang="0">
                <a:pos x="T0" y="T1"/>
              </a:cxn>
              <a:cxn ang="0">
                <a:pos x="T2" y="T3"/>
              </a:cxn>
              <a:cxn ang="0">
                <a:pos x="T4" y="T5"/>
              </a:cxn>
            </a:cxnLst>
            <a:rect l="0" t="0" r="r" b="b"/>
            <a:pathLst>
              <a:path w="16034" h="18117" fill="none" extrusionOk="0">
                <a:moveTo>
                  <a:pt x="11761" y="-1"/>
                </a:moveTo>
                <a:cubicBezTo>
                  <a:pt x="13337" y="1023"/>
                  <a:pt x="14774" y="2248"/>
                  <a:pt x="16034" y="3643"/>
                </a:cubicBezTo>
              </a:path>
              <a:path w="16034" h="18117" stroke="0" extrusionOk="0">
                <a:moveTo>
                  <a:pt x="11761" y="-1"/>
                </a:moveTo>
                <a:cubicBezTo>
                  <a:pt x="13337" y="1023"/>
                  <a:pt x="14774" y="2248"/>
                  <a:pt x="16034" y="3643"/>
                </a:cubicBezTo>
                <a:lnTo>
                  <a:pt x="0" y="18117"/>
                </a:lnTo>
                <a:close/>
              </a:path>
            </a:pathLst>
          </a:custGeom>
          <a:noFill/>
          <a:ln w="38100">
            <a:solidFill>
              <a:schemeClr val="tx1"/>
            </a:solidFill>
            <a:round/>
            <a:headEnd/>
            <a:tailEnd/>
          </a:ln>
          <a:effectLst/>
        </p:spPr>
        <p:txBody>
          <a:bodyPr wrap="none" anchor="ctr"/>
          <a:lstStyle/>
          <a:p>
            <a:endParaRPr lang="en-US"/>
          </a:p>
        </p:txBody>
      </p:sp>
      <p:sp>
        <p:nvSpPr>
          <p:cNvPr id="92165" name="Line 5"/>
          <p:cNvSpPr>
            <a:spLocks noChangeShapeType="1"/>
          </p:cNvSpPr>
          <p:nvPr/>
        </p:nvSpPr>
        <p:spPr bwMode="auto">
          <a:xfrm flipH="1" flipV="1">
            <a:off x="3276600" y="825500"/>
            <a:ext cx="990600" cy="1905000"/>
          </a:xfrm>
          <a:prstGeom prst="line">
            <a:avLst/>
          </a:prstGeom>
          <a:noFill/>
          <a:ln w="38100">
            <a:solidFill>
              <a:srgbClr val="FF0000"/>
            </a:solidFill>
            <a:round/>
            <a:headEnd/>
            <a:tailEnd type="triangle" w="med" len="med"/>
          </a:ln>
          <a:effectLst/>
        </p:spPr>
        <p:txBody>
          <a:bodyPr/>
          <a:lstStyle/>
          <a:p>
            <a:endParaRPr lang="en-US"/>
          </a:p>
        </p:txBody>
      </p:sp>
      <p:sp>
        <p:nvSpPr>
          <p:cNvPr id="92166" name="Text Box 6"/>
          <p:cNvSpPr txBox="1">
            <a:spLocks noChangeArrowheads="1"/>
          </p:cNvSpPr>
          <p:nvPr/>
        </p:nvSpPr>
        <p:spPr bwMode="auto">
          <a:xfrm>
            <a:off x="3962400" y="2781300"/>
            <a:ext cx="825867" cy="461665"/>
          </a:xfrm>
          <a:prstGeom prst="rect">
            <a:avLst/>
          </a:prstGeom>
          <a:noFill/>
          <a:ln w="38100">
            <a:noFill/>
            <a:miter lim="800000"/>
            <a:headEnd/>
            <a:tailEnd/>
          </a:ln>
          <a:effectLst/>
        </p:spPr>
        <p:txBody>
          <a:bodyPr wrap="none">
            <a:spAutoFit/>
          </a:bodyPr>
          <a:lstStyle/>
          <a:p>
            <a:r>
              <a:rPr lang="en-US" dirty="0"/>
              <a:t>26.0</a:t>
            </a:r>
            <a:r>
              <a:rPr lang="en-US" baseline="30000" dirty="0"/>
              <a:t>o</a:t>
            </a:r>
          </a:p>
        </p:txBody>
      </p:sp>
      <p:sp>
        <p:nvSpPr>
          <p:cNvPr id="92173" name="Line 13"/>
          <p:cNvSpPr>
            <a:spLocks noChangeShapeType="1"/>
          </p:cNvSpPr>
          <p:nvPr/>
        </p:nvSpPr>
        <p:spPr bwMode="auto">
          <a:xfrm>
            <a:off x="4267200" y="1206500"/>
            <a:ext cx="0" cy="1524000"/>
          </a:xfrm>
          <a:prstGeom prst="line">
            <a:avLst/>
          </a:prstGeom>
          <a:noFill/>
          <a:ln w="38100">
            <a:solidFill>
              <a:schemeClr val="tx1"/>
            </a:solidFill>
            <a:round/>
            <a:headEnd/>
            <a:tailEnd/>
          </a:ln>
          <a:effectLst/>
        </p:spPr>
        <p:txBody>
          <a:bodyPr/>
          <a:lstStyle/>
          <a:p>
            <a:endParaRPr lang="en-US"/>
          </a:p>
        </p:txBody>
      </p:sp>
      <p:sp>
        <p:nvSpPr>
          <p:cNvPr id="16" name="Text Box 11"/>
          <p:cNvSpPr txBox="1">
            <a:spLocks noChangeArrowheads="1"/>
          </p:cNvSpPr>
          <p:nvPr/>
        </p:nvSpPr>
        <p:spPr bwMode="auto">
          <a:xfrm>
            <a:off x="669925" y="97896"/>
            <a:ext cx="4548040" cy="461665"/>
          </a:xfrm>
          <a:prstGeom prst="rect">
            <a:avLst/>
          </a:prstGeom>
          <a:noFill/>
          <a:ln w="38100">
            <a:noFill/>
            <a:miter lim="800000"/>
            <a:headEnd/>
            <a:tailEnd/>
          </a:ln>
          <a:effectLst/>
        </p:spPr>
        <p:txBody>
          <a:bodyPr wrap="none">
            <a:spAutoFit/>
          </a:bodyPr>
          <a:lstStyle/>
          <a:p>
            <a:r>
              <a:rPr lang="en-US" dirty="0"/>
              <a:t>Find the components of this vector:</a:t>
            </a:r>
          </a:p>
        </p:txBody>
      </p:sp>
      <p:sp>
        <p:nvSpPr>
          <p:cNvPr id="7" name="Text Box 6"/>
          <p:cNvSpPr txBox="1">
            <a:spLocks noChangeArrowheads="1"/>
          </p:cNvSpPr>
          <p:nvPr/>
        </p:nvSpPr>
        <p:spPr bwMode="auto">
          <a:xfrm>
            <a:off x="2514600" y="1104900"/>
            <a:ext cx="1039067" cy="461665"/>
          </a:xfrm>
          <a:prstGeom prst="rect">
            <a:avLst/>
          </a:prstGeom>
          <a:noFill/>
          <a:ln w="38100">
            <a:noFill/>
            <a:miter lim="800000"/>
            <a:headEnd/>
            <a:tailEnd/>
          </a:ln>
          <a:effectLst/>
        </p:spPr>
        <p:txBody>
          <a:bodyPr wrap="none">
            <a:spAutoFit/>
          </a:bodyPr>
          <a:lstStyle/>
          <a:p>
            <a:r>
              <a:rPr lang="en-US" dirty="0"/>
              <a:t>37.0 m</a:t>
            </a:r>
            <a:endParaRPr lang="en-US" baseline="30000" dirty="0"/>
          </a:p>
        </p:txBody>
      </p:sp>
      <p:sp>
        <p:nvSpPr>
          <p:cNvPr id="8" name="TextBox 7"/>
          <p:cNvSpPr txBox="1"/>
          <p:nvPr/>
        </p:nvSpPr>
        <p:spPr>
          <a:xfrm>
            <a:off x="228600" y="5295900"/>
            <a:ext cx="1486304" cy="276999"/>
          </a:xfrm>
          <a:prstGeom prst="rect">
            <a:avLst/>
          </a:prstGeom>
          <a:noFill/>
        </p:spPr>
        <p:txBody>
          <a:bodyPr wrap="none" rtlCol="0">
            <a:spAutoFit/>
          </a:bodyPr>
          <a:lstStyle/>
          <a:p>
            <a:r>
              <a:rPr lang="en-US" sz="1200" dirty="0"/>
              <a:t>-16.2 m x + 33.3 m y</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04801" y="254001"/>
            <a:ext cx="8093075" cy="1384995"/>
          </a:xfrm>
          <a:prstGeom prst="rect">
            <a:avLst/>
          </a:prstGeom>
          <a:noFill/>
          <a:ln w="9525">
            <a:noFill/>
            <a:miter lim="800000"/>
            <a:headEnd/>
            <a:tailEnd/>
          </a:ln>
        </p:spPr>
        <p:txBody>
          <a:bodyPr>
            <a:spAutoFit/>
          </a:bodyPr>
          <a:lstStyle/>
          <a:p>
            <a:r>
              <a:rPr lang="en-US" sz="2800" dirty="0"/>
              <a:t>On the surface of planet </a:t>
            </a:r>
            <a:r>
              <a:rPr lang="en-US" sz="2800" dirty="0" err="1"/>
              <a:t>Zirkonn</a:t>
            </a:r>
            <a:r>
              <a:rPr lang="en-US" sz="2800" dirty="0"/>
              <a:t>, a 4.50 kg mass weighs 34.6 N.  What is the gravitational field strength on the surface of </a:t>
            </a:r>
            <a:r>
              <a:rPr lang="en-US" sz="2800" dirty="0" err="1"/>
              <a:t>Zirkonn</a:t>
            </a:r>
            <a:r>
              <a:rPr lang="en-US" sz="2800" dirty="0"/>
              <a:t>?</a:t>
            </a:r>
            <a:endParaRPr lang="en-US" sz="2800" dirty="0">
              <a:sym typeface="Symbol" charset="2"/>
            </a:endParaRPr>
          </a:p>
        </p:txBody>
      </p:sp>
      <p:sp>
        <p:nvSpPr>
          <p:cNvPr id="11267" name="Text Box 4"/>
          <p:cNvSpPr txBox="1">
            <a:spLocks noChangeArrowheads="1"/>
          </p:cNvSpPr>
          <p:nvPr/>
        </p:nvSpPr>
        <p:spPr bwMode="auto">
          <a:xfrm>
            <a:off x="152400" y="5461000"/>
            <a:ext cx="800219" cy="276999"/>
          </a:xfrm>
          <a:prstGeom prst="rect">
            <a:avLst/>
          </a:prstGeom>
          <a:noFill/>
          <a:ln w="25400">
            <a:noFill/>
            <a:miter lim="800000"/>
            <a:headEnd/>
            <a:tailEnd/>
          </a:ln>
        </p:spPr>
        <p:txBody>
          <a:bodyPr wrap="none">
            <a:spAutoFit/>
          </a:bodyPr>
          <a:lstStyle/>
          <a:p>
            <a:r>
              <a:rPr lang="en-US" sz="1200" dirty="0"/>
              <a:t>7.69 N/kg</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04801" y="254001"/>
            <a:ext cx="8093075" cy="1754326"/>
          </a:xfrm>
          <a:prstGeom prst="rect">
            <a:avLst/>
          </a:prstGeom>
          <a:noFill/>
          <a:ln w="9525">
            <a:noFill/>
            <a:miter lim="800000"/>
            <a:headEnd/>
            <a:tailEnd/>
          </a:ln>
        </p:spPr>
        <p:txBody>
          <a:bodyPr>
            <a:spAutoFit/>
          </a:bodyPr>
          <a:lstStyle/>
          <a:p>
            <a:r>
              <a:rPr lang="en-US" sz="3600" dirty="0"/>
              <a:t>The moon has a mass of 7.36 x 10</a:t>
            </a:r>
            <a:r>
              <a:rPr lang="en-US" sz="3600" baseline="30000" dirty="0"/>
              <a:t>22</a:t>
            </a:r>
            <a:r>
              <a:rPr lang="en-US" sz="3600" dirty="0"/>
              <a:t> kg, and a radius of 1.74 x 10</a:t>
            </a:r>
            <a:r>
              <a:rPr lang="en-US" sz="3600" baseline="30000" dirty="0"/>
              <a:t>6</a:t>
            </a:r>
            <a:r>
              <a:rPr lang="en-US" sz="3600" dirty="0"/>
              <a:t> m.  What is the acceleration of gravity on its surface?</a:t>
            </a:r>
            <a:endParaRPr lang="en-US" sz="3600" dirty="0">
              <a:sym typeface="Symbol" charset="2"/>
            </a:endParaRPr>
          </a:p>
        </p:txBody>
      </p:sp>
      <p:sp>
        <p:nvSpPr>
          <p:cNvPr id="11267" name="Text Box 4"/>
          <p:cNvSpPr txBox="1">
            <a:spLocks noChangeArrowheads="1"/>
          </p:cNvSpPr>
          <p:nvPr/>
        </p:nvSpPr>
        <p:spPr bwMode="auto">
          <a:xfrm>
            <a:off x="152400" y="5461000"/>
            <a:ext cx="817853" cy="276999"/>
          </a:xfrm>
          <a:prstGeom prst="rect">
            <a:avLst/>
          </a:prstGeom>
          <a:noFill/>
          <a:ln w="25400">
            <a:noFill/>
            <a:miter lim="800000"/>
            <a:headEnd/>
            <a:tailEnd/>
          </a:ln>
        </p:spPr>
        <p:txBody>
          <a:bodyPr wrap="none">
            <a:spAutoFit/>
          </a:bodyPr>
          <a:lstStyle/>
          <a:p>
            <a:r>
              <a:rPr lang="en-US" sz="1200" dirty="0"/>
              <a:t>1.62 m/s/s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srcRect/>
          <a:stretch>
            <a:fillRect/>
          </a:stretch>
        </p:blipFill>
        <p:spPr bwMode="auto">
          <a:xfrm>
            <a:off x="228600" y="495300"/>
            <a:ext cx="4391025" cy="2171700"/>
          </a:xfrm>
          <a:prstGeom prst="rect">
            <a:avLst/>
          </a:prstGeom>
          <a:noFill/>
          <a:ln w="9525">
            <a:noFill/>
            <a:miter lim="800000"/>
            <a:headEnd/>
            <a:tailEnd/>
          </a:ln>
        </p:spPr>
      </p:pic>
      <p:pic>
        <p:nvPicPr>
          <p:cNvPr id="3" name="Picture 2"/>
          <p:cNvPicPr>
            <a:picLocks noChangeAspect="1" noChangeArrowheads="1"/>
          </p:cNvPicPr>
          <p:nvPr/>
        </p:nvPicPr>
        <p:blipFill>
          <a:blip r:embed="rId3"/>
          <a:srcRect/>
          <a:stretch>
            <a:fillRect/>
          </a:stretch>
        </p:blipFill>
        <p:spPr bwMode="auto">
          <a:xfrm>
            <a:off x="5562600" y="571500"/>
            <a:ext cx="2743200" cy="2838450"/>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52401" y="5461000"/>
            <a:ext cx="995785" cy="276999"/>
          </a:xfrm>
          <a:prstGeom prst="rect">
            <a:avLst/>
          </a:prstGeom>
          <a:noFill/>
          <a:ln w="25400">
            <a:noFill/>
            <a:miter lim="800000"/>
            <a:headEnd/>
            <a:tailEnd/>
          </a:ln>
        </p:spPr>
        <p:txBody>
          <a:bodyPr wrap="none">
            <a:spAutoFit/>
          </a:bodyPr>
          <a:lstStyle/>
          <a:p>
            <a:r>
              <a:rPr lang="en-US" sz="1200">
                <a:sym typeface="Symbol" pitchFamily="18" charset="2"/>
              </a:rPr>
              <a:t>4.36 x 10</a:t>
            </a:r>
            <a:r>
              <a:rPr lang="en-US" sz="1200" baseline="30000">
                <a:sym typeface="Symbol" pitchFamily="18" charset="2"/>
              </a:rPr>
              <a:t>-19</a:t>
            </a:r>
            <a:r>
              <a:rPr lang="en-US" sz="1200">
                <a:sym typeface="Symbol" pitchFamily="18" charset="2"/>
              </a:rPr>
              <a:t> J</a:t>
            </a:r>
          </a:p>
        </p:txBody>
      </p:sp>
      <p:sp>
        <p:nvSpPr>
          <p:cNvPr id="80917" name="Text Box 21"/>
          <p:cNvSpPr txBox="1">
            <a:spLocks noChangeArrowheads="1"/>
          </p:cNvSpPr>
          <p:nvPr/>
        </p:nvSpPr>
        <p:spPr bwMode="auto">
          <a:xfrm>
            <a:off x="304800" y="1778000"/>
            <a:ext cx="8534400" cy="1384995"/>
          </a:xfrm>
          <a:prstGeom prst="rect">
            <a:avLst/>
          </a:prstGeom>
          <a:noFill/>
          <a:ln w="9525">
            <a:noFill/>
            <a:miter lim="800000"/>
            <a:headEnd/>
            <a:tailEnd/>
          </a:ln>
        </p:spPr>
        <p:txBody>
          <a:bodyPr>
            <a:spAutoFit/>
          </a:bodyPr>
          <a:lstStyle/>
          <a:p>
            <a:pPr eaLnBrk="0" hangingPunct="0"/>
            <a:r>
              <a:rPr lang="en-US" sz="2800">
                <a:sym typeface="Symbol" pitchFamily="18" charset="2"/>
              </a:rPr>
              <a:t>E = hf </a:t>
            </a:r>
          </a:p>
          <a:p>
            <a:pPr eaLnBrk="0" hangingPunct="0"/>
            <a:r>
              <a:rPr lang="en-US" sz="2800">
                <a:sym typeface="Symbol" pitchFamily="18" charset="2"/>
              </a:rPr>
              <a:t>= (6.626 x 10</a:t>
            </a:r>
            <a:r>
              <a:rPr lang="en-US" sz="2800" baseline="30000">
                <a:sym typeface="Symbol" pitchFamily="18" charset="2"/>
              </a:rPr>
              <a:t>-34</a:t>
            </a:r>
            <a:r>
              <a:rPr lang="en-US" sz="2800">
                <a:sym typeface="Symbol" pitchFamily="18" charset="2"/>
              </a:rPr>
              <a:t> Js)(6.58 x 10</a:t>
            </a:r>
            <a:r>
              <a:rPr lang="en-US" sz="2800" baseline="30000">
                <a:sym typeface="Symbol" pitchFamily="18" charset="2"/>
              </a:rPr>
              <a:t>14</a:t>
            </a:r>
            <a:r>
              <a:rPr lang="en-US" sz="2800">
                <a:sym typeface="Symbol" pitchFamily="18" charset="2"/>
              </a:rPr>
              <a:t> s</a:t>
            </a:r>
            <a:r>
              <a:rPr lang="en-US" sz="2800" baseline="30000">
                <a:sym typeface="Symbol" pitchFamily="18" charset="2"/>
              </a:rPr>
              <a:t>-1</a:t>
            </a:r>
            <a:r>
              <a:rPr lang="en-US" sz="2800">
                <a:sym typeface="Symbol" pitchFamily="18" charset="2"/>
              </a:rPr>
              <a:t>) = 4.36 x 10</a:t>
            </a:r>
            <a:r>
              <a:rPr lang="en-US" sz="2800" baseline="30000">
                <a:sym typeface="Symbol" pitchFamily="18" charset="2"/>
              </a:rPr>
              <a:t>-19</a:t>
            </a:r>
            <a:r>
              <a:rPr lang="en-US" sz="2800">
                <a:sym typeface="Symbol" pitchFamily="18" charset="2"/>
              </a:rPr>
              <a:t> J</a:t>
            </a:r>
          </a:p>
          <a:p>
            <a:pPr eaLnBrk="0" hangingPunct="0"/>
            <a:endParaRPr lang="en-US" sz="2800"/>
          </a:p>
        </p:txBody>
      </p:sp>
      <p:sp>
        <p:nvSpPr>
          <p:cNvPr id="8197" name="Text Box 23"/>
          <p:cNvSpPr txBox="1">
            <a:spLocks noChangeArrowheads="1"/>
          </p:cNvSpPr>
          <p:nvPr/>
        </p:nvSpPr>
        <p:spPr bwMode="auto">
          <a:xfrm>
            <a:off x="304800" y="113771"/>
            <a:ext cx="8534400" cy="1323439"/>
          </a:xfrm>
          <a:prstGeom prst="rect">
            <a:avLst/>
          </a:prstGeom>
          <a:noFill/>
          <a:ln w="9525">
            <a:noFill/>
            <a:miter lim="800000"/>
            <a:headEnd/>
            <a:tailEnd/>
          </a:ln>
        </p:spPr>
        <p:txBody>
          <a:bodyPr>
            <a:spAutoFit/>
          </a:bodyPr>
          <a:lstStyle/>
          <a:p>
            <a:r>
              <a:rPr lang="en-US" sz="4000" b="1"/>
              <a:t>What is the energy (in J) of a photon with a frequency of 6.58 x 10</a:t>
            </a:r>
            <a:r>
              <a:rPr lang="en-US" sz="4000" b="1" baseline="30000"/>
              <a:t>14</a:t>
            </a:r>
            <a:r>
              <a:rPr lang="en-US" sz="4000" b="1"/>
              <a:t> Hz?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917">
                                            <p:txEl>
                                              <p:pRg st="0" end="0"/>
                                            </p:txEl>
                                          </p:spTgt>
                                        </p:tgtEl>
                                        <p:attrNameLst>
                                          <p:attrName>style.visibility</p:attrName>
                                        </p:attrNameLst>
                                      </p:cBhvr>
                                      <p:to>
                                        <p:strVal val="visible"/>
                                      </p:to>
                                    </p:set>
                                    <p:anim calcmode="lin" valueType="num">
                                      <p:cBhvr additive="base">
                                        <p:cTn id="7" dur="500" fill="hold"/>
                                        <p:tgtEl>
                                          <p:spTgt spid="8091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9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917">
                                            <p:txEl>
                                              <p:pRg st="1" end="1"/>
                                            </p:txEl>
                                          </p:spTgt>
                                        </p:tgtEl>
                                        <p:attrNameLst>
                                          <p:attrName>style.visibility</p:attrName>
                                        </p:attrNameLst>
                                      </p:cBhvr>
                                      <p:to>
                                        <p:strVal val="visible"/>
                                      </p:to>
                                    </p:set>
                                    <p:anim calcmode="lin" valueType="num">
                                      <p:cBhvr additive="base">
                                        <p:cTn id="13" dur="500" fill="hold"/>
                                        <p:tgtEl>
                                          <p:spTgt spid="8091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091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17"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52401" y="5461000"/>
            <a:ext cx="689612" cy="276999"/>
          </a:xfrm>
          <a:prstGeom prst="rect">
            <a:avLst/>
          </a:prstGeom>
          <a:noFill/>
          <a:ln w="25400">
            <a:noFill/>
            <a:miter lim="800000"/>
            <a:headEnd/>
            <a:tailEnd/>
          </a:ln>
        </p:spPr>
        <p:txBody>
          <a:bodyPr wrap="none">
            <a:spAutoFit/>
          </a:bodyPr>
          <a:lstStyle/>
          <a:p>
            <a:r>
              <a:rPr lang="en-US" sz="1200">
                <a:sym typeface="Symbol" pitchFamily="18" charset="2"/>
              </a:rPr>
              <a:t>36.5 nm</a:t>
            </a:r>
          </a:p>
        </p:txBody>
      </p:sp>
      <p:sp>
        <p:nvSpPr>
          <p:cNvPr id="123908" name="Text Box 4"/>
          <p:cNvSpPr txBox="1">
            <a:spLocks noChangeArrowheads="1"/>
          </p:cNvSpPr>
          <p:nvPr/>
        </p:nvSpPr>
        <p:spPr bwMode="auto">
          <a:xfrm>
            <a:off x="228600" y="2157677"/>
            <a:ext cx="8534400" cy="2246769"/>
          </a:xfrm>
          <a:prstGeom prst="rect">
            <a:avLst/>
          </a:prstGeom>
          <a:noFill/>
          <a:ln w="9525">
            <a:noFill/>
            <a:miter lim="800000"/>
            <a:headEnd/>
            <a:tailEnd/>
          </a:ln>
        </p:spPr>
        <p:txBody>
          <a:bodyPr>
            <a:spAutoFit/>
          </a:bodyPr>
          <a:lstStyle/>
          <a:p>
            <a:pPr eaLnBrk="0" hangingPunct="0"/>
            <a:r>
              <a:rPr lang="en-US" sz="2800">
                <a:sym typeface="Symbol" pitchFamily="18" charset="2"/>
              </a:rPr>
              <a:t>E = hf </a:t>
            </a:r>
          </a:p>
          <a:p>
            <a:pPr eaLnBrk="0" hangingPunct="0"/>
            <a:r>
              <a:rPr lang="en-US" sz="2800">
                <a:sym typeface="Symbol" pitchFamily="18" charset="2"/>
              </a:rPr>
              <a:t>f = E/h = (</a:t>
            </a:r>
            <a:r>
              <a:rPr lang="en-US" sz="2800"/>
              <a:t>5.45 x 10</a:t>
            </a:r>
            <a:r>
              <a:rPr lang="en-US" sz="2800" baseline="30000"/>
              <a:t>-18</a:t>
            </a:r>
            <a:r>
              <a:rPr lang="en-US" sz="2800"/>
              <a:t> J</a:t>
            </a:r>
            <a:r>
              <a:rPr lang="en-US" sz="2800">
                <a:sym typeface="Symbol" pitchFamily="18" charset="2"/>
              </a:rPr>
              <a:t>)/(6.626 x 10</a:t>
            </a:r>
            <a:r>
              <a:rPr lang="en-US" sz="2800" baseline="30000">
                <a:sym typeface="Symbol" pitchFamily="18" charset="2"/>
              </a:rPr>
              <a:t>-34</a:t>
            </a:r>
            <a:r>
              <a:rPr lang="en-US" sz="2800">
                <a:sym typeface="Symbol" pitchFamily="18" charset="2"/>
              </a:rPr>
              <a:t> Js)</a:t>
            </a:r>
          </a:p>
          <a:p>
            <a:pPr eaLnBrk="0" hangingPunct="0"/>
            <a:r>
              <a:rPr lang="en-US" sz="2800">
                <a:sym typeface="Symbol" pitchFamily="18" charset="2"/>
              </a:rPr>
              <a:t> = 8.23 x 10</a:t>
            </a:r>
            <a:r>
              <a:rPr lang="en-US" sz="2800" baseline="30000">
                <a:sym typeface="Symbol" pitchFamily="18" charset="2"/>
              </a:rPr>
              <a:t>15</a:t>
            </a:r>
            <a:r>
              <a:rPr lang="en-US" sz="2800">
                <a:sym typeface="Symbol" pitchFamily="18" charset="2"/>
              </a:rPr>
              <a:t> Hz</a:t>
            </a:r>
          </a:p>
          <a:p>
            <a:pPr eaLnBrk="0" hangingPunct="0"/>
            <a:r>
              <a:rPr lang="en-US" sz="2800"/>
              <a:t>v = f</a:t>
            </a:r>
            <a:r>
              <a:rPr lang="en-US" sz="2800">
                <a:sym typeface="Symbol" pitchFamily="18" charset="2"/>
              </a:rPr>
              <a:t>, </a:t>
            </a:r>
            <a:r>
              <a:rPr lang="en-US" sz="2800"/>
              <a:t> = v</a:t>
            </a:r>
            <a:r>
              <a:rPr lang="en-US" sz="2800">
                <a:sym typeface="Symbol" pitchFamily="18" charset="2"/>
              </a:rPr>
              <a:t>/f = (3.00 x 10</a:t>
            </a:r>
            <a:r>
              <a:rPr lang="en-US" sz="2800" baseline="30000">
                <a:sym typeface="Symbol" pitchFamily="18" charset="2"/>
              </a:rPr>
              <a:t>8</a:t>
            </a:r>
            <a:r>
              <a:rPr lang="en-US" sz="2800">
                <a:sym typeface="Symbol" pitchFamily="18" charset="2"/>
              </a:rPr>
              <a:t> m/s)/(8.23 x 10</a:t>
            </a:r>
            <a:r>
              <a:rPr lang="en-US" sz="2800" baseline="30000">
                <a:sym typeface="Symbol" pitchFamily="18" charset="2"/>
              </a:rPr>
              <a:t>15</a:t>
            </a:r>
            <a:r>
              <a:rPr lang="en-US" sz="2800">
                <a:sym typeface="Symbol" pitchFamily="18" charset="2"/>
              </a:rPr>
              <a:t> Hz)</a:t>
            </a:r>
          </a:p>
          <a:p>
            <a:pPr eaLnBrk="0" hangingPunct="0"/>
            <a:r>
              <a:rPr lang="en-US" sz="2800">
                <a:sym typeface="Symbol" pitchFamily="18" charset="2"/>
              </a:rPr>
              <a:t> = 3.65E-8 m = 36.5 nm</a:t>
            </a:r>
          </a:p>
        </p:txBody>
      </p:sp>
      <p:sp>
        <p:nvSpPr>
          <p:cNvPr id="9221" name="Text Box 5"/>
          <p:cNvSpPr txBox="1">
            <a:spLocks noChangeArrowheads="1"/>
          </p:cNvSpPr>
          <p:nvPr/>
        </p:nvSpPr>
        <p:spPr bwMode="auto">
          <a:xfrm>
            <a:off x="304800" y="113771"/>
            <a:ext cx="8534400" cy="1323439"/>
          </a:xfrm>
          <a:prstGeom prst="rect">
            <a:avLst/>
          </a:prstGeom>
          <a:noFill/>
          <a:ln w="9525">
            <a:noFill/>
            <a:miter lim="800000"/>
            <a:headEnd/>
            <a:tailEnd/>
          </a:ln>
        </p:spPr>
        <p:txBody>
          <a:bodyPr>
            <a:spAutoFit/>
          </a:bodyPr>
          <a:lstStyle/>
          <a:p>
            <a:r>
              <a:rPr lang="en-US" sz="4000" b="1"/>
              <a:t>What is the wavelength of a photon with an energy of 5.45 x 10</a:t>
            </a:r>
            <a:r>
              <a:rPr lang="en-US" sz="4000" b="1" baseline="30000"/>
              <a:t>-18</a:t>
            </a:r>
            <a:r>
              <a:rPr lang="en-US" sz="4000" b="1"/>
              <a:t> 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908">
                                            <p:txEl>
                                              <p:pRg st="0" end="0"/>
                                            </p:txEl>
                                          </p:spTgt>
                                        </p:tgtEl>
                                        <p:attrNameLst>
                                          <p:attrName>style.visibility</p:attrName>
                                        </p:attrNameLst>
                                      </p:cBhvr>
                                      <p:to>
                                        <p:strVal val="visible"/>
                                      </p:to>
                                    </p:set>
                                    <p:anim calcmode="lin" valueType="num">
                                      <p:cBhvr additive="base">
                                        <p:cTn id="7" dur="500" fill="hold"/>
                                        <p:tgtEl>
                                          <p:spTgt spid="1239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39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3908">
                                            <p:txEl>
                                              <p:pRg st="1" end="1"/>
                                            </p:txEl>
                                          </p:spTgt>
                                        </p:tgtEl>
                                        <p:attrNameLst>
                                          <p:attrName>style.visibility</p:attrName>
                                        </p:attrNameLst>
                                      </p:cBhvr>
                                      <p:to>
                                        <p:strVal val="visible"/>
                                      </p:to>
                                    </p:set>
                                    <p:anim calcmode="lin" valueType="num">
                                      <p:cBhvr additive="base">
                                        <p:cTn id="13" dur="500" fill="hold"/>
                                        <p:tgtEl>
                                          <p:spTgt spid="12390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390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3908">
                                            <p:txEl>
                                              <p:pRg st="2" end="2"/>
                                            </p:txEl>
                                          </p:spTgt>
                                        </p:tgtEl>
                                        <p:attrNameLst>
                                          <p:attrName>style.visibility</p:attrName>
                                        </p:attrNameLst>
                                      </p:cBhvr>
                                      <p:to>
                                        <p:strVal val="visible"/>
                                      </p:to>
                                    </p:set>
                                    <p:anim calcmode="lin" valueType="num">
                                      <p:cBhvr additive="base">
                                        <p:cTn id="19" dur="500" fill="hold"/>
                                        <p:tgtEl>
                                          <p:spTgt spid="12390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390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3908">
                                            <p:txEl>
                                              <p:pRg st="3" end="3"/>
                                            </p:txEl>
                                          </p:spTgt>
                                        </p:tgtEl>
                                        <p:attrNameLst>
                                          <p:attrName>style.visibility</p:attrName>
                                        </p:attrNameLst>
                                      </p:cBhvr>
                                      <p:to>
                                        <p:strVal val="visible"/>
                                      </p:to>
                                    </p:set>
                                    <p:anim calcmode="lin" valueType="num">
                                      <p:cBhvr additive="base">
                                        <p:cTn id="25" dur="500" fill="hold"/>
                                        <p:tgtEl>
                                          <p:spTgt spid="12390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390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3908">
                                            <p:txEl>
                                              <p:pRg st="4" end="4"/>
                                            </p:txEl>
                                          </p:spTgt>
                                        </p:tgtEl>
                                        <p:attrNameLst>
                                          <p:attrName>style.visibility</p:attrName>
                                        </p:attrNameLst>
                                      </p:cBhvr>
                                      <p:to>
                                        <p:strVal val="visible"/>
                                      </p:to>
                                    </p:set>
                                    <p:anim calcmode="lin" valueType="num">
                                      <p:cBhvr additive="base">
                                        <p:cTn id="31" dur="500" fill="hold"/>
                                        <p:tgtEl>
                                          <p:spTgt spid="12390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390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52401" y="5461000"/>
            <a:ext cx="1598515" cy="276999"/>
          </a:xfrm>
          <a:prstGeom prst="rect">
            <a:avLst/>
          </a:prstGeom>
          <a:noFill/>
          <a:ln w="25400">
            <a:noFill/>
            <a:miter lim="800000"/>
            <a:headEnd/>
            <a:tailEnd/>
          </a:ln>
        </p:spPr>
        <p:txBody>
          <a:bodyPr wrap="none">
            <a:spAutoFit/>
          </a:bodyPr>
          <a:lstStyle/>
          <a:p>
            <a:r>
              <a:rPr lang="en-US" sz="1200">
                <a:sym typeface="Symbol" pitchFamily="18" charset="2"/>
              </a:rPr>
              <a:t>6.33 x 10</a:t>
            </a:r>
            <a:r>
              <a:rPr lang="en-US" sz="1200" baseline="30000">
                <a:sym typeface="Symbol" pitchFamily="18" charset="2"/>
              </a:rPr>
              <a:t>-19</a:t>
            </a:r>
            <a:r>
              <a:rPr lang="en-US" sz="1200">
                <a:sym typeface="Symbol" pitchFamily="18" charset="2"/>
              </a:rPr>
              <a:t> J,  </a:t>
            </a:r>
            <a:r>
              <a:rPr lang="en-US" sz="1200"/>
              <a:t>3.95 eV</a:t>
            </a:r>
          </a:p>
        </p:txBody>
      </p:sp>
      <p:sp>
        <p:nvSpPr>
          <p:cNvPr id="108548" name="Text Box 4"/>
          <p:cNvSpPr txBox="1">
            <a:spLocks noChangeArrowheads="1"/>
          </p:cNvSpPr>
          <p:nvPr/>
        </p:nvSpPr>
        <p:spPr bwMode="auto">
          <a:xfrm>
            <a:off x="304800" y="1905001"/>
            <a:ext cx="8839200" cy="2308324"/>
          </a:xfrm>
          <a:prstGeom prst="rect">
            <a:avLst/>
          </a:prstGeom>
          <a:noFill/>
          <a:ln w="9525">
            <a:noFill/>
            <a:miter lim="800000"/>
            <a:headEnd/>
            <a:tailEnd/>
          </a:ln>
        </p:spPr>
        <p:txBody>
          <a:bodyPr>
            <a:spAutoFit/>
          </a:bodyPr>
          <a:lstStyle/>
          <a:p>
            <a:pPr eaLnBrk="0" hangingPunct="0"/>
            <a:r>
              <a:rPr lang="en-US">
                <a:sym typeface="Symbol" pitchFamily="18" charset="2"/>
              </a:rPr>
              <a:t>E = hf = hc/</a:t>
            </a:r>
          </a:p>
          <a:p>
            <a:pPr eaLnBrk="0" hangingPunct="0"/>
            <a:r>
              <a:rPr lang="en-US">
                <a:sym typeface="Symbol" pitchFamily="18" charset="2"/>
              </a:rPr>
              <a:t>1eV = 1.602 x 10</a:t>
            </a:r>
            <a:r>
              <a:rPr lang="en-US" baseline="30000">
                <a:sym typeface="Symbol" pitchFamily="18" charset="2"/>
              </a:rPr>
              <a:t>-19</a:t>
            </a:r>
            <a:r>
              <a:rPr lang="en-US">
                <a:sym typeface="Symbol" pitchFamily="18" charset="2"/>
              </a:rPr>
              <a:t> J</a:t>
            </a:r>
          </a:p>
          <a:p>
            <a:pPr eaLnBrk="0" hangingPunct="0"/>
            <a:r>
              <a:rPr lang="en-US">
                <a:sym typeface="Symbol" pitchFamily="18" charset="2"/>
              </a:rPr>
              <a:t>E = hc/</a:t>
            </a:r>
          </a:p>
          <a:p>
            <a:pPr eaLnBrk="0" hangingPunct="0"/>
            <a:r>
              <a:rPr lang="en-US">
                <a:sym typeface="Symbol" pitchFamily="18" charset="2"/>
              </a:rPr>
              <a:t>= (6.626 x 10</a:t>
            </a:r>
            <a:r>
              <a:rPr lang="en-US" baseline="30000">
                <a:sym typeface="Symbol" pitchFamily="18" charset="2"/>
              </a:rPr>
              <a:t>-34</a:t>
            </a:r>
            <a:r>
              <a:rPr lang="en-US">
                <a:sym typeface="Symbol" pitchFamily="18" charset="2"/>
              </a:rPr>
              <a:t> Js)(3.00 x 10</a:t>
            </a:r>
            <a:r>
              <a:rPr lang="en-US" baseline="30000">
                <a:sym typeface="Symbol" pitchFamily="18" charset="2"/>
              </a:rPr>
              <a:t>8</a:t>
            </a:r>
            <a:r>
              <a:rPr lang="en-US">
                <a:sym typeface="Symbol" pitchFamily="18" charset="2"/>
              </a:rPr>
              <a:t> m/s)/(314 x 10</a:t>
            </a:r>
            <a:r>
              <a:rPr lang="en-US" baseline="30000">
                <a:sym typeface="Symbol" pitchFamily="18" charset="2"/>
              </a:rPr>
              <a:t>-9</a:t>
            </a:r>
            <a:r>
              <a:rPr lang="en-US">
                <a:sym typeface="Symbol" pitchFamily="18" charset="2"/>
              </a:rPr>
              <a:t> m) = 6.33 x 10</a:t>
            </a:r>
            <a:r>
              <a:rPr lang="en-US" baseline="30000">
                <a:sym typeface="Symbol" pitchFamily="18" charset="2"/>
              </a:rPr>
              <a:t>-19</a:t>
            </a:r>
            <a:r>
              <a:rPr lang="en-US">
                <a:sym typeface="Symbol" pitchFamily="18" charset="2"/>
              </a:rPr>
              <a:t> J</a:t>
            </a:r>
          </a:p>
          <a:p>
            <a:pPr eaLnBrk="0" hangingPunct="0"/>
            <a:endParaRPr lang="en-US">
              <a:sym typeface="Symbol" pitchFamily="18" charset="2"/>
            </a:endParaRPr>
          </a:p>
          <a:p>
            <a:pPr eaLnBrk="0" hangingPunct="0"/>
            <a:r>
              <a:rPr lang="en-US">
                <a:sym typeface="Symbol" pitchFamily="18" charset="2"/>
              </a:rPr>
              <a:t>E = (6.33 x 10</a:t>
            </a:r>
            <a:r>
              <a:rPr lang="en-US" baseline="30000">
                <a:sym typeface="Symbol" pitchFamily="18" charset="2"/>
              </a:rPr>
              <a:t>-19</a:t>
            </a:r>
            <a:r>
              <a:rPr lang="en-US">
                <a:sym typeface="Symbol" pitchFamily="18" charset="2"/>
              </a:rPr>
              <a:t> J)/(1.602 x 10</a:t>
            </a:r>
            <a:r>
              <a:rPr lang="en-US" baseline="30000">
                <a:sym typeface="Symbol" pitchFamily="18" charset="2"/>
              </a:rPr>
              <a:t>-19</a:t>
            </a:r>
            <a:r>
              <a:rPr lang="en-US">
                <a:sym typeface="Symbol" pitchFamily="18" charset="2"/>
              </a:rPr>
              <a:t> J/eV) = 3.95 eV</a:t>
            </a:r>
          </a:p>
        </p:txBody>
      </p:sp>
      <p:sp>
        <p:nvSpPr>
          <p:cNvPr id="10245" name="Text Box 5"/>
          <p:cNvSpPr txBox="1">
            <a:spLocks noChangeArrowheads="1"/>
          </p:cNvSpPr>
          <p:nvPr/>
        </p:nvSpPr>
        <p:spPr bwMode="auto">
          <a:xfrm>
            <a:off x="304800" y="113771"/>
            <a:ext cx="8534400" cy="1938992"/>
          </a:xfrm>
          <a:prstGeom prst="rect">
            <a:avLst/>
          </a:prstGeom>
          <a:noFill/>
          <a:ln w="9525">
            <a:noFill/>
            <a:miter lim="800000"/>
            <a:headEnd/>
            <a:tailEnd/>
          </a:ln>
        </p:spPr>
        <p:txBody>
          <a:bodyPr>
            <a:spAutoFit/>
          </a:bodyPr>
          <a:lstStyle/>
          <a:p>
            <a:r>
              <a:rPr lang="en-US" sz="4000" b="1"/>
              <a:t>What is the energy (in eV) of a 314 nm photon? </a:t>
            </a:r>
          </a:p>
          <a:p>
            <a:r>
              <a:rPr lang="en-US" sz="4000" b="1"/>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548">
                                            <p:txEl>
                                              <p:pRg st="0" end="0"/>
                                            </p:txEl>
                                          </p:spTgt>
                                        </p:tgtEl>
                                        <p:attrNameLst>
                                          <p:attrName>style.visibility</p:attrName>
                                        </p:attrNameLst>
                                      </p:cBhvr>
                                      <p:to>
                                        <p:strVal val="visible"/>
                                      </p:to>
                                    </p:set>
                                    <p:anim calcmode="lin" valueType="num">
                                      <p:cBhvr additive="base">
                                        <p:cTn id="7" dur="500" fill="hold"/>
                                        <p:tgtEl>
                                          <p:spTgt spid="10854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85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8548">
                                            <p:txEl>
                                              <p:pRg st="1" end="1"/>
                                            </p:txEl>
                                          </p:spTgt>
                                        </p:tgtEl>
                                        <p:attrNameLst>
                                          <p:attrName>style.visibility</p:attrName>
                                        </p:attrNameLst>
                                      </p:cBhvr>
                                      <p:to>
                                        <p:strVal val="visible"/>
                                      </p:to>
                                    </p:set>
                                    <p:anim calcmode="lin" valueType="num">
                                      <p:cBhvr additive="base">
                                        <p:cTn id="13" dur="500" fill="hold"/>
                                        <p:tgtEl>
                                          <p:spTgt spid="10854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854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8548">
                                            <p:txEl>
                                              <p:pRg st="2" end="2"/>
                                            </p:txEl>
                                          </p:spTgt>
                                        </p:tgtEl>
                                        <p:attrNameLst>
                                          <p:attrName>style.visibility</p:attrName>
                                        </p:attrNameLst>
                                      </p:cBhvr>
                                      <p:to>
                                        <p:strVal val="visible"/>
                                      </p:to>
                                    </p:set>
                                    <p:anim calcmode="lin" valueType="num">
                                      <p:cBhvr additive="base">
                                        <p:cTn id="19" dur="500" fill="hold"/>
                                        <p:tgtEl>
                                          <p:spTgt spid="10854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854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8548">
                                            <p:txEl>
                                              <p:pRg st="3" end="3"/>
                                            </p:txEl>
                                          </p:spTgt>
                                        </p:tgtEl>
                                        <p:attrNameLst>
                                          <p:attrName>style.visibility</p:attrName>
                                        </p:attrNameLst>
                                      </p:cBhvr>
                                      <p:to>
                                        <p:strVal val="visible"/>
                                      </p:to>
                                    </p:set>
                                    <p:anim calcmode="lin" valueType="num">
                                      <p:cBhvr additive="base">
                                        <p:cTn id="25" dur="500" fill="hold"/>
                                        <p:tgtEl>
                                          <p:spTgt spid="10854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85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8548">
                                            <p:txEl>
                                              <p:pRg st="5" end="5"/>
                                            </p:txEl>
                                          </p:spTgt>
                                        </p:tgtEl>
                                        <p:attrNameLst>
                                          <p:attrName>style.visibility</p:attrName>
                                        </p:attrNameLst>
                                      </p:cBhvr>
                                      <p:to>
                                        <p:strVal val="visible"/>
                                      </p:to>
                                    </p:set>
                                    <p:anim calcmode="lin" valueType="num">
                                      <p:cBhvr additive="base">
                                        <p:cTn id="31" dur="500" fill="hold"/>
                                        <p:tgtEl>
                                          <p:spTgt spid="108548">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854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srcRect/>
          <a:stretch>
            <a:fillRect/>
          </a:stretch>
        </p:blipFill>
        <p:spPr bwMode="auto">
          <a:xfrm>
            <a:off x="1143000" y="723900"/>
            <a:ext cx="4333875" cy="2171700"/>
          </a:xfrm>
          <a:prstGeom prst="rect">
            <a:avLst/>
          </a:prstGeom>
          <a:noFill/>
          <a:ln w="9525">
            <a:noFill/>
            <a:miter lim="800000"/>
            <a:headEnd/>
            <a:tailEnd/>
          </a:ln>
        </p:spPr>
      </p:pic>
      <p:pic>
        <p:nvPicPr>
          <p:cNvPr id="83971" name="Picture 3"/>
          <p:cNvPicPr>
            <a:picLocks noChangeAspect="1" noChangeArrowheads="1"/>
          </p:cNvPicPr>
          <p:nvPr/>
        </p:nvPicPr>
        <p:blipFill>
          <a:blip r:embed="rId3"/>
          <a:srcRect/>
          <a:stretch>
            <a:fillRect/>
          </a:stretch>
        </p:blipFill>
        <p:spPr bwMode="auto">
          <a:xfrm>
            <a:off x="1371600" y="3086100"/>
            <a:ext cx="5419725" cy="752475"/>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04800" y="113771"/>
            <a:ext cx="8534400" cy="769441"/>
          </a:xfrm>
          <a:prstGeom prst="rect">
            <a:avLst/>
          </a:prstGeom>
          <a:noFill/>
          <a:ln w="9525">
            <a:noFill/>
            <a:miter lim="800000"/>
            <a:headEnd/>
            <a:tailEnd/>
          </a:ln>
        </p:spPr>
        <p:txBody>
          <a:bodyPr>
            <a:spAutoFit/>
          </a:bodyPr>
          <a:lstStyle/>
          <a:p>
            <a:pPr algn="ctr"/>
            <a:r>
              <a:rPr lang="en-US" sz="4400" b="1" baseline="30000"/>
              <a:t>9</a:t>
            </a:r>
            <a:r>
              <a:rPr lang="en-US" sz="4400" b="1" baseline="-25000"/>
              <a:t>4</a:t>
            </a:r>
            <a:r>
              <a:rPr lang="en-US" sz="4400" b="1"/>
              <a:t>Be(</a:t>
            </a:r>
            <a:r>
              <a:rPr lang="en-US" sz="4400" b="1">
                <a:sym typeface="Symbol" pitchFamily="18" charset="2"/>
              </a:rPr>
              <a:t>?, t</a:t>
            </a:r>
            <a:r>
              <a:rPr lang="en-US" sz="4400" b="1"/>
              <a:t>)</a:t>
            </a:r>
            <a:r>
              <a:rPr lang="en-US" sz="4400" b="1" baseline="30000"/>
              <a:t>8</a:t>
            </a:r>
            <a:r>
              <a:rPr lang="en-US" sz="4400" b="1" baseline="-25000"/>
              <a:t>4</a:t>
            </a:r>
            <a:r>
              <a:rPr lang="en-US" sz="4400" b="1"/>
              <a:t>Be</a:t>
            </a:r>
            <a:r>
              <a:rPr lang="en-US" sz="4400" b="1" baseline="30000"/>
              <a:t> </a:t>
            </a:r>
            <a:r>
              <a:rPr lang="en-US" sz="3600" b="1"/>
              <a:t>(1 hint)</a:t>
            </a:r>
          </a:p>
        </p:txBody>
      </p:sp>
      <p:sp>
        <p:nvSpPr>
          <p:cNvPr id="10244" name="Text Box 4"/>
          <p:cNvSpPr txBox="1">
            <a:spLocks noChangeArrowheads="1"/>
          </p:cNvSpPr>
          <p:nvPr/>
        </p:nvSpPr>
        <p:spPr bwMode="auto">
          <a:xfrm>
            <a:off x="228600" y="5295900"/>
            <a:ext cx="466794" cy="369332"/>
          </a:xfrm>
          <a:prstGeom prst="rect">
            <a:avLst/>
          </a:prstGeom>
          <a:noFill/>
          <a:ln w="38100">
            <a:noFill/>
            <a:miter lim="800000"/>
            <a:headEnd/>
            <a:tailEnd/>
          </a:ln>
        </p:spPr>
        <p:txBody>
          <a:bodyPr wrap="none">
            <a:spAutoFit/>
          </a:bodyPr>
          <a:lstStyle/>
          <a:p>
            <a:r>
              <a:rPr lang="en-US" sz="1800" b="1" baseline="30000" dirty="0"/>
              <a:t>2</a:t>
            </a:r>
            <a:r>
              <a:rPr lang="en-US" sz="1800" b="1" baseline="-25000" dirty="0"/>
              <a:t>1</a:t>
            </a:r>
            <a:r>
              <a:rPr lang="en-US" sz="1800" b="1" dirty="0"/>
              <a:t>d</a:t>
            </a:r>
          </a:p>
        </p:txBody>
      </p:sp>
      <p:sp>
        <p:nvSpPr>
          <p:cNvPr id="203781" name="Text Box 5"/>
          <p:cNvSpPr txBox="1">
            <a:spLocks noChangeArrowheads="1"/>
          </p:cNvSpPr>
          <p:nvPr/>
        </p:nvSpPr>
        <p:spPr bwMode="auto">
          <a:xfrm>
            <a:off x="228600" y="1778000"/>
            <a:ext cx="8915400" cy="2575064"/>
          </a:xfrm>
          <a:prstGeom prst="rect">
            <a:avLst/>
          </a:prstGeom>
          <a:noFill/>
          <a:ln w="9525">
            <a:noFill/>
            <a:miter lim="800000"/>
            <a:headEnd/>
            <a:tailEnd/>
          </a:ln>
        </p:spPr>
        <p:txBody>
          <a:bodyPr>
            <a:spAutoFit/>
          </a:bodyPr>
          <a:lstStyle/>
          <a:p>
            <a:r>
              <a:rPr lang="en-US" sz="4400" b="1" baseline="30000"/>
              <a:t>3</a:t>
            </a:r>
            <a:r>
              <a:rPr lang="en-US" sz="4400" b="1" baseline="-25000"/>
              <a:t>1 </a:t>
            </a:r>
            <a:r>
              <a:rPr lang="en-US" sz="4400" b="1">
                <a:sym typeface="Symbol" pitchFamily="18" charset="2"/>
              </a:rPr>
              <a:t>t</a:t>
            </a:r>
            <a:endParaRPr lang="en-US" sz="4400" b="1" baseline="30000"/>
          </a:p>
          <a:p>
            <a:r>
              <a:rPr lang="en-US" sz="4400" b="1" baseline="30000"/>
              <a:t>9</a:t>
            </a:r>
            <a:r>
              <a:rPr lang="en-US" sz="4400" b="1" baseline="-25000"/>
              <a:t>4</a:t>
            </a:r>
            <a:r>
              <a:rPr lang="en-US" sz="4400" b="1"/>
              <a:t>Be + </a:t>
            </a:r>
            <a:r>
              <a:rPr lang="en-US" sz="4400" b="1" baseline="30000"/>
              <a:t>?</a:t>
            </a:r>
            <a:r>
              <a:rPr lang="en-US" sz="4400" b="1" baseline="-25000"/>
              <a:t>?</a:t>
            </a:r>
            <a:r>
              <a:rPr lang="en-US" sz="4400" b="1"/>
              <a:t>XX ---&gt; </a:t>
            </a:r>
            <a:r>
              <a:rPr lang="en-US" sz="4400" b="1" baseline="30000"/>
              <a:t>3</a:t>
            </a:r>
            <a:r>
              <a:rPr lang="en-US" sz="4400" b="1" baseline="-25000"/>
              <a:t>1 </a:t>
            </a:r>
            <a:r>
              <a:rPr lang="en-US" sz="4400" b="1">
                <a:sym typeface="Symbol" pitchFamily="18" charset="2"/>
              </a:rPr>
              <a:t>t</a:t>
            </a:r>
            <a:r>
              <a:rPr lang="en-US" sz="4400" b="1"/>
              <a:t> + </a:t>
            </a:r>
            <a:r>
              <a:rPr lang="en-US" sz="4400" b="1" baseline="30000"/>
              <a:t>8</a:t>
            </a:r>
            <a:r>
              <a:rPr lang="en-US" sz="4400" b="1" baseline="-25000"/>
              <a:t>4</a:t>
            </a:r>
            <a:r>
              <a:rPr lang="en-US" sz="4400" b="1"/>
              <a:t>Be</a:t>
            </a:r>
          </a:p>
          <a:p>
            <a:endParaRPr lang="en-US" sz="4400" b="1" baseline="30000"/>
          </a:p>
          <a:p>
            <a:r>
              <a:rPr lang="en-US" sz="4400" b="1" baseline="30000"/>
              <a:t>2</a:t>
            </a:r>
            <a:r>
              <a:rPr lang="en-US" sz="4400" b="1" baseline="-25000"/>
              <a:t>1</a:t>
            </a:r>
            <a:r>
              <a:rPr lang="en-US" sz="4400" b="1"/>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3781">
                                            <p:txEl>
                                              <p:pRg st="0" end="0"/>
                                            </p:txEl>
                                          </p:spTgt>
                                        </p:tgtEl>
                                        <p:attrNameLst>
                                          <p:attrName>style.visibility</p:attrName>
                                        </p:attrNameLst>
                                      </p:cBhvr>
                                      <p:to>
                                        <p:strVal val="visible"/>
                                      </p:to>
                                    </p:set>
                                    <p:anim calcmode="lin" valueType="num">
                                      <p:cBhvr additive="base">
                                        <p:cTn id="7" dur="500" fill="hold"/>
                                        <p:tgtEl>
                                          <p:spTgt spid="20378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378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3781">
                                            <p:txEl>
                                              <p:pRg st="1" end="1"/>
                                            </p:txEl>
                                          </p:spTgt>
                                        </p:tgtEl>
                                        <p:attrNameLst>
                                          <p:attrName>style.visibility</p:attrName>
                                        </p:attrNameLst>
                                      </p:cBhvr>
                                      <p:to>
                                        <p:strVal val="visible"/>
                                      </p:to>
                                    </p:set>
                                    <p:anim calcmode="lin" valueType="num">
                                      <p:cBhvr additive="base">
                                        <p:cTn id="13" dur="500" fill="hold"/>
                                        <p:tgtEl>
                                          <p:spTgt spid="20378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378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3781">
                                            <p:txEl>
                                              <p:pRg st="3" end="3"/>
                                            </p:txEl>
                                          </p:spTgt>
                                        </p:tgtEl>
                                        <p:attrNameLst>
                                          <p:attrName>style.visibility</p:attrName>
                                        </p:attrNameLst>
                                      </p:cBhvr>
                                      <p:to>
                                        <p:strVal val="visible"/>
                                      </p:to>
                                    </p:set>
                                    <p:anim calcmode="lin" valueType="num">
                                      <p:cBhvr additive="base">
                                        <p:cTn id="19" dur="500" fill="hold"/>
                                        <p:tgtEl>
                                          <p:spTgt spid="20378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378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1" grpId="0" build="p"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1027"/>
          <p:cNvSpPr txBox="1">
            <a:spLocks noChangeArrowheads="1"/>
          </p:cNvSpPr>
          <p:nvPr/>
        </p:nvSpPr>
        <p:spPr bwMode="auto">
          <a:xfrm>
            <a:off x="228600" y="5464970"/>
            <a:ext cx="2157898" cy="307777"/>
          </a:xfrm>
          <a:prstGeom prst="rect">
            <a:avLst/>
          </a:prstGeom>
          <a:noFill/>
          <a:ln w="38100">
            <a:noFill/>
            <a:miter lim="800000"/>
            <a:headEnd/>
            <a:tailEnd/>
          </a:ln>
        </p:spPr>
        <p:txBody>
          <a:bodyPr wrap="none">
            <a:spAutoFit/>
          </a:bodyPr>
          <a:lstStyle/>
          <a:p>
            <a:r>
              <a:rPr lang="en-US" sz="1400" b="1" dirty="0"/>
              <a:t>Q = +0.53 MeV (exoergic)</a:t>
            </a:r>
          </a:p>
        </p:txBody>
      </p:sp>
      <p:sp>
        <p:nvSpPr>
          <p:cNvPr id="12292" name="Text Box 1028"/>
          <p:cNvSpPr txBox="1">
            <a:spLocks noChangeArrowheads="1"/>
          </p:cNvSpPr>
          <p:nvPr/>
        </p:nvSpPr>
        <p:spPr bwMode="auto">
          <a:xfrm>
            <a:off x="228600" y="254001"/>
            <a:ext cx="8686800" cy="461665"/>
          </a:xfrm>
          <a:prstGeom prst="rect">
            <a:avLst/>
          </a:prstGeom>
          <a:noFill/>
          <a:ln w="9525">
            <a:noFill/>
            <a:miter lim="800000"/>
            <a:headEnd/>
            <a:tailEnd/>
          </a:ln>
        </p:spPr>
        <p:txBody>
          <a:bodyPr>
            <a:spAutoFit/>
          </a:bodyPr>
          <a:lstStyle/>
          <a:p>
            <a:r>
              <a:rPr lang="en-US">
                <a:sym typeface="Symbol" pitchFamily="18" charset="2"/>
              </a:rPr>
              <a:t>Try this reaction - is it endo or exo, and how much?</a:t>
            </a:r>
            <a:endParaRPr lang="en-US" sz="2400" baseline="-25000">
              <a:sym typeface="Symbol" pitchFamily="18" charset="2"/>
            </a:endParaRPr>
          </a:p>
        </p:txBody>
      </p:sp>
      <p:sp>
        <p:nvSpPr>
          <p:cNvPr id="12293" name="Text Box 1029"/>
          <p:cNvSpPr txBox="1">
            <a:spLocks noChangeArrowheads="1"/>
          </p:cNvSpPr>
          <p:nvPr/>
        </p:nvSpPr>
        <p:spPr bwMode="auto">
          <a:xfrm>
            <a:off x="228600" y="1016000"/>
            <a:ext cx="8534400" cy="769441"/>
          </a:xfrm>
          <a:prstGeom prst="rect">
            <a:avLst/>
          </a:prstGeom>
          <a:noFill/>
          <a:ln w="9525">
            <a:noFill/>
            <a:miter lim="800000"/>
            <a:headEnd/>
            <a:tailEnd/>
          </a:ln>
        </p:spPr>
        <p:txBody>
          <a:bodyPr>
            <a:spAutoFit/>
          </a:bodyPr>
          <a:lstStyle/>
          <a:p>
            <a:pPr algn="ctr"/>
            <a:r>
              <a:rPr lang="en-US" sz="4400" b="1" baseline="30000"/>
              <a:t>40</a:t>
            </a:r>
            <a:r>
              <a:rPr lang="en-US" sz="4400" b="1" baseline="-25000"/>
              <a:t>19</a:t>
            </a:r>
            <a:r>
              <a:rPr lang="en-US" sz="4400" b="1"/>
              <a:t>K(</a:t>
            </a:r>
            <a:r>
              <a:rPr lang="en-US" sz="4400" b="1">
                <a:sym typeface="Symbol" pitchFamily="18" charset="2"/>
              </a:rPr>
              <a:t>p, n</a:t>
            </a:r>
            <a:r>
              <a:rPr lang="en-US" sz="4400" b="1"/>
              <a:t>) </a:t>
            </a:r>
            <a:r>
              <a:rPr lang="en-US" sz="4400" b="1" baseline="30000"/>
              <a:t>40</a:t>
            </a:r>
            <a:r>
              <a:rPr lang="en-US" sz="4400" b="1" baseline="-25000"/>
              <a:t>20</a:t>
            </a:r>
            <a:r>
              <a:rPr lang="en-US" sz="4400" b="1"/>
              <a:t>Ca</a:t>
            </a:r>
          </a:p>
        </p:txBody>
      </p:sp>
      <p:sp>
        <p:nvSpPr>
          <p:cNvPr id="12294" name="Text Box 1030"/>
          <p:cNvSpPr txBox="1">
            <a:spLocks noChangeArrowheads="1"/>
          </p:cNvSpPr>
          <p:nvPr/>
        </p:nvSpPr>
        <p:spPr bwMode="auto">
          <a:xfrm>
            <a:off x="457200" y="1905000"/>
            <a:ext cx="2994731" cy="1077218"/>
          </a:xfrm>
          <a:prstGeom prst="rect">
            <a:avLst/>
          </a:prstGeom>
          <a:noFill/>
          <a:ln w="38100">
            <a:noFill/>
            <a:miter lim="800000"/>
            <a:headEnd/>
            <a:tailEnd/>
          </a:ln>
        </p:spPr>
        <p:txBody>
          <a:bodyPr wrap="none">
            <a:spAutoFit/>
          </a:bodyPr>
          <a:lstStyle/>
          <a:p>
            <a:r>
              <a:rPr lang="en-US"/>
              <a:t> </a:t>
            </a:r>
            <a:r>
              <a:rPr lang="en-US" sz="3200" b="1" baseline="30000"/>
              <a:t>40</a:t>
            </a:r>
            <a:r>
              <a:rPr lang="en-US" sz="3200" b="1" baseline="-25000"/>
              <a:t>19</a:t>
            </a:r>
            <a:r>
              <a:rPr lang="en-US" sz="3200" b="1"/>
              <a:t>K </a:t>
            </a:r>
            <a:r>
              <a:rPr lang="en-US"/>
              <a:t> = 39.964000</a:t>
            </a:r>
          </a:p>
          <a:p>
            <a:r>
              <a:rPr lang="en-US"/>
              <a:t> </a:t>
            </a:r>
            <a:r>
              <a:rPr lang="en-US" sz="3200">
                <a:sym typeface="Symbol" pitchFamily="18" charset="2"/>
              </a:rPr>
              <a:t>p = H =   </a:t>
            </a:r>
            <a:r>
              <a:rPr lang="en-US">
                <a:sym typeface="Symbol" pitchFamily="18" charset="2"/>
              </a:rPr>
              <a:t>1.007825</a:t>
            </a:r>
          </a:p>
        </p:txBody>
      </p:sp>
      <p:sp>
        <p:nvSpPr>
          <p:cNvPr id="12295" name="Text Box 1031"/>
          <p:cNvSpPr txBox="1">
            <a:spLocks noChangeArrowheads="1"/>
          </p:cNvSpPr>
          <p:nvPr/>
        </p:nvSpPr>
        <p:spPr bwMode="auto">
          <a:xfrm>
            <a:off x="4267200" y="1968500"/>
            <a:ext cx="3082895" cy="1077218"/>
          </a:xfrm>
          <a:prstGeom prst="rect">
            <a:avLst/>
          </a:prstGeom>
          <a:noFill/>
          <a:ln w="38100">
            <a:noFill/>
            <a:miter lim="800000"/>
            <a:headEnd/>
            <a:tailEnd/>
          </a:ln>
        </p:spPr>
        <p:txBody>
          <a:bodyPr wrap="none">
            <a:spAutoFit/>
          </a:bodyPr>
          <a:lstStyle/>
          <a:p>
            <a:r>
              <a:rPr lang="en-US"/>
              <a:t> </a:t>
            </a:r>
            <a:r>
              <a:rPr lang="en-US" sz="3200" b="1" baseline="30000"/>
              <a:t>40</a:t>
            </a:r>
            <a:r>
              <a:rPr lang="en-US" sz="3200" b="1" baseline="-25000"/>
              <a:t>20</a:t>
            </a:r>
            <a:r>
              <a:rPr lang="en-US" sz="3200" b="1"/>
              <a:t>Ca</a:t>
            </a:r>
            <a:r>
              <a:rPr lang="en-US"/>
              <a:t> = 39.962591</a:t>
            </a:r>
          </a:p>
          <a:p>
            <a:r>
              <a:rPr lang="en-US"/>
              <a:t> </a:t>
            </a:r>
            <a:r>
              <a:rPr lang="en-US" sz="3200">
                <a:sym typeface="Symbol" pitchFamily="18" charset="2"/>
              </a:rPr>
              <a:t>        n =   </a:t>
            </a:r>
            <a:r>
              <a:rPr lang="en-US">
                <a:sym typeface="Symbol" pitchFamily="18" charset="2"/>
              </a:rPr>
              <a:t>1.008665</a:t>
            </a:r>
          </a:p>
        </p:txBody>
      </p:sp>
      <p:sp>
        <p:nvSpPr>
          <p:cNvPr id="202760" name="Text Box 1032"/>
          <p:cNvSpPr txBox="1">
            <a:spLocks noChangeArrowheads="1"/>
          </p:cNvSpPr>
          <p:nvPr/>
        </p:nvSpPr>
        <p:spPr bwMode="auto">
          <a:xfrm>
            <a:off x="609601" y="3175000"/>
            <a:ext cx="8245475" cy="1200329"/>
          </a:xfrm>
          <a:prstGeom prst="rect">
            <a:avLst/>
          </a:prstGeom>
          <a:noFill/>
          <a:ln w="38100">
            <a:noFill/>
            <a:miter lim="800000"/>
            <a:headEnd/>
            <a:tailEnd/>
          </a:ln>
        </p:spPr>
        <p:txBody>
          <a:bodyPr>
            <a:spAutoFit/>
          </a:bodyPr>
          <a:lstStyle/>
          <a:p>
            <a:r>
              <a:rPr lang="en-US"/>
              <a:t>It loses 0.00057 u of mass, so it gives off (0.00057)(931.5) = .53 MeV of energy</a:t>
            </a:r>
          </a:p>
          <a:p>
            <a:r>
              <a:rPr lang="en-US"/>
              <a:t>This is exoergic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2760"/>
                                        </p:tgtEl>
                                        <p:attrNameLst>
                                          <p:attrName>style.visibility</p:attrName>
                                        </p:attrNameLst>
                                      </p:cBhvr>
                                      <p:to>
                                        <p:strVal val="visible"/>
                                      </p:to>
                                    </p:set>
                                    <p:animEffect transition="in" filter="dissolve">
                                      <p:cBhvr>
                                        <p:cTn id="7" dur="500"/>
                                        <p:tgtEl>
                                          <p:spTgt spid="202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0"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srcRect/>
          <a:stretch>
            <a:fillRect/>
          </a:stretch>
        </p:blipFill>
        <p:spPr bwMode="auto">
          <a:xfrm>
            <a:off x="533400" y="2665"/>
            <a:ext cx="8081963" cy="571233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FF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2709</TotalTime>
  <Words>8440</Words>
  <Application>Microsoft Office PowerPoint</Application>
  <PresentationFormat>On-screen Show (16:10)</PresentationFormat>
  <Paragraphs>1159</Paragraphs>
  <Slides>197</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197</vt:i4>
      </vt:variant>
    </vt:vector>
  </HeadingPairs>
  <TitlesOfParts>
    <vt:vector size="200" baseType="lpstr">
      <vt:lpstr>Default Design</vt:lpstr>
      <vt:lpstr>Chart</vt:lpstr>
      <vt:lpstr>Equation</vt:lpstr>
      <vt:lpstr>IB Review</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vector>
  </TitlesOfParts>
  <Company>Tualatin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Murray</dc:creator>
  <cp:lastModifiedBy>physics</cp:lastModifiedBy>
  <cp:revision>259</cp:revision>
  <dcterms:created xsi:type="dcterms:W3CDTF">2014-04-05T17:45:22Z</dcterms:created>
  <dcterms:modified xsi:type="dcterms:W3CDTF">2022-04-11T18:33:55Z</dcterms:modified>
</cp:coreProperties>
</file>