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66" r:id="rId4"/>
    <p:sldId id="267" r:id="rId5"/>
    <p:sldId id="257" r:id="rId6"/>
    <p:sldId id="273" r:id="rId7"/>
    <p:sldId id="260" r:id="rId8"/>
    <p:sldId id="263" r:id="rId9"/>
    <p:sldId id="276" r:id="rId10"/>
    <p:sldId id="27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792" autoAdjust="0"/>
  </p:normalViewPr>
  <p:slideViewPr>
    <p:cSldViewPr>
      <p:cViewPr varScale="1"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D25E88C-E52E-4FF9-8CEF-570408A95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diation" TargetMode="External"/><Relationship Id="rId7" Type="http://schemas.openxmlformats.org/officeDocument/2006/relationships/hyperlink" Target="http://en.wikipedia.org/wiki/Silver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Reflectivity" TargetMode="External"/><Relationship Id="rId5" Type="http://schemas.openxmlformats.org/officeDocument/2006/relationships/hyperlink" Target="http://en.wikipedia.org/wiki/Dimensionless_quantity" TargetMode="External"/><Relationship Id="rId4" Type="http://schemas.openxmlformats.org/officeDocument/2006/relationships/hyperlink" Target="http://en.wikipedia.org/wiki/Black_bod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6EAFD2-0523-46AF-8E26-19DBBCA99B03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 </a:t>
            </a:r>
            <a:r>
              <a:rPr lang="en-US" b="1" smtClean="0"/>
              <a:t>emissivity</a:t>
            </a:r>
            <a:r>
              <a:rPr lang="en-US" smtClean="0"/>
              <a:t> of a material (usually written </a:t>
            </a:r>
            <a:r>
              <a:rPr lang="en-US" i="1" smtClean="0"/>
              <a:t>ε</a:t>
            </a:r>
            <a:r>
              <a:rPr lang="en-US" smtClean="0"/>
              <a:t> or </a:t>
            </a:r>
            <a:r>
              <a:rPr lang="en-US" i="1" smtClean="0"/>
              <a:t>e</a:t>
            </a:r>
            <a:r>
              <a:rPr lang="en-US" smtClean="0"/>
              <a:t>) is the relative ability of its surface to emit energy by radiation. It is the ratio of energy </a:t>
            </a:r>
            <a:r>
              <a:rPr lang="en-US" smtClean="0">
                <a:hlinkClick r:id="rId3" tooltip="Radiation"/>
              </a:rPr>
              <a:t>radiated</a:t>
            </a:r>
            <a:r>
              <a:rPr lang="en-US" smtClean="0"/>
              <a:t> by a particular material to energy radiated by a </a:t>
            </a:r>
            <a:r>
              <a:rPr lang="en-US" smtClean="0">
                <a:hlinkClick r:id="rId4" tooltip="Black body"/>
              </a:rPr>
              <a:t>black body</a:t>
            </a:r>
            <a:r>
              <a:rPr lang="en-US" smtClean="0"/>
              <a:t> at the same temperature. It is a measure of a material's ability to radiate absorbed energy. A true </a:t>
            </a:r>
            <a:r>
              <a:rPr lang="en-US" smtClean="0">
                <a:hlinkClick r:id="rId4" tooltip="Black body"/>
              </a:rPr>
              <a:t>black body</a:t>
            </a:r>
            <a:r>
              <a:rPr lang="en-US" smtClean="0"/>
              <a:t> would have an   while any real object would have  . Emissivity is a </a:t>
            </a:r>
            <a:r>
              <a:rPr lang="en-US" smtClean="0">
                <a:hlinkClick r:id="rId5" tooltip="Dimensionless quantity"/>
              </a:rPr>
              <a:t>dimensionless quantity</a:t>
            </a:r>
            <a:r>
              <a:rPr lang="en-US" smtClean="0"/>
              <a:t>, so it does not have units.</a:t>
            </a:r>
          </a:p>
          <a:p>
            <a:pPr eaLnBrk="1" hangingPunct="1"/>
            <a:r>
              <a:rPr lang="en-US" smtClean="0"/>
              <a:t>In general, the duller and blacker a material is, the closer its emissivity is to 1. The more </a:t>
            </a:r>
            <a:r>
              <a:rPr lang="en-US" smtClean="0">
                <a:hlinkClick r:id="rId6" tooltip="Reflectivity"/>
              </a:rPr>
              <a:t>reflective</a:t>
            </a:r>
            <a:r>
              <a:rPr lang="en-US" smtClean="0"/>
              <a:t> a material is, the lower its emissivity. Highly polished </a:t>
            </a:r>
            <a:r>
              <a:rPr lang="en-US" smtClean="0">
                <a:hlinkClick r:id="rId7" tooltip="Silver"/>
              </a:rPr>
              <a:t>silver</a:t>
            </a:r>
            <a:r>
              <a:rPr lang="en-US" smtClean="0"/>
              <a:t> has an emissivity of about 0.02.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C9E92-390C-440B-944E-44A1E3CD1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F5FE7-9410-4443-8690-AE32AB412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E28EE-61B8-461C-9CAC-29BEAC3D4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2579-93BA-47F4-A943-7CD79E199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72710-5017-4F07-B704-368984FA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8F328-D21F-4028-8E55-B97F2ADD9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70677-0EFF-440F-AEF7-88706D752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24D99-BA24-4FA1-824A-FBD1835CA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A0237-13F6-41C6-B0F6-8C982F756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DD9A-B46A-4717-9CD8-780EB75BB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DA03F-F0C5-4115-9174-F75725DCF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88C03ADB-01FD-4F11-992C-8DB0781FE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Energy, Power and Climate Change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charset="0"/>
              </a:rPr>
              <a:t>Formulas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8600" y="0"/>
            <a:ext cx="6926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/>
              <a:t>Temperature and  peak Wavelength of a radiating body</a:t>
            </a:r>
            <a:endParaRPr lang="en-US" sz="2400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657600" y="1905000"/>
            <a:ext cx="48290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 smtClean="0">
                <a:cs typeface="Times New Roman" charset="0"/>
              </a:rPr>
              <a:t>λ</a:t>
            </a:r>
            <a:r>
              <a:rPr lang="en-US" sz="2000" baseline="-25000" dirty="0" err="1" smtClean="0">
                <a:cs typeface="Times New Roman" charset="0"/>
              </a:rPr>
              <a:t>max</a:t>
            </a:r>
            <a:r>
              <a:rPr lang="en-US" sz="2000" dirty="0" smtClean="0">
                <a:cs typeface="Times New Roman" charset="0"/>
              </a:rPr>
              <a:t> </a:t>
            </a:r>
            <a:r>
              <a:rPr lang="en-US" sz="2000" dirty="0">
                <a:cs typeface="Times New Roman" charset="0"/>
              </a:rPr>
              <a:t>= </a:t>
            </a:r>
            <a:r>
              <a:rPr lang="en-US" sz="2000" dirty="0"/>
              <a:t>Peak black body wavelength</a:t>
            </a:r>
          </a:p>
          <a:p>
            <a:r>
              <a:rPr lang="en-US" sz="2000" dirty="0">
                <a:cs typeface="Times New Roman" charset="0"/>
              </a:rPr>
              <a:t>T = The star’s surface temperature in </a:t>
            </a:r>
            <a:r>
              <a:rPr lang="en-US" sz="2000" dirty="0" err="1" smtClean="0">
                <a:cs typeface="Times New Roman" charset="0"/>
              </a:rPr>
              <a:t>Kelvins</a:t>
            </a:r>
            <a:endParaRPr lang="en-US" sz="2000" dirty="0" smtClean="0">
              <a:cs typeface="Times New Roman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5172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28956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sz="2400" b="1" u="sng" dirty="0" smtClean="0"/>
              <a:t>Ex:</a:t>
            </a:r>
            <a:r>
              <a:rPr lang="en-US" sz="2400" dirty="0"/>
              <a:t> </a:t>
            </a:r>
            <a:r>
              <a:rPr lang="en-US" sz="2400" dirty="0" smtClean="0"/>
              <a:t> A star has a peak black body wavelength of 501 nm.  What is its temperature? (5790 K)</a:t>
            </a:r>
          </a:p>
          <a:p>
            <a:pPr eaLnBrk="0" hangingPunct="0"/>
            <a:endParaRPr lang="en-US" sz="2400" dirty="0" smtClean="0"/>
          </a:p>
          <a:p>
            <a:pPr eaLnBrk="0" hangingPunct="0"/>
            <a:endParaRPr lang="en-US" sz="2400" dirty="0"/>
          </a:p>
          <a:p>
            <a:pPr eaLnBrk="0" hangingPunct="0"/>
            <a:endParaRPr lang="en-US" sz="2400" dirty="0"/>
          </a:p>
          <a:p>
            <a:pPr eaLnBrk="0" hangingPunct="0"/>
            <a:r>
              <a:rPr lang="en-US" sz="2400" dirty="0" smtClean="0"/>
              <a:t>What is the peak radiation of the surface of ocean water that is at 21.0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Wind Power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9925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848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822325" y="498475"/>
            <a:ext cx="190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The formulas:</a:t>
            </a:r>
          </a:p>
        </p:txBody>
      </p:sp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886200" y="990600"/>
            <a:ext cx="32908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For wind power</a:t>
            </a:r>
          </a:p>
          <a:p>
            <a:r>
              <a:rPr lang="en-US" sz="2000" dirty="0"/>
              <a:t>A = frontal area (</a:t>
            </a:r>
            <a:r>
              <a:rPr lang="el-GR" sz="2000" dirty="0">
                <a:cs typeface="Arial" charset="0"/>
              </a:rPr>
              <a:t>π</a:t>
            </a:r>
            <a:r>
              <a:rPr lang="en-US" sz="2000" dirty="0">
                <a:cs typeface="Arial" charset="0"/>
              </a:rPr>
              <a:t>r</a:t>
            </a:r>
            <a:r>
              <a:rPr lang="en-US" sz="2000" baseline="30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) m</a:t>
            </a:r>
            <a:r>
              <a:rPr lang="en-US" sz="2000" baseline="30000" dirty="0">
                <a:cs typeface="Arial" charset="0"/>
              </a:rPr>
              <a:t>2</a:t>
            </a:r>
          </a:p>
          <a:p>
            <a:r>
              <a:rPr lang="el-GR" sz="2000" dirty="0">
                <a:cs typeface="Arial" charset="0"/>
              </a:rPr>
              <a:t>ρ</a:t>
            </a:r>
            <a:r>
              <a:rPr lang="en-US" sz="2000" dirty="0">
                <a:cs typeface="Arial" charset="0"/>
              </a:rPr>
              <a:t> = density of air (≈1.3 kg/m</a:t>
            </a:r>
            <a:r>
              <a:rPr lang="en-US" sz="2000" baseline="30000" dirty="0">
                <a:cs typeface="Arial" charset="0"/>
              </a:rPr>
              <a:t>3</a:t>
            </a:r>
            <a:r>
              <a:rPr lang="en-US" sz="2000" dirty="0">
                <a:cs typeface="Arial" charset="0"/>
              </a:rPr>
              <a:t>)</a:t>
            </a:r>
          </a:p>
          <a:p>
            <a:r>
              <a:rPr lang="en-US" sz="2000" dirty="0">
                <a:cs typeface="Arial" charset="0"/>
              </a:rPr>
              <a:t>v = wind speed</a:t>
            </a:r>
            <a:endParaRPr lang="el-GR" sz="2000" dirty="0">
              <a:cs typeface="Arial" charset="0"/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441325" y="2781300"/>
            <a:ext cx="832167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 – What max power can you get from a wind turbine with 8.2 m long blades when the wind speed is about 5.4 m/s on the average?  Use the density of air to be 1.2 kg/m</a:t>
            </a:r>
            <a:r>
              <a:rPr lang="en-US" baseline="30000" dirty="0"/>
              <a:t>3</a:t>
            </a:r>
          </a:p>
          <a:p>
            <a:r>
              <a:rPr lang="en-US" dirty="0"/>
              <a:t>2.0E4 Watts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this one:</a:t>
            </a:r>
          </a:p>
          <a:p>
            <a:r>
              <a:rPr lang="en-US" dirty="0"/>
              <a:t>What total frontal area do you need to generate 240MW in an area that has an average wind speed of 6.5 m/s? Use the density of air to be 1.2 kg/m</a:t>
            </a:r>
            <a:r>
              <a:rPr lang="en-US" baseline="30000" dirty="0"/>
              <a:t>3</a:t>
            </a:r>
            <a:r>
              <a:rPr lang="en-US" dirty="0"/>
              <a:t>.  How many turbines with a radius of 35 m would you need to use in your array?</a:t>
            </a:r>
          </a:p>
          <a:p>
            <a:r>
              <a:rPr lang="en-US" dirty="0"/>
              <a:t>1.45E6m</a:t>
            </a:r>
            <a:r>
              <a:rPr lang="en-US" baseline="30000" dirty="0"/>
              <a:t>2</a:t>
            </a:r>
            <a:r>
              <a:rPr lang="en-US" dirty="0"/>
              <a:t>, about 379 turbines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30861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 Warming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57200" y="2895600"/>
            <a:ext cx="83216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 – What is the power absorbed by a 235 m</a:t>
            </a:r>
            <a:r>
              <a:rPr lang="en-US" baseline="30000" dirty="0"/>
              <a:t>2</a:t>
            </a:r>
            <a:r>
              <a:rPr lang="en-US" dirty="0"/>
              <a:t> patch of fresh snow when sunlight of intensity 1030 W/m</a:t>
            </a:r>
            <a:r>
              <a:rPr lang="en-US" baseline="30000" dirty="0"/>
              <a:t>2</a:t>
            </a:r>
            <a:r>
              <a:rPr lang="en-US" dirty="0"/>
              <a:t> is </a:t>
            </a:r>
            <a:r>
              <a:rPr lang="en-US" dirty="0" smtClean="0"/>
              <a:t>shining straight down on the surface?</a:t>
            </a:r>
            <a:endParaRPr lang="en-US" dirty="0"/>
          </a:p>
          <a:p>
            <a:r>
              <a:rPr lang="en-US" dirty="0" smtClean="0"/>
              <a:t>36kW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Try this one:</a:t>
            </a:r>
          </a:p>
          <a:p>
            <a:r>
              <a:rPr lang="en-US" dirty="0"/>
              <a:t>On a day when the solar constant </a:t>
            </a:r>
            <a:r>
              <a:rPr lang="en-US" dirty="0" smtClean="0"/>
              <a:t>is </a:t>
            </a:r>
            <a:r>
              <a:rPr lang="en-US" dirty="0"/>
              <a:t>1030 W/m</a:t>
            </a:r>
            <a:r>
              <a:rPr lang="en-US" baseline="30000" dirty="0"/>
              <a:t>2</a:t>
            </a:r>
            <a:r>
              <a:rPr lang="en-US" dirty="0"/>
              <a:t>, how much power per square meter is reflected off into space from the oceans?  How much is absorbed?</a:t>
            </a:r>
          </a:p>
          <a:p>
            <a:r>
              <a:rPr lang="en-US" dirty="0">
                <a:cs typeface="Times New Roman" charset="0"/>
              </a:rPr>
              <a:t>103 W/m</a:t>
            </a:r>
            <a:r>
              <a:rPr lang="en-US" baseline="30000" dirty="0">
                <a:cs typeface="Times New Roman" charset="0"/>
              </a:rPr>
              <a:t>2    </a:t>
            </a:r>
            <a:r>
              <a:rPr lang="en-US" dirty="0"/>
              <a:t>927 W/m</a:t>
            </a:r>
            <a:r>
              <a:rPr lang="en-US" baseline="30000" dirty="0"/>
              <a:t>2</a:t>
            </a: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14337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685800"/>
            <a:ext cx="43434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1" y="1752600"/>
            <a:ext cx="169206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3216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Ex – A person has a body surface temperature of about 35 </a:t>
            </a:r>
            <a:r>
              <a:rPr lang="en-US" baseline="30000"/>
              <a:t>o</a:t>
            </a:r>
            <a:r>
              <a:rPr lang="en-US"/>
              <a:t>C and is in a room where the walls are at 14 </a:t>
            </a:r>
            <a:r>
              <a:rPr lang="en-US" baseline="30000"/>
              <a:t>o</a:t>
            </a:r>
            <a:r>
              <a:rPr lang="en-US"/>
              <a:t>C.  If they have a surface area 2.00 m</a:t>
            </a:r>
            <a:r>
              <a:rPr lang="en-US" baseline="30000"/>
              <a:t>2</a:t>
            </a:r>
            <a:r>
              <a:rPr lang="en-US"/>
              <a:t>, and an emissivity of 0.570, what is the rate of net heat lost to the room? (143 W)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A piece of freshly made glass (e = .85) at a temperature of 2600 K is placed in a oven at 1200 K.  If it is initially losing heat at a rate of 5900 W, what is its area? (.0028 m</a:t>
            </a:r>
            <a:r>
              <a:rPr lang="en-US" baseline="30000"/>
              <a:t>2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0" y="609600"/>
            <a:ext cx="50974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Times New Roman" charset="0"/>
              </a:rPr>
              <a:t>e = emissivity (0 &lt; e &lt; 1)</a:t>
            </a:r>
          </a:p>
          <a:p>
            <a:r>
              <a:rPr lang="en-US">
                <a:cs typeface="Times New Roman" charset="0"/>
              </a:rPr>
              <a:t>	0 – reflective, 1 - totally absorptive</a:t>
            </a:r>
          </a:p>
          <a:p>
            <a:r>
              <a:rPr lang="el-GR">
                <a:cs typeface="Times New Roman" charset="0"/>
              </a:rPr>
              <a:t>σ</a:t>
            </a:r>
            <a:r>
              <a:rPr lang="en-US"/>
              <a:t> = 5.67 x 10</a:t>
            </a:r>
            <a:r>
              <a:rPr lang="en-US" baseline="30000"/>
              <a:t>-8</a:t>
            </a:r>
            <a:r>
              <a:rPr lang="en-US"/>
              <a:t> Wm</a:t>
            </a:r>
            <a:r>
              <a:rPr lang="en-US" baseline="30000"/>
              <a:t>-2</a:t>
            </a:r>
            <a:r>
              <a:rPr lang="en-US"/>
              <a:t>K</a:t>
            </a:r>
            <a:r>
              <a:rPr lang="en-US" baseline="30000"/>
              <a:t>-4</a:t>
            </a:r>
            <a:r>
              <a:rPr lang="en-US"/>
              <a:t> (Stefan-Boltzmann constant)</a:t>
            </a:r>
          </a:p>
          <a:p>
            <a:r>
              <a:rPr lang="en-US"/>
              <a:t>A = Area m</a:t>
            </a:r>
            <a:r>
              <a:rPr lang="en-US" baseline="30000"/>
              <a:t>2</a:t>
            </a:r>
          </a:p>
          <a:p>
            <a:r>
              <a:rPr lang="en-US">
                <a:cs typeface="Times New Roman" charset="0"/>
              </a:rPr>
              <a:t>T = Temp in K</a:t>
            </a:r>
            <a:endParaRPr lang="el-GR">
              <a:cs typeface="Times New Roman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828800"/>
            <a:ext cx="4343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609600"/>
            <a:ext cx="2057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wie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2413"/>
            <a:ext cx="6858000" cy="4979987"/>
          </a:xfrm>
          <a:prstGeom prst="rect">
            <a:avLst/>
          </a:prstGeom>
          <a:noFill/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286000" y="6613525"/>
            <a:ext cx="2657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From Jay Pasachoff’s Contemporary Astronomy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086600" y="1143000"/>
            <a:ext cx="854075" cy="592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cs typeface="Times New Roman" charset="0"/>
              </a:rPr>
              <a:t>λ</a:t>
            </a:r>
            <a:r>
              <a:rPr lang="en-US" sz="3200" baseline="-25000">
                <a:cs typeface="Times New Roman" charset="0"/>
              </a:rPr>
              <a:t>max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6172200" y="1752600"/>
            <a:ext cx="914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 flipH="1">
            <a:off x="5334000" y="1676400"/>
            <a:ext cx="1752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4876800" y="1600200"/>
            <a:ext cx="2133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H="1">
            <a:off x="4191000" y="1524000"/>
            <a:ext cx="2819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3505200" y="1371600"/>
            <a:ext cx="3505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3048000" y="1219200"/>
            <a:ext cx="396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517207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399</Words>
  <Application>Microsoft Office PowerPoint</Application>
  <PresentationFormat>On-screen Show (4:3)</PresentationFormat>
  <Paragraphs>48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Energy, Power and Climate Change</vt:lpstr>
      <vt:lpstr>Wind Power</vt:lpstr>
      <vt:lpstr>Slide 3</vt:lpstr>
      <vt:lpstr>Slide 4</vt:lpstr>
      <vt:lpstr>Slide 5</vt:lpstr>
      <vt:lpstr>Global Warming</vt:lpstr>
      <vt:lpstr>Slide 7</vt:lpstr>
      <vt:lpstr>Slide 8</vt:lpstr>
      <vt:lpstr>Slide 9</vt:lpstr>
      <vt:lpstr>Slide 10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Power and Climate Change</dc:title>
  <dc:creator>Chris Murray</dc:creator>
  <cp:lastModifiedBy>Chris Murray</cp:lastModifiedBy>
  <cp:revision>81</cp:revision>
  <dcterms:created xsi:type="dcterms:W3CDTF">2016-03-10T16:57:13Z</dcterms:created>
  <dcterms:modified xsi:type="dcterms:W3CDTF">2020-05-28T22:53:24Z</dcterms:modified>
</cp:coreProperties>
</file>