
<file path=[Content_Types].xml><?xml version="1.0" encoding="utf-8"?>
<Types xmlns="http://schemas.openxmlformats.org/package/2006/content-types">
  <Override PartName="/ppt/embeddings/Microsoft_Equation8.bin" ContentType="application/vnd.openxmlformats-officedocument.oleObject"/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embeddings/Microsoft_Equation6.bin" ContentType="application/vnd.openxmlformats-officedocument.oleObject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embeddings/Microsoft_Equation4.bin" ContentType="application/vnd.openxmlformats-officedocument.oleObject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embeddings/Microsoft_Equation2.bin" ContentType="application/vnd.openxmlformats-officedocument.oleObject"/>
  <Default Extension="wmf" ContentType="image/x-wmf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embeddings/Microsoft_Equation7.bin" ContentType="application/vnd.openxmlformats-officedocument.oleObjec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embeddings/Microsoft_Equation5.bin" ContentType="application/vnd.openxmlformats-officedocument.oleObject"/>
  <Override PartName="/ppt/notesSlides/notesSlide2.xml" ContentType="application/vnd.openxmlformats-officedocument.presentationml.notesSlide+xml"/>
  <Default Extension="vml" ContentType="application/vnd.openxmlformats-officedocument.vmlDrawing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embeddings/Microsoft_Equation3.bin" ContentType="application/vnd.openxmlformats-officedocument.oleObject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embeddings/Microsoft_Equation1.bin" ContentType="application/vnd.openxmlformats-officedocument.oleObject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86792" autoAdjust="0"/>
  </p:normalViewPr>
  <p:slideViewPr>
    <p:cSldViewPr>
      <p:cViewPr varScale="1">
        <p:scale>
          <a:sx n="89" d="100"/>
          <a:sy n="89" d="100"/>
        </p:scale>
        <p:origin x="-8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5D38B37B-CC3C-984B-9E9D-D6B836D062A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adiation" TargetMode="External"/><Relationship Id="rId4" Type="http://schemas.openxmlformats.org/officeDocument/2006/relationships/hyperlink" Target="http://en.wikipedia.org/wiki/Black_body" TargetMode="External"/><Relationship Id="rId5" Type="http://schemas.openxmlformats.org/officeDocument/2006/relationships/hyperlink" Target="http://en.wikipedia.org/wiki/Dimensionless_quantity" TargetMode="External"/><Relationship Id="rId6" Type="http://schemas.openxmlformats.org/officeDocument/2006/relationships/hyperlink" Target="http://en.wikipedia.org/wiki/Reflectivity" TargetMode="External"/><Relationship Id="rId7" Type="http://schemas.openxmlformats.org/officeDocument/2006/relationships/hyperlink" Target="http://en.wikipedia.org/wiki/Silver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adiation" TargetMode="External"/><Relationship Id="rId4" Type="http://schemas.openxmlformats.org/officeDocument/2006/relationships/hyperlink" Target="http://en.wikipedia.org/wiki/Black_body" TargetMode="External"/><Relationship Id="rId5" Type="http://schemas.openxmlformats.org/officeDocument/2006/relationships/hyperlink" Target="http://en.wikipedia.org/wiki/Dimensionless_quantity" TargetMode="External"/><Relationship Id="rId6" Type="http://schemas.openxmlformats.org/officeDocument/2006/relationships/hyperlink" Target="http://en.wikipedia.org/wiki/Reflectivity" TargetMode="External"/><Relationship Id="rId7" Type="http://schemas.openxmlformats.org/officeDocument/2006/relationships/hyperlink" Target="http://en.wikipedia.org/wiki/Silver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DCEE99-33B5-A846-9985-732DFA41AA66}" type="slidenum">
              <a:rPr lang="en-US"/>
              <a:pPr/>
              <a:t>7</a:t>
            </a:fld>
            <a:endParaRPr 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The </a:t>
            </a:r>
            <a:r>
              <a:rPr lang="en-US" b="1"/>
              <a:t>emissivity</a:t>
            </a:r>
            <a:r>
              <a:rPr lang="en-US"/>
              <a:t> of a material (usually written </a:t>
            </a:r>
            <a:r>
              <a:rPr lang="en-US" i="1"/>
              <a:t>ε</a:t>
            </a:r>
            <a:r>
              <a:rPr lang="en-US"/>
              <a:t> or </a:t>
            </a:r>
            <a:r>
              <a:rPr lang="en-US" i="1"/>
              <a:t>e</a:t>
            </a:r>
            <a:r>
              <a:rPr lang="en-US"/>
              <a:t>) is the relative ability of its surface to emit energy by radiation. It is the ratio of energy </a:t>
            </a:r>
            <a:r>
              <a:rPr lang="en-US">
                <a:hlinkClick r:id="rId3" tooltip="Radiation"/>
              </a:rPr>
              <a:t>radiated</a:t>
            </a:r>
            <a:r>
              <a:rPr lang="en-US"/>
              <a:t> by a particular material to energy radiated by a </a:t>
            </a:r>
            <a:r>
              <a:rPr lang="en-US">
                <a:hlinkClick r:id="rId4" tooltip="Black body"/>
              </a:rPr>
              <a:t>black body</a:t>
            </a:r>
            <a:r>
              <a:rPr lang="en-US"/>
              <a:t> at the same temperature. It is a measure of a material's ability to radiate absorbed energy. A true </a:t>
            </a:r>
            <a:r>
              <a:rPr lang="en-US">
                <a:hlinkClick r:id="rId4" tooltip="Black body"/>
              </a:rPr>
              <a:t>black body</a:t>
            </a:r>
            <a:r>
              <a:rPr lang="en-US"/>
              <a:t> would have an   while any real object would have  . Emissivity is a </a:t>
            </a:r>
            <a:r>
              <a:rPr lang="en-US">
                <a:hlinkClick r:id="rId5" tooltip="Dimensionless quantity"/>
              </a:rPr>
              <a:t>dimensionless quantity</a:t>
            </a:r>
            <a:r>
              <a:rPr lang="en-US"/>
              <a:t>, so it does not have units.</a:t>
            </a:r>
          </a:p>
          <a:p>
            <a:pPr eaLnBrk="1" hangingPunct="1"/>
            <a:r>
              <a:rPr lang="en-US"/>
              <a:t>In general, the duller and blacker a material is, the closer its emissivity is to 1. The more </a:t>
            </a:r>
            <a:r>
              <a:rPr lang="en-US">
                <a:hlinkClick r:id="rId6" tooltip="Reflectivity"/>
              </a:rPr>
              <a:t>reflective</a:t>
            </a:r>
            <a:r>
              <a:rPr lang="en-US"/>
              <a:t> a material is, the lower its emissivity. Highly polished </a:t>
            </a:r>
            <a:r>
              <a:rPr lang="en-US">
                <a:hlinkClick r:id="rId7" tooltip="Silver"/>
              </a:rPr>
              <a:t>silver</a:t>
            </a:r>
            <a:r>
              <a:rPr lang="en-US"/>
              <a:t> has an emissivity of about 0.02.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139361-18F2-FE4F-9B1F-E04023BBD4F4}" type="slidenum">
              <a:rPr lang="en-US"/>
              <a:pPr/>
              <a:t>8</a:t>
            </a:fld>
            <a:endParaRPr 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The </a:t>
            </a:r>
            <a:r>
              <a:rPr lang="en-US" b="1"/>
              <a:t>emissivity</a:t>
            </a:r>
            <a:r>
              <a:rPr lang="en-US"/>
              <a:t> of a material (usually written </a:t>
            </a:r>
            <a:r>
              <a:rPr lang="en-US" i="1"/>
              <a:t>ε</a:t>
            </a:r>
            <a:r>
              <a:rPr lang="en-US"/>
              <a:t> or </a:t>
            </a:r>
            <a:r>
              <a:rPr lang="en-US" i="1"/>
              <a:t>e</a:t>
            </a:r>
            <a:r>
              <a:rPr lang="en-US"/>
              <a:t>) is the relative ability of its surface to emit energy by radiation. It is the ratio of energy </a:t>
            </a:r>
            <a:r>
              <a:rPr lang="en-US">
                <a:hlinkClick r:id="rId3" tooltip="Radiation"/>
              </a:rPr>
              <a:t>radiated</a:t>
            </a:r>
            <a:r>
              <a:rPr lang="en-US"/>
              <a:t> by a particular material to energy radiated by a </a:t>
            </a:r>
            <a:r>
              <a:rPr lang="en-US">
                <a:hlinkClick r:id="rId4" tooltip="Black body"/>
              </a:rPr>
              <a:t>black body</a:t>
            </a:r>
            <a:r>
              <a:rPr lang="en-US"/>
              <a:t> at the same temperature. It is a measure of a material's ability to radiate absorbed energy. A true </a:t>
            </a:r>
            <a:r>
              <a:rPr lang="en-US">
                <a:hlinkClick r:id="rId4" tooltip="Black body"/>
              </a:rPr>
              <a:t>black body</a:t>
            </a:r>
            <a:r>
              <a:rPr lang="en-US"/>
              <a:t> would have an   while any real object would have  . Emissivity is a </a:t>
            </a:r>
            <a:r>
              <a:rPr lang="en-US">
                <a:hlinkClick r:id="rId5" tooltip="Dimensionless quantity"/>
              </a:rPr>
              <a:t>dimensionless quantity</a:t>
            </a:r>
            <a:r>
              <a:rPr lang="en-US"/>
              <a:t>, so it does not have units.</a:t>
            </a:r>
          </a:p>
          <a:p>
            <a:pPr eaLnBrk="1" hangingPunct="1"/>
            <a:r>
              <a:rPr lang="en-US"/>
              <a:t>In general, the duller and blacker a material is, the closer its emissivity is to 1. The more </a:t>
            </a:r>
            <a:r>
              <a:rPr lang="en-US">
                <a:hlinkClick r:id="rId6" tooltip="Reflectivity"/>
              </a:rPr>
              <a:t>reflective</a:t>
            </a:r>
            <a:r>
              <a:rPr lang="en-US"/>
              <a:t> a material is, the lower its emissivity. Highly polished </a:t>
            </a:r>
            <a:r>
              <a:rPr lang="en-US">
                <a:hlinkClick r:id="rId7" tooltip="Silver"/>
              </a:rPr>
              <a:t>silver</a:t>
            </a:r>
            <a:r>
              <a:rPr lang="en-US"/>
              <a:t> has an emissivity of about 0.02.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31CF93-BBDC-DA48-AD19-BF63DCC357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5C4EDD-11D3-2B4D-9435-FBA93A4B70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89D439-8602-8C40-8A99-B357B0F2B2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07165A-A338-104B-8BF2-E8E2E92B32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FFC6F-1CE5-7B4A-B933-C84DDEF30F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869188-C269-5A4F-9CBA-2D36FD9F26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A8216A-6F1A-5649-B1AC-017A9FEF60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4C8926-64B8-B84B-840A-773B522A3A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A7FE52-8389-4C44-B4DB-905EB44164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F8A6C7-A1E9-194A-AF7E-60E4C51A8C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DC8DA5-3F9D-4A4D-A07E-DF79C7F8B5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AB6F7B24-4095-2C4E-9EEF-29A1756E28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Microsoft_Equation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.bin"/><Relationship Id="rId4" Type="http://schemas.openxmlformats.org/officeDocument/2006/relationships/image" Target="../media/image4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4.bin"/><Relationship Id="rId4" Type="http://schemas.openxmlformats.org/officeDocument/2006/relationships/image" Target="../media/image6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5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Equation7.bin"/><Relationship Id="rId5" Type="http://schemas.openxmlformats.org/officeDocument/2006/relationships/image" Target="../media/image10.png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Microsoft_Equation8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4"/>
          <p:cNvSpPr txBox="1">
            <a:spLocks noChangeArrowheads="1"/>
          </p:cNvSpPr>
          <p:nvPr/>
        </p:nvSpPr>
        <p:spPr bwMode="auto">
          <a:xfrm>
            <a:off x="822325" y="498475"/>
            <a:ext cx="18050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Wind Power:</a:t>
            </a:r>
            <a:endParaRPr lang="en-US" sz="2400" dirty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533400" y="1143000"/>
          <a:ext cx="2197100" cy="822325"/>
        </p:xfrm>
        <a:graphic>
          <a:graphicData uri="http://schemas.openxmlformats.org/presentationml/2006/ole">
            <p:oleObj spid="_x0000_s1026" name="Equation" r:id="rId3" imgW="1358640" imgH="507960" progId="Equation.3">
              <p:embed/>
            </p:oleObj>
          </a:graphicData>
        </a:graphic>
      </p:graphicFrame>
      <p:sp>
        <p:nvSpPr>
          <p:cNvPr id="1028" name="Text Box 7"/>
          <p:cNvSpPr txBox="1">
            <a:spLocks noChangeArrowheads="1"/>
          </p:cNvSpPr>
          <p:nvPr/>
        </p:nvSpPr>
        <p:spPr bwMode="auto">
          <a:xfrm>
            <a:off x="3048000" y="966788"/>
            <a:ext cx="32908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For wind power</a:t>
            </a:r>
          </a:p>
          <a:p>
            <a:r>
              <a:rPr lang="en-US" sz="2000"/>
              <a:t>A = frontal area (</a:t>
            </a:r>
            <a:r>
              <a:rPr lang="el-GR" sz="2000">
                <a:ea typeface="Arial" charset="0"/>
                <a:cs typeface="Arial" charset="0"/>
              </a:rPr>
              <a:t>π</a:t>
            </a:r>
            <a:r>
              <a:rPr lang="en-US" sz="2000">
                <a:ea typeface="Arial" charset="0"/>
                <a:cs typeface="Arial" charset="0"/>
              </a:rPr>
              <a:t>r</a:t>
            </a:r>
            <a:r>
              <a:rPr lang="en-US" sz="2000" baseline="30000">
                <a:ea typeface="Arial" charset="0"/>
                <a:cs typeface="Arial" charset="0"/>
              </a:rPr>
              <a:t>2</a:t>
            </a:r>
            <a:r>
              <a:rPr lang="en-US" sz="2000">
                <a:ea typeface="Arial" charset="0"/>
                <a:cs typeface="Arial" charset="0"/>
              </a:rPr>
              <a:t>) m</a:t>
            </a:r>
            <a:r>
              <a:rPr lang="en-US" sz="2000" baseline="30000">
                <a:ea typeface="Arial" charset="0"/>
                <a:cs typeface="Arial" charset="0"/>
              </a:rPr>
              <a:t>2</a:t>
            </a:r>
          </a:p>
          <a:p>
            <a:r>
              <a:rPr lang="el-GR" sz="2000">
                <a:ea typeface="Arial" charset="0"/>
                <a:cs typeface="Arial" charset="0"/>
              </a:rPr>
              <a:t>ρ</a:t>
            </a:r>
            <a:r>
              <a:rPr lang="en-US" sz="2000">
                <a:ea typeface="Arial" charset="0"/>
                <a:cs typeface="Arial" charset="0"/>
              </a:rPr>
              <a:t> = density of air (≈1.3 kg/m</a:t>
            </a:r>
            <a:r>
              <a:rPr lang="en-US" sz="2000" baseline="30000">
                <a:ea typeface="Arial" charset="0"/>
                <a:cs typeface="Arial" charset="0"/>
              </a:rPr>
              <a:t>3</a:t>
            </a:r>
            <a:r>
              <a:rPr lang="en-US" sz="2000">
                <a:ea typeface="Arial" charset="0"/>
                <a:cs typeface="Arial" charset="0"/>
              </a:rPr>
              <a:t>)</a:t>
            </a:r>
          </a:p>
          <a:p>
            <a:r>
              <a:rPr lang="en-US" sz="2000">
                <a:ea typeface="Arial" charset="0"/>
                <a:cs typeface="Arial" charset="0"/>
              </a:rPr>
              <a:t>v = wind speed</a:t>
            </a:r>
            <a:endParaRPr lang="el-GR" sz="2000">
              <a:ea typeface="Arial" charset="0"/>
              <a:cs typeface="Arial" charset="0"/>
            </a:endParaRPr>
          </a:p>
        </p:txBody>
      </p:sp>
      <p:sp>
        <p:nvSpPr>
          <p:cNvPr id="1029" name="Text Box 13"/>
          <p:cNvSpPr txBox="1">
            <a:spLocks noChangeArrowheads="1"/>
          </p:cNvSpPr>
          <p:nvPr/>
        </p:nvSpPr>
        <p:spPr bwMode="auto">
          <a:xfrm>
            <a:off x="441325" y="2781300"/>
            <a:ext cx="8321675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Ex – What max power can you get from a wind turbine with 8.2 m long blades when the wind speed is about 5.4 m/s on the average?  Use the density of air to be 1.2 kg/m</a:t>
            </a:r>
            <a:r>
              <a:rPr lang="en-US" baseline="30000"/>
              <a:t>3</a:t>
            </a:r>
          </a:p>
          <a:p>
            <a:r>
              <a:rPr lang="en-US"/>
              <a:t>2.0E4 Watts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Try this one:</a:t>
            </a:r>
          </a:p>
          <a:p>
            <a:r>
              <a:rPr lang="en-US"/>
              <a:t>What total frontal area do you need to generate 240MW in an area that has an average wind speed of 6.5 m/s? Use the density of air to be 1.2 kg/m</a:t>
            </a:r>
            <a:r>
              <a:rPr lang="en-US" baseline="30000"/>
              <a:t>3</a:t>
            </a:r>
            <a:r>
              <a:rPr lang="en-US"/>
              <a:t>.  How many turbines with a radius of 35 m would you need to use in your array?</a:t>
            </a:r>
          </a:p>
          <a:p>
            <a:r>
              <a:rPr lang="en-US"/>
              <a:t>1.45E6m</a:t>
            </a:r>
            <a:r>
              <a:rPr lang="en-US" baseline="30000"/>
              <a:t>2</a:t>
            </a:r>
            <a:r>
              <a:rPr lang="en-US"/>
              <a:t>, about 379 turbines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685800" y="739775"/>
          <a:ext cx="4876800" cy="784225"/>
        </p:xfrm>
        <a:graphic>
          <a:graphicData uri="http://schemas.openxmlformats.org/presentationml/2006/ole">
            <p:oleObj spid="_x0000_s2050" name="Equation" r:id="rId3" imgW="3162240" imgH="507960" progId="Equation.3">
              <p:embed/>
            </p:oleObj>
          </a:graphicData>
        </a:graphic>
      </p:graphicFrame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4495800" y="1371600"/>
            <a:ext cx="34258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For wave power</a:t>
            </a:r>
          </a:p>
          <a:p>
            <a:r>
              <a:rPr lang="en-US"/>
              <a:t>A = Amplitude of wave in m</a:t>
            </a:r>
            <a:endParaRPr lang="en-US" baseline="30000">
              <a:ea typeface="Arial" charset="0"/>
              <a:cs typeface="Arial" charset="0"/>
            </a:endParaRPr>
          </a:p>
          <a:p>
            <a:r>
              <a:rPr lang="el-GR">
                <a:ea typeface="Arial" charset="0"/>
                <a:cs typeface="Arial" charset="0"/>
              </a:rPr>
              <a:t>ρ</a:t>
            </a:r>
            <a:r>
              <a:rPr lang="en-US">
                <a:ea typeface="Arial" charset="0"/>
                <a:cs typeface="Arial" charset="0"/>
              </a:rPr>
              <a:t> = density of water (≈1030 kg/m</a:t>
            </a:r>
            <a:r>
              <a:rPr lang="en-US" baseline="30000">
                <a:ea typeface="Arial" charset="0"/>
                <a:cs typeface="Arial" charset="0"/>
              </a:rPr>
              <a:t>3</a:t>
            </a:r>
            <a:r>
              <a:rPr lang="en-US">
                <a:ea typeface="Arial" charset="0"/>
                <a:cs typeface="Arial" charset="0"/>
              </a:rPr>
              <a:t>)</a:t>
            </a:r>
          </a:p>
          <a:p>
            <a:r>
              <a:rPr lang="en-US">
                <a:ea typeface="Arial" charset="0"/>
                <a:cs typeface="Arial" charset="0"/>
              </a:rPr>
              <a:t>v = wave speed</a:t>
            </a:r>
            <a:endParaRPr lang="el-GR">
              <a:ea typeface="Arial" charset="0"/>
              <a:cs typeface="Arial" charset="0"/>
            </a:endParaRP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441325" y="2781300"/>
            <a:ext cx="8321675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Ex – A 210 m stretch of coastline has an average wave height of 2.3 m with waves that move 3.8 m/s.  How much power is incident on this piece of coastline? Use the density of the water to be 1030 kg/m</a:t>
            </a:r>
            <a:r>
              <a:rPr lang="en-US" baseline="30000"/>
              <a:t>3</a:t>
            </a:r>
          </a:p>
          <a:p>
            <a:r>
              <a:rPr lang="en-US"/>
              <a:t>2.1E7W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Try this one:</a:t>
            </a:r>
          </a:p>
          <a:p>
            <a:r>
              <a:rPr lang="en-US"/>
              <a:t>From what length of coastline would you have to harvest the wave power from to generate 320 MW of power.  Assume the waves are 2.9 m high, and move with a speed of 4.1 m/s. Use the density of the water to be 1030 kg/m</a:t>
            </a:r>
            <a:r>
              <a:rPr lang="en-US" baseline="30000"/>
              <a:t>3</a:t>
            </a:r>
          </a:p>
          <a:p>
            <a:r>
              <a:rPr lang="en-US"/>
              <a:t>1.8km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381000"/>
            <a:ext cx="18264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Wave Power: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371600" y="152400"/>
          <a:ext cx="1409700" cy="784225"/>
        </p:xfrm>
        <a:graphic>
          <a:graphicData uri="http://schemas.openxmlformats.org/presentationml/2006/ole">
            <p:oleObj spid="_x0000_s3074" name="Equation" r:id="rId3" imgW="914400" imgH="507960" progId="Equation.3">
              <p:embed/>
            </p:oleObj>
          </a:graphicData>
        </a:graphic>
      </p:graphicFrame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029200" y="609600"/>
            <a:ext cx="41148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Energy delivered by sunlight/light</a:t>
            </a:r>
          </a:p>
          <a:p>
            <a:r>
              <a:rPr lang="en-US"/>
              <a:t>I = Intensity (W/m</a:t>
            </a:r>
            <a:r>
              <a:rPr lang="en-US" baseline="30000"/>
              <a:t>2</a:t>
            </a:r>
            <a:r>
              <a:rPr lang="en-US"/>
              <a:t>)</a:t>
            </a:r>
          </a:p>
          <a:p>
            <a:r>
              <a:rPr lang="en-US"/>
              <a:t>power = Watts delivered (J/s)</a:t>
            </a:r>
          </a:p>
          <a:p>
            <a:r>
              <a:rPr lang="en-US"/>
              <a:t>A = Area (m</a:t>
            </a:r>
            <a:r>
              <a:rPr lang="en-US" baseline="30000"/>
              <a:t>2</a:t>
            </a:r>
            <a:r>
              <a:rPr lang="en-US"/>
              <a:t>) (x Cos</a:t>
            </a:r>
            <a:r>
              <a:rPr lang="el-GR">
                <a:ea typeface="Times New Roman" charset="0"/>
                <a:cs typeface="Times New Roman" charset="0"/>
              </a:rPr>
              <a:t>θ</a:t>
            </a:r>
            <a:r>
              <a:rPr lang="en-US">
                <a:ea typeface="Times New Roman" charset="0"/>
                <a:cs typeface="Times New Roman" charset="0"/>
              </a:rPr>
              <a:t> ?) – remember area is perp to surface</a:t>
            </a:r>
            <a:endParaRPr lang="el-GR">
              <a:ea typeface="Times New Roman" charset="0"/>
              <a:cs typeface="Times New Roman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41325" y="3394075"/>
            <a:ext cx="8321675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Ex – A 3.4 m x 15.2 m Solar panel is level.  Sunlight of 1020 W/m</a:t>
            </a:r>
            <a:r>
              <a:rPr lang="en-US" baseline="30000"/>
              <a:t>2</a:t>
            </a:r>
            <a:r>
              <a:rPr lang="en-US"/>
              <a:t> incident is coming from a point 52</a:t>
            </a:r>
            <a:r>
              <a:rPr lang="en-US" baseline="30000"/>
              <a:t>o</a:t>
            </a:r>
            <a:r>
              <a:rPr lang="en-US"/>
              <a:t> above the horizon.  What power is available for solar on the roof?  If solar panels with an efficiency of 23% are installed over this area, what power would they generate?</a:t>
            </a:r>
          </a:p>
          <a:p>
            <a:r>
              <a:rPr lang="en-US"/>
              <a:t>42 kW, 9.6 kW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Try this one:</a:t>
            </a:r>
          </a:p>
          <a:p>
            <a:r>
              <a:rPr lang="en-US"/>
              <a:t>What level area would you need if the sun has an intensity of 850 W/m</a:t>
            </a:r>
            <a:r>
              <a:rPr lang="en-US" baseline="30000"/>
              <a:t>2</a:t>
            </a:r>
            <a:r>
              <a:rPr lang="en-US"/>
              <a:t>, and is 72</a:t>
            </a:r>
            <a:r>
              <a:rPr lang="en-US" baseline="30000"/>
              <a:t>o</a:t>
            </a:r>
            <a:r>
              <a:rPr lang="en-US"/>
              <a:t> above the horizon when you need to have a power of 5.0 kW total?</a:t>
            </a:r>
          </a:p>
          <a:p>
            <a:r>
              <a:rPr lang="en-US"/>
              <a:t>6.2 m</a:t>
            </a:r>
            <a:r>
              <a:rPr lang="en-US" baseline="30000"/>
              <a:t>2</a:t>
            </a:r>
          </a:p>
        </p:txBody>
      </p:sp>
      <p:pic>
        <p:nvPicPr>
          <p:cNvPr id="3077" name="Picture 5" descr="FG14_10"/>
          <p:cNvPicPr>
            <a:picLocks noChangeAspect="1" noChangeArrowheads="1"/>
          </p:cNvPicPr>
          <p:nvPr/>
        </p:nvPicPr>
        <p:blipFill>
          <a:blip r:embed="rId4"/>
          <a:srcRect l="25005" t="21500" r="20984" b="21500"/>
          <a:stretch>
            <a:fillRect/>
          </a:stretch>
        </p:blipFill>
        <p:spPr bwMode="auto">
          <a:xfrm>
            <a:off x="152400" y="1371600"/>
            <a:ext cx="22098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8" name="Group 10"/>
          <p:cNvGrpSpPr>
            <a:grpSpLocks/>
          </p:cNvGrpSpPr>
          <p:nvPr/>
        </p:nvGrpSpPr>
        <p:grpSpPr bwMode="auto">
          <a:xfrm>
            <a:off x="2438400" y="914400"/>
            <a:ext cx="1828800" cy="1987550"/>
            <a:chOff x="3360" y="225"/>
            <a:chExt cx="1152" cy="1252"/>
          </a:xfrm>
        </p:grpSpPr>
        <p:sp>
          <p:nvSpPr>
            <p:cNvPr id="3087" name="AutoShape 8"/>
            <p:cNvSpPr>
              <a:spLocks noChangeArrowheads="1"/>
            </p:cNvSpPr>
            <p:nvPr/>
          </p:nvSpPr>
          <p:spPr bwMode="auto">
            <a:xfrm>
              <a:off x="3360" y="960"/>
              <a:ext cx="1152" cy="517"/>
            </a:xfrm>
            <a:prstGeom prst="parallelogram">
              <a:avLst>
                <a:gd name="adj" fmla="val 81568"/>
              </a:avLst>
            </a:prstGeom>
            <a:solidFill>
              <a:srgbClr val="FF99CC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2400"/>
                <a:t>A</a:t>
              </a:r>
            </a:p>
          </p:txBody>
        </p:sp>
        <p:sp>
          <p:nvSpPr>
            <p:cNvPr id="3088" name="Line 9"/>
            <p:cNvSpPr>
              <a:spLocks noChangeShapeType="1"/>
            </p:cNvSpPr>
            <p:nvPr/>
          </p:nvSpPr>
          <p:spPr bwMode="auto">
            <a:xfrm flipV="1">
              <a:off x="3936" y="225"/>
              <a:ext cx="0" cy="96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79" name="Group 18"/>
          <p:cNvGrpSpPr>
            <a:grpSpLocks/>
          </p:cNvGrpSpPr>
          <p:nvPr/>
        </p:nvGrpSpPr>
        <p:grpSpPr bwMode="auto">
          <a:xfrm>
            <a:off x="2819400" y="1447800"/>
            <a:ext cx="1752600" cy="990600"/>
            <a:chOff x="663" y="624"/>
            <a:chExt cx="825" cy="432"/>
          </a:xfrm>
        </p:grpSpPr>
        <p:sp>
          <p:nvSpPr>
            <p:cNvPr id="3080" name="Line 11"/>
            <p:cNvSpPr>
              <a:spLocks noChangeShapeType="1"/>
            </p:cNvSpPr>
            <p:nvPr/>
          </p:nvSpPr>
          <p:spPr bwMode="auto">
            <a:xfrm flipH="1">
              <a:off x="663" y="624"/>
              <a:ext cx="249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1" name="Line 12"/>
            <p:cNvSpPr>
              <a:spLocks noChangeShapeType="1"/>
            </p:cNvSpPr>
            <p:nvPr/>
          </p:nvSpPr>
          <p:spPr bwMode="auto">
            <a:xfrm flipH="1">
              <a:off x="759" y="624"/>
              <a:ext cx="249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" name="Line 13"/>
            <p:cNvSpPr>
              <a:spLocks noChangeShapeType="1"/>
            </p:cNvSpPr>
            <p:nvPr/>
          </p:nvSpPr>
          <p:spPr bwMode="auto">
            <a:xfrm flipH="1">
              <a:off x="855" y="624"/>
              <a:ext cx="249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3" name="Line 14"/>
            <p:cNvSpPr>
              <a:spLocks noChangeShapeType="1"/>
            </p:cNvSpPr>
            <p:nvPr/>
          </p:nvSpPr>
          <p:spPr bwMode="auto">
            <a:xfrm flipH="1">
              <a:off x="951" y="624"/>
              <a:ext cx="249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4" name="Line 15"/>
            <p:cNvSpPr>
              <a:spLocks noChangeShapeType="1"/>
            </p:cNvSpPr>
            <p:nvPr/>
          </p:nvSpPr>
          <p:spPr bwMode="auto">
            <a:xfrm flipH="1">
              <a:off x="1047" y="624"/>
              <a:ext cx="249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5" name="Line 16"/>
            <p:cNvSpPr>
              <a:spLocks noChangeShapeType="1"/>
            </p:cNvSpPr>
            <p:nvPr/>
          </p:nvSpPr>
          <p:spPr bwMode="auto">
            <a:xfrm flipH="1">
              <a:off x="1143" y="624"/>
              <a:ext cx="249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6" name="Line 17"/>
            <p:cNvSpPr>
              <a:spLocks noChangeShapeType="1"/>
            </p:cNvSpPr>
            <p:nvPr/>
          </p:nvSpPr>
          <p:spPr bwMode="auto">
            <a:xfrm flipH="1">
              <a:off x="1239" y="624"/>
              <a:ext cx="249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44488" y="300038"/>
          <a:ext cx="4151312" cy="842962"/>
        </p:xfrm>
        <a:graphic>
          <a:graphicData uri="http://schemas.openxmlformats.org/presentationml/2006/ole">
            <p:oleObj spid="_x0000_s4098" name="Equation" r:id="rId3" imgW="2692080" imgH="545760" progId="Equation.3">
              <p:embed/>
            </p:oleObj>
          </a:graphicData>
        </a:graphic>
      </p:graphicFrame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457200" y="2895600"/>
            <a:ext cx="8321675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Ex – What is the power absorbed by a 235 m</a:t>
            </a:r>
            <a:r>
              <a:rPr lang="en-US" baseline="30000"/>
              <a:t>2</a:t>
            </a:r>
            <a:r>
              <a:rPr lang="en-US"/>
              <a:t> patch of fresh snow when sunlight of intensity 1030 W/m</a:t>
            </a:r>
            <a:r>
              <a:rPr lang="en-US" baseline="30000"/>
              <a:t>2</a:t>
            </a:r>
            <a:r>
              <a:rPr lang="en-US"/>
              <a:t> is incident at an angle of 65</a:t>
            </a:r>
            <a:r>
              <a:rPr lang="en-US" baseline="30000"/>
              <a:t>o</a:t>
            </a:r>
            <a:r>
              <a:rPr lang="en-US"/>
              <a:t> with the surface?</a:t>
            </a:r>
          </a:p>
          <a:p>
            <a:r>
              <a:rPr lang="en-US"/>
              <a:t>33kW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Try this one:</a:t>
            </a:r>
          </a:p>
          <a:p>
            <a:r>
              <a:rPr lang="en-US"/>
              <a:t>On a day when the solar constant if 1030 W/m</a:t>
            </a:r>
            <a:r>
              <a:rPr lang="en-US" baseline="30000"/>
              <a:t>2</a:t>
            </a:r>
            <a:r>
              <a:rPr lang="en-US"/>
              <a:t>, how much power per square meter is reflected off into space from the oceans?  How much is absorbed?</a:t>
            </a:r>
          </a:p>
          <a:p>
            <a:r>
              <a:rPr lang="en-US">
                <a:ea typeface="Times New Roman" charset="0"/>
                <a:cs typeface="Times New Roman" charset="0"/>
              </a:rPr>
              <a:t>103 W/m</a:t>
            </a:r>
            <a:r>
              <a:rPr lang="en-US" baseline="30000">
                <a:ea typeface="Times New Roman" charset="0"/>
                <a:cs typeface="Times New Roman" charset="0"/>
              </a:rPr>
              <a:t>2    </a:t>
            </a:r>
            <a:r>
              <a:rPr lang="en-US"/>
              <a:t>927 W/m</a:t>
            </a:r>
            <a:r>
              <a:rPr lang="en-US" baseline="30000"/>
              <a:t>2</a:t>
            </a:r>
          </a:p>
        </p:txBody>
      </p:sp>
      <p:pic>
        <p:nvPicPr>
          <p:cNvPr id="410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0"/>
            <a:ext cx="4143375" cy="288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533400" y="304800"/>
          <a:ext cx="1370013" cy="784225"/>
        </p:xfrm>
        <a:graphic>
          <a:graphicData uri="http://schemas.openxmlformats.org/presentationml/2006/ole">
            <p:oleObj spid="_x0000_s5122" name="Equation" r:id="rId3" imgW="888840" imgH="507960" progId="Equation.3">
              <p:embed/>
            </p:oleObj>
          </a:graphicData>
        </a:graphic>
      </p:graphicFrame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57200" y="2895600"/>
            <a:ext cx="83216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Ex – It takes 2.3E11 J to raise 24 m</a:t>
            </a:r>
            <a:r>
              <a:rPr lang="en-US" baseline="30000"/>
              <a:t>2</a:t>
            </a:r>
            <a:r>
              <a:rPr lang="en-US"/>
              <a:t> of land surface 15 </a:t>
            </a:r>
            <a:r>
              <a:rPr lang="en-US" baseline="30000"/>
              <a:t>o</a:t>
            </a:r>
            <a:r>
              <a:rPr lang="en-US"/>
              <a:t>C, what is the surface heat capacity? (6.4E8 Jm</a:t>
            </a:r>
            <a:r>
              <a:rPr lang="en-US" baseline="30000"/>
              <a:t>-2</a:t>
            </a:r>
            <a:r>
              <a:rPr lang="en-US"/>
              <a:t>K</a:t>
            </a:r>
            <a:r>
              <a:rPr lang="en-US" baseline="30000"/>
              <a:t>-1</a:t>
            </a:r>
            <a:r>
              <a:rPr lang="en-US"/>
              <a:t>)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Try this one:</a:t>
            </a:r>
          </a:p>
          <a:p>
            <a:r>
              <a:rPr lang="en-US"/>
              <a:t>If a surface has an albedo of .40, and there is 1030 W/m</a:t>
            </a:r>
            <a:r>
              <a:rPr lang="en-US" baseline="30000"/>
              <a:t>2</a:t>
            </a:r>
            <a:r>
              <a:rPr lang="en-US"/>
              <a:t> incident (assume </a:t>
            </a:r>
            <a:r>
              <a:rPr lang="en-US">
                <a:ea typeface="Times New Roman" charset="0"/>
                <a:cs typeface="Times New Roman" charset="0"/>
              </a:rPr>
              <a:t>┴) </a:t>
            </a:r>
            <a:r>
              <a:rPr lang="en-US"/>
              <a:t>on a land surface with a C</a:t>
            </a:r>
            <a:r>
              <a:rPr lang="en-US" baseline="-25000"/>
              <a:t>s</a:t>
            </a:r>
            <a:r>
              <a:rPr lang="en-US"/>
              <a:t> of 2.4E6 J</a:t>
            </a:r>
            <a:r>
              <a:rPr lang="en-US">
                <a:ea typeface="Times New Roman" charset="0"/>
                <a:cs typeface="Times New Roman" charset="0"/>
              </a:rPr>
              <a:t> Jm</a:t>
            </a:r>
            <a:r>
              <a:rPr lang="en-US" baseline="30000">
                <a:ea typeface="Times New Roman" charset="0"/>
                <a:cs typeface="Times New Roman" charset="0"/>
              </a:rPr>
              <a:t>-2</a:t>
            </a:r>
            <a:r>
              <a:rPr lang="en-US">
                <a:ea typeface="Times New Roman" charset="0"/>
                <a:cs typeface="Times New Roman" charset="0"/>
              </a:rPr>
              <a:t>K</a:t>
            </a:r>
            <a:r>
              <a:rPr lang="en-US" baseline="30000">
                <a:ea typeface="Times New Roman" charset="0"/>
                <a:cs typeface="Times New Roman" charset="0"/>
              </a:rPr>
              <a:t>-1</a:t>
            </a:r>
            <a:r>
              <a:rPr lang="en-US"/>
              <a:t>, what time would it take the surface to raise 2.0 </a:t>
            </a:r>
            <a:r>
              <a:rPr lang="en-US" baseline="30000"/>
              <a:t>o</a:t>
            </a:r>
            <a:r>
              <a:rPr lang="en-US"/>
              <a:t>C? (7800 s)</a:t>
            </a:r>
            <a:endParaRPr lang="en-US" baseline="3000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3048000" y="609600"/>
            <a:ext cx="34385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</a:t>
            </a:r>
            <a:r>
              <a:rPr lang="en-US" baseline="-25000"/>
              <a:t>s</a:t>
            </a:r>
            <a:r>
              <a:rPr lang="en-US"/>
              <a:t> = Surface heat capacity (J/m</a:t>
            </a:r>
            <a:r>
              <a:rPr lang="en-US" baseline="30000"/>
              <a:t>2o</a:t>
            </a:r>
            <a:r>
              <a:rPr lang="en-US"/>
              <a:t>C)</a:t>
            </a:r>
          </a:p>
          <a:p>
            <a:r>
              <a:rPr lang="en-US"/>
              <a:t>A = Area</a:t>
            </a:r>
          </a:p>
          <a:p>
            <a:r>
              <a:rPr lang="en-US"/>
              <a:t>Q = Heat Absorbed</a:t>
            </a:r>
          </a:p>
          <a:p>
            <a:r>
              <a:rPr lang="el-GR">
                <a:ea typeface="Times New Roman" charset="0"/>
                <a:cs typeface="Times New Roman" charset="0"/>
              </a:rPr>
              <a:t>Δ</a:t>
            </a:r>
            <a:r>
              <a:rPr lang="en-US">
                <a:ea typeface="Times New Roman" charset="0"/>
                <a:cs typeface="Times New Roman" charset="0"/>
              </a:rPr>
              <a:t>T = Temp increase</a:t>
            </a:r>
            <a:endParaRPr lang="el-GR"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93713" y="539750"/>
          <a:ext cx="2325687" cy="501650"/>
        </p:xfrm>
        <a:graphic>
          <a:graphicData uri="http://schemas.openxmlformats.org/presentationml/2006/ole">
            <p:oleObj spid="_x0000_s6146" name="Equation" r:id="rId3" imgW="939600" imgH="203040" progId="Equation.3">
              <p:embed/>
            </p:oleObj>
          </a:graphicData>
        </a:graphic>
      </p:graphicFrame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57200" y="2895600"/>
            <a:ext cx="83216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Ex – A 100. Watt bulb has a filament with an area of 3.4E-6m</a:t>
            </a:r>
            <a:r>
              <a:rPr lang="en-US" baseline="30000"/>
              <a:t>2</a:t>
            </a:r>
            <a:r>
              <a:rPr lang="en-US"/>
              <a:t>  What is the temperature of the bulb?  (Assume a perfect black body radiation) (4800 K)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Try this one:</a:t>
            </a:r>
          </a:p>
          <a:p>
            <a:r>
              <a:rPr lang="en-US"/>
              <a:t>A spacecraft must dissipate a total of 6.4 kW of heat into space.  If the highest safe temperature is 600. K, what area do you need for your heat dissipater? (Assume a perfect black body radiation) (0.87 m</a:t>
            </a:r>
            <a:r>
              <a:rPr lang="en-US" baseline="30000"/>
              <a:t>2</a:t>
            </a:r>
            <a:r>
              <a:rPr lang="en-US"/>
              <a:t>)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048000" y="609600"/>
            <a:ext cx="509746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l-GR">
                <a:ea typeface="Times New Roman" charset="0"/>
                <a:cs typeface="Times New Roman" charset="0"/>
              </a:rPr>
              <a:t>σ</a:t>
            </a:r>
            <a:r>
              <a:rPr lang="en-US"/>
              <a:t> = 5.67 x 10</a:t>
            </a:r>
            <a:r>
              <a:rPr lang="en-US" baseline="30000"/>
              <a:t>-8</a:t>
            </a:r>
            <a:r>
              <a:rPr lang="en-US"/>
              <a:t> Wm</a:t>
            </a:r>
            <a:r>
              <a:rPr lang="en-US" baseline="30000"/>
              <a:t>-2</a:t>
            </a:r>
            <a:r>
              <a:rPr lang="en-US"/>
              <a:t>K</a:t>
            </a:r>
            <a:r>
              <a:rPr lang="en-US" baseline="30000"/>
              <a:t>-4</a:t>
            </a:r>
            <a:r>
              <a:rPr lang="en-US"/>
              <a:t> (Stefan-Boltzmann constant)</a:t>
            </a:r>
          </a:p>
          <a:p>
            <a:r>
              <a:rPr lang="en-US"/>
              <a:t>A = Area m</a:t>
            </a:r>
            <a:r>
              <a:rPr lang="en-US" baseline="30000"/>
              <a:t>2</a:t>
            </a:r>
          </a:p>
          <a:p>
            <a:r>
              <a:rPr lang="en-US">
                <a:ea typeface="Times New Roman" charset="0"/>
                <a:cs typeface="Times New Roman" charset="0"/>
              </a:rPr>
              <a:t>T = Temp in K</a:t>
            </a:r>
            <a:endParaRPr lang="el-GR"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363538" y="533400"/>
          <a:ext cx="2514600" cy="501650"/>
        </p:xfrm>
        <a:graphic>
          <a:graphicData uri="http://schemas.openxmlformats.org/presentationml/2006/ole">
            <p:oleObj spid="_x0000_s7170" name="Equation" r:id="rId4" imgW="1015920" imgH="203040" progId="Equation.3">
              <p:embed/>
            </p:oleObj>
          </a:graphicData>
        </a:graphic>
      </p:graphicFrame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81000" y="3810000"/>
            <a:ext cx="83216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Ex – A person has a body surface temperature of about 35 </a:t>
            </a:r>
            <a:r>
              <a:rPr lang="en-US" baseline="30000"/>
              <a:t>o</a:t>
            </a:r>
            <a:r>
              <a:rPr lang="en-US"/>
              <a:t>C and is in a room where the walls are at 14 </a:t>
            </a:r>
            <a:r>
              <a:rPr lang="en-US" baseline="30000"/>
              <a:t>o</a:t>
            </a:r>
            <a:r>
              <a:rPr lang="en-US"/>
              <a:t>C.  If they have a surface area 2.00 m</a:t>
            </a:r>
            <a:r>
              <a:rPr lang="en-US" baseline="30000"/>
              <a:t>2</a:t>
            </a:r>
            <a:r>
              <a:rPr lang="en-US"/>
              <a:t>, and an emissivity of 0.570, what is the rate of net heat lost to the room? (143 W)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Try this one:</a:t>
            </a:r>
          </a:p>
          <a:p>
            <a:r>
              <a:rPr lang="en-US"/>
              <a:t>A piece of freshly made glass (e = .85) at a temperature of 2600 K is placed in a oven at 1200 K.  If it is initially losing heat at a rate of 5900 W, what is its area? (.0028 m</a:t>
            </a:r>
            <a:r>
              <a:rPr lang="en-US" baseline="30000"/>
              <a:t>2</a:t>
            </a:r>
            <a:r>
              <a:rPr lang="en-US"/>
              <a:t>)</a:t>
            </a:r>
            <a:endParaRPr lang="en-US" baseline="3000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048000" y="609600"/>
            <a:ext cx="5097463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ea typeface="Times New Roman" charset="0"/>
                <a:cs typeface="Times New Roman" charset="0"/>
              </a:rPr>
              <a:t>e = emissivity (0 &lt; e &lt; 1)</a:t>
            </a:r>
          </a:p>
          <a:p>
            <a:r>
              <a:rPr lang="en-US">
                <a:ea typeface="Times New Roman" charset="0"/>
                <a:cs typeface="Times New Roman" charset="0"/>
              </a:rPr>
              <a:t>	0 – reflective, 1 - totally absorptive</a:t>
            </a:r>
          </a:p>
          <a:p>
            <a:r>
              <a:rPr lang="el-GR">
                <a:ea typeface="Times New Roman" charset="0"/>
                <a:cs typeface="Times New Roman" charset="0"/>
              </a:rPr>
              <a:t>σ</a:t>
            </a:r>
            <a:r>
              <a:rPr lang="en-US"/>
              <a:t> = 5.67 x 10</a:t>
            </a:r>
            <a:r>
              <a:rPr lang="en-US" baseline="30000"/>
              <a:t>-8</a:t>
            </a:r>
            <a:r>
              <a:rPr lang="en-US"/>
              <a:t> Wm</a:t>
            </a:r>
            <a:r>
              <a:rPr lang="en-US" baseline="30000"/>
              <a:t>-2</a:t>
            </a:r>
            <a:r>
              <a:rPr lang="en-US"/>
              <a:t>K</a:t>
            </a:r>
            <a:r>
              <a:rPr lang="en-US" baseline="30000"/>
              <a:t>-4</a:t>
            </a:r>
            <a:r>
              <a:rPr lang="en-US"/>
              <a:t> (Stefan-Boltzmann constant)</a:t>
            </a:r>
          </a:p>
          <a:p>
            <a:r>
              <a:rPr lang="en-US"/>
              <a:t>A = Area m</a:t>
            </a:r>
            <a:r>
              <a:rPr lang="en-US" baseline="30000"/>
              <a:t>2</a:t>
            </a:r>
          </a:p>
          <a:p>
            <a:r>
              <a:rPr lang="en-US">
                <a:ea typeface="Times New Roman" charset="0"/>
                <a:cs typeface="Times New Roman" charset="0"/>
              </a:rPr>
              <a:t>T = Temp in K</a:t>
            </a:r>
            <a:endParaRPr lang="el-GR">
              <a:ea typeface="Times New Roman" charset="0"/>
              <a:cs typeface="Times New Roman" charset="0"/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00600" y="1828800"/>
            <a:ext cx="43434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381000" y="914400"/>
          <a:ext cx="2892425" cy="1066800"/>
        </p:xfrm>
        <a:graphic>
          <a:graphicData uri="http://schemas.openxmlformats.org/presentationml/2006/ole">
            <p:oleObj spid="_x0000_s8194" name="Equation" r:id="rId4" imgW="1168200" imgH="431640" progId="Equation.3">
              <p:embed/>
            </p:oleObj>
          </a:graphicData>
        </a:graphic>
      </p:graphicFrame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81000" y="3810000"/>
            <a:ext cx="8321675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Ex – A surface is absorbing at a rate of 350 W/m</a:t>
            </a:r>
            <a:r>
              <a:rPr lang="en-US" baseline="30000"/>
              <a:t>2</a:t>
            </a:r>
            <a:r>
              <a:rPr lang="en-US"/>
              <a:t>, and radiating at a rate of 120 W/m</a:t>
            </a:r>
            <a:r>
              <a:rPr lang="en-US" baseline="30000"/>
              <a:t>2</a:t>
            </a:r>
            <a:r>
              <a:rPr lang="en-US"/>
              <a:t>.  What is its surface heat capacity if the temperature rises by 0.20 </a:t>
            </a:r>
            <a:r>
              <a:rPr lang="en-US" baseline="30000"/>
              <a:t>o</a:t>
            </a:r>
            <a:r>
              <a:rPr lang="en-US"/>
              <a:t>C in a half hour? (2E6 J/m</a:t>
            </a:r>
            <a:r>
              <a:rPr lang="en-US" baseline="30000"/>
              <a:t>2</a:t>
            </a:r>
            <a:r>
              <a:rPr lang="en-US"/>
              <a:t>K)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Try this one:</a:t>
            </a:r>
          </a:p>
          <a:p>
            <a:r>
              <a:rPr lang="en-US"/>
              <a:t>A surface is absorbing radiation at rate of 890 W/m</a:t>
            </a:r>
            <a:r>
              <a:rPr lang="en-US" baseline="30000"/>
              <a:t>2</a:t>
            </a:r>
            <a:r>
              <a:rPr lang="en-US"/>
              <a:t>, and it has a surface heat capacity of 3.5x10</a:t>
            </a:r>
            <a:r>
              <a:rPr lang="en-US" baseline="30000"/>
              <a:t>6</a:t>
            </a:r>
            <a:r>
              <a:rPr lang="en-US"/>
              <a:t> J/m</a:t>
            </a:r>
            <a:r>
              <a:rPr lang="en-US" baseline="30000"/>
              <a:t>2</a:t>
            </a:r>
            <a:r>
              <a:rPr lang="en-US"/>
              <a:t>K.  What is the rate of outgoing radiation if its temperature raises by 1.4 </a:t>
            </a:r>
            <a:r>
              <a:rPr lang="en-US" baseline="30000"/>
              <a:t>o</a:t>
            </a:r>
            <a:r>
              <a:rPr lang="en-US"/>
              <a:t>C in two hours? (210 W)</a:t>
            </a:r>
            <a:endParaRPr lang="en-US" baseline="3000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953000" y="609600"/>
            <a:ext cx="343852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l-GR">
                <a:ea typeface="Times New Roman" charset="0"/>
                <a:cs typeface="Times New Roman" charset="0"/>
              </a:rPr>
              <a:t>Δ</a:t>
            </a:r>
            <a:r>
              <a:rPr lang="en-US">
                <a:ea typeface="Times New Roman" charset="0"/>
                <a:cs typeface="Times New Roman" charset="0"/>
              </a:rPr>
              <a:t>T = Change in temperature (</a:t>
            </a:r>
            <a:r>
              <a:rPr lang="en-US" baseline="30000">
                <a:ea typeface="Times New Roman" charset="0"/>
                <a:cs typeface="Times New Roman" charset="0"/>
              </a:rPr>
              <a:t>o</a:t>
            </a:r>
            <a:r>
              <a:rPr lang="en-US">
                <a:ea typeface="Times New Roman" charset="0"/>
                <a:cs typeface="Times New Roman" charset="0"/>
              </a:rPr>
              <a:t>C)</a:t>
            </a:r>
          </a:p>
          <a:p>
            <a:r>
              <a:rPr lang="el-GR"/>
              <a:t>Δ</a:t>
            </a:r>
            <a:r>
              <a:rPr lang="en-US"/>
              <a:t>t = Elapsed time (s)</a:t>
            </a:r>
          </a:p>
          <a:p>
            <a:r>
              <a:rPr lang="en-US"/>
              <a:t>I</a:t>
            </a:r>
            <a:r>
              <a:rPr lang="en-US" baseline="-25000"/>
              <a:t>in</a:t>
            </a:r>
            <a:r>
              <a:rPr lang="en-US"/>
              <a:t> = Incoming radiation in W/m</a:t>
            </a:r>
            <a:r>
              <a:rPr lang="en-US" baseline="30000"/>
              <a:t>2</a:t>
            </a:r>
          </a:p>
          <a:p>
            <a:r>
              <a:rPr lang="en-US">
                <a:ea typeface="Times New Roman" charset="0"/>
                <a:cs typeface="Times New Roman" charset="0"/>
              </a:rPr>
              <a:t>I</a:t>
            </a:r>
            <a:r>
              <a:rPr lang="en-US" baseline="-25000">
                <a:ea typeface="Times New Roman" charset="0"/>
                <a:cs typeface="Times New Roman" charset="0"/>
              </a:rPr>
              <a:t>out</a:t>
            </a:r>
            <a:r>
              <a:rPr lang="en-US">
                <a:ea typeface="Times New Roman" charset="0"/>
                <a:cs typeface="Times New Roman" charset="0"/>
              </a:rPr>
              <a:t> = Outgoing radiation in W/m</a:t>
            </a:r>
            <a:r>
              <a:rPr lang="en-US" baseline="30000">
                <a:ea typeface="Times New Roman" charset="0"/>
                <a:cs typeface="Times New Roman" charset="0"/>
              </a:rPr>
              <a:t>2</a:t>
            </a:r>
          </a:p>
          <a:p>
            <a:r>
              <a:rPr lang="en-US"/>
              <a:t>C</a:t>
            </a:r>
            <a:r>
              <a:rPr lang="en-US" baseline="-25000"/>
              <a:t>s</a:t>
            </a:r>
            <a:r>
              <a:rPr lang="en-US"/>
              <a:t> = Surface heat capacity (J/m</a:t>
            </a:r>
            <a:r>
              <a:rPr lang="en-US" baseline="30000"/>
              <a:t>2o</a:t>
            </a:r>
            <a:r>
              <a:rPr lang="en-US"/>
              <a:t>C)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1329</Words>
  <Application>Microsoft Office PowerPoint</Application>
  <PresentationFormat>On-screen Show (4:3)</PresentationFormat>
  <Paragraphs>90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Times New Roman</vt:lpstr>
      <vt:lpstr>Arial</vt:lpstr>
      <vt:lpstr>Default Design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Tigard Tualatin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Energy, Power and Climate Change</dc:title>
  <dc:creator>Chris Murray</dc:creator>
  <cp:lastModifiedBy>Chris Murray</cp:lastModifiedBy>
  <cp:revision>49</cp:revision>
  <dcterms:created xsi:type="dcterms:W3CDTF">2014-03-14T17:51:06Z</dcterms:created>
  <dcterms:modified xsi:type="dcterms:W3CDTF">2014-03-14T17:56:31Z</dcterms:modified>
</cp:coreProperties>
</file>