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59" r:id="rId3"/>
    <p:sldId id="372" r:id="rId4"/>
    <p:sldId id="373" r:id="rId5"/>
    <p:sldId id="374" r:id="rId6"/>
    <p:sldId id="375" r:id="rId7"/>
    <p:sldId id="376" r:id="rId8"/>
    <p:sldId id="377" r:id="rId9"/>
    <p:sldId id="328" r:id="rId10"/>
    <p:sldId id="329" r:id="rId11"/>
    <p:sldId id="356" r:id="rId12"/>
    <p:sldId id="357" r:id="rId13"/>
    <p:sldId id="370" r:id="rId14"/>
    <p:sldId id="3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8" autoAdjust="0"/>
    <p:restoredTop sz="92667" autoAdjust="0"/>
  </p:normalViewPr>
  <p:slideViewPr>
    <p:cSldViewPr>
      <p:cViewPr>
        <p:scale>
          <a:sx n="58" d="100"/>
          <a:sy n="58" d="100"/>
        </p:scale>
        <p:origin x="-3228" y="-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B0F6-79BE-4D82-B44E-4048686B4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D6715-9E85-491F-953A-1714D86F0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D516B-F5E0-42C5-BA65-46CDC6D24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CB090-46A3-4A7B-B751-4E86598EB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E5053-67C0-4D98-9C5A-07C9B78D1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5F0B-5A89-41D3-8066-50BBEBC8A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83470-18B4-40A2-BF47-03A584C28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375F2-D62F-4EA3-9321-24301A95D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2DB8A-0D00-4418-9373-C999ABBF8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E455B-52F8-4633-9087-F2501FAEF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5FF03-EC18-490E-B849-115F251BF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D0EF7B-0F23-485A-A01D-FEFB838AD6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153400" cy="46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/>
              <a:t>Pair Production and photon-matter interactions</a:t>
            </a:r>
            <a:endParaRPr lang="en-US" sz="1600"/>
          </a:p>
          <a:p>
            <a:endParaRPr lang="en-US"/>
          </a:p>
          <a:p>
            <a:endParaRPr lang="en-US" sz="3200"/>
          </a:p>
          <a:p>
            <a:endParaRPr lang="en-US" sz="3200"/>
          </a:p>
          <a:p>
            <a:r>
              <a:rPr lang="en-US" sz="2800" b="1" u="sng"/>
              <a:t>Contents: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Photoelectric effect</a:t>
            </a:r>
          </a:p>
          <a:p>
            <a:pPr lvl="1">
              <a:buFontTx/>
              <a:buChar char="•"/>
            </a:pPr>
            <a:r>
              <a:rPr lang="en-US"/>
              <a:t>Compton scattering</a:t>
            </a:r>
          </a:p>
          <a:p>
            <a:pPr lvl="1">
              <a:buFontTx/>
              <a:buChar char="•"/>
            </a:pPr>
            <a:r>
              <a:rPr lang="en-US"/>
              <a:t>Absorption</a:t>
            </a:r>
          </a:p>
          <a:p>
            <a:pPr lvl="1">
              <a:buFontTx/>
              <a:buChar char="•"/>
            </a:pPr>
            <a:r>
              <a:rPr lang="en-US"/>
              <a:t>Pair production</a:t>
            </a:r>
          </a:p>
          <a:p>
            <a:pPr lvl="2">
              <a:buFontTx/>
              <a:buChar char="•"/>
            </a:pPr>
            <a:r>
              <a:rPr lang="en-US"/>
              <a:t>Whiteboards</a:t>
            </a:r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2252663" y="1428750"/>
            <a:ext cx="4640262" cy="4000500"/>
            <a:chOff x="0" y="0"/>
            <a:chExt cx="2923" cy="2520"/>
          </a:xfrm>
        </p:grpSpPr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923" cy="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0251" name="Group 11"/>
            <p:cNvGrpSpPr>
              <a:grpSpLocks/>
            </p:cNvGrpSpPr>
            <p:nvPr/>
          </p:nvGrpSpPr>
          <p:grpSpPr bwMode="auto">
            <a:xfrm>
              <a:off x="0" y="0"/>
              <a:ext cx="2592" cy="2520"/>
              <a:chOff x="0" y="2520"/>
              <a:chExt cx="2592" cy="2520"/>
            </a:xfrm>
          </p:grpSpPr>
          <p:sp>
            <p:nvSpPr>
              <p:cNvPr id="10248" name="Rectangle 8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2592" cy="252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2592" cy="10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sz="800">
                    <a:latin typeface="Verdana" pitchFamily="34" charset="0"/>
                  </a:rPr>
                  <a:t>  </a:t>
                </a:r>
                <a:r>
                  <a:rPr lang="en-US" sz="10100">
                    <a:latin typeface="Verdana" pitchFamily="34" charset="0"/>
                  </a:rPr>
                  <a:t> </a:t>
                </a:r>
                <a:r>
                  <a:rPr lang="en-US" sz="800">
                    <a:latin typeface="Verdana" pitchFamily="34" charset="0"/>
                  </a:rPr>
                  <a:t>                              </a:t>
                </a: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778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1.362 MeV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8194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sym typeface="Symbol" pitchFamily="18" charset="2"/>
              </a:rPr>
              <a:t>photon energy = energy to create mass + kinetic energy</a:t>
            </a:r>
          </a:p>
          <a:p>
            <a:pPr eaLnBrk="0" hangingPunct="0"/>
            <a:r>
              <a:rPr lang="en-US">
                <a:sym typeface="Symbol" pitchFamily="18" charset="2"/>
              </a:rPr>
              <a:t>= .511 MeV + .511 MeV + .170 MeV + .170 MeV = 1.362 MeV</a:t>
            </a:r>
          </a:p>
          <a:p>
            <a:pPr eaLnBrk="0" hangingPunct="0"/>
            <a:endParaRPr lang="en-US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A photon creates a electron-positron pair each with a kinetic energy of .170 MeV.  What is the energy of the photon?  (in MeV)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63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129 MeV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8839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ym typeface="Symbol" pitchFamily="18" charset="2"/>
              </a:rPr>
              <a:t>Proton rest mass = 938 MeV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photon energy = energy to create mass + kinetic energy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2134 MeV = 938 MeV + 938 MeV + kinetic energy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kinetic energy = 258 MeV/(2 particles) = 129 MeV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A 2134 MeV photon creates a proton, negatron pair, each with how much kinetic energy?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52400" y="6600825"/>
            <a:ext cx="530225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666 keV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E = hf = hc/</a:t>
            </a:r>
            <a:r>
              <a:rPr lang="en-US">
                <a:sym typeface="Symbol" pitchFamily="18" charset="2"/>
              </a:rPr>
              <a:t></a:t>
            </a:r>
          </a:p>
          <a:p>
            <a:pPr eaLnBrk="0" hangingPunct="0"/>
            <a:r>
              <a:rPr lang="en-US">
                <a:sym typeface="Symbol" pitchFamily="18" charset="2"/>
              </a:rPr>
              <a:t>E = hc/,</a:t>
            </a:r>
          </a:p>
          <a:p>
            <a:pPr eaLnBrk="0" hangingPunct="0"/>
            <a:r>
              <a:rPr lang="en-US">
                <a:sym typeface="Symbol" pitchFamily="18" charset="2"/>
              </a:rPr>
              <a:t>= (6.626 x 10</a:t>
            </a:r>
            <a:r>
              <a:rPr lang="en-US" baseline="30000">
                <a:sym typeface="Symbol" pitchFamily="18" charset="2"/>
              </a:rPr>
              <a:t>-34</a:t>
            </a:r>
            <a:r>
              <a:rPr lang="en-US">
                <a:sym typeface="Symbol" pitchFamily="18" charset="2"/>
              </a:rPr>
              <a:t> Js)(3.00 x 10</a:t>
            </a:r>
            <a:r>
              <a:rPr lang="en-US" baseline="30000">
                <a:sym typeface="Symbol" pitchFamily="18" charset="2"/>
              </a:rPr>
              <a:t>8</a:t>
            </a:r>
            <a:r>
              <a:rPr lang="en-US">
                <a:sym typeface="Symbol" pitchFamily="18" charset="2"/>
              </a:rPr>
              <a:t> m/s)/(</a:t>
            </a:r>
            <a:r>
              <a:rPr lang="en-US"/>
              <a:t>5.27113x 10</a:t>
            </a:r>
            <a:r>
              <a:rPr lang="en-US" baseline="30000"/>
              <a:t>-13</a:t>
            </a:r>
            <a:r>
              <a:rPr lang="en-US">
                <a:sym typeface="Symbol" pitchFamily="18" charset="2"/>
              </a:rPr>
              <a:t> m) </a:t>
            </a:r>
          </a:p>
          <a:p>
            <a:pPr eaLnBrk="0" hangingPunct="0"/>
            <a:r>
              <a:rPr lang="en-US">
                <a:sym typeface="Symbol" pitchFamily="18" charset="2"/>
              </a:rPr>
              <a:t> = (3.77111x 10</a:t>
            </a:r>
            <a:r>
              <a:rPr lang="en-US" baseline="30000">
                <a:sym typeface="Symbol" pitchFamily="18" charset="2"/>
              </a:rPr>
              <a:t>-13</a:t>
            </a:r>
            <a:r>
              <a:rPr lang="en-US">
                <a:sym typeface="Symbol" pitchFamily="18" charset="2"/>
              </a:rPr>
              <a:t> J)/(1.602 x 10</a:t>
            </a:r>
            <a:r>
              <a:rPr lang="en-US" baseline="30000">
                <a:sym typeface="Symbol" pitchFamily="18" charset="2"/>
              </a:rPr>
              <a:t>-19</a:t>
            </a:r>
            <a:r>
              <a:rPr lang="en-US">
                <a:sym typeface="Symbol" pitchFamily="18" charset="2"/>
              </a:rPr>
              <a:t> J/eV) = 2354000 eV</a:t>
            </a:r>
          </a:p>
          <a:p>
            <a:pPr eaLnBrk="0" hangingPunct="0"/>
            <a:r>
              <a:rPr lang="en-US">
                <a:sym typeface="Symbol" pitchFamily="18" charset="2"/>
              </a:rPr>
              <a:t>= 2354 keV</a:t>
            </a:r>
          </a:p>
          <a:p>
            <a:pPr eaLnBrk="0" hangingPunct="0"/>
            <a:r>
              <a:rPr lang="en-US">
                <a:sym typeface="Symbol" pitchFamily="18" charset="2"/>
              </a:rPr>
              <a:t>photon energy = energy to create mass + kinetic energy</a:t>
            </a:r>
          </a:p>
          <a:p>
            <a:pPr eaLnBrk="0" hangingPunct="0"/>
            <a:r>
              <a:rPr lang="en-US">
                <a:sym typeface="Symbol" pitchFamily="18" charset="2"/>
              </a:rPr>
              <a:t>2354 keV= 511 keV + 511 keV + kinetic energy</a:t>
            </a:r>
          </a:p>
          <a:p>
            <a:pPr eaLnBrk="0" hangingPunct="0"/>
            <a:r>
              <a:rPr lang="en-US">
                <a:sym typeface="Symbol" pitchFamily="18" charset="2"/>
              </a:rPr>
              <a:t>kinetic energy = 1332 keV/(2 particles) = 666 keV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A photon with a wavelength of 5.27113x 10</a:t>
            </a:r>
            <a:r>
              <a:rPr lang="en-US" sz="4000" b="1" baseline="30000"/>
              <a:t>-13</a:t>
            </a:r>
            <a:r>
              <a:rPr lang="en-US" sz="4000" b="1"/>
              <a:t> m creates a electron-positron pair with how much kinetic energy each? (answer in keV)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2801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/>
              <a:t>Wave behaviour:</a:t>
            </a:r>
            <a:endParaRPr lang="en-US" sz="2800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822325" y="371475"/>
            <a:ext cx="48593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So - is light a wave or a particle?</a:t>
            </a:r>
            <a:endParaRPr lang="en-US"/>
          </a:p>
        </p:txBody>
      </p: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152400" y="2133600"/>
            <a:ext cx="3276600" cy="4597400"/>
            <a:chOff x="96" y="1344"/>
            <a:chExt cx="2064" cy="2896"/>
          </a:xfrm>
        </p:grpSpPr>
        <p:sp>
          <p:nvSpPr>
            <p:cNvPr id="122884" name="Text Box 4"/>
            <p:cNvSpPr txBox="1">
              <a:spLocks noChangeArrowheads="1"/>
            </p:cNvSpPr>
            <p:nvPr/>
          </p:nvSpPr>
          <p:spPr bwMode="auto">
            <a:xfrm>
              <a:off x="240" y="1344"/>
              <a:ext cx="1060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Refraction</a:t>
              </a:r>
              <a:endParaRPr lang="en-US"/>
            </a:p>
          </p:txBody>
        </p:sp>
        <p:pic>
          <p:nvPicPr>
            <p:cNvPr id="122887" name="Picture 7" descr="G:\CHAP23\FIGURES\FG23_18.PCT"/>
            <p:cNvPicPr>
              <a:picLocks noChangeAspect="1" noChangeArrowheads="1"/>
            </p:cNvPicPr>
            <p:nvPr/>
          </p:nvPicPr>
          <p:blipFill>
            <a:blip r:embed="rId2" cstate="print"/>
            <a:srcRect l="3000" t="16583" r="49989" b="18593"/>
            <a:stretch>
              <a:fillRect/>
            </a:stretch>
          </p:blipFill>
          <p:spPr bwMode="auto">
            <a:xfrm>
              <a:off x="96" y="2352"/>
              <a:ext cx="2064" cy="1888"/>
            </a:xfrm>
            <a:prstGeom prst="rect">
              <a:avLst/>
            </a:prstGeom>
            <a:noFill/>
          </p:spPr>
        </p:pic>
      </p:grpSp>
      <p:grpSp>
        <p:nvGrpSpPr>
          <p:cNvPr id="122890" name="Group 10"/>
          <p:cNvGrpSpPr>
            <a:grpSpLocks/>
          </p:cNvGrpSpPr>
          <p:nvPr/>
        </p:nvGrpSpPr>
        <p:grpSpPr bwMode="auto">
          <a:xfrm>
            <a:off x="152400" y="2514600"/>
            <a:ext cx="3276600" cy="4219575"/>
            <a:chOff x="96" y="1584"/>
            <a:chExt cx="2064" cy="2658"/>
          </a:xfrm>
        </p:grpSpPr>
        <p:sp>
          <p:nvSpPr>
            <p:cNvPr id="122885" name="Text Box 5"/>
            <p:cNvSpPr txBox="1">
              <a:spLocks noChangeArrowheads="1"/>
            </p:cNvSpPr>
            <p:nvPr/>
          </p:nvSpPr>
          <p:spPr bwMode="auto">
            <a:xfrm>
              <a:off x="240" y="1584"/>
              <a:ext cx="125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Interference </a:t>
              </a:r>
            </a:p>
          </p:txBody>
        </p:sp>
        <p:pic>
          <p:nvPicPr>
            <p:cNvPr id="122889" name="Picture 9" descr="G:\CHAP24\FIGURES\FG24_10.PCT"/>
            <p:cNvPicPr>
              <a:picLocks noChangeAspect="1" noChangeArrowheads="1"/>
            </p:cNvPicPr>
            <p:nvPr/>
          </p:nvPicPr>
          <p:blipFill>
            <a:blip r:embed="rId3" cstate="print"/>
            <a:srcRect l="15002" t="19501" r="29985" b="21500"/>
            <a:stretch>
              <a:fillRect/>
            </a:stretch>
          </p:blipFill>
          <p:spPr bwMode="auto">
            <a:xfrm>
              <a:off x="96" y="2354"/>
              <a:ext cx="2064" cy="1888"/>
            </a:xfrm>
            <a:prstGeom prst="rect">
              <a:avLst/>
            </a:prstGeom>
            <a:noFill/>
          </p:spPr>
        </p:pic>
      </p:grpSp>
      <p:grpSp>
        <p:nvGrpSpPr>
          <p:cNvPr id="122892" name="Group 12"/>
          <p:cNvGrpSpPr>
            <a:grpSpLocks/>
          </p:cNvGrpSpPr>
          <p:nvPr/>
        </p:nvGrpSpPr>
        <p:grpSpPr bwMode="auto">
          <a:xfrm>
            <a:off x="152400" y="2895600"/>
            <a:ext cx="3429000" cy="3825875"/>
            <a:chOff x="96" y="1824"/>
            <a:chExt cx="2160" cy="2410"/>
          </a:xfrm>
        </p:grpSpPr>
        <p:sp>
          <p:nvSpPr>
            <p:cNvPr id="122886" name="Text Box 6"/>
            <p:cNvSpPr txBox="1">
              <a:spLocks noChangeArrowheads="1"/>
            </p:cNvSpPr>
            <p:nvPr/>
          </p:nvSpPr>
          <p:spPr bwMode="auto">
            <a:xfrm>
              <a:off x="240" y="1824"/>
              <a:ext cx="111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Diffraction</a:t>
              </a:r>
              <a:endParaRPr lang="en-US"/>
            </a:p>
          </p:txBody>
        </p:sp>
        <p:pic>
          <p:nvPicPr>
            <p:cNvPr id="122891" name="Picture 11" descr="G:\CHAP11\FIGURES\FG11_43.PCT"/>
            <p:cNvPicPr>
              <a:picLocks noChangeAspect="1" noChangeArrowheads="1"/>
            </p:cNvPicPr>
            <p:nvPr/>
          </p:nvPicPr>
          <p:blipFill>
            <a:blip r:embed="rId4" cstate="print"/>
            <a:srcRect l="23004" t="4688" r="25984" b="3500"/>
            <a:stretch>
              <a:fillRect/>
            </a:stretch>
          </p:blipFill>
          <p:spPr bwMode="auto">
            <a:xfrm>
              <a:off x="96" y="2208"/>
              <a:ext cx="2160" cy="2026"/>
            </a:xfrm>
            <a:prstGeom prst="rect">
              <a:avLst/>
            </a:prstGeom>
            <a:noFill/>
          </p:spPr>
        </p:pic>
      </p:grp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5410200" y="1157288"/>
            <a:ext cx="3116263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/>
              <a:t>Particle behaviour:</a:t>
            </a:r>
            <a:endParaRPr lang="en-US" sz="2800"/>
          </a:p>
        </p:txBody>
      </p:sp>
      <p:grpSp>
        <p:nvGrpSpPr>
          <p:cNvPr id="122899" name="Group 19"/>
          <p:cNvGrpSpPr>
            <a:grpSpLocks/>
          </p:cNvGrpSpPr>
          <p:nvPr/>
        </p:nvGrpSpPr>
        <p:grpSpPr bwMode="auto">
          <a:xfrm>
            <a:off x="5486400" y="1676400"/>
            <a:ext cx="3505200" cy="5029200"/>
            <a:chOff x="3456" y="1056"/>
            <a:chExt cx="2208" cy="3168"/>
          </a:xfrm>
        </p:grpSpPr>
        <p:sp>
          <p:nvSpPr>
            <p:cNvPr id="122894" name="Text Box 14"/>
            <p:cNvSpPr txBox="1">
              <a:spLocks noChangeArrowheads="1"/>
            </p:cNvSpPr>
            <p:nvPr/>
          </p:nvSpPr>
          <p:spPr bwMode="auto">
            <a:xfrm>
              <a:off x="3456" y="1056"/>
              <a:ext cx="186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Photoelectric effect</a:t>
              </a:r>
            </a:p>
          </p:txBody>
        </p:sp>
        <p:pic>
          <p:nvPicPr>
            <p:cNvPr id="122898" name="Picture 18" descr="G:\CHAP27\FIGURES\FG27_08.PCT"/>
            <p:cNvPicPr>
              <a:picLocks noChangeAspect="1" noChangeArrowheads="1"/>
            </p:cNvPicPr>
            <p:nvPr/>
          </p:nvPicPr>
          <p:blipFill>
            <a:blip r:embed="rId5" cstate="print"/>
            <a:srcRect l="33006" t="39000" r="25984"/>
            <a:stretch>
              <a:fillRect/>
            </a:stretch>
          </p:blipFill>
          <p:spPr bwMode="auto">
            <a:xfrm>
              <a:off x="3600" y="2176"/>
              <a:ext cx="2064" cy="2048"/>
            </a:xfrm>
            <a:prstGeom prst="rect">
              <a:avLst/>
            </a:prstGeom>
            <a:noFill/>
          </p:spPr>
        </p:pic>
      </p:grpSp>
      <p:grpSp>
        <p:nvGrpSpPr>
          <p:cNvPr id="122901" name="Group 21"/>
          <p:cNvGrpSpPr>
            <a:grpSpLocks/>
          </p:cNvGrpSpPr>
          <p:nvPr/>
        </p:nvGrpSpPr>
        <p:grpSpPr bwMode="auto">
          <a:xfrm>
            <a:off x="5486400" y="2057400"/>
            <a:ext cx="3505200" cy="4654550"/>
            <a:chOff x="3456" y="1296"/>
            <a:chExt cx="2208" cy="2932"/>
          </a:xfrm>
        </p:grpSpPr>
        <p:sp>
          <p:nvSpPr>
            <p:cNvPr id="122895" name="Text Box 15"/>
            <p:cNvSpPr txBox="1">
              <a:spLocks noChangeArrowheads="1"/>
            </p:cNvSpPr>
            <p:nvPr/>
          </p:nvSpPr>
          <p:spPr bwMode="auto">
            <a:xfrm>
              <a:off x="3456" y="1296"/>
              <a:ext cx="1874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Compton scattering</a:t>
              </a:r>
            </a:p>
          </p:txBody>
        </p:sp>
        <p:pic>
          <p:nvPicPr>
            <p:cNvPr id="122900" name="Picture 20" descr="G:\CHAP27\FIGURES\FG27_11.PCT"/>
            <p:cNvPicPr>
              <a:picLocks noChangeAspect="1" noChangeArrowheads="1"/>
            </p:cNvPicPr>
            <p:nvPr/>
          </p:nvPicPr>
          <p:blipFill>
            <a:blip r:embed="rId6" cstate="print"/>
            <a:srcRect l="29005" t="20000" r="22984" b="20000"/>
            <a:stretch>
              <a:fillRect/>
            </a:stretch>
          </p:blipFill>
          <p:spPr bwMode="auto">
            <a:xfrm>
              <a:off x="3456" y="2188"/>
              <a:ext cx="2208" cy="2040"/>
            </a:xfrm>
            <a:prstGeom prst="rect">
              <a:avLst/>
            </a:prstGeom>
            <a:noFill/>
          </p:spPr>
        </p:pic>
      </p:grpSp>
      <p:grpSp>
        <p:nvGrpSpPr>
          <p:cNvPr id="122909" name="Group 29"/>
          <p:cNvGrpSpPr>
            <a:grpSpLocks/>
          </p:cNvGrpSpPr>
          <p:nvPr/>
        </p:nvGrpSpPr>
        <p:grpSpPr bwMode="auto">
          <a:xfrm>
            <a:off x="5029200" y="2452688"/>
            <a:ext cx="3962400" cy="4252912"/>
            <a:chOff x="3168" y="1545"/>
            <a:chExt cx="2496" cy="2679"/>
          </a:xfrm>
        </p:grpSpPr>
        <p:sp>
          <p:nvSpPr>
            <p:cNvPr id="122896" name="Text Box 16"/>
            <p:cNvSpPr txBox="1">
              <a:spLocks noChangeArrowheads="1"/>
            </p:cNvSpPr>
            <p:nvPr/>
          </p:nvSpPr>
          <p:spPr bwMode="auto">
            <a:xfrm>
              <a:off x="3456" y="1545"/>
              <a:ext cx="1124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Absorption</a:t>
              </a:r>
            </a:p>
          </p:txBody>
        </p:sp>
        <p:grpSp>
          <p:nvGrpSpPr>
            <p:cNvPr id="122902" name="Group 22"/>
            <p:cNvGrpSpPr>
              <a:grpSpLocks/>
            </p:cNvGrpSpPr>
            <p:nvPr/>
          </p:nvGrpSpPr>
          <p:grpSpPr bwMode="auto">
            <a:xfrm>
              <a:off x="3168" y="2208"/>
              <a:ext cx="2496" cy="2016"/>
              <a:chOff x="0" y="1776"/>
              <a:chExt cx="2880" cy="2544"/>
            </a:xfrm>
          </p:grpSpPr>
          <p:grpSp>
            <p:nvGrpSpPr>
              <p:cNvPr id="122903" name="Group 23"/>
              <p:cNvGrpSpPr>
                <a:grpSpLocks/>
              </p:cNvGrpSpPr>
              <p:nvPr/>
            </p:nvGrpSpPr>
            <p:grpSpPr bwMode="auto">
              <a:xfrm>
                <a:off x="0" y="1776"/>
                <a:ext cx="2880" cy="2544"/>
                <a:chOff x="0" y="1776"/>
                <a:chExt cx="2880" cy="2544"/>
              </a:xfrm>
            </p:grpSpPr>
            <p:pic>
              <p:nvPicPr>
                <p:cNvPr id="122904" name="Picture 24" descr="G:\CHAP27\FIGURES\FG27_31.PCT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23004" t="9500" r="23984" b="11000"/>
                <a:stretch>
                  <a:fillRect/>
                </a:stretch>
              </p:blipFill>
              <p:spPr bwMode="auto">
                <a:xfrm>
                  <a:off x="336" y="1776"/>
                  <a:ext cx="2544" cy="2544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2905" name="Picture 25" descr="G:\CHAP27\FIGURES\FG27_11.PC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29005" t="49294" r="51225" b="47530"/>
                <a:stretch>
                  <a:fillRect/>
                </a:stretch>
              </p:blipFill>
              <p:spPr bwMode="auto">
                <a:xfrm>
                  <a:off x="0" y="2400"/>
                  <a:ext cx="1344" cy="144"/>
                </a:xfrm>
                <a:prstGeom prst="rect">
                  <a:avLst/>
                </a:prstGeom>
                <a:noFill/>
              </p:spPr>
            </p:pic>
            <p:sp>
              <p:nvSpPr>
                <p:cNvPr id="122906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1152" y="2064"/>
                  <a:ext cx="19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2907" name="Oval 27"/>
              <p:cNvSpPr>
                <a:spLocks noChangeArrowheads="1"/>
              </p:cNvSpPr>
              <p:nvPr/>
            </p:nvSpPr>
            <p:spPr bwMode="auto">
              <a:xfrm flipH="1">
                <a:off x="1344" y="244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08" name="Oval 28"/>
              <p:cNvSpPr>
                <a:spLocks noChangeArrowheads="1"/>
              </p:cNvSpPr>
              <p:nvPr/>
            </p:nvSpPr>
            <p:spPr bwMode="auto">
              <a:xfrm flipH="1">
                <a:off x="1104" y="201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911" name="Group 31"/>
          <p:cNvGrpSpPr>
            <a:grpSpLocks/>
          </p:cNvGrpSpPr>
          <p:nvPr/>
        </p:nvGrpSpPr>
        <p:grpSpPr bwMode="auto">
          <a:xfrm>
            <a:off x="4876800" y="2819400"/>
            <a:ext cx="4114800" cy="3886200"/>
            <a:chOff x="3072" y="1776"/>
            <a:chExt cx="2592" cy="2448"/>
          </a:xfrm>
        </p:grpSpPr>
        <p:sp>
          <p:nvSpPr>
            <p:cNvPr id="122897" name="Text Box 17"/>
            <p:cNvSpPr txBox="1">
              <a:spLocks noChangeArrowheads="1"/>
            </p:cNvSpPr>
            <p:nvPr/>
          </p:nvSpPr>
          <p:spPr bwMode="auto">
            <a:xfrm>
              <a:off x="3456" y="1776"/>
              <a:ext cx="150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Pair production</a:t>
              </a:r>
            </a:p>
          </p:txBody>
        </p:sp>
        <p:pic>
          <p:nvPicPr>
            <p:cNvPr id="122910" name="Picture 30" descr="G:\CHAP27\FIGURES\FG27_12.PCT"/>
            <p:cNvPicPr>
              <a:picLocks noChangeAspect="1" noChangeArrowheads="1"/>
            </p:cNvPicPr>
            <p:nvPr/>
          </p:nvPicPr>
          <p:blipFill>
            <a:blip r:embed="rId8" cstate="print"/>
            <a:srcRect l="24005" t="20000" r="20984" b="21500"/>
            <a:stretch>
              <a:fillRect/>
            </a:stretch>
          </p:blipFill>
          <p:spPr bwMode="auto">
            <a:xfrm>
              <a:off x="3072" y="2160"/>
              <a:ext cx="2592" cy="20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588" y="1889125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31082" name="Group 10"/>
          <p:cNvGrpSpPr>
            <a:grpSpLocks/>
          </p:cNvGrpSpPr>
          <p:nvPr/>
        </p:nvGrpSpPr>
        <p:grpSpPr bwMode="auto">
          <a:xfrm>
            <a:off x="3338513" y="1889125"/>
            <a:ext cx="2468562" cy="2165350"/>
            <a:chOff x="0" y="0"/>
            <a:chExt cx="1555" cy="1364"/>
          </a:xfrm>
        </p:grpSpPr>
        <p:grpSp>
          <p:nvGrpSpPr>
            <p:cNvPr id="131080" name="Group 8"/>
            <p:cNvGrpSpPr>
              <a:grpSpLocks/>
            </p:cNvGrpSpPr>
            <p:nvPr/>
          </p:nvGrpSpPr>
          <p:grpSpPr bwMode="auto">
            <a:xfrm>
              <a:off x="0" y="0"/>
              <a:ext cx="1555" cy="1364"/>
              <a:chOff x="0" y="0"/>
              <a:chExt cx="1555" cy="1364"/>
            </a:xfrm>
          </p:grpSpPr>
          <p:grpSp>
            <p:nvGrpSpPr>
              <p:cNvPr id="13107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555" cy="1364"/>
                <a:chOff x="0" y="8640"/>
                <a:chExt cx="1555" cy="1364"/>
              </a:xfrm>
            </p:grpSpPr>
            <p:sp>
              <p:nvSpPr>
                <p:cNvPr id="131075" name="Rectangle 3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1555" cy="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1076" name="Rectangle 4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1260" cy="1364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000">
                      <a:solidFill>
                        <a:srgbClr val="D2E69E"/>
                      </a:solidFill>
                      <a:latin typeface="Verdana" pitchFamily="34" charset="0"/>
                    </a:rPr>
                    <a:t>  </a:t>
                  </a:r>
                  <a:r>
                    <a:rPr lang="en-US" sz="12600">
                      <a:solidFill>
                        <a:srgbClr val="D2E69E"/>
                      </a:solidFill>
                      <a:latin typeface="Verdana" pitchFamily="34" charset="0"/>
                    </a:rPr>
                    <a:t> </a:t>
                  </a:r>
                  <a:r>
                    <a:rPr lang="en-US" sz="1000">
                      <a:solidFill>
                        <a:srgbClr val="D2E69E"/>
                      </a:solidFill>
                      <a:latin typeface="Verdana" pitchFamily="34" charset="0"/>
                    </a:rPr>
                    <a:t>                                             </a:t>
                  </a:r>
                </a:p>
              </p:txBody>
            </p:sp>
          </p:grpSp>
          <p:sp>
            <p:nvSpPr>
              <p:cNvPr id="131079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55" cy="136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081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555" cy="1364"/>
            </a:xfrm>
            <a:prstGeom prst="rect">
              <a:avLst/>
            </a:prstGeom>
            <a:noFill/>
            <a:ln w="1">
              <a:solidFill>
                <a:srgbClr val="D9CE7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1077" name="Picture 5" descr="http://www.wayofheaven.com/horoscope_images/horoscope_yiny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8550" y="1524000"/>
            <a:ext cx="3956050" cy="3956050"/>
          </a:xfrm>
          <a:prstGeom prst="rect">
            <a:avLst/>
          </a:prstGeom>
          <a:noFill/>
        </p:spPr>
      </p:pic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441325" y="-9525"/>
            <a:ext cx="8397875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is light?</a:t>
            </a:r>
          </a:p>
          <a:p>
            <a:r>
              <a:rPr lang="en-US" sz="2800"/>
              <a:t>Complementarity - Using a variety of models to describe a phenomenon.</a:t>
            </a:r>
          </a:p>
        </p:txBody>
      </p:sp>
      <p:grpSp>
        <p:nvGrpSpPr>
          <p:cNvPr id="131087" name="Group 15"/>
          <p:cNvGrpSpPr>
            <a:grpSpLocks/>
          </p:cNvGrpSpPr>
          <p:nvPr/>
        </p:nvGrpSpPr>
        <p:grpSpPr bwMode="auto">
          <a:xfrm>
            <a:off x="4648200" y="3505200"/>
            <a:ext cx="4495800" cy="1776413"/>
            <a:chOff x="2928" y="2496"/>
            <a:chExt cx="2832" cy="1119"/>
          </a:xfrm>
        </p:grpSpPr>
        <p:sp>
          <p:nvSpPr>
            <p:cNvPr id="131084" name="Text Box 12"/>
            <p:cNvSpPr txBox="1">
              <a:spLocks noChangeArrowheads="1"/>
            </p:cNvSpPr>
            <p:nvPr/>
          </p:nvSpPr>
          <p:spPr bwMode="auto">
            <a:xfrm>
              <a:off x="3986" y="3264"/>
              <a:ext cx="1774" cy="3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Particle behaviour</a:t>
              </a:r>
            </a:p>
          </p:txBody>
        </p:sp>
        <p:sp>
          <p:nvSpPr>
            <p:cNvPr id="131086" name="Line 14"/>
            <p:cNvSpPr>
              <a:spLocks noChangeShapeType="1"/>
            </p:cNvSpPr>
            <p:nvPr/>
          </p:nvSpPr>
          <p:spPr bwMode="auto">
            <a:xfrm flipH="1" flipV="1">
              <a:off x="2928" y="2496"/>
              <a:ext cx="1056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091" name="Group 19"/>
          <p:cNvGrpSpPr>
            <a:grpSpLocks/>
          </p:cNvGrpSpPr>
          <p:nvPr/>
        </p:nvGrpSpPr>
        <p:grpSpPr bwMode="auto">
          <a:xfrm>
            <a:off x="107950" y="1714500"/>
            <a:ext cx="4006850" cy="1790700"/>
            <a:chOff x="68" y="1368"/>
            <a:chExt cx="2524" cy="1128"/>
          </a:xfrm>
        </p:grpSpPr>
        <p:sp>
          <p:nvSpPr>
            <p:cNvPr id="131089" name="Text Box 17"/>
            <p:cNvSpPr txBox="1">
              <a:spLocks noChangeArrowheads="1"/>
            </p:cNvSpPr>
            <p:nvPr/>
          </p:nvSpPr>
          <p:spPr bwMode="auto">
            <a:xfrm>
              <a:off x="68" y="1368"/>
              <a:ext cx="1612" cy="3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Wave behaviour</a:t>
              </a:r>
            </a:p>
          </p:txBody>
        </p:sp>
        <p:sp>
          <p:nvSpPr>
            <p:cNvPr id="131090" name="Line 18"/>
            <p:cNvSpPr>
              <a:spLocks noChangeShapeType="1"/>
            </p:cNvSpPr>
            <p:nvPr/>
          </p:nvSpPr>
          <p:spPr bwMode="auto">
            <a:xfrm>
              <a:off x="1632" y="1680"/>
              <a:ext cx="96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0" y="5729288"/>
            <a:ext cx="89916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/>
              <a:t>Light is described totally by </a:t>
            </a:r>
            <a:r>
              <a:rPr lang="en-US" sz="2800" u="sng"/>
              <a:t>both</a:t>
            </a:r>
            <a:r>
              <a:rPr lang="en-US" sz="2800"/>
              <a:t> wave and particle behaviour</a:t>
            </a:r>
          </a:p>
          <a:p>
            <a:pPr algn="ctr"/>
            <a:r>
              <a:rPr lang="en-US" sz="2800"/>
              <a:t>For a given experiment, light is a wave xor a particle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1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04800" y="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Photoelectric effect</a:t>
            </a:r>
            <a:endParaRPr lang="en-US" sz="1800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52400" y="990600"/>
            <a:ext cx="5486400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200"/>
              <a:t>Photon knocks electron from atom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Photon disappears in the process</a:t>
            </a:r>
            <a:endParaRPr lang="en-US" sz="2800"/>
          </a:p>
        </p:txBody>
      </p:sp>
      <p:pic>
        <p:nvPicPr>
          <p:cNvPr id="111641" name="Picture 25" descr="G:\CHAP27\FIGURES\FG27_08.PCT"/>
          <p:cNvPicPr>
            <a:picLocks noChangeAspect="1" noChangeArrowheads="1"/>
          </p:cNvPicPr>
          <p:nvPr/>
        </p:nvPicPr>
        <p:blipFill>
          <a:blip r:embed="rId3" cstate="print"/>
          <a:srcRect l="33006" r="25984"/>
          <a:stretch>
            <a:fillRect/>
          </a:stretch>
        </p:blipFill>
        <p:spPr bwMode="auto">
          <a:xfrm>
            <a:off x="5867400" y="304800"/>
            <a:ext cx="3124200" cy="5080000"/>
          </a:xfrm>
          <a:prstGeom prst="rect">
            <a:avLst/>
          </a:prstGeom>
          <a:noFill/>
        </p:spPr>
      </p:pic>
      <p:pic>
        <p:nvPicPr>
          <p:cNvPr id="111642" name="Picture 26" descr="D:\GianFigs\CHAP27\FIGURES\FG27_09.PCT"/>
          <p:cNvPicPr>
            <a:picLocks noChangeAspect="1" noChangeArrowheads="1"/>
          </p:cNvPicPr>
          <p:nvPr/>
        </p:nvPicPr>
        <p:blipFill>
          <a:blip r:embed="rId4" cstate="print"/>
          <a:srcRect l="27005" t="18500" r="20984" b="21500"/>
          <a:stretch>
            <a:fillRect/>
          </a:stretch>
        </p:blipFill>
        <p:spPr bwMode="auto">
          <a:xfrm>
            <a:off x="533400" y="3429000"/>
            <a:ext cx="3962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04800" y="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Compton Scattering</a:t>
            </a:r>
            <a:endParaRPr lang="en-US" sz="1800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52400" y="990600"/>
            <a:ext cx="82296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200"/>
              <a:t>Photon bounces off electron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Electron absorbs some energy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Photon has longer wavelength after collision</a:t>
            </a:r>
            <a:endParaRPr lang="en-US" sz="2800"/>
          </a:p>
        </p:txBody>
      </p:sp>
      <p:pic>
        <p:nvPicPr>
          <p:cNvPr id="124935" name="Picture 7" descr="G:\CHAP27\FIGURES\FG27_11.PCT"/>
          <p:cNvPicPr>
            <a:picLocks noChangeAspect="1" noChangeArrowheads="1"/>
          </p:cNvPicPr>
          <p:nvPr/>
        </p:nvPicPr>
        <p:blipFill>
          <a:blip r:embed="rId3" cstate="print"/>
          <a:srcRect l="29005" t="20000" r="22984" b="20000"/>
          <a:stretch>
            <a:fillRect/>
          </a:stretch>
        </p:blipFill>
        <p:spPr bwMode="auto">
          <a:xfrm>
            <a:off x="1752600" y="2540000"/>
            <a:ext cx="5181600" cy="43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04800" y="-1524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Absorption</a:t>
            </a:r>
            <a:endParaRPr lang="en-US" sz="180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229600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200"/>
              <a:t>Photon hits electron in orbital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Electron moves to excited state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Photon disappears in the process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Only for photons with the right energy</a:t>
            </a:r>
            <a:endParaRPr lang="en-US" sz="2800"/>
          </a:p>
        </p:txBody>
      </p:sp>
      <p:grpSp>
        <p:nvGrpSpPr>
          <p:cNvPr id="125966" name="Group 14"/>
          <p:cNvGrpSpPr>
            <a:grpSpLocks/>
          </p:cNvGrpSpPr>
          <p:nvPr/>
        </p:nvGrpSpPr>
        <p:grpSpPr bwMode="auto">
          <a:xfrm>
            <a:off x="0" y="2819400"/>
            <a:ext cx="4572000" cy="4038600"/>
            <a:chOff x="0" y="1776"/>
            <a:chExt cx="2880" cy="2544"/>
          </a:xfrm>
        </p:grpSpPr>
        <p:grpSp>
          <p:nvGrpSpPr>
            <p:cNvPr id="125963" name="Group 11"/>
            <p:cNvGrpSpPr>
              <a:grpSpLocks/>
            </p:cNvGrpSpPr>
            <p:nvPr/>
          </p:nvGrpSpPr>
          <p:grpSpPr bwMode="auto">
            <a:xfrm>
              <a:off x="0" y="1776"/>
              <a:ext cx="2880" cy="2544"/>
              <a:chOff x="0" y="1776"/>
              <a:chExt cx="2880" cy="2544"/>
            </a:xfrm>
          </p:grpSpPr>
          <p:pic>
            <p:nvPicPr>
              <p:cNvPr id="125958" name="Picture 6" descr="G:\CHAP27\FIGURES\FG27_31.PC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3004" t="9500" r="23984" b="11000"/>
              <a:stretch>
                <a:fillRect/>
              </a:stretch>
            </p:blipFill>
            <p:spPr bwMode="auto">
              <a:xfrm>
                <a:off x="336" y="1776"/>
                <a:ext cx="2544" cy="2544"/>
              </a:xfrm>
              <a:prstGeom prst="rect">
                <a:avLst/>
              </a:prstGeom>
              <a:noFill/>
            </p:spPr>
          </p:pic>
          <p:pic>
            <p:nvPicPr>
              <p:cNvPr id="125959" name="Picture 7" descr="G:\CHAP27\FIGURES\FG27_11.PC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005" t="49294" r="51225" b="47530"/>
              <a:stretch>
                <a:fillRect/>
              </a:stretch>
            </p:blipFill>
            <p:spPr bwMode="auto">
              <a:xfrm>
                <a:off x="0" y="2400"/>
                <a:ext cx="1344" cy="144"/>
              </a:xfrm>
              <a:prstGeom prst="rect">
                <a:avLst/>
              </a:prstGeom>
              <a:noFill/>
            </p:spPr>
          </p:pic>
          <p:sp>
            <p:nvSpPr>
              <p:cNvPr id="125962" name="Line 10"/>
              <p:cNvSpPr>
                <a:spLocks noChangeShapeType="1"/>
              </p:cNvSpPr>
              <p:nvPr/>
            </p:nvSpPr>
            <p:spPr bwMode="auto">
              <a:xfrm flipH="1" flipV="1">
                <a:off x="1152" y="2064"/>
                <a:ext cx="19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5961" name="Oval 9"/>
            <p:cNvSpPr>
              <a:spLocks noChangeArrowheads="1"/>
            </p:cNvSpPr>
            <p:nvPr/>
          </p:nvSpPr>
          <p:spPr bwMode="auto">
            <a:xfrm flipH="1">
              <a:off x="1344" y="2448"/>
              <a:ext cx="48" cy="48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5" name="Oval 13"/>
            <p:cNvSpPr>
              <a:spLocks noChangeArrowheads="1"/>
            </p:cNvSpPr>
            <p:nvPr/>
          </p:nvSpPr>
          <p:spPr bwMode="auto">
            <a:xfrm flipH="1">
              <a:off x="1104" y="2016"/>
              <a:ext cx="48" cy="48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5967" name="Picture 15" descr="S:\spectru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0"/>
            <a:ext cx="8229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04800" y="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Pair production</a:t>
            </a:r>
            <a:endParaRPr lang="en-US" sz="1800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991600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200"/>
              <a:t>Photon with sufficient energy passes near nucleus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Energy of photon turns into matter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Pair of matter/anti matter is created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Nucleus must carry off some momentum</a:t>
            </a:r>
          </a:p>
        </p:txBody>
      </p:sp>
      <p:pic>
        <p:nvPicPr>
          <p:cNvPr id="126988" name="Picture 12" descr="G:\CHAP27\FIGURES\FG27_12.PCT"/>
          <p:cNvPicPr>
            <a:picLocks noChangeAspect="1" noChangeArrowheads="1"/>
          </p:cNvPicPr>
          <p:nvPr/>
        </p:nvPicPr>
        <p:blipFill>
          <a:blip r:embed="rId3" cstate="print"/>
          <a:srcRect l="24005" t="20000" r="20984" b="21500"/>
          <a:stretch>
            <a:fillRect/>
          </a:stretch>
        </p:blipFill>
        <p:spPr bwMode="auto">
          <a:xfrm>
            <a:off x="76200" y="2965450"/>
            <a:ext cx="4953000" cy="3511550"/>
          </a:xfrm>
          <a:prstGeom prst="rect">
            <a:avLst/>
          </a:prstGeom>
          <a:noFill/>
        </p:spPr>
      </p:pic>
      <p:grpSp>
        <p:nvGrpSpPr>
          <p:cNvPr id="126991" name="Group 15"/>
          <p:cNvGrpSpPr>
            <a:grpSpLocks/>
          </p:cNvGrpSpPr>
          <p:nvPr/>
        </p:nvGrpSpPr>
        <p:grpSpPr bwMode="auto">
          <a:xfrm>
            <a:off x="4876800" y="4902200"/>
            <a:ext cx="3967163" cy="1411288"/>
            <a:chOff x="3072" y="3088"/>
            <a:chExt cx="2499" cy="889"/>
          </a:xfrm>
        </p:grpSpPr>
        <p:sp>
          <p:nvSpPr>
            <p:cNvPr id="126989" name="Text Box 13"/>
            <p:cNvSpPr txBox="1">
              <a:spLocks noChangeArrowheads="1"/>
            </p:cNvSpPr>
            <p:nvPr/>
          </p:nvSpPr>
          <p:spPr bwMode="auto">
            <a:xfrm>
              <a:off x="3696" y="3088"/>
              <a:ext cx="1875" cy="88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Electron</a:t>
              </a:r>
            </a:p>
            <a:p>
              <a:r>
                <a:rPr lang="en-US" sz="2800"/>
                <a:t>m = 9.11 x 10</a:t>
              </a:r>
              <a:r>
                <a:rPr lang="en-US" sz="2800" baseline="30000"/>
                <a:t>-31</a:t>
              </a:r>
              <a:r>
                <a:rPr lang="en-US" sz="2800"/>
                <a:t> kg</a:t>
              </a:r>
            </a:p>
            <a:p>
              <a:r>
                <a:rPr lang="en-US" sz="2800"/>
                <a:t>Charge = -e</a:t>
              </a:r>
            </a:p>
          </p:txBody>
        </p:sp>
        <p:sp>
          <p:nvSpPr>
            <p:cNvPr id="126990" name="Line 14"/>
            <p:cNvSpPr>
              <a:spLocks noChangeShapeType="1"/>
            </p:cNvSpPr>
            <p:nvPr/>
          </p:nvSpPr>
          <p:spPr bwMode="auto">
            <a:xfrm flipH="1">
              <a:off x="3072" y="3408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95" name="Group 19"/>
          <p:cNvGrpSpPr>
            <a:grpSpLocks/>
          </p:cNvGrpSpPr>
          <p:nvPr/>
        </p:nvGrpSpPr>
        <p:grpSpPr bwMode="auto">
          <a:xfrm>
            <a:off x="4724400" y="2895600"/>
            <a:ext cx="4119563" cy="1411288"/>
            <a:chOff x="2976" y="1824"/>
            <a:chExt cx="2595" cy="889"/>
          </a:xfrm>
        </p:grpSpPr>
        <p:sp>
          <p:nvSpPr>
            <p:cNvPr id="126993" name="Text Box 17"/>
            <p:cNvSpPr txBox="1">
              <a:spLocks noChangeArrowheads="1"/>
            </p:cNvSpPr>
            <p:nvPr/>
          </p:nvSpPr>
          <p:spPr bwMode="auto">
            <a:xfrm>
              <a:off x="3696" y="1824"/>
              <a:ext cx="1875" cy="88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Positron</a:t>
              </a:r>
            </a:p>
            <a:p>
              <a:r>
                <a:rPr lang="en-US" sz="2800"/>
                <a:t>m = 9.11 x 10</a:t>
              </a:r>
              <a:r>
                <a:rPr lang="en-US" sz="2800" baseline="30000"/>
                <a:t>-31</a:t>
              </a:r>
              <a:r>
                <a:rPr lang="en-US" sz="2800"/>
                <a:t> kg</a:t>
              </a:r>
            </a:p>
            <a:p>
              <a:r>
                <a:rPr lang="en-US" sz="2800"/>
                <a:t>Charge = +e</a:t>
              </a:r>
            </a:p>
          </p:txBody>
        </p:sp>
        <p:sp>
          <p:nvSpPr>
            <p:cNvPr id="126994" name="Line 18"/>
            <p:cNvSpPr>
              <a:spLocks noChangeShapeType="1"/>
            </p:cNvSpPr>
            <p:nvPr/>
          </p:nvSpPr>
          <p:spPr bwMode="auto">
            <a:xfrm flipH="1">
              <a:off x="2976" y="2144"/>
              <a:ext cx="720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996" name="AutoShape 20"/>
          <p:cNvSpPr>
            <a:spLocks noChangeArrowheads="1"/>
          </p:cNvSpPr>
          <p:nvPr/>
        </p:nvSpPr>
        <p:spPr bwMode="auto">
          <a:xfrm>
            <a:off x="0" y="1828800"/>
            <a:ext cx="4191000" cy="990600"/>
          </a:xfrm>
          <a:prstGeom prst="wedgeRoundRectCallout">
            <a:avLst>
              <a:gd name="adj1" fmla="val 62083"/>
              <a:gd name="adj2" fmla="val 107694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/>
              <a:t>Help me! I’m going to be annihilated presently!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build="p" autoUpdateAnimBg="0"/>
      <p:bldP spid="12699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304800" y="130175"/>
            <a:ext cx="4313238" cy="3141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Solving pair production</a:t>
            </a:r>
          </a:p>
          <a:p>
            <a:r>
              <a:rPr lang="en-US" sz="2800"/>
              <a:t>E = hf = hc/</a:t>
            </a:r>
            <a:r>
              <a:rPr lang="en-US" sz="2800">
                <a:sym typeface="Symbol" pitchFamily="18" charset="2"/>
              </a:rPr>
              <a:t></a:t>
            </a:r>
          </a:p>
          <a:p>
            <a:r>
              <a:rPr lang="en-US" sz="2800">
                <a:sym typeface="Symbol" pitchFamily="18" charset="2"/>
              </a:rPr>
              <a:t>E = mc</a:t>
            </a:r>
            <a:r>
              <a:rPr lang="en-US" sz="2800" baseline="30000">
                <a:sym typeface="Symbol" pitchFamily="18" charset="2"/>
              </a:rPr>
              <a:t>2</a:t>
            </a:r>
          </a:p>
          <a:p>
            <a:pPr lvl="1"/>
            <a:r>
              <a:rPr lang="en-US" sz="2800"/>
              <a:t>E - Energy</a:t>
            </a:r>
          </a:p>
          <a:p>
            <a:pPr lvl="1"/>
            <a:r>
              <a:rPr lang="en-US" sz="2800"/>
              <a:t>m - mass</a:t>
            </a:r>
          </a:p>
          <a:p>
            <a:pPr lvl="1"/>
            <a:r>
              <a:rPr lang="en-US" sz="2800"/>
              <a:t>c = 3.00 x 10</a:t>
            </a:r>
            <a:r>
              <a:rPr lang="en-US" sz="2800" baseline="30000"/>
              <a:t>8</a:t>
            </a:r>
            <a:r>
              <a:rPr lang="en-US" sz="2800"/>
              <a:t> m/s</a:t>
            </a:r>
          </a:p>
          <a:p>
            <a:r>
              <a:rPr lang="en-US" sz="2800"/>
              <a:t>1 eV = 1.602 x 10</a:t>
            </a:r>
            <a:r>
              <a:rPr lang="en-US" sz="2800" baseline="30000"/>
              <a:t>-19</a:t>
            </a:r>
            <a:r>
              <a:rPr lang="en-US" sz="2800"/>
              <a:t> J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441325" y="3851275"/>
            <a:ext cx="8474075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So matter can turn to energy and vice versa. </a:t>
            </a:r>
          </a:p>
          <a:p>
            <a:r>
              <a:rPr lang="en-US" sz="2800"/>
              <a:t>Example 1:  What energy is needed to create a single electron in J and in MeV?  (an MeV = 1 x 10</a:t>
            </a:r>
            <a:r>
              <a:rPr lang="en-US" sz="2800" baseline="30000"/>
              <a:t>6</a:t>
            </a:r>
            <a:r>
              <a:rPr lang="en-US" sz="2800"/>
              <a:t> eV)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04800" y="130175"/>
            <a:ext cx="4313238" cy="3141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Solving pair production</a:t>
            </a:r>
          </a:p>
          <a:p>
            <a:r>
              <a:rPr lang="en-US" sz="2800"/>
              <a:t>E = hf = hc/</a:t>
            </a:r>
            <a:r>
              <a:rPr lang="en-US" sz="2800">
                <a:sym typeface="Symbol" pitchFamily="18" charset="2"/>
              </a:rPr>
              <a:t></a:t>
            </a:r>
          </a:p>
          <a:p>
            <a:r>
              <a:rPr lang="en-US" sz="2800">
                <a:sym typeface="Symbol" pitchFamily="18" charset="2"/>
              </a:rPr>
              <a:t>E = mc</a:t>
            </a:r>
            <a:r>
              <a:rPr lang="en-US" sz="2800" baseline="30000">
                <a:sym typeface="Symbol" pitchFamily="18" charset="2"/>
              </a:rPr>
              <a:t>2</a:t>
            </a:r>
          </a:p>
          <a:p>
            <a:pPr lvl="1"/>
            <a:r>
              <a:rPr lang="en-US" sz="2800"/>
              <a:t>E - Energy</a:t>
            </a:r>
          </a:p>
          <a:p>
            <a:pPr lvl="1"/>
            <a:r>
              <a:rPr lang="en-US" sz="2800"/>
              <a:t>m - mass</a:t>
            </a:r>
          </a:p>
          <a:p>
            <a:pPr lvl="1"/>
            <a:r>
              <a:rPr lang="en-US" sz="2800"/>
              <a:t>c = 3.00 x 10</a:t>
            </a:r>
            <a:r>
              <a:rPr lang="en-US" sz="2800" baseline="30000"/>
              <a:t>8</a:t>
            </a:r>
            <a:r>
              <a:rPr lang="en-US" sz="2800"/>
              <a:t> m/s</a:t>
            </a:r>
          </a:p>
          <a:p>
            <a:r>
              <a:rPr lang="en-US" sz="2800"/>
              <a:t>1 eV = 1.602 x 10</a:t>
            </a:r>
            <a:r>
              <a:rPr lang="en-US" sz="2800" baseline="30000"/>
              <a:t>-19</a:t>
            </a:r>
            <a:r>
              <a:rPr lang="en-US" sz="2800"/>
              <a:t> J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8474075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Example 2:  What energy photon (in MeV) is needed to create a electron-positron pair each with a kinetic energy of .34 MeV?  What is the wavelength of that photon?</a:t>
            </a:r>
          </a:p>
          <a:p>
            <a:r>
              <a:rPr lang="en-US" sz="2800"/>
              <a:t>Photon energy = energy to create matter + kinetic energy</a:t>
            </a:r>
          </a:p>
        </p:txBody>
      </p:sp>
      <p:pic>
        <p:nvPicPr>
          <p:cNvPr id="129028" name="Picture 4" descr="G:\CHAP27\FIGURES\FG27_12.PCT"/>
          <p:cNvPicPr>
            <a:picLocks noChangeAspect="1" noChangeArrowheads="1"/>
          </p:cNvPicPr>
          <p:nvPr/>
        </p:nvPicPr>
        <p:blipFill>
          <a:blip r:embed="rId2" cstate="print"/>
          <a:srcRect l="24005" t="20000" r="20984" b="21500"/>
          <a:stretch>
            <a:fillRect/>
          </a:stretch>
        </p:blipFill>
        <p:spPr bwMode="auto">
          <a:xfrm>
            <a:off x="4648200" y="0"/>
            <a:ext cx="4495800" cy="3187700"/>
          </a:xfrm>
          <a:prstGeom prst="rect">
            <a:avLst/>
          </a:prstGeom>
          <a:noFill/>
        </p:spPr>
      </p:pic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1026"/>
          <p:cNvSpPr txBox="1">
            <a:spLocks noChangeArrowheads="1"/>
          </p:cNvSpPr>
          <p:nvPr/>
        </p:nvSpPr>
        <p:spPr bwMode="auto">
          <a:xfrm>
            <a:off x="304800" y="130175"/>
            <a:ext cx="4313238" cy="3141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Solving pair production</a:t>
            </a:r>
          </a:p>
          <a:p>
            <a:r>
              <a:rPr lang="en-US" sz="2800"/>
              <a:t>E = hf = hc/</a:t>
            </a:r>
            <a:r>
              <a:rPr lang="en-US" sz="2800">
                <a:sym typeface="Symbol" pitchFamily="18" charset="2"/>
              </a:rPr>
              <a:t></a:t>
            </a:r>
          </a:p>
          <a:p>
            <a:r>
              <a:rPr lang="en-US" sz="2800">
                <a:sym typeface="Symbol" pitchFamily="18" charset="2"/>
              </a:rPr>
              <a:t>E = mc</a:t>
            </a:r>
            <a:r>
              <a:rPr lang="en-US" sz="2800" baseline="30000">
                <a:sym typeface="Symbol" pitchFamily="18" charset="2"/>
              </a:rPr>
              <a:t>2</a:t>
            </a:r>
          </a:p>
          <a:p>
            <a:pPr lvl="1"/>
            <a:r>
              <a:rPr lang="en-US" sz="2800"/>
              <a:t>E - Energy</a:t>
            </a:r>
          </a:p>
          <a:p>
            <a:pPr lvl="1"/>
            <a:r>
              <a:rPr lang="en-US" sz="2800"/>
              <a:t>m - mass</a:t>
            </a:r>
          </a:p>
          <a:p>
            <a:pPr lvl="1"/>
            <a:r>
              <a:rPr lang="en-US" sz="2800"/>
              <a:t>c = 3.00 x 10</a:t>
            </a:r>
            <a:r>
              <a:rPr lang="en-US" sz="2800" baseline="30000"/>
              <a:t>8</a:t>
            </a:r>
            <a:r>
              <a:rPr lang="en-US" sz="2800"/>
              <a:t> m/s</a:t>
            </a:r>
          </a:p>
          <a:p>
            <a:r>
              <a:rPr lang="en-US" sz="2800"/>
              <a:t>1 eV = 1.602 x 10</a:t>
            </a:r>
            <a:r>
              <a:rPr lang="en-US" sz="2800" baseline="30000"/>
              <a:t>-19</a:t>
            </a:r>
            <a:r>
              <a:rPr lang="en-US" sz="2800"/>
              <a:t> J</a:t>
            </a:r>
          </a:p>
        </p:txBody>
      </p:sp>
      <p:sp>
        <p:nvSpPr>
          <p:cNvPr id="130051" name="Text Box 1027"/>
          <p:cNvSpPr txBox="1">
            <a:spLocks noChangeArrowheads="1"/>
          </p:cNvSpPr>
          <p:nvPr/>
        </p:nvSpPr>
        <p:spPr bwMode="auto">
          <a:xfrm>
            <a:off x="304800" y="3429000"/>
            <a:ext cx="84740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Example 3:  A .00025 nm photon creates a electron positron pair.  What is the kinetic energy of each particle?</a:t>
            </a:r>
          </a:p>
        </p:txBody>
      </p:sp>
      <p:pic>
        <p:nvPicPr>
          <p:cNvPr id="130052" name="Picture 1028" descr="G:\CHAP27\FIGURES\FG27_12.PCT"/>
          <p:cNvPicPr>
            <a:picLocks noChangeAspect="1" noChangeArrowheads="1"/>
          </p:cNvPicPr>
          <p:nvPr/>
        </p:nvPicPr>
        <p:blipFill>
          <a:blip r:embed="rId2" cstate="print"/>
          <a:srcRect l="24005" t="20000" r="20984" b="21500"/>
          <a:stretch>
            <a:fillRect/>
          </a:stretch>
        </p:blipFill>
        <p:spPr bwMode="auto">
          <a:xfrm>
            <a:off x="4648200" y="0"/>
            <a:ext cx="4495800" cy="3187700"/>
          </a:xfrm>
          <a:prstGeom prst="rect">
            <a:avLst/>
          </a:prstGeom>
          <a:noFill/>
        </p:spPr>
      </p:pic>
      <p:sp>
        <p:nvSpPr>
          <p:cNvPr id="130053" name="Text Box 1029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508250" y="1066800"/>
            <a:ext cx="4113213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Pair production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endParaRPr lang="en-US" sz="480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5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645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Verdana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343</cp:revision>
  <dcterms:created xsi:type="dcterms:W3CDTF">2001-03-01T17:38:38Z</dcterms:created>
  <dcterms:modified xsi:type="dcterms:W3CDTF">2016-03-02T22:56:14Z</dcterms:modified>
</cp:coreProperties>
</file>