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5" r:id="rId14"/>
    <p:sldId id="29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>
      <p:cViewPr varScale="1">
        <p:scale>
          <a:sx n="144" d="100"/>
          <a:sy n="144" d="100"/>
        </p:scale>
        <p:origin x="720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02EA-865E-4266-AD4A-78F1193F34FA}" type="datetimeFigureOut">
              <a:rPr lang="en-US" smtClean="0"/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87A-CD0B-4E93-B68E-484A8AAD2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02EA-865E-4266-AD4A-78F1193F34FA}" type="datetimeFigureOut">
              <a:rPr lang="en-US" smtClean="0"/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87A-CD0B-4E93-B68E-484A8AAD2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02EA-865E-4266-AD4A-78F1193F34FA}" type="datetimeFigureOut">
              <a:rPr lang="en-US" smtClean="0"/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87A-CD0B-4E93-B68E-484A8AAD2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02EA-865E-4266-AD4A-78F1193F34FA}" type="datetimeFigureOut">
              <a:rPr lang="en-US" smtClean="0"/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87A-CD0B-4E93-B68E-484A8AAD2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02EA-865E-4266-AD4A-78F1193F34FA}" type="datetimeFigureOut">
              <a:rPr lang="en-US" smtClean="0"/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87A-CD0B-4E93-B68E-484A8AAD2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02EA-865E-4266-AD4A-78F1193F34FA}" type="datetimeFigureOut">
              <a:rPr lang="en-US" smtClean="0"/>
              <a:t>3/30/22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87A-CD0B-4E93-B68E-484A8AAD2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02EA-865E-4266-AD4A-78F1193F34FA}" type="datetimeFigureOut">
              <a:rPr lang="en-US" smtClean="0"/>
              <a:t>3/30/22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87A-CD0B-4E93-B68E-484A8AAD2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02EA-865E-4266-AD4A-78F1193F34FA}" type="datetimeFigureOut">
              <a:rPr lang="en-US" smtClean="0"/>
              <a:t>3/30/22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87A-CD0B-4E93-B68E-484A8AAD2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02EA-865E-4266-AD4A-78F1193F34FA}" type="datetimeFigureOut">
              <a:rPr lang="en-US" smtClean="0"/>
              <a:t>3/30/22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87A-CD0B-4E93-B68E-484A8AAD2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02EA-865E-4266-AD4A-78F1193F34FA}" type="datetimeFigureOut">
              <a:rPr lang="en-US" smtClean="0"/>
              <a:t>3/30/22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87A-CD0B-4E93-B68E-484A8AAD2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02EA-865E-4266-AD4A-78F1193F34FA}" type="datetimeFigureOut">
              <a:rPr lang="en-US" smtClean="0"/>
              <a:t>3/30/22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87A-CD0B-4E93-B68E-484A8AAD2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802EA-865E-4266-AD4A-78F1193F34FA}" type="datetimeFigureOut">
              <a:rPr lang="en-US" smtClean="0"/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F387A-CD0B-4E93-B68E-484A8AAD2A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Mock 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(f)  Distinguish between Mesons, Leptons, Baryons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238625"/>
            <a:ext cx="619283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952500"/>
            <a:ext cx="29527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5" name="Picture 5" descr="Standard Model Of Elementary Particles Gravity Transparent PNG - 1270x1024  - Free Download on Nice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802051"/>
            <a:ext cx="3826971" cy="3122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(g)  State the quark composition of a proton and neutron </a:t>
            </a:r>
          </a:p>
          <a:p>
            <a:r>
              <a:rPr lang="en-US" sz="2400" dirty="0"/>
              <a:t>(</a:t>
            </a:r>
            <a:r>
              <a:rPr lang="en-US" sz="2400" dirty="0" err="1"/>
              <a:t>udu</a:t>
            </a:r>
            <a:r>
              <a:rPr lang="en-US" sz="2400" dirty="0"/>
              <a:t>, </a:t>
            </a:r>
            <a:r>
              <a:rPr lang="en-US" sz="2400" dirty="0" err="1"/>
              <a:t>udd</a:t>
            </a:r>
            <a:r>
              <a:rPr lang="en-US" sz="2400" dirty="0"/>
              <a:t>)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5" y="1712913"/>
            <a:ext cx="29527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Given this energy level diagram for Hydrogen:</a:t>
            </a:r>
          </a:p>
          <a:p>
            <a:r>
              <a:rPr lang="en-US" sz="2400" dirty="0"/>
              <a:t>(a)  What possible photon energies are there for downward transitions from n = 4?  (0.66 eV, 2.55 eV, 12.74 eV)</a:t>
            </a:r>
          </a:p>
        </p:txBody>
      </p:sp>
      <p:pic>
        <p:nvPicPr>
          <p:cNvPr id="3" name="Picture 2" descr="electrons - Negative energy levels in the diagram for a hydrogen atom -  Physics Stack Exchange"/>
          <p:cNvPicPr/>
          <p:nvPr/>
        </p:nvPicPr>
        <p:blipFill>
          <a:blip r:embed="rId2" cstate="print"/>
          <a:srcRect r="19121" b="11511"/>
          <a:stretch>
            <a:fillRect/>
          </a:stretch>
        </p:blipFill>
        <p:spPr bwMode="auto">
          <a:xfrm>
            <a:off x="152400" y="1790700"/>
            <a:ext cx="302961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(b)  A spectral line is observed to have a wavelength of 1282 nm.  State what part of the EM spectrum this is, and indicate which transition is responsible for this spectral line.  (0.97 eV, so 5 to 3)</a:t>
            </a:r>
          </a:p>
        </p:txBody>
      </p:sp>
      <p:pic>
        <p:nvPicPr>
          <p:cNvPr id="3" name="Picture 2" descr="electrons - Negative energy levels in the diagram for a hydrogen atom -  Physics Stack Exchange"/>
          <p:cNvPicPr/>
          <p:nvPr/>
        </p:nvPicPr>
        <p:blipFill>
          <a:blip r:embed="rId2" cstate="print"/>
          <a:srcRect r="19121" b="11511"/>
          <a:stretch>
            <a:fillRect/>
          </a:stretch>
        </p:blipFill>
        <p:spPr bwMode="auto">
          <a:xfrm>
            <a:off x="152400" y="1790700"/>
            <a:ext cx="302961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(c)   Calculate the wavelength of the photon associated with a transition from n = 3 to n = 1.  (103 nm)</a:t>
            </a:r>
          </a:p>
        </p:txBody>
      </p:sp>
      <p:pic>
        <p:nvPicPr>
          <p:cNvPr id="3" name="Picture 2" descr="electrons - Negative energy levels in the diagram for a hydrogen atom -  Physics Stack Exchange"/>
          <p:cNvPicPr/>
          <p:nvPr/>
        </p:nvPicPr>
        <p:blipFill>
          <a:blip r:embed="rId2" cstate="print"/>
          <a:srcRect r="19121" b="11511"/>
          <a:stretch>
            <a:fillRect/>
          </a:stretch>
        </p:blipFill>
        <p:spPr bwMode="auto">
          <a:xfrm>
            <a:off x="152400" y="1790700"/>
            <a:ext cx="302961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(d)   Explain the three atomic models proposed by Thomson, Rutherford, and Bohr, and the discoveries that led to each one.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(e)  The atmospheres of stars create absorption spectra.  Explain how absorption or dark line spectra are created, and how scientists use them.</a:t>
            </a:r>
          </a:p>
        </p:txBody>
      </p:sp>
      <p:pic>
        <p:nvPicPr>
          <p:cNvPr id="26626" name="Picture 2" descr="4.2: Understanding Atomic Spectra - Chemistry LibreTex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66900"/>
            <a:ext cx="3276600" cy="2343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Alpha Decay</a:t>
            </a:r>
          </a:p>
          <a:p>
            <a:r>
              <a:rPr lang="en-US" sz="2400" dirty="0"/>
              <a:t>92-Uranium 229 will alpha decay into Thorium 225.  </a:t>
            </a:r>
          </a:p>
          <a:p>
            <a:r>
              <a:rPr lang="en-US" sz="2400" dirty="0"/>
              <a:t>(a)  Calculate the energy of this decay given this data:  (6.476 MeV)</a:t>
            </a:r>
          </a:p>
          <a:p>
            <a:r>
              <a:rPr lang="en-US" sz="2400" dirty="0"/>
              <a:t>U-229:  229.033496 amu, Th-225: 225.023941 amu, Alpha: 4.002603 amu.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(b)  Calculate the radius of a Thorium 225 atom.  (7.30 fm)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(c)  What kinetic energy in MeV must an alpha particle have to get this close (7.30 fm) to the Thorium nucleus? (35.5 MeV)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 (a)  A certain metal has a work function of 3.10 eV.  If the ejected photo-electrons have a stopping potential of 1.45 V, calculate the wavelength of the light. (273 nm)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(d)  If an Alpha particle can escape in 1.14x10</a:t>
            </a:r>
            <a:r>
              <a:rPr lang="en-US" sz="2400" baseline="30000" dirty="0"/>
              <a:t>-23</a:t>
            </a:r>
            <a:r>
              <a:rPr lang="en-US" sz="2400" dirty="0"/>
              <a:t> seconds, what energy must it “borrow” in MeV?  (29.0 MeV)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(e)  Explain what is meant by tunneling in the context of an alpha decay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(f)  Explain why nuclei cannot be arbitrarily  large - why there is an upper limit on the size of stable nuclei by reference of the nature of the electromagnetic and strong nuclear forces.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</a:t>
            </a:r>
            <a:r>
              <a:rPr lang="en-US" sz="2400" dirty="0"/>
              <a:t>. Beta Decay</a:t>
            </a:r>
          </a:p>
          <a:p>
            <a:r>
              <a:rPr lang="en-US" sz="2400" dirty="0"/>
              <a:t>53-Iodine-138 decays by Beta minus into an isotope of Xenon</a:t>
            </a:r>
          </a:p>
          <a:p>
            <a:r>
              <a:rPr lang="en-US" sz="2400" dirty="0"/>
              <a:t>(a) Write the complete equation for the decay.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5. (b) The sample initially has an activity of 8.8x10</a:t>
            </a:r>
            <a:r>
              <a:rPr lang="en-US" sz="2400" baseline="30000" dirty="0"/>
              <a:t>11</a:t>
            </a:r>
            <a:r>
              <a:rPr lang="en-US" sz="2400" dirty="0"/>
              <a:t> Bq.  Using the graph above, determine the half life in seconds of this decay.  (6.5 s)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9971"/>
            <a:ext cx="8839200" cy="471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5. (c)  What is the mass of the sample if the molar mass of I-138 is 137.922 grams/mole?  (1.89 </a:t>
            </a:r>
            <a:r>
              <a:rPr lang="en-US" sz="2400" dirty="0" err="1"/>
              <a:t>ng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5. (d)  What time will it take for the activity to reach 1.1x10</a:t>
            </a:r>
            <a:r>
              <a:rPr lang="en-US" sz="2400" baseline="30000" dirty="0"/>
              <a:t>11</a:t>
            </a:r>
            <a:r>
              <a:rPr lang="en-US" sz="2400" dirty="0"/>
              <a:t> Bq? (19.5 s - no calculator needed!)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5. (e)  What will be the activity of the sample after 4 minutes?  </a:t>
            </a:r>
          </a:p>
          <a:p>
            <a:r>
              <a:rPr lang="en-US" sz="2400" dirty="0"/>
              <a:t>(7 Bq)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(b)  If light with a wavelength of 180 nm illuminates the same plate, what would be the stopping potential of the photo-electrons? (3.81 V)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(c)  What would be the effect of changing the intensity of the light on the electrons ejected from the metal?  What would be the effect of  using light of a shorter wavelength on the electrons ejected from the metal? (more electrons/same Vs, a few more electrons/higher Vs)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895600" y="4991100"/>
            <a:ext cx="1600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04800" y="221435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(d)  What was Einstein's idea for the Photoelectric effect experiment, and how did the results of Millikan’s photo-electric effect experiment support Einstein’s corpuscular theory of light? </a:t>
            </a:r>
          </a:p>
        </p:txBody>
      </p:sp>
      <p:pic>
        <p:nvPicPr>
          <p:cNvPr id="35842" name="Picture 2" descr="What is Photoelectric Effect - Definition, Analysis and Applica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400300"/>
            <a:ext cx="3705225" cy="215265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3505200" y="4000500"/>
            <a:ext cx="30480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370384" y="4686300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895600" y="4229100"/>
            <a:ext cx="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495800" y="4229100"/>
            <a:ext cx="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(a)  A high energy photon with a wavelength of 3.84 fm creates a Muon/Anti Muon pair each with 56.0 MeV of kinetic energy.  Show that the rest mass of a Muon is approximately 106 MeV.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(b)  Calculate the largest wavelength of photon that could create this pair.  (5.87 fm)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(c)   Pair production always creates a matter/anti-matter pair.  Apply the concept of conservation of Energy, Muon number, and charge.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1435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partial Feynman diagram shows Muon decay:</a:t>
            </a:r>
          </a:p>
          <a:p>
            <a:r>
              <a:rPr lang="en-US" sz="2400" dirty="0"/>
              <a:t>2. (d)  Fill in the correct exchange particle, and resulting particle in the boxes. </a:t>
            </a:r>
          </a:p>
          <a:p>
            <a:r>
              <a:rPr lang="en-US" sz="2400" dirty="0"/>
              <a:t>2. (e)  For the four solid lines denoting the non-exchange particles, indicate with arrows their direction.  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71700"/>
            <a:ext cx="3581400" cy="3202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821</Words>
  <Application>Microsoft Macintosh PowerPoint</Application>
  <PresentationFormat>On-screen Show (16:10)</PresentationFormat>
  <Paragraphs>38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Times New Roman</vt:lpstr>
      <vt:lpstr>Office Theme</vt:lpstr>
      <vt:lpstr>Mock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Mock Test</dc:title>
  <dc:creator>Chris Murray</dc:creator>
  <cp:lastModifiedBy>Microsoft Office User</cp:lastModifiedBy>
  <cp:revision>3</cp:revision>
  <dcterms:created xsi:type="dcterms:W3CDTF">2022-03-16T02:12:42Z</dcterms:created>
  <dcterms:modified xsi:type="dcterms:W3CDTF">2022-03-31T20:23:53Z</dcterms:modified>
</cp:coreProperties>
</file>