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441" r:id="rId2"/>
    <p:sldId id="468" r:id="rId3"/>
    <p:sldId id="466" r:id="rId4"/>
    <p:sldId id="489" r:id="rId5"/>
    <p:sldId id="517" r:id="rId6"/>
    <p:sldId id="490" r:id="rId7"/>
    <p:sldId id="518" r:id="rId8"/>
    <p:sldId id="492" r:id="rId9"/>
    <p:sldId id="467" r:id="rId10"/>
    <p:sldId id="516" r:id="rId11"/>
    <p:sldId id="519" r:id="rId12"/>
  </p:sldIdLst>
  <p:sldSz cx="9144000" cy="5715000" type="screen16x10"/>
  <p:notesSz cx="6858000" cy="91440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73" autoAdjust="0"/>
    <p:restoredTop sz="81250" autoAdjust="0"/>
  </p:normalViewPr>
  <p:slideViewPr>
    <p:cSldViewPr>
      <p:cViewPr varScale="1">
        <p:scale>
          <a:sx n="122" d="100"/>
          <a:sy n="122" d="100"/>
        </p:scale>
        <p:origin x="1264" y="184"/>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3" d="100"/>
          <a:sy n="43" d="100"/>
        </p:scale>
        <p:origin x="-142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078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07876"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ffectLst/>
        </p:spPr>
      </p:sp>
      <p:sp>
        <p:nvSpPr>
          <p:cNvPr id="2078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78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078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4BFEA56-A706-4522-AB10-505F874B1F5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5BCE86-6E53-4602-9D9B-887165AF7258}" type="slidenum">
              <a:rPr lang="en-US"/>
              <a:pPr/>
              <a:t>1</a:t>
            </a:fld>
            <a:endParaRPr lang="en-US"/>
          </a:p>
        </p:txBody>
      </p:sp>
      <p:sp>
        <p:nvSpPr>
          <p:cNvPr id="208898" name="Rectangle 2"/>
          <p:cNvSpPr>
            <a:spLocks noGrp="1" noRot="1" noChangeAspect="1" noChangeArrowheads="1" noTextEdit="1"/>
          </p:cNvSpPr>
          <p:nvPr>
            <p:ph type="sldImg"/>
          </p:nvPr>
        </p:nvSpPr>
        <p:spPr>
          <a:xfrm>
            <a:off x="685800" y="685800"/>
            <a:ext cx="5486400" cy="3429000"/>
          </a:xfrm>
          <a:ln/>
        </p:spPr>
      </p:sp>
      <p:sp>
        <p:nvSpPr>
          <p:cNvPr id="208899" name="Rectangle 3"/>
          <p:cNvSpPr>
            <a:spLocks noGrp="1" noChangeArrowheads="1"/>
          </p:cNvSpPr>
          <p:nvPr>
            <p:ph type="body" idx="1"/>
          </p:nvPr>
        </p:nvSpPr>
        <p:spPr/>
        <p:txBody>
          <a:bodyPr/>
          <a:lstStyle/>
          <a:p>
            <a:pPr lvl="1"/>
            <a:r>
              <a:rPr lang="en-US">
                <a:solidFill>
                  <a:srgbClr val="000000"/>
                </a:solidFill>
                <a:latin typeface="Verdana" pitchFamily="34" charset="0"/>
              </a:rPr>
              <a:t>Murray Gell-Mann thought up the name "quark" by taking it from a line from James Joyce's "Finnegan's Wake" where it says, "three quarks for Muster Mark." Gell-Mann said that initially he didn't know where he got the name, and then he realized where he had heard it. It seemed appropriate since at that time only three quarks, up, down, and strange, were theorized. Gell-Mann also said the line suggested to him, "three quarts for Mister Mark," implying a guy drinking at a pub. James Joyce invented the word "quark" after hearing seagulls cawing. James Joyce got the title "Finnegan's Wake" from a popular Irish folksong of the same name. Since I was little, on St. Patrick's Day, we would listen to Irish records, one of which had that song. I first heard the word "quarks" when I was in the 5th grade, watching Carl Sagan's "Cosmos." At the time, I never imagined a connection between those two things. </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F1A4B0-BE1B-4FD8-B070-413A55152ACD}" type="slidenum">
              <a:rPr lang="en-US"/>
              <a:pPr/>
              <a:t>2</a:t>
            </a:fld>
            <a:endParaRPr lang="en-US"/>
          </a:p>
        </p:txBody>
      </p:sp>
      <p:sp>
        <p:nvSpPr>
          <p:cNvPr id="239618" name="Rectangle 2"/>
          <p:cNvSpPr>
            <a:spLocks noGrp="1" noRot="1" noChangeAspect="1" noChangeArrowheads="1" noTextEdit="1"/>
          </p:cNvSpPr>
          <p:nvPr>
            <p:ph type="sldImg"/>
          </p:nvPr>
        </p:nvSpPr>
        <p:spPr>
          <a:xfrm>
            <a:off x="685800" y="685800"/>
            <a:ext cx="5486400" cy="3429000"/>
          </a:xfrm>
          <a:ln/>
        </p:spPr>
      </p:sp>
      <p:sp>
        <p:nvSpPr>
          <p:cNvPr id="239619" name="Rectangle 3"/>
          <p:cNvSpPr>
            <a:spLocks noGrp="1" noChangeArrowheads="1"/>
          </p:cNvSpPr>
          <p:nvPr>
            <p:ph type="body" idx="1"/>
          </p:nvPr>
        </p:nvSpPr>
        <p:spPr/>
        <p:txBody>
          <a:bodyPr/>
          <a:lstStyle/>
          <a:p>
            <a:pPr lvl="1"/>
            <a:r>
              <a:rPr lang="en-US">
                <a:solidFill>
                  <a:srgbClr val="000000"/>
                </a:solidFill>
                <a:latin typeface="Verdana" pitchFamily="34" charset="0"/>
              </a:rPr>
              <a:t>Murray Gell-Mann thought up the name "quark" by taking it from a line from James Joyce's "Finnegan's Wake" where it says, "three quarks for Muster Mark." Gell-Mann said that initially he didn't know where he got the name, and then he realized where he had heard it. It seemed appropriate since at that time only three quarks, up, down, and strange, were theorized. Gell-Mann also said the line suggested to him, "three quarts for Mister Mark," implying a guy drinking at a pub. James Joyce invented the word "quark" after hearing seagulls cawing. James Joyce got the title "Finnegan's Wake" from a popular Irish folksong of the same name. Since I was little, on St. Patrick's Day, we would listen to Irish records, one of which had that song. I first heard the word "quarks" when I was in the 5th grade, watching Carl Sagan's "Cosmos." At the time, I never imagined a connection between those two things. </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E28ECE-777B-4154-8710-516637493EF9}" type="slidenum">
              <a:rPr lang="en-US"/>
              <a:pPr/>
              <a:t>3</a:t>
            </a:fld>
            <a:endParaRPr lang="en-US"/>
          </a:p>
        </p:txBody>
      </p:sp>
      <p:sp>
        <p:nvSpPr>
          <p:cNvPr id="235522" name="Rectangle 2"/>
          <p:cNvSpPr>
            <a:spLocks noGrp="1" noRot="1" noChangeAspect="1" noChangeArrowheads="1" noTextEdit="1"/>
          </p:cNvSpPr>
          <p:nvPr>
            <p:ph type="sldImg"/>
          </p:nvPr>
        </p:nvSpPr>
        <p:spPr>
          <a:xfrm>
            <a:off x="685800" y="685800"/>
            <a:ext cx="5486400" cy="3429000"/>
          </a:xfrm>
          <a:ln/>
        </p:spPr>
      </p:sp>
      <p:sp>
        <p:nvSpPr>
          <p:cNvPr id="235523" name="Rectangle 3"/>
          <p:cNvSpPr>
            <a:spLocks noGrp="1" noChangeArrowheads="1"/>
          </p:cNvSpPr>
          <p:nvPr>
            <p:ph type="body" idx="1"/>
          </p:nvPr>
        </p:nvSpPr>
        <p:spPr/>
        <p:txBody>
          <a:bodyPr/>
          <a:lstStyle/>
          <a:p>
            <a:pPr lvl="1"/>
            <a:r>
              <a:rPr lang="en-US" dirty="0">
                <a:solidFill>
                  <a:srgbClr val="000000"/>
                </a:solidFill>
                <a:latin typeface="Verdana" pitchFamily="34" charset="0"/>
              </a:rPr>
              <a:t>Murray Gell-Mann thought up the name "quark" by taking it from a line from James Joyce's "Finnegan's Wake" where it says, "three quarks for Muster Mark." Gell-Mann said that initially he didn't know where he got the name, and then he realized where he had heard it. It seemed appropriate since at that time only three quarks, up, down, and strange, were theorized. Gell-Mann also said the line suggested to him, "three quarts for Mister Mark," implying a guy drinking at a pub. James Joyce invented the word "quark" after hearing seagulls cawing. James Joyce got the title "Finnegan's Wake" from a popular Irish folksong of the same name. Since I was little, on St. Patrick's Day, we would listen to Irish records, one of which had that song. I first heard the word "quarks" when I was in the 5th grade, watching Carl Sagan's "Cosmos." At the time, I never imagined a connection between those two things. </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i="0" kern="1200" dirty="0">
                <a:solidFill>
                  <a:schemeClr val="tx1"/>
                </a:solidFill>
                <a:latin typeface="Times New Roman" pitchFamily="18" charset="0"/>
                <a:ea typeface="+mn-ea"/>
                <a:cs typeface="+mn-cs"/>
              </a:rPr>
              <a:t>Where are you seeing that they have fractional numbers of quarks? So far as I know, a meson by definition consists of two </a:t>
            </a:r>
            <a:r>
              <a:rPr lang="en-US" sz="1200" b="0" i="0" kern="1200" dirty="0" err="1">
                <a:solidFill>
                  <a:schemeClr val="tx1"/>
                </a:solidFill>
                <a:latin typeface="Times New Roman" pitchFamily="18" charset="0"/>
                <a:ea typeface="+mn-ea"/>
                <a:cs typeface="+mn-cs"/>
              </a:rPr>
              <a:t>quarks.I</a:t>
            </a:r>
            <a:r>
              <a:rPr lang="en-US" sz="1200" b="0" i="0" kern="1200" dirty="0">
                <a:solidFill>
                  <a:schemeClr val="tx1"/>
                </a:solidFill>
                <a:latin typeface="Times New Roman" pitchFamily="18" charset="0"/>
                <a:ea typeface="+mn-ea"/>
                <a:cs typeface="+mn-cs"/>
              </a:rPr>
              <a:t> think that the OP is referring to the "quark content" column of the tables of mesons, which contain factors like 1/√2, 1/√6.</a:t>
            </a:r>
            <a:br>
              <a:rPr lang="en-US" dirty="0"/>
            </a:br>
            <a:br>
              <a:rPr lang="en-US" dirty="0"/>
            </a:br>
            <a:r>
              <a:rPr lang="en-US" sz="1200" b="0" i="0" kern="1200" dirty="0">
                <a:solidFill>
                  <a:schemeClr val="tx1"/>
                </a:solidFill>
                <a:latin typeface="Times New Roman" pitchFamily="18" charset="0"/>
                <a:ea typeface="+mn-ea"/>
                <a:cs typeface="+mn-cs"/>
              </a:rPr>
              <a:t>What you're running into there is a phenomenon called superposition. A π± meson can be viewed as a bound state of a down quark and an anti-up quark (or up and anti-down); if we could look at the quarks inside a π+ or π-, we'd find these two quarks 100% of the time. The π0 quark is fundamentally different: it's a superposition of two possible states, and is written mathematically as</a:t>
            </a:r>
            <a:br>
              <a:rPr lang="en-US" dirty="0"/>
            </a:br>
            <a:br>
              <a:rPr lang="en-US" dirty="0"/>
            </a:br>
            <a:r>
              <a:rPr lang="en-US" sz="1200" b="0" i="0" kern="1200" dirty="0">
                <a:solidFill>
                  <a:schemeClr val="tx1"/>
                </a:solidFill>
                <a:latin typeface="Times New Roman" pitchFamily="18" charset="0"/>
                <a:ea typeface="+mn-ea"/>
                <a:cs typeface="+mn-cs"/>
              </a:rPr>
              <a:t>1/√2 * (up &amp; anti-up) - 1/√2 * (down &amp; anti-down).</a:t>
            </a:r>
            <a:br>
              <a:rPr lang="en-US" dirty="0"/>
            </a:br>
            <a:br>
              <a:rPr lang="en-US" dirty="0"/>
            </a:br>
            <a:r>
              <a:rPr lang="en-US" sz="1200" b="0" i="0" kern="1200" dirty="0">
                <a:solidFill>
                  <a:schemeClr val="tx1"/>
                </a:solidFill>
                <a:latin typeface="Times New Roman" pitchFamily="18" charset="0"/>
                <a:ea typeface="+mn-ea"/>
                <a:cs typeface="+mn-cs"/>
              </a:rPr>
              <a:t>What does this weird notation mean? Well, it's basically saying that if we were to look inside a π0 meson, we could either expect to find a up and an anti-up quark, or a down and an anti-down quark, but (here's the important part) not both at the same time. The probabilities of seeing each option are (by the laws of quantum mechanics) equal to the squares of those coefficients in front:</a:t>
            </a:r>
            <a:br>
              <a:rPr lang="en-US" dirty="0"/>
            </a:br>
            <a:br>
              <a:rPr lang="en-US" dirty="0"/>
            </a:br>
            <a:r>
              <a:rPr lang="en-US" sz="1200" b="0" i="0" kern="1200" dirty="0">
                <a:solidFill>
                  <a:schemeClr val="tx1"/>
                </a:solidFill>
                <a:latin typeface="Times New Roman" pitchFamily="18" charset="0"/>
                <a:ea typeface="+mn-ea"/>
                <a:cs typeface="+mn-cs"/>
              </a:rPr>
              <a:t>(</a:t>
            </a:r>
            <a:r>
              <a:rPr lang="en-US" sz="1200" b="0" i="0" kern="1200" dirty="0" err="1">
                <a:solidFill>
                  <a:schemeClr val="tx1"/>
                </a:solidFill>
                <a:latin typeface="Times New Roman" pitchFamily="18" charset="0"/>
                <a:ea typeface="+mn-ea"/>
                <a:cs typeface="+mn-cs"/>
              </a:rPr>
              <a:t>probablility</a:t>
            </a:r>
            <a:r>
              <a:rPr lang="en-US" sz="1200" b="0" i="0" kern="1200" dirty="0">
                <a:solidFill>
                  <a:schemeClr val="tx1"/>
                </a:solidFill>
                <a:latin typeface="Times New Roman" pitchFamily="18" charset="0"/>
                <a:ea typeface="+mn-ea"/>
                <a:cs typeface="+mn-cs"/>
              </a:rPr>
              <a:t> of observing up &amp; anti-up) = (1/√2)2 = 1/2</a:t>
            </a:r>
            <a:br>
              <a:rPr lang="en-US" dirty="0"/>
            </a:br>
            <a:r>
              <a:rPr lang="en-US" sz="1200" b="0" i="0" kern="1200" dirty="0">
                <a:solidFill>
                  <a:schemeClr val="tx1"/>
                </a:solidFill>
                <a:latin typeface="Times New Roman" pitchFamily="18" charset="0"/>
                <a:ea typeface="+mn-ea"/>
                <a:cs typeface="+mn-cs"/>
              </a:rPr>
              <a:t>(</a:t>
            </a:r>
            <a:r>
              <a:rPr lang="en-US" sz="1200" b="0" i="0" kern="1200" dirty="0" err="1">
                <a:solidFill>
                  <a:schemeClr val="tx1"/>
                </a:solidFill>
                <a:latin typeface="Times New Roman" pitchFamily="18" charset="0"/>
                <a:ea typeface="+mn-ea"/>
                <a:cs typeface="+mn-cs"/>
              </a:rPr>
              <a:t>probablility</a:t>
            </a:r>
            <a:r>
              <a:rPr lang="en-US" sz="1200" b="0" i="0" kern="1200" dirty="0">
                <a:solidFill>
                  <a:schemeClr val="tx1"/>
                </a:solidFill>
                <a:latin typeface="Times New Roman" pitchFamily="18" charset="0"/>
                <a:ea typeface="+mn-ea"/>
                <a:cs typeface="+mn-cs"/>
              </a:rPr>
              <a:t> of observing down &amp; anti-down) = (-1/√2)2 = 1/2</a:t>
            </a:r>
            <a:br>
              <a:rPr lang="en-US" dirty="0"/>
            </a:br>
            <a:br>
              <a:rPr lang="en-US" dirty="0"/>
            </a:br>
            <a:r>
              <a:rPr lang="en-US" sz="1200" b="0" i="0" kern="1200" dirty="0">
                <a:solidFill>
                  <a:schemeClr val="tx1"/>
                </a:solidFill>
                <a:latin typeface="Times New Roman" pitchFamily="18" charset="0"/>
                <a:ea typeface="+mn-ea"/>
                <a:cs typeface="+mn-cs"/>
              </a:rPr>
              <a:t>The probabilities for each option in the eta meson, eta-prime meson, etc., follow the same general principle.</a:t>
            </a:r>
            <a:br>
              <a:rPr lang="en-US" dirty="0"/>
            </a:br>
            <a:br>
              <a:rPr lang="en-US" dirty="0"/>
            </a:br>
            <a:r>
              <a:rPr lang="en-US" sz="1200" b="0" i="0" kern="1200" dirty="0">
                <a:solidFill>
                  <a:schemeClr val="tx1"/>
                </a:solidFill>
                <a:latin typeface="Times New Roman" pitchFamily="18" charset="0"/>
                <a:ea typeface="+mn-ea"/>
                <a:cs typeface="+mn-cs"/>
              </a:rPr>
              <a:t>Oh, and to tie this back to something that non-experts might have heard of: You've heard about Schrödinger's cat being "both alive and dead", right? The way physicists would describe the state of the cat after one half-life of the radioactive atom is </a:t>
            </a:r>
            <a:br>
              <a:rPr lang="en-US" dirty="0"/>
            </a:br>
            <a:br>
              <a:rPr lang="en-US" dirty="0"/>
            </a:br>
            <a:r>
              <a:rPr lang="en-US" sz="1200" b="0" i="0" kern="1200" dirty="0">
                <a:solidFill>
                  <a:schemeClr val="tx1"/>
                </a:solidFill>
                <a:latin typeface="Times New Roman" pitchFamily="18" charset="0"/>
                <a:ea typeface="+mn-ea"/>
                <a:cs typeface="+mn-cs"/>
              </a:rPr>
              <a:t>1/√2 * (alive) + 1/√2 * (dead).</a:t>
            </a:r>
            <a:br>
              <a:rPr lang="en-US" dirty="0"/>
            </a:br>
            <a:br>
              <a:rPr lang="en-US" dirty="0"/>
            </a:br>
            <a:r>
              <a:rPr lang="en-US" sz="1200" b="0" i="0" kern="1200" dirty="0">
                <a:solidFill>
                  <a:schemeClr val="tx1"/>
                </a:solidFill>
                <a:latin typeface="Times New Roman" pitchFamily="18" charset="0"/>
                <a:ea typeface="+mn-ea"/>
                <a:cs typeface="+mn-cs"/>
              </a:rPr>
              <a:t>Just like with the quarks, Schrödinger's cat is best described as being in a superposition of "alive" and "dead"; when we open the box and observe the cat, we've got a 50-50 chance of finding either of these options.</a:t>
            </a:r>
            <a:endParaRPr lang="en-US" dirty="0"/>
          </a:p>
        </p:txBody>
      </p:sp>
      <p:sp>
        <p:nvSpPr>
          <p:cNvPr id="4" name="Slide Number Placeholder 3"/>
          <p:cNvSpPr>
            <a:spLocks noGrp="1"/>
          </p:cNvSpPr>
          <p:nvPr>
            <p:ph type="sldNum" sz="quarter" idx="10"/>
          </p:nvPr>
        </p:nvSpPr>
        <p:spPr/>
        <p:txBody>
          <a:bodyPr/>
          <a:lstStyle/>
          <a:p>
            <a:fld id="{44BFEA56-A706-4522-AB10-505F874B1F5D}"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i="0" kern="1200" dirty="0">
                <a:solidFill>
                  <a:schemeClr val="tx1"/>
                </a:solidFill>
                <a:latin typeface="Times New Roman" pitchFamily="18" charset="0"/>
                <a:ea typeface="+mn-ea"/>
                <a:cs typeface="+mn-cs"/>
              </a:rPr>
              <a:t>Where are you seeing that they have fractional numbers of quarks? So far as I know, a meson by definition consists of two </a:t>
            </a:r>
            <a:r>
              <a:rPr lang="en-US" sz="1200" b="0" i="0" kern="1200" dirty="0" err="1">
                <a:solidFill>
                  <a:schemeClr val="tx1"/>
                </a:solidFill>
                <a:latin typeface="Times New Roman" pitchFamily="18" charset="0"/>
                <a:ea typeface="+mn-ea"/>
                <a:cs typeface="+mn-cs"/>
              </a:rPr>
              <a:t>quarks.I</a:t>
            </a:r>
            <a:r>
              <a:rPr lang="en-US" sz="1200" b="0" i="0" kern="1200" dirty="0">
                <a:solidFill>
                  <a:schemeClr val="tx1"/>
                </a:solidFill>
                <a:latin typeface="Times New Roman" pitchFamily="18" charset="0"/>
                <a:ea typeface="+mn-ea"/>
                <a:cs typeface="+mn-cs"/>
              </a:rPr>
              <a:t> think that the OP is referring to the "quark content" column of the tables of mesons, which contain factors like 1/√2, 1/√6.</a:t>
            </a:r>
            <a:br>
              <a:rPr lang="en-US" dirty="0"/>
            </a:br>
            <a:br>
              <a:rPr lang="en-US" dirty="0"/>
            </a:br>
            <a:r>
              <a:rPr lang="en-US" sz="1200" b="0" i="0" kern="1200" dirty="0">
                <a:solidFill>
                  <a:schemeClr val="tx1"/>
                </a:solidFill>
                <a:latin typeface="Times New Roman" pitchFamily="18" charset="0"/>
                <a:ea typeface="+mn-ea"/>
                <a:cs typeface="+mn-cs"/>
              </a:rPr>
              <a:t>What you're running into there is a phenomenon called superposition. A π± meson can be viewed as a bound state of a down quark and an anti-up quark (or up and anti-down); if we could look at the quarks inside a π+ or π-, we'd find these two quarks 100% of the time. The π0 quark is fundamentally different: it's a superposition of two possible states, and is written mathematically as</a:t>
            </a:r>
            <a:br>
              <a:rPr lang="en-US" dirty="0"/>
            </a:br>
            <a:br>
              <a:rPr lang="en-US" dirty="0"/>
            </a:br>
            <a:r>
              <a:rPr lang="en-US" sz="1200" b="0" i="0" kern="1200" dirty="0">
                <a:solidFill>
                  <a:schemeClr val="tx1"/>
                </a:solidFill>
                <a:latin typeface="Times New Roman" pitchFamily="18" charset="0"/>
                <a:ea typeface="+mn-ea"/>
                <a:cs typeface="+mn-cs"/>
              </a:rPr>
              <a:t>1/√2 * (up &amp; anti-up) - 1/√2 * (down &amp; anti-down).</a:t>
            </a:r>
            <a:br>
              <a:rPr lang="en-US" dirty="0"/>
            </a:br>
            <a:br>
              <a:rPr lang="en-US" dirty="0"/>
            </a:br>
            <a:r>
              <a:rPr lang="en-US" sz="1200" b="0" i="0" kern="1200" dirty="0">
                <a:solidFill>
                  <a:schemeClr val="tx1"/>
                </a:solidFill>
                <a:latin typeface="Times New Roman" pitchFamily="18" charset="0"/>
                <a:ea typeface="+mn-ea"/>
                <a:cs typeface="+mn-cs"/>
              </a:rPr>
              <a:t>What does this weird notation mean? Well, it's basically saying that if we were to look inside a π0 meson, we could either expect to find a up and an anti-up quark, or a down and an anti-down quark, but (here's the important part) not both at the same time. The probabilities of seeing each option are (by the laws of quantum mechanics) equal to the squares of those coefficients in front:</a:t>
            </a:r>
            <a:br>
              <a:rPr lang="en-US" dirty="0"/>
            </a:br>
            <a:br>
              <a:rPr lang="en-US" dirty="0"/>
            </a:br>
            <a:r>
              <a:rPr lang="en-US" sz="1200" b="0" i="0" kern="1200" dirty="0">
                <a:solidFill>
                  <a:schemeClr val="tx1"/>
                </a:solidFill>
                <a:latin typeface="Times New Roman" pitchFamily="18" charset="0"/>
                <a:ea typeface="+mn-ea"/>
                <a:cs typeface="+mn-cs"/>
              </a:rPr>
              <a:t>(</a:t>
            </a:r>
            <a:r>
              <a:rPr lang="en-US" sz="1200" b="0" i="0" kern="1200" dirty="0" err="1">
                <a:solidFill>
                  <a:schemeClr val="tx1"/>
                </a:solidFill>
                <a:latin typeface="Times New Roman" pitchFamily="18" charset="0"/>
                <a:ea typeface="+mn-ea"/>
                <a:cs typeface="+mn-cs"/>
              </a:rPr>
              <a:t>probablility</a:t>
            </a:r>
            <a:r>
              <a:rPr lang="en-US" sz="1200" b="0" i="0" kern="1200" dirty="0">
                <a:solidFill>
                  <a:schemeClr val="tx1"/>
                </a:solidFill>
                <a:latin typeface="Times New Roman" pitchFamily="18" charset="0"/>
                <a:ea typeface="+mn-ea"/>
                <a:cs typeface="+mn-cs"/>
              </a:rPr>
              <a:t> of observing up &amp; anti-up) = (1/√2)2 = 1/2</a:t>
            </a:r>
            <a:br>
              <a:rPr lang="en-US" dirty="0"/>
            </a:br>
            <a:r>
              <a:rPr lang="en-US" sz="1200" b="0" i="0" kern="1200" dirty="0">
                <a:solidFill>
                  <a:schemeClr val="tx1"/>
                </a:solidFill>
                <a:latin typeface="Times New Roman" pitchFamily="18" charset="0"/>
                <a:ea typeface="+mn-ea"/>
                <a:cs typeface="+mn-cs"/>
              </a:rPr>
              <a:t>(</a:t>
            </a:r>
            <a:r>
              <a:rPr lang="en-US" sz="1200" b="0" i="0" kern="1200" dirty="0" err="1">
                <a:solidFill>
                  <a:schemeClr val="tx1"/>
                </a:solidFill>
                <a:latin typeface="Times New Roman" pitchFamily="18" charset="0"/>
                <a:ea typeface="+mn-ea"/>
                <a:cs typeface="+mn-cs"/>
              </a:rPr>
              <a:t>probablility</a:t>
            </a:r>
            <a:r>
              <a:rPr lang="en-US" sz="1200" b="0" i="0" kern="1200" dirty="0">
                <a:solidFill>
                  <a:schemeClr val="tx1"/>
                </a:solidFill>
                <a:latin typeface="Times New Roman" pitchFamily="18" charset="0"/>
                <a:ea typeface="+mn-ea"/>
                <a:cs typeface="+mn-cs"/>
              </a:rPr>
              <a:t> of observing down &amp; anti-down) = (-1/√2)2 = 1/2</a:t>
            </a:r>
            <a:br>
              <a:rPr lang="en-US" dirty="0"/>
            </a:br>
            <a:br>
              <a:rPr lang="en-US" dirty="0"/>
            </a:br>
            <a:r>
              <a:rPr lang="en-US" sz="1200" b="0" i="0" kern="1200" dirty="0">
                <a:solidFill>
                  <a:schemeClr val="tx1"/>
                </a:solidFill>
                <a:latin typeface="Times New Roman" pitchFamily="18" charset="0"/>
                <a:ea typeface="+mn-ea"/>
                <a:cs typeface="+mn-cs"/>
              </a:rPr>
              <a:t>The probabilities for each option in the eta meson, eta-prime meson, etc., follow the same general principle.</a:t>
            </a:r>
            <a:br>
              <a:rPr lang="en-US" dirty="0"/>
            </a:br>
            <a:br>
              <a:rPr lang="en-US" dirty="0"/>
            </a:br>
            <a:r>
              <a:rPr lang="en-US" sz="1200" b="0" i="0" kern="1200" dirty="0">
                <a:solidFill>
                  <a:schemeClr val="tx1"/>
                </a:solidFill>
                <a:latin typeface="Times New Roman" pitchFamily="18" charset="0"/>
                <a:ea typeface="+mn-ea"/>
                <a:cs typeface="+mn-cs"/>
              </a:rPr>
              <a:t>Oh, and to tie this back to something that non-experts might have heard of: You've heard about Schrödinger's cat being "both alive and dead", right? The way physicists would describe the state of the cat after one half-life of the radioactive atom is </a:t>
            </a:r>
            <a:br>
              <a:rPr lang="en-US" dirty="0"/>
            </a:br>
            <a:br>
              <a:rPr lang="en-US" dirty="0"/>
            </a:br>
            <a:r>
              <a:rPr lang="en-US" sz="1200" b="0" i="0" kern="1200" dirty="0">
                <a:solidFill>
                  <a:schemeClr val="tx1"/>
                </a:solidFill>
                <a:latin typeface="Times New Roman" pitchFamily="18" charset="0"/>
                <a:ea typeface="+mn-ea"/>
                <a:cs typeface="+mn-cs"/>
              </a:rPr>
              <a:t>1/√2 * (alive) + 1/√2 * (dead).</a:t>
            </a:r>
            <a:br>
              <a:rPr lang="en-US" dirty="0"/>
            </a:br>
            <a:br>
              <a:rPr lang="en-US" dirty="0"/>
            </a:br>
            <a:r>
              <a:rPr lang="en-US" sz="1200" b="0" i="0" kern="1200" dirty="0">
                <a:solidFill>
                  <a:schemeClr val="tx1"/>
                </a:solidFill>
                <a:latin typeface="Times New Roman" pitchFamily="18" charset="0"/>
                <a:ea typeface="+mn-ea"/>
                <a:cs typeface="+mn-cs"/>
              </a:rPr>
              <a:t>Just like with the quarks, Schrödinger's cat is best described as being in a superposition of "alive" and "dead"; when we open the box and observe the cat, we've got a 50-50 chance of finding either of these options.</a:t>
            </a:r>
            <a:endParaRPr lang="en-US" dirty="0"/>
          </a:p>
        </p:txBody>
      </p:sp>
      <p:sp>
        <p:nvSpPr>
          <p:cNvPr id="4" name="Slide Number Placeholder 3"/>
          <p:cNvSpPr>
            <a:spLocks noGrp="1"/>
          </p:cNvSpPr>
          <p:nvPr>
            <p:ph type="sldNum" sz="quarter" idx="10"/>
          </p:nvPr>
        </p:nvSpPr>
        <p:spPr/>
        <p:txBody>
          <a:bodyPr/>
          <a:lstStyle/>
          <a:p>
            <a:fld id="{44BFEA56-A706-4522-AB10-505F874B1F5D}"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176209-CE83-497C-A16F-2F624AECB329}" type="slidenum">
              <a:rPr lang="en-US"/>
              <a:pPr/>
              <a:t>9</a:t>
            </a:fld>
            <a:endParaRPr lang="en-US"/>
          </a:p>
        </p:txBody>
      </p:sp>
      <p:sp>
        <p:nvSpPr>
          <p:cNvPr id="237570" name="Rectangle 2"/>
          <p:cNvSpPr>
            <a:spLocks noGrp="1" noRot="1" noChangeAspect="1" noChangeArrowheads="1" noTextEdit="1"/>
          </p:cNvSpPr>
          <p:nvPr>
            <p:ph type="sldImg"/>
          </p:nvPr>
        </p:nvSpPr>
        <p:spPr>
          <a:xfrm>
            <a:off x="685800" y="685800"/>
            <a:ext cx="5486400" cy="3429000"/>
          </a:xfrm>
          <a:ln/>
        </p:spPr>
      </p:sp>
      <p:sp>
        <p:nvSpPr>
          <p:cNvPr id="237571" name="Rectangle 3"/>
          <p:cNvSpPr>
            <a:spLocks noGrp="1" noChangeArrowheads="1"/>
          </p:cNvSpPr>
          <p:nvPr>
            <p:ph type="body" idx="1"/>
          </p:nvPr>
        </p:nvSpPr>
        <p:spPr/>
        <p:txBody>
          <a:bodyPr/>
          <a:lstStyle/>
          <a:p>
            <a:pPr lvl="1"/>
            <a:r>
              <a:rPr lang="en-US">
                <a:solidFill>
                  <a:srgbClr val="000000"/>
                </a:solidFill>
                <a:latin typeface="Verdana" pitchFamily="34" charset="0"/>
              </a:rPr>
              <a:t>Murray Gell-Mann thought up the name "quark" by taking it from a line from James Joyce's "Finnegan's Wake" where it says, "three quarks for Muster Mark." Gell-Mann said that initially he didn't know where he got the name, and then he realized where he had heard it. It seemed appropriate since at that time only three quarks, up, down, and strange, were theorized. Gell-Mann also said the line suggested to him, "three quarts for Mister Mark," implying a guy drinking at a pub. James Joyce invented the word "quark" after hearing seagulls cawing. James Joyce got the title "Finnegan's Wake" from a popular Irish folksong of the same name. Since I was little, on St. Patrick's Day, we would listen to Irish records, one of which had that song. I first heard the word "quarks" when I was in the 5th grade, watching Carl Sagan's "Cosmos." At the time, I never imagined a connection between those two things. </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B91229D-F6FB-4F24-960F-4A3531613AF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C669A5-310C-4A0A-A4DA-FA09CEC9377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08000"/>
            <a:ext cx="19431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08000"/>
            <a:ext cx="56769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DC1A111-029D-4200-9957-0747FEB241B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F09746-4C24-4A53-B2F3-785D8B107A2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AE5384-297E-477A-9114-AE37F6DF241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51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51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830240-A2E4-4507-9C00-B8CE47AF6F6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316934E-B709-4A29-9D78-DB8815A8A2A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87B3650-F870-4A45-A126-0294F865D17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377AB62-0B18-4956-A732-E521AA7D7DE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CB5928-ED18-4181-9521-B9A68C733F8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C3AE385-D41F-4A13-83D1-9A248025B8F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651000"/>
            <a:ext cx="7772400" cy="3429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A344DA0-14C6-4005-A660-E53D6AA006F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 Box 2"/>
          <p:cNvSpPr txBox="1">
            <a:spLocks noChangeArrowheads="1"/>
          </p:cNvSpPr>
          <p:nvPr/>
        </p:nvSpPr>
        <p:spPr bwMode="auto">
          <a:xfrm>
            <a:off x="304800" y="1"/>
            <a:ext cx="6019800" cy="707886"/>
          </a:xfrm>
          <a:prstGeom prst="rect">
            <a:avLst/>
          </a:prstGeom>
          <a:noFill/>
          <a:ln w="9525">
            <a:noFill/>
            <a:miter lim="800000"/>
            <a:headEnd/>
            <a:tailEnd/>
          </a:ln>
          <a:effectLst/>
        </p:spPr>
        <p:txBody>
          <a:bodyPr>
            <a:spAutoFit/>
          </a:bodyPr>
          <a:lstStyle/>
          <a:p>
            <a:r>
              <a:rPr lang="en-US" sz="4000" b="1" u="sng"/>
              <a:t>Quark Theory</a:t>
            </a:r>
            <a:endParaRPr lang="en-US" sz="800"/>
          </a:p>
        </p:txBody>
      </p:sp>
      <p:sp>
        <p:nvSpPr>
          <p:cNvPr id="206852" name="Text Box 4"/>
          <p:cNvSpPr txBox="1">
            <a:spLocks noChangeArrowheads="1"/>
          </p:cNvSpPr>
          <p:nvPr/>
        </p:nvSpPr>
        <p:spPr bwMode="auto">
          <a:xfrm>
            <a:off x="381001" y="635000"/>
            <a:ext cx="8763000" cy="2862322"/>
          </a:xfrm>
          <a:prstGeom prst="rect">
            <a:avLst/>
          </a:prstGeom>
          <a:noFill/>
          <a:ln w="38100">
            <a:noFill/>
            <a:miter lim="800000"/>
            <a:headEnd/>
            <a:tailEnd/>
          </a:ln>
          <a:effectLst/>
        </p:spPr>
        <p:txBody>
          <a:bodyPr wrap="square">
            <a:spAutoFit/>
          </a:bodyPr>
          <a:lstStyle/>
          <a:p>
            <a:pPr>
              <a:buFontTx/>
              <a:buChar char="•"/>
            </a:pPr>
            <a:r>
              <a:rPr lang="en-US" sz="2000" dirty="0"/>
              <a:t>1960s - Only 4 Leptons, but Hundreds of Hadrons</a:t>
            </a:r>
          </a:p>
          <a:p>
            <a:pPr>
              <a:buFontTx/>
              <a:buChar char="•"/>
            </a:pPr>
            <a:r>
              <a:rPr lang="en-US" sz="2000" dirty="0"/>
              <a:t>Leptons seemed elementary/small (&lt;10</a:t>
            </a:r>
            <a:r>
              <a:rPr lang="en-US" sz="2000" baseline="30000" dirty="0"/>
              <a:t>-18</a:t>
            </a:r>
            <a:r>
              <a:rPr lang="en-US" sz="2000" dirty="0"/>
              <a:t> m)</a:t>
            </a:r>
          </a:p>
          <a:p>
            <a:pPr>
              <a:buFontTx/>
              <a:buChar char="•"/>
            </a:pPr>
            <a:r>
              <a:rPr lang="en-US" sz="2000" dirty="0"/>
              <a:t>Not all Hadrons could be elementary – SLAC experiments showed an internal structure</a:t>
            </a:r>
          </a:p>
          <a:p>
            <a:pPr>
              <a:buFontTx/>
              <a:buChar char="•"/>
            </a:pPr>
            <a:r>
              <a:rPr lang="en-US" sz="2000" dirty="0"/>
              <a:t>Murray Gell-Mann (b. 1929) suggests that Hadrons are made from </a:t>
            </a:r>
            <a:r>
              <a:rPr lang="en-US" sz="2000" dirty="0">
                <a:hlinkClick r:id="rId3" action="ppaction://hlinksldjump"/>
              </a:rPr>
              <a:t>quarks</a:t>
            </a:r>
            <a:r>
              <a:rPr lang="en-US" sz="2000" dirty="0"/>
              <a:t>.</a:t>
            </a:r>
          </a:p>
          <a:p>
            <a:pPr>
              <a:buFontTx/>
              <a:buChar char="•"/>
            </a:pPr>
            <a:endParaRPr lang="en-US" sz="2000" dirty="0"/>
          </a:p>
          <a:p>
            <a:r>
              <a:rPr lang="en-US" sz="1600" dirty="0"/>
              <a:t> </a:t>
            </a:r>
            <a:r>
              <a:rPr lang="en-US" sz="1600" dirty="0">
                <a:solidFill>
                  <a:srgbClr val="000000"/>
                </a:solidFill>
                <a:latin typeface="Verdana" pitchFamily="34" charset="0"/>
                <a:cs typeface="Times New Roman" pitchFamily="18" charset="0"/>
              </a:rPr>
              <a:t>"three quarks for Muster Mark"</a:t>
            </a:r>
            <a:endParaRPr lang="en-US" sz="1600" dirty="0"/>
          </a:p>
          <a:p>
            <a:pPr lvl="4"/>
            <a:r>
              <a:rPr lang="en-US" sz="1200" dirty="0">
                <a:latin typeface="Verdana" pitchFamily="34" charset="0"/>
              </a:rPr>
              <a:t>-James Joyce </a:t>
            </a:r>
          </a:p>
          <a:p>
            <a:pPr lvl="4"/>
            <a:r>
              <a:rPr lang="en-US" sz="1200" dirty="0">
                <a:latin typeface="Verdana" pitchFamily="34" charset="0"/>
              </a:rPr>
              <a:t>(Finnegan’s Wake)</a:t>
            </a:r>
          </a:p>
          <a:p>
            <a:pPr>
              <a:buFontTx/>
              <a:buChar char="•"/>
            </a:pPr>
            <a:endParaRPr lang="en-US" sz="2000" dirty="0"/>
          </a:p>
        </p:txBody>
      </p:sp>
      <p:pic>
        <p:nvPicPr>
          <p:cNvPr id="10242" name="Picture 2" descr="http://cdn8.openculture.com/wp-content/uploads/2014/01/23123046/James-Joyce-book-of-the-w-007.jpg"/>
          <p:cNvPicPr>
            <a:picLocks noChangeAspect="1" noChangeArrowheads="1"/>
          </p:cNvPicPr>
          <p:nvPr/>
        </p:nvPicPr>
        <p:blipFill>
          <a:blip r:embed="rId4" cstate="print"/>
          <a:srcRect/>
          <a:stretch>
            <a:fillRect/>
          </a:stretch>
        </p:blipFill>
        <p:spPr bwMode="auto">
          <a:xfrm>
            <a:off x="0" y="3810000"/>
            <a:ext cx="3886200" cy="1943100"/>
          </a:xfrm>
          <a:prstGeom prst="rect">
            <a:avLst/>
          </a:prstGeom>
          <a:noFill/>
        </p:spPr>
      </p:pic>
      <p:sp>
        <p:nvSpPr>
          <p:cNvPr id="10244" name="AutoShape 4" descr="data:image/jpeg;base64,/9j/4AAQSkZJRgABAQAAAQABAAD/2wCEAAkGBxISEhUQEhIVFRUWFRUWFRgVFhYVFhUVFhUXFxUVFRcYHSggGBolGxcXITEhJSkrLi4uFx8zODMtNygtLisBCgoKBQUFDgUFDisZExkrKysrKysrKysrKysrKysrKysrKysrKysrKysrKysrKysrKysrKysrKysrKysrKysrK//AABEIAPUAzgMBIgACEQEDEQH/xAAcAAAABwEBAAAAAAAAAAAAAAAAAQIDBAUGBwj/xABAEAABAwIDBAgEBAUEAQUBAAABAAIRAyEEEjEFQVFxBhMiYYGRofAyscHRB0JS4RQjcoLxM0NikqIkc7KzwhX/xAAUAQEAAAAAAAAAAAAAAAAAAAAA/8QAFBEBAAAAAAAAAAAAAAAAAAAAAP/aAAwDAQACEQMRAD8A6zCCNBASOEEaAAI4QQQCEIRoIChFCNJKAQgiJVeduYfMWda0kaxcC8a6aoLFFCpn9KMMJ7RtwAM8oPdvU3Z21aVeereCRq02cOY1QTIRgIpQQKhBFKCA4RQghKAQhCKUJQCEEJRIAiIRpJQOIIBGgEIQgggCNJQQKlCUmUT3gAkmALlAbnKjq7eBksFgbl1vGOHPgoW3Nrl7CKZEWmDBgmLwdFQdI67hQLKWpHagQCRlJ87meJQROknSmqHxnJaZBY2AXTuEEkWIuR9Fmg5+YlzmUyYhrO26I4u0Efeyp3CoQYcZdM385/zuKGFxboys1a0iSJNzmIaOEoLqnWZIa4lzpgxfw7yrHBY8tdLZ1IH5TAtAI3QFmMNLjYE2P5d3GQZ3f5VvgA4y05jqBFoH5ucER3g96DY4DpLWE9qRG+T4gjx3cOa2OxtpiuybA8J3cfNctwlRwcJEEm8wO6J8ItwCv9j42HBmaDJ07Ju2zdL6E+I8A6Kgq7A46ey4ydxAjz++9WKAII0ECUEaKEAQRokBInJSS5A4EaCMBAIQhGjQIhCEuEUIEws/0oxo6ssB3ib669kd/vcr6u/K0u0gErl+3qpe4gE6u3W4cZkSb9++EDWN2yGHJTAJgADiLZQHcbevnM2ZgKjmjMwBpAtJkECBH+d2qc6M7DmK9SDaGWgAbzHE/Jat+UAAIMFtno45xztjNawaBI4f5VPg+htVzoNp7uHG+q6cWynqVEaxdBmdjdDAwy5xvwWnw+x6LLhgmFLpFPNQMv2fTcMpYI5BZbbvRl1Oa9CXEA2NyATJyyeA/dbdjUbmoObbAxjpMntXEGJB3wNeC6Jg6udgcbEi/PxWN6R7LNGp11ENmZIM35HcVf8ARfGCpTO4zMcA4CPqguUEaJASCNBASCNEgJEUZSSgeRpKNAco5RIIDlBEggjbR/0zvG8cRwXPH0c7yTZuaI8TbXmuluEiFim4cNc4fpcT+kCCbfLzKC4oshgjgo9V8FPUaoLbcFCeCSgfbUUlrt6htZvT7GlBKZUhS6RuorFLZoglMKWQmqadDkFZtqkCyT75qF0SphtN0ADtXjeYE+78+FziWBzS06EKs2A3L1rJmHjvPwNbfxaUFsggggCCCCAIijRICKSUtEUDqCII0BygklBAaCJBAFmtpAAv3y6DNv8AktKstt6GVTLsudrT3dmQbevggPBg5QSnX0ouVnNsdM6dKt/Dto1KlRrGudBZTb2mtdq47gRuVZiulGNxLS6nhWUWie1VqyDlsQ2A3MZ4SEG2bUaN4ToxDYkEFco/iMWTmJYObcoFt38y6RRxuLa7O2ox3FswPMkoOufxAkd4TVfabKZIJ3/uFzLZXSfFuq9TTol7wTLXTLQD2pg2i1yl9IsTjy/+dQFMuIawZvimQ0gTJvv00kXuGu2n02I7FJhz999BewnuUPB9LKXx1sU1ruDXTl0scs+/NZJ+zWBzGWq1D8b6gkNdJs1rrQNZjfv3WmxaeJLiwOe2PhdlhkAGxAMg5sosYibINns7p5gXyP4lro3hlQQBxOVI6N9I8JWxdVlLEZzUh1NuV4mGy8jM0DcTrx4JwbF/isOaOKYM/aGdsAkflcN4dN/Dgsx0J2Q6MRiari/EUn1qDXz8HVtbnyjv6wjuug6mgk0jLQeIHyS0AQQQQBEjRIAkko0koHJRgooRoFIkEaAkEEEBLnu39qtr1iGxNF7mjM0iCDBnc4SNDPguhrC7cwYpYqrUgQ5oq9xMhrvVBT9OujFN2Cfi2lz61Noc5ziJc1ph8wBYNJPgk7awLsreoBIc1hZezWZQRc7oK12w6ja2EBe3sv61rmm4IzuYfAgad6pMKMlIYKo7t05bSmAa9EfA5v6nAdlwFwRMQQgx9fYjiyHE54MkyW7jLeBtExoSoh2WKbgM2p+FoOk6C+i2z9l21cN0SVX1HUKJywX1fy0mdqq4zYRcgT+Z1hqgLobgo2lUdPw4dmYf8n5Qyf7Gz4rWdP8AZ+fDMxTWy/C1GVoH5qbXA1W/9Rm/tVX0UwL6WepVLTWqv6yrl+FtoZTaf0taI81usM4ObB4aIMPjujoe/rqVQFrmhwBAIIIkEEXgiFM2bs51O8MnubfzJVftc1NnO6poNTDmTRAP8yjM5qQLuy+mD8IJaRMXCZw236zj2MJiHcZFFo8SavyQbnDQ1hc60AlxPAXVJ0TpO/hRUeBOIqVaxA/RWqHq/Hq8hSsPha2KZkxQbSpE9qkxxe6o39NSpAAad7WgzpmV5WI3WiIjdyQSQjQaLI4QJhHCOEIQJIRQlwiIQISSE5CSQgWggEEBo4RBKCAoQhKCOECFVdI8GKlIne0H/qfi+h/tVvCQ9siDobFBltkMdToMpuAGWQI3tcS5p/8AJRsdQZUaW1GteJ+FwDhzg71IdX7RBieH6SLQqrGYi5E7ygjf/wAPDauaSP0mo/Lyy5sseCjYrGU6I6rDU2MzWAY0NnnARYrEmISNk4cZuteb6NncP3QXOzqrKVNoLpe4Au4zqfmrrZm12l2sA2usVtenTzZ8oLhvR7IoOJNQvIi4gbxx4oOjbQeyrNA0y7O0yY7Lbakn6SsBtfZGJwbjUoy+lvaLlvGOI7lrtl4xzmiJKidJ9rGjTzuECQJPE6II3RzbfXN1uPNaIPkLGbADXYrracZKjGucBpnmCRHER6rRbNqOyw7WTPmUGlYLJUIwEECUIRwggTCJLhFCBJSCnCEghAAlBJASwEBgIwEYCMBAAEEcIFAlFCUihBW43YtKo8VS2KgBhwJG4gZgLOHNYTaoLXmbEG/PeunQsZ032WR/6ho7JjP3Hc7kdOfNBlarZHh6qoxONdma0BxA1yj7kBTf4iAk4SnJJsgiu2pUMZcO5wiQXEXG74SfmrDZm1sb8LcPTgm2ZzBAIm5zcEmrSAFpbyUE08QT/LE8gSfIINpszCV6n+vWa0b20ySSN0TAHkVJx3R2g+m8FgJIiScxEXsTcX4Km6O7NxU5qmeOEBv7rX0mwL24oMb0aw7sPVLHAx+U9wWkbjGMd1jicsiYvvvAUPa7mh2YRw+4VLtOuQ5tM6Bof3y74Z/tuP6kHUaVQOAc0ggiQRoQlrluC2pVpkdVUc3W2rTf9LrLS7J6Ztc7q64DT+tvw/3NNxzv4INaiRMcCAQQQbgi4I4hKQEhCNBAmEkhOJJCBICUAgAlBAAlIgjQBEjRICQRputWawFziABqSgWq/bO0aFCmXV3NDSCINy4bwG71ndvdMgxpFG3/ACOvgN3iuW7Z2nUr1Je5ziTAm5k6BBaV69Oq6o+g14ptdbNchp0uPLy5p3Z9eLLQdEMGyi1jal+tPVunQ9YMg8JIVN0h2K7D1CBMTY/QoLKhiGRcD0Vjg9oNNphYY4h4ERKVhse4WIJ5CEHSsNjcp+hQxu1BBEgGLjfruWKo7RqakR/UdynbPpVMRUDW9onwA/bvQW2zMK7FVgDPVi7uQOnj9e5ZraOO66vVrAy17zlj9AhrP/FrVt+kbhgcA9rD/MqRSadCX1LEj+luYjkufUmwOAAjy3IHevggTqfII8YYLXADUg/T6qqxNf8AmC+7yurCpVkXv3Huj6ILnZ3SarhgId2Sfhddt/lzC2+yOk9GsAHEMceJ7J5O+h9Vx/a2JgR9/rzUrZG0bQSLIO5ygub7M6Q1KXwultuy67fDh4LUYHpTSfGcFh4/E30uPJBoESbw+IY8ZmODhxaQU4gCUEkJQQGEaCJAajYzG06Ql7gO7efBUnSDpBkeMNSP8wkZjrlG+O+Fl9p4svqBkk3l0kmeAlBpsf0idpTAaOLrmOWgWU23t1z+yXEgcT8gmNr42JWVxmLi88ffqEBbUx5MiU50VwHWVOscOy2Ynu1P08+CpmTUdHvvK22y6QZTt+aAI4DX7IJPSDFOZQ6xphwc145hwLfkFt8fhKeOw7K1OO2xr2HcQ4SAeBvC590jqTQd73LU/hFjC7Ammf8AaqvaJ/S6KgHm8oMjtfYzmOLXNLSPduIUDB4El0AldX6YbQoUMOX1mB8y2mzQueQTAd+WwJLt3OAuP7G22KeKFWtRBoyM9MF5gb3Nk3I1yukGCN8gNJs7YVSs7LTaSAe082YObt57hJXRdh7HZhmZW3cfidET3DgO5WGHexzWvYQWFoLS34S0iWkd0Ku6Q7VNCkXMbmfHZG6eJ7ggw34h7Q63EtoA9ig2XQf92pGvJsf9yqF9YBtjePr3qNQqueHVHmXVCXuk73ewmcS90ZbWjSb2iQAgitfmqTe/jbuVs7QDuMeIt8lVYQnNwvwn7WVlNtZAI3C94QUGPq5j7E/dObOqR3e96jYqxI0It4gkJ3CugH3wQaLDV5Ps/NWlGvEyd/vks1h3wbDeJ3iTPyhW9CpMDvQXVDFuaZaS12kgwfRX2C6UVGCKgFTgZynxtdY+nW9+HFO9ZbXTl9UHXAlBEAlBAFF2piuqpOfvAtzOilrK/iBiy2k1g/MSfKB9UGLweIzVqtYmSAYniVGfioeXE3PyUTZtT/UJP5uWgUWtUub7/VAePxeY3KoMVVkwFLrmdFFpU7ygcw1Msh/Ag/f0WyrV2sAAv2ez3d6otnUxGd2guB71P3Uk1S5+by4WH7oJG1nkYZ06keN1p/wfP8qsP+THeYc3/wDAWT2u7+S7l9VpfwcqdisP/bH/AMz9UDv4pVz1lNurWMLuTnZh8mrA4On+ci3ryHErYfiYHZHVndnrKrWMaRJLGsdfUZeO/VZno48VMTRoGT8Z+HK2W03EHUybIOgfhrVrU6ZoVJNOXOYT/tlxnqxxbfwM8bP/AIg4zq8PUA1fFMf32dH9uZX+y6QbRaI3Lm/TLFlz6VBxkNL331gnKyeMQ/zQU2aB6D7cv3UTFGRO8XG628eXqFKfb3u9/VQa068dY093CAYR4zaH5HxnRTetABmIjUwAON1XOqAAuAJJEwJzHvHpbx5Nmm6oAamk2aIgDcT+o3QRcbUD3lzfhJkHThuN9ZSqBAHv5JD2JdIfLlM7kE+lAg75nu59/wCysqVWBM/W/cqui4W9xeyfdUywO7luFoOuqCc2rJ1F/ThzUnrDpv8ARVuDqSLm4tqdJ4JVXGBhu6B32vfj7sg72EaSEoIDXNPxBx5diHUZ+Bgj0JjzHkulLkP4l0y3FuqC8ZSRxBYAQgz+yahDqjTYwHekJmo6/nM+qj4SuBVaRvBae+btPmI8VIrAX70ESoe75d6S1w9+KOrcR+6aHBBa0jYCdykUzB8eXl73KuoVYHf4cP2T1OpfmT4bkD20jNJ3JTvw02jUa51BoGWpVpCo6bhgDuwB/wAjYnhPMVeOdNMg219P2Svw7xAZihPw9ZTJ7gBUug0X4s7RFSq2g3Slc97nAT5CB5qj2HiQ3FYeqRrVa0ngKn8snycVW7WxhrVXVD+Zxcf7iT9UoktNJw/W3zBCDu2EqA0xHCFyHbmI6zF1iDYPLBw/lkNPrmPiul4fF9RRr1XaUmufzLWkx4x6rkWHB1cSXHUxBJMmTzQP1XDS3vdbvKgVpJvP2UioeB4Hv8VFqO18/HcgbLtxsd0SCCE5TxEjK7Vsk5Y03ub9kw+/viotd14AMnzygXKB9pk+P7p+m2R4/X/HsKPh26c4+yfzxf1t3IHDVi2m/fr7+SbdWnTS45clErVDm+ev192R0ygsKboGpHG/C+7wUavUzuvoBF9JtaeUI6lcNBIJ9/dR6Tra+SD04AjQRoAVxHprinuxVR+ozERxAcQD5BdpxQcWODfiLXZf6oMeq4Pt3HMzZTIcDDpFjxugo5ghzT2cwPIzoVZ1TcjwPiZVXiGfnadddPUKZh60hruIvzAg+qA3j6fZRnhTHMtO768VHcLe9yAqFTs+nqpGHO+fYuouH3j3cKU1wERu80B4x/YM6/fwVbsbEZRiXTB6oxzcC0ePaUrGWbpuj5qnovhtfva3/wC1iCVhsSC0ayBB+keEeqsKVcOyt7xHOba+CzdJ8GfNWeGHaF7S2473C6DpPSHaz/4GrTdZz67KZ4w053DzZH9yx9N0QO63zjl+6mbbxRcKbZJIz1HEmSXPLRcnU9mf7lXhxJ97/coHHPsY0vEX9FGqOzH95hOnjw01+Lj3GPkmHXnigSTAM6Rfwv73qNSaT2vzO3cBuHknagk5ZtZzuHcPSYSi0zPvggbpz7+yU7T7HvQzRv8AS/BM4iqb/wCN6CO9107Seo5ddOMPDgPcIDr1JMePvxSC/kmOsEk9/wAk0+qg9Zo0SNBG2jim0qT6j3BrWtJJO7guD7YoOfLwA6fiB7t87iuhfilVdUp/wzHQYDiJjNJ08h6rnmKbUa8sObJEB0eqDOwQYGZvcbj7qXs55gg6tPob/dScbg6jLl45mJUDD1AH5S4EuBB4WuEFmXy39vfsJp5F+M+CJjrd6S96BumSCfPfNv8AKegxJ4FMN1CcHadB3SboE4zQevoqZpu8cWx5OaforvFCLX3Kid8R5fUIGwFYbPqTlHBzPLMFEqt3pezxNVg4uCC/xz5eT7sABCW08O6O6VHrGXm3lw+v7JbTI+Q+3p5IDzcDfTfv4e9U1VdGvC8en2SyL33m+/v+yiVqhcQOEF30HrPkgfosIbO83OusmBfWI9ET3fX5nXxSXPsExVqX98f3QFUqcte9R61WURfbyTDnSgW0oVXwElM1zbmUCJ3KZRwlpdbmiwzA0SdUqrULrBB6rQQQQcf/ABDoVH4yq5pMtygdwyN+6xz9r4tktk84BPhK6H+KLTSrsewx1rI5OpmJ8QWjwXOsZVrgmXZv6h90FVVqueZqZimjTyw9s2O+1xdSji3z8DZ7h9Ao+K6x3xDKPL0QXVHtXG8W8rJ6lgo1Giqdl17ZQbt0ngT91ZHEP01QFimhsGd6MQ0Tv9/ZRKzjCfLJiJvrv3Sgaqu38P8AKqcQIeeX2VrWEKpxR7QKAOdIhSNhsmoXfpY4+JhoHqfJRHBWmxacU6jv1ODb8Ggkx/2Hkge3+JNz77k8yAL8J+w9U21mpKdLZ8L+qBuu/K3MdInnOg8fqodEGJIubnmdyGNcS4Uxu7Tu93BW/RjY5xmIZh2yAb1HD8lNsFzuf5R3uCCseO9Rn+/Rdxwf4cYBlQvIfUaQIpvccrXfqlsE+M7/AAl0/wAPtntp1aQoktqlpMuLnMLQcppvPabqd+/hZB56qm9kGtW86U/hfXwzatejVZVoU6ZqHPLa0Nu4ZWtyugSZlu+3HCtcCJH3QIqncmHOuO5LqFMwSbIHzVS2YsNFhfeUlmF3uMD1S+sptsGz3m6D1egggg5T+LkurNE2bSaRzL3T9PJYWlinZePPuQQQQsVjXctNLKsrVCTdBBA3TqFrg4LUUnSyYGoQQQQsSd3vepGDu0cm+pj6IIIIuJd6/t91V47XxRIIEtMhXWCgUG21LieeaL+Q8kEEBm48R63Tz3QHn9LXHnlMAIIIKjCH828ldW/B3Ct6rEV/zdY2lya1jXW5l9/6RwQQQdEYDrKRi67hABiZ9I+6CCBhlZ5/OfGCFzb8V9mUGYZlenQpU6hxEPfTpsY6pnp1HOzloE3aDed/FBBByvUxxI9UrDjVBBAKpSYQQQf/2Q=="/>
          <p:cNvSpPr>
            <a:spLocks noChangeAspect="1" noChangeArrowheads="1"/>
          </p:cNvSpPr>
          <p:nvPr/>
        </p:nvSpPr>
        <p:spPr bwMode="auto">
          <a:xfrm>
            <a:off x="155575" y="-120386"/>
            <a:ext cx="304800" cy="25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6" name="AutoShape 6" descr="data:image/jpeg;base64,/9j/4AAQSkZJRgABAQAAAQABAAD/2wCEAAkGBxISEhUQEhIVFRUWFRUWFRgVFhYVFhUVFhUXFxUVFRcYHSggGBolGxcXITEhJSkrLi4uFx8zODMtNygtLisBCgoKBQUFDgUFDisZExkrKysrKysrKysrKysrKysrKysrKysrKysrKysrKysrKysrKysrKysrKysrKysrKysrK//AABEIAPUAzgMBIgACEQEDEQH/xAAcAAAABwEBAAAAAAAAAAAAAAAAAQIDBAUGBwj/xABAEAABAwIDBAgEBAUEAQUBAAABAAIRAyEEEjEFQVFxBhMiYYGRofAyscHRB0JS4RQjcoLxM0NikqIkc7KzwhX/xAAUAQEAAAAAAAAAAAAAAAAAAAAA/8QAFBEBAAAAAAAAAAAAAAAAAAAAAP/aAAwDAQACEQMRAD8A6zCCNBASOEEaAAI4QQQCEIRoIChFCNJKAQgiJVeduYfMWda0kaxcC8a6aoLFFCpn9KMMJ7RtwAM8oPdvU3Z21aVeereCRq02cOY1QTIRgIpQQKhBFKCA4RQghKAQhCKUJQCEEJRIAiIRpJQOIIBGgEIQgggCNJQQKlCUmUT3gAkmALlAbnKjq7eBksFgbl1vGOHPgoW3Nrl7CKZEWmDBgmLwdFQdI67hQLKWpHagQCRlJ87meJQROknSmqHxnJaZBY2AXTuEEkWIuR9Fmg5+YlzmUyYhrO26I4u0Efeyp3CoQYcZdM385/zuKGFxboys1a0iSJNzmIaOEoLqnWZIa4lzpgxfw7yrHBY8tdLZ1IH5TAtAI3QFmMNLjYE2P5d3GQZ3f5VvgA4y05jqBFoH5ucER3g96DY4DpLWE9qRG+T4gjx3cOa2OxtpiuybA8J3cfNctwlRwcJEEm8wO6J8ItwCv9j42HBmaDJ07Ju2zdL6E+I8A6Kgq7A46ey4ydxAjz++9WKAII0ECUEaKEAQRokBInJSS5A4EaCMBAIQhGjQIhCEuEUIEws/0oxo6ssB3ib669kd/vcr6u/K0u0gErl+3qpe4gE6u3W4cZkSb9++EDWN2yGHJTAJgADiLZQHcbevnM2ZgKjmjMwBpAtJkECBH+d2qc6M7DmK9SDaGWgAbzHE/Jat+UAAIMFtno45xztjNawaBI4f5VPg+htVzoNp7uHG+q6cWynqVEaxdBmdjdDAwy5xvwWnw+x6LLhgmFLpFPNQMv2fTcMpYI5BZbbvRl1Oa9CXEA2NyATJyyeA/dbdjUbmoObbAxjpMntXEGJB3wNeC6Jg6udgcbEi/PxWN6R7LNGp11ENmZIM35HcVf8ARfGCpTO4zMcA4CPqguUEaJASCNBASCNEgJEUZSSgeRpKNAco5RIIDlBEggjbR/0zvG8cRwXPH0c7yTZuaI8TbXmuluEiFim4cNc4fpcT+kCCbfLzKC4oshgjgo9V8FPUaoLbcFCeCSgfbUUlrt6htZvT7GlBKZUhS6RuorFLZoglMKWQmqadDkFZtqkCyT75qF0SphtN0ADtXjeYE+78+FziWBzS06EKs2A3L1rJmHjvPwNbfxaUFsggggCCCCAIijRICKSUtEUDqCII0BygklBAaCJBAFmtpAAv3y6DNv8AktKstt6GVTLsudrT3dmQbevggPBg5QSnX0ouVnNsdM6dKt/Dto1KlRrGudBZTb2mtdq47gRuVZiulGNxLS6nhWUWie1VqyDlsQ2A3MZ4SEG2bUaN4ToxDYkEFco/iMWTmJYObcoFt38y6RRxuLa7O2ox3FswPMkoOufxAkd4TVfabKZIJ3/uFzLZXSfFuq9TTol7wTLXTLQD2pg2i1yl9IsTjy/+dQFMuIawZvimQ0gTJvv00kXuGu2n02I7FJhz999BewnuUPB9LKXx1sU1ruDXTl0scs+/NZJ+zWBzGWq1D8b6gkNdJs1rrQNZjfv3WmxaeJLiwOe2PhdlhkAGxAMg5sosYibINns7p5gXyP4lro3hlQQBxOVI6N9I8JWxdVlLEZzUh1NuV4mGy8jM0DcTrx4JwbF/isOaOKYM/aGdsAkflcN4dN/Dgsx0J2Q6MRiari/EUn1qDXz8HVtbnyjv6wjuug6mgk0jLQeIHyS0AQQQQBEjRIAkko0koHJRgooRoFIkEaAkEEEBLnu39qtr1iGxNF7mjM0iCDBnc4SNDPguhrC7cwYpYqrUgQ5oq9xMhrvVBT9OujFN2Cfi2lz61Noc5ziJc1ph8wBYNJPgk7awLsreoBIc1hZezWZQRc7oK12w6ja2EBe3sv61rmm4IzuYfAgad6pMKMlIYKo7t05bSmAa9EfA5v6nAdlwFwRMQQgx9fYjiyHE54MkyW7jLeBtExoSoh2WKbgM2p+FoOk6C+i2z9l21cN0SVX1HUKJywX1fy0mdqq4zYRcgT+Z1hqgLobgo2lUdPw4dmYf8n5Qyf7Gz4rWdP8AZ+fDMxTWy/C1GVoH5qbXA1W/9Rm/tVX0UwL6WepVLTWqv6yrl+FtoZTaf0taI81usM4ObB4aIMPjujoe/rqVQFrmhwBAIIIkEEXgiFM2bs51O8MnubfzJVftc1NnO6poNTDmTRAP8yjM5qQLuy+mD8IJaRMXCZw236zj2MJiHcZFFo8SavyQbnDQ1hc60AlxPAXVJ0TpO/hRUeBOIqVaxA/RWqHq/Hq8hSsPha2KZkxQbSpE9qkxxe6o39NSpAAad7WgzpmV5WI3WiIjdyQSQjQaLI4QJhHCOEIQJIRQlwiIQISSE5CSQgWggEEBo4RBKCAoQhKCOECFVdI8GKlIne0H/qfi+h/tVvCQ9siDobFBltkMdToMpuAGWQI3tcS5p/8AJRsdQZUaW1GteJ+FwDhzg71IdX7RBieH6SLQqrGYi5E7ygjf/wAPDauaSP0mo/Lyy5sseCjYrGU6I6rDU2MzWAY0NnnARYrEmISNk4cZuteb6NncP3QXOzqrKVNoLpe4Au4zqfmrrZm12l2sA2usVtenTzZ8oLhvR7IoOJNQvIi4gbxx4oOjbQeyrNA0y7O0yY7Lbakn6SsBtfZGJwbjUoy+lvaLlvGOI7lrtl4xzmiJKidJ9rGjTzuECQJPE6II3RzbfXN1uPNaIPkLGbADXYrracZKjGucBpnmCRHER6rRbNqOyw7WTPmUGlYLJUIwEECUIRwggTCJLhFCBJSCnCEghAAlBJASwEBgIwEYCMBAAEEcIFAlFCUihBW43YtKo8VS2KgBhwJG4gZgLOHNYTaoLXmbEG/PeunQsZ032WR/6ho7JjP3Hc7kdOfNBlarZHh6qoxONdma0BxA1yj7kBTf4iAk4SnJJsgiu2pUMZcO5wiQXEXG74SfmrDZm1sb8LcPTgm2ZzBAIm5zcEmrSAFpbyUE08QT/LE8gSfIINpszCV6n+vWa0b20ySSN0TAHkVJx3R2g+m8FgJIiScxEXsTcX4Km6O7NxU5qmeOEBv7rX0mwL24oMb0aw7sPVLHAx+U9wWkbjGMd1jicsiYvvvAUPa7mh2YRw+4VLtOuQ5tM6Bof3y74Z/tuP6kHUaVQOAc0ggiQRoQlrluC2pVpkdVUc3W2rTf9LrLS7J6Ztc7q64DT+tvw/3NNxzv4INaiRMcCAQQQbgi4I4hKQEhCNBAmEkhOJJCBICUAgAlBAAlIgjQBEjRICQRputWawFziABqSgWq/bO0aFCmXV3NDSCINy4bwG71ndvdMgxpFG3/ACOvgN3iuW7Z2nUr1Je5ziTAm5k6BBaV69Oq6o+g14ptdbNchp0uPLy5p3Z9eLLQdEMGyi1jal+tPVunQ9YMg8JIVN0h2K7D1CBMTY/QoLKhiGRcD0Vjg9oNNphYY4h4ERKVhse4WIJ5CEHSsNjcp+hQxu1BBEgGLjfruWKo7RqakR/UdynbPpVMRUDW9onwA/bvQW2zMK7FVgDPVi7uQOnj9e5ZraOO66vVrAy17zlj9AhrP/FrVt+kbhgcA9rD/MqRSadCX1LEj+luYjkufUmwOAAjy3IHevggTqfII8YYLXADUg/T6qqxNf8AmC+7yurCpVkXv3Huj6ILnZ3SarhgId2Sfhddt/lzC2+yOk9GsAHEMceJ7J5O+h9Vx/a2JgR9/rzUrZG0bQSLIO5ygub7M6Q1KXwultuy67fDh4LUYHpTSfGcFh4/E30uPJBoESbw+IY8ZmODhxaQU4gCUEkJQQGEaCJAajYzG06Ql7gO7efBUnSDpBkeMNSP8wkZjrlG+O+Fl9p4svqBkk3l0kmeAlBpsf0idpTAaOLrmOWgWU23t1z+yXEgcT8gmNr42JWVxmLi88ffqEBbUx5MiU50VwHWVOscOy2Ynu1P08+CpmTUdHvvK22y6QZTt+aAI4DX7IJPSDFOZQ6xphwc145hwLfkFt8fhKeOw7K1OO2xr2HcQ4SAeBvC590jqTQd73LU/hFjC7Ammf8AaqvaJ/S6KgHm8oMjtfYzmOLXNLSPduIUDB4El0AldX6YbQoUMOX1mB8y2mzQueQTAd+WwJLt3OAuP7G22KeKFWtRBoyM9MF5gb3Nk3I1yukGCN8gNJs7YVSs7LTaSAe082YObt57hJXRdh7HZhmZW3cfidET3DgO5WGHexzWvYQWFoLS34S0iWkd0Ku6Q7VNCkXMbmfHZG6eJ7ggw34h7Q63EtoA9ig2XQf92pGvJsf9yqF9YBtjePr3qNQqueHVHmXVCXuk73ewmcS90ZbWjSb2iQAgitfmqTe/jbuVs7QDuMeIt8lVYQnNwvwn7WVlNtZAI3C94QUGPq5j7E/dObOqR3e96jYqxI0It4gkJ3CugH3wQaLDV5Ps/NWlGvEyd/vks1h3wbDeJ3iTPyhW9CpMDvQXVDFuaZaS12kgwfRX2C6UVGCKgFTgZynxtdY+nW9+HFO9ZbXTl9UHXAlBEAlBAFF2piuqpOfvAtzOilrK/iBiy2k1g/MSfKB9UGLweIzVqtYmSAYniVGfioeXE3PyUTZtT/UJP5uWgUWtUub7/VAePxeY3KoMVVkwFLrmdFFpU7ygcw1Msh/Ag/f0WyrV2sAAv2ez3d6otnUxGd2guB71P3Uk1S5+by4WH7oJG1nkYZ06keN1p/wfP8qsP+THeYc3/wDAWT2u7+S7l9VpfwcqdisP/bH/AMz9UDv4pVz1lNurWMLuTnZh8mrA4On+ci3ryHErYfiYHZHVndnrKrWMaRJLGsdfUZeO/VZno48VMTRoGT8Z+HK2W03EHUybIOgfhrVrU6ZoVJNOXOYT/tlxnqxxbfwM8bP/AIg4zq8PUA1fFMf32dH9uZX+y6QbRaI3Lm/TLFlz6VBxkNL331gnKyeMQ/zQU2aB6D7cv3UTFGRO8XG628eXqFKfb3u9/VQa068dY093CAYR4zaH5HxnRTetABmIjUwAON1XOqAAuAJJEwJzHvHpbx5Nmm6oAamk2aIgDcT+o3QRcbUD3lzfhJkHThuN9ZSqBAHv5JD2JdIfLlM7kE+lAg75nu59/wCysqVWBM/W/cqui4W9xeyfdUywO7luFoOuqCc2rJ1F/ThzUnrDpv8ARVuDqSLm4tqdJ4JVXGBhu6B32vfj7sg72EaSEoIDXNPxBx5diHUZ+Bgj0JjzHkulLkP4l0y3FuqC8ZSRxBYAQgz+yahDqjTYwHekJmo6/nM+qj4SuBVaRvBae+btPmI8VIrAX70ESoe75d6S1w9+KOrcR+6aHBBa0jYCdykUzB8eXl73KuoVYHf4cP2T1OpfmT4bkD20jNJ3JTvw02jUa51BoGWpVpCo6bhgDuwB/wAjYnhPMVeOdNMg219P2Svw7xAZihPw9ZTJ7gBUug0X4s7RFSq2g3Slc97nAT5CB5qj2HiQ3FYeqRrVa0ngKn8snycVW7WxhrVXVD+Zxcf7iT9UoktNJw/W3zBCDu2EqA0xHCFyHbmI6zF1iDYPLBw/lkNPrmPiul4fF9RRr1XaUmufzLWkx4x6rkWHB1cSXHUxBJMmTzQP1XDS3vdbvKgVpJvP2UioeB4Hv8VFqO18/HcgbLtxsd0SCCE5TxEjK7Vsk5Y03ub9kw+/viotd14AMnzygXKB9pk+P7p+m2R4/X/HsKPh26c4+yfzxf1t3IHDVi2m/fr7+SbdWnTS45clErVDm+ev192R0ygsKboGpHG/C+7wUavUzuvoBF9JtaeUI6lcNBIJ9/dR6Tra+SD04AjQRoAVxHprinuxVR+ozERxAcQD5BdpxQcWODfiLXZf6oMeq4Pt3HMzZTIcDDpFjxugo5ghzT2cwPIzoVZ1TcjwPiZVXiGfnadddPUKZh60hruIvzAg+qA3j6fZRnhTHMtO768VHcLe9yAqFTs+nqpGHO+fYuouH3j3cKU1wERu80B4x/YM6/fwVbsbEZRiXTB6oxzcC0ePaUrGWbpuj5qnovhtfva3/wC1iCVhsSC0ayBB+keEeqsKVcOyt7xHOba+CzdJ8GfNWeGHaF7S2473C6DpPSHaz/4GrTdZz67KZ4w053DzZH9yx9N0QO63zjl+6mbbxRcKbZJIz1HEmSXPLRcnU9mf7lXhxJ97/coHHPsY0vEX9FGqOzH95hOnjw01+Lj3GPkmHXnigSTAM6Rfwv73qNSaT2vzO3cBuHknagk5ZtZzuHcPSYSi0zPvggbpz7+yU7T7HvQzRv8AS/BM4iqb/wCN6CO9107Seo5ddOMPDgPcIDr1JMePvxSC/kmOsEk9/wAk0+qg9Zo0SNBG2jim0qT6j3BrWtJJO7guD7YoOfLwA6fiB7t87iuhfilVdUp/wzHQYDiJjNJ08h6rnmKbUa8sObJEB0eqDOwQYGZvcbj7qXs55gg6tPob/dScbg6jLl45mJUDD1AH5S4EuBB4WuEFmXy39vfsJp5F+M+CJjrd6S96BumSCfPfNv8AKegxJ4FMN1CcHadB3SboE4zQevoqZpu8cWx5OaforvFCLX3Kid8R5fUIGwFYbPqTlHBzPLMFEqt3pezxNVg4uCC/xz5eT7sABCW08O6O6VHrGXm3lw+v7JbTI+Q+3p5IDzcDfTfv4e9U1VdGvC8en2SyL33m+/v+yiVqhcQOEF30HrPkgfosIbO83OusmBfWI9ET3fX5nXxSXPsExVqX98f3QFUqcte9R61WURfbyTDnSgW0oVXwElM1zbmUCJ3KZRwlpdbmiwzA0SdUqrULrBB6rQQQQcf/ABDoVH4yq5pMtygdwyN+6xz9r4tktk84BPhK6H+KLTSrsewx1rI5OpmJ8QWjwXOsZVrgmXZv6h90FVVqueZqZimjTyw9s2O+1xdSji3z8DZ7h9Ao+K6x3xDKPL0QXVHtXG8W8rJ6lgo1Giqdl17ZQbt0ngT91ZHEP01QFimhsGd6MQ0Tv9/ZRKzjCfLJiJvrv3Sgaqu38P8AKqcQIeeX2VrWEKpxR7QKAOdIhSNhsmoXfpY4+JhoHqfJRHBWmxacU6jv1ODb8Ggkx/2Hkge3+JNz77k8yAL8J+w9U21mpKdLZ8L+qBuu/K3MdInnOg8fqodEGJIubnmdyGNcS4Uxu7Tu93BW/RjY5xmIZh2yAb1HD8lNsFzuf5R3uCCseO9Rn+/Rdxwf4cYBlQvIfUaQIpvccrXfqlsE+M7/AAl0/wAPtntp1aQoktqlpMuLnMLQcppvPabqd+/hZB56qm9kGtW86U/hfXwzatejVZVoU6ZqHPLa0Nu4ZWtyugSZlu+3HCtcCJH3QIqncmHOuO5LqFMwSbIHzVS2YsNFhfeUlmF3uMD1S+sptsGz3m6D1egggg5T+LkurNE2bSaRzL3T9PJYWlinZePPuQQQQsVjXctNLKsrVCTdBBA3TqFrg4LUUnSyYGoQQQQsSd3vepGDu0cm+pj6IIIIuJd6/t91V47XxRIIEtMhXWCgUG21LieeaL+Q8kEEBm48R63Tz3QHn9LXHnlMAIIIKjCH828ldW/B3Ct6rEV/zdY2lya1jXW5l9/6RwQQQdEYDrKRi67hABiZ9I+6CCBhlZ5/OfGCFzb8V9mUGYZlenQpU6hxEPfTpsY6pnp1HOzloE3aDed/FBBByvUxxI9UrDjVBBAKpSYQQQf/2Q=="/>
          <p:cNvSpPr>
            <a:spLocks noChangeAspect="1" noChangeArrowheads="1"/>
          </p:cNvSpPr>
          <p:nvPr/>
        </p:nvSpPr>
        <p:spPr bwMode="auto">
          <a:xfrm>
            <a:off x="155575" y="-120386"/>
            <a:ext cx="304800" cy="25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48" name="Picture 8" descr="https://hep.caltech.edu/gm/images/gell-mann_1.gif"/>
          <p:cNvPicPr>
            <a:picLocks noChangeAspect="1" noChangeArrowheads="1"/>
          </p:cNvPicPr>
          <p:nvPr/>
        </p:nvPicPr>
        <p:blipFill>
          <a:blip r:embed="rId5" cstate="print"/>
          <a:srcRect/>
          <a:stretch>
            <a:fillRect/>
          </a:stretch>
        </p:blipFill>
        <p:spPr bwMode="auto">
          <a:xfrm>
            <a:off x="5762286" y="2362730"/>
            <a:ext cx="3381714" cy="335227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6852">
                                            <p:txEl>
                                              <p:pRg st="0" end="0"/>
                                            </p:txEl>
                                          </p:spTgt>
                                        </p:tgtEl>
                                        <p:attrNameLst>
                                          <p:attrName>style.visibility</p:attrName>
                                        </p:attrNameLst>
                                      </p:cBhvr>
                                      <p:to>
                                        <p:strVal val="visible"/>
                                      </p:to>
                                    </p:set>
                                    <p:animEffect transition="in" filter="dissolve">
                                      <p:cBhvr>
                                        <p:cTn id="7" dur="500"/>
                                        <p:tgtEl>
                                          <p:spTgt spid="2068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6852">
                                            <p:txEl>
                                              <p:pRg st="1" end="1"/>
                                            </p:txEl>
                                          </p:spTgt>
                                        </p:tgtEl>
                                        <p:attrNameLst>
                                          <p:attrName>style.visibility</p:attrName>
                                        </p:attrNameLst>
                                      </p:cBhvr>
                                      <p:to>
                                        <p:strVal val="visible"/>
                                      </p:to>
                                    </p:set>
                                    <p:animEffect transition="in" filter="dissolve">
                                      <p:cBhvr>
                                        <p:cTn id="12" dur="500"/>
                                        <p:tgtEl>
                                          <p:spTgt spid="2068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6852">
                                            <p:txEl>
                                              <p:pRg st="2" end="2"/>
                                            </p:txEl>
                                          </p:spTgt>
                                        </p:tgtEl>
                                        <p:attrNameLst>
                                          <p:attrName>style.visibility</p:attrName>
                                        </p:attrNameLst>
                                      </p:cBhvr>
                                      <p:to>
                                        <p:strVal val="visible"/>
                                      </p:to>
                                    </p:set>
                                    <p:animEffect transition="in" filter="dissolve">
                                      <p:cBhvr>
                                        <p:cTn id="17" dur="500"/>
                                        <p:tgtEl>
                                          <p:spTgt spid="2068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6852">
                                            <p:txEl>
                                              <p:pRg st="3" end="3"/>
                                            </p:txEl>
                                          </p:spTgt>
                                        </p:tgtEl>
                                        <p:attrNameLst>
                                          <p:attrName>style.visibility</p:attrName>
                                        </p:attrNameLst>
                                      </p:cBhvr>
                                      <p:to>
                                        <p:strVal val="visible"/>
                                      </p:to>
                                    </p:set>
                                    <p:animEffect transition="in" filter="dissolve">
                                      <p:cBhvr>
                                        <p:cTn id="22" dur="500"/>
                                        <p:tgtEl>
                                          <p:spTgt spid="20685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6852">
                                            <p:txEl>
                                              <p:pRg st="5" end="5"/>
                                            </p:txEl>
                                          </p:spTgt>
                                        </p:tgtEl>
                                        <p:attrNameLst>
                                          <p:attrName>style.visibility</p:attrName>
                                        </p:attrNameLst>
                                      </p:cBhvr>
                                      <p:to>
                                        <p:strVal val="visible"/>
                                      </p:to>
                                    </p:set>
                                    <p:animEffect transition="in" filter="dissolve">
                                      <p:cBhvr>
                                        <p:cTn id="27" dur="500"/>
                                        <p:tgtEl>
                                          <p:spTgt spid="206852">
                                            <p:txEl>
                                              <p:pRg st="5" end="5"/>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06852">
                                            <p:txEl>
                                              <p:pRg st="6" end="6"/>
                                            </p:txEl>
                                          </p:spTgt>
                                        </p:tgtEl>
                                        <p:attrNameLst>
                                          <p:attrName>style.visibility</p:attrName>
                                        </p:attrNameLst>
                                      </p:cBhvr>
                                      <p:to>
                                        <p:strVal val="visible"/>
                                      </p:to>
                                    </p:set>
                                    <p:animEffect transition="in" filter="dissolve">
                                      <p:cBhvr>
                                        <p:cTn id="30" dur="500"/>
                                        <p:tgtEl>
                                          <p:spTgt spid="206852">
                                            <p:txEl>
                                              <p:pRg st="6" end="6"/>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06852">
                                            <p:txEl>
                                              <p:pRg st="7" end="7"/>
                                            </p:txEl>
                                          </p:spTgt>
                                        </p:tgtEl>
                                        <p:attrNameLst>
                                          <p:attrName>style.visibility</p:attrName>
                                        </p:attrNameLst>
                                      </p:cBhvr>
                                      <p:to>
                                        <p:strVal val="visible"/>
                                      </p:to>
                                    </p:set>
                                    <p:animEffect transition="in" filter="dissolve">
                                      <p:cBhvr>
                                        <p:cTn id="33" dur="500"/>
                                        <p:tgtEl>
                                          <p:spTgt spid="20685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2"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upload.wikimedia.org/wikipedia/commons/thumb/0/00/Standard_Model_of_Elementary_Particles.svg/1024px-Standard_Model_of_Elementary_Particles.svg.png"/>
          <p:cNvPicPr>
            <a:picLocks noChangeAspect="1" noChangeArrowheads="1"/>
          </p:cNvPicPr>
          <p:nvPr/>
        </p:nvPicPr>
        <p:blipFill>
          <a:blip r:embed="rId2" cstate="print"/>
          <a:srcRect/>
          <a:stretch>
            <a:fillRect/>
          </a:stretch>
        </p:blipFill>
        <p:spPr bwMode="auto">
          <a:xfrm>
            <a:off x="0" y="190500"/>
            <a:ext cx="7010400" cy="559097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r="1357"/>
          <a:stretch>
            <a:fillRect/>
          </a:stretch>
        </p:blipFill>
        <p:spPr bwMode="auto">
          <a:xfrm>
            <a:off x="475307" y="266700"/>
            <a:ext cx="7678093" cy="2895600"/>
          </a:xfrm>
          <a:prstGeom prst="rect">
            <a:avLst/>
          </a:prstGeom>
          <a:noFill/>
          <a:ln w="9525">
            <a:noFill/>
            <a:miter lim="800000"/>
            <a:headEnd/>
            <a:tailEnd/>
          </a:ln>
        </p:spPr>
      </p:pic>
      <p:pic>
        <p:nvPicPr>
          <p:cNvPr id="3" name="Picture 2">
            <a:extLst>
              <a:ext uri="{FF2B5EF4-FFF2-40B4-BE49-F238E27FC236}">
                <a16:creationId xmlns:a16="http://schemas.microsoft.com/office/drawing/2014/main" id="{88D62049-C68C-C948-AF72-327E0F125954}"/>
              </a:ext>
            </a:extLst>
          </p:cNvPr>
          <p:cNvPicPr>
            <a:picLocks noChangeAspect="1" noChangeArrowheads="1"/>
          </p:cNvPicPr>
          <p:nvPr/>
        </p:nvPicPr>
        <p:blipFill>
          <a:blip r:embed="rId3" cstate="print"/>
          <a:srcRect/>
          <a:stretch>
            <a:fillRect/>
          </a:stretch>
        </p:blipFill>
        <p:spPr bwMode="auto">
          <a:xfrm>
            <a:off x="3832861" y="3111500"/>
            <a:ext cx="5311139" cy="26035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7" name="Picture 5" descr="S:\Images\32_5.JPG"/>
          <p:cNvPicPr>
            <a:picLocks noChangeAspect="1" noChangeArrowheads="1"/>
          </p:cNvPicPr>
          <p:nvPr/>
        </p:nvPicPr>
        <p:blipFill>
          <a:blip r:embed="rId3" cstate="print"/>
          <a:srcRect/>
          <a:stretch>
            <a:fillRect/>
          </a:stretch>
        </p:blipFill>
        <p:spPr bwMode="auto">
          <a:xfrm>
            <a:off x="0" y="7938"/>
            <a:ext cx="9144000" cy="4246563"/>
          </a:xfrm>
          <a:prstGeom prst="rect">
            <a:avLst/>
          </a:prstGeom>
          <a:noFill/>
        </p:spPr>
      </p:pic>
      <p:sp>
        <p:nvSpPr>
          <p:cNvPr id="6" name="TextBox 5"/>
          <p:cNvSpPr txBox="1"/>
          <p:nvPr/>
        </p:nvSpPr>
        <p:spPr>
          <a:xfrm>
            <a:off x="0" y="4254500"/>
            <a:ext cx="7924800" cy="1631216"/>
          </a:xfrm>
          <a:prstGeom prst="rect">
            <a:avLst/>
          </a:prstGeom>
          <a:noFill/>
        </p:spPr>
        <p:txBody>
          <a:bodyPr wrap="square" rtlCol="0">
            <a:spAutoFit/>
          </a:bodyPr>
          <a:lstStyle/>
          <a:p>
            <a:r>
              <a:rPr lang="en-US" sz="2000" dirty="0"/>
              <a:t>12 total particles/anti-quarks are opposite</a:t>
            </a:r>
          </a:p>
          <a:p>
            <a:r>
              <a:rPr lang="en-US" sz="2000" dirty="0"/>
              <a:t>Fractional charge</a:t>
            </a:r>
          </a:p>
          <a:p>
            <a:r>
              <a:rPr lang="en-US" sz="2000" dirty="0"/>
              <a:t>Baryons vs. Mesons</a:t>
            </a:r>
          </a:p>
          <a:p>
            <a:r>
              <a:rPr lang="en-US" sz="2000" dirty="0"/>
              <a:t>Held together by gluons – what happens when you separate</a:t>
            </a:r>
          </a:p>
          <a:p>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ext Box 1026"/>
          <p:cNvSpPr txBox="1">
            <a:spLocks noChangeArrowheads="1"/>
          </p:cNvSpPr>
          <p:nvPr/>
        </p:nvSpPr>
        <p:spPr bwMode="auto">
          <a:xfrm>
            <a:off x="304800" y="1"/>
            <a:ext cx="6019800" cy="707886"/>
          </a:xfrm>
          <a:prstGeom prst="rect">
            <a:avLst/>
          </a:prstGeom>
          <a:noFill/>
          <a:ln w="9525">
            <a:noFill/>
            <a:miter lim="800000"/>
            <a:headEnd/>
            <a:tailEnd/>
          </a:ln>
          <a:effectLst/>
        </p:spPr>
        <p:txBody>
          <a:bodyPr>
            <a:spAutoFit/>
          </a:bodyPr>
          <a:lstStyle/>
          <a:p>
            <a:r>
              <a:rPr lang="en-US" sz="4000" b="1" u="sng"/>
              <a:t>Quark Theory</a:t>
            </a:r>
            <a:endParaRPr lang="en-US" sz="800"/>
          </a:p>
        </p:txBody>
      </p:sp>
      <p:sp>
        <p:nvSpPr>
          <p:cNvPr id="234500" name="Text Box 1028"/>
          <p:cNvSpPr txBox="1">
            <a:spLocks noChangeArrowheads="1"/>
          </p:cNvSpPr>
          <p:nvPr/>
        </p:nvSpPr>
        <p:spPr bwMode="auto">
          <a:xfrm>
            <a:off x="2590800" y="952501"/>
            <a:ext cx="6553200" cy="523220"/>
          </a:xfrm>
          <a:prstGeom prst="rect">
            <a:avLst/>
          </a:prstGeom>
          <a:noFill/>
          <a:ln w="38100">
            <a:noFill/>
            <a:miter lim="800000"/>
            <a:headEnd/>
            <a:tailEnd/>
          </a:ln>
          <a:effectLst/>
        </p:spPr>
        <p:txBody>
          <a:bodyPr>
            <a:spAutoFit/>
          </a:bodyPr>
          <a:lstStyle/>
          <a:p>
            <a:r>
              <a:rPr lang="en-US"/>
              <a:t>Proton: +1 charge, B = 1</a:t>
            </a:r>
          </a:p>
        </p:txBody>
      </p:sp>
      <p:pic>
        <p:nvPicPr>
          <p:cNvPr id="234502" name="Picture 1030" descr="E:\GianFigs\CHAP32\FIGURES\FG32_13.PCT"/>
          <p:cNvPicPr>
            <a:picLocks noChangeAspect="1" noChangeArrowheads="1"/>
          </p:cNvPicPr>
          <p:nvPr/>
        </p:nvPicPr>
        <p:blipFill>
          <a:blip r:embed="rId3" cstate="print"/>
          <a:srcRect l="20004" t="11000" r="47989" b="11000"/>
          <a:stretch>
            <a:fillRect/>
          </a:stretch>
        </p:blipFill>
        <p:spPr bwMode="auto">
          <a:xfrm>
            <a:off x="304800" y="698500"/>
            <a:ext cx="2063750" cy="2794000"/>
          </a:xfrm>
          <a:prstGeom prst="rect">
            <a:avLst/>
          </a:prstGeom>
          <a:noFill/>
        </p:spPr>
      </p:pic>
      <p:pic>
        <p:nvPicPr>
          <p:cNvPr id="234503" name="Picture 1031" descr="E:\GianFigs\CHAP32\FIGURES\FG32_13.PCT"/>
          <p:cNvPicPr>
            <a:picLocks noChangeAspect="1" noChangeArrowheads="1"/>
          </p:cNvPicPr>
          <p:nvPr/>
        </p:nvPicPr>
        <p:blipFill>
          <a:blip r:embed="rId3" cstate="print"/>
          <a:srcRect l="56012" t="28999" r="13982" b="24500"/>
          <a:stretch>
            <a:fillRect/>
          </a:stretch>
        </p:blipFill>
        <p:spPr bwMode="auto">
          <a:xfrm>
            <a:off x="304800" y="3492500"/>
            <a:ext cx="2065338" cy="1778000"/>
          </a:xfrm>
          <a:prstGeom prst="rect">
            <a:avLst/>
          </a:prstGeom>
          <a:noFill/>
        </p:spPr>
      </p:pic>
      <p:sp>
        <p:nvSpPr>
          <p:cNvPr id="234504" name="Text Box 1032"/>
          <p:cNvSpPr txBox="1">
            <a:spLocks noChangeArrowheads="1"/>
          </p:cNvSpPr>
          <p:nvPr/>
        </p:nvSpPr>
        <p:spPr bwMode="auto">
          <a:xfrm>
            <a:off x="2590800" y="1853407"/>
            <a:ext cx="6553200" cy="523220"/>
          </a:xfrm>
          <a:prstGeom prst="rect">
            <a:avLst/>
          </a:prstGeom>
          <a:noFill/>
          <a:ln w="38100">
            <a:noFill/>
            <a:miter lim="800000"/>
            <a:headEnd/>
            <a:tailEnd/>
          </a:ln>
          <a:effectLst/>
        </p:spPr>
        <p:txBody>
          <a:bodyPr>
            <a:spAutoFit/>
          </a:bodyPr>
          <a:lstStyle/>
          <a:p>
            <a:r>
              <a:rPr lang="en-US"/>
              <a:t>Neutron: 0 charge, B = 1</a:t>
            </a:r>
          </a:p>
        </p:txBody>
      </p:sp>
      <p:sp>
        <p:nvSpPr>
          <p:cNvPr id="234505" name="Text Box 1033"/>
          <p:cNvSpPr txBox="1">
            <a:spLocks noChangeArrowheads="1"/>
          </p:cNvSpPr>
          <p:nvPr/>
        </p:nvSpPr>
        <p:spPr bwMode="auto">
          <a:xfrm>
            <a:off x="2590800" y="2805907"/>
            <a:ext cx="6553200" cy="523220"/>
          </a:xfrm>
          <a:prstGeom prst="rect">
            <a:avLst/>
          </a:prstGeom>
          <a:noFill/>
          <a:ln w="38100">
            <a:noFill/>
            <a:miter lim="800000"/>
            <a:headEnd/>
            <a:tailEnd/>
          </a:ln>
          <a:effectLst/>
        </p:spPr>
        <p:txBody>
          <a:bodyPr>
            <a:spAutoFit/>
          </a:bodyPr>
          <a:lstStyle/>
          <a:p>
            <a:r>
              <a:rPr lang="en-US" dirty="0">
                <a:sym typeface="Symbol"/>
              </a:rPr>
              <a:t></a:t>
            </a:r>
            <a:r>
              <a:rPr lang="en-US" baseline="30000" dirty="0"/>
              <a:t>+</a:t>
            </a:r>
            <a:r>
              <a:rPr lang="en-US" dirty="0"/>
              <a:t>:         +1 charge, B = 0</a:t>
            </a:r>
          </a:p>
        </p:txBody>
      </p:sp>
      <p:sp>
        <p:nvSpPr>
          <p:cNvPr id="234506" name="Text Box 1034"/>
          <p:cNvSpPr txBox="1">
            <a:spLocks noChangeArrowheads="1"/>
          </p:cNvSpPr>
          <p:nvPr/>
        </p:nvSpPr>
        <p:spPr bwMode="auto">
          <a:xfrm>
            <a:off x="2590800" y="3758407"/>
            <a:ext cx="6553200" cy="523220"/>
          </a:xfrm>
          <a:prstGeom prst="rect">
            <a:avLst/>
          </a:prstGeom>
          <a:noFill/>
          <a:ln w="38100">
            <a:noFill/>
            <a:miter lim="800000"/>
            <a:headEnd/>
            <a:tailEnd/>
          </a:ln>
          <a:effectLst/>
        </p:spPr>
        <p:txBody>
          <a:bodyPr>
            <a:spAutoFit/>
          </a:bodyPr>
          <a:lstStyle/>
          <a:p>
            <a:r>
              <a:rPr lang="en-US" dirty="0">
                <a:sym typeface="Symbol"/>
              </a:rPr>
              <a:t></a:t>
            </a:r>
            <a:r>
              <a:rPr lang="en-US" dirty="0"/>
              <a:t>-:           -1 charge, B = 0</a:t>
            </a:r>
          </a:p>
        </p:txBody>
      </p:sp>
      <p:sp>
        <p:nvSpPr>
          <p:cNvPr id="234507" name="Text Box 1035"/>
          <p:cNvSpPr txBox="1">
            <a:spLocks noChangeArrowheads="1"/>
          </p:cNvSpPr>
          <p:nvPr/>
        </p:nvSpPr>
        <p:spPr bwMode="auto">
          <a:xfrm>
            <a:off x="2590800" y="4647407"/>
            <a:ext cx="6553200" cy="523220"/>
          </a:xfrm>
          <a:prstGeom prst="rect">
            <a:avLst/>
          </a:prstGeom>
          <a:noFill/>
          <a:ln w="38100">
            <a:noFill/>
            <a:miter lim="800000"/>
            <a:headEnd/>
            <a:tailEnd/>
          </a:ln>
          <a:effectLst/>
        </p:spPr>
        <p:txBody>
          <a:bodyPr>
            <a:spAutoFit/>
          </a:bodyPr>
          <a:lstStyle/>
          <a:p>
            <a:r>
              <a:rPr lang="en-US" dirty="0"/>
              <a:t>K-:           -1 charge, B = 0</a:t>
            </a:r>
          </a:p>
        </p:txBody>
      </p:sp>
      <p:sp>
        <p:nvSpPr>
          <p:cNvPr id="234508" name="Text Box 1036"/>
          <p:cNvSpPr txBox="1">
            <a:spLocks noChangeArrowheads="1"/>
          </p:cNvSpPr>
          <p:nvPr/>
        </p:nvSpPr>
        <p:spPr bwMode="auto">
          <a:xfrm>
            <a:off x="2727326" y="5067300"/>
            <a:ext cx="4855175" cy="646331"/>
          </a:xfrm>
          <a:prstGeom prst="rect">
            <a:avLst/>
          </a:prstGeom>
          <a:noFill/>
          <a:ln w="38100">
            <a:noFill/>
            <a:miter lim="800000"/>
            <a:headEnd/>
            <a:tailEnd/>
          </a:ln>
          <a:effectLst/>
        </p:spPr>
        <p:txBody>
          <a:bodyPr wrap="none">
            <a:spAutoFit/>
          </a:bodyPr>
          <a:lstStyle/>
          <a:p>
            <a:r>
              <a:rPr lang="en-US" sz="1800" dirty="0"/>
              <a:t>You should memorize the composition of n and p, </a:t>
            </a:r>
          </a:p>
          <a:p>
            <a:r>
              <a:rPr lang="en-US" sz="1800" dirty="0"/>
              <a:t>You will always be given meson compositions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4500">
                                            <p:txEl>
                                              <p:pRg st="0" end="0"/>
                                            </p:txEl>
                                          </p:spTgt>
                                        </p:tgtEl>
                                        <p:attrNameLst>
                                          <p:attrName>style.visibility</p:attrName>
                                        </p:attrNameLst>
                                      </p:cBhvr>
                                      <p:to>
                                        <p:strVal val="visible"/>
                                      </p:to>
                                    </p:set>
                                    <p:animEffect transition="in" filter="dissolve">
                                      <p:cBhvr>
                                        <p:cTn id="7" dur="500"/>
                                        <p:tgtEl>
                                          <p:spTgt spid="2345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4504">
                                            <p:txEl>
                                              <p:pRg st="0" end="0"/>
                                            </p:txEl>
                                          </p:spTgt>
                                        </p:tgtEl>
                                        <p:attrNameLst>
                                          <p:attrName>style.visibility</p:attrName>
                                        </p:attrNameLst>
                                      </p:cBhvr>
                                      <p:to>
                                        <p:strVal val="visible"/>
                                      </p:to>
                                    </p:set>
                                    <p:animEffect transition="in" filter="dissolve">
                                      <p:cBhvr>
                                        <p:cTn id="12" dur="500"/>
                                        <p:tgtEl>
                                          <p:spTgt spid="23450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4505">
                                            <p:txEl>
                                              <p:pRg st="0" end="0"/>
                                            </p:txEl>
                                          </p:spTgt>
                                        </p:tgtEl>
                                        <p:attrNameLst>
                                          <p:attrName>style.visibility</p:attrName>
                                        </p:attrNameLst>
                                      </p:cBhvr>
                                      <p:to>
                                        <p:strVal val="visible"/>
                                      </p:to>
                                    </p:set>
                                    <p:animEffect transition="in" filter="dissolve">
                                      <p:cBhvr>
                                        <p:cTn id="17" dur="500"/>
                                        <p:tgtEl>
                                          <p:spTgt spid="23450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4506">
                                            <p:txEl>
                                              <p:pRg st="0" end="0"/>
                                            </p:txEl>
                                          </p:spTgt>
                                        </p:tgtEl>
                                        <p:attrNameLst>
                                          <p:attrName>style.visibility</p:attrName>
                                        </p:attrNameLst>
                                      </p:cBhvr>
                                      <p:to>
                                        <p:strVal val="visible"/>
                                      </p:to>
                                    </p:set>
                                    <p:animEffect transition="in" filter="dissolve">
                                      <p:cBhvr>
                                        <p:cTn id="22" dur="500"/>
                                        <p:tgtEl>
                                          <p:spTgt spid="23450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4507">
                                            <p:txEl>
                                              <p:pRg st="0" end="0"/>
                                            </p:txEl>
                                          </p:spTgt>
                                        </p:tgtEl>
                                        <p:attrNameLst>
                                          <p:attrName>style.visibility</p:attrName>
                                        </p:attrNameLst>
                                      </p:cBhvr>
                                      <p:to>
                                        <p:strVal val="visible"/>
                                      </p:to>
                                    </p:set>
                                    <p:animEffect transition="in" filter="dissolve">
                                      <p:cBhvr>
                                        <p:cTn id="27" dur="500"/>
                                        <p:tgtEl>
                                          <p:spTgt spid="23450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9" presetClass="entr" presetSubtype="10" fill="hold" grpId="0" nodeType="clickEffect">
                                  <p:stCondLst>
                                    <p:cond delay="0"/>
                                  </p:stCondLst>
                                  <p:childTnLst>
                                    <p:set>
                                      <p:cBhvr>
                                        <p:cTn id="31" dur="1" fill="hold">
                                          <p:stCondLst>
                                            <p:cond delay="0"/>
                                          </p:stCondLst>
                                        </p:cTn>
                                        <p:tgtEl>
                                          <p:spTgt spid="234508"/>
                                        </p:tgtEl>
                                        <p:attrNameLst>
                                          <p:attrName>style.visibility</p:attrName>
                                        </p:attrNameLst>
                                      </p:cBhvr>
                                      <p:to>
                                        <p:strVal val="visible"/>
                                      </p:to>
                                    </p:set>
                                    <p:anim calcmode="lin" valueType="num">
                                      <p:cBhvr>
                                        <p:cTn id="32" dur="5000" fill="hold"/>
                                        <p:tgtEl>
                                          <p:spTgt spid="234508"/>
                                        </p:tgtEl>
                                        <p:attrNameLst>
                                          <p:attrName>ppt_w</p:attrName>
                                        </p:attrNameLst>
                                      </p:cBhvr>
                                      <p:tavLst>
                                        <p:tav tm="0" fmla="#ppt_w*sin(2.5*pi*$)">
                                          <p:val>
                                            <p:fltVal val="0"/>
                                          </p:val>
                                        </p:tav>
                                        <p:tav tm="100000">
                                          <p:val>
                                            <p:fltVal val="1"/>
                                          </p:val>
                                        </p:tav>
                                      </p:tavLst>
                                    </p:anim>
                                    <p:anim calcmode="lin" valueType="num">
                                      <p:cBhvr>
                                        <p:cTn id="33" dur="5000" fill="hold"/>
                                        <p:tgtEl>
                                          <p:spTgt spid="23450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0" grpId="0" build="p" autoUpdateAnimBg="0"/>
      <p:bldP spid="234504" grpId="0" build="p" autoUpdateAnimBg="0"/>
      <p:bldP spid="234505" grpId="0" build="p" autoUpdateAnimBg="0"/>
      <p:bldP spid="234506" grpId="0" build="p" autoUpdateAnimBg="0"/>
      <p:bldP spid="234507" grpId="0" build="p" autoUpdateAnimBg="0"/>
      <p:bldP spid="23450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8100775" cy="5715000"/>
          </a:xfrm>
          <a:prstGeom prst="rect">
            <a:avLst/>
          </a:prstGeom>
          <a:noFill/>
          <a:ln w="9525">
            <a:noFill/>
            <a:miter lim="800000"/>
            <a:headEnd/>
            <a:tailEnd/>
          </a:ln>
        </p:spPr>
      </p:pic>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4" charset="0"/>
                <a:ea typeface="Times New Roman" pitchFamily="18" charset="0"/>
                <a:cs typeface="Arial" pitchFamily="34" charset="0"/>
              </a:rPr>
              <a:t>u</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921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76200" cy="180975"/>
          </a:xfrm>
          <a:prstGeom prst="rect">
            <a:avLst/>
          </a:prstGeom>
          <a:noFill/>
        </p:spPr>
      </p:pic>
      <p:sp>
        <p:nvSpPr>
          <p:cNvPr id="9219" name="Rectangle 3"/>
          <p:cNvSpPr>
            <a:spLocks noChangeArrowheads="1"/>
          </p:cNvSpPr>
          <p:nvPr/>
        </p:nvSpPr>
        <p:spPr bwMode="auto">
          <a:xfrm>
            <a:off x="0" y="180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22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4" charset="0"/>
                <a:ea typeface="Times New Roman" pitchFamily="18" charset="0"/>
                <a:cs typeface="Arial" pitchFamily="34" charset="0"/>
              </a:rPr>
              <a:t>u</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9220"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76200" cy="180975"/>
          </a:xfrm>
          <a:prstGeom prst="rect">
            <a:avLst/>
          </a:prstGeom>
          <a:noFill/>
        </p:spPr>
      </p:pic>
      <p:sp>
        <p:nvSpPr>
          <p:cNvPr id="9222" name="Rectangle 6"/>
          <p:cNvSpPr>
            <a:spLocks noChangeArrowheads="1"/>
          </p:cNvSpPr>
          <p:nvPr/>
        </p:nvSpPr>
        <p:spPr bwMode="auto">
          <a:xfrm>
            <a:off x="0" y="180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r="61433" b="70000"/>
          <a:stretch>
            <a:fillRect/>
          </a:stretch>
        </p:blipFill>
        <p:spPr bwMode="auto">
          <a:xfrm>
            <a:off x="1" y="152400"/>
            <a:ext cx="4929292" cy="2705100"/>
          </a:xfrm>
          <a:prstGeom prst="rect">
            <a:avLst/>
          </a:prstGeom>
          <a:noFill/>
          <a:ln w="9525">
            <a:noFill/>
            <a:miter lim="800000"/>
            <a:headEnd/>
            <a:tailEnd/>
          </a:ln>
        </p:spPr>
      </p:pic>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4" charset="0"/>
                <a:ea typeface="Times New Roman" pitchFamily="18" charset="0"/>
                <a:cs typeface="Arial" pitchFamily="34" charset="0"/>
              </a:rPr>
              <a:t>u</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921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76200" cy="180975"/>
          </a:xfrm>
          <a:prstGeom prst="rect">
            <a:avLst/>
          </a:prstGeom>
          <a:noFill/>
        </p:spPr>
      </p:pic>
      <p:sp>
        <p:nvSpPr>
          <p:cNvPr id="9219" name="Rectangle 3"/>
          <p:cNvSpPr>
            <a:spLocks noChangeArrowheads="1"/>
          </p:cNvSpPr>
          <p:nvPr/>
        </p:nvSpPr>
        <p:spPr bwMode="auto">
          <a:xfrm>
            <a:off x="0" y="180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22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4" charset="0"/>
                <a:ea typeface="Times New Roman" pitchFamily="18" charset="0"/>
                <a:cs typeface="Arial" pitchFamily="34" charset="0"/>
              </a:rPr>
              <a:t>u</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9220"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76200" cy="180975"/>
          </a:xfrm>
          <a:prstGeom prst="rect">
            <a:avLst/>
          </a:prstGeom>
          <a:noFill/>
        </p:spPr>
      </p:pic>
      <p:sp>
        <p:nvSpPr>
          <p:cNvPr id="9222" name="Rectangle 6"/>
          <p:cNvSpPr>
            <a:spLocks noChangeArrowheads="1"/>
          </p:cNvSpPr>
          <p:nvPr/>
        </p:nvSpPr>
        <p:spPr bwMode="auto">
          <a:xfrm>
            <a:off x="0" y="180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5510757" y="38100"/>
            <a:ext cx="1880643" cy="523220"/>
          </a:xfrm>
          <a:prstGeom prst="rect">
            <a:avLst/>
          </a:prstGeom>
          <a:noFill/>
        </p:spPr>
        <p:txBody>
          <a:bodyPr wrap="none" rtlCol="0">
            <a:spAutoFit/>
          </a:bodyPr>
          <a:lstStyle/>
          <a:p>
            <a:r>
              <a:rPr lang="en-US" dirty="0"/>
              <a:t>B      S      q</a:t>
            </a:r>
          </a:p>
        </p:txBody>
      </p:sp>
      <p:pic>
        <p:nvPicPr>
          <p:cNvPr id="10" name="Picture 2"/>
          <p:cNvPicPr>
            <a:picLocks noChangeAspect="1" noChangeArrowheads="1"/>
          </p:cNvPicPr>
          <p:nvPr/>
        </p:nvPicPr>
        <p:blipFill>
          <a:blip r:embed="rId4" cstate="print"/>
          <a:srcRect/>
          <a:stretch>
            <a:fillRect/>
          </a:stretch>
        </p:blipFill>
        <p:spPr bwMode="auto">
          <a:xfrm>
            <a:off x="3832861" y="3111500"/>
            <a:ext cx="5311139" cy="26035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5276790"/>
            <a:ext cx="3682418" cy="400110"/>
          </a:xfrm>
          <a:prstGeom prst="rect">
            <a:avLst/>
          </a:prstGeom>
          <a:noFill/>
        </p:spPr>
        <p:txBody>
          <a:bodyPr wrap="none" rtlCol="0">
            <a:spAutoFit/>
          </a:bodyPr>
          <a:lstStyle/>
          <a:p>
            <a:r>
              <a:rPr lang="en-US" sz="2000" dirty="0"/>
              <a:t>Mesons are quark anti-quark pairs</a:t>
            </a:r>
          </a:p>
        </p:txBody>
      </p:sp>
      <p:pic>
        <p:nvPicPr>
          <p:cNvPr id="1026" name="Picture 2"/>
          <p:cNvPicPr>
            <a:picLocks noChangeAspect="1" noChangeArrowheads="1"/>
          </p:cNvPicPr>
          <p:nvPr/>
        </p:nvPicPr>
        <p:blipFill>
          <a:blip r:embed="rId3" cstate="print"/>
          <a:srcRect/>
          <a:stretch>
            <a:fillRect/>
          </a:stretch>
        </p:blipFill>
        <p:spPr bwMode="auto">
          <a:xfrm>
            <a:off x="228600" y="0"/>
            <a:ext cx="7086600" cy="531663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r="66667" b="50553"/>
          <a:stretch>
            <a:fillRect/>
          </a:stretch>
        </p:blipFill>
        <p:spPr bwMode="auto">
          <a:xfrm>
            <a:off x="228600" y="0"/>
            <a:ext cx="3594652" cy="4000500"/>
          </a:xfrm>
          <a:prstGeom prst="rect">
            <a:avLst/>
          </a:prstGeom>
          <a:noFill/>
          <a:ln w="9525">
            <a:noFill/>
            <a:miter lim="800000"/>
            <a:headEnd/>
            <a:tailEnd/>
          </a:ln>
        </p:spPr>
      </p:pic>
      <p:pic>
        <p:nvPicPr>
          <p:cNvPr id="29698" name="Picture 2"/>
          <p:cNvPicPr>
            <a:picLocks noChangeAspect="1" noChangeArrowheads="1"/>
          </p:cNvPicPr>
          <p:nvPr/>
        </p:nvPicPr>
        <p:blipFill>
          <a:blip r:embed="rId4" cstate="print"/>
          <a:srcRect b="31034"/>
          <a:stretch>
            <a:fillRect/>
          </a:stretch>
        </p:blipFill>
        <p:spPr bwMode="auto">
          <a:xfrm>
            <a:off x="4419600" y="114300"/>
            <a:ext cx="3200400" cy="1371600"/>
          </a:xfrm>
          <a:prstGeom prst="rect">
            <a:avLst/>
          </a:prstGeom>
          <a:noFill/>
          <a:ln w="9525">
            <a:noFill/>
            <a:miter lim="800000"/>
            <a:headEnd/>
            <a:tailEnd/>
          </a:ln>
        </p:spPr>
      </p:pic>
      <p:pic>
        <p:nvPicPr>
          <p:cNvPr id="29699" name="Picture 3"/>
          <p:cNvPicPr>
            <a:picLocks noChangeAspect="1" noChangeArrowheads="1"/>
          </p:cNvPicPr>
          <p:nvPr/>
        </p:nvPicPr>
        <p:blipFill>
          <a:blip r:embed="rId4" cstate="print"/>
          <a:srcRect t="68391"/>
          <a:stretch>
            <a:fillRect/>
          </a:stretch>
        </p:blipFill>
        <p:spPr bwMode="auto">
          <a:xfrm>
            <a:off x="4419599" y="3400425"/>
            <a:ext cx="3442855" cy="676275"/>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304800" y="3996765"/>
            <a:ext cx="3505200" cy="171823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9/9f/8foldway.png"/>
          <p:cNvPicPr>
            <a:picLocks noChangeAspect="1" noChangeArrowheads="1"/>
          </p:cNvPicPr>
          <p:nvPr/>
        </p:nvPicPr>
        <p:blipFill>
          <a:blip r:embed="rId2" cstate="print"/>
          <a:srcRect/>
          <a:stretch>
            <a:fillRect/>
          </a:stretch>
        </p:blipFill>
        <p:spPr bwMode="auto">
          <a:xfrm>
            <a:off x="1" y="0"/>
            <a:ext cx="3705225" cy="2714625"/>
          </a:xfrm>
          <a:prstGeom prst="rect">
            <a:avLst/>
          </a:prstGeom>
          <a:noFill/>
        </p:spPr>
      </p:pic>
      <p:pic>
        <p:nvPicPr>
          <p:cNvPr id="1028" name="Picture 4" descr="https://upload.wikimedia.org/wikipedia/commons/e/ec/Baryon_decuplet.png"/>
          <p:cNvPicPr>
            <a:picLocks noChangeAspect="1" noChangeArrowheads="1"/>
          </p:cNvPicPr>
          <p:nvPr/>
        </p:nvPicPr>
        <p:blipFill>
          <a:blip r:embed="rId3" cstate="print"/>
          <a:srcRect/>
          <a:stretch>
            <a:fillRect/>
          </a:stretch>
        </p:blipFill>
        <p:spPr bwMode="auto">
          <a:xfrm>
            <a:off x="5029200" y="3230963"/>
            <a:ext cx="4114800" cy="2484037"/>
          </a:xfrm>
          <a:prstGeom prst="rect">
            <a:avLst/>
          </a:prstGeom>
          <a:noFill/>
        </p:spPr>
      </p:pic>
      <p:pic>
        <p:nvPicPr>
          <p:cNvPr id="1030" name="Picture 6" descr="https://upload.wikimedia.org/wikipedia/commons/thumb/c/cd/Noneto_mes%C3%B4nico_de_spin_0.png/220px-Noneto_mes%C3%B4nico_de_spin_0.png"/>
          <p:cNvPicPr>
            <a:picLocks noChangeAspect="1" noChangeArrowheads="1"/>
          </p:cNvPicPr>
          <p:nvPr/>
        </p:nvPicPr>
        <p:blipFill>
          <a:blip r:embed="rId4" cstate="print"/>
          <a:srcRect/>
          <a:stretch>
            <a:fillRect/>
          </a:stretch>
        </p:blipFill>
        <p:spPr bwMode="auto">
          <a:xfrm>
            <a:off x="6024354" y="444500"/>
            <a:ext cx="2319547" cy="1397000"/>
          </a:xfrm>
          <a:prstGeom prst="rect">
            <a:avLst/>
          </a:prstGeom>
          <a:solidFill>
            <a:schemeClr val="bg1"/>
          </a:solidFill>
        </p:spPr>
      </p:pic>
      <p:pic>
        <p:nvPicPr>
          <p:cNvPr id="1032" name="Picture 8" descr="https://upload.wikimedia.org/wikipedia/commons/thumb/0/0a/Noneto_mes%C3%B4nico_de_spin_1.png/220px-Noneto_mes%C3%B4nico_de_spin_1.png"/>
          <p:cNvPicPr>
            <a:picLocks noChangeAspect="1" noChangeArrowheads="1"/>
          </p:cNvPicPr>
          <p:nvPr/>
        </p:nvPicPr>
        <p:blipFill>
          <a:blip r:embed="rId5" cstate="print"/>
          <a:srcRect/>
          <a:stretch>
            <a:fillRect/>
          </a:stretch>
        </p:blipFill>
        <p:spPr bwMode="auto">
          <a:xfrm>
            <a:off x="685800" y="3556000"/>
            <a:ext cx="2095500" cy="1262063"/>
          </a:xfrm>
          <a:prstGeom prst="rect">
            <a:avLst/>
          </a:prstGeom>
          <a:solidFill>
            <a:schemeClr val="bg1"/>
          </a:solid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ext Box 2"/>
          <p:cNvSpPr txBox="1">
            <a:spLocks noChangeArrowheads="1"/>
          </p:cNvSpPr>
          <p:nvPr/>
        </p:nvSpPr>
        <p:spPr bwMode="auto">
          <a:xfrm>
            <a:off x="304800" y="1"/>
            <a:ext cx="8839200" cy="707886"/>
          </a:xfrm>
          <a:prstGeom prst="rect">
            <a:avLst/>
          </a:prstGeom>
          <a:noFill/>
          <a:ln w="9525">
            <a:noFill/>
            <a:miter lim="800000"/>
            <a:headEnd/>
            <a:tailEnd/>
          </a:ln>
          <a:effectLst/>
        </p:spPr>
        <p:txBody>
          <a:bodyPr>
            <a:spAutoFit/>
          </a:bodyPr>
          <a:lstStyle/>
          <a:p>
            <a:r>
              <a:rPr lang="en-US" sz="4000" b="1" u="sng"/>
              <a:t>Truly Fundamental particles</a:t>
            </a:r>
            <a:endParaRPr lang="en-US" sz="800"/>
          </a:p>
        </p:txBody>
      </p:sp>
      <p:sp>
        <p:nvSpPr>
          <p:cNvPr id="236548" name="Text Box 4"/>
          <p:cNvSpPr txBox="1">
            <a:spLocks noChangeArrowheads="1"/>
          </p:cNvSpPr>
          <p:nvPr/>
        </p:nvSpPr>
        <p:spPr bwMode="auto">
          <a:xfrm>
            <a:off x="228600" y="3910542"/>
            <a:ext cx="8686800" cy="1815882"/>
          </a:xfrm>
          <a:prstGeom prst="rect">
            <a:avLst/>
          </a:prstGeom>
          <a:noFill/>
          <a:ln w="38100">
            <a:noFill/>
            <a:miter lim="800000"/>
            <a:headEnd/>
            <a:tailEnd/>
          </a:ln>
          <a:effectLst/>
        </p:spPr>
        <p:txBody>
          <a:bodyPr>
            <a:spAutoFit/>
          </a:bodyPr>
          <a:lstStyle/>
          <a:p>
            <a:r>
              <a:rPr lang="en-US" dirty="0"/>
              <a:t>Generally accepted fundamental particles</a:t>
            </a:r>
          </a:p>
          <a:p>
            <a:r>
              <a:rPr lang="en-US" dirty="0"/>
              <a:t>Three generations</a:t>
            </a:r>
          </a:p>
          <a:p>
            <a:r>
              <a:rPr lang="en-US" dirty="0"/>
              <a:t>Top quark = 173.1 </a:t>
            </a:r>
            <a:r>
              <a:rPr lang="en-US" dirty="0" err="1"/>
              <a:t>GeV</a:t>
            </a:r>
            <a:r>
              <a:rPr lang="en-US" dirty="0"/>
              <a:t>/c</a:t>
            </a:r>
            <a:r>
              <a:rPr lang="en-US" baseline="30000" dirty="0"/>
              <a:t>2</a:t>
            </a:r>
          </a:p>
          <a:p>
            <a:r>
              <a:rPr lang="en-US" dirty="0"/>
              <a:t>Higgs Boson…</a:t>
            </a:r>
          </a:p>
        </p:txBody>
      </p:sp>
      <p:pic>
        <p:nvPicPr>
          <p:cNvPr id="236552" name="Picture 8" descr="S:\Images\Table32_5.JPG"/>
          <p:cNvPicPr>
            <a:picLocks noChangeAspect="1" noChangeArrowheads="1"/>
          </p:cNvPicPr>
          <p:nvPr/>
        </p:nvPicPr>
        <p:blipFill>
          <a:blip r:embed="rId3" cstate="print"/>
          <a:srcRect/>
          <a:stretch>
            <a:fillRect/>
          </a:stretch>
        </p:blipFill>
        <p:spPr bwMode="auto">
          <a:xfrm>
            <a:off x="304800" y="889001"/>
            <a:ext cx="8382000" cy="244871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6548">
                                            <p:txEl>
                                              <p:pRg st="0" end="0"/>
                                            </p:txEl>
                                          </p:spTgt>
                                        </p:tgtEl>
                                        <p:attrNameLst>
                                          <p:attrName>style.visibility</p:attrName>
                                        </p:attrNameLst>
                                      </p:cBhvr>
                                      <p:to>
                                        <p:strVal val="visible"/>
                                      </p:to>
                                    </p:set>
                                    <p:animEffect transition="in" filter="dissolve">
                                      <p:cBhvr>
                                        <p:cTn id="7" dur="500"/>
                                        <p:tgtEl>
                                          <p:spTgt spid="2365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6548">
                                            <p:txEl>
                                              <p:pRg st="1" end="1"/>
                                            </p:txEl>
                                          </p:spTgt>
                                        </p:tgtEl>
                                        <p:attrNameLst>
                                          <p:attrName>style.visibility</p:attrName>
                                        </p:attrNameLst>
                                      </p:cBhvr>
                                      <p:to>
                                        <p:strVal val="visible"/>
                                      </p:to>
                                    </p:set>
                                    <p:animEffect transition="in" filter="dissolve">
                                      <p:cBhvr>
                                        <p:cTn id="12" dur="500"/>
                                        <p:tgtEl>
                                          <p:spTgt spid="2365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6548">
                                            <p:txEl>
                                              <p:pRg st="2" end="2"/>
                                            </p:txEl>
                                          </p:spTgt>
                                        </p:tgtEl>
                                        <p:attrNameLst>
                                          <p:attrName>style.visibility</p:attrName>
                                        </p:attrNameLst>
                                      </p:cBhvr>
                                      <p:to>
                                        <p:strVal val="visible"/>
                                      </p:to>
                                    </p:set>
                                    <p:animEffect transition="in" filter="dissolve">
                                      <p:cBhvr>
                                        <p:cTn id="17" dur="500"/>
                                        <p:tgtEl>
                                          <p:spTgt spid="2365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6548">
                                            <p:txEl>
                                              <p:pRg st="3" end="3"/>
                                            </p:txEl>
                                          </p:spTgt>
                                        </p:tgtEl>
                                        <p:attrNameLst>
                                          <p:attrName>style.visibility</p:attrName>
                                        </p:attrNameLst>
                                      </p:cBhvr>
                                      <p:to>
                                        <p:strVal val="visible"/>
                                      </p:to>
                                    </p:set>
                                    <p:animEffect transition="in" filter="dissolve">
                                      <p:cBhvr>
                                        <p:cTn id="22" dur="500"/>
                                        <p:tgtEl>
                                          <p:spTgt spid="2365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8" grpId="0" build="p" autoUpdateAnimBg="0"/>
    </p:bld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6269</TotalTime>
  <Words>1089</Words>
  <Application>Microsoft Macintosh PowerPoint</Application>
  <PresentationFormat>On-screen Show (16:10)</PresentationFormat>
  <Paragraphs>48</Paragraphs>
  <Slides>11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Symbol</vt:lpstr>
      <vt:lpstr>Times New Roman</vt:lpstr>
      <vt:lpstr>Verdana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Tualatin High School</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Murray</dc:creator>
  <cp:lastModifiedBy>Microsoft Office User</cp:lastModifiedBy>
  <cp:revision>653</cp:revision>
  <dcterms:created xsi:type="dcterms:W3CDTF">2001-03-01T17:38:38Z</dcterms:created>
  <dcterms:modified xsi:type="dcterms:W3CDTF">2019-03-11T23:14:36Z</dcterms:modified>
</cp:coreProperties>
</file>