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69" r:id="rId2"/>
    <p:sldId id="493" r:id="rId3"/>
    <p:sldId id="460" r:id="rId4"/>
    <p:sldId id="485" r:id="rId5"/>
    <p:sldId id="488" r:id="rId6"/>
    <p:sldId id="486" r:id="rId7"/>
    <p:sldId id="484" r:id="rId8"/>
    <p:sldId id="461" r:id="rId9"/>
    <p:sldId id="500" r:id="rId10"/>
    <p:sldId id="455" r:id="rId11"/>
    <p:sldId id="505" r:id="rId12"/>
    <p:sldId id="506" r:id="rId13"/>
    <p:sldId id="501" r:id="rId14"/>
    <p:sldId id="507" r:id="rId15"/>
    <p:sldId id="508" r:id="rId16"/>
    <p:sldId id="504" r:id="rId17"/>
    <p:sldId id="515" r:id="rId18"/>
    <p:sldId id="509" r:id="rId19"/>
    <p:sldId id="511" r:id="rId20"/>
    <p:sldId id="510" r:id="rId21"/>
    <p:sldId id="512" r:id="rId22"/>
    <p:sldId id="513" r:id="rId23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68" autoAdjust="0"/>
    <p:restoredTop sz="92667" autoAdjust="0"/>
  </p:normalViewPr>
  <p:slideViewPr>
    <p:cSldViewPr>
      <p:cViewPr varScale="1">
        <p:scale>
          <a:sx n="76" d="100"/>
          <a:sy n="76" d="100"/>
        </p:scale>
        <p:origin x="-96" y="-111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-142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7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7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7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BFEA56-A706-4522-AB10-505F874B1F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1229D-F6FB-4F24-960F-4A3531613A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669A5-310C-4A0A-A4DA-FA09CEC937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08000"/>
            <a:ext cx="19431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08000"/>
            <a:ext cx="56769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1A111-029D-4200-9957-0747FEB24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09746-4C24-4A53-B2F3-785D8B107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E5384-297E-477A-9114-AE37F6DF24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30240-A2E4-4507-9C00-B8CE47AF6F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6934E-B709-4A29-9D78-DB8815A8A2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B3650-F870-4A45-A126-0294F865D1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7AB62-0B18-4956-A732-E521AA7D7D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B5928-ED18-4181-9521-B9A68C733F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AE385-D41F-4A13-83D1-9A248025B8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344DA0-14C6-4005-A660-E53D6AA006F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3" name="Picture 3" descr="C:\Documents and Settings\622murray.TTSDCIM\Desktop\Table32_2.JPG"/>
          <p:cNvPicPr>
            <a:picLocks noChangeAspect="1" noChangeArrowheads="1"/>
          </p:cNvPicPr>
          <p:nvPr/>
        </p:nvPicPr>
        <p:blipFill>
          <a:blip r:embed="rId2" cstate="print"/>
          <a:srcRect r="183" b="8888"/>
          <a:stretch>
            <a:fillRect/>
          </a:stretch>
        </p:blipFill>
        <p:spPr bwMode="auto">
          <a:xfrm>
            <a:off x="0" y="0"/>
            <a:ext cx="9144000" cy="5529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1629506" y="889000"/>
            <a:ext cx="5889753" cy="23083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800" u="sng" dirty="0"/>
              <a:t>Whiteboards:</a:t>
            </a:r>
          </a:p>
          <a:p>
            <a:pPr algn="ctr"/>
            <a:r>
              <a:rPr lang="en-US" sz="4800" dirty="0"/>
              <a:t> </a:t>
            </a:r>
            <a:r>
              <a:rPr lang="en-US" sz="4800" dirty="0" smtClean="0"/>
              <a:t>Is the Decay Possible?</a:t>
            </a:r>
            <a:endParaRPr lang="en-US" sz="4800" dirty="0"/>
          </a:p>
          <a:p>
            <a:pPr algn="ctr"/>
            <a:r>
              <a:rPr lang="en-US" sz="4800" dirty="0" smtClean="0"/>
              <a:t>1-5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300038"/>
            <a:ext cx="683895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813" y="300038"/>
            <a:ext cx="681037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feynman diagram of muon dec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9758" y="1291145"/>
            <a:ext cx="5627843" cy="397935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667001" y="317500"/>
            <a:ext cx="3222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</a:t>
            </a:r>
            <a:r>
              <a:rPr lang="en-US" baseline="30000" dirty="0" smtClean="0">
                <a:sym typeface="Symbol" pitchFamily="18" charset="2"/>
              </a:rPr>
              <a:t>-</a:t>
            </a:r>
            <a:r>
              <a:rPr lang="en-US" dirty="0" smtClean="0"/>
              <a:t>  ---&gt; </a:t>
            </a:r>
            <a:r>
              <a:rPr lang="en-US" dirty="0" smtClean="0">
                <a:sym typeface="Symbol" pitchFamily="18" charset="2"/>
              </a:rPr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 +  </a:t>
            </a:r>
            <a:r>
              <a:rPr lang="en-US" dirty="0" smtClean="0">
                <a:sym typeface="Symbol" pitchFamily="18" charset="2"/>
              </a:rPr>
              <a:t></a:t>
            </a:r>
            <a:r>
              <a:rPr lang="en-US" baseline="-25000" dirty="0" smtClean="0">
                <a:sym typeface="Symbol" pitchFamily="18" charset="2"/>
              </a:rPr>
              <a:t>e  </a:t>
            </a:r>
            <a:r>
              <a:rPr lang="en-US" dirty="0" smtClean="0"/>
              <a:t>+  </a:t>
            </a:r>
            <a:r>
              <a:rPr lang="en-US" dirty="0" smtClean="0">
                <a:sym typeface="Symbol" pitchFamily="18" charset="2"/>
              </a:rPr>
              <a:t></a:t>
            </a:r>
            <a:r>
              <a:rPr lang="en-US" baseline="-25000" dirty="0" smtClean="0">
                <a:sym typeface="Symbol" pitchFamily="18" charset="2"/>
              </a:rPr>
              <a:t></a:t>
            </a:r>
            <a:endParaRPr lang="en-US" baseline="-25000" dirty="0">
              <a:sym typeface="Symbol" pitchFamily="18" charset="2"/>
            </a:endParaRP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4572000" y="4445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388" y="352425"/>
            <a:ext cx="675322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388" y="328613"/>
            <a:ext cx="675322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14325"/>
            <a:ext cx="67056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541874" y="889000"/>
            <a:ext cx="8065028" cy="23083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800" u="sng" dirty="0"/>
              <a:t>Whiteboards:</a:t>
            </a:r>
          </a:p>
          <a:p>
            <a:pPr algn="ctr"/>
            <a:r>
              <a:rPr lang="en-US" sz="4800" dirty="0"/>
              <a:t> </a:t>
            </a:r>
            <a:r>
              <a:rPr lang="en-US" sz="4800" dirty="0" smtClean="0"/>
              <a:t>Find the missing decay product</a:t>
            </a:r>
            <a:endParaRPr lang="en-US" sz="4800" dirty="0"/>
          </a:p>
          <a:p>
            <a:pPr algn="ctr"/>
            <a:r>
              <a:rPr lang="en-US" sz="4800" dirty="0" smtClean="0"/>
              <a:t>1-5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338" y="295275"/>
            <a:ext cx="679132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Image result for feynman diagram tau decay"/>
          <p:cNvPicPr>
            <a:picLocks noChangeAspect="1" noChangeArrowheads="1"/>
          </p:cNvPicPr>
          <p:nvPr/>
        </p:nvPicPr>
        <p:blipFill>
          <a:blip r:embed="rId2" cstate="print"/>
          <a:srcRect r="28811"/>
          <a:stretch>
            <a:fillRect/>
          </a:stretch>
        </p:blipFill>
        <p:spPr bwMode="auto">
          <a:xfrm>
            <a:off x="914400" y="1460500"/>
            <a:ext cx="4343400" cy="2633700"/>
          </a:xfrm>
          <a:prstGeom prst="rect">
            <a:avLst/>
          </a:prstGeom>
          <a:noFill/>
        </p:spPr>
      </p:pic>
      <p:pic>
        <p:nvPicPr>
          <p:cNvPr id="3" name="Picture 2" descr="Image result for feynman diagram tau decay"/>
          <p:cNvPicPr>
            <a:picLocks noChangeAspect="1" noChangeArrowheads="1"/>
          </p:cNvPicPr>
          <p:nvPr/>
        </p:nvPicPr>
        <p:blipFill>
          <a:blip r:embed="rId2" cstate="print"/>
          <a:srcRect l="81180" r="10077"/>
          <a:stretch>
            <a:fillRect/>
          </a:stretch>
        </p:blipFill>
        <p:spPr bwMode="auto">
          <a:xfrm>
            <a:off x="5257800" y="1460500"/>
            <a:ext cx="533400" cy="263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3" name="Picture 3" descr="C:\Documents and Settings\622murray.TTSDCIM\Desktop\Table32_2.JPG"/>
          <p:cNvPicPr>
            <a:picLocks noChangeAspect="1" noChangeArrowheads="1"/>
          </p:cNvPicPr>
          <p:nvPr/>
        </p:nvPicPr>
        <p:blipFill>
          <a:blip r:embed="rId2" cstate="print"/>
          <a:srcRect r="65896" b="8888"/>
          <a:stretch>
            <a:fillRect/>
          </a:stretch>
        </p:blipFill>
        <p:spPr bwMode="auto">
          <a:xfrm>
            <a:off x="0" y="0"/>
            <a:ext cx="3124200" cy="5529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338" y="309563"/>
            <a:ext cx="679132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338" y="304800"/>
            <a:ext cx="67913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338" y="309563"/>
            <a:ext cx="679132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ext Box 2"/>
          <p:cNvSpPr txBox="1">
            <a:spLocks noChangeArrowheads="1"/>
          </p:cNvSpPr>
          <p:nvPr/>
        </p:nvSpPr>
        <p:spPr bwMode="auto">
          <a:xfrm>
            <a:off x="304800" y="1"/>
            <a:ext cx="861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u="sng"/>
              <a:t>Conservation Laws - Lepton Number </a:t>
            </a:r>
            <a:endParaRPr lang="en-US" sz="800"/>
          </a:p>
        </p:txBody>
      </p:sp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76201" y="2603500"/>
            <a:ext cx="4572000" cy="30469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Lepton number is conserved too</a:t>
            </a:r>
          </a:p>
          <a:p>
            <a:pPr lvl="1"/>
            <a:r>
              <a:rPr lang="en-US" sz="2400" dirty="0"/>
              <a:t>L</a:t>
            </a:r>
            <a:r>
              <a:rPr lang="en-US" sz="2400" baseline="-25000" dirty="0"/>
              <a:t>e</a:t>
            </a:r>
            <a:r>
              <a:rPr lang="en-US" sz="2400" dirty="0"/>
              <a:t> - Electron/electron neutrino</a:t>
            </a:r>
          </a:p>
          <a:p>
            <a:pPr lvl="1"/>
            <a:r>
              <a:rPr lang="en-US" sz="2400" dirty="0"/>
              <a:t>L</a:t>
            </a:r>
            <a:r>
              <a:rPr lang="en-US" sz="2400" baseline="-25000" dirty="0">
                <a:sym typeface="Symbol" pitchFamily="18" charset="2"/>
              </a:rPr>
              <a:t></a:t>
            </a:r>
            <a:r>
              <a:rPr lang="en-US" sz="2400" dirty="0"/>
              <a:t> - Muon/</a:t>
            </a:r>
            <a:r>
              <a:rPr lang="en-US" sz="2400" dirty="0" err="1"/>
              <a:t>muon</a:t>
            </a:r>
            <a:r>
              <a:rPr lang="en-US" sz="2400" dirty="0"/>
              <a:t> neutrino</a:t>
            </a:r>
          </a:p>
          <a:p>
            <a:pPr lvl="1"/>
            <a:r>
              <a:rPr lang="en-US" sz="2400" dirty="0"/>
              <a:t>L</a:t>
            </a:r>
            <a:r>
              <a:rPr lang="en-US" sz="2400" baseline="-25000" dirty="0">
                <a:sym typeface="Symbol" pitchFamily="18" charset="2"/>
              </a:rPr>
              <a:t></a:t>
            </a:r>
            <a:r>
              <a:rPr lang="en-US" sz="2400" dirty="0"/>
              <a:t> - Tau/Tau neutrino</a:t>
            </a:r>
          </a:p>
          <a:p>
            <a:r>
              <a:rPr lang="en-US" sz="2400" dirty="0"/>
              <a:t>Remember - anti particles have </a:t>
            </a:r>
            <a:r>
              <a:rPr lang="en-US" sz="2400" u="sng" dirty="0"/>
              <a:t>negative</a:t>
            </a:r>
            <a:r>
              <a:rPr lang="en-US" sz="2400" dirty="0"/>
              <a:t> lepton numbers</a:t>
            </a:r>
          </a:p>
          <a:p>
            <a:r>
              <a:rPr lang="en-US" sz="2400" dirty="0"/>
              <a:t>Neutrinos are believed to have mass</a:t>
            </a:r>
          </a:p>
        </p:txBody>
      </p:sp>
      <p:grpSp>
        <p:nvGrpSpPr>
          <p:cNvPr id="228363" name="Group 11"/>
          <p:cNvGrpSpPr>
            <a:grpSpLocks/>
          </p:cNvGrpSpPr>
          <p:nvPr/>
        </p:nvGrpSpPr>
        <p:grpSpPr bwMode="auto">
          <a:xfrm>
            <a:off x="0" y="571500"/>
            <a:ext cx="9144000" cy="1895740"/>
            <a:chOff x="0" y="1255"/>
            <a:chExt cx="5760" cy="1433"/>
          </a:xfrm>
        </p:grpSpPr>
        <p:pic>
          <p:nvPicPr>
            <p:cNvPr id="228361" name="Picture 9" descr="C:\Documents and Settings\622murray.TTSDCIM\Desktop\Table32_2.JPG"/>
            <p:cNvPicPr>
              <a:picLocks noChangeAspect="1" noChangeArrowheads="1"/>
            </p:cNvPicPr>
            <p:nvPr/>
          </p:nvPicPr>
          <p:blipFill>
            <a:blip r:embed="rId2" cstate="print"/>
            <a:srcRect b="86604"/>
            <a:stretch>
              <a:fillRect/>
            </a:stretch>
          </p:blipFill>
          <p:spPr bwMode="auto">
            <a:xfrm>
              <a:off x="0" y="1255"/>
              <a:ext cx="5760" cy="614"/>
            </a:xfrm>
            <a:prstGeom prst="rect">
              <a:avLst/>
            </a:prstGeom>
            <a:noFill/>
          </p:spPr>
        </p:pic>
        <p:pic>
          <p:nvPicPr>
            <p:cNvPr id="228362" name="Picture 10" descr="C:\Documents and Settings\622murray.TTSDCIM\Desktop\Table32_2.JPG"/>
            <p:cNvPicPr>
              <a:picLocks noChangeAspect="1" noChangeArrowheads="1"/>
            </p:cNvPicPr>
            <p:nvPr/>
          </p:nvPicPr>
          <p:blipFill>
            <a:blip r:embed="rId2" cstate="print"/>
            <a:srcRect t="21860" b="60324"/>
            <a:stretch>
              <a:fillRect/>
            </a:stretch>
          </p:blipFill>
          <p:spPr bwMode="auto">
            <a:xfrm>
              <a:off x="0" y="1872"/>
              <a:ext cx="5760" cy="816"/>
            </a:xfrm>
            <a:prstGeom prst="rect">
              <a:avLst/>
            </a:prstGeom>
            <a:noFill/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3926" y="3365500"/>
            <a:ext cx="44100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8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8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8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8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8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8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4450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the following decay occur?</a:t>
            </a:r>
          </a:p>
          <a:p>
            <a:endParaRPr lang="en-US" sz="2400" dirty="0" smtClean="0"/>
          </a:p>
          <a:p>
            <a:r>
              <a:rPr lang="en-US" sz="2400" dirty="0" smtClean="0"/>
              <a:t>			τ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   →    </a:t>
            </a:r>
            <a:r>
              <a:rPr lang="en-US" sz="2400" dirty="0" smtClean="0">
                <a:sym typeface="Symbol"/>
              </a:rPr>
              <a:t></a:t>
            </a:r>
            <a:r>
              <a:rPr lang="en-US" sz="2400" baseline="30000" dirty="0" smtClean="0">
                <a:sym typeface="Symbol"/>
              </a:rPr>
              <a:t>-</a:t>
            </a:r>
            <a:r>
              <a:rPr lang="en-US" sz="2400" dirty="0" smtClean="0">
                <a:sym typeface="Symbol"/>
              </a:rPr>
              <a:t>    +    </a:t>
            </a:r>
            <a:r>
              <a:rPr lang="en-US" sz="2400" baseline="30000" dirty="0" smtClean="0">
                <a:sym typeface="Symbol"/>
              </a:rPr>
              <a:t>o</a:t>
            </a:r>
            <a:r>
              <a:rPr lang="en-US" sz="2400" dirty="0" smtClean="0">
                <a:sym typeface="Symbol"/>
              </a:rPr>
              <a:t>    +    </a:t>
            </a:r>
            <a:r>
              <a:rPr lang="el-GR" sz="2400" baseline="-25000" dirty="0" smtClean="0">
                <a:sym typeface="Symbol"/>
              </a:rPr>
              <a:t>τ</a:t>
            </a:r>
            <a:endParaRPr lang="en-US" sz="2400" baseline="-250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Charge:</a:t>
            </a:r>
          </a:p>
          <a:p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Mass/Energy:</a:t>
            </a:r>
          </a:p>
          <a:p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L</a:t>
            </a:r>
            <a:r>
              <a:rPr lang="el-GR" sz="2400" baseline="-25000" dirty="0" smtClean="0">
                <a:sym typeface="Symbol"/>
              </a:rPr>
              <a:t>τ</a:t>
            </a:r>
            <a:r>
              <a:rPr lang="en-US" sz="2400" dirty="0" smtClean="0">
                <a:sym typeface="Symbol"/>
              </a:rPr>
              <a:t>:</a:t>
            </a:r>
          </a:p>
          <a:p>
            <a:endParaRPr lang="en-US" sz="2400" dirty="0"/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838200" y="1579563"/>
            <a:ext cx="7239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/>
          <p:nvPr/>
        </p:nvCxnSpPr>
        <p:spPr bwMode="auto">
          <a:xfrm flipH="1">
            <a:off x="838200" y="2159000"/>
            <a:ext cx="7239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flipH="1">
            <a:off x="838200" y="2794000"/>
            <a:ext cx="7239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2895600" y="1270000"/>
            <a:ext cx="0" cy="2159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838200" y="3429000"/>
            <a:ext cx="7239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3" descr="C:\Documents and Settings\622murray.TTSDCIM\Desktop\Table32_2.JPG"/>
          <p:cNvPicPr>
            <a:picLocks noChangeAspect="1" noChangeArrowheads="1"/>
          </p:cNvPicPr>
          <p:nvPr/>
        </p:nvPicPr>
        <p:blipFill>
          <a:blip r:embed="rId2" cstate="print"/>
          <a:srcRect l="9150" t="20925" r="47596" b="50826"/>
          <a:stretch>
            <a:fillRect/>
          </a:stretch>
        </p:blipFill>
        <p:spPr bwMode="auto">
          <a:xfrm>
            <a:off x="5181600" y="4000500"/>
            <a:ext cx="3962400" cy="17145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9601" y="4381500"/>
            <a:ext cx="43604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Does it have enough mass?</a:t>
            </a:r>
          </a:p>
          <a:p>
            <a:r>
              <a:rPr lang="en-US" sz="2000" dirty="0" smtClean="0"/>
              <a:t>Can a Muon decay into mesons</a:t>
            </a:r>
          </a:p>
          <a:p>
            <a:r>
              <a:rPr lang="en-US" sz="2000" dirty="0" smtClean="0"/>
              <a:t>Could a Tau decay into a baryon/meson?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278983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18&gt;1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4450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missing decay product?</a:t>
            </a:r>
          </a:p>
          <a:p>
            <a:endParaRPr lang="en-US" sz="2400" dirty="0" smtClean="0"/>
          </a:p>
          <a:p>
            <a:r>
              <a:rPr lang="en-US" sz="2400" dirty="0" smtClean="0"/>
              <a:t>			τ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   →   </a:t>
            </a:r>
            <a:r>
              <a:rPr lang="en-US" sz="2400" dirty="0" smtClean="0">
                <a:sym typeface="Symbol"/>
              </a:rPr>
              <a:t> </a:t>
            </a:r>
            <a:r>
              <a:rPr lang="el-GR" sz="2400" baseline="-25000" dirty="0" smtClean="0">
                <a:sym typeface="Symbol"/>
              </a:rPr>
              <a:t>τ</a:t>
            </a:r>
            <a:r>
              <a:rPr lang="en-US" sz="2400" dirty="0" smtClean="0"/>
              <a:t>    +    e-    +     ??</a:t>
            </a:r>
            <a:endParaRPr lang="en-US" sz="2400" baseline="-250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Charge:</a:t>
            </a:r>
          </a:p>
          <a:p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Mass/Energy:</a:t>
            </a:r>
          </a:p>
          <a:p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L</a:t>
            </a:r>
            <a:r>
              <a:rPr lang="el-GR" sz="2400" baseline="-25000" dirty="0" smtClean="0">
                <a:sym typeface="Symbol"/>
              </a:rPr>
              <a:t>τ</a:t>
            </a:r>
            <a:r>
              <a:rPr lang="en-US" sz="2400" dirty="0" smtClean="0">
                <a:sym typeface="Symbol"/>
              </a:rPr>
              <a:t>:</a:t>
            </a:r>
          </a:p>
          <a:p>
            <a:endParaRPr lang="en-US" sz="2400" dirty="0"/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838200" y="1579563"/>
            <a:ext cx="7239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/>
          <p:nvPr/>
        </p:nvCxnSpPr>
        <p:spPr bwMode="auto">
          <a:xfrm flipH="1">
            <a:off x="838200" y="2159000"/>
            <a:ext cx="7239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flipH="1">
            <a:off x="838200" y="2794000"/>
            <a:ext cx="7239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2895600" y="1270000"/>
            <a:ext cx="0" cy="2159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838200" y="3429000"/>
            <a:ext cx="7239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3" descr="C:\Documents and Settings\622murray.TTSDCIM\Desktop\Table32_2.JPG"/>
          <p:cNvPicPr>
            <a:picLocks noChangeAspect="1" noChangeArrowheads="1"/>
          </p:cNvPicPr>
          <p:nvPr/>
        </p:nvPicPr>
        <p:blipFill>
          <a:blip r:embed="rId2" cstate="print"/>
          <a:srcRect l="9150" t="20925" r="47596" b="50826"/>
          <a:stretch>
            <a:fillRect/>
          </a:stretch>
        </p:blipFill>
        <p:spPr bwMode="auto">
          <a:xfrm>
            <a:off x="5181600" y="4000500"/>
            <a:ext cx="3962400" cy="17145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5278983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19&gt;1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295900"/>
            <a:ext cx="2095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44500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the following decay occur?</a:t>
            </a:r>
          </a:p>
          <a:p>
            <a:endParaRPr lang="en-US" sz="2400" dirty="0" smtClean="0"/>
          </a:p>
          <a:p>
            <a:r>
              <a:rPr lang="en-US" sz="2400" dirty="0" smtClean="0"/>
              <a:t>			τ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 →  </a:t>
            </a:r>
            <a:r>
              <a:rPr lang="en-US" sz="2400" dirty="0" smtClean="0">
                <a:sym typeface="Symbol"/>
              </a:rPr>
              <a:t></a:t>
            </a:r>
            <a:r>
              <a:rPr lang="en-US" sz="2400" baseline="30000" dirty="0" smtClean="0">
                <a:sym typeface="Symbol"/>
              </a:rPr>
              <a:t>-</a:t>
            </a:r>
            <a:r>
              <a:rPr lang="en-US" sz="2400" dirty="0" smtClean="0">
                <a:sym typeface="Symbol"/>
              </a:rPr>
              <a:t>  +  </a:t>
            </a:r>
            <a:r>
              <a:rPr lang="en-US" sz="2400" baseline="30000" dirty="0" smtClean="0">
                <a:sym typeface="Symbol"/>
              </a:rPr>
              <a:t>+  </a:t>
            </a:r>
            <a:r>
              <a:rPr lang="en-US" sz="2400" dirty="0" smtClean="0">
                <a:sym typeface="Symbol"/>
              </a:rPr>
              <a:t>+  </a:t>
            </a:r>
            <a:r>
              <a:rPr lang="en-US" sz="2400" baseline="30000" dirty="0" smtClean="0">
                <a:sym typeface="Symbol"/>
              </a:rPr>
              <a:t>+</a:t>
            </a:r>
            <a:r>
              <a:rPr lang="en-US" sz="2400" dirty="0" smtClean="0">
                <a:sym typeface="Symbol"/>
              </a:rPr>
              <a:t>  +  </a:t>
            </a:r>
            <a:r>
              <a:rPr lang="en-US" sz="2400" baseline="30000" dirty="0" smtClean="0">
                <a:sym typeface="Symbol"/>
              </a:rPr>
              <a:t>o</a:t>
            </a:r>
            <a:r>
              <a:rPr lang="en-US" sz="2400" dirty="0" smtClean="0">
                <a:sym typeface="Symbol"/>
              </a:rPr>
              <a:t>  +  </a:t>
            </a:r>
            <a:r>
              <a:rPr lang="el-GR" sz="2400" baseline="-25000" dirty="0" smtClean="0">
                <a:sym typeface="Symbol"/>
              </a:rPr>
              <a:t>τ</a:t>
            </a:r>
            <a:endParaRPr lang="en-US" sz="2400" baseline="-250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Charge:</a:t>
            </a:r>
          </a:p>
          <a:p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Mass/Energy:</a:t>
            </a:r>
          </a:p>
          <a:p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L</a:t>
            </a:r>
            <a:r>
              <a:rPr lang="el-GR" sz="2400" baseline="-25000" dirty="0" smtClean="0">
                <a:sym typeface="Symbol"/>
              </a:rPr>
              <a:t>τ</a:t>
            </a:r>
            <a:r>
              <a:rPr lang="en-US" sz="2400" dirty="0" smtClean="0">
                <a:sym typeface="Symbol"/>
              </a:rPr>
              <a:t>:</a:t>
            </a:r>
          </a:p>
          <a:p>
            <a:endParaRPr lang="en-US" sz="2400" dirty="0"/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838200" y="1638300"/>
            <a:ext cx="7239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/>
          <p:nvPr/>
        </p:nvCxnSpPr>
        <p:spPr bwMode="auto">
          <a:xfrm flipH="1">
            <a:off x="838200" y="2159000"/>
            <a:ext cx="7239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flipH="1">
            <a:off x="838200" y="2794000"/>
            <a:ext cx="7239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2895600" y="1270000"/>
            <a:ext cx="0" cy="2159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838200" y="3429000"/>
            <a:ext cx="7239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3" descr="C:\Documents and Settings\622murray.TTSDCIM\Desktop\Table32_2.JPG"/>
          <p:cNvPicPr>
            <a:picLocks noChangeAspect="1" noChangeArrowheads="1"/>
          </p:cNvPicPr>
          <p:nvPr/>
        </p:nvPicPr>
        <p:blipFill>
          <a:blip r:embed="rId2" cstate="print"/>
          <a:srcRect l="9150" t="20925" r="47596" b="50826"/>
          <a:stretch>
            <a:fillRect/>
          </a:stretch>
        </p:blipFill>
        <p:spPr bwMode="auto">
          <a:xfrm>
            <a:off x="5181600" y="4000500"/>
            <a:ext cx="3962400" cy="17145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733800" y="52959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thumb/1/11/Feynman_diagram_of_decay_of_tau_lepton.svg/260px-Feynman_diagram_of_decay_of_tau_lepto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54000"/>
            <a:ext cx="3228620" cy="1397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r="26792"/>
          <a:stretch>
            <a:fillRect/>
          </a:stretch>
        </p:blipFill>
        <p:spPr bwMode="auto">
          <a:xfrm>
            <a:off x="0" y="1968500"/>
            <a:ext cx="73914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387" name="Group 11"/>
          <p:cNvGrpSpPr>
            <a:grpSpLocks/>
          </p:cNvGrpSpPr>
          <p:nvPr/>
        </p:nvGrpSpPr>
        <p:grpSpPr bwMode="auto">
          <a:xfrm>
            <a:off x="76200" y="2628900"/>
            <a:ext cx="8534400" cy="923396"/>
            <a:chOff x="48" y="2304"/>
            <a:chExt cx="5376" cy="698"/>
          </a:xfrm>
        </p:grpSpPr>
        <p:sp>
          <p:nvSpPr>
            <p:cNvPr id="229384" name="Text Box 8"/>
            <p:cNvSpPr txBox="1">
              <a:spLocks noChangeArrowheads="1"/>
            </p:cNvSpPr>
            <p:nvPr/>
          </p:nvSpPr>
          <p:spPr bwMode="auto">
            <a:xfrm>
              <a:off x="48" y="2304"/>
              <a:ext cx="5376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baseline="30000" dirty="0"/>
                <a:t>60</a:t>
              </a:r>
              <a:r>
                <a:rPr lang="en-US" sz="4000" baseline="-25000" dirty="0"/>
                <a:t>27</a:t>
              </a:r>
              <a:r>
                <a:rPr lang="en-US" sz="4000" dirty="0"/>
                <a:t>Co 		</a:t>
              </a:r>
              <a:r>
                <a:rPr lang="en-US" sz="4000" baseline="30000" dirty="0"/>
                <a:t>60</a:t>
              </a:r>
              <a:r>
                <a:rPr lang="en-US" sz="4000" baseline="-25000" dirty="0"/>
                <a:t>28</a:t>
              </a:r>
              <a:r>
                <a:rPr lang="en-US" sz="4000" dirty="0"/>
                <a:t>Ni   +   </a:t>
              </a:r>
              <a:r>
                <a:rPr lang="en-US" sz="5400" dirty="0">
                  <a:sym typeface="Symbol" pitchFamily="18" charset="2"/>
                </a:rPr>
                <a:t>-   +   </a:t>
              </a:r>
              <a:r>
                <a:rPr lang="en-US" sz="5400" baseline="-25000" dirty="0">
                  <a:sym typeface="Symbol" pitchFamily="18" charset="2"/>
                </a:rPr>
                <a:t>e</a:t>
              </a:r>
            </a:p>
          </p:txBody>
        </p:sp>
        <p:sp>
          <p:nvSpPr>
            <p:cNvPr id="229385" name="Line 9"/>
            <p:cNvSpPr>
              <a:spLocks noChangeShapeType="1"/>
            </p:cNvSpPr>
            <p:nvPr/>
          </p:nvSpPr>
          <p:spPr bwMode="auto">
            <a:xfrm>
              <a:off x="4512" y="2496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9386" name="Line 10"/>
            <p:cNvSpPr>
              <a:spLocks noChangeShapeType="1"/>
            </p:cNvSpPr>
            <p:nvPr/>
          </p:nvSpPr>
          <p:spPr bwMode="auto">
            <a:xfrm>
              <a:off x="1056" y="2640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29390" name="Group 14"/>
          <p:cNvGrpSpPr>
            <a:grpSpLocks/>
          </p:cNvGrpSpPr>
          <p:nvPr/>
        </p:nvGrpSpPr>
        <p:grpSpPr bwMode="auto">
          <a:xfrm>
            <a:off x="76200" y="3924300"/>
            <a:ext cx="8534400" cy="923396"/>
            <a:chOff x="48" y="2736"/>
            <a:chExt cx="5376" cy="698"/>
          </a:xfrm>
        </p:grpSpPr>
        <p:sp>
          <p:nvSpPr>
            <p:cNvPr id="229388" name="Text Box 12"/>
            <p:cNvSpPr txBox="1">
              <a:spLocks noChangeArrowheads="1"/>
            </p:cNvSpPr>
            <p:nvPr/>
          </p:nvSpPr>
          <p:spPr bwMode="auto">
            <a:xfrm>
              <a:off x="48" y="2736"/>
              <a:ext cx="5376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baseline="30000" dirty="0"/>
                <a:t>13</a:t>
              </a:r>
              <a:r>
                <a:rPr lang="en-US" sz="4000" baseline="-25000" dirty="0"/>
                <a:t>7</a:t>
              </a:r>
              <a:r>
                <a:rPr lang="en-US" sz="4000" dirty="0"/>
                <a:t>N 		</a:t>
              </a:r>
              <a:r>
                <a:rPr lang="en-US" sz="4000" baseline="30000" dirty="0"/>
                <a:t>13</a:t>
              </a:r>
              <a:r>
                <a:rPr lang="en-US" sz="4000" baseline="-25000" dirty="0"/>
                <a:t>6</a:t>
              </a:r>
              <a:r>
                <a:rPr lang="en-US" sz="4000" dirty="0"/>
                <a:t>C   </a:t>
              </a:r>
              <a:r>
                <a:rPr lang="en-US" sz="3600" dirty="0"/>
                <a:t>  </a:t>
              </a:r>
              <a:r>
                <a:rPr lang="en-US" sz="4000" dirty="0"/>
                <a:t>+   </a:t>
              </a:r>
              <a:r>
                <a:rPr lang="en-US" sz="5400" dirty="0">
                  <a:sym typeface="Symbol" pitchFamily="18" charset="2"/>
                </a:rPr>
                <a:t></a:t>
              </a:r>
              <a:r>
                <a:rPr lang="en-US" sz="3600" dirty="0">
                  <a:sym typeface="Symbol" pitchFamily="18" charset="2"/>
                </a:rPr>
                <a:t>+</a:t>
              </a:r>
              <a:r>
                <a:rPr lang="en-US" sz="5400" dirty="0">
                  <a:sym typeface="Symbol" pitchFamily="18" charset="2"/>
                </a:rPr>
                <a:t>   + </a:t>
              </a:r>
              <a:r>
                <a:rPr lang="en-US" sz="5400" baseline="-25000" dirty="0">
                  <a:sym typeface="Symbol" pitchFamily="18" charset="2"/>
                </a:rPr>
                <a:t>e</a:t>
              </a:r>
            </a:p>
          </p:txBody>
        </p:sp>
        <p:sp>
          <p:nvSpPr>
            <p:cNvPr id="229389" name="Line 13"/>
            <p:cNvSpPr>
              <a:spLocks noChangeShapeType="1"/>
            </p:cNvSpPr>
            <p:nvPr/>
          </p:nvSpPr>
          <p:spPr bwMode="auto">
            <a:xfrm>
              <a:off x="1056" y="3072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29391" name="Text Box 15"/>
          <p:cNvSpPr txBox="1">
            <a:spLocks noChangeArrowheads="1"/>
          </p:cNvSpPr>
          <p:nvPr/>
        </p:nvSpPr>
        <p:spPr bwMode="auto">
          <a:xfrm>
            <a:off x="152401" y="1790700"/>
            <a:ext cx="8946680" cy="95410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Beta Decay:</a:t>
            </a:r>
          </a:p>
          <a:p>
            <a:r>
              <a:rPr lang="en-US" dirty="0"/>
              <a:t>Emission of an electron neutrino allowed L</a:t>
            </a:r>
            <a:r>
              <a:rPr lang="en-US" baseline="-25000" dirty="0"/>
              <a:t>e</a:t>
            </a:r>
            <a:r>
              <a:rPr lang="en-US" dirty="0"/>
              <a:t> to be conserved:</a:t>
            </a:r>
          </a:p>
        </p:txBody>
      </p:sp>
      <p:sp>
        <p:nvSpPr>
          <p:cNvPr id="229392" name="Text Box 16"/>
          <p:cNvSpPr txBox="1">
            <a:spLocks noChangeArrowheads="1"/>
          </p:cNvSpPr>
          <p:nvPr/>
        </p:nvSpPr>
        <p:spPr bwMode="auto">
          <a:xfrm>
            <a:off x="1219201" y="190500"/>
            <a:ext cx="6001964" cy="1200329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			 	L</a:t>
            </a:r>
            <a:r>
              <a:rPr lang="en-US" sz="2400" baseline="-25000" dirty="0"/>
              <a:t>e</a:t>
            </a:r>
            <a:r>
              <a:rPr lang="en-US" sz="2400" dirty="0"/>
              <a:t>	L</a:t>
            </a:r>
            <a:r>
              <a:rPr lang="en-US" sz="2400" baseline="-25000" dirty="0">
                <a:sym typeface="Symbol" pitchFamily="18" charset="2"/>
              </a:rPr>
              <a:t></a:t>
            </a:r>
            <a:r>
              <a:rPr lang="en-US" sz="2400" dirty="0">
                <a:sym typeface="Symbol" pitchFamily="18" charset="2"/>
              </a:rPr>
              <a:t>	L</a:t>
            </a:r>
            <a:r>
              <a:rPr lang="en-US" sz="2400" baseline="-25000" dirty="0">
                <a:sym typeface="Symbol" pitchFamily="18" charset="2"/>
              </a:rPr>
              <a:t></a:t>
            </a:r>
            <a:endParaRPr lang="en-US" sz="2400" baseline="-25000" dirty="0"/>
          </a:p>
          <a:p>
            <a:r>
              <a:rPr lang="en-US" sz="2400" dirty="0"/>
              <a:t>Electron		e-	+1	0	0</a:t>
            </a:r>
          </a:p>
          <a:p>
            <a:r>
              <a:rPr lang="en-US" sz="2400" dirty="0"/>
              <a:t>Neutrino (e)		</a:t>
            </a:r>
            <a:r>
              <a:rPr lang="en-US" sz="2400" dirty="0">
                <a:sym typeface="Symbol" pitchFamily="18" charset="2"/>
              </a:rPr>
              <a:t></a:t>
            </a:r>
            <a:r>
              <a:rPr lang="en-US" sz="2400" baseline="-25000" dirty="0">
                <a:sym typeface="Symbol" pitchFamily="18" charset="2"/>
              </a:rPr>
              <a:t>e</a:t>
            </a:r>
            <a:r>
              <a:rPr lang="en-US" sz="2400" dirty="0">
                <a:sym typeface="Symbol" pitchFamily="18" charset="2"/>
              </a:rPr>
              <a:t>	+1	0	</a:t>
            </a:r>
            <a:r>
              <a:rPr lang="en-US" sz="2400" dirty="0" smtClean="0">
                <a:sym typeface="Symbol" pitchFamily="18" charset="2"/>
              </a:rPr>
              <a:t>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9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Image result for feynman diagram of beta plus dec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98500"/>
            <a:ext cx="4343400" cy="2262188"/>
          </a:xfrm>
          <a:prstGeom prst="rect">
            <a:avLst/>
          </a:prstGeom>
          <a:noFill/>
        </p:spPr>
      </p:pic>
      <p:pic>
        <p:nvPicPr>
          <p:cNvPr id="30722" name="Picture 2" descr="https://upload.wikimedia.org/wikipedia/commons/thumb/8/89/Beta_Negative_Decay.svg/1024px-Beta_Negative_Decay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543300"/>
            <a:ext cx="1828800" cy="1828800"/>
          </a:xfrm>
          <a:prstGeom prst="rect">
            <a:avLst/>
          </a:prstGeom>
          <a:noFill/>
        </p:spPr>
      </p:pic>
      <p:pic>
        <p:nvPicPr>
          <p:cNvPr id="30724" name="Picture 4" descr="https://upload.wikimedia.org/wikipedia/commons/thumb/7/78/Electron_Capture_Decay.svg/1024px-Electron_Capture_Decay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8763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6110</TotalTime>
  <Words>123</Words>
  <Application>Microsoft Office PowerPoint</Application>
  <PresentationFormat>On-screen Show (16:10)</PresentationFormat>
  <Paragraphs>51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Tualatin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Murray</dc:creator>
  <cp:lastModifiedBy>Murray, Christopher</cp:lastModifiedBy>
  <cp:revision>653</cp:revision>
  <dcterms:created xsi:type="dcterms:W3CDTF">2001-03-01T17:38:38Z</dcterms:created>
  <dcterms:modified xsi:type="dcterms:W3CDTF">2019-03-08T00:26:18Z</dcterms:modified>
</cp:coreProperties>
</file>