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0" r:id="rId2"/>
    <p:sldId id="402" r:id="rId3"/>
    <p:sldId id="401" r:id="rId4"/>
    <p:sldId id="403" r:id="rId5"/>
    <p:sldId id="404" r:id="rId6"/>
    <p:sldId id="405" r:id="rId7"/>
    <p:sldId id="406" r:id="rId8"/>
    <p:sldId id="407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94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28A65-AFC8-4EA1-9FCB-B46D384BC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2EB08-C090-44E7-91BA-8446A29A5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0A949-8A8D-4DD9-84B2-99836A26A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41A32-457B-4225-90DA-79A1B3961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09A34-F861-496F-A77E-43544A4B3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487D6-D8A9-4981-A0F7-E4A0DD3A7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478F8-9129-40B1-AA92-5F9BCDE88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21AD2-9CDA-4DA8-BFC5-FF15589DF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DEC0-F6FA-4B67-A9B0-A611ED74F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2C3D3-3EF0-4AB1-BF53-66FC07AB3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E4654-E263-477B-AF58-DCDFDB454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320B22-9A3C-4E66-9C6F-F797C25DF9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The curve of binding energy</a:t>
            </a:r>
            <a:endParaRPr lang="en-US" sz="80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81000" y="571500"/>
            <a:ext cx="5665788" cy="1570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Binding energy per nucleon</a:t>
            </a:r>
          </a:p>
          <a:p>
            <a:r>
              <a:rPr lang="en-US"/>
              <a:t>Going to more tightly bound releases energy</a:t>
            </a:r>
          </a:p>
          <a:p>
            <a:r>
              <a:rPr lang="en-US"/>
              <a:t>Fission - splitting nuclei</a:t>
            </a:r>
          </a:p>
          <a:p>
            <a:r>
              <a:rPr lang="en-US"/>
              <a:t>Fusion - joining nuclei</a:t>
            </a:r>
          </a:p>
        </p:txBody>
      </p:sp>
      <p:pic>
        <p:nvPicPr>
          <p:cNvPr id="13316" name="Picture 5" descr="FG30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59000"/>
            <a:ext cx="6096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0" y="1714500"/>
            <a:ext cx="6883400" cy="952500"/>
            <a:chOff x="1440" y="1296"/>
            <a:chExt cx="4336" cy="720"/>
          </a:xfrm>
        </p:grpSpPr>
        <p:sp>
          <p:nvSpPr>
            <p:cNvPr id="13324" name="Text Box 6"/>
            <p:cNvSpPr txBox="1">
              <a:spLocks noChangeArrowheads="1"/>
            </p:cNvSpPr>
            <p:nvPr/>
          </p:nvSpPr>
          <p:spPr bwMode="auto">
            <a:xfrm>
              <a:off x="4173" y="1296"/>
              <a:ext cx="1603" cy="3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Most tightly bound</a:t>
              </a:r>
            </a:p>
          </p:txBody>
        </p:sp>
        <p:sp>
          <p:nvSpPr>
            <p:cNvPr id="13325" name="Line 7"/>
            <p:cNvSpPr>
              <a:spLocks noChangeShapeType="1"/>
            </p:cNvSpPr>
            <p:nvPr/>
          </p:nvSpPr>
          <p:spPr bwMode="auto">
            <a:xfrm flipH="1">
              <a:off x="1440" y="1440"/>
              <a:ext cx="273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62600" y="2730500"/>
            <a:ext cx="3581400" cy="830263"/>
            <a:chOff x="3504" y="2064"/>
            <a:chExt cx="2256" cy="628"/>
          </a:xfrm>
        </p:grpSpPr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3504" y="225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4080" y="2064"/>
              <a:ext cx="1680" cy="6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Fission releases energy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600200" y="3981450"/>
            <a:ext cx="7543800" cy="831850"/>
            <a:chOff x="1008" y="3010"/>
            <a:chExt cx="4752" cy="628"/>
          </a:xfrm>
        </p:grpSpPr>
        <p:sp>
          <p:nvSpPr>
            <p:cNvPr id="13320" name="Line 15"/>
            <p:cNvSpPr>
              <a:spLocks noChangeShapeType="1"/>
            </p:cNvSpPr>
            <p:nvPr/>
          </p:nvSpPr>
          <p:spPr bwMode="auto">
            <a:xfrm flipH="1">
              <a:off x="1008" y="3202"/>
              <a:ext cx="3072" cy="2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Text Box 16"/>
            <p:cNvSpPr txBox="1">
              <a:spLocks noChangeArrowheads="1"/>
            </p:cNvSpPr>
            <p:nvPr/>
          </p:nvSpPr>
          <p:spPr bwMode="auto">
            <a:xfrm>
              <a:off x="4080" y="3010"/>
              <a:ext cx="1680" cy="6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Fusion releases 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6705600" cy="25542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Nuclear Fission (Splitting)</a:t>
            </a:r>
          </a:p>
          <a:p>
            <a:endParaRPr lang="en-US" sz="3200" b="1"/>
          </a:p>
          <a:p>
            <a:r>
              <a:rPr lang="en-US" sz="3200" b="1"/>
              <a:t>n + </a:t>
            </a:r>
            <a:r>
              <a:rPr lang="en-US" sz="3200" b="1" baseline="30000"/>
              <a:t>235</a:t>
            </a:r>
            <a:r>
              <a:rPr lang="en-US" sz="3200" b="1" baseline="-25000"/>
              <a:t>92</a:t>
            </a:r>
            <a:r>
              <a:rPr lang="en-US" sz="3200" b="1"/>
              <a:t>U  ---&gt; </a:t>
            </a:r>
            <a:r>
              <a:rPr lang="en-US" sz="3200" b="1" baseline="30000"/>
              <a:t>141</a:t>
            </a:r>
            <a:r>
              <a:rPr lang="en-US" sz="3200" b="1" baseline="-25000"/>
              <a:t>56</a:t>
            </a:r>
            <a:r>
              <a:rPr lang="en-US" sz="3200" b="1"/>
              <a:t>Ba + </a:t>
            </a:r>
            <a:r>
              <a:rPr lang="en-US" sz="3200" b="1" baseline="30000"/>
              <a:t>92</a:t>
            </a:r>
            <a:r>
              <a:rPr lang="en-US" sz="3200" b="1" baseline="-25000"/>
              <a:t>36</a:t>
            </a:r>
            <a:r>
              <a:rPr lang="en-US" sz="3200" b="1"/>
              <a:t>Kr + 3n (typical)</a:t>
            </a:r>
          </a:p>
          <a:p>
            <a:r>
              <a:rPr lang="en-US" sz="3200" b="1"/>
              <a:t>Releases about 200 MeV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Nuclear Fusion - </a:t>
            </a:r>
            <a:r>
              <a:rPr lang="en-US" b="1" u="sng"/>
              <a:t>joining of Nuclei</a:t>
            </a:r>
            <a:endParaRPr lang="en-US" sz="500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28600" y="889000"/>
            <a:ext cx="8610600" cy="3970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600" dirty="0">
                <a:cs typeface="Times New Roman" charset="0"/>
              </a:rPr>
              <a:t>Fusion powers the sun:</a:t>
            </a:r>
          </a:p>
          <a:p>
            <a:pPr marL="457200" indent="-457200"/>
            <a:r>
              <a:rPr lang="en-US" sz="3600" dirty="0">
                <a:cs typeface="Times New Roman" charset="0"/>
              </a:rPr>
              <a:t>Energy comes primarily from the Proton-Proton cycle:</a:t>
            </a:r>
          </a:p>
          <a:p>
            <a:pPr marL="914400" lvl="1" indent="-457200"/>
            <a:r>
              <a:rPr lang="en-US" sz="3600" baseline="30000" dirty="0">
                <a:cs typeface="Times New Roman" charset="0"/>
              </a:rPr>
              <a:t>1</a:t>
            </a:r>
            <a:r>
              <a:rPr lang="en-US" sz="3600" dirty="0">
                <a:cs typeface="Times New Roman" charset="0"/>
              </a:rPr>
              <a:t>H + </a:t>
            </a:r>
            <a:r>
              <a:rPr lang="en-US" sz="3600" baseline="30000" dirty="0">
                <a:cs typeface="Times New Roman" charset="0"/>
              </a:rPr>
              <a:t>1</a:t>
            </a:r>
            <a:r>
              <a:rPr lang="en-US" sz="3600" dirty="0">
                <a:cs typeface="Times New Roman" charset="0"/>
              </a:rPr>
              <a:t>H = </a:t>
            </a:r>
            <a:r>
              <a:rPr lang="en-US" sz="3600" baseline="30000" dirty="0">
                <a:cs typeface="Times New Roman" charset="0"/>
              </a:rPr>
              <a:t>2</a:t>
            </a:r>
            <a:r>
              <a:rPr lang="en-US" sz="3600" dirty="0">
                <a:cs typeface="Times New Roman" charset="0"/>
              </a:rPr>
              <a:t>H + e</a:t>
            </a:r>
            <a:r>
              <a:rPr lang="en-US" sz="3600" baseline="30000" dirty="0">
                <a:cs typeface="Times New Roman" charset="0"/>
              </a:rPr>
              <a:t>+</a:t>
            </a:r>
            <a:r>
              <a:rPr lang="en-US" sz="3600" dirty="0">
                <a:cs typeface="Times New Roman" charset="0"/>
              </a:rPr>
              <a:t> + ν</a:t>
            </a:r>
          </a:p>
          <a:p>
            <a:pPr marL="914400" lvl="1" indent="-457200"/>
            <a:r>
              <a:rPr lang="en-US" sz="3600" baseline="30000" dirty="0">
                <a:cs typeface="Times New Roman" charset="0"/>
              </a:rPr>
              <a:t>1</a:t>
            </a:r>
            <a:r>
              <a:rPr lang="en-US" sz="3600" dirty="0">
                <a:cs typeface="Times New Roman" charset="0"/>
              </a:rPr>
              <a:t>H + </a:t>
            </a:r>
            <a:r>
              <a:rPr lang="en-US" sz="3600" baseline="30000" dirty="0">
                <a:cs typeface="Times New Roman" charset="0"/>
              </a:rPr>
              <a:t>2</a:t>
            </a:r>
            <a:r>
              <a:rPr lang="en-US" sz="3600" dirty="0">
                <a:cs typeface="Times New Roman" charset="0"/>
              </a:rPr>
              <a:t>H = </a:t>
            </a:r>
            <a:r>
              <a:rPr lang="en-US" sz="3600" baseline="30000" dirty="0">
                <a:cs typeface="Times New Roman" charset="0"/>
              </a:rPr>
              <a:t>3</a:t>
            </a:r>
            <a:r>
              <a:rPr lang="en-US" sz="3600" dirty="0">
                <a:cs typeface="Times New Roman" charset="0"/>
              </a:rPr>
              <a:t>He + γ</a:t>
            </a:r>
          </a:p>
          <a:p>
            <a:pPr marL="914400" lvl="1" indent="-457200"/>
            <a:r>
              <a:rPr lang="en-US" sz="3600" baseline="30000" dirty="0">
                <a:cs typeface="Times New Roman" charset="0"/>
              </a:rPr>
              <a:t>3</a:t>
            </a:r>
            <a:r>
              <a:rPr lang="en-US" sz="3600" dirty="0">
                <a:cs typeface="Times New Roman" charset="0"/>
              </a:rPr>
              <a:t>He + </a:t>
            </a:r>
            <a:r>
              <a:rPr lang="en-US" sz="3600" baseline="30000" dirty="0">
                <a:cs typeface="Times New Roman" charset="0"/>
              </a:rPr>
              <a:t>3</a:t>
            </a:r>
            <a:r>
              <a:rPr lang="en-US" sz="3600" dirty="0">
                <a:cs typeface="Times New Roman" charset="0"/>
              </a:rPr>
              <a:t>He = </a:t>
            </a:r>
            <a:r>
              <a:rPr lang="en-US" sz="3600" baseline="30000" dirty="0">
                <a:cs typeface="Times New Roman" charset="0"/>
              </a:rPr>
              <a:t>4</a:t>
            </a:r>
            <a:r>
              <a:rPr lang="en-US" sz="3600" dirty="0">
                <a:cs typeface="Times New Roman" charset="0"/>
              </a:rPr>
              <a:t>He + </a:t>
            </a:r>
            <a:r>
              <a:rPr lang="en-US" sz="3600" baseline="30000" dirty="0">
                <a:cs typeface="Times New Roman" charset="0"/>
              </a:rPr>
              <a:t>1</a:t>
            </a:r>
            <a:r>
              <a:rPr lang="en-US" sz="3600" dirty="0">
                <a:cs typeface="Times New Roman" charset="0"/>
              </a:rPr>
              <a:t>H + </a:t>
            </a:r>
            <a:r>
              <a:rPr lang="en-US" sz="3600" baseline="30000" dirty="0">
                <a:cs typeface="Times New Roman" charset="0"/>
              </a:rPr>
              <a:t>1</a:t>
            </a:r>
            <a:r>
              <a:rPr lang="en-US" sz="3600" dirty="0">
                <a:cs typeface="Times New Roman" charset="0"/>
              </a:rPr>
              <a:t>H</a:t>
            </a:r>
          </a:p>
          <a:p>
            <a:pPr marL="914400" lvl="1" indent="-457200"/>
            <a:r>
              <a:rPr lang="en-US" sz="3600" dirty="0">
                <a:cs typeface="Times New Roman" charset="0"/>
              </a:rPr>
              <a:t>(requires heat and pressure)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0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Nuclear Fusion - </a:t>
            </a:r>
            <a:r>
              <a:rPr lang="en-US" b="1" u="sng"/>
              <a:t>joining of Nuclei</a:t>
            </a:r>
            <a:endParaRPr lang="en-US" sz="500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28600" y="889000"/>
            <a:ext cx="8610600" cy="41544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600" dirty="0">
                <a:cs typeface="Times New Roman" charset="0"/>
              </a:rPr>
              <a:t>Helium can also fuse:</a:t>
            </a:r>
          </a:p>
          <a:p>
            <a:pPr marL="1371600" lvl="2" indent="-457200" eaLnBrk="0" hangingPunct="0"/>
            <a:r>
              <a:rPr lang="en-US" sz="3200" baseline="30000" dirty="0">
                <a:cs typeface="Times New Roman" charset="0"/>
              </a:rPr>
              <a:t>4</a:t>
            </a:r>
            <a:r>
              <a:rPr lang="en-US" sz="3200" dirty="0">
                <a:cs typeface="Times New Roman" charset="0"/>
              </a:rPr>
              <a:t>He + </a:t>
            </a:r>
            <a:r>
              <a:rPr lang="en-US" sz="3200" baseline="30000" dirty="0">
                <a:cs typeface="Times New Roman" charset="0"/>
              </a:rPr>
              <a:t>4</a:t>
            </a:r>
            <a:r>
              <a:rPr lang="en-US" sz="3200" dirty="0">
                <a:cs typeface="Times New Roman" charset="0"/>
              </a:rPr>
              <a:t>He = </a:t>
            </a:r>
            <a:r>
              <a:rPr lang="en-US" sz="3200" baseline="30000" dirty="0">
                <a:cs typeface="Times New Roman" charset="0"/>
              </a:rPr>
              <a:t>8</a:t>
            </a:r>
            <a:r>
              <a:rPr lang="en-US" sz="3200" dirty="0">
                <a:cs typeface="Times New Roman" charset="0"/>
              </a:rPr>
              <a:t>Be + γ</a:t>
            </a:r>
          </a:p>
          <a:p>
            <a:pPr marL="1371600" lvl="2" indent="-457200" eaLnBrk="0" hangingPunct="0"/>
            <a:r>
              <a:rPr lang="en-US" sz="3200" baseline="30000" dirty="0">
                <a:cs typeface="Times New Roman" charset="0"/>
              </a:rPr>
              <a:t>4</a:t>
            </a:r>
            <a:r>
              <a:rPr lang="en-US" sz="3200" dirty="0">
                <a:cs typeface="Times New Roman" charset="0"/>
              </a:rPr>
              <a:t>He + </a:t>
            </a:r>
            <a:r>
              <a:rPr lang="en-US" sz="3200" baseline="30000" dirty="0">
                <a:cs typeface="Times New Roman" charset="0"/>
              </a:rPr>
              <a:t>8</a:t>
            </a:r>
            <a:r>
              <a:rPr lang="en-US" sz="3200" dirty="0">
                <a:cs typeface="Times New Roman" charset="0"/>
              </a:rPr>
              <a:t>Be = </a:t>
            </a:r>
            <a:r>
              <a:rPr lang="en-US" sz="3200" baseline="30000" dirty="0">
                <a:cs typeface="Times New Roman" charset="0"/>
              </a:rPr>
              <a:t>12</a:t>
            </a:r>
            <a:r>
              <a:rPr lang="en-US" sz="3200" dirty="0">
                <a:cs typeface="Times New Roman" charset="0"/>
              </a:rPr>
              <a:t>C + γ</a:t>
            </a:r>
          </a:p>
          <a:p>
            <a:pPr marL="1371600" lvl="2" indent="-457200" eaLnBrk="0" hangingPunct="0"/>
            <a:endParaRPr lang="en-US" sz="3200" dirty="0">
              <a:cs typeface="Times New Roman" charset="0"/>
            </a:endParaRPr>
          </a:p>
          <a:p>
            <a:pPr marL="457200" indent="-457200"/>
            <a:r>
              <a:rPr lang="en-US" sz="3600" dirty="0">
                <a:cs typeface="Times New Roman" charset="0"/>
              </a:rPr>
              <a:t>Carbon can fuse as well:</a:t>
            </a:r>
          </a:p>
          <a:p>
            <a:pPr marL="1371600" lvl="2" indent="-457200" eaLnBrk="0" hangingPunct="0"/>
            <a:r>
              <a:rPr lang="en-US" sz="3200" baseline="30000" dirty="0">
                <a:cs typeface="Times New Roman" charset="0"/>
              </a:rPr>
              <a:t>12</a:t>
            </a:r>
            <a:r>
              <a:rPr lang="en-US" sz="3200" dirty="0">
                <a:cs typeface="Times New Roman" charset="0"/>
              </a:rPr>
              <a:t>C + </a:t>
            </a:r>
            <a:r>
              <a:rPr lang="en-US" sz="3200" baseline="30000" dirty="0">
                <a:cs typeface="Times New Roman" charset="0"/>
              </a:rPr>
              <a:t>12</a:t>
            </a:r>
            <a:r>
              <a:rPr lang="en-US" sz="3200" dirty="0">
                <a:cs typeface="Times New Roman" charset="0"/>
              </a:rPr>
              <a:t>C = </a:t>
            </a:r>
            <a:r>
              <a:rPr lang="en-US" sz="3200" baseline="30000" dirty="0">
                <a:cs typeface="Times New Roman" charset="0"/>
              </a:rPr>
              <a:t>24</a:t>
            </a:r>
            <a:r>
              <a:rPr lang="en-US" sz="3200" dirty="0">
                <a:cs typeface="Times New Roman" charset="0"/>
              </a:rPr>
              <a:t>Mg + γ</a:t>
            </a:r>
          </a:p>
          <a:p>
            <a:pPr marL="1371600" lvl="2" indent="-457200" eaLnBrk="0" hangingPunct="0"/>
            <a:r>
              <a:rPr lang="en-US" sz="3200" baseline="30000" dirty="0">
                <a:cs typeface="Times New Roman" charset="0"/>
              </a:rPr>
              <a:t>16</a:t>
            </a:r>
            <a:r>
              <a:rPr lang="en-US" sz="3200" dirty="0">
                <a:cs typeface="Times New Roman" charset="0"/>
              </a:rPr>
              <a:t>O + </a:t>
            </a:r>
            <a:r>
              <a:rPr lang="en-US" sz="3200" baseline="30000" dirty="0">
                <a:cs typeface="Times New Roman" charset="0"/>
              </a:rPr>
              <a:t>16</a:t>
            </a:r>
            <a:r>
              <a:rPr lang="en-US" sz="3200" dirty="0">
                <a:cs typeface="Times New Roman" charset="0"/>
              </a:rPr>
              <a:t>O = </a:t>
            </a:r>
            <a:r>
              <a:rPr lang="en-US" sz="3200" baseline="30000" dirty="0">
                <a:cs typeface="Times New Roman" charset="0"/>
              </a:rPr>
              <a:t>28</a:t>
            </a:r>
            <a:r>
              <a:rPr lang="en-US" sz="3200" dirty="0">
                <a:cs typeface="Times New Roman" charset="0"/>
              </a:rPr>
              <a:t>Si + </a:t>
            </a:r>
            <a:r>
              <a:rPr lang="en-US" sz="3200" baseline="30000" dirty="0">
                <a:cs typeface="Times New Roman" charset="0"/>
              </a:rPr>
              <a:t>4</a:t>
            </a:r>
            <a:r>
              <a:rPr lang="en-US" sz="3200" dirty="0">
                <a:cs typeface="Times New Roman" charset="0"/>
              </a:rPr>
              <a:t>He</a:t>
            </a:r>
          </a:p>
          <a:p>
            <a:pPr marL="1371600" lvl="2" indent="-457200" eaLnBrk="0" hangingPunct="0"/>
            <a:endParaRPr lang="en-US" sz="3200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5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5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5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038600" cy="3352404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390900"/>
            <a:ext cx="6715125" cy="1628775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057275"/>
            <a:ext cx="6715125" cy="36004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"/>
            <a:ext cx="629689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495300"/>
            <a:ext cx="841870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152</Words>
  <Application>Microsoft Office PowerPoint</Application>
  <PresentationFormat>On-screen Show (16:10)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474</cp:revision>
  <dcterms:created xsi:type="dcterms:W3CDTF">2001-03-01T17:38:38Z</dcterms:created>
  <dcterms:modified xsi:type="dcterms:W3CDTF">2019-03-13T23:17:15Z</dcterms:modified>
</cp:coreProperties>
</file>