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3" r:id="rId2"/>
    <p:sldId id="442" r:id="rId3"/>
    <p:sldId id="440" r:id="rId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74" d="100"/>
          <a:sy n="74" d="100"/>
        </p:scale>
        <p:origin x="-102" y="-96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64BD8-41D1-4D15-A4BE-83B9A7371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FC574-BBF1-4543-B038-208A911F6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3274D-42DD-4417-8891-6BAAEDA75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CCF27-2453-45C1-A03A-7E4E55D5D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D1437-AC56-4D57-A608-9A86DAE99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70D33-168A-4A41-B7D5-30844D962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1F0A9-725B-4932-80D7-B9342B7FD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3F098-8C8A-4AEF-A17B-6C4F6DA73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065E7-6A8A-4275-B779-D38D1CE5A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ED4AF-D60D-409F-ADCC-01454DB65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3CD45-FBE3-4D09-9DDF-402A3C8C9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3B93A271-D55A-47D7-832C-C59CB9A25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1"/>
            <a:ext cx="8610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Hahn and Strassmann’s discovery</a:t>
            </a:r>
            <a:endParaRPr lang="en-US" sz="800"/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228600" y="762000"/>
            <a:ext cx="6705600" cy="307776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Fermi discovers that neutrons are the way to go, and discovers many nuclear reactions </a:t>
            </a:r>
          </a:p>
          <a:p>
            <a:pPr>
              <a:buFontTx/>
              <a:buChar char="•"/>
            </a:pPr>
            <a:r>
              <a:rPr lang="en-US" dirty="0"/>
              <a:t>In 1938, Otto Hahn and Fritz Strassmann discover that Uranium will split in half:</a:t>
            </a:r>
          </a:p>
          <a:p>
            <a:r>
              <a:rPr lang="en-US" sz="3200" b="1" dirty="0"/>
              <a:t>n + </a:t>
            </a:r>
            <a:r>
              <a:rPr lang="en-US" sz="3200" b="1" baseline="30000" dirty="0"/>
              <a:t>235</a:t>
            </a:r>
            <a:r>
              <a:rPr lang="en-US" sz="3200" b="1" baseline="-25000" dirty="0"/>
              <a:t>92</a:t>
            </a:r>
            <a:r>
              <a:rPr lang="en-US" sz="3200" b="1" dirty="0"/>
              <a:t>U  ---&gt; </a:t>
            </a:r>
            <a:r>
              <a:rPr lang="en-US" sz="3200" b="1" baseline="30000" dirty="0"/>
              <a:t>141</a:t>
            </a:r>
            <a:r>
              <a:rPr lang="en-US" sz="3200" b="1" baseline="-25000" dirty="0"/>
              <a:t>56</a:t>
            </a:r>
            <a:r>
              <a:rPr lang="en-US" sz="3200" b="1" dirty="0"/>
              <a:t>Ba + </a:t>
            </a:r>
            <a:r>
              <a:rPr lang="en-US" sz="3200" b="1" baseline="30000" dirty="0"/>
              <a:t>92</a:t>
            </a:r>
            <a:r>
              <a:rPr lang="en-US" sz="3200" b="1" baseline="-25000" dirty="0"/>
              <a:t>36</a:t>
            </a:r>
            <a:r>
              <a:rPr lang="en-US" sz="3200" b="1" dirty="0"/>
              <a:t>Kr + </a:t>
            </a:r>
            <a:r>
              <a:rPr lang="en-US" sz="3200" b="1" dirty="0" smtClean="0"/>
              <a:t>( )n </a:t>
            </a:r>
            <a:r>
              <a:rPr lang="en-US" sz="3200" b="1" dirty="0"/>
              <a:t>(typical)</a:t>
            </a:r>
          </a:p>
          <a:p>
            <a:pPr>
              <a:buFontTx/>
              <a:buChar char="•"/>
            </a:pPr>
            <a:endParaRPr lang="en-US" sz="1800" dirty="0"/>
          </a:p>
        </p:txBody>
      </p:sp>
      <p:pic>
        <p:nvPicPr>
          <p:cNvPr id="177157" name="Picture 5" descr="FG31_02"/>
          <p:cNvPicPr>
            <a:picLocks noChangeAspect="1" noChangeArrowheads="1"/>
          </p:cNvPicPr>
          <p:nvPr/>
        </p:nvPicPr>
        <p:blipFill>
          <a:blip r:embed="rId2" cstate="print"/>
          <a:srcRect l="40009" r="32986"/>
          <a:stretch>
            <a:fillRect/>
          </a:stretch>
        </p:blipFill>
        <p:spPr bwMode="auto">
          <a:xfrm>
            <a:off x="7010400" y="635000"/>
            <a:ext cx="2057400" cy="423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228600" y="3675063"/>
            <a:ext cx="6553200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The reaction releases </a:t>
            </a:r>
            <a:r>
              <a:rPr lang="en-US" dirty="0" smtClean="0"/>
              <a:t>≈200 </a:t>
            </a:r>
            <a:r>
              <a:rPr lang="en-US" dirty="0"/>
              <a:t>MeV</a:t>
            </a:r>
          </a:p>
          <a:p>
            <a:pPr>
              <a:buFontTx/>
              <a:buChar char="•"/>
            </a:pPr>
            <a:r>
              <a:rPr lang="en-US" dirty="0"/>
              <a:t>The neutrons released could trigger further fission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 uiExpand="1" build="p" autoUpdateAnimBg="0"/>
      <p:bldP spid="17715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Let’s find the Q-Value:</a:t>
            </a:r>
          </a:p>
          <a:p>
            <a:endParaRPr lang="en-US" b="1" dirty="0" smtClean="0"/>
          </a:p>
          <a:p>
            <a:r>
              <a:rPr lang="en-US" b="1" dirty="0" smtClean="0"/>
              <a:t>              n + </a:t>
            </a:r>
            <a:r>
              <a:rPr lang="en-US" b="1" baseline="30000" dirty="0" smtClean="0"/>
              <a:t>235</a:t>
            </a:r>
            <a:r>
              <a:rPr lang="en-US" b="1" baseline="-25000" dirty="0" smtClean="0"/>
              <a:t>92</a:t>
            </a:r>
            <a:r>
              <a:rPr lang="en-US" b="1" dirty="0" smtClean="0"/>
              <a:t>U  ---&gt; </a:t>
            </a:r>
            <a:r>
              <a:rPr lang="en-US" b="1" baseline="30000" dirty="0" smtClean="0"/>
              <a:t>141</a:t>
            </a:r>
            <a:r>
              <a:rPr lang="en-US" b="1" baseline="-25000" dirty="0" smtClean="0"/>
              <a:t>56</a:t>
            </a:r>
            <a:r>
              <a:rPr lang="en-US" b="1" dirty="0" smtClean="0"/>
              <a:t>Ba + </a:t>
            </a:r>
            <a:r>
              <a:rPr lang="en-US" b="1" baseline="30000" dirty="0" smtClean="0"/>
              <a:t>92</a:t>
            </a:r>
            <a:r>
              <a:rPr lang="en-US" b="1" baseline="-25000" dirty="0" smtClean="0"/>
              <a:t>36</a:t>
            </a:r>
            <a:r>
              <a:rPr lang="en-US" b="1" dirty="0" smtClean="0"/>
              <a:t>Kr + (    )n</a:t>
            </a:r>
          </a:p>
          <a:p>
            <a:endParaRPr lang="en-US" b="1" dirty="0" smtClean="0"/>
          </a:p>
          <a:p>
            <a:r>
              <a:rPr lang="en-US" b="1" dirty="0" smtClean="0"/>
              <a:t>How many neutrons does it release?</a:t>
            </a:r>
          </a:p>
          <a:p>
            <a:r>
              <a:rPr lang="en-US" b="1" dirty="0" smtClean="0"/>
              <a:t>What is the Q-Value? </a:t>
            </a:r>
            <a:r>
              <a:rPr lang="en-US" sz="1400" b="1" dirty="0" smtClean="0"/>
              <a:t>(+173.3 MeV)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What is the energy density in J/kg if this is the only reaction that occurs? </a:t>
            </a:r>
            <a:r>
              <a:rPr lang="en-US" sz="1200" b="1" dirty="0" smtClean="0"/>
              <a:t>(7.112x10</a:t>
            </a:r>
            <a:r>
              <a:rPr lang="en-US" sz="1200" b="1" baseline="30000" dirty="0" smtClean="0"/>
              <a:t>13</a:t>
            </a:r>
            <a:r>
              <a:rPr lang="en-US" sz="1200" b="1" dirty="0" smtClean="0"/>
              <a:t> J/kg 7.112x10</a:t>
            </a:r>
            <a:r>
              <a:rPr lang="en-US" sz="1200" b="1" baseline="30000" dirty="0" smtClean="0"/>
              <a:t>7</a:t>
            </a:r>
            <a:r>
              <a:rPr lang="en-US" sz="1200" b="1" dirty="0" smtClean="0"/>
              <a:t> MJ/kg)</a:t>
            </a:r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934200" y="-69249"/>
            <a:ext cx="2209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  =   </a:t>
            </a:r>
            <a:r>
              <a:rPr kumimoji="0" lang="pt-BR" sz="1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pt-BR" sz="12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  =	1.008665 u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U-235 =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235.043923 u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Ba-141 = 140.914406 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Kr-92 = 91.926153 u</a:t>
            </a:r>
            <a:r>
              <a: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Log Sc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6" y="0"/>
            <a:ext cx="870902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4973</TotalTime>
  <Words>121</Words>
  <Application>Microsoft Office PowerPoint</Application>
  <PresentationFormat>On-screen Show (16:10)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540</cp:revision>
  <dcterms:created xsi:type="dcterms:W3CDTF">2001-03-01T17:38:38Z</dcterms:created>
  <dcterms:modified xsi:type="dcterms:W3CDTF">2019-03-13T19:59:28Z</dcterms:modified>
</cp:coreProperties>
</file>