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4" r:id="rId2"/>
    <p:sldId id="400" r:id="rId3"/>
    <p:sldId id="396" r:id="rId4"/>
    <p:sldId id="397" r:id="rId5"/>
    <p:sldId id="403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3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1B87-3EA4-43C7-A2F6-71514CC71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BD51E-B98F-452C-9BA6-660EC2C41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DD911-785E-49FF-8C87-D86530970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08471-E313-4135-A346-7D2AE39B3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B2130-8899-465D-9A4B-520E6D289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BB46C-EC68-493D-850C-AACD93B1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E5FE-F76E-4427-A90A-51964BA40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32D8E-2AB3-4F13-B046-97E78173F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EA549-E4B7-46E5-9051-04FD17DBB9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197B0-CE43-466B-A4BF-C16CF22E64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D94A2-4BFF-43C1-B107-3F708C40A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3EDB90-1434-40FB-8A14-5BC058F53F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Alpha Decay - </a:t>
            </a:r>
            <a:r>
              <a:rPr lang="en-US" sz="3200" b="1" u="sng"/>
              <a:t>Energy of alpha particle</a:t>
            </a:r>
            <a:endParaRPr lang="en-US" sz="50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1651000"/>
            <a:ext cx="8915400" cy="1200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 dirty="0"/>
              <a:t>Calculating mass defect of alpha decay</a:t>
            </a:r>
            <a:r>
              <a:rPr lang="en-US" sz="2400" dirty="0"/>
              <a:t>   (</a:t>
            </a:r>
            <a:r>
              <a:rPr lang="en-US" sz="2400" dirty="0" smtClean="0"/>
              <a:t>5.414  </a:t>
            </a:r>
            <a:r>
              <a:rPr lang="en-US" sz="2400" dirty="0"/>
              <a:t>MeV)</a:t>
            </a:r>
            <a:r>
              <a:rPr lang="en-US" sz="2400" u="sng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400" dirty="0"/>
              <a:t>92-U-232     --&gt;	90-Th-228         +        Alpha</a:t>
            </a:r>
          </a:p>
          <a:p>
            <a:r>
              <a:rPr lang="en-US" sz="2400" dirty="0"/>
              <a:t>232.037131  --&gt;	228.028716 </a:t>
            </a:r>
            <a:r>
              <a:rPr lang="en-US" sz="2000" dirty="0"/>
              <a:t>       </a:t>
            </a:r>
            <a:r>
              <a:rPr lang="en-US" sz="2400" dirty="0"/>
              <a:t>+	     </a:t>
            </a:r>
            <a:r>
              <a:rPr lang="en-US" sz="2400" dirty="0" smtClean="0"/>
              <a:t>4.002603 </a:t>
            </a:r>
            <a:endParaRPr lang="en-US" sz="2400" dirty="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04800" y="608013"/>
            <a:ext cx="8382000" cy="9890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 u = 931.5 MeV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He (neutral atom) = </a:t>
            </a:r>
            <a:r>
              <a:rPr lang="en-US" dirty="0" smtClean="0"/>
              <a:t>4.002603 </a:t>
            </a:r>
            <a:r>
              <a:rPr lang="en-US" dirty="0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Why Alpha Decay</a:t>
            </a:r>
            <a:endParaRPr lang="en-US" sz="800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81000" y="571500"/>
            <a:ext cx="5892800" cy="18161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Only possible if mass products &lt; parent</a:t>
            </a:r>
          </a:p>
          <a:p>
            <a:r>
              <a:rPr lang="en-US"/>
              <a:t>Tendency to reduce potential energy</a:t>
            </a:r>
          </a:p>
          <a:p>
            <a:r>
              <a:rPr lang="en-US"/>
              <a:t>Larger nuclei</a:t>
            </a:r>
          </a:p>
          <a:p>
            <a:r>
              <a:rPr lang="en-US"/>
              <a:t>He nucleus is rather tightly bound</a:t>
            </a:r>
          </a:p>
        </p:txBody>
      </p:sp>
      <p:pic>
        <p:nvPicPr>
          <p:cNvPr id="163858" name="Picture 18" descr="FG30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28863"/>
            <a:ext cx="5410200" cy="30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39875" y="2643188"/>
            <a:ext cx="7543800" cy="527050"/>
            <a:chOff x="1008" y="3010"/>
            <a:chExt cx="4752" cy="398"/>
          </a:xfrm>
        </p:grpSpPr>
        <p:sp>
          <p:nvSpPr>
            <p:cNvPr id="14342" name="Line 20"/>
            <p:cNvSpPr>
              <a:spLocks noChangeShapeType="1"/>
            </p:cNvSpPr>
            <p:nvPr/>
          </p:nvSpPr>
          <p:spPr bwMode="auto">
            <a:xfrm flipH="1">
              <a:off x="1008" y="3202"/>
              <a:ext cx="3072" cy="2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Text Box 21"/>
            <p:cNvSpPr txBox="1">
              <a:spLocks noChangeArrowheads="1"/>
            </p:cNvSpPr>
            <p:nvPr/>
          </p:nvSpPr>
          <p:spPr bwMode="auto">
            <a:xfrm>
              <a:off x="4080" y="3010"/>
              <a:ext cx="1680" cy="3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He Nucleus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5080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baseline="30000" dirty="0"/>
              <a:t>247</a:t>
            </a:r>
            <a:r>
              <a:rPr lang="en-US" sz="4000" b="1" baseline="-25000" dirty="0"/>
              <a:t>97</a:t>
            </a:r>
            <a:r>
              <a:rPr lang="en-US" sz="4000" b="1" dirty="0"/>
              <a:t>Bk     --&gt; </a:t>
            </a:r>
            <a:r>
              <a:rPr lang="en-US" sz="4000" b="1" baseline="30000" dirty="0"/>
              <a:t>243</a:t>
            </a:r>
            <a:r>
              <a:rPr lang="en-US" sz="4000" b="1" baseline="-25000" dirty="0"/>
              <a:t>95</a:t>
            </a:r>
            <a:r>
              <a:rPr lang="en-US" sz="4000" b="1" dirty="0"/>
              <a:t>Am 	+ 	</a:t>
            </a:r>
            <a:r>
              <a:rPr lang="en-US" sz="4000" b="1" dirty="0">
                <a:sym typeface="Symbol" charset="2"/>
              </a:rPr>
              <a:t></a:t>
            </a:r>
          </a:p>
          <a:p>
            <a:r>
              <a:rPr lang="en-US" sz="3200" dirty="0" smtClean="0">
                <a:sym typeface="Symbol" charset="2"/>
              </a:rPr>
              <a:t>247.070300    </a:t>
            </a:r>
            <a:r>
              <a:rPr lang="en-US" sz="3200" dirty="0">
                <a:sym typeface="Symbol" charset="2"/>
              </a:rPr>
              <a:t>--&gt;	243.061373	+	</a:t>
            </a:r>
            <a:r>
              <a:rPr lang="en-US" sz="3200" dirty="0" smtClean="0">
                <a:sym typeface="Symbol" charset="2"/>
              </a:rPr>
              <a:t>4.002603</a:t>
            </a:r>
            <a:endParaRPr lang="en-US" sz="3200" dirty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What is energy of alpha? 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28600" y="4991100"/>
            <a:ext cx="162454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 charset="2"/>
              </a:rPr>
              <a:t>5.891 MeV</a:t>
            </a:r>
            <a:endParaRPr lang="en-US" sz="2400" dirty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52400" y="50800"/>
            <a:ext cx="8991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baseline="30000" dirty="0"/>
              <a:t>243</a:t>
            </a:r>
            <a:r>
              <a:rPr lang="en-US" sz="2400" b="1" baseline="-25000" dirty="0"/>
              <a:t>95</a:t>
            </a:r>
            <a:r>
              <a:rPr lang="en-US" sz="2400" b="1" dirty="0"/>
              <a:t>Am</a:t>
            </a:r>
            <a:r>
              <a:rPr lang="en-US" sz="2400" b="1" baseline="30000" dirty="0"/>
              <a:t> 	</a:t>
            </a:r>
            <a:r>
              <a:rPr lang="en-US" sz="2400" b="1" dirty="0"/>
              <a:t> --&gt; </a:t>
            </a:r>
            <a:r>
              <a:rPr lang="en-US" sz="2400" b="1" baseline="30000" dirty="0"/>
              <a:t>239</a:t>
            </a:r>
            <a:r>
              <a:rPr lang="en-US" sz="2400" b="1" baseline="-25000" dirty="0"/>
              <a:t>93</a:t>
            </a:r>
            <a:r>
              <a:rPr lang="en-US" sz="2400" b="1" dirty="0"/>
              <a:t>Np 	+ 	</a:t>
            </a:r>
            <a:r>
              <a:rPr lang="en-US" sz="2400" b="1" dirty="0">
                <a:sym typeface="Symbol" charset="2"/>
              </a:rPr>
              <a:t></a:t>
            </a:r>
          </a:p>
          <a:p>
            <a:r>
              <a:rPr lang="en-US" sz="2400" dirty="0">
                <a:sym typeface="Symbol" charset="2"/>
              </a:rPr>
              <a:t>243.061373 --&gt;239.052932	+	</a:t>
            </a:r>
            <a:r>
              <a:rPr lang="en-US" sz="2400" dirty="0" smtClean="0">
                <a:sym typeface="Symbol" charset="2"/>
              </a:rPr>
              <a:t>4.002603</a:t>
            </a:r>
            <a:endParaRPr lang="en-US" sz="2400" dirty="0">
              <a:sym typeface="Symbol" charset="2"/>
            </a:endParaRPr>
          </a:p>
          <a:p>
            <a:r>
              <a:rPr lang="en-US" sz="2400" dirty="0">
                <a:sym typeface="Symbol" charset="2"/>
              </a:rPr>
              <a:t>(It’s a decay series!!!)</a:t>
            </a:r>
          </a:p>
          <a:p>
            <a:r>
              <a:rPr lang="en-US" sz="2400" dirty="0">
                <a:sym typeface="Symbol" charset="2"/>
              </a:rPr>
              <a:t>What is energy of alpha? (in MeV and J)</a:t>
            </a:r>
          </a:p>
          <a:p>
            <a:r>
              <a:rPr lang="en-US" sz="2400" dirty="0">
                <a:sym typeface="Symbol" charset="2"/>
              </a:rPr>
              <a:t>What is the velocity of the alpha? (Assume? that the alpha gets all the kinetic energy) m</a:t>
            </a:r>
            <a:r>
              <a:rPr lang="en-US" sz="2400" baseline="-25000" dirty="0">
                <a:sym typeface="Symbol" charset="2"/>
              </a:rPr>
              <a:t></a:t>
            </a:r>
            <a:r>
              <a:rPr lang="en-US" sz="2400" dirty="0">
                <a:sym typeface="Symbol" charset="2"/>
              </a:rPr>
              <a:t> = 6.64</a:t>
            </a:r>
            <a:r>
              <a:rPr lang="en-US" sz="2400" dirty="0"/>
              <a:t>x10</a:t>
            </a:r>
            <a:r>
              <a:rPr lang="en-US" sz="2400" baseline="30000" dirty="0"/>
              <a:t>-27 </a:t>
            </a:r>
            <a:r>
              <a:rPr lang="en-US" sz="2400" dirty="0"/>
              <a:t>kg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4914900"/>
            <a:ext cx="5859463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 charset="2"/>
              </a:rPr>
              <a:t>5.438 </a:t>
            </a:r>
            <a:r>
              <a:rPr lang="en-US" sz="2400" dirty="0">
                <a:sym typeface="Symbol" charset="2"/>
              </a:rPr>
              <a:t>MeV</a:t>
            </a:r>
            <a:r>
              <a:rPr lang="en-US" sz="2400">
                <a:sym typeface="Symbol" charset="2"/>
              </a:rPr>
              <a:t>,   </a:t>
            </a:r>
            <a:r>
              <a:rPr lang="en-US" sz="2400" smtClean="0">
                <a:sym typeface="Symbol" charset="2"/>
              </a:rPr>
              <a:t>8.712 </a:t>
            </a:r>
            <a:r>
              <a:rPr lang="en-US" sz="2400" dirty="0">
                <a:sym typeface="Symbol" charset="2"/>
              </a:rPr>
              <a:t>x 10</a:t>
            </a:r>
            <a:r>
              <a:rPr lang="en-US" sz="2400" baseline="30000" dirty="0">
                <a:sym typeface="Symbol" charset="2"/>
              </a:rPr>
              <a:t>-13</a:t>
            </a:r>
            <a:r>
              <a:rPr lang="en-US" sz="2400" dirty="0">
                <a:sym typeface="Symbol" charset="2"/>
              </a:rPr>
              <a:t> J</a:t>
            </a:r>
            <a:r>
              <a:rPr lang="en-US" sz="1000" dirty="0">
                <a:sym typeface="Symbol" charset="2"/>
              </a:rPr>
              <a:t>,             </a:t>
            </a:r>
            <a:r>
              <a:rPr lang="en-US" sz="2400" dirty="0">
                <a:sym typeface="Symbol" charset="2"/>
              </a:rPr>
              <a:t>1.62 x 10</a:t>
            </a:r>
            <a:r>
              <a:rPr lang="en-US" sz="2400" baseline="30000" dirty="0">
                <a:sym typeface="Symbol" charset="2"/>
              </a:rPr>
              <a:t>7</a:t>
            </a:r>
            <a:r>
              <a:rPr lang="en-US" sz="2400" dirty="0">
                <a:sym typeface="Symbol" charset="2"/>
              </a:rPr>
              <a:t> m/s</a:t>
            </a:r>
            <a:r>
              <a:rPr lang="en-US" sz="1000" dirty="0">
                <a:sym typeface="Symbol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</TotalTime>
  <Words>75</Words>
  <Application>Microsoft Office PowerPoint</Application>
  <PresentationFormat>On-screen Show (16:10)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ＭＳ Ｐゴシック</vt:lpstr>
      <vt:lpstr>Arial</vt:lpstr>
      <vt:lpstr>Calibri</vt:lpstr>
      <vt:lpstr>Symbol</vt:lpstr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500</cp:revision>
  <dcterms:created xsi:type="dcterms:W3CDTF">2001-03-01T17:38:38Z</dcterms:created>
  <dcterms:modified xsi:type="dcterms:W3CDTF">2019-03-13T03:30:29Z</dcterms:modified>
</cp:coreProperties>
</file>