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5" r:id="rId2"/>
    <p:sldId id="403" r:id="rId3"/>
    <p:sldId id="408" r:id="rId4"/>
    <p:sldId id="397" r:id="rId5"/>
    <p:sldId id="399" r:id="rId6"/>
    <p:sldId id="406" r:id="rId7"/>
    <p:sldId id="398" r:id="rId8"/>
    <p:sldId id="407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8877" autoAdjust="0"/>
  </p:normalViewPr>
  <p:slideViewPr>
    <p:cSldViewPr>
      <p:cViewPr varScale="1">
        <p:scale>
          <a:sx n="73" d="100"/>
          <a:sy n="73" d="100"/>
        </p:scale>
        <p:origin x="-96" y="-29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33D05F3-99D8-4328-8463-A08BEAB766BC}" type="datetimeFigureOut">
              <a:rPr lang="en-US"/>
              <a:pPr>
                <a:defRPr/>
              </a:pPr>
              <a:t>2019-02-20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B87E7B-1973-4D07-B236-6D3C48517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murray@ttsd.k12.or.us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mailto:semuraj@pdx.edu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murray@ttsd.k12.or.us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mailto:semuraj@pdx.edu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Chris,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The uncertainty in a coordinate or momentum is its variance (root mean square error).  So use the total range .2 .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-Jack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*******************************************************</a:t>
            </a:r>
          </a:p>
          <a:p>
            <a:pPr>
              <a:defRPr/>
            </a:pPr>
            <a:r>
              <a:rPr lang="en-US" dirty="0" smtClean="0"/>
              <a:t>Jack S. </a:t>
            </a:r>
            <a:r>
              <a:rPr lang="en-US" dirty="0" err="1" smtClean="0"/>
              <a:t>Semura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Physics Department, Portland State University Portland, OR 97207</a:t>
            </a:r>
          </a:p>
          <a:p>
            <a:pPr>
              <a:defRPr/>
            </a:pPr>
            <a:r>
              <a:rPr lang="en-US" dirty="0" smtClean="0"/>
              <a:t>*******************************************************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Quoting "Murray, Christopher" &lt;</a:t>
            </a:r>
            <a:r>
              <a:rPr lang="en-US" u="sng" dirty="0" smtClean="0">
                <a:hlinkClick r:id="rId3"/>
              </a:rPr>
              <a:t>cmurray@ttsd.k12.or.us</a:t>
            </a:r>
            <a:r>
              <a:rPr lang="en-US" dirty="0" smtClean="0"/>
              <a:t>&gt;: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&gt; One more quick question - when you do calculations with the Heisenberg </a:t>
            </a:r>
          </a:p>
          <a:p>
            <a:pPr>
              <a:defRPr/>
            </a:pPr>
            <a:r>
              <a:rPr lang="en-US" dirty="0" smtClean="0"/>
              <a:t>&gt; uncertainty principle, what do you use as the uncertainty?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</a:t>
            </a:r>
            <a:r>
              <a:rPr lang="en-US" dirty="0" err="1" smtClean="0"/>
              <a:t>Eg</a:t>
            </a:r>
            <a:r>
              <a:rPr lang="en-US" dirty="0" smtClean="0"/>
              <a:t> x = 3.3 +/- .1 m, is the uncertainty of x .1, or is it the range .2?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Chris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-----Original Message-----</a:t>
            </a:r>
          </a:p>
          <a:p>
            <a:pPr>
              <a:defRPr/>
            </a:pPr>
            <a:r>
              <a:rPr lang="en-US" dirty="0" smtClean="0"/>
              <a:t>&gt; From: Jack </a:t>
            </a:r>
            <a:r>
              <a:rPr lang="en-US" dirty="0" err="1" smtClean="0"/>
              <a:t>Semura</a:t>
            </a:r>
            <a:r>
              <a:rPr lang="en-US" dirty="0" smtClean="0"/>
              <a:t> [</a:t>
            </a:r>
            <a:r>
              <a:rPr lang="en-US" u="sng" dirty="0" smtClean="0">
                <a:hlinkClick r:id="rId4"/>
              </a:rPr>
              <a:t>mailto:semuraj@pdx.edu</a:t>
            </a:r>
            <a:r>
              <a:rPr lang="en-US" dirty="0" smtClean="0"/>
              <a:t>]</a:t>
            </a:r>
          </a:p>
          <a:p>
            <a:pPr>
              <a:defRPr/>
            </a:pPr>
            <a:r>
              <a:rPr lang="en-US" dirty="0" smtClean="0"/>
              <a:t>&gt; Sent: Wednesday, February 17, 2010 3:34 PM</a:t>
            </a:r>
          </a:p>
          <a:p>
            <a:pPr>
              <a:defRPr/>
            </a:pPr>
            <a:r>
              <a:rPr lang="en-US" dirty="0" smtClean="0"/>
              <a:t>&gt; To: Murray, Christopher</a:t>
            </a:r>
          </a:p>
          <a:p>
            <a:pPr>
              <a:defRPr/>
            </a:pPr>
            <a:r>
              <a:rPr lang="en-US" dirty="0" smtClean="0"/>
              <a:t>&gt; Cc: 'bodegom@pdx.edu'</a:t>
            </a:r>
          </a:p>
          <a:p>
            <a:pPr>
              <a:defRPr/>
            </a:pPr>
            <a:r>
              <a:rPr lang="en-US" dirty="0" smtClean="0"/>
              <a:t>&gt; Subject: Re: Uncertain about Heisenberg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Hi Chris,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Great to hear from you!  I often wonder what you're doing you when I </a:t>
            </a:r>
          </a:p>
          <a:p>
            <a:pPr>
              <a:defRPr/>
            </a:pPr>
            <a:r>
              <a:rPr lang="en-US" dirty="0" smtClean="0"/>
              <a:t>&gt; hear about news from Tualatin.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About the uncertainty principle: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Wikipedia is correct.  The Heisenberg uncertainty product cannot be </a:t>
            </a:r>
          </a:p>
          <a:p>
            <a:pPr>
              <a:defRPr/>
            </a:pPr>
            <a:r>
              <a:rPr lang="en-US" dirty="0" smtClean="0"/>
              <a:t>&gt; less than (1/2)h-bar.  (As a general rule of thumb, I tend to trust </a:t>
            </a:r>
          </a:p>
          <a:p>
            <a:pPr>
              <a:defRPr/>
            </a:pPr>
            <a:r>
              <a:rPr lang="en-US" dirty="0" smtClean="0"/>
              <a:t>&gt; Wikipedia more than just about any General Physics text.)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A couple additional points about the uncertainty principle: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  (1)  The uncertainty product is between specific *conjugate* </a:t>
            </a:r>
          </a:p>
          <a:p>
            <a:pPr>
              <a:defRPr/>
            </a:pPr>
            <a:r>
              <a:rPr lang="en-US" dirty="0" smtClean="0"/>
              <a:t>&gt; variable pairs x and p (the position and its conjugate momentum).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  (2) I tend to agree with the viewpoint that the uncertainty </a:t>
            </a:r>
          </a:p>
          <a:p>
            <a:pPr>
              <a:defRPr/>
            </a:pPr>
            <a:r>
              <a:rPr lang="en-US" dirty="0" smtClean="0"/>
              <a:t>&gt; principle is a fundamental property of nature.  It's not a result of </a:t>
            </a:r>
          </a:p>
          <a:p>
            <a:pPr>
              <a:defRPr/>
            </a:pPr>
            <a:r>
              <a:rPr lang="en-US" dirty="0" smtClean="0"/>
              <a:t>&gt; us making an observation.  So I don't really like the "Heisenberg </a:t>
            </a:r>
          </a:p>
          <a:p>
            <a:pPr>
              <a:defRPr/>
            </a:pPr>
            <a:r>
              <a:rPr lang="en-US" dirty="0" smtClean="0"/>
              <a:t>&gt; light microscope" explanation that a lot of popular books use.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Hope this helps.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Regards,</a:t>
            </a:r>
          </a:p>
          <a:p>
            <a:pPr>
              <a:defRPr/>
            </a:pPr>
            <a:r>
              <a:rPr lang="en-US" dirty="0" smtClean="0"/>
              <a:t>&gt; -Jack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Quoting "Murray, Christopher" &lt;</a:t>
            </a:r>
            <a:r>
              <a:rPr lang="en-US" u="sng" dirty="0" smtClean="0">
                <a:hlinkClick r:id="rId3"/>
              </a:rPr>
              <a:t>cmurray@ttsd.k12.or.us</a:t>
            </a:r>
            <a:r>
              <a:rPr lang="en-US" dirty="0" smtClean="0"/>
              <a:t>&gt;: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&gt;&gt; Erik and Jack -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I have a question about the Heisenberg uncertainty principle -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Wikipedia, The IB data packet, and two other physics texts in my room </a:t>
            </a:r>
          </a:p>
          <a:p>
            <a:pPr>
              <a:defRPr/>
            </a:pPr>
            <a:r>
              <a:rPr lang="en-US" dirty="0" smtClean="0"/>
              <a:t>&gt;&gt; state that the product of the uncertainty of position-momentum or </a:t>
            </a:r>
          </a:p>
          <a:p>
            <a:pPr>
              <a:defRPr/>
            </a:pPr>
            <a:r>
              <a:rPr lang="en-US" dirty="0" smtClean="0"/>
              <a:t>&gt;&gt; energy-time cannot be smaller than h/(4pi) or h-bar/(2pi)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</a:t>
            </a:r>
            <a:r>
              <a:rPr lang="en-US" dirty="0" err="1" smtClean="0"/>
              <a:t>Giancoli</a:t>
            </a:r>
            <a:r>
              <a:rPr lang="en-US" dirty="0" smtClean="0"/>
              <a:t> (the text we use), and my old college modern physics text </a:t>
            </a:r>
          </a:p>
          <a:p>
            <a:pPr>
              <a:defRPr/>
            </a:pPr>
            <a:r>
              <a:rPr lang="en-US" dirty="0" smtClean="0"/>
              <a:t>&gt;&gt; state that they cannot be bigger than</a:t>
            </a:r>
          </a:p>
          <a:p>
            <a:pPr>
              <a:defRPr/>
            </a:pPr>
            <a:r>
              <a:rPr lang="en-US" dirty="0" smtClean="0"/>
              <a:t>&gt;&gt; h/(2pi) or h-bar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perhaps the difference is that when </a:t>
            </a:r>
            <a:r>
              <a:rPr lang="en-US" dirty="0" err="1" smtClean="0"/>
              <a:t>giancoli</a:t>
            </a:r>
            <a:r>
              <a:rPr lang="en-US" dirty="0" smtClean="0"/>
              <a:t> solves problems in his </a:t>
            </a:r>
          </a:p>
          <a:p>
            <a:pPr>
              <a:defRPr/>
            </a:pPr>
            <a:r>
              <a:rPr lang="en-US" dirty="0" smtClean="0"/>
              <a:t>&gt;&gt; text he uses the range of a value, not what we would normally call </a:t>
            </a:r>
          </a:p>
          <a:p>
            <a:pPr>
              <a:defRPr/>
            </a:pPr>
            <a:r>
              <a:rPr lang="en-US" dirty="0" smtClean="0"/>
              <a:t>&gt;&gt; the uncertainty.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For example, in a problem with x = 4.5 +/- 0.1 m, he plugs in the </a:t>
            </a:r>
          </a:p>
          <a:p>
            <a:pPr>
              <a:defRPr/>
            </a:pPr>
            <a:r>
              <a:rPr lang="en-US" dirty="0" smtClean="0"/>
              <a:t>&gt;&gt; uncertainty of x to be 0.2 m, and one of the other texts that I </a:t>
            </a:r>
          </a:p>
          <a:p>
            <a:pPr>
              <a:defRPr/>
            </a:pPr>
            <a:r>
              <a:rPr lang="en-US" dirty="0" smtClean="0"/>
              <a:t>&gt;&gt; looked at uses the uncertainty in this situation to be 0.1 m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Do you suppose that is the difference?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Chris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4FF2EE-B773-4562-A318-1125230279E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Chris,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The uncertainty in a coordinate or momentum is its variance (root mean square error).  So use the total range .2 .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-Jack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*******************************************************</a:t>
            </a:r>
          </a:p>
          <a:p>
            <a:pPr>
              <a:defRPr/>
            </a:pPr>
            <a:r>
              <a:rPr lang="en-US" dirty="0" smtClean="0"/>
              <a:t>Jack S. </a:t>
            </a:r>
            <a:r>
              <a:rPr lang="en-US" dirty="0" err="1" smtClean="0"/>
              <a:t>Semura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Physics Department, Portland State University Portland, OR 97207</a:t>
            </a:r>
          </a:p>
          <a:p>
            <a:pPr>
              <a:defRPr/>
            </a:pPr>
            <a:r>
              <a:rPr lang="en-US" dirty="0" smtClean="0"/>
              <a:t>*******************************************************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Quoting "Murray, Christopher" &lt;</a:t>
            </a:r>
            <a:r>
              <a:rPr lang="en-US" u="sng" dirty="0" smtClean="0">
                <a:hlinkClick r:id="rId3"/>
              </a:rPr>
              <a:t>cmurray@ttsd.k12.or.us</a:t>
            </a:r>
            <a:r>
              <a:rPr lang="en-US" dirty="0" smtClean="0"/>
              <a:t>&gt;: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&gt; One more quick question - when you do calculations with the Heisenberg </a:t>
            </a:r>
          </a:p>
          <a:p>
            <a:pPr>
              <a:defRPr/>
            </a:pPr>
            <a:r>
              <a:rPr lang="en-US" dirty="0" smtClean="0"/>
              <a:t>&gt; uncertainty principle, what do you use as the uncertainty?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</a:t>
            </a:r>
            <a:r>
              <a:rPr lang="en-US" dirty="0" err="1" smtClean="0"/>
              <a:t>Eg</a:t>
            </a:r>
            <a:r>
              <a:rPr lang="en-US" dirty="0" smtClean="0"/>
              <a:t> x = 3.3 +/- .1 m, is the uncertainty of x .1, or is it the range .2?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Chris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-----Original Message-----</a:t>
            </a:r>
          </a:p>
          <a:p>
            <a:pPr>
              <a:defRPr/>
            </a:pPr>
            <a:r>
              <a:rPr lang="en-US" dirty="0" smtClean="0"/>
              <a:t>&gt; From: Jack </a:t>
            </a:r>
            <a:r>
              <a:rPr lang="en-US" dirty="0" err="1" smtClean="0"/>
              <a:t>Semura</a:t>
            </a:r>
            <a:r>
              <a:rPr lang="en-US" dirty="0" smtClean="0"/>
              <a:t> [</a:t>
            </a:r>
            <a:r>
              <a:rPr lang="en-US" u="sng" dirty="0" smtClean="0">
                <a:hlinkClick r:id="rId4"/>
              </a:rPr>
              <a:t>mailto:semuraj@pdx.edu</a:t>
            </a:r>
            <a:r>
              <a:rPr lang="en-US" dirty="0" smtClean="0"/>
              <a:t>]</a:t>
            </a:r>
          </a:p>
          <a:p>
            <a:pPr>
              <a:defRPr/>
            </a:pPr>
            <a:r>
              <a:rPr lang="en-US" dirty="0" smtClean="0"/>
              <a:t>&gt; Sent: Wednesday, February 17, 2010 3:34 PM</a:t>
            </a:r>
          </a:p>
          <a:p>
            <a:pPr>
              <a:defRPr/>
            </a:pPr>
            <a:r>
              <a:rPr lang="en-US" dirty="0" smtClean="0"/>
              <a:t>&gt; To: Murray, Christopher</a:t>
            </a:r>
          </a:p>
          <a:p>
            <a:pPr>
              <a:defRPr/>
            </a:pPr>
            <a:r>
              <a:rPr lang="en-US" dirty="0" smtClean="0"/>
              <a:t>&gt; Cc: 'bodegom@pdx.edu'</a:t>
            </a:r>
          </a:p>
          <a:p>
            <a:pPr>
              <a:defRPr/>
            </a:pPr>
            <a:r>
              <a:rPr lang="en-US" dirty="0" smtClean="0"/>
              <a:t>&gt; Subject: Re: Uncertain about Heisenberg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Hi Chris,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Great to hear from you!  I often wonder what you're doing you when I </a:t>
            </a:r>
          </a:p>
          <a:p>
            <a:pPr>
              <a:defRPr/>
            </a:pPr>
            <a:r>
              <a:rPr lang="en-US" dirty="0" smtClean="0"/>
              <a:t>&gt; hear about news from Tualatin.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About the uncertainty principle: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Wikipedia is correct.  The Heisenberg uncertainty product cannot be </a:t>
            </a:r>
          </a:p>
          <a:p>
            <a:pPr>
              <a:defRPr/>
            </a:pPr>
            <a:r>
              <a:rPr lang="en-US" dirty="0" smtClean="0"/>
              <a:t>&gt; less than (1/2)h-bar.  (As a general rule of thumb, I tend to trust </a:t>
            </a:r>
          </a:p>
          <a:p>
            <a:pPr>
              <a:defRPr/>
            </a:pPr>
            <a:r>
              <a:rPr lang="en-US" dirty="0" smtClean="0"/>
              <a:t>&gt; Wikipedia more than just about any General Physics text.)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A couple additional points about the uncertainty principle: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  (1)  The uncertainty product is between specific *conjugate* </a:t>
            </a:r>
          </a:p>
          <a:p>
            <a:pPr>
              <a:defRPr/>
            </a:pPr>
            <a:r>
              <a:rPr lang="en-US" dirty="0" smtClean="0"/>
              <a:t>&gt; variable pairs x and p (the position and its conjugate momentum).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  (2) I tend to agree with the viewpoint that the uncertainty </a:t>
            </a:r>
          </a:p>
          <a:p>
            <a:pPr>
              <a:defRPr/>
            </a:pPr>
            <a:r>
              <a:rPr lang="en-US" dirty="0" smtClean="0"/>
              <a:t>&gt; principle is a fundamental property of nature.  It's not a result of </a:t>
            </a:r>
          </a:p>
          <a:p>
            <a:pPr>
              <a:defRPr/>
            </a:pPr>
            <a:r>
              <a:rPr lang="en-US" dirty="0" smtClean="0"/>
              <a:t>&gt; us making an observation.  So I don't really like the "Heisenberg </a:t>
            </a:r>
          </a:p>
          <a:p>
            <a:pPr>
              <a:defRPr/>
            </a:pPr>
            <a:r>
              <a:rPr lang="en-US" dirty="0" smtClean="0"/>
              <a:t>&gt; light microscope" explanation that a lot of popular books use.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Hope this helps.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Regards,</a:t>
            </a:r>
          </a:p>
          <a:p>
            <a:pPr>
              <a:defRPr/>
            </a:pPr>
            <a:r>
              <a:rPr lang="en-US" dirty="0" smtClean="0"/>
              <a:t>&gt; -Jack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 Quoting "Murray, Christopher" &lt;</a:t>
            </a:r>
            <a:r>
              <a:rPr lang="en-US" u="sng" dirty="0" smtClean="0">
                <a:hlinkClick r:id="rId3"/>
              </a:rPr>
              <a:t>cmurray@ttsd.k12.or.us</a:t>
            </a:r>
            <a:r>
              <a:rPr lang="en-US" dirty="0" smtClean="0"/>
              <a:t>&gt;: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&gt;&gt; Erik and Jack -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I have a question about the Heisenberg uncertainty principle -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Wikipedia, The IB data packet, and two other physics texts in my room </a:t>
            </a:r>
          </a:p>
          <a:p>
            <a:pPr>
              <a:defRPr/>
            </a:pPr>
            <a:r>
              <a:rPr lang="en-US" dirty="0" smtClean="0"/>
              <a:t>&gt;&gt; state that the product of the uncertainty of position-momentum or </a:t>
            </a:r>
          </a:p>
          <a:p>
            <a:pPr>
              <a:defRPr/>
            </a:pPr>
            <a:r>
              <a:rPr lang="en-US" dirty="0" smtClean="0"/>
              <a:t>&gt;&gt; energy-time cannot be smaller than h/(4pi) or h-bar/(2pi)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</a:t>
            </a:r>
            <a:r>
              <a:rPr lang="en-US" dirty="0" err="1" smtClean="0"/>
              <a:t>Giancoli</a:t>
            </a:r>
            <a:r>
              <a:rPr lang="en-US" dirty="0" smtClean="0"/>
              <a:t> (the text we use), and my old college modern physics text </a:t>
            </a:r>
          </a:p>
          <a:p>
            <a:pPr>
              <a:defRPr/>
            </a:pPr>
            <a:r>
              <a:rPr lang="en-US" dirty="0" smtClean="0"/>
              <a:t>&gt;&gt; state that they cannot be bigger than</a:t>
            </a:r>
          </a:p>
          <a:p>
            <a:pPr>
              <a:defRPr/>
            </a:pPr>
            <a:r>
              <a:rPr lang="en-US" dirty="0" smtClean="0"/>
              <a:t>&gt;&gt; h/(2pi) or h-bar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perhaps the difference is that when </a:t>
            </a:r>
            <a:r>
              <a:rPr lang="en-US" dirty="0" err="1" smtClean="0"/>
              <a:t>giancoli</a:t>
            </a:r>
            <a:r>
              <a:rPr lang="en-US" dirty="0" smtClean="0"/>
              <a:t> solves problems in his </a:t>
            </a:r>
          </a:p>
          <a:p>
            <a:pPr>
              <a:defRPr/>
            </a:pPr>
            <a:r>
              <a:rPr lang="en-US" dirty="0" smtClean="0"/>
              <a:t>&gt;&gt; text he uses the range of a value, not what we would normally call </a:t>
            </a:r>
          </a:p>
          <a:p>
            <a:pPr>
              <a:defRPr/>
            </a:pPr>
            <a:r>
              <a:rPr lang="en-US" dirty="0" smtClean="0"/>
              <a:t>&gt;&gt; the uncertainty.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For example, in a problem with x = 4.5 +/- 0.1 m, he plugs in the </a:t>
            </a:r>
          </a:p>
          <a:p>
            <a:pPr>
              <a:defRPr/>
            </a:pPr>
            <a:r>
              <a:rPr lang="en-US" dirty="0" smtClean="0"/>
              <a:t>&gt;&gt; uncertainty of x to be 0.2 m, and one of the other texts that I </a:t>
            </a:r>
          </a:p>
          <a:p>
            <a:pPr>
              <a:defRPr/>
            </a:pPr>
            <a:r>
              <a:rPr lang="en-US" dirty="0" smtClean="0"/>
              <a:t>&gt;&gt; looked at uses the uncertainty in this situation to be 0.1 m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Do you suppose that is the difference?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&gt;&gt; Chris</a:t>
            </a:r>
          </a:p>
          <a:p>
            <a:pPr>
              <a:defRPr/>
            </a:pPr>
            <a:r>
              <a:rPr lang="en-US" dirty="0" smtClean="0"/>
              <a:t>&gt;&gt;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&gt;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4FF2EE-B773-4562-A318-1125230279E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B9F49-F5B1-4E8C-A2FD-7A4BED77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B8037-D6EB-4D98-96C2-7314B0CE8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C252D-978C-4951-BF5C-0FE4B12B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FA119-0D9A-458D-84D3-040D4163F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33DB9-6FC4-4D26-9A13-5CA2F49D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01EB-0E29-4B27-ADAC-A54C1A752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140E7-26A3-40F6-A3BC-B84D5D641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4DE7-D706-4952-968F-A76837176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D43AB-112E-48C9-AF5A-A992D594C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F604F-7BF3-4124-A75F-D2E2B0D04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7F0E-6F31-4631-B578-B598CCC15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23C887-7B16-4BEB-834B-DB3ACC5A3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dirty="0" smtClean="0"/>
              <a:t>Example 2: An electron stays in the first excited state of hydrogen for a time of approximately </a:t>
            </a:r>
            <a:r>
              <a:rPr lang="el-GR" dirty="0" smtClean="0"/>
              <a:t>Δ</a:t>
            </a:r>
            <a:r>
              <a:rPr lang="en-US" dirty="0" smtClean="0"/>
              <a:t>t = 1.0 x 10</a:t>
            </a:r>
            <a:r>
              <a:rPr lang="en-US" baseline="30000" dirty="0" smtClean="0"/>
              <a:t>-10</a:t>
            </a:r>
            <a:r>
              <a:rPr lang="en-US" dirty="0" smtClean="0"/>
              <a:t> s</a:t>
            </a:r>
            <a:r>
              <a:rPr lang="en-US" i="1" dirty="0" smtClean="0"/>
              <a:t>	</a:t>
            </a:r>
            <a:r>
              <a:rPr lang="en-US" dirty="0" smtClean="0"/>
              <a:t>Determine the uncertainty in the energy of the electron in the first excited state.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5334000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5.3E-25 J</a:t>
            </a: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 bwMode="auto">
          <a:xfrm>
            <a:off x="5562600" y="1143000"/>
            <a:ext cx="28765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6934201" y="317500"/>
            <a:ext cx="17572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HL Paper 2</a:t>
            </a:r>
          </a:p>
          <a:p>
            <a:r>
              <a:rPr lang="en-US"/>
              <a:t>B3 1 e, p. 34</a:t>
            </a:r>
          </a:p>
          <a:p>
            <a:r>
              <a:rPr lang="en-US"/>
              <a:t>2011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460500"/>
            <a:ext cx="7553325" cy="1063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38438"/>
            <a:ext cx="7505700" cy="8810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73226" y="889000"/>
            <a:ext cx="6186437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Heisenberg Uncertainty</a:t>
            </a:r>
          </a:p>
          <a:p>
            <a:pPr algn="ctr"/>
            <a:r>
              <a:rPr lang="en-US" sz="4800" dirty="0" smtClean="0"/>
              <a:t>1-3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152400" y="5457032"/>
            <a:ext cx="127150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 smtClean="0">
                <a:sym typeface="Symbol" pitchFamily="18" charset="2"/>
              </a:rPr>
              <a:t></a:t>
            </a:r>
            <a:r>
              <a:rPr lang="en-US" sz="1200" dirty="0" smtClean="0"/>
              <a:t>E </a:t>
            </a:r>
            <a:r>
              <a:rPr lang="en-US" sz="1200" dirty="0"/>
              <a:t>= </a:t>
            </a:r>
            <a:r>
              <a:rPr lang="en-US" sz="1200" dirty="0" smtClean="0"/>
              <a:t>2.5 </a:t>
            </a:r>
            <a:r>
              <a:rPr lang="en-US" sz="1200" dirty="0"/>
              <a:t>x </a:t>
            </a:r>
            <a:r>
              <a:rPr lang="en-US" sz="1200" dirty="0" smtClean="0"/>
              <a:t>10</a:t>
            </a:r>
            <a:r>
              <a:rPr lang="en-US" sz="1200" baseline="30000" dirty="0" smtClean="0"/>
              <a:t>-19</a:t>
            </a:r>
            <a:r>
              <a:rPr lang="en-US" sz="1200" dirty="0" smtClean="0"/>
              <a:t> J</a:t>
            </a:r>
            <a:endParaRPr lang="en-US" sz="1200" dirty="0"/>
          </a:p>
        </p:txBody>
      </p:sp>
      <p:sp>
        <p:nvSpPr>
          <p:cNvPr id="156676" name="Text Box 1028"/>
          <p:cNvSpPr txBox="1">
            <a:spLocks noChangeArrowheads="1"/>
          </p:cNvSpPr>
          <p:nvPr/>
        </p:nvSpPr>
        <p:spPr bwMode="auto">
          <a:xfrm>
            <a:off x="228600" y="1778000"/>
            <a:ext cx="8915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</a:t>
            </a:r>
            <a:r>
              <a:rPr lang="en-US" sz="3200" dirty="0" err="1">
                <a:sym typeface="Symbol" pitchFamily="18" charset="2"/>
              </a:rPr>
              <a:t>E</a:t>
            </a:r>
            <a:r>
              <a:rPr lang="en-US" sz="3200" dirty="0" err="1"/>
              <a:t>t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2800" u="sng" dirty="0">
                <a:sym typeface="Symbol" pitchFamily="18" charset="2"/>
              </a:rPr>
              <a:t>&gt;</a:t>
            </a:r>
            <a:r>
              <a:rPr lang="en-US" sz="3600" dirty="0">
                <a:sym typeface="Symbol" pitchFamily="18" charset="2"/>
              </a:rPr>
              <a:t> </a:t>
            </a:r>
            <a:r>
              <a:rPr lang="en-US" sz="4000" baseline="30000" dirty="0">
                <a:sym typeface="Symbol" pitchFamily="18" charset="2"/>
              </a:rPr>
              <a:t>h</a:t>
            </a:r>
            <a:r>
              <a:rPr lang="en-US" sz="4000" dirty="0">
                <a:sym typeface="Symbol" pitchFamily="18" charset="2"/>
              </a:rPr>
              <a:t>/</a:t>
            </a:r>
            <a:r>
              <a:rPr lang="en-US" sz="4000" baseline="-25000" dirty="0">
                <a:sym typeface="Symbol" pitchFamily="18" charset="2"/>
              </a:rPr>
              <a:t>4</a:t>
            </a:r>
          </a:p>
          <a:p>
            <a:pPr eaLnBrk="0" hangingPunct="0"/>
            <a:r>
              <a:rPr lang="en-US" sz="2800" dirty="0" smtClean="0">
                <a:sym typeface="Symbol" pitchFamily="18" charset="2"/>
              </a:rPr>
              <a:t></a:t>
            </a:r>
            <a:r>
              <a:rPr lang="en-US" sz="2800" dirty="0" smtClean="0"/>
              <a:t>E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dirty="0" smtClean="0"/>
              <a:t>2.1x10</a:t>
            </a:r>
            <a:r>
              <a:rPr lang="en-US" sz="2800" baseline="30000" dirty="0" smtClean="0"/>
              <a:t>-16</a:t>
            </a:r>
            <a:r>
              <a:rPr lang="en-US" sz="2800" dirty="0" smtClean="0"/>
              <a:t> s</a:t>
            </a:r>
            <a:r>
              <a:rPr lang="en-US" sz="2800" dirty="0" smtClean="0">
                <a:sym typeface="Symbol" pitchFamily="18" charset="2"/>
              </a:rPr>
              <a:t>)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2800" u="sng" dirty="0">
                <a:sym typeface="Symbol" pitchFamily="18" charset="2"/>
              </a:rPr>
              <a:t>&gt;</a:t>
            </a:r>
            <a:r>
              <a:rPr lang="en-US" sz="3600" dirty="0">
                <a:sym typeface="Symbol" pitchFamily="18" charset="2"/>
              </a:rPr>
              <a:t> </a:t>
            </a:r>
            <a:r>
              <a:rPr lang="en-US" sz="4000" baseline="30000" dirty="0">
                <a:sym typeface="Symbol" pitchFamily="18" charset="2"/>
              </a:rPr>
              <a:t>h</a:t>
            </a:r>
            <a:r>
              <a:rPr lang="en-US" sz="4000" dirty="0">
                <a:sym typeface="Symbol" pitchFamily="18" charset="2"/>
              </a:rPr>
              <a:t>/</a:t>
            </a:r>
            <a:r>
              <a:rPr lang="en-US" sz="4000" baseline="-25000" dirty="0">
                <a:sym typeface="Symbol" pitchFamily="18" charset="2"/>
              </a:rPr>
              <a:t>4</a:t>
            </a:r>
            <a:endParaRPr lang="en-US" sz="3200" dirty="0">
              <a:sym typeface="Symbol" pitchFamily="18" charset="2"/>
            </a:endParaRPr>
          </a:p>
          <a:p>
            <a:pPr eaLnBrk="0" hangingPunct="0"/>
            <a:r>
              <a:rPr lang="en-US" sz="3200" dirty="0" smtClean="0">
                <a:sym typeface="Symbol" pitchFamily="18" charset="2"/>
              </a:rPr>
              <a:t></a:t>
            </a:r>
            <a:r>
              <a:rPr lang="en-US" sz="3200" dirty="0" smtClean="0"/>
              <a:t>E </a:t>
            </a:r>
            <a:r>
              <a:rPr lang="en-US" sz="3200" dirty="0"/>
              <a:t>= </a:t>
            </a:r>
            <a:r>
              <a:rPr lang="en-US" sz="3200" dirty="0" smtClean="0"/>
              <a:t>2.5 </a:t>
            </a:r>
            <a:r>
              <a:rPr lang="en-US" sz="3200" dirty="0"/>
              <a:t>x </a:t>
            </a:r>
            <a:r>
              <a:rPr lang="en-US" sz="3200" dirty="0" smtClean="0"/>
              <a:t>10</a:t>
            </a:r>
            <a:r>
              <a:rPr lang="en-US" sz="3200" baseline="30000" dirty="0" smtClean="0"/>
              <a:t>-19</a:t>
            </a:r>
            <a:r>
              <a:rPr lang="en-US" sz="3200" dirty="0" smtClean="0"/>
              <a:t> J</a:t>
            </a:r>
            <a:endParaRPr lang="en-US" sz="3200" dirty="0"/>
          </a:p>
        </p:txBody>
      </p:sp>
      <p:sp>
        <p:nvSpPr>
          <p:cNvPr id="11269" name="Text Box 1029"/>
          <p:cNvSpPr txBox="1">
            <a:spLocks noChangeArrowheads="1"/>
          </p:cNvSpPr>
          <p:nvPr/>
        </p:nvSpPr>
        <p:spPr bwMode="auto">
          <a:xfrm>
            <a:off x="304800" y="113771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What is the uncertainty of the energy of an electron for an interval of 2.1x10</a:t>
            </a:r>
            <a:r>
              <a:rPr lang="en-US" sz="2800" baseline="30000" dirty="0" smtClean="0"/>
              <a:t>-16</a:t>
            </a:r>
            <a:r>
              <a:rPr lang="en-US" sz="2800" dirty="0" smtClean="0"/>
              <a:t> s?  </a:t>
            </a:r>
          </a:p>
          <a:p>
            <a:r>
              <a:rPr lang="en-US" sz="2800" dirty="0" smtClean="0"/>
              <a:t>(Already Done)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 bwMode="auto">
          <a:xfrm>
            <a:off x="5943600" y="1778000"/>
            <a:ext cx="28765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152400" y="5457032"/>
            <a:ext cx="125867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>
                <a:sym typeface="Symbol" pitchFamily="18" charset="2"/>
              </a:rPr>
              <a:t></a:t>
            </a:r>
            <a:r>
              <a:rPr lang="en-US" sz="1200" dirty="0"/>
              <a:t>t </a:t>
            </a:r>
            <a:r>
              <a:rPr lang="en-US" sz="1200" dirty="0" smtClean="0"/>
              <a:t>=1.22 </a:t>
            </a:r>
            <a:r>
              <a:rPr lang="en-US" sz="1200" dirty="0"/>
              <a:t>x </a:t>
            </a:r>
            <a:r>
              <a:rPr lang="en-US" sz="1200" dirty="0" smtClean="0"/>
              <a:t>10</a:t>
            </a:r>
            <a:r>
              <a:rPr lang="en-US" sz="1200" baseline="30000" dirty="0" smtClean="0"/>
              <a:t>-23</a:t>
            </a:r>
            <a:r>
              <a:rPr lang="en-US" sz="1200" dirty="0" smtClean="0"/>
              <a:t> </a:t>
            </a:r>
            <a:r>
              <a:rPr lang="en-US" sz="1200" dirty="0"/>
              <a:t>s</a:t>
            </a:r>
          </a:p>
        </p:txBody>
      </p:sp>
      <p:sp>
        <p:nvSpPr>
          <p:cNvPr id="11269" name="Text Box 1029"/>
          <p:cNvSpPr txBox="1">
            <a:spLocks noChangeArrowheads="1"/>
          </p:cNvSpPr>
          <p:nvPr/>
        </p:nvSpPr>
        <p:spPr bwMode="auto">
          <a:xfrm>
            <a:off x="304800" y="113771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To effect an alpha decay, an alpha particle must “borrow” 27.0 MeV of energy.  What time does it have to escape?</a:t>
            </a:r>
          </a:p>
          <a:p>
            <a:endParaRPr lang="en-US" sz="2800" dirty="0" smtClean="0"/>
          </a:p>
          <a:p>
            <a:r>
              <a:rPr lang="en-US" sz="2800" dirty="0" smtClean="0"/>
              <a:t>27.0 MeV = (27.0x10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 eV)(1.602x10</a:t>
            </a:r>
            <a:r>
              <a:rPr lang="en-US" sz="2800" baseline="30000" dirty="0" smtClean="0"/>
              <a:t>-19</a:t>
            </a:r>
            <a:r>
              <a:rPr lang="en-US" sz="2800" dirty="0" smtClean="0"/>
              <a:t> J/eV)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 bwMode="auto">
          <a:xfrm>
            <a:off x="5943600" y="1778000"/>
            <a:ext cx="28765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5219700"/>
            <a:ext cx="159050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v = 3.7 x 10</a:t>
            </a:r>
            <a:r>
              <a:rPr lang="en-US" sz="1600" baseline="30000"/>
              <a:t>4</a:t>
            </a:r>
            <a:r>
              <a:rPr lang="en-US" sz="1600"/>
              <a:t> m/s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113771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You know an electron’s position is </a:t>
            </a:r>
            <a:r>
              <a:rPr lang="en-US" sz="2800" dirty="0" smtClean="0">
                <a:cs typeface="Times New Roman" pitchFamily="18" charset="0"/>
              </a:rPr>
              <a:t>±0</a:t>
            </a:r>
            <a:r>
              <a:rPr lang="en-US" sz="2800" dirty="0" smtClean="0"/>
              <a:t>.78 </a:t>
            </a:r>
            <a:r>
              <a:rPr lang="en-US" sz="2800" dirty="0"/>
              <a:t>nm, what is the minimum uncertainty of its velocity? (4)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b="55063"/>
          <a:stretch>
            <a:fillRect/>
          </a:stretch>
        </p:blipFill>
        <p:spPr bwMode="auto">
          <a:xfrm>
            <a:off x="5867400" y="1143000"/>
            <a:ext cx="28765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5219700"/>
            <a:ext cx="180049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 dirty="0" smtClean="0"/>
              <a:t>Δ</a:t>
            </a:r>
            <a:r>
              <a:rPr lang="en-US" sz="1600" dirty="0" smtClean="0"/>
              <a:t>x </a:t>
            </a:r>
            <a:r>
              <a:rPr lang="en-US" sz="1600" dirty="0"/>
              <a:t>= </a:t>
            </a:r>
            <a:r>
              <a:rPr lang="en-US" sz="1600" dirty="0" smtClean="0"/>
              <a:t>6.06 </a:t>
            </a:r>
            <a:r>
              <a:rPr lang="en-US" sz="1600" dirty="0"/>
              <a:t>x </a:t>
            </a:r>
            <a:r>
              <a:rPr lang="en-US" sz="1600" dirty="0" smtClean="0"/>
              <a:t>10</a:t>
            </a:r>
            <a:r>
              <a:rPr lang="en-US" sz="1600" baseline="30000" dirty="0" smtClean="0"/>
              <a:t>-15</a:t>
            </a:r>
            <a:r>
              <a:rPr lang="en-US" sz="1600" dirty="0" smtClean="0"/>
              <a:t> m</a:t>
            </a:r>
            <a:endParaRPr lang="en-US" sz="1600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11377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 proton has an uncertainty in its velocity of 5.20x10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 m/s.  (That’s the total range)  What is the minimum uncertainty in its position?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b="55063"/>
          <a:stretch>
            <a:fillRect/>
          </a:stretch>
        </p:blipFill>
        <p:spPr bwMode="auto">
          <a:xfrm>
            <a:off x="5867400" y="1539875"/>
            <a:ext cx="28765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</TotalTime>
  <Words>201</Words>
  <Application>Microsoft Office PowerPoint</Application>
  <PresentationFormat>On-screen Show (16:10)</PresentationFormat>
  <Paragraphs>219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484</cp:revision>
  <dcterms:created xsi:type="dcterms:W3CDTF">2001-03-01T17:38:38Z</dcterms:created>
  <dcterms:modified xsi:type="dcterms:W3CDTF">2019-02-20T23:44:55Z</dcterms:modified>
</cp:coreProperties>
</file>