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9" r:id="rId2"/>
    <p:sldId id="396" r:id="rId3"/>
    <p:sldId id="381" r:id="rId4"/>
    <p:sldId id="384" r:id="rId5"/>
    <p:sldId id="391" r:id="rId6"/>
    <p:sldId id="398" r:id="rId7"/>
    <p:sldId id="399" r:id="rId8"/>
    <p:sldId id="387" r:id="rId9"/>
    <p:sldId id="397" r:id="rId10"/>
    <p:sldId id="400" r:id="rId11"/>
    <p:sldId id="402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ADB02-7D32-4A77-BEBB-40FDBADFA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BA05A-13B5-46AD-AE78-99B21721F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7BA10-BAF8-46BD-A7EE-7B14A9A26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1944E-44C3-4488-BA82-8ADF96377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9939-ED54-431C-8A95-EDC389E8C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1616B-80A8-4EA8-9E49-46C3C0C35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67036-7E02-4FE1-85EF-B9E38500D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8C580-460A-4F29-BDED-5D4216D3B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8753E-132C-4D2C-914B-B7BDBF22A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312D-9A49-4832-839F-16650C158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ACB73-948E-4A94-9579-EC7E4EB69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4F4E17-03B5-4495-8D7F-C255B5106B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261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Problems with the Rutherford Atom</a:t>
            </a:r>
            <a:endParaRPr lang="en-US"/>
          </a:p>
        </p:txBody>
      </p:sp>
      <p:pic>
        <p:nvPicPr>
          <p:cNvPr id="13315" name="Picture 6" descr="FG27_24"/>
          <p:cNvPicPr>
            <a:picLocks noChangeAspect="1" noChangeArrowheads="1"/>
          </p:cNvPicPr>
          <p:nvPr/>
        </p:nvPicPr>
        <p:blipFill>
          <a:blip r:embed="rId2"/>
          <a:srcRect l="33006" t="21500" r="31985" b="20000"/>
          <a:stretch>
            <a:fillRect/>
          </a:stretch>
        </p:blipFill>
        <p:spPr bwMode="auto">
          <a:xfrm>
            <a:off x="152400" y="2222500"/>
            <a:ext cx="3352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4114800" y="2349500"/>
            <a:ext cx="4800600" cy="10779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200"/>
              <a:t>Acceleration/Radiation</a:t>
            </a:r>
          </a:p>
          <a:p>
            <a:pPr marL="457200" indent="-457200">
              <a:buFontTx/>
              <a:buChar char="•"/>
            </a:pPr>
            <a:r>
              <a:rPr lang="en-US" sz="3200"/>
              <a:t>Spectral Lines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067300"/>
            <a:ext cx="22669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ym typeface="Symbol" charset="2"/>
              </a:rPr>
              <a:t>93.8 nm, emitted</a:t>
            </a:r>
            <a:endParaRPr lang="en-US" dirty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" y="1143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wavelength of the photon associated with an electron transition from n = </a:t>
            </a:r>
            <a:r>
              <a:rPr lang="en-US" dirty="0" smtClean="0"/>
              <a:t>6 </a:t>
            </a:r>
            <a:r>
              <a:rPr lang="en-US" dirty="0"/>
              <a:t>to n = 1 in a hydrogen atom?  Is the photon being absorbed, or emitted</a:t>
            </a:r>
            <a:r>
              <a:rPr lang="en-US" dirty="0" smtClean="0"/>
              <a:t>?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62100"/>
            <a:ext cx="2017713" cy="7810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067300"/>
            <a:ext cx="238078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ym typeface="Symbol" charset="2"/>
              </a:rPr>
              <a:t>657 nm, absorbed</a:t>
            </a:r>
            <a:endParaRPr lang="en-US" dirty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" y="1143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wavelength of the photon associated with an electron transition from n = </a:t>
            </a:r>
            <a:r>
              <a:rPr lang="en-US" dirty="0" smtClean="0"/>
              <a:t>2 </a:t>
            </a:r>
            <a:r>
              <a:rPr lang="en-US" dirty="0"/>
              <a:t>to n = </a:t>
            </a:r>
            <a:r>
              <a:rPr lang="en-US" dirty="0" smtClean="0"/>
              <a:t>3 </a:t>
            </a:r>
            <a:r>
              <a:rPr lang="en-US" dirty="0"/>
              <a:t>in a hydrogen atom?  Is the photon being absorbed, or emitted</a:t>
            </a:r>
            <a:r>
              <a:rPr lang="en-US" dirty="0" smtClean="0"/>
              <a:t>?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62100"/>
            <a:ext cx="2017713" cy="7810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0988"/>
            <a:ext cx="71437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pectr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79500"/>
            <a:ext cx="82296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5" name="Picture 3" descr="FG27_28"/>
          <p:cNvPicPr>
            <a:picLocks noChangeAspect="1" noChangeArrowheads="1"/>
          </p:cNvPicPr>
          <p:nvPr/>
        </p:nvPicPr>
        <p:blipFill>
          <a:blip r:embed="rId3"/>
          <a:srcRect t="25999" b="23000"/>
          <a:stretch>
            <a:fillRect/>
          </a:stretch>
        </p:blipFill>
        <p:spPr bwMode="auto">
          <a:xfrm>
            <a:off x="763588" y="3492500"/>
            <a:ext cx="76184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2325" y="-111125"/>
            <a:ext cx="4085606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Spectral lines</a:t>
            </a:r>
          </a:p>
          <a:p>
            <a:pPr lvl="1">
              <a:buFontTx/>
              <a:buChar char="•"/>
            </a:pPr>
            <a:r>
              <a:rPr lang="en-US" dirty="0"/>
              <a:t>Energy from excited </a:t>
            </a:r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4788" y="1143000"/>
            <a:ext cx="40640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6525" y="1876425"/>
            <a:ext cx="542925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" y="2765425"/>
            <a:ext cx="663575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0" y="1031875"/>
            <a:ext cx="9144000" cy="2678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Rydberg’s</a:t>
            </a:r>
            <a:r>
              <a:rPr lang="en-US" sz="2800" dirty="0"/>
              <a:t> Formula: (FYI)</a:t>
            </a:r>
          </a:p>
          <a:p>
            <a:endParaRPr lang="en-US" sz="2800" dirty="0"/>
          </a:p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2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3, 4, ...(Balmer) (Visible)</a:t>
            </a:r>
          </a:p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1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2, 3, ...(Lyman) (UV)</a:t>
            </a:r>
          </a:p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3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4, 5,  ...(</a:t>
            </a:r>
            <a:r>
              <a:rPr lang="en-US" sz="2800" dirty="0" err="1">
                <a:sym typeface="Symbol" charset="2"/>
              </a:rPr>
              <a:t>Paschen</a:t>
            </a:r>
            <a:r>
              <a:rPr lang="en-US" sz="2800" dirty="0">
                <a:sym typeface="Symbol" charset="2"/>
              </a:rPr>
              <a:t>) (IR)</a:t>
            </a:r>
          </a:p>
          <a:p>
            <a:r>
              <a:rPr lang="en-US" sz="2800" dirty="0">
                <a:sym typeface="Symbol" charset="2"/>
              </a:rPr>
              <a:t>(R = 1.097 x 10</a:t>
            </a:r>
            <a:r>
              <a:rPr lang="en-US" sz="2800" baseline="30000" dirty="0">
                <a:sym typeface="Symbol" charset="2"/>
              </a:rPr>
              <a:t>-7</a:t>
            </a:r>
            <a:r>
              <a:rPr lang="en-US" sz="2800" dirty="0">
                <a:sym typeface="Symbol" charset="2"/>
              </a:rPr>
              <a:t> m</a:t>
            </a:r>
            <a:r>
              <a:rPr lang="en-US" sz="2800" baseline="30000" dirty="0">
                <a:sym typeface="Symbol" charset="2"/>
              </a:rPr>
              <a:t>-1</a:t>
            </a:r>
            <a:r>
              <a:rPr lang="en-US" sz="2800" dirty="0">
                <a:sym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/>
              <a:t>Assumptions of Bohr’s </a:t>
            </a:r>
            <a:r>
              <a:rPr lang="en-US" sz="3200" b="1" u="sng" dirty="0"/>
              <a:t>Quantum Atom</a:t>
            </a:r>
            <a:endParaRPr lang="en-US" sz="3200" dirty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077200" cy="831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Only certain orbits are allowed “stationary states”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Electron transitions create photons</a:t>
            </a:r>
          </a:p>
        </p:txBody>
      </p:sp>
      <p:pic>
        <p:nvPicPr>
          <p:cNvPr id="16388" name="Picture 5" descr="FG27_31"/>
          <p:cNvPicPr>
            <a:picLocks noChangeAspect="1" noChangeArrowheads="1"/>
          </p:cNvPicPr>
          <p:nvPr/>
        </p:nvPicPr>
        <p:blipFill>
          <a:blip r:embed="rId2"/>
          <a:srcRect l="25005" t="11000" r="24985" b="14000"/>
          <a:stretch>
            <a:fillRect/>
          </a:stretch>
        </p:blipFill>
        <p:spPr bwMode="auto">
          <a:xfrm>
            <a:off x="5410200" y="2540000"/>
            <a:ext cx="35052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FG27_32"/>
          <p:cNvPicPr>
            <a:picLocks noChangeAspect="1" noChangeArrowheads="1"/>
          </p:cNvPicPr>
          <p:nvPr/>
        </p:nvPicPr>
        <p:blipFill>
          <a:blip r:embed="rId3"/>
          <a:srcRect l="15002" r="8981"/>
          <a:stretch>
            <a:fillRect/>
          </a:stretch>
        </p:blipFill>
        <p:spPr bwMode="auto">
          <a:xfrm>
            <a:off x="0" y="2708713"/>
            <a:ext cx="4114800" cy="300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0" y="1270000"/>
            <a:ext cx="9144000" cy="1384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2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3, 4, ...(Balmer) (Visible)</a:t>
            </a:r>
          </a:p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1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2, 3, ...(Lyman) (UV)</a:t>
            </a:r>
          </a:p>
          <a:p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>
                <a:sym typeface="Symbol" charset="2"/>
              </a:rPr>
              <a:t></a:t>
            </a:r>
            <a:r>
              <a:rPr lang="en-US" sz="2800" dirty="0">
                <a:sym typeface="Symbol" charset="2"/>
              </a:rPr>
              <a:t> = R(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3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 - </a:t>
            </a:r>
            <a:r>
              <a:rPr lang="en-US" sz="2800" baseline="30000" dirty="0">
                <a:sym typeface="Symbol" charset="2"/>
              </a:rPr>
              <a:t>1</a:t>
            </a:r>
            <a:r>
              <a:rPr lang="en-US" sz="2800" dirty="0">
                <a:sym typeface="Symbol" charset="2"/>
              </a:rPr>
              <a:t>/</a:t>
            </a:r>
            <a:r>
              <a:rPr lang="en-US" sz="2800" baseline="-25000" dirty="0">
                <a:sym typeface="Symbol" charset="2"/>
              </a:rPr>
              <a:t>n</a:t>
            </a:r>
            <a:r>
              <a:rPr lang="en-US" sz="1800" dirty="0">
                <a:sym typeface="Symbol" charset="2"/>
              </a:rPr>
              <a:t>2</a:t>
            </a:r>
            <a:r>
              <a:rPr lang="en-US" sz="2800" dirty="0">
                <a:sym typeface="Symbol" charset="2"/>
              </a:rPr>
              <a:t>), n = 4, 5,  ...(</a:t>
            </a:r>
            <a:r>
              <a:rPr lang="en-US" sz="2800" dirty="0" err="1">
                <a:sym typeface="Symbol" charset="2"/>
              </a:rPr>
              <a:t>Paschen</a:t>
            </a:r>
            <a:r>
              <a:rPr lang="en-US" sz="2800" dirty="0">
                <a:sym typeface="Symbol" charset="2"/>
              </a:rPr>
              <a:t>) (IR)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FG27_32"/>
          <p:cNvPicPr>
            <a:picLocks noChangeAspect="1" noChangeArrowheads="1"/>
          </p:cNvPicPr>
          <p:nvPr/>
        </p:nvPicPr>
        <p:blipFill>
          <a:blip r:embed="rId2"/>
          <a:srcRect l="15002" r="52690"/>
          <a:stretch>
            <a:fillRect/>
          </a:stretch>
        </p:blipFill>
        <p:spPr bwMode="auto">
          <a:xfrm>
            <a:off x="0" y="1079500"/>
            <a:ext cx="25908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108325" y="190500"/>
            <a:ext cx="6035675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Example 1: </a:t>
            </a:r>
            <a:r>
              <a:rPr lang="en-US" dirty="0"/>
              <a:t>What is the wavelength of the first Lyman line? (122 nm)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362200" y="1028700"/>
            <a:ext cx="57308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2: Show that </a:t>
            </a:r>
            <a:r>
              <a:rPr lang="en-US" dirty="0" err="1" smtClean="0"/>
              <a:t>mvr</a:t>
            </a:r>
            <a:r>
              <a:rPr lang="en-US" dirty="0" smtClean="0"/>
              <a:t> = L = I</a:t>
            </a:r>
            <a:r>
              <a:rPr lang="en-US" dirty="0" smtClean="0">
                <a:sym typeface="Symbol"/>
              </a:rPr>
              <a:t>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66700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b="1" dirty="0" smtClean="0"/>
              <a:t>3. Angular momentum is quantised: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76300"/>
            <a:ext cx="1319212" cy="766762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52400" y="1028700"/>
            <a:ext cx="8763000" cy="3046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3: </a:t>
            </a:r>
            <a:r>
              <a:rPr lang="en-US" dirty="0"/>
              <a:t>What is the energy level of the 4th orbital, and the 2nd orbital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wavelength of light corresponds to a 4 to 2 transition for a Hydrogen atom? (The 2</a:t>
            </a:r>
            <a:r>
              <a:rPr lang="en-US" baseline="30000" dirty="0"/>
              <a:t>nd</a:t>
            </a:r>
            <a:r>
              <a:rPr lang="en-US" dirty="0"/>
              <a:t> Balmer 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667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b="1" dirty="0"/>
              <a:t>Ultimately, the energy levels can be simplified to: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90500"/>
            <a:ext cx="2017713" cy="7810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Limitations of Bohr’s model</a:t>
            </a:r>
            <a:endParaRPr lang="en-US" sz="800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839200" cy="304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dirty="0"/>
              <a:t>Works well for H, but doesn’t even work for He</a:t>
            </a:r>
          </a:p>
          <a:p>
            <a:pPr marL="457200" indent="-457200">
              <a:buFontTx/>
              <a:buChar char="•"/>
            </a:pPr>
            <a:r>
              <a:rPr lang="en-US" dirty="0"/>
              <a:t>Did not explain </a:t>
            </a:r>
          </a:p>
          <a:p>
            <a:pPr marL="914400" lvl="1" indent="-457200">
              <a:buFontTx/>
              <a:buChar char="•"/>
            </a:pPr>
            <a:r>
              <a:rPr lang="en-US" dirty="0"/>
              <a:t>Spectral fine structure</a:t>
            </a:r>
          </a:p>
          <a:p>
            <a:pPr marL="914400" lvl="1" indent="-457200">
              <a:buFontTx/>
              <a:buChar char="•"/>
            </a:pPr>
            <a:r>
              <a:rPr lang="en-US" dirty="0"/>
              <a:t>Brightness of lines</a:t>
            </a:r>
          </a:p>
          <a:p>
            <a:pPr marL="914400" lvl="1" indent="-457200">
              <a:buFontTx/>
              <a:buChar char="•"/>
            </a:pPr>
            <a:r>
              <a:rPr lang="en-US" dirty="0"/>
              <a:t>Molecular bonds</a:t>
            </a:r>
          </a:p>
          <a:p>
            <a:pPr marL="457200" indent="-457200">
              <a:buFontTx/>
              <a:buChar char="•"/>
            </a:pPr>
            <a:endParaRPr lang="en-US" dirty="0"/>
          </a:p>
          <a:p>
            <a:pPr marL="457200" indent="-457200">
              <a:buFontTx/>
              <a:buChar char="•"/>
            </a:pPr>
            <a:r>
              <a:rPr lang="en-US" dirty="0"/>
              <a:t>Theory was not complete.</a:t>
            </a:r>
          </a:p>
          <a:p>
            <a:pPr marL="457200" indent="-457200">
              <a:buFontTx/>
              <a:buChar char="•"/>
            </a:pPr>
            <a:r>
              <a:rPr lang="en-US" dirty="0"/>
              <a:t>But otherwise it generally kicked </a:t>
            </a:r>
            <a:r>
              <a:rPr lang="en-US" dirty="0" err="1"/>
              <a:t>tuckus</a:t>
            </a:r>
            <a:endParaRPr lang="en-US" dirty="0"/>
          </a:p>
        </p:txBody>
      </p:sp>
      <p:pic>
        <p:nvPicPr>
          <p:cNvPr id="143367" name="Picture 7" descr="boh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4000"/>
            <a:ext cx="41910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367</Words>
  <Application>Microsoft Office PowerPoint</Application>
  <PresentationFormat>On-screen Show (16:10)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461</cp:revision>
  <dcterms:created xsi:type="dcterms:W3CDTF">2012-01-31T04:20:03Z</dcterms:created>
  <dcterms:modified xsi:type="dcterms:W3CDTF">2019-02-20T21:57:43Z</dcterms:modified>
</cp:coreProperties>
</file>