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67" r:id="rId2"/>
    <p:sldId id="382" r:id="rId3"/>
    <p:sldId id="368" r:id="rId4"/>
    <p:sldId id="388" r:id="rId5"/>
    <p:sldId id="390" r:id="rId6"/>
    <p:sldId id="389" r:id="rId7"/>
    <p:sldId id="329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6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B0AE08-4A8D-4B65-8D32-7EDB639B6C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AAE80-4F10-4288-B3AD-CD933D73EF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538D59-1F01-444C-AA1D-542FCA021B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5781B9-B5FE-4E79-914E-1962124DE4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3EBAA-218E-4470-BF1A-B50CAADCE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16A902-874E-431E-9CE2-A30D6BAF04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09F78-8700-422D-8ECE-8217195C6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5082D2-F969-4B11-AB16-19C8C1692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8DDBF-0798-45BB-8AF0-21E7D819F8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B3678-8DA5-44B9-8117-EBC235F84D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1E92EE-B50D-424E-AE71-A491C4099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F60CC-3754-408E-9492-2A1908E8A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6F3528-2ED1-48CC-8302-D47FD5D956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0"/>
            <a:ext cx="4572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Louis de Broglie</a:t>
            </a:r>
            <a:endParaRPr lang="en-US" sz="1800"/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228600" y="762000"/>
            <a:ext cx="5167313" cy="830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Light is acting as both particle and wave</a:t>
            </a:r>
          </a:p>
          <a:p>
            <a:r>
              <a:rPr lang="en-US"/>
              <a:t>Matter perhaps does also</a:t>
            </a:r>
          </a:p>
        </p:txBody>
      </p:sp>
      <p:pic>
        <p:nvPicPr>
          <p:cNvPr id="14341" name="Picture 7" descr="brogl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9663" y="190500"/>
            <a:ext cx="2649537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8600" y="3346450"/>
            <a:ext cx="5235575" cy="2025650"/>
            <a:chOff x="144" y="2256"/>
            <a:chExt cx="3298" cy="1531"/>
          </a:xfrm>
        </p:grpSpPr>
        <p:graphicFrame>
          <p:nvGraphicFramePr>
            <p:cNvPr id="14338" name="Object 2"/>
            <p:cNvGraphicFramePr>
              <a:graphicFrameLocks noChangeAspect="1"/>
            </p:cNvGraphicFramePr>
            <p:nvPr/>
          </p:nvGraphicFramePr>
          <p:xfrm>
            <a:off x="144" y="2256"/>
            <a:ext cx="660" cy="621"/>
          </p:xfrm>
          <a:graphic>
            <a:graphicData uri="http://schemas.openxmlformats.org/presentationml/2006/ole">
              <p:oleObj spid="_x0000_s14338" name="Equation" r:id="rId4" imgW="419040" imgH="393480" progId="Equation.3">
                <p:embed/>
              </p:oleObj>
            </a:graphicData>
          </a:graphic>
        </p:graphicFrame>
        <p:sp>
          <p:nvSpPr>
            <p:cNvPr id="14343" name="Text Box 11"/>
            <p:cNvSpPr txBox="1">
              <a:spLocks noChangeArrowheads="1"/>
            </p:cNvSpPr>
            <p:nvPr/>
          </p:nvSpPr>
          <p:spPr bwMode="auto">
            <a:xfrm>
              <a:off x="240" y="2880"/>
              <a:ext cx="3202" cy="90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vl="1">
                <a:buFontTx/>
                <a:buChar char="•"/>
              </a:pPr>
              <a:r>
                <a:rPr lang="en-US">
                  <a:sym typeface="Symbol" charset="2"/>
                </a:rPr>
                <a:t>p = momentum (p = mv)</a:t>
              </a:r>
            </a:p>
            <a:p>
              <a:pPr lvl="1">
                <a:buFontTx/>
                <a:buChar char="•"/>
              </a:pPr>
              <a:r>
                <a:rPr lang="en-US">
                  <a:sym typeface="Symbol" charset="2"/>
                </a:rPr>
                <a:t>h = Planck’s constant (6.626 x 10</a:t>
              </a:r>
              <a:r>
                <a:rPr lang="en-US" baseline="30000">
                  <a:sym typeface="Symbol" charset="2"/>
                </a:rPr>
                <a:t>-34</a:t>
              </a:r>
              <a:r>
                <a:rPr lang="en-US">
                  <a:sym typeface="Symbol" charset="2"/>
                </a:rPr>
                <a:t> Js)</a:t>
              </a:r>
            </a:p>
            <a:p>
              <a:pPr lvl="1">
                <a:buFontTx/>
                <a:buChar char="•"/>
              </a:pPr>
              <a:r>
                <a:rPr lang="en-US">
                  <a:sym typeface="Symbol" charset="2"/>
                </a:rPr>
                <a:t> = de Broglie wavelength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9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4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35000"/>
            <a:ext cx="6324600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041525" y="3908425"/>
            <a:ext cx="2378075" cy="830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Davisson-Germer</a:t>
            </a:r>
          </a:p>
          <a:p>
            <a:r>
              <a:rPr lang="en-US"/>
              <a:t>(Interference)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2" name="Text Box 2054"/>
          <p:cNvSpPr txBox="1">
            <a:spLocks noChangeArrowheads="1"/>
          </p:cNvSpPr>
          <p:nvPr/>
        </p:nvSpPr>
        <p:spPr bwMode="auto">
          <a:xfrm>
            <a:off x="228600" y="2247900"/>
            <a:ext cx="86868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Example 1: What is the de Broglie wavelength of a </a:t>
            </a:r>
            <a:r>
              <a:rPr lang="en-US" dirty="0" smtClean="0"/>
              <a:t>0.145 </a:t>
            </a:r>
            <a:r>
              <a:rPr lang="en-US" dirty="0"/>
              <a:t>g ball going 40. m/s?  </a:t>
            </a:r>
            <a:r>
              <a:rPr lang="en-US" dirty="0">
                <a:sym typeface="Symbol" charset="2"/>
              </a:rPr>
              <a:t>(1.1 x 10</a:t>
            </a:r>
            <a:r>
              <a:rPr lang="en-US" baseline="30000" dirty="0">
                <a:sym typeface="Symbol" charset="2"/>
              </a:rPr>
              <a:t>-34 </a:t>
            </a:r>
            <a:r>
              <a:rPr lang="en-US" dirty="0">
                <a:sym typeface="Symbol" charset="2"/>
              </a:rPr>
              <a:t>m)  (too small)</a:t>
            </a:r>
          </a:p>
        </p:txBody>
      </p:sp>
      <p:grpSp>
        <p:nvGrpSpPr>
          <p:cNvPr id="16388" name="Group 3077"/>
          <p:cNvGrpSpPr>
            <a:grpSpLocks/>
          </p:cNvGrpSpPr>
          <p:nvPr/>
        </p:nvGrpSpPr>
        <p:grpSpPr bwMode="auto">
          <a:xfrm>
            <a:off x="-152400" y="127000"/>
            <a:ext cx="5083175" cy="2025650"/>
            <a:chOff x="-96" y="2256"/>
            <a:chExt cx="3202" cy="1531"/>
          </a:xfrm>
        </p:grpSpPr>
        <p:graphicFrame>
          <p:nvGraphicFramePr>
            <p:cNvPr id="16386" name="Object 2"/>
            <p:cNvGraphicFramePr>
              <a:graphicFrameLocks noChangeAspect="1"/>
            </p:cNvGraphicFramePr>
            <p:nvPr/>
          </p:nvGraphicFramePr>
          <p:xfrm>
            <a:off x="144" y="2256"/>
            <a:ext cx="660" cy="621"/>
          </p:xfrm>
          <a:graphic>
            <a:graphicData uri="http://schemas.openxmlformats.org/presentationml/2006/ole">
              <p:oleObj spid="_x0000_s16386" name="Equation" r:id="rId3" imgW="419040" imgH="393480" progId="Equation.3">
                <p:embed/>
              </p:oleObj>
            </a:graphicData>
          </a:graphic>
        </p:graphicFrame>
        <p:sp>
          <p:nvSpPr>
            <p:cNvPr id="16389" name="Text Box 3079"/>
            <p:cNvSpPr txBox="1">
              <a:spLocks noChangeArrowheads="1"/>
            </p:cNvSpPr>
            <p:nvPr/>
          </p:nvSpPr>
          <p:spPr bwMode="auto">
            <a:xfrm>
              <a:off x="-96" y="2880"/>
              <a:ext cx="3202" cy="90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vl="1">
                <a:buFontTx/>
                <a:buChar char="•"/>
              </a:pPr>
              <a:r>
                <a:rPr lang="en-US">
                  <a:sym typeface="Symbol" charset="2"/>
                </a:rPr>
                <a:t>p = momentum (p = mv)</a:t>
              </a:r>
            </a:p>
            <a:p>
              <a:pPr lvl="1">
                <a:buFontTx/>
                <a:buChar char="•"/>
              </a:pPr>
              <a:r>
                <a:rPr lang="en-US">
                  <a:sym typeface="Symbol" charset="2"/>
                </a:rPr>
                <a:t>h = Planck’s constant (6.626 x 10</a:t>
              </a:r>
              <a:r>
                <a:rPr lang="en-US" baseline="30000">
                  <a:sym typeface="Symbol" charset="2"/>
                </a:rPr>
                <a:t>-34</a:t>
              </a:r>
              <a:r>
                <a:rPr lang="en-US">
                  <a:sym typeface="Symbol" charset="2"/>
                </a:rPr>
                <a:t> Js)</a:t>
              </a:r>
            </a:p>
            <a:p>
              <a:pPr lvl="1">
                <a:buFontTx/>
                <a:buChar char="•"/>
              </a:pPr>
              <a:r>
                <a:rPr lang="en-US">
                  <a:sym typeface="Symbol" charset="2"/>
                </a:rPr>
                <a:t> = de Broglie wavelength</a:t>
              </a:r>
            </a:p>
          </p:txBody>
        </p:sp>
      </p:grp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901825" y="428625"/>
          <a:ext cx="1206500" cy="346075"/>
        </p:xfrm>
        <a:graphic>
          <a:graphicData uri="http://schemas.openxmlformats.org/presentationml/2006/ole">
            <p:oleObj spid="_x0000_s16390" name="Equation" r:id="rId4" imgW="48240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2" name="Text Box 2054"/>
          <p:cNvSpPr txBox="1">
            <a:spLocks noChangeArrowheads="1"/>
          </p:cNvSpPr>
          <p:nvPr/>
        </p:nvSpPr>
        <p:spPr bwMode="auto">
          <a:xfrm>
            <a:off x="228600" y="2247900"/>
            <a:ext cx="86868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2: What is the velocity of a proton (m = 1.673x10</a:t>
            </a:r>
            <a:r>
              <a:rPr lang="en-US" baseline="30000" dirty="0" smtClean="0"/>
              <a:t>-27</a:t>
            </a:r>
            <a:r>
              <a:rPr lang="en-US" dirty="0" smtClean="0"/>
              <a:t> kg) with a de Broglie wavelength of 600 nm? (0.660 m/s)</a:t>
            </a:r>
            <a:endParaRPr lang="en-US" dirty="0">
              <a:sym typeface="Symbol" charset="2"/>
            </a:endParaRPr>
          </a:p>
        </p:txBody>
      </p:sp>
      <p:grpSp>
        <p:nvGrpSpPr>
          <p:cNvPr id="2" name="Group 3077"/>
          <p:cNvGrpSpPr>
            <a:grpSpLocks/>
          </p:cNvGrpSpPr>
          <p:nvPr/>
        </p:nvGrpSpPr>
        <p:grpSpPr bwMode="auto">
          <a:xfrm>
            <a:off x="-152400" y="127000"/>
            <a:ext cx="5083175" cy="2025650"/>
            <a:chOff x="-96" y="2256"/>
            <a:chExt cx="3202" cy="1531"/>
          </a:xfrm>
        </p:grpSpPr>
        <p:graphicFrame>
          <p:nvGraphicFramePr>
            <p:cNvPr id="16386" name="Object 2"/>
            <p:cNvGraphicFramePr>
              <a:graphicFrameLocks noChangeAspect="1"/>
            </p:cNvGraphicFramePr>
            <p:nvPr/>
          </p:nvGraphicFramePr>
          <p:xfrm>
            <a:off x="144" y="2256"/>
            <a:ext cx="660" cy="621"/>
          </p:xfrm>
          <a:graphic>
            <a:graphicData uri="http://schemas.openxmlformats.org/presentationml/2006/ole">
              <p:oleObj spid="_x0000_s40962" name="Equation" r:id="rId3" imgW="419040" imgH="393480" progId="Equation.3">
                <p:embed/>
              </p:oleObj>
            </a:graphicData>
          </a:graphic>
        </p:graphicFrame>
        <p:sp>
          <p:nvSpPr>
            <p:cNvPr id="16389" name="Text Box 3079"/>
            <p:cNvSpPr txBox="1">
              <a:spLocks noChangeArrowheads="1"/>
            </p:cNvSpPr>
            <p:nvPr/>
          </p:nvSpPr>
          <p:spPr bwMode="auto">
            <a:xfrm>
              <a:off x="-96" y="2880"/>
              <a:ext cx="3202" cy="90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vl="1">
                <a:buFontTx/>
                <a:buChar char="•"/>
              </a:pPr>
              <a:r>
                <a:rPr lang="en-US">
                  <a:sym typeface="Symbol" charset="2"/>
                </a:rPr>
                <a:t>p = momentum (p = mv)</a:t>
              </a:r>
            </a:p>
            <a:p>
              <a:pPr lvl="1">
                <a:buFontTx/>
                <a:buChar char="•"/>
              </a:pPr>
              <a:r>
                <a:rPr lang="en-US">
                  <a:sym typeface="Symbol" charset="2"/>
                </a:rPr>
                <a:t>h = Planck’s constant (6.626 x 10</a:t>
              </a:r>
              <a:r>
                <a:rPr lang="en-US" baseline="30000">
                  <a:sym typeface="Symbol" charset="2"/>
                </a:rPr>
                <a:t>-34</a:t>
              </a:r>
              <a:r>
                <a:rPr lang="en-US">
                  <a:sym typeface="Symbol" charset="2"/>
                </a:rPr>
                <a:t> Js)</a:t>
              </a:r>
            </a:p>
            <a:p>
              <a:pPr lvl="1">
                <a:buFontTx/>
                <a:buChar char="•"/>
              </a:pPr>
              <a:r>
                <a:rPr lang="en-US">
                  <a:sym typeface="Symbol" charset="2"/>
                </a:rPr>
                <a:t> = de Broglie wavelength</a:t>
              </a:r>
            </a:p>
          </p:txBody>
        </p:sp>
      </p:grp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901825" y="428625"/>
          <a:ext cx="1206500" cy="346075"/>
        </p:xfrm>
        <a:graphic>
          <a:graphicData uri="http://schemas.openxmlformats.org/presentationml/2006/ole">
            <p:oleObj spid="_x0000_s40963" name="Equation" r:id="rId4" imgW="48240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2" name="Text Box 2054"/>
          <p:cNvSpPr txBox="1">
            <a:spLocks noChangeArrowheads="1"/>
          </p:cNvSpPr>
          <p:nvPr/>
        </p:nvSpPr>
        <p:spPr bwMode="auto">
          <a:xfrm>
            <a:off x="228600" y="2247900"/>
            <a:ext cx="86868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3: </a:t>
            </a:r>
            <a:r>
              <a:rPr lang="en-US" dirty="0"/>
              <a:t>Through what potential must you accelerate an electron so that it has a wavelength of </a:t>
            </a:r>
            <a:r>
              <a:rPr lang="en-US" dirty="0" smtClean="0"/>
              <a:t>1.0 </a:t>
            </a:r>
            <a:r>
              <a:rPr lang="en-US" dirty="0"/>
              <a:t>nm</a:t>
            </a:r>
            <a:r>
              <a:rPr lang="en-US" dirty="0" smtClean="0"/>
              <a:t>? </a:t>
            </a:r>
            <a:r>
              <a:rPr lang="en-US" dirty="0" smtClean="0"/>
              <a:t>(</a:t>
            </a:r>
            <a:r>
              <a:rPr lang="en-US" dirty="0" smtClean="0">
                <a:sym typeface="Symbol" charset="2"/>
              </a:rPr>
              <a:t>1.504 V)</a:t>
            </a:r>
            <a:endParaRPr lang="en-US" dirty="0">
              <a:sym typeface="Symbol" charset="2"/>
            </a:endParaRPr>
          </a:p>
        </p:txBody>
      </p:sp>
      <p:grpSp>
        <p:nvGrpSpPr>
          <p:cNvPr id="2" name="Group 3077"/>
          <p:cNvGrpSpPr>
            <a:grpSpLocks/>
          </p:cNvGrpSpPr>
          <p:nvPr/>
        </p:nvGrpSpPr>
        <p:grpSpPr bwMode="auto">
          <a:xfrm>
            <a:off x="-152400" y="127000"/>
            <a:ext cx="5083175" cy="2025650"/>
            <a:chOff x="-96" y="2256"/>
            <a:chExt cx="3202" cy="1531"/>
          </a:xfrm>
        </p:grpSpPr>
        <p:graphicFrame>
          <p:nvGraphicFramePr>
            <p:cNvPr id="16386" name="Object 2"/>
            <p:cNvGraphicFramePr>
              <a:graphicFrameLocks noChangeAspect="1"/>
            </p:cNvGraphicFramePr>
            <p:nvPr/>
          </p:nvGraphicFramePr>
          <p:xfrm>
            <a:off x="144" y="2256"/>
            <a:ext cx="660" cy="621"/>
          </p:xfrm>
          <a:graphic>
            <a:graphicData uri="http://schemas.openxmlformats.org/presentationml/2006/ole">
              <p:oleObj spid="_x0000_s41986" name="Equation" r:id="rId3" imgW="419040" imgH="393480" progId="Equation.3">
                <p:embed/>
              </p:oleObj>
            </a:graphicData>
          </a:graphic>
        </p:graphicFrame>
        <p:sp>
          <p:nvSpPr>
            <p:cNvPr id="16389" name="Text Box 3079"/>
            <p:cNvSpPr txBox="1">
              <a:spLocks noChangeArrowheads="1"/>
            </p:cNvSpPr>
            <p:nvPr/>
          </p:nvSpPr>
          <p:spPr bwMode="auto">
            <a:xfrm>
              <a:off x="-96" y="2880"/>
              <a:ext cx="3202" cy="90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vl="1">
                <a:buFontTx/>
                <a:buChar char="•"/>
              </a:pPr>
              <a:r>
                <a:rPr lang="en-US">
                  <a:sym typeface="Symbol" charset="2"/>
                </a:rPr>
                <a:t>p = momentum (p = mv)</a:t>
              </a:r>
            </a:p>
            <a:p>
              <a:pPr lvl="1">
                <a:buFontTx/>
                <a:buChar char="•"/>
              </a:pPr>
              <a:r>
                <a:rPr lang="en-US">
                  <a:sym typeface="Symbol" charset="2"/>
                </a:rPr>
                <a:t>h = Planck’s constant (6.626 x 10</a:t>
              </a:r>
              <a:r>
                <a:rPr lang="en-US" baseline="30000">
                  <a:sym typeface="Symbol" charset="2"/>
                </a:rPr>
                <a:t>-34</a:t>
              </a:r>
              <a:r>
                <a:rPr lang="en-US">
                  <a:sym typeface="Symbol" charset="2"/>
                </a:rPr>
                <a:t> Js)</a:t>
              </a:r>
            </a:p>
            <a:p>
              <a:pPr lvl="1">
                <a:buFontTx/>
                <a:buChar char="•"/>
              </a:pPr>
              <a:r>
                <a:rPr lang="en-US">
                  <a:sym typeface="Symbol" charset="2"/>
                </a:rPr>
                <a:t> = de Broglie wavelength</a:t>
              </a:r>
            </a:p>
          </p:txBody>
        </p:sp>
      </p:grp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901825" y="428625"/>
          <a:ext cx="1206500" cy="346075"/>
        </p:xfrm>
        <a:graphic>
          <a:graphicData uri="http://schemas.openxmlformats.org/presentationml/2006/ole">
            <p:oleObj spid="_x0000_s41987" name="Equation" r:id="rId4" imgW="48240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52400" y="4914900"/>
            <a:ext cx="18437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3.68x10</a:t>
            </a:r>
            <a:r>
              <a:rPr lang="en-US" baseline="30000" dirty="0" smtClean="0"/>
              <a:t>-29</a:t>
            </a:r>
            <a:r>
              <a:rPr lang="en-US" dirty="0" smtClean="0"/>
              <a:t> kg</a:t>
            </a:r>
            <a:endParaRPr lang="en-US" dirty="0"/>
          </a:p>
        </p:txBody>
      </p:sp>
      <p:sp>
        <p:nvSpPr>
          <p:cNvPr id="35844" name="Text Box 23"/>
          <p:cNvSpPr txBox="1">
            <a:spLocks noChangeArrowheads="1"/>
          </p:cNvSpPr>
          <p:nvPr/>
        </p:nvSpPr>
        <p:spPr bwMode="auto">
          <a:xfrm>
            <a:off x="304800" y="1143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What is the mass of a particle that has a de Broglie wavelength of 450 nm, and a velocity of 40.0 m/s?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3393</TotalTime>
  <Words>220</Words>
  <Application>Microsoft Office PowerPoint</Application>
  <PresentationFormat>On-screen Show (16:10)</PresentationFormat>
  <Paragraphs>22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Times New Roman</vt:lpstr>
      <vt:lpstr>ＭＳ Ｐゴシック</vt:lpstr>
      <vt:lpstr>Arial</vt:lpstr>
      <vt:lpstr>Symbol</vt:lpstr>
      <vt:lpstr>Default Design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370</cp:revision>
  <dcterms:created xsi:type="dcterms:W3CDTF">2012-02-04T18:21:38Z</dcterms:created>
  <dcterms:modified xsi:type="dcterms:W3CDTF">2019-02-20T18:56:07Z</dcterms:modified>
</cp:coreProperties>
</file>