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64" r:id="rId2"/>
    <p:sldId id="469" r:id="rId3"/>
    <p:sldId id="493" r:id="rId4"/>
    <p:sldId id="439" r:id="rId5"/>
    <p:sldId id="447" r:id="rId6"/>
    <p:sldId id="450" r:id="rId7"/>
    <p:sldId id="487" r:id="rId8"/>
    <p:sldId id="448" r:id="rId9"/>
    <p:sldId id="449" r:id="rId10"/>
    <p:sldId id="451" r:id="rId11"/>
    <p:sldId id="453" r:id="rId12"/>
    <p:sldId id="454" r:id="rId13"/>
    <p:sldId id="474" r:id="rId14"/>
    <p:sldId id="498" r:id="rId15"/>
    <p:sldId id="499" r:id="rId16"/>
    <p:sldId id="497" r:id="rId17"/>
    <p:sldId id="460" r:id="rId18"/>
    <p:sldId id="485" r:id="rId19"/>
    <p:sldId id="488" r:id="rId20"/>
    <p:sldId id="486" r:id="rId21"/>
    <p:sldId id="484" r:id="rId22"/>
    <p:sldId id="461" r:id="rId23"/>
    <p:sldId id="500" r:id="rId24"/>
    <p:sldId id="455" r:id="rId25"/>
    <p:sldId id="463" r:id="rId26"/>
    <p:sldId id="464" r:id="rId27"/>
    <p:sldId id="501" r:id="rId28"/>
    <p:sldId id="495" r:id="rId29"/>
    <p:sldId id="472" r:id="rId30"/>
    <p:sldId id="494" r:id="rId31"/>
    <p:sldId id="496" r:id="rId32"/>
    <p:sldId id="462" r:id="rId33"/>
    <p:sldId id="502" r:id="rId34"/>
    <p:sldId id="456" r:id="rId35"/>
    <p:sldId id="465" r:id="rId36"/>
    <p:sldId id="473" r:id="rId37"/>
    <p:sldId id="441" r:id="rId38"/>
    <p:sldId id="468" r:id="rId39"/>
    <p:sldId id="483" r:id="rId40"/>
    <p:sldId id="466" r:id="rId41"/>
    <p:sldId id="491" r:id="rId42"/>
    <p:sldId id="492" r:id="rId43"/>
    <p:sldId id="489" r:id="rId44"/>
    <p:sldId id="490" r:id="rId45"/>
    <p:sldId id="467" r:id="rId46"/>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68" autoAdjust="0"/>
    <p:restoredTop sz="92667" autoAdjust="0"/>
  </p:normalViewPr>
  <p:slideViewPr>
    <p:cSldViewPr>
      <p:cViewPr>
        <p:scale>
          <a:sx n="75" d="100"/>
          <a:sy n="75" d="100"/>
        </p:scale>
        <p:origin x="-126" y="-8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3" d="100"/>
          <a:sy n="43" d="100"/>
        </p:scale>
        <p:origin x="-142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078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078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078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8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078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4BFEA56-A706-4522-AB10-505F874B1F5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5BCE86-6E53-4602-9D9B-887165AF7258}" type="slidenum">
              <a:rPr lang="en-US"/>
              <a:pPr/>
              <a:t>37</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pPr lvl="1"/>
            <a:r>
              <a:rPr lang="en-US">
                <a:solidFill>
                  <a:srgbClr val="000000"/>
                </a:solidFill>
                <a:latin typeface="Verdana" pitchFamily="34" charset="0"/>
              </a:rPr>
              <a:t>Murray Gell-Mann thought up the name "quark" by taking it from a line from James Joyce's "Finnegan's Wake" where it says, "three quarks for Muster Mark." Gell-Mann said that initially he didn't know where he got the name, and then he realized where he had heard it. It seemed appropriate since at that time only three quarks, up, down, and strange, were theorized. Gell-Mann also said the line suggested to him, "three quarts for Mister Mark," implying a guy drinking at a pub. James Joyce invented the word "quark" after hearing seagulls cawing. James Joyce got the title "Finnegan's Wake" from a popular Irish folksong of the same name. Since I was little, on St. Patrick's Day, we would listen to Irish records, one of which had that song. I first heard the word "quarks" when I was in the 5th grade, watching Carl Sagan's "Cosmos." At the time, I never imagined a connection between those two things. </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F1A4B0-BE1B-4FD8-B070-413A55152ACD}" type="slidenum">
              <a:rPr lang="en-US"/>
              <a:pPr/>
              <a:t>38</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pPr lvl="1"/>
            <a:r>
              <a:rPr lang="en-US">
                <a:solidFill>
                  <a:srgbClr val="000000"/>
                </a:solidFill>
                <a:latin typeface="Verdana" pitchFamily="34" charset="0"/>
              </a:rPr>
              <a:t>Murray Gell-Mann thought up the name "quark" by taking it from a line from James Joyce's "Finnegan's Wake" where it says, "three quarks for Muster Mark." Gell-Mann said that initially he didn't know where he got the name, and then he realized where he had heard it. It seemed appropriate since at that time only three quarks, up, down, and strange, were theorized. Gell-Mann also said the line suggested to him, "three quarts for Mister Mark," implying a guy drinking at a pub. James Joyce invented the word "quark" after hearing seagulls cawing. James Joyce got the title "Finnegan's Wake" from a popular Irish folksong of the same name. Since I was little, on St. Patrick's Day, we would listen to Irish records, one of which had that song. I first heard the word "quarks" when I was in the 5th grade, watching Carl Sagan's "Cosmos." At the time, I never imagined a connection between those two things. </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E28ECE-777B-4154-8710-516637493EF9}" type="slidenum">
              <a:rPr lang="en-US"/>
              <a:pPr/>
              <a:t>40</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pPr lvl="1"/>
            <a:r>
              <a:rPr lang="en-US">
                <a:solidFill>
                  <a:srgbClr val="000000"/>
                </a:solidFill>
                <a:latin typeface="Verdana" pitchFamily="34" charset="0"/>
              </a:rPr>
              <a:t>Murray Gell-Mann thought up the name "quark" by taking it from a line from James Joyce's "Finnegan's Wake" where it says, "three quarks for Muster Mark." Gell-Mann said that initially he didn't know where he got the name, and then he realized where he had heard it. It seemed appropriate since at that time only three quarks, up, down, and strange, were theorized. Gell-Mann also said the line suggested to him, "three quarts for Mister Mark," implying a guy drinking at a pub. James Joyce invented the word "quark" after hearing seagulls cawing. James Joyce got the title "Finnegan's Wake" from a popular Irish folksong of the same name. Since I was little, on St. Patrick's Day, we would listen to Irish records, one of which had that song. I first heard the word "quarks" when I was in the 5th grade, watching Carl Sagan's "Cosmos." At the time, I never imagined a connection between those two things. </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76209-CE83-497C-A16F-2F624AECB329}" type="slidenum">
              <a:rPr lang="en-US"/>
              <a:pPr/>
              <a:t>45</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pPr lvl="1"/>
            <a:r>
              <a:rPr lang="en-US">
                <a:solidFill>
                  <a:srgbClr val="000000"/>
                </a:solidFill>
                <a:latin typeface="Verdana" pitchFamily="34" charset="0"/>
              </a:rPr>
              <a:t>Murray Gell-Mann thought up the name "quark" by taking it from a line from James Joyce's "Finnegan's Wake" where it says, "three quarks for Muster Mark." Gell-Mann said that initially he didn't know where he got the name, and then he realized where he had heard it. It seemed appropriate since at that time only three quarks, up, down, and strange, were theorized. Gell-Mann also said the line suggested to him, "three quarts for Mister Mark," implying a guy drinking at a pub. James Joyce invented the word "quark" after hearing seagulls cawing. James Joyce got the title "Finnegan's Wake" from a popular Irish folksong of the same name. Since I was little, on St. Patrick's Day, we would listen to Irish records, one of which had that song. I first heard the word "quarks" when I was in the 5th grade, watching Carl Sagan's "Cosmos." At the time, I never imagined a connection between those two things. </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91229D-F6FB-4F24-960F-4A3531613AF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C669A5-310C-4A0A-A4DA-FA09CEC9377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C1A111-029D-4200-9957-0747FEB241B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F09746-4C24-4A53-B2F3-785D8B107A2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AE5384-297E-477A-9114-AE37F6DF241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830240-A2E4-4507-9C00-B8CE47AF6F6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316934E-B709-4A29-9D78-DB8815A8A2A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87B3650-F870-4A45-A126-0294F865D17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377AB62-0B18-4956-A732-E521AA7D7DE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CB5928-ED18-4181-9521-B9A68C733F8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C3AE385-D41F-4A13-83D1-9A248025B8F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A344DA0-14C6-4005-A660-E53D6AA006F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7.xml"/><Relationship Id="rId5" Type="http://schemas.openxmlformats.org/officeDocument/2006/relationships/slide" Target="slide12.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04800" y="381000"/>
            <a:ext cx="7391400" cy="4031873"/>
          </a:xfrm>
          <a:prstGeom prst="rect">
            <a:avLst/>
          </a:prstGeom>
          <a:noFill/>
          <a:ln w="9525">
            <a:noFill/>
            <a:miter lim="800000"/>
            <a:headEnd/>
            <a:tailEnd/>
          </a:ln>
          <a:effectLst/>
        </p:spPr>
        <p:txBody>
          <a:bodyPr>
            <a:spAutoFit/>
          </a:bodyPr>
          <a:lstStyle/>
          <a:p>
            <a:r>
              <a:rPr lang="en-US" sz="4000" b="1" u="sng" dirty="0"/>
              <a:t>Particle </a:t>
            </a:r>
            <a:r>
              <a:rPr lang="en-US" sz="4000" b="1" u="sng" dirty="0" smtClean="0"/>
              <a:t>Physics Part 2</a:t>
            </a:r>
            <a:endParaRPr lang="en-US" sz="3200" dirty="0"/>
          </a:p>
          <a:p>
            <a:endParaRPr lang="en-US" sz="3200" dirty="0"/>
          </a:p>
          <a:p>
            <a:r>
              <a:rPr lang="en-US" sz="2000" dirty="0"/>
              <a:t> </a:t>
            </a:r>
            <a:r>
              <a:rPr lang="en-US" sz="2000" dirty="0">
                <a:solidFill>
                  <a:srgbClr val="000000"/>
                </a:solidFill>
                <a:latin typeface="Verdana" pitchFamily="34" charset="0"/>
                <a:cs typeface="Times New Roman" pitchFamily="18" charset="0"/>
              </a:rPr>
              <a:t>"three quarks for Muster Mark"</a:t>
            </a:r>
            <a:endParaRPr lang="en-US" sz="2000" dirty="0"/>
          </a:p>
          <a:p>
            <a:r>
              <a:rPr lang="en-US" sz="3200" dirty="0"/>
              <a:t>		</a:t>
            </a:r>
            <a:r>
              <a:rPr lang="en-US" sz="1600" dirty="0">
                <a:latin typeface="Verdana" pitchFamily="34" charset="0"/>
              </a:rPr>
              <a:t>-James Joyce </a:t>
            </a:r>
          </a:p>
          <a:p>
            <a:r>
              <a:rPr lang="en-US" sz="1600" dirty="0">
                <a:latin typeface="Verdana" pitchFamily="34" charset="0"/>
              </a:rPr>
              <a:t>		(Finnegan’s Wake)</a:t>
            </a:r>
          </a:p>
          <a:p>
            <a:endParaRPr lang="en-US" sz="1600" dirty="0">
              <a:latin typeface="Verdana" pitchFamily="34" charset="0"/>
            </a:endParaRPr>
          </a:p>
          <a:p>
            <a:r>
              <a:rPr lang="en-US" b="1" u="sng" dirty="0"/>
              <a:t>Contents:</a:t>
            </a:r>
            <a:endParaRPr lang="en-US" sz="2400" dirty="0"/>
          </a:p>
          <a:p>
            <a:pPr lvl="1">
              <a:buFontTx/>
              <a:buChar char="•"/>
            </a:pPr>
            <a:r>
              <a:rPr lang="en-US" sz="2400" dirty="0" smtClean="0"/>
              <a:t>Conservation </a:t>
            </a:r>
            <a:r>
              <a:rPr lang="en-US" sz="2400" dirty="0"/>
              <a:t>Laws</a:t>
            </a:r>
          </a:p>
          <a:p>
            <a:pPr lvl="1">
              <a:buFontTx/>
              <a:buChar char="•"/>
            </a:pPr>
            <a:r>
              <a:rPr lang="en-US" sz="2400" dirty="0"/>
              <a:t>Types of Particles</a:t>
            </a:r>
          </a:p>
          <a:p>
            <a:pPr lvl="1">
              <a:buFontTx/>
              <a:buChar char="•"/>
            </a:pPr>
            <a:r>
              <a:rPr lang="en-US" sz="2400" dirty="0"/>
              <a:t>Strange Things and Quark Theory</a:t>
            </a:r>
          </a:p>
        </p:txBody>
      </p:sp>
      <p:sp>
        <p:nvSpPr>
          <p:cNvPr id="10260" name="Rectangle 20"/>
          <p:cNvSpPr>
            <a:spLocks noChangeArrowheads="1"/>
          </p:cNvSpPr>
          <p:nvPr/>
        </p:nvSpPr>
        <p:spPr bwMode="auto">
          <a:xfrm>
            <a:off x="0" y="1554163"/>
            <a:ext cx="9144000" cy="0"/>
          </a:xfrm>
          <a:prstGeom prst="rect">
            <a:avLst/>
          </a:prstGeom>
          <a:noFill/>
          <a:ln w="38100">
            <a:noFill/>
            <a:miter lim="800000"/>
            <a:headEnd/>
            <a:tailEnd/>
          </a:ln>
          <a:effectLst/>
        </p:spPr>
        <p:txBody>
          <a:bodyPr>
            <a:spAutoFit/>
          </a:bodyPr>
          <a:lstStyle/>
          <a:p>
            <a:endParaRPr lang="en-US"/>
          </a:p>
        </p:txBody>
      </p:sp>
      <p:pic>
        <p:nvPicPr>
          <p:cNvPr id="10269" name="Picture 29" descr="G:\CHAP32\FIGURES\FG32_08.PCT"/>
          <p:cNvPicPr>
            <a:picLocks noChangeAspect="1" noChangeArrowheads="1"/>
          </p:cNvPicPr>
          <p:nvPr/>
        </p:nvPicPr>
        <p:blipFill>
          <a:blip r:embed="rId2" cstate="print"/>
          <a:srcRect l="34007" t="18500" r="22984" b="20000"/>
          <a:stretch>
            <a:fillRect/>
          </a:stretch>
        </p:blipFill>
        <p:spPr bwMode="auto">
          <a:xfrm>
            <a:off x="5638800" y="228600"/>
            <a:ext cx="3276600" cy="3124200"/>
          </a:xfrm>
          <a:prstGeom prst="rect">
            <a:avLst/>
          </a:prstGeom>
          <a:noFill/>
        </p:spPr>
      </p:pic>
      <p:pic>
        <p:nvPicPr>
          <p:cNvPr id="47106" name="Picture 2" descr="Image result for feynman diagram of muon decay"/>
          <p:cNvPicPr>
            <a:picLocks noChangeAspect="1" noChangeArrowheads="1"/>
          </p:cNvPicPr>
          <p:nvPr/>
        </p:nvPicPr>
        <p:blipFill>
          <a:blip r:embed="rId3" cstate="print"/>
          <a:srcRect/>
          <a:stretch>
            <a:fillRect/>
          </a:stretch>
        </p:blipFill>
        <p:spPr bwMode="auto">
          <a:xfrm>
            <a:off x="5791200" y="4419600"/>
            <a:ext cx="2245138" cy="1905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Text Box 3"/>
          <p:cNvSpPr txBox="1">
            <a:spLocks noChangeArrowheads="1"/>
          </p:cNvSpPr>
          <p:nvPr/>
        </p:nvSpPr>
        <p:spPr bwMode="auto">
          <a:xfrm>
            <a:off x="228600" y="6557963"/>
            <a:ext cx="331788" cy="304800"/>
          </a:xfrm>
          <a:prstGeom prst="rect">
            <a:avLst/>
          </a:prstGeom>
          <a:noFill/>
          <a:ln w="38100">
            <a:noFill/>
            <a:miter lim="800000"/>
            <a:headEnd/>
            <a:tailEnd/>
          </a:ln>
          <a:effectLst/>
        </p:spPr>
        <p:txBody>
          <a:bodyPr wrap="none">
            <a:spAutoFit/>
          </a:bodyPr>
          <a:lstStyle/>
          <a:p>
            <a:r>
              <a:rPr lang="en-US" sz="1400" b="1"/>
              <a:t>-1</a:t>
            </a:r>
          </a:p>
        </p:txBody>
      </p:sp>
      <p:grpSp>
        <p:nvGrpSpPr>
          <p:cNvPr id="219140" name="Group 4"/>
          <p:cNvGrpSpPr>
            <a:grpSpLocks/>
          </p:cNvGrpSpPr>
          <p:nvPr/>
        </p:nvGrpSpPr>
        <p:grpSpPr bwMode="auto">
          <a:xfrm>
            <a:off x="0" y="2178050"/>
            <a:ext cx="9144000" cy="3689350"/>
            <a:chOff x="0" y="1728"/>
            <a:chExt cx="5760" cy="2324"/>
          </a:xfrm>
        </p:grpSpPr>
        <p:pic>
          <p:nvPicPr>
            <p:cNvPr id="219141" name="Picture 5" descr="Table32_2"/>
            <p:cNvPicPr>
              <a:picLocks noChangeAspect="1" noChangeArrowheads="1"/>
            </p:cNvPicPr>
            <p:nvPr/>
          </p:nvPicPr>
          <p:blipFill>
            <a:blip r:embed="rId2" cstate="print"/>
            <a:srcRect b="86604"/>
            <a:stretch>
              <a:fillRect/>
            </a:stretch>
          </p:blipFill>
          <p:spPr bwMode="auto">
            <a:xfrm>
              <a:off x="0" y="1728"/>
              <a:ext cx="5760" cy="614"/>
            </a:xfrm>
            <a:prstGeom prst="rect">
              <a:avLst/>
            </a:prstGeom>
            <a:noFill/>
          </p:spPr>
        </p:pic>
        <p:pic>
          <p:nvPicPr>
            <p:cNvPr id="219142" name="Picture 6" descr="Table32_2"/>
            <p:cNvPicPr>
              <a:picLocks noChangeAspect="1" noChangeArrowheads="1"/>
            </p:cNvPicPr>
            <p:nvPr/>
          </p:nvPicPr>
          <p:blipFill>
            <a:blip r:embed="rId2" cstate="print"/>
            <a:srcRect t="62732"/>
            <a:stretch>
              <a:fillRect/>
            </a:stretch>
          </p:blipFill>
          <p:spPr bwMode="auto">
            <a:xfrm>
              <a:off x="0" y="2345"/>
              <a:ext cx="5760" cy="1707"/>
            </a:xfrm>
            <a:prstGeom prst="rect">
              <a:avLst/>
            </a:prstGeom>
            <a:noFill/>
          </p:spPr>
        </p:pic>
      </p:grpSp>
      <p:sp>
        <p:nvSpPr>
          <p:cNvPr id="219143" name="Text Box 7"/>
          <p:cNvSpPr txBox="1">
            <a:spLocks noChangeArrowheads="1"/>
          </p:cNvSpPr>
          <p:nvPr/>
        </p:nvSpPr>
        <p:spPr bwMode="auto">
          <a:xfrm>
            <a:off x="304800" y="-9525"/>
            <a:ext cx="5503863" cy="1068388"/>
          </a:xfrm>
          <a:prstGeom prst="rect">
            <a:avLst/>
          </a:prstGeom>
          <a:noFill/>
          <a:ln w="38100">
            <a:noFill/>
            <a:miter lim="800000"/>
            <a:headEnd/>
            <a:tailEnd/>
          </a:ln>
          <a:effectLst/>
        </p:spPr>
        <p:txBody>
          <a:bodyPr>
            <a:spAutoFit/>
          </a:bodyPr>
          <a:lstStyle/>
          <a:p>
            <a:r>
              <a:rPr lang="en-US"/>
              <a:t>What is the total Baryon number of</a:t>
            </a:r>
          </a:p>
          <a:p>
            <a:r>
              <a:rPr lang="en-US" sz="3600">
                <a:sym typeface="Symbol" pitchFamily="18" charset="2"/>
              </a:rPr>
              <a:t></a:t>
            </a:r>
            <a:r>
              <a:rPr lang="en-US" sz="3600" baseline="30000">
                <a:sym typeface="Symbol" pitchFamily="18" charset="2"/>
              </a:rPr>
              <a:t>+</a:t>
            </a:r>
            <a:r>
              <a:rPr lang="en-US" sz="3600">
                <a:sym typeface="Symbol" pitchFamily="18" charset="2"/>
              </a:rPr>
              <a:t> + </a:t>
            </a:r>
            <a:r>
              <a:rPr lang="en-US" sz="3600" baseline="30000">
                <a:sym typeface="Symbol" pitchFamily="18" charset="2"/>
              </a:rPr>
              <a:t>+</a:t>
            </a:r>
            <a:r>
              <a:rPr lang="en-US" sz="3600">
                <a:sym typeface="Symbol" pitchFamily="18" charset="2"/>
              </a:rPr>
              <a:t> + </a:t>
            </a:r>
            <a:r>
              <a:rPr lang="en-US" sz="3600" baseline="30000">
                <a:sym typeface="Symbol" pitchFamily="18" charset="2"/>
              </a:rPr>
              <a:t>o </a:t>
            </a:r>
            <a:r>
              <a:rPr lang="en-US" sz="3600">
                <a:sym typeface="Symbol" pitchFamily="18" charset="2"/>
              </a:rPr>
              <a:t>+ </a:t>
            </a:r>
            <a:r>
              <a:rPr lang="en-US" sz="3600" baseline="30000">
                <a:sym typeface="Symbol" pitchFamily="18" charset="2"/>
              </a:rPr>
              <a:t>+</a:t>
            </a:r>
          </a:p>
        </p:txBody>
      </p:sp>
      <p:sp>
        <p:nvSpPr>
          <p:cNvPr id="219144" name="Line 8"/>
          <p:cNvSpPr>
            <a:spLocks noChangeShapeType="1"/>
          </p:cNvSpPr>
          <p:nvPr/>
        </p:nvSpPr>
        <p:spPr bwMode="auto">
          <a:xfrm>
            <a:off x="1371600" y="533400"/>
            <a:ext cx="228600" cy="0"/>
          </a:xfrm>
          <a:prstGeom prst="line">
            <a:avLst/>
          </a:prstGeom>
          <a:noFill/>
          <a:ln w="38100">
            <a:solidFill>
              <a:schemeClr val="tx1"/>
            </a:solidFill>
            <a:round/>
            <a:headEnd/>
            <a:tailEnd/>
          </a:ln>
          <a:effectLst/>
        </p:spPr>
        <p:txBody>
          <a:bodyPr>
            <a:spAutoFit/>
          </a:bodyPr>
          <a:lstStyle/>
          <a:p>
            <a:endParaRPr lang="en-US"/>
          </a:p>
        </p:txBody>
      </p:sp>
      <p:sp>
        <p:nvSpPr>
          <p:cNvPr id="219145" name="Text Box 9"/>
          <p:cNvSpPr txBox="1">
            <a:spLocks noChangeArrowheads="1"/>
          </p:cNvSpPr>
          <p:nvPr/>
        </p:nvSpPr>
        <p:spPr bwMode="auto">
          <a:xfrm>
            <a:off x="120650" y="1066800"/>
            <a:ext cx="184150" cy="519113"/>
          </a:xfrm>
          <a:prstGeom prst="rect">
            <a:avLst/>
          </a:prstGeom>
          <a:noFill/>
          <a:ln w="38100">
            <a:noFill/>
            <a:miter lim="800000"/>
            <a:headEnd/>
            <a:tailEnd/>
          </a:ln>
          <a:effectLst/>
        </p:spPr>
        <p:txBody>
          <a:bodyPr wrap="none">
            <a:spAutoFit/>
          </a:bodyPr>
          <a:lstStyle/>
          <a:p>
            <a:endParaRPr lang="en-US"/>
          </a:p>
        </p:txBody>
      </p:sp>
      <p:sp>
        <p:nvSpPr>
          <p:cNvPr id="219146" name="Text Box 10"/>
          <p:cNvSpPr txBox="1">
            <a:spLocks noChangeArrowheads="1"/>
          </p:cNvSpPr>
          <p:nvPr/>
        </p:nvSpPr>
        <p:spPr bwMode="auto">
          <a:xfrm>
            <a:off x="234950" y="1066800"/>
            <a:ext cx="4070350" cy="641350"/>
          </a:xfrm>
          <a:prstGeom prst="rect">
            <a:avLst/>
          </a:prstGeom>
          <a:noFill/>
          <a:ln w="38100">
            <a:noFill/>
            <a:miter lim="800000"/>
            <a:headEnd/>
            <a:tailEnd/>
          </a:ln>
          <a:effectLst/>
        </p:spPr>
        <p:txBody>
          <a:bodyPr wrap="none">
            <a:spAutoFit/>
          </a:bodyPr>
          <a:lstStyle/>
          <a:p>
            <a:r>
              <a:rPr lang="en-US" sz="3600"/>
              <a:t>-1 +  -1  +  1 + 0 =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9146"/>
                                        </p:tgtEl>
                                        <p:attrNameLst>
                                          <p:attrName>style.visibility</p:attrName>
                                        </p:attrNameLst>
                                      </p:cBhvr>
                                      <p:to>
                                        <p:strVal val="visible"/>
                                      </p:to>
                                    </p:set>
                                    <p:animEffect transition="in" filter="dissolve">
                                      <p:cBhvr>
                                        <p:cTn id="7" dur="500"/>
                                        <p:tgtEl>
                                          <p:spTgt spid="219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Text Box 3"/>
          <p:cNvSpPr txBox="1">
            <a:spLocks noChangeArrowheads="1"/>
          </p:cNvSpPr>
          <p:nvPr/>
        </p:nvSpPr>
        <p:spPr bwMode="auto">
          <a:xfrm>
            <a:off x="228600" y="6557963"/>
            <a:ext cx="422275" cy="304800"/>
          </a:xfrm>
          <a:prstGeom prst="rect">
            <a:avLst/>
          </a:prstGeom>
          <a:noFill/>
          <a:ln w="38100">
            <a:noFill/>
            <a:miter lim="800000"/>
            <a:headEnd/>
            <a:tailEnd/>
          </a:ln>
          <a:effectLst/>
        </p:spPr>
        <p:txBody>
          <a:bodyPr wrap="none">
            <a:spAutoFit/>
          </a:bodyPr>
          <a:lstStyle/>
          <a:p>
            <a:r>
              <a:rPr lang="en-US" sz="1400" b="1"/>
              <a:t>yes</a:t>
            </a:r>
          </a:p>
        </p:txBody>
      </p:sp>
      <p:grpSp>
        <p:nvGrpSpPr>
          <p:cNvPr id="221188" name="Group 4"/>
          <p:cNvGrpSpPr>
            <a:grpSpLocks/>
          </p:cNvGrpSpPr>
          <p:nvPr/>
        </p:nvGrpSpPr>
        <p:grpSpPr bwMode="auto">
          <a:xfrm>
            <a:off x="0" y="2178050"/>
            <a:ext cx="9144000" cy="3689350"/>
            <a:chOff x="0" y="1728"/>
            <a:chExt cx="5760" cy="2324"/>
          </a:xfrm>
        </p:grpSpPr>
        <p:pic>
          <p:nvPicPr>
            <p:cNvPr id="221189" name="Picture 5" descr="Table32_2"/>
            <p:cNvPicPr>
              <a:picLocks noChangeAspect="1" noChangeArrowheads="1"/>
            </p:cNvPicPr>
            <p:nvPr/>
          </p:nvPicPr>
          <p:blipFill>
            <a:blip r:embed="rId2" cstate="print"/>
            <a:srcRect b="86604"/>
            <a:stretch>
              <a:fillRect/>
            </a:stretch>
          </p:blipFill>
          <p:spPr bwMode="auto">
            <a:xfrm>
              <a:off x="0" y="1728"/>
              <a:ext cx="5760" cy="614"/>
            </a:xfrm>
            <a:prstGeom prst="rect">
              <a:avLst/>
            </a:prstGeom>
            <a:noFill/>
          </p:spPr>
        </p:pic>
        <p:pic>
          <p:nvPicPr>
            <p:cNvPr id="221190" name="Picture 6" descr="Table32_2"/>
            <p:cNvPicPr>
              <a:picLocks noChangeAspect="1" noChangeArrowheads="1"/>
            </p:cNvPicPr>
            <p:nvPr/>
          </p:nvPicPr>
          <p:blipFill>
            <a:blip r:embed="rId2" cstate="print"/>
            <a:srcRect t="62732"/>
            <a:stretch>
              <a:fillRect/>
            </a:stretch>
          </p:blipFill>
          <p:spPr bwMode="auto">
            <a:xfrm>
              <a:off x="0" y="2345"/>
              <a:ext cx="5760" cy="1707"/>
            </a:xfrm>
            <a:prstGeom prst="rect">
              <a:avLst/>
            </a:prstGeom>
            <a:noFill/>
          </p:spPr>
        </p:pic>
      </p:grpSp>
      <p:sp>
        <p:nvSpPr>
          <p:cNvPr id="221191" name="Text Box 7"/>
          <p:cNvSpPr txBox="1">
            <a:spLocks noChangeArrowheads="1"/>
          </p:cNvSpPr>
          <p:nvPr/>
        </p:nvSpPr>
        <p:spPr bwMode="auto">
          <a:xfrm>
            <a:off x="304800" y="-9525"/>
            <a:ext cx="8458200" cy="1068388"/>
          </a:xfrm>
          <a:prstGeom prst="rect">
            <a:avLst/>
          </a:prstGeom>
          <a:noFill/>
          <a:ln w="38100">
            <a:noFill/>
            <a:miter lim="800000"/>
            <a:headEnd/>
            <a:tailEnd/>
          </a:ln>
          <a:effectLst/>
        </p:spPr>
        <p:txBody>
          <a:bodyPr>
            <a:spAutoFit/>
          </a:bodyPr>
          <a:lstStyle/>
          <a:p>
            <a:r>
              <a:rPr lang="en-US" dirty="0"/>
              <a:t>Can this reaction occur?</a:t>
            </a:r>
          </a:p>
          <a:p>
            <a:r>
              <a:rPr lang="en-US" sz="3600" dirty="0">
                <a:sym typeface="Symbol" pitchFamily="18" charset="2"/>
              </a:rPr>
              <a:t>p + p    ---&gt;  </a:t>
            </a:r>
            <a:r>
              <a:rPr lang="en-US" sz="3600" baseline="30000" dirty="0">
                <a:sym typeface="Symbol" pitchFamily="18" charset="2"/>
              </a:rPr>
              <a:t>-</a:t>
            </a:r>
            <a:r>
              <a:rPr lang="en-US" sz="3600" dirty="0">
                <a:sym typeface="Symbol" pitchFamily="18" charset="2"/>
              </a:rPr>
              <a:t> + </a:t>
            </a:r>
            <a:r>
              <a:rPr lang="en-US" sz="3600" baseline="30000" dirty="0" smtClean="0">
                <a:sym typeface="Symbol" pitchFamily="18" charset="2"/>
              </a:rPr>
              <a:t>+</a:t>
            </a:r>
            <a:r>
              <a:rPr lang="en-US" sz="3600" dirty="0" smtClean="0">
                <a:sym typeface="Symbol" pitchFamily="18" charset="2"/>
              </a:rPr>
              <a:t> + </a:t>
            </a:r>
            <a:r>
              <a:rPr lang="en-US" sz="3600" dirty="0" err="1" smtClean="0">
                <a:sym typeface="Symbol" pitchFamily="18" charset="2"/>
              </a:rPr>
              <a:t>K</a:t>
            </a:r>
            <a:r>
              <a:rPr lang="en-US" sz="3600" baseline="-25000" dirty="0" err="1" smtClean="0">
                <a:sym typeface="Symbol" pitchFamily="18" charset="2"/>
              </a:rPr>
              <a:t>s</a:t>
            </a:r>
            <a:r>
              <a:rPr lang="en-US" sz="3600" baseline="30000" dirty="0" err="1" smtClean="0">
                <a:sym typeface="Symbol" pitchFamily="18" charset="2"/>
              </a:rPr>
              <a:t>o</a:t>
            </a:r>
            <a:endParaRPr lang="en-US" sz="3600" baseline="30000" dirty="0"/>
          </a:p>
        </p:txBody>
      </p:sp>
      <p:sp>
        <p:nvSpPr>
          <p:cNvPr id="221192" name="Line 8"/>
          <p:cNvSpPr>
            <a:spLocks noChangeShapeType="1"/>
          </p:cNvSpPr>
          <p:nvPr/>
        </p:nvSpPr>
        <p:spPr bwMode="auto">
          <a:xfrm>
            <a:off x="1098550" y="609600"/>
            <a:ext cx="228600" cy="0"/>
          </a:xfrm>
          <a:prstGeom prst="line">
            <a:avLst/>
          </a:prstGeom>
          <a:noFill/>
          <a:ln w="38100">
            <a:solidFill>
              <a:schemeClr val="tx1"/>
            </a:solidFill>
            <a:round/>
            <a:headEnd/>
            <a:tailEnd/>
          </a:ln>
          <a:effectLst/>
        </p:spPr>
        <p:txBody>
          <a:bodyPr>
            <a:spAutoFit/>
          </a:bodyPr>
          <a:lstStyle/>
          <a:p>
            <a:endParaRPr lang="en-US"/>
          </a:p>
        </p:txBody>
      </p:sp>
      <p:sp>
        <p:nvSpPr>
          <p:cNvPr id="221193" name="Text Box 9"/>
          <p:cNvSpPr txBox="1">
            <a:spLocks noChangeArrowheads="1"/>
          </p:cNvSpPr>
          <p:nvPr/>
        </p:nvSpPr>
        <p:spPr bwMode="auto">
          <a:xfrm>
            <a:off x="120650" y="1066800"/>
            <a:ext cx="184150" cy="519113"/>
          </a:xfrm>
          <a:prstGeom prst="rect">
            <a:avLst/>
          </a:prstGeom>
          <a:noFill/>
          <a:ln w="38100">
            <a:noFill/>
            <a:miter lim="800000"/>
            <a:headEnd/>
            <a:tailEnd/>
          </a:ln>
          <a:effectLst/>
        </p:spPr>
        <p:txBody>
          <a:bodyPr wrap="none">
            <a:spAutoFit/>
          </a:bodyPr>
          <a:lstStyle/>
          <a:p>
            <a:endParaRPr lang="en-US"/>
          </a:p>
        </p:txBody>
      </p:sp>
      <p:sp>
        <p:nvSpPr>
          <p:cNvPr id="221194" name="Text Box 10"/>
          <p:cNvSpPr txBox="1">
            <a:spLocks noChangeArrowheads="1"/>
          </p:cNvSpPr>
          <p:nvPr/>
        </p:nvSpPr>
        <p:spPr bwMode="auto">
          <a:xfrm>
            <a:off x="234950" y="1066800"/>
            <a:ext cx="4647426" cy="646331"/>
          </a:xfrm>
          <a:prstGeom prst="rect">
            <a:avLst/>
          </a:prstGeom>
          <a:noFill/>
          <a:ln w="38100">
            <a:noFill/>
            <a:miter lim="800000"/>
            <a:headEnd/>
            <a:tailEnd/>
          </a:ln>
          <a:effectLst/>
        </p:spPr>
        <p:txBody>
          <a:bodyPr wrap="none">
            <a:spAutoFit/>
          </a:bodyPr>
          <a:lstStyle/>
          <a:p>
            <a:r>
              <a:rPr lang="en-US" sz="3600" dirty="0"/>
              <a:t>1 +-1       </a:t>
            </a:r>
            <a:r>
              <a:rPr lang="en-US" sz="3600" dirty="0">
                <a:sym typeface="Symbol" pitchFamily="18" charset="2"/>
              </a:rPr>
              <a:t>=</a:t>
            </a:r>
            <a:r>
              <a:rPr lang="en-US" sz="3600" dirty="0"/>
              <a:t>    1  + -</a:t>
            </a:r>
            <a:r>
              <a:rPr lang="en-US" sz="3600" dirty="0" smtClean="0"/>
              <a:t>1 + 0</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1194"/>
                                        </p:tgtEl>
                                        <p:attrNameLst>
                                          <p:attrName>style.visibility</p:attrName>
                                        </p:attrNameLst>
                                      </p:cBhvr>
                                      <p:to>
                                        <p:strVal val="visible"/>
                                      </p:to>
                                    </p:set>
                                    <p:animEffect transition="in" filter="dissolve">
                                      <p:cBhvr>
                                        <p:cTn id="7" dur="500"/>
                                        <p:tgtEl>
                                          <p:spTgt spid="221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Text Box 3"/>
          <p:cNvSpPr txBox="1">
            <a:spLocks noChangeArrowheads="1"/>
          </p:cNvSpPr>
          <p:nvPr/>
        </p:nvSpPr>
        <p:spPr bwMode="auto">
          <a:xfrm>
            <a:off x="228600" y="6557963"/>
            <a:ext cx="371475" cy="304800"/>
          </a:xfrm>
          <a:prstGeom prst="rect">
            <a:avLst/>
          </a:prstGeom>
          <a:noFill/>
          <a:ln w="38100">
            <a:noFill/>
            <a:miter lim="800000"/>
            <a:headEnd/>
            <a:tailEnd/>
          </a:ln>
          <a:effectLst/>
        </p:spPr>
        <p:txBody>
          <a:bodyPr wrap="none">
            <a:spAutoFit/>
          </a:bodyPr>
          <a:lstStyle/>
          <a:p>
            <a:r>
              <a:rPr lang="en-US" sz="1400" b="1"/>
              <a:t>no</a:t>
            </a:r>
          </a:p>
        </p:txBody>
      </p:sp>
      <p:grpSp>
        <p:nvGrpSpPr>
          <p:cNvPr id="222212" name="Group 4"/>
          <p:cNvGrpSpPr>
            <a:grpSpLocks/>
          </p:cNvGrpSpPr>
          <p:nvPr/>
        </p:nvGrpSpPr>
        <p:grpSpPr bwMode="auto">
          <a:xfrm>
            <a:off x="0" y="2178050"/>
            <a:ext cx="9144000" cy="3689350"/>
            <a:chOff x="0" y="1728"/>
            <a:chExt cx="5760" cy="2324"/>
          </a:xfrm>
        </p:grpSpPr>
        <p:pic>
          <p:nvPicPr>
            <p:cNvPr id="222213" name="Picture 5" descr="Table32_2"/>
            <p:cNvPicPr>
              <a:picLocks noChangeAspect="1" noChangeArrowheads="1"/>
            </p:cNvPicPr>
            <p:nvPr/>
          </p:nvPicPr>
          <p:blipFill>
            <a:blip r:embed="rId2" cstate="print"/>
            <a:srcRect b="86604"/>
            <a:stretch>
              <a:fillRect/>
            </a:stretch>
          </p:blipFill>
          <p:spPr bwMode="auto">
            <a:xfrm>
              <a:off x="0" y="1728"/>
              <a:ext cx="5760" cy="614"/>
            </a:xfrm>
            <a:prstGeom prst="rect">
              <a:avLst/>
            </a:prstGeom>
            <a:noFill/>
          </p:spPr>
        </p:pic>
        <p:pic>
          <p:nvPicPr>
            <p:cNvPr id="222214" name="Picture 6" descr="Table32_2"/>
            <p:cNvPicPr>
              <a:picLocks noChangeAspect="1" noChangeArrowheads="1"/>
            </p:cNvPicPr>
            <p:nvPr/>
          </p:nvPicPr>
          <p:blipFill>
            <a:blip r:embed="rId2" cstate="print"/>
            <a:srcRect t="62732"/>
            <a:stretch>
              <a:fillRect/>
            </a:stretch>
          </p:blipFill>
          <p:spPr bwMode="auto">
            <a:xfrm>
              <a:off x="0" y="2345"/>
              <a:ext cx="5760" cy="1707"/>
            </a:xfrm>
            <a:prstGeom prst="rect">
              <a:avLst/>
            </a:prstGeom>
            <a:noFill/>
          </p:spPr>
        </p:pic>
      </p:grpSp>
      <p:sp>
        <p:nvSpPr>
          <p:cNvPr id="222215" name="Text Box 7"/>
          <p:cNvSpPr txBox="1">
            <a:spLocks noChangeArrowheads="1"/>
          </p:cNvSpPr>
          <p:nvPr/>
        </p:nvSpPr>
        <p:spPr bwMode="auto">
          <a:xfrm>
            <a:off x="304800" y="-9525"/>
            <a:ext cx="8458200" cy="1068388"/>
          </a:xfrm>
          <a:prstGeom prst="rect">
            <a:avLst/>
          </a:prstGeom>
          <a:noFill/>
          <a:ln w="38100">
            <a:noFill/>
            <a:miter lim="800000"/>
            <a:headEnd/>
            <a:tailEnd/>
          </a:ln>
          <a:effectLst/>
        </p:spPr>
        <p:txBody>
          <a:bodyPr>
            <a:spAutoFit/>
          </a:bodyPr>
          <a:lstStyle/>
          <a:p>
            <a:r>
              <a:rPr lang="en-US"/>
              <a:t>Can this reaction occur?</a:t>
            </a:r>
          </a:p>
          <a:p>
            <a:r>
              <a:rPr lang="en-US" sz="3600">
                <a:sym typeface="Symbol" pitchFamily="18" charset="2"/>
              </a:rPr>
              <a:t>p + n    ---&gt;  </a:t>
            </a:r>
            <a:r>
              <a:rPr lang="en-US" sz="3600" baseline="30000">
                <a:sym typeface="Symbol" pitchFamily="18" charset="2"/>
              </a:rPr>
              <a:t>o</a:t>
            </a:r>
            <a:r>
              <a:rPr lang="en-US" sz="3600">
                <a:sym typeface="Symbol" pitchFamily="18" charset="2"/>
              </a:rPr>
              <a:t> + </a:t>
            </a:r>
            <a:r>
              <a:rPr lang="en-US" sz="3600" baseline="30000">
                <a:sym typeface="Symbol" pitchFamily="18" charset="2"/>
              </a:rPr>
              <a:t>+</a:t>
            </a:r>
            <a:endParaRPr lang="en-US" sz="3600" baseline="30000"/>
          </a:p>
        </p:txBody>
      </p:sp>
      <p:sp>
        <p:nvSpPr>
          <p:cNvPr id="222216" name="Line 8"/>
          <p:cNvSpPr>
            <a:spLocks noChangeShapeType="1"/>
          </p:cNvSpPr>
          <p:nvPr/>
        </p:nvSpPr>
        <p:spPr bwMode="auto">
          <a:xfrm>
            <a:off x="1098550" y="609600"/>
            <a:ext cx="228600" cy="0"/>
          </a:xfrm>
          <a:prstGeom prst="line">
            <a:avLst/>
          </a:prstGeom>
          <a:noFill/>
          <a:ln w="38100">
            <a:solidFill>
              <a:schemeClr val="tx1"/>
            </a:solidFill>
            <a:round/>
            <a:headEnd/>
            <a:tailEnd/>
          </a:ln>
          <a:effectLst/>
        </p:spPr>
        <p:txBody>
          <a:bodyPr>
            <a:spAutoFit/>
          </a:bodyPr>
          <a:lstStyle/>
          <a:p>
            <a:endParaRPr lang="en-US"/>
          </a:p>
        </p:txBody>
      </p:sp>
      <p:sp>
        <p:nvSpPr>
          <p:cNvPr id="222217" name="Text Box 9"/>
          <p:cNvSpPr txBox="1">
            <a:spLocks noChangeArrowheads="1"/>
          </p:cNvSpPr>
          <p:nvPr/>
        </p:nvSpPr>
        <p:spPr bwMode="auto">
          <a:xfrm>
            <a:off x="120650" y="1066800"/>
            <a:ext cx="184150" cy="519113"/>
          </a:xfrm>
          <a:prstGeom prst="rect">
            <a:avLst/>
          </a:prstGeom>
          <a:noFill/>
          <a:ln w="38100">
            <a:noFill/>
            <a:miter lim="800000"/>
            <a:headEnd/>
            <a:tailEnd/>
          </a:ln>
          <a:effectLst/>
        </p:spPr>
        <p:txBody>
          <a:bodyPr wrap="none">
            <a:spAutoFit/>
          </a:bodyPr>
          <a:lstStyle/>
          <a:p>
            <a:endParaRPr lang="en-US"/>
          </a:p>
        </p:txBody>
      </p:sp>
      <p:sp>
        <p:nvSpPr>
          <p:cNvPr id="222218" name="Text Box 10"/>
          <p:cNvSpPr txBox="1">
            <a:spLocks noChangeArrowheads="1"/>
          </p:cNvSpPr>
          <p:nvPr/>
        </p:nvSpPr>
        <p:spPr bwMode="auto">
          <a:xfrm>
            <a:off x="234950" y="1058863"/>
            <a:ext cx="3921125" cy="641350"/>
          </a:xfrm>
          <a:prstGeom prst="rect">
            <a:avLst/>
          </a:prstGeom>
          <a:noFill/>
          <a:ln w="38100">
            <a:noFill/>
            <a:miter lim="800000"/>
            <a:headEnd/>
            <a:tailEnd/>
          </a:ln>
          <a:effectLst/>
        </p:spPr>
        <p:txBody>
          <a:bodyPr wrap="none">
            <a:spAutoFit/>
          </a:bodyPr>
          <a:lstStyle/>
          <a:p>
            <a:r>
              <a:rPr lang="en-US" sz="3600"/>
              <a:t>1 +-1       </a:t>
            </a:r>
            <a:r>
              <a:rPr lang="en-US" sz="3600">
                <a:sym typeface="Symbol" pitchFamily="18" charset="2"/>
              </a:rPr>
              <a:t></a:t>
            </a:r>
            <a:r>
              <a:rPr lang="en-US" sz="3600"/>
              <a:t>   -1  + -1</a:t>
            </a:r>
          </a:p>
        </p:txBody>
      </p:sp>
      <p:sp>
        <p:nvSpPr>
          <p:cNvPr id="222219" name="Line 11"/>
          <p:cNvSpPr>
            <a:spLocks noChangeShapeType="1"/>
          </p:cNvSpPr>
          <p:nvPr/>
        </p:nvSpPr>
        <p:spPr bwMode="auto">
          <a:xfrm>
            <a:off x="2743200" y="533400"/>
            <a:ext cx="228600" cy="0"/>
          </a:xfrm>
          <a:prstGeom prst="line">
            <a:avLst/>
          </a:prstGeom>
          <a:noFill/>
          <a:ln w="38100">
            <a:solidFill>
              <a:schemeClr val="tx1"/>
            </a:solidFill>
            <a:round/>
            <a:headEnd/>
            <a:tailEnd/>
          </a:ln>
          <a:effectLst/>
        </p:spPr>
        <p:txBody>
          <a:bodyPr>
            <a:spAutoFit/>
          </a:bodyPr>
          <a:lstStyle/>
          <a:p>
            <a:endParaRPr lang="en-US"/>
          </a:p>
        </p:txBody>
      </p:sp>
      <p:sp>
        <p:nvSpPr>
          <p:cNvPr id="222220" name="Line 12"/>
          <p:cNvSpPr>
            <a:spLocks noChangeShapeType="1"/>
          </p:cNvSpPr>
          <p:nvPr/>
        </p:nvSpPr>
        <p:spPr bwMode="auto">
          <a:xfrm>
            <a:off x="3657600" y="533400"/>
            <a:ext cx="228600" cy="0"/>
          </a:xfrm>
          <a:prstGeom prst="line">
            <a:avLst/>
          </a:prstGeom>
          <a:noFill/>
          <a:ln w="38100">
            <a:solidFill>
              <a:schemeClr val="tx1"/>
            </a:solidFill>
            <a:round/>
            <a:headEnd/>
            <a:tailEnd/>
          </a:ln>
          <a:effec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2218"/>
                                        </p:tgtEl>
                                        <p:attrNameLst>
                                          <p:attrName>style.visibility</p:attrName>
                                        </p:attrNameLst>
                                      </p:cBhvr>
                                      <p:to>
                                        <p:strVal val="visible"/>
                                      </p:to>
                                    </p:set>
                                    <p:animEffect transition="in" filter="dissolve">
                                      <p:cBhvr>
                                        <p:cTn id="7" dur="500"/>
                                        <p:tgtEl>
                                          <p:spTgt spid="222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 Box 2"/>
          <p:cNvSpPr txBox="1">
            <a:spLocks noChangeArrowheads="1"/>
          </p:cNvSpPr>
          <p:nvPr/>
        </p:nvSpPr>
        <p:spPr bwMode="auto">
          <a:xfrm>
            <a:off x="228600" y="6557963"/>
            <a:ext cx="371475" cy="304800"/>
          </a:xfrm>
          <a:prstGeom prst="rect">
            <a:avLst/>
          </a:prstGeom>
          <a:noFill/>
          <a:ln w="38100">
            <a:noFill/>
            <a:miter lim="800000"/>
            <a:headEnd/>
            <a:tailEnd/>
          </a:ln>
          <a:effectLst/>
        </p:spPr>
        <p:txBody>
          <a:bodyPr wrap="none">
            <a:spAutoFit/>
          </a:bodyPr>
          <a:lstStyle/>
          <a:p>
            <a:r>
              <a:rPr lang="en-US" sz="1400" b="1"/>
              <a:t>no</a:t>
            </a:r>
          </a:p>
        </p:txBody>
      </p:sp>
      <p:grpSp>
        <p:nvGrpSpPr>
          <p:cNvPr id="245763" name="Group 3"/>
          <p:cNvGrpSpPr>
            <a:grpSpLocks/>
          </p:cNvGrpSpPr>
          <p:nvPr/>
        </p:nvGrpSpPr>
        <p:grpSpPr bwMode="auto">
          <a:xfrm>
            <a:off x="0" y="2178050"/>
            <a:ext cx="9144000" cy="3689350"/>
            <a:chOff x="0" y="1728"/>
            <a:chExt cx="5760" cy="2324"/>
          </a:xfrm>
        </p:grpSpPr>
        <p:pic>
          <p:nvPicPr>
            <p:cNvPr id="245764" name="Picture 4" descr="Table32_2"/>
            <p:cNvPicPr>
              <a:picLocks noChangeAspect="1" noChangeArrowheads="1"/>
            </p:cNvPicPr>
            <p:nvPr/>
          </p:nvPicPr>
          <p:blipFill>
            <a:blip r:embed="rId2" cstate="print"/>
            <a:srcRect b="86604"/>
            <a:stretch>
              <a:fillRect/>
            </a:stretch>
          </p:blipFill>
          <p:spPr bwMode="auto">
            <a:xfrm>
              <a:off x="0" y="1728"/>
              <a:ext cx="5760" cy="614"/>
            </a:xfrm>
            <a:prstGeom prst="rect">
              <a:avLst/>
            </a:prstGeom>
            <a:noFill/>
          </p:spPr>
        </p:pic>
        <p:pic>
          <p:nvPicPr>
            <p:cNvPr id="245765" name="Picture 5" descr="Table32_2"/>
            <p:cNvPicPr>
              <a:picLocks noChangeAspect="1" noChangeArrowheads="1"/>
            </p:cNvPicPr>
            <p:nvPr/>
          </p:nvPicPr>
          <p:blipFill>
            <a:blip r:embed="rId2" cstate="print"/>
            <a:srcRect t="62732"/>
            <a:stretch>
              <a:fillRect/>
            </a:stretch>
          </p:blipFill>
          <p:spPr bwMode="auto">
            <a:xfrm>
              <a:off x="0" y="2345"/>
              <a:ext cx="5760" cy="1707"/>
            </a:xfrm>
            <a:prstGeom prst="rect">
              <a:avLst/>
            </a:prstGeom>
            <a:noFill/>
          </p:spPr>
        </p:pic>
      </p:grpSp>
      <p:sp>
        <p:nvSpPr>
          <p:cNvPr id="245766" name="Text Box 6"/>
          <p:cNvSpPr txBox="1">
            <a:spLocks noChangeArrowheads="1"/>
          </p:cNvSpPr>
          <p:nvPr/>
        </p:nvSpPr>
        <p:spPr bwMode="auto">
          <a:xfrm>
            <a:off x="838200" y="-9525"/>
            <a:ext cx="8458200" cy="1068388"/>
          </a:xfrm>
          <a:prstGeom prst="rect">
            <a:avLst/>
          </a:prstGeom>
          <a:noFill/>
          <a:ln w="38100">
            <a:noFill/>
            <a:miter lim="800000"/>
            <a:headEnd/>
            <a:tailEnd/>
          </a:ln>
          <a:effectLst/>
        </p:spPr>
        <p:txBody>
          <a:bodyPr>
            <a:spAutoFit/>
          </a:bodyPr>
          <a:lstStyle/>
          <a:p>
            <a:r>
              <a:rPr lang="en-US"/>
              <a:t>Can this reaction occur?</a:t>
            </a:r>
          </a:p>
          <a:p>
            <a:r>
              <a:rPr lang="en-US" sz="3600">
                <a:sym typeface="Symbol" pitchFamily="18" charset="2"/>
              </a:rPr>
              <a:t></a:t>
            </a:r>
            <a:r>
              <a:rPr lang="en-US" sz="3600" baseline="30000">
                <a:sym typeface="Symbol" pitchFamily="18" charset="2"/>
              </a:rPr>
              <a:t>o</a:t>
            </a:r>
            <a:r>
              <a:rPr lang="en-US" sz="3600">
                <a:sym typeface="Symbol" pitchFamily="18" charset="2"/>
              </a:rPr>
              <a:t> + n    ---&gt;  </a:t>
            </a:r>
            <a:r>
              <a:rPr lang="en-US" sz="3600" baseline="30000">
                <a:sym typeface="Symbol" pitchFamily="18" charset="2"/>
              </a:rPr>
              <a:t>o</a:t>
            </a:r>
            <a:r>
              <a:rPr lang="en-US" sz="3600">
                <a:sym typeface="Symbol" pitchFamily="18" charset="2"/>
              </a:rPr>
              <a:t> + </a:t>
            </a:r>
            <a:r>
              <a:rPr lang="en-US" sz="3600" baseline="30000">
                <a:sym typeface="Symbol" pitchFamily="18" charset="2"/>
              </a:rPr>
              <a:t>+</a:t>
            </a:r>
            <a:endParaRPr lang="en-US" sz="3600" baseline="30000"/>
          </a:p>
        </p:txBody>
      </p:sp>
      <p:sp>
        <p:nvSpPr>
          <p:cNvPr id="245767" name="Line 7"/>
          <p:cNvSpPr>
            <a:spLocks noChangeShapeType="1"/>
          </p:cNvSpPr>
          <p:nvPr/>
        </p:nvSpPr>
        <p:spPr bwMode="auto">
          <a:xfrm>
            <a:off x="1905000" y="609600"/>
            <a:ext cx="228600" cy="0"/>
          </a:xfrm>
          <a:prstGeom prst="line">
            <a:avLst/>
          </a:prstGeom>
          <a:noFill/>
          <a:ln w="38100">
            <a:solidFill>
              <a:schemeClr val="tx1"/>
            </a:solidFill>
            <a:round/>
            <a:headEnd/>
            <a:tailEnd/>
          </a:ln>
          <a:effectLst/>
        </p:spPr>
        <p:txBody>
          <a:bodyPr>
            <a:spAutoFit/>
          </a:bodyPr>
          <a:lstStyle/>
          <a:p>
            <a:endParaRPr lang="en-US"/>
          </a:p>
        </p:txBody>
      </p:sp>
      <p:sp>
        <p:nvSpPr>
          <p:cNvPr id="245768" name="Text Box 8"/>
          <p:cNvSpPr txBox="1">
            <a:spLocks noChangeArrowheads="1"/>
          </p:cNvSpPr>
          <p:nvPr/>
        </p:nvSpPr>
        <p:spPr bwMode="auto">
          <a:xfrm>
            <a:off x="120650" y="1066800"/>
            <a:ext cx="184150" cy="519113"/>
          </a:xfrm>
          <a:prstGeom prst="rect">
            <a:avLst/>
          </a:prstGeom>
          <a:noFill/>
          <a:ln w="38100">
            <a:noFill/>
            <a:miter lim="800000"/>
            <a:headEnd/>
            <a:tailEnd/>
          </a:ln>
          <a:effectLst/>
        </p:spPr>
        <p:txBody>
          <a:bodyPr wrap="none">
            <a:spAutoFit/>
          </a:bodyPr>
          <a:lstStyle/>
          <a:p>
            <a:endParaRPr lang="en-US"/>
          </a:p>
        </p:txBody>
      </p:sp>
      <p:sp>
        <p:nvSpPr>
          <p:cNvPr id="245769" name="Text Box 9"/>
          <p:cNvSpPr txBox="1">
            <a:spLocks noChangeArrowheads="1"/>
          </p:cNvSpPr>
          <p:nvPr/>
        </p:nvSpPr>
        <p:spPr bwMode="auto">
          <a:xfrm>
            <a:off x="304800" y="1066800"/>
            <a:ext cx="4397375" cy="1190625"/>
          </a:xfrm>
          <a:prstGeom prst="rect">
            <a:avLst/>
          </a:prstGeom>
          <a:noFill/>
          <a:ln w="38100">
            <a:noFill/>
            <a:miter lim="800000"/>
            <a:headEnd/>
            <a:tailEnd/>
          </a:ln>
          <a:effectLst/>
        </p:spPr>
        <p:txBody>
          <a:bodyPr wrap="none">
            <a:spAutoFit/>
          </a:bodyPr>
          <a:lstStyle/>
          <a:p>
            <a:r>
              <a:rPr lang="en-US" sz="3600"/>
              <a:t>B: 1 +-1       </a:t>
            </a:r>
            <a:r>
              <a:rPr lang="en-US" sz="3600">
                <a:sym typeface="Symbol" pitchFamily="18" charset="2"/>
              </a:rPr>
              <a:t>=</a:t>
            </a:r>
            <a:r>
              <a:rPr lang="en-US" sz="3600"/>
              <a:t>   1  + -1</a:t>
            </a:r>
          </a:p>
          <a:p>
            <a:r>
              <a:rPr lang="en-US" sz="3600"/>
              <a:t>C: 0 + 0      !=    0   + 1</a:t>
            </a:r>
          </a:p>
        </p:txBody>
      </p:sp>
      <p:sp>
        <p:nvSpPr>
          <p:cNvPr id="245771" name="Line 11"/>
          <p:cNvSpPr>
            <a:spLocks noChangeShapeType="1"/>
          </p:cNvSpPr>
          <p:nvPr/>
        </p:nvSpPr>
        <p:spPr bwMode="auto">
          <a:xfrm>
            <a:off x="4419600" y="533400"/>
            <a:ext cx="228600" cy="0"/>
          </a:xfrm>
          <a:prstGeom prst="line">
            <a:avLst/>
          </a:prstGeom>
          <a:noFill/>
          <a:ln w="38100">
            <a:solidFill>
              <a:schemeClr val="tx1"/>
            </a:solidFill>
            <a:round/>
            <a:headEnd/>
            <a:tailEnd/>
          </a:ln>
          <a:effec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69"/>
                                        </p:tgtEl>
                                        <p:attrNameLst>
                                          <p:attrName>style.visibility</p:attrName>
                                        </p:attrNameLst>
                                      </p:cBhvr>
                                      <p:to>
                                        <p:strVal val="visible"/>
                                      </p:to>
                                    </p:set>
                                    <p:animEffect transition="in" filter="dissolve">
                                      <p:cBhvr>
                                        <p:cTn id="7" dur="500"/>
                                        <p:tgtEl>
                                          <p:spTgt spid="245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6660093" cy="5550237"/>
          </a:xfrm>
          <a:prstGeom prst="rect">
            <a:avLst/>
          </a:prstGeom>
          <a:noFill/>
        </p:spPr>
        <p:txBody>
          <a:bodyPr wrap="none" rtlCol="0">
            <a:spAutoFit/>
          </a:bodyPr>
          <a:lstStyle/>
          <a:p>
            <a:r>
              <a:rPr lang="en-US" dirty="0" smtClean="0"/>
              <a:t>This reaction occurs with high probability:</a:t>
            </a:r>
          </a:p>
          <a:p>
            <a:endParaRPr lang="en-US" dirty="0" smtClean="0"/>
          </a:p>
          <a:p>
            <a:r>
              <a:rPr lang="en-US" dirty="0" smtClean="0">
                <a:sym typeface="Symbol"/>
              </a:rPr>
              <a:t></a:t>
            </a:r>
            <a:r>
              <a:rPr lang="en-US" baseline="30000" dirty="0" smtClean="0">
                <a:sym typeface="Symbol"/>
              </a:rPr>
              <a:t>-</a:t>
            </a:r>
            <a:r>
              <a:rPr lang="en-US" dirty="0" smtClean="0">
                <a:sym typeface="Symbol"/>
              </a:rPr>
              <a:t> + p </a:t>
            </a:r>
            <a:r>
              <a:rPr lang="en-US" dirty="0" smtClean="0">
                <a:sym typeface="Wingdings" pitchFamily="2" charset="2"/>
              </a:rPr>
              <a:t> </a:t>
            </a:r>
            <a:r>
              <a:rPr lang="en-US" dirty="0" err="1" smtClean="0">
                <a:sym typeface="Wingdings" pitchFamily="2" charset="2"/>
              </a:rPr>
              <a:t>K</a:t>
            </a:r>
            <a:r>
              <a:rPr lang="en-US" sz="1600" baseline="-25000" dirty="0" err="1" smtClean="0">
                <a:sym typeface="Wingdings" pitchFamily="2" charset="2"/>
              </a:rPr>
              <a:t>L</a:t>
            </a:r>
            <a:r>
              <a:rPr lang="en-US" baseline="30000" dirty="0" err="1" smtClean="0">
                <a:sym typeface="Wingdings" pitchFamily="2" charset="2"/>
              </a:rPr>
              <a:t>o</a:t>
            </a:r>
            <a:r>
              <a:rPr lang="en-US" dirty="0" smtClean="0">
                <a:sym typeface="Wingdings" pitchFamily="2" charset="2"/>
              </a:rPr>
              <a:t> + </a:t>
            </a:r>
            <a:r>
              <a:rPr lang="en-US" dirty="0" smtClean="0">
                <a:sym typeface="Symbol"/>
              </a:rPr>
              <a:t></a:t>
            </a:r>
            <a:r>
              <a:rPr lang="en-US" baseline="30000" dirty="0" smtClean="0">
                <a:sym typeface="Symbol"/>
              </a:rPr>
              <a:t>o</a:t>
            </a:r>
          </a:p>
          <a:p>
            <a:endParaRPr lang="en-US" baseline="30000" dirty="0" smtClean="0">
              <a:sym typeface="Symbol"/>
            </a:endParaRPr>
          </a:p>
          <a:p>
            <a:r>
              <a:rPr lang="en-US" dirty="0" smtClean="0"/>
              <a:t>This reaction is never observed:</a:t>
            </a:r>
          </a:p>
          <a:p>
            <a:endParaRPr lang="en-US" dirty="0" smtClean="0"/>
          </a:p>
          <a:p>
            <a:r>
              <a:rPr lang="en-US" dirty="0" smtClean="0">
                <a:sym typeface="Symbol"/>
              </a:rPr>
              <a:t></a:t>
            </a:r>
            <a:r>
              <a:rPr lang="en-US" baseline="30000" dirty="0" smtClean="0">
                <a:sym typeface="Symbol"/>
              </a:rPr>
              <a:t>-</a:t>
            </a:r>
            <a:r>
              <a:rPr lang="en-US" dirty="0" smtClean="0">
                <a:sym typeface="Symbol"/>
              </a:rPr>
              <a:t> + p </a:t>
            </a:r>
            <a:r>
              <a:rPr lang="en-US" dirty="0" smtClean="0">
                <a:sym typeface="Wingdings" pitchFamily="2" charset="2"/>
              </a:rPr>
              <a:t> </a:t>
            </a:r>
            <a:r>
              <a:rPr lang="en-US" dirty="0" err="1" smtClean="0">
                <a:sym typeface="Wingdings" pitchFamily="2" charset="2"/>
              </a:rPr>
              <a:t>K</a:t>
            </a:r>
            <a:r>
              <a:rPr lang="en-US" sz="1800" baseline="-25000" dirty="0" err="1" smtClean="0">
                <a:sym typeface="Wingdings" pitchFamily="2" charset="2"/>
              </a:rPr>
              <a:t>L</a:t>
            </a:r>
            <a:r>
              <a:rPr lang="en-US" baseline="30000" dirty="0" err="1" smtClean="0">
                <a:sym typeface="Wingdings" pitchFamily="2" charset="2"/>
              </a:rPr>
              <a:t>o</a:t>
            </a:r>
            <a:r>
              <a:rPr lang="en-US" dirty="0" smtClean="0">
                <a:sym typeface="Wingdings" pitchFamily="2" charset="2"/>
              </a:rPr>
              <a:t> + </a:t>
            </a:r>
            <a:r>
              <a:rPr lang="en-US" dirty="0" smtClean="0">
                <a:sym typeface="Symbol"/>
              </a:rPr>
              <a:t>n</a:t>
            </a:r>
          </a:p>
          <a:p>
            <a:endParaRPr lang="en-US" dirty="0" smtClean="0">
              <a:sym typeface="Symbol"/>
            </a:endParaRPr>
          </a:p>
          <a:p>
            <a:r>
              <a:rPr lang="en-US" dirty="0" smtClean="0"/>
              <a:t>Look at the strangeness…</a:t>
            </a:r>
          </a:p>
          <a:p>
            <a:endParaRPr lang="en-US" dirty="0" smtClean="0"/>
          </a:p>
          <a:p>
            <a:r>
              <a:rPr lang="en-US" dirty="0" smtClean="0">
                <a:sym typeface="Symbol"/>
              </a:rPr>
              <a:t>Produced at a high rate (Via the strong force)</a:t>
            </a:r>
          </a:p>
          <a:p>
            <a:endParaRPr lang="en-US" baseline="30000" dirty="0" smtClean="0">
              <a:sym typeface="Symbol"/>
            </a:endParaRPr>
          </a:p>
          <a:p>
            <a:endParaRPr lang="en-US" baseline="30000" dirty="0" smtClean="0"/>
          </a:p>
          <a:p>
            <a:endParaRPr lang="en-US" baseline="30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
            <a:ext cx="9144000" cy="6105167"/>
          </a:xfrm>
          <a:prstGeom prst="rect">
            <a:avLst/>
          </a:prstGeom>
          <a:noFill/>
          <a:ln w="9525">
            <a:noFill/>
            <a:miter lim="800000"/>
            <a:headEnd/>
            <a:tailEnd/>
          </a:ln>
        </p:spPr>
      </p:pic>
      <p:sp>
        <p:nvSpPr>
          <p:cNvPr id="3" name="TextBox 2"/>
          <p:cNvSpPr txBox="1"/>
          <p:nvPr/>
        </p:nvSpPr>
        <p:spPr>
          <a:xfrm>
            <a:off x="1295400" y="6172200"/>
            <a:ext cx="7378943" cy="369332"/>
          </a:xfrm>
          <a:prstGeom prst="rect">
            <a:avLst/>
          </a:prstGeom>
          <a:noFill/>
        </p:spPr>
        <p:txBody>
          <a:bodyPr wrap="none" rtlCol="0">
            <a:spAutoFit/>
          </a:bodyPr>
          <a:lstStyle/>
          <a:p>
            <a:r>
              <a:rPr lang="en-US" sz="1800" dirty="0" smtClean="0"/>
              <a:t>Strange particles have “long” lives/Can be not conserved via weak interaction</a:t>
            </a:r>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Text Box 3"/>
          <p:cNvSpPr txBox="1">
            <a:spLocks noChangeArrowheads="1"/>
          </p:cNvSpPr>
          <p:nvPr/>
        </p:nvSpPr>
        <p:spPr bwMode="auto">
          <a:xfrm>
            <a:off x="228600" y="6557963"/>
            <a:ext cx="422275" cy="304800"/>
          </a:xfrm>
          <a:prstGeom prst="rect">
            <a:avLst/>
          </a:prstGeom>
          <a:noFill/>
          <a:ln w="38100">
            <a:noFill/>
            <a:miter lim="800000"/>
            <a:headEnd/>
            <a:tailEnd/>
          </a:ln>
          <a:effectLst/>
        </p:spPr>
        <p:txBody>
          <a:bodyPr wrap="none">
            <a:spAutoFit/>
          </a:bodyPr>
          <a:lstStyle/>
          <a:p>
            <a:r>
              <a:rPr lang="en-US" sz="1400" b="1"/>
              <a:t>yes</a:t>
            </a:r>
          </a:p>
        </p:txBody>
      </p:sp>
      <p:grpSp>
        <p:nvGrpSpPr>
          <p:cNvPr id="2" name="Group 4"/>
          <p:cNvGrpSpPr>
            <a:grpSpLocks/>
          </p:cNvGrpSpPr>
          <p:nvPr/>
        </p:nvGrpSpPr>
        <p:grpSpPr bwMode="auto">
          <a:xfrm>
            <a:off x="0" y="2178050"/>
            <a:ext cx="9144000" cy="3689350"/>
            <a:chOff x="0" y="1728"/>
            <a:chExt cx="5760" cy="2324"/>
          </a:xfrm>
        </p:grpSpPr>
        <p:pic>
          <p:nvPicPr>
            <p:cNvPr id="221189" name="Picture 5" descr="Table32_2"/>
            <p:cNvPicPr>
              <a:picLocks noChangeAspect="1" noChangeArrowheads="1"/>
            </p:cNvPicPr>
            <p:nvPr/>
          </p:nvPicPr>
          <p:blipFill>
            <a:blip r:embed="rId2" cstate="print"/>
            <a:srcRect b="86604"/>
            <a:stretch>
              <a:fillRect/>
            </a:stretch>
          </p:blipFill>
          <p:spPr bwMode="auto">
            <a:xfrm>
              <a:off x="0" y="1728"/>
              <a:ext cx="5760" cy="614"/>
            </a:xfrm>
            <a:prstGeom prst="rect">
              <a:avLst/>
            </a:prstGeom>
            <a:noFill/>
          </p:spPr>
        </p:pic>
        <p:pic>
          <p:nvPicPr>
            <p:cNvPr id="221190" name="Picture 6" descr="Table32_2"/>
            <p:cNvPicPr>
              <a:picLocks noChangeAspect="1" noChangeArrowheads="1"/>
            </p:cNvPicPr>
            <p:nvPr/>
          </p:nvPicPr>
          <p:blipFill>
            <a:blip r:embed="rId2" cstate="print"/>
            <a:srcRect t="62732"/>
            <a:stretch>
              <a:fillRect/>
            </a:stretch>
          </p:blipFill>
          <p:spPr bwMode="auto">
            <a:xfrm>
              <a:off x="0" y="2345"/>
              <a:ext cx="5760" cy="1707"/>
            </a:xfrm>
            <a:prstGeom prst="rect">
              <a:avLst/>
            </a:prstGeom>
            <a:noFill/>
          </p:spPr>
        </p:pic>
      </p:grpSp>
      <p:sp>
        <p:nvSpPr>
          <p:cNvPr id="221191" name="Text Box 7"/>
          <p:cNvSpPr txBox="1">
            <a:spLocks noChangeArrowheads="1"/>
          </p:cNvSpPr>
          <p:nvPr/>
        </p:nvSpPr>
        <p:spPr bwMode="auto">
          <a:xfrm>
            <a:off x="304800" y="-9525"/>
            <a:ext cx="8458200" cy="1077218"/>
          </a:xfrm>
          <a:prstGeom prst="rect">
            <a:avLst/>
          </a:prstGeom>
          <a:noFill/>
          <a:ln w="38100">
            <a:noFill/>
            <a:miter lim="800000"/>
            <a:headEnd/>
            <a:tailEnd/>
          </a:ln>
          <a:effectLst/>
        </p:spPr>
        <p:txBody>
          <a:bodyPr>
            <a:spAutoFit/>
          </a:bodyPr>
          <a:lstStyle/>
          <a:p>
            <a:r>
              <a:rPr lang="en-US" dirty="0" smtClean="0"/>
              <a:t>Does this reaction conserve </a:t>
            </a:r>
            <a:r>
              <a:rPr lang="en-US" u="sng" dirty="0" smtClean="0"/>
              <a:t>strangeness</a:t>
            </a:r>
            <a:r>
              <a:rPr lang="en-US" dirty="0" smtClean="0"/>
              <a:t>?</a:t>
            </a:r>
            <a:r>
              <a:rPr lang="en-US" sz="2000" dirty="0" smtClean="0"/>
              <a:t> </a:t>
            </a:r>
            <a:r>
              <a:rPr lang="en-US" sz="1000" dirty="0" smtClean="0"/>
              <a:t>(we already showed that is conserves B)</a:t>
            </a:r>
            <a:endParaRPr lang="en-US" sz="2000" dirty="0"/>
          </a:p>
          <a:p>
            <a:r>
              <a:rPr lang="en-US" sz="3600" dirty="0">
                <a:sym typeface="Symbol" pitchFamily="18" charset="2"/>
              </a:rPr>
              <a:t>p + p    ---&gt;  </a:t>
            </a:r>
            <a:r>
              <a:rPr lang="en-US" sz="3600" baseline="30000" dirty="0">
                <a:sym typeface="Symbol" pitchFamily="18" charset="2"/>
              </a:rPr>
              <a:t>-</a:t>
            </a:r>
            <a:r>
              <a:rPr lang="en-US" sz="3600" dirty="0">
                <a:sym typeface="Symbol" pitchFamily="18" charset="2"/>
              </a:rPr>
              <a:t> + </a:t>
            </a:r>
            <a:r>
              <a:rPr lang="en-US" sz="3600" baseline="30000" dirty="0" smtClean="0">
                <a:sym typeface="Symbol" pitchFamily="18" charset="2"/>
              </a:rPr>
              <a:t>+</a:t>
            </a:r>
            <a:r>
              <a:rPr lang="en-US" sz="3600" dirty="0" smtClean="0">
                <a:sym typeface="Symbol" pitchFamily="18" charset="2"/>
              </a:rPr>
              <a:t> + </a:t>
            </a:r>
            <a:r>
              <a:rPr lang="en-US" sz="3600" dirty="0" err="1" smtClean="0">
                <a:sym typeface="Symbol" pitchFamily="18" charset="2"/>
              </a:rPr>
              <a:t>K</a:t>
            </a:r>
            <a:r>
              <a:rPr lang="en-US" sz="3600" baseline="-25000" dirty="0" err="1" smtClean="0">
                <a:sym typeface="Symbol" pitchFamily="18" charset="2"/>
              </a:rPr>
              <a:t>s</a:t>
            </a:r>
            <a:r>
              <a:rPr lang="en-US" sz="3600" baseline="30000" dirty="0" err="1" smtClean="0">
                <a:sym typeface="Symbol" pitchFamily="18" charset="2"/>
              </a:rPr>
              <a:t>o</a:t>
            </a:r>
            <a:endParaRPr lang="en-US" sz="3600" baseline="30000" dirty="0"/>
          </a:p>
        </p:txBody>
      </p:sp>
      <p:sp>
        <p:nvSpPr>
          <p:cNvPr id="221192" name="Line 8"/>
          <p:cNvSpPr>
            <a:spLocks noChangeShapeType="1"/>
          </p:cNvSpPr>
          <p:nvPr/>
        </p:nvSpPr>
        <p:spPr bwMode="auto">
          <a:xfrm>
            <a:off x="1098550" y="609600"/>
            <a:ext cx="228600" cy="0"/>
          </a:xfrm>
          <a:prstGeom prst="line">
            <a:avLst/>
          </a:prstGeom>
          <a:noFill/>
          <a:ln w="38100">
            <a:solidFill>
              <a:schemeClr val="tx1"/>
            </a:solidFill>
            <a:round/>
            <a:headEnd/>
            <a:tailEnd/>
          </a:ln>
          <a:effectLst/>
        </p:spPr>
        <p:txBody>
          <a:bodyPr>
            <a:spAutoFit/>
          </a:bodyPr>
          <a:lstStyle/>
          <a:p>
            <a:endParaRPr lang="en-US"/>
          </a:p>
        </p:txBody>
      </p:sp>
      <p:sp>
        <p:nvSpPr>
          <p:cNvPr id="221193" name="Text Box 9"/>
          <p:cNvSpPr txBox="1">
            <a:spLocks noChangeArrowheads="1"/>
          </p:cNvSpPr>
          <p:nvPr/>
        </p:nvSpPr>
        <p:spPr bwMode="auto">
          <a:xfrm>
            <a:off x="120650" y="1066800"/>
            <a:ext cx="184150" cy="519113"/>
          </a:xfrm>
          <a:prstGeom prst="rect">
            <a:avLst/>
          </a:prstGeom>
          <a:noFill/>
          <a:ln w="38100">
            <a:noFill/>
            <a:miter lim="800000"/>
            <a:headEnd/>
            <a:tailEnd/>
          </a:ln>
          <a:effectLst/>
        </p:spPr>
        <p:txBody>
          <a:bodyPr wrap="none">
            <a:spAutoFit/>
          </a:bodyPr>
          <a:lstStyle/>
          <a:p>
            <a:endParaRPr lang="en-US"/>
          </a:p>
        </p:txBody>
      </p:sp>
      <p:sp>
        <p:nvSpPr>
          <p:cNvPr id="221194" name="Text Box 10"/>
          <p:cNvSpPr txBox="1">
            <a:spLocks noChangeArrowheads="1"/>
          </p:cNvSpPr>
          <p:nvPr/>
        </p:nvSpPr>
        <p:spPr bwMode="auto">
          <a:xfrm>
            <a:off x="234950" y="1066800"/>
            <a:ext cx="4608954" cy="646331"/>
          </a:xfrm>
          <a:prstGeom prst="rect">
            <a:avLst/>
          </a:prstGeom>
          <a:noFill/>
          <a:ln w="38100">
            <a:noFill/>
            <a:miter lim="800000"/>
            <a:headEnd/>
            <a:tailEnd/>
          </a:ln>
          <a:effectLst/>
        </p:spPr>
        <p:txBody>
          <a:bodyPr wrap="none">
            <a:spAutoFit/>
          </a:bodyPr>
          <a:lstStyle/>
          <a:p>
            <a:r>
              <a:rPr lang="en-US" sz="3600" dirty="0" smtClean="0"/>
              <a:t>0 + 0       </a:t>
            </a:r>
            <a:r>
              <a:rPr lang="en-US" sz="3600" dirty="0">
                <a:sym typeface="Symbol" pitchFamily="18" charset="2"/>
              </a:rPr>
              <a:t>=</a:t>
            </a:r>
            <a:r>
              <a:rPr lang="en-US" sz="3600" dirty="0"/>
              <a:t>    </a:t>
            </a:r>
            <a:r>
              <a:rPr lang="en-US" sz="3600" dirty="0" smtClean="0"/>
              <a:t>-3  </a:t>
            </a:r>
            <a:r>
              <a:rPr lang="en-US" sz="3600" dirty="0"/>
              <a:t>+ </a:t>
            </a:r>
            <a:r>
              <a:rPr lang="en-US" sz="3600" dirty="0" smtClean="0"/>
              <a:t>2 + 1</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1194"/>
                                        </p:tgtEl>
                                        <p:attrNameLst>
                                          <p:attrName>style.visibility</p:attrName>
                                        </p:attrNameLst>
                                      </p:cBhvr>
                                      <p:to>
                                        <p:strVal val="visible"/>
                                      </p:to>
                                    </p:set>
                                    <p:animEffect transition="in" filter="dissolve">
                                      <p:cBhvr>
                                        <p:cTn id="7" dur="500"/>
                                        <p:tgtEl>
                                          <p:spTgt spid="221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ext Box 2"/>
          <p:cNvSpPr txBox="1">
            <a:spLocks noChangeArrowheads="1"/>
          </p:cNvSpPr>
          <p:nvPr/>
        </p:nvSpPr>
        <p:spPr bwMode="auto">
          <a:xfrm>
            <a:off x="304800" y="0"/>
            <a:ext cx="8610600" cy="701675"/>
          </a:xfrm>
          <a:prstGeom prst="rect">
            <a:avLst/>
          </a:prstGeom>
          <a:noFill/>
          <a:ln w="9525">
            <a:noFill/>
            <a:miter lim="800000"/>
            <a:headEnd/>
            <a:tailEnd/>
          </a:ln>
          <a:effectLst/>
        </p:spPr>
        <p:txBody>
          <a:bodyPr>
            <a:spAutoFit/>
          </a:bodyPr>
          <a:lstStyle/>
          <a:p>
            <a:r>
              <a:rPr lang="en-US" sz="4000" b="1" u="sng"/>
              <a:t>Conservation Laws - Lepton Number </a:t>
            </a:r>
            <a:endParaRPr lang="en-US" sz="800"/>
          </a:p>
        </p:txBody>
      </p:sp>
      <p:sp>
        <p:nvSpPr>
          <p:cNvPr id="228356" name="Text Box 4"/>
          <p:cNvSpPr txBox="1">
            <a:spLocks noChangeArrowheads="1"/>
          </p:cNvSpPr>
          <p:nvPr/>
        </p:nvSpPr>
        <p:spPr bwMode="auto">
          <a:xfrm>
            <a:off x="76201" y="3124200"/>
            <a:ext cx="4572000" cy="3046988"/>
          </a:xfrm>
          <a:prstGeom prst="rect">
            <a:avLst/>
          </a:prstGeom>
          <a:noFill/>
          <a:ln w="38100">
            <a:noFill/>
            <a:miter lim="800000"/>
            <a:headEnd/>
            <a:tailEnd/>
          </a:ln>
          <a:effectLst/>
        </p:spPr>
        <p:txBody>
          <a:bodyPr wrap="square">
            <a:spAutoFit/>
          </a:bodyPr>
          <a:lstStyle/>
          <a:p>
            <a:r>
              <a:rPr lang="en-US" sz="2400" dirty="0"/>
              <a:t>Lepton number is conserved too</a:t>
            </a:r>
          </a:p>
          <a:p>
            <a:pPr lvl="1"/>
            <a:r>
              <a:rPr lang="en-US" sz="2400" dirty="0"/>
              <a:t>L</a:t>
            </a:r>
            <a:r>
              <a:rPr lang="en-US" sz="2400" baseline="-25000" dirty="0"/>
              <a:t>e</a:t>
            </a:r>
            <a:r>
              <a:rPr lang="en-US" sz="2400" dirty="0"/>
              <a:t> - Electron/electron neutrino</a:t>
            </a:r>
          </a:p>
          <a:p>
            <a:pPr lvl="1"/>
            <a:r>
              <a:rPr lang="en-US" sz="2400" dirty="0"/>
              <a:t>L</a:t>
            </a:r>
            <a:r>
              <a:rPr lang="en-US" sz="2400" baseline="-25000" dirty="0">
                <a:sym typeface="Symbol" pitchFamily="18" charset="2"/>
              </a:rPr>
              <a:t></a:t>
            </a:r>
            <a:r>
              <a:rPr lang="en-US" sz="2400" dirty="0"/>
              <a:t> - Muon/</a:t>
            </a:r>
            <a:r>
              <a:rPr lang="en-US" sz="2400" dirty="0" err="1"/>
              <a:t>muon</a:t>
            </a:r>
            <a:r>
              <a:rPr lang="en-US" sz="2400" dirty="0"/>
              <a:t> neutrino</a:t>
            </a:r>
          </a:p>
          <a:p>
            <a:pPr lvl="1"/>
            <a:r>
              <a:rPr lang="en-US" sz="2400" dirty="0"/>
              <a:t>L</a:t>
            </a:r>
            <a:r>
              <a:rPr lang="en-US" sz="2400" baseline="-25000" dirty="0">
                <a:sym typeface="Symbol" pitchFamily="18" charset="2"/>
              </a:rPr>
              <a:t></a:t>
            </a:r>
            <a:r>
              <a:rPr lang="en-US" sz="2400" dirty="0"/>
              <a:t> - Tau/Tau neutrino</a:t>
            </a:r>
          </a:p>
          <a:p>
            <a:r>
              <a:rPr lang="en-US" sz="2400" dirty="0"/>
              <a:t>Remember - anti particles have </a:t>
            </a:r>
            <a:r>
              <a:rPr lang="en-US" sz="2400" u="sng" dirty="0"/>
              <a:t>negative</a:t>
            </a:r>
            <a:r>
              <a:rPr lang="en-US" sz="2400" dirty="0"/>
              <a:t> lepton numbers</a:t>
            </a:r>
          </a:p>
          <a:p>
            <a:r>
              <a:rPr lang="en-US" sz="2400" dirty="0"/>
              <a:t>Neutrinos are believed to have mass</a:t>
            </a:r>
          </a:p>
        </p:txBody>
      </p:sp>
      <p:grpSp>
        <p:nvGrpSpPr>
          <p:cNvPr id="228363" name="Group 11"/>
          <p:cNvGrpSpPr>
            <a:grpSpLocks/>
          </p:cNvGrpSpPr>
          <p:nvPr/>
        </p:nvGrpSpPr>
        <p:grpSpPr bwMode="auto">
          <a:xfrm>
            <a:off x="0" y="685800"/>
            <a:ext cx="9144000" cy="2274888"/>
            <a:chOff x="0" y="1255"/>
            <a:chExt cx="5760" cy="1433"/>
          </a:xfrm>
        </p:grpSpPr>
        <p:pic>
          <p:nvPicPr>
            <p:cNvPr id="228361" name="Picture 9" descr="C:\Documents and Settings\622murray.TTSDCIM\Desktop\Table32_2.JPG"/>
            <p:cNvPicPr>
              <a:picLocks noChangeAspect="1" noChangeArrowheads="1"/>
            </p:cNvPicPr>
            <p:nvPr/>
          </p:nvPicPr>
          <p:blipFill>
            <a:blip r:embed="rId2" cstate="print"/>
            <a:srcRect b="86604"/>
            <a:stretch>
              <a:fillRect/>
            </a:stretch>
          </p:blipFill>
          <p:spPr bwMode="auto">
            <a:xfrm>
              <a:off x="0" y="1255"/>
              <a:ext cx="5760" cy="614"/>
            </a:xfrm>
            <a:prstGeom prst="rect">
              <a:avLst/>
            </a:prstGeom>
            <a:noFill/>
          </p:spPr>
        </p:pic>
        <p:pic>
          <p:nvPicPr>
            <p:cNvPr id="228362" name="Picture 10" descr="C:\Documents and Settings\622murray.TTSDCIM\Desktop\Table32_2.JPG"/>
            <p:cNvPicPr>
              <a:picLocks noChangeAspect="1" noChangeArrowheads="1"/>
            </p:cNvPicPr>
            <p:nvPr/>
          </p:nvPicPr>
          <p:blipFill>
            <a:blip r:embed="rId2" cstate="print"/>
            <a:srcRect t="21860" b="60324"/>
            <a:stretch>
              <a:fillRect/>
            </a:stretch>
          </p:blipFill>
          <p:spPr bwMode="auto">
            <a:xfrm>
              <a:off x="0" y="1872"/>
              <a:ext cx="5760" cy="816"/>
            </a:xfrm>
            <a:prstGeom prst="rect">
              <a:avLst/>
            </a:prstGeom>
            <a:noFill/>
          </p:spPr>
        </p:pic>
      </p:grpSp>
      <p:pic>
        <p:nvPicPr>
          <p:cNvPr id="7" name="Picture 2"/>
          <p:cNvPicPr>
            <a:picLocks noChangeAspect="1" noChangeArrowheads="1"/>
          </p:cNvPicPr>
          <p:nvPr/>
        </p:nvPicPr>
        <p:blipFill>
          <a:blip r:embed="rId3" cstate="print"/>
          <a:srcRect/>
          <a:stretch>
            <a:fillRect/>
          </a:stretch>
        </p:blipFill>
        <p:spPr bwMode="auto">
          <a:xfrm>
            <a:off x="4733925" y="4038600"/>
            <a:ext cx="4410075"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8356">
                                            <p:txEl>
                                              <p:pRg st="0" end="0"/>
                                            </p:txEl>
                                          </p:spTgt>
                                        </p:tgtEl>
                                        <p:attrNameLst>
                                          <p:attrName>style.visibility</p:attrName>
                                        </p:attrNameLst>
                                      </p:cBhvr>
                                      <p:to>
                                        <p:strVal val="visible"/>
                                      </p:to>
                                    </p:set>
                                    <p:animEffect transition="in" filter="dissolve">
                                      <p:cBhvr>
                                        <p:cTn id="7" dur="500"/>
                                        <p:tgtEl>
                                          <p:spTgt spid="228356">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8356">
                                            <p:txEl>
                                              <p:pRg st="1" end="1"/>
                                            </p:txEl>
                                          </p:spTgt>
                                        </p:tgtEl>
                                        <p:attrNameLst>
                                          <p:attrName>style.visibility</p:attrName>
                                        </p:attrNameLst>
                                      </p:cBhvr>
                                      <p:to>
                                        <p:strVal val="visible"/>
                                      </p:to>
                                    </p:set>
                                    <p:animEffect transition="in" filter="dissolve">
                                      <p:cBhvr>
                                        <p:cTn id="10" dur="500"/>
                                        <p:tgtEl>
                                          <p:spTgt spid="228356">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28356">
                                            <p:txEl>
                                              <p:pRg st="2" end="2"/>
                                            </p:txEl>
                                          </p:spTgt>
                                        </p:tgtEl>
                                        <p:attrNameLst>
                                          <p:attrName>style.visibility</p:attrName>
                                        </p:attrNameLst>
                                      </p:cBhvr>
                                      <p:to>
                                        <p:strVal val="visible"/>
                                      </p:to>
                                    </p:set>
                                    <p:animEffect transition="in" filter="dissolve">
                                      <p:cBhvr>
                                        <p:cTn id="13" dur="500"/>
                                        <p:tgtEl>
                                          <p:spTgt spid="228356">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28356">
                                            <p:txEl>
                                              <p:pRg st="3" end="3"/>
                                            </p:txEl>
                                          </p:spTgt>
                                        </p:tgtEl>
                                        <p:attrNameLst>
                                          <p:attrName>style.visibility</p:attrName>
                                        </p:attrNameLst>
                                      </p:cBhvr>
                                      <p:to>
                                        <p:strVal val="visible"/>
                                      </p:to>
                                    </p:set>
                                    <p:animEffect transition="in" filter="dissolve">
                                      <p:cBhvr>
                                        <p:cTn id="16" dur="500"/>
                                        <p:tgtEl>
                                          <p:spTgt spid="22835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28356">
                                            <p:txEl>
                                              <p:pRg st="4" end="4"/>
                                            </p:txEl>
                                          </p:spTgt>
                                        </p:tgtEl>
                                        <p:attrNameLst>
                                          <p:attrName>style.visibility</p:attrName>
                                        </p:attrNameLst>
                                      </p:cBhvr>
                                      <p:to>
                                        <p:strVal val="visible"/>
                                      </p:to>
                                    </p:set>
                                    <p:animEffect transition="in" filter="dissolve">
                                      <p:cBhvr>
                                        <p:cTn id="21" dur="500"/>
                                        <p:tgtEl>
                                          <p:spTgt spid="22835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28356">
                                            <p:txEl>
                                              <p:pRg st="5" end="5"/>
                                            </p:txEl>
                                          </p:spTgt>
                                        </p:tgtEl>
                                        <p:attrNameLst>
                                          <p:attrName>style.visibility</p:attrName>
                                        </p:attrNameLst>
                                      </p:cBhvr>
                                      <p:to>
                                        <p:strVal val="visible"/>
                                      </p:to>
                                    </p:set>
                                    <p:animEffect transition="in" filter="dissolve">
                                      <p:cBhvr>
                                        <p:cTn id="26" dur="500"/>
                                        <p:tgtEl>
                                          <p:spTgt spid="2283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7543800" cy="3970318"/>
          </a:xfrm>
          <a:prstGeom prst="rect">
            <a:avLst/>
          </a:prstGeom>
          <a:noFill/>
        </p:spPr>
        <p:txBody>
          <a:bodyPr wrap="square" rtlCol="0">
            <a:spAutoFit/>
          </a:bodyPr>
          <a:lstStyle/>
          <a:p>
            <a:r>
              <a:rPr lang="en-US" dirty="0" smtClean="0"/>
              <a:t>Can the following decay occur?</a:t>
            </a:r>
          </a:p>
          <a:p>
            <a:endParaRPr lang="en-US" dirty="0" smtClean="0"/>
          </a:p>
          <a:p>
            <a:r>
              <a:rPr lang="en-US" dirty="0" smtClean="0"/>
              <a:t>			τ</a:t>
            </a:r>
            <a:r>
              <a:rPr lang="en-US" baseline="30000" dirty="0" smtClean="0"/>
              <a:t>-</a:t>
            </a:r>
            <a:r>
              <a:rPr lang="en-US" dirty="0" smtClean="0"/>
              <a:t>    →    </a:t>
            </a:r>
            <a:r>
              <a:rPr lang="en-US" dirty="0" smtClean="0">
                <a:sym typeface="Symbol"/>
              </a:rPr>
              <a:t></a:t>
            </a:r>
            <a:r>
              <a:rPr lang="en-US" baseline="30000" dirty="0" smtClean="0">
                <a:sym typeface="Symbol"/>
              </a:rPr>
              <a:t>-</a:t>
            </a:r>
            <a:r>
              <a:rPr lang="en-US" dirty="0" smtClean="0">
                <a:sym typeface="Symbol"/>
              </a:rPr>
              <a:t>    +    </a:t>
            </a:r>
            <a:r>
              <a:rPr lang="en-US" baseline="30000" dirty="0" smtClean="0">
                <a:sym typeface="Symbol"/>
              </a:rPr>
              <a:t>o</a:t>
            </a:r>
            <a:r>
              <a:rPr lang="en-US" dirty="0" smtClean="0">
                <a:sym typeface="Symbol"/>
              </a:rPr>
              <a:t>    +    </a:t>
            </a:r>
            <a:r>
              <a:rPr lang="el-GR" baseline="-25000" dirty="0" smtClean="0">
                <a:sym typeface="Symbol"/>
              </a:rPr>
              <a:t>τ</a:t>
            </a:r>
            <a:endParaRPr lang="en-US" baseline="-25000" dirty="0" smtClean="0">
              <a:sym typeface="Symbol"/>
            </a:endParaRPr>
          </a:p>
          <a:p>
            <a:r>
              <a:rPr lang="en-US" dirty="0" smtClean="0">
                <a:sym typeface="Symbol"/>
              </a:rPr>
              <a:t>Charge:</a:t>
            </a:r>
          </a:p>
          <a:p>
            <a:endParaRPr lang="en-US" dirty="0" smtClean="0">
              <a:sym typeface="Symbol"/>
            </a:endParaRPr>
          </a:p>
          <a:p>
            <a:r>
              <a:rPr lang="en-US" dirty="0" smtClean="0">
                <a:sym typeface="Symbol"/>
              </a:rPr>
              <a:t>Mass/Energy:</a:t>
            </a:r>
          </a:p>
          <a:p>
            <a:endParaRPr lang="en-US" dirty="0" smtClean="0">
              <a:sym typeface="Symbol"/>
            </a:endParaRPr>
          </a:p>
          <a:p>
            <a:r>
              <a:rPr lang="en-US" dirty="0" smtClean="0">
                <a:sym typeface="Symbol"/>
              </a:rPr>
              <a:t>L</a:t>
            </a:r>
            <a:r>
              <a:rPr lang="el-GR" baseline="-25000" dirty="0" smtClean="0">
                <a:sym typeface="Symbol"/>
              </a:rPr>
              <a:t>τ</a:t>
            </a:r>
            <a:r>
              <a:rPr lang="en-US" dirty="0" smtClean="0">
                <a:sym typeface="Symbol"/>
              </a:rPr>
              <a:t>:</a:t>
            </a:r>
          </a:p>
          <a:p>
            <a:endParaRPr lang="en-US" dirty="0"/>
          </a:p>
        </p:txBody>
      </p:sp>
      <p:cxnSp>
        <p:nvCxnSpPr>
          <p:cNvPr id="3" name="Straight Connector 2"/>
          <p:cNvCxnSpPr/>
          <p:nvPr/>
        </p:nvCxnSpPr>
        <p:spPr bwMode="auto">
          <a:xfrm flipH="1">
            <a:off x="838200" y="1895475"/>
            <a:ext cx="7239000" cy="0"/>
          </a:xfrm>
          <a:prstGeom prst="line">
            <a:avLst/>
          </a:prstGeom>
          <a:noFill/>
          <a:ln w="38100" cap="flat" cmpd="sng" algn="ctr">
            <a:solidFill>
              <a:schemeClr val="tx1"/>
            </a:solidFill>
            <a:prstDash val="solid"/>
            <a:round/>
            <a:headEnd type="none" w="med" len="med"/>
            <a:tailEnd type="none" w="med" len="med"/>
          </a:ln>
          <a:effectLst/>
        </p:spPr>
      </p:cxnSp>
      <p:cxnSp>
        <p:nvCxnSpPr>
          <p:cNvPr id="4" name="Straight Connector 3"/>
          <p:cNvCxnSpPr/>
          <p:nvPr/>
        </p:nvCxnSpPr>
        <p:spPr bwMode="auto">
          <a:xfrm flipH="1">
            <a:off x="838200" y="2590800"/>
            <a:ext cx="7239000" cy="0"/>
          </a:xfrm>
          <a:prstGeom prst="line">
            <a:avLst/>
          </a:prstGeom>
          <a:noFill/>
          <a:ln w="38100" cap="flat" cmpd="sng" algn="ctr">
            <a:solidFill>
              <a:schemeClr val="tx1"/>
            </a:solidFill>
            <a:prstDash val="solid"/>
            <a:round/>
            <a:headEnd type="none" w="med" len="med"/>
            <a:tailEnd type="none" w="med" len="med"/>
          </a:ln>
          <a:effectLst/>
        </p:spPr>
      </p:cxnSp>
      <p:cxnSp>
        <p:nvCxnSpPr>
          <p:cNvPr id="5" name="Straight Connector 4"/>
          <p:cNvCxnSpPr/>
          <p:nvPr/>
        </p:nvCxnSpPr>
        <p:spPr bwMode="auto">
          <a:xfrm flipH="1">
            <a:off x="838200" y="3352800"/>
            <a:ext cx="7239000" cy="0"/>
          </a:xfrm>
          <a:prstGeom prst="line">
            <a:avLst/>
          </a:prstGeom>
          <a:noFill/>
          <a:ln w="3810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2895600" y="1524000"/>
            <a:ext cx="0" cy="2590800"/>
          </a:xfrm>
          <a:prstGeom prst="line">
            <a:avLst/>
          </a:prstGeom>
          <a:noFill/>
          <a:ln w="3810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flipH="1">
            <a:off x="838200" y="4114800"/>
            <a:ext cx="7239000" cy="0"/>
          </a:xfrm>
          <a:prstGeom prst="line">
            <a:avLst/>
          </a:prstGeom>
          <a:noFill/>
          <a:ln w="38100" cap="flat" cmpd="sng" algn="ctr">
            <a:solidFill>
              <a:schemeClr val="tx1"/>
            </a:solidFill>
            <a:prstDash val="solid"/>
            <a:round/>
            <a:headEnd type="none" w="med" len="med"/>
            <a:tailEnd type="none" w="med" len="med"/>
          </a:ln>
          <a:effectLst/>
        </p:spPr>
      </p:cxnSp>
      <p:pic>
        <p:nvPicPr>
          <p:cNvPr id="10" name="Picture 3" descr="C:\Documents and Settings\622murray.TTSDCIM\Desktop\Table32_2.JPG"/>
          <p:cNvPicPr>
            <a:picLocks noChangeAspect="1" noChangeArrowheads="1"/>
          </p:cNvPicPr>
          <p:nvPr/>
        </p:nvPicPr>
        <p:blipFill>
          <a:blip r:embed="rId2" cstate="print"/>
          <a:srcRect l="9150" t="20925" r="47596" b="50826"/>
          <a:stretch>
            <a:fillRect/>
          </a:stretch>
        </p:blipFill>
        <p:spPr bwMode="auto">
          <a:xfrm>
            <a:off x="5181600" y="4800600"/>
            <a:ext cx="3962400" cy="2057400"/>
          </a:xfrm>
          <a:prstGeom prst="rect">
            <a:avLst/>
          </a:prstGeom>
          <a:noFill/>
        </p:spPr>
      </p:pic>
      <p:sp>
        <p:nvSpPr>
          <p:cNvPr id="11" name="TextBox 10"/>
          <p:cNvSpPr txBox="1"/>
          <p:nvPr/>
        </p:nvSpPr>
        <p:spPr>
          <a:xfrm>
            <a:off x="609600" y="5257800"/>
            <a:ext cx="3621441" cy="1015663"/>
          </a:xfrm>
          <a:prstGeom prst="rect">
            <a:avLst/>
          </a:prstGeom>
          <a:noFill/>
        </p:spPr>
        <p:txBody>
          <a:bodyPr wrap="none" rtlCol="0">
            <a:spAutoFit/>
          </a:bodyPr>
          <a:lstStyle/>
          <a:p>
            <a:r>
              <a:rPr lang="en-US" sz="2000" dirty="0" smtClean="0"/>
              <a:t>Does it have enough mass?</a:t>
            </a:r>
          </a:p>
          <a:p>
            <a:r>
              <a:rPr lang="en-US" sz="2000" dirty="0" smtClean="0"/>
              <a:t>Can a Muon decay into mesons</a:t>
            </a:r>
          </a:p>
          <a:p>
            <a:r>
              <a:rPr lang="en-US" sz="2000" dirty="0" smtClean="0"/>
              <a:t>Could a Tau decay into a baryon?</a:t>
            </a:r>
            <a:endParaRPr lang="en-US" sz="2000" dirty="0"/>
          </a:p>
        </p:txBody>
      </p:sp>
      <p:sp>
        <p:nvSpPr>
          <p:cNvPr id="12" name="TextBox 11"/>
          <p:cNvSpPr txBox="1"/>
          <p:nvPr/>
        </p:nvSpPr>
        <p:spPr>
          <a:xfrm>
            <a:off x="0" y="6334780"/>
            <a:ext cx="1582484" cy="369332"/>
          </a:xfrm>
          <a:prstGeom prst="rect">
            <a:avLst/>
          </a:prstGeom>
          <a:noFill/>
        </p:spPr>
        <p:txBody>
          <a:bodyPr wrap="none" rtlCol="0">
            <a:spAutoFit/>
          </a:bodyPr>
          <a:lstStyle/>
          <a:p>
            <a:r>
              <a:rPr lang="en-US" sz="1800" dirty="0" smtClean="0"/>
              <a:t>slide 13/slide 2</a:t>
            </a:r>
            <a:endParaRPr lang="en-US"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7543800" cy="3970318"/>
          </a:xfrm>
          <a:prstGeom prst="rect">
            <a:avLst/>
          </a:prstGeom>
          <a:noFill/>
        </p:spPr>
        <p:txBody>
          <a:bodyPr wrap="square" rtlCol="0">
            <a:spAutoFit/>
          </a:bodyPr>
          <a:lstStyle/>
          <a:p>
            <a:r>
              <a:rPr lang="en-US" dirty="0" smtClean="0"/>
              <a:t>What is the missing decay product?</a:t>
            </a:r>
          </a:p>
          <a:p>
            <a:endParaRPr lang="en-US" dirty="0" smtClean="0"/>
          </a:p>
          <a:p>
            <a:r>
              <a:rPr lang="en-US" dirty="0" smtClean="0"/>
              <a:t>			τ</a:t>
            </a:r>
            <a:r>
              <a:rPr lang="en-US" baseline="30000" dirty="0" smtClean="0"/>
              <a:t>-</a:t>
            </a:r>
            <a:r>
              <a:rPr lang="en-US" dirty="0" smtClean="0"/>
              <a:t>    →   </a:t>
            </a:r>
            <a:r>
              <a:rPr lang="en-US" dirty="0" smtClean="0">
                <a:sym typeface="Symbol"/>
              </a:rPr>
              <a:t> </a:t>
            </a:r>
            <a:r>
              <a:rPr lang="el-GR" baseline="-25000" dirty="0" smtClean="0">
                <a:sym typeface="Symbol"/>
              </a:rPr>
              <a:t>τ</a:t>
            </a:r>
            <a:r>
              <a:rPr lang="en-US" dirty="0" smtClean="0"/>
              <a:t>    +    e-    +     ??</a:t>
            </a:r>
            <a:endParaRPr lang="en-US" baseline="-25000" dirty="0" smtClean="0">
              <a:sym typeface="Symbol"/>
            </a:endParaRPr>
          </a:p>
          <a:p>
            <a:r>
              <a:rPr lang="en-US" dirty="0" smtClean="0">
                <a:sym typeface="Symbol"/>
              </a:rPr>
              <a:t>Charge:</a:t>
            </a:r>
          </a:p>
          <a:p>
            <a:endParaRPr lang="en-US" dirty="0" smtClean="0">
              <a:sym typeface="Symbol"/>
            </a:endParaRPr>
          </a:p>
          <a:p>
            <a:r>
              <a:rPr lang="en-US" dirty="0" smtClean="0">
                <a:sym typeface="Symbol"/>
              </a:rPr>
              <a:t>Mass/Energy:</a:t>
            </a:r>
          </a:p>
          <a:p>
            <a:endParaRPr lang="en-US" dirty="0" smtClean="0">
              <a:sym typeface="Symbol"/>
            </a:endParaRPr>
          </a:p>
          <a:p>
            <a:r>
              <a:rPr lang="en-US" dirty="0" smtClean="0">
                <a:sym typeface="Symbol"/>
              </a:rPr>
              <a:t>L</a:t>
            </a:r>
            <a:r>
              <a:rPr lang="el-GR" baseline="-25000" dirty="0" smtClean="0">
                <a:sym typeface="Symbol"/>
              </a:rPr>
              <a:t>τ</a:t>
            </a:r>
            <a:r>
              <a:rPr lang="en-US" dirty="0" smtClean="0">
                <a:sym typeface="Symbol"/>
              </a:rPr>
              <a:t>:</a:t>
            </a:r>
          </a:p>
          <a:p>
            <a:endParaRPr lang="en-US" dirty="0"/>
          </a:p>
        </p:txBody>
      </p:sp>
      <p:cxnSp>
        <p:nvCxnSpPr>
          <p:cNvPr id="3" name="Straight Connector 2"/>
          <p:cNvCxnSpPr/>
          <p:nvPr/>
        </p:nvCxnSpPr>
        <p:spPr bwMode="auto">
          <a:xfrm flipH="1">
            <a:off x="838200" y="1895475"/>
            <a:ext cx="7239000" cy="0"/>
          </a:xfrm>
          <a:prstGeom prst="line">
            <a:avLst/>
          </a:prstGeom>
          <a:noFill/>
          <a:ln w="38100" cap="flat" cmpd="sng" algn="ctr">
            <a:solidFill>
              <a:schemeClr val="tx1"/>
            </a:solidFill>
            <a:prstDash val="solid"/>
            <a:round/>
            <a:headEnd type="none" w="med" len="med"/>
            <a:tailEnd type="none" w="med" len="med"/>
          </a:ln>
          <a:effectLst/>
        </p:spPr>
      </p:cxnSp>
      <p:cxnSp>
        <p:nvCxnSpPr>
          <p:cNvPr id="4" name="Straight Connector 3"/>
          <p:cNvCxnSpPr/>
          <p:nvPr/>
        </p:nvCxnSpPr>
        <p:spPr bwMode="auto">
          <a:xfrm flipH="1">
            <a:off x="838200" y="2590800"/>
            <a:ext cx="7239000" cy="0"/>
          </a:xfrm>
          <a:prstGeom prst="line">
            <a:avLst/>
          </a:prstGeom>
          <a:noFill/>
          <a:ln w="38100" cap="flat" cmpd="sng" algn="ctr">
            <a:solidFill>
              <a:schemeClr val="tx1"/>
            </a:solidFill>
            <a:prstDash val="solid"/>
            <a:round/>
            <a:headEnd type="none" w="med" len="med"/>
            <a:tailEnd type="none" w="med" len="med"/>
          </a:ln>
          <a:effectLst/>
        </p:spPr>
      </p:cxnSp>
      <p:cxnSp>
        <p:nvCxnSpPr>
          <p:cNvPr id="5" name="Straight Connector 4"/>
          <p:cNvCxnSpPr/>
          <p:nvPr/>
        </p:nvCxnSpPr>
        <p:spPr bwMode="auto">
          <a:xfrm flipH="1">
            <a:off x="838200" y="3352800"/>
            <a:ext cx="7239000" cy="0"/>
          </a:xfrm>
          <a:prstGeom prst="line">
            <a:avLst/>
          </a:prstGeom>
          <a:noFill/>
          <a:ln w="3810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2895600" y="1524000"/>
            <a:ext cx="0" cy="2590800"/>
          </a:xfrm>
          <a:prstGeom prst="line">
            <a:avLst/>
          </a:prstGeom>
          <a:noFill/>
          <a:ln w="3810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flipH="1">
            <a:off x="838200" y="4114800"/>
            <a:ext cx="7239000" cy="0"/>
          </a:xfrm>
          <a:prstGeom prst="line">
            <a:avLst/>
          </a:prstGeom>
          <a:noFill/>
          <a:ln w="38100" cap="flat" cmpd="sng" algn="ctr">
            <a:solidFill>
              <a:schemeClr val="tx1"/>
            </a:solidFill>
            <a:prstDash val="solid"/>
            <a:round/>
            <a:headEnd type="none" w="med" len="med"/>
            <a:tailEnd type="none" w="med" len="med"/>
          </a:ln>
          <a:effectLst/>
        </p:spPr>
      </p:cxnSp>
      <p:pic>
        <p:nvPicPr>
          <p:cNvPr id="10" name="Picture 3" descr="C:\Documents and Settings\622murray.TTSDCIM\Desktop\Table32_2.JPG"/>
          <p:cNvPicPr>
            <a:picLocks noChangeAspect="1" noChangeArrowheads="1"/>
          </p:cNvPicPr>
          <p:nvPr/>
        </p:nvPicPr>
        <p:blipFill>
          <a:blip r:embed="rId2" cstate="print"/>
          <a:srcRect l="9150" t="20925" r="47596" b="50826"/>
          <a:stretch>
            <a:fillRect/>
          </a:stretch>
        </p:blipFill>
        <p:spPr bwMode="auto">
          <a:xfrm>
            <a:off x="5181600" y="4800600"/>
            <a:ext cx="3962400" cy="2057400"/>
          </a:xfrm>
          <a:prstGeom prst="rect">
            <a:avLst/>
          </a:prstGeom>
          <a:noFill/>
        </p:spPr>
      </p:pic>
      <p:sp>
        <p:nvSpPr>
          <p:cNvPr id="12" name="TextBox 11"/>
          <p:cNvSpPr txBox="1"/>
          <p:nvPr/>
        </p:nvSpPr>
        <p:spPr>
          <a:xfrm>
            <a:off x="0" y="6334780"/>
            <a:ext cx="1582484" cy="369332"/>
          </a:xfrm>
          <a:prstGeom prst="rect">
            <a:avLst/>
          </a:prstGeom>
          <a:noFill/>
        </p:spPr>
        <p:txBody>
          <a:bodyPr wrap="none" rtlCol="0">
            <a:spAutoFit/>
          </a:bodyPr>
          <a:lstStyle/>
          <a:p>
            <a:r>
              <a:rPr lang="en-US" sz="1800" dirty="0" smtClean="0"/>
              <a:t>slide 13/slide 2</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3" name="Picture 3" descr="C:\Documents and Settings\622murray.TTSDCIM\Desktop\Table32_2.JPG"/>
          <p:cNvPicPr>
            <a:picLocks noChangeAspect="1" noChangeArrowheads="1"/>
          </p:cNvPicPr>
          <p:nvPr/>
        </p:nvPicPr>
        <p:blipFill>
          <a:blip r:embed="rId2" cstate="print"/>
          <a:srcRect r="183" b="8888"/>
          <a:stretch>
            <a:fillRect/>
          </a:stretch>
        </p:blipFill>
        <p:spPr bwMode="auto">
          <a:xfrm>
            <a:off x="0" y="0"/>
            <a:ext cx="9144000" cy="66357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8382000" cy="3970318"/>
          </a:xfrm>
          <a:prstGeom prst="rect">
            <a:avLst/>
          </a:prstGeom>
          <a:noFill/>
        </p:spPr>
        <p:txBody>
          <a:bodyPr wrap="square" rtlCol="0">
            <a:spAutoFit/>
          </a:bodyPr>
          <a:lstStyle/>
          <a:p>
            <a:r>
              <a:rPr lang="en-US" dirty="0" smtClean="0"/>
              <a:t>Can the following decay occur?</a:t>
            </a:r>
          </a:p>
          <a:p>
            <a:endParaRPr lang="en-US" dirty="0" smtClean="0"/>
          </a:p>
          <a:p>
            <a:r>
              <a:rPr lang="en-US" dirty="0" smtClean="0"/>
              <a:t>			τ</a:t>
            </a:r>
            <a:r>
              <a:rPr lang="en-US" baseline="30000" dirty="0" smtClean="0"/>
              <a:t>+</a:t>
            </a:r>
            <a:r>
              <a:rPr lang="en-US" dirty="0" smtClean="0"/>
              <a:t>  →  </a:t>
            </a:r>
            <a:r>
              <a:rPr lang="en-US" dirty="0" smtClean="0">
                <a:sym typeface="Symbol"/>
              </a:rPr>
              <a:t></a:t>
            </a:r>
            <a:r>
              <a:rPr lang="en-US" baseline="30000" dirty="0" smtClean="0">
                <a:sym typeface="Symbol"/>
              </a:rPr>
              <a:t>-</a:t>
            </a:r>
            <a:r>
              <a:rPr lang="en-US" dirty="0" smtClean="0">
                <a:sym typeface="Symbol"/>
              </a:rPr>
              <a:t>  +  </a:t>
            </a:r>
            <a:r>
              <a:rPr lang="en-US" baseline="30000" dirty="0" smtClean="0">
                <a:sym typeface="Symbol"/>
              </a:rPr>
              <a:t>+  </a:t>
            </a:r>
            <a:r>
              <a:rPr lang="en-US" dirty="0" smtClean="0">
                <a:sym typeface="Symbol"/>
              </a:rPr>
              <a:t>+  </a:t>
            </a:r>
            <a:r>
              <a:rPr lang="en-US" baseline="30000" dirty="0" smtClean="0">
                <a:sym typeface="Symbol"/>
              </a:rPr>
              <a:t>+</a:t>
            </a:r>
            <a:r>
              <a:rPr lang="en-US" dirty="0" smtClean="0">
                <a:sym typeface="Symbol"/>
              </a:rPr>
              <a:t>  +  </a:t>
            </a:r>
            <a:r>
              <a:rPr lang="en-US" baseline="30000" dirty="0" smtClean="0">
                <a:sym typeface="Symbol"/>
              </a:rPr>
              <a:t>o</a:t>
            </a:r>
            <a:r>
              <a:rPr lang="en-US" dirty="0" smtClean="0">
                <a:sym typeface="Symbol"/>
              </a:rPr>
              <a:t>  +  </a:t>
            </a:r>
            <a:r>
              <a:rPr lang="el-GR" baseline="-25000" dirty="0" smtClean="0">
                <a:sym typeface="Symbol"/>
              </a:rPr>
              <a:t>τ</a:t>
            </a:r>
            <a:endParaRPr lang="en-US" baseline="-25000" dirty="0" smtClean="0">
              <a:sym typeface="Symbol"/>
            </a:endParaRPr>
          </a:p>
          <a:p>
            <a:r>
              <a:rPr lang="en-US" dirty="0" smtClean="0">
                <a:sym typeface="Symbol"/>
              </a:rPr>
              <a:t>Charge:</a:t>
            </a:r>
          </a:p>
          <a:p>
            <a:endParaRPr lang="en-US" dirty="0" smtClean="0">
              <a:sym typeface="Symbol"/>
            </a:endParaRPr>
          </a:p>
          <a:p>
            <a:r>
              <a:rPr lang="en-US" dirty="0" smtClean="0">
                <a:sym typeface="Symbol"/>
              </a:rPr>
              <a:t>Mass/Energy:</a:t>
            </a:r>
          </a:p>
          <a:p>
            <a:endParaRPr lang="en-US" dirty="0" smtClean="0">
              <a:sym typeface="Symbol"/>
            </a:endParaRPr>
          </a:p>
          <a:p>
            <a:r>
              <a:rPr lang="en-US" dirty="0" smtClean="0">
                <a:sym typeface="Symbol"/>
              </a:rPr>
              <a:t>L</a:t>
            </a:r>
            <a:r>
              <a:rPr lang="el-GR" baseline="-25000" dirty="0" smtClean="0">
                <a:sym typeface="Symbol"/>
              </a:rPr>
              <a:t>τ</a:t>
            </a:r>
            <a:r>
              <a:rPr lang="en-US" dirty="0" smtClean="0">
                <a:sym typeface="Symbol"/>
              </a:rPr>
              <a:t>:</a:t>
            </a:r>
          </a:p>
          <a:p>
            <a:endParaRPr lang="en-US" dirty="0"/>
          </a:p>
        </p:txBody>
      </p:sp>
      <p:cxnSp>
        <p:nvCxnSpPr>
          <p:cNvPr id="3" name="Straight Connector 2"/>
          <p:cNvCxnSpPr/>
          <p:nvPr/>
        </p:nvCxnSpPr>
        <p:spPr bwMode="auto">
          <a:xfrm flipH="1">
            <a:off x="838200" y="1895475"/>
            <a:ext cx="7239000" cy="0"/>
          </a:xfrm>
          <a:prstGeom prst="line">
            <a:avLst/>
          </a:prstGeom>
          <a:noFill/>
          <a:ln w="38100" cap="flat" cmpd="sng" algn="ctr">
            <a:solidFill>
              <a:schemeClr val="tx1"/>
            </a:solidFill>
            <a:prstDash val="solid"/>
            <a:round/>
            <a:headEnd type="none" w="med" len="med"/>
            <a:tailEnd type="none" w="med" len="med"/>
          </a:ln>
          <a:effectLst/>
        </p:spPr>
      </p:cxnSp>
      <p:cxnSp>
        <p:nvCxnSpPr>
          <p:cNvPr id="4" name="Straight Connector 3"/>
          <p:cNvCxnSpPr/>
          <p:nvPr/>
        </p:nvCxnSpPr>
        <p:spPr bwMode="auto">
          <a:xfrm flipH="1">
            <a:off x="838200" y="2590800"/>
            <a:ext cx="7239000" cy="0"/>
          </a:xfrm>
          <a:prstGeom prst="line">
            <a:avLst/>
          </a:prstGeom>
          <a:noFill/>
          <a:ln w="38100" cap="flat" cmpd="sng" algn="ctr">
            <a:solidFill>
              <a:schemeClr val="tx1"/>
            </a:solidFill>
            <a:prstDash val="solid"/>
            <a:round/>
            <a:headEnd type="none" w="med" len="med"/>
            <a:tailEnd type="none" w="med" len="med"/>
          </a:ln>
          <a:effectLst/>
        </p:spPr>
      </p:cxnSp>
      <p:cxnSp>
        <p:nvCxnSpPr>
          <p:cNvPr id="5" name="Straight Connector 4"/>
          <p:cNvCxnSpPr/>
          <p:nvPr/>
        </p:nvCxnSpPr>
        <p:spPr bwMode="auto">
          <a:xfrm flipH="1">
            <a:off x="838200" y="3352800"/>
            <a:ext cx="7239000" cy="0"/>
          </a:xfrm>
          <a:prstGeom prst="line">
            <a:avLst/>
          </a:prstGeom>
          <a:noFill/>
          <a:ln w="3810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2895600" y="1524000"/>
            <a:ext cx="0" cy="2590800"/>
          </a:xfrm>
          <a:prstGeom prst="line">
            <a:avLst/>
          </a:prstGeom>
          <a:noFill/>
          <a:ln w="3810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flipH="1">
            <a:off x="838200" y="4114800"/>
            <a:ext cx="7239000" cy="0"/>
          </a:xfrm>
          <a:prstGeom prst="line">
            <a:avLst/>
          </a:prstGeom>
          <a:noFill/>
          <a:ln w="38100" cap="flat" cmpd="sng" algn="ctr">
            <a:solidFill>
              <a:schemeClr val="tx1"/>
            </a:solidFill>
            <a:prstDash val="solid"/>
            <a:round/>
            <a:headEnd type="none" w="med" len="med"/>
            <a:tailEnd type="none" w="med" len="med"/>
          </a:ln>
          <a:effectLst/>
        </p:spPr>
      </p:cxnSp>
      <p:pic>
        <p:nvPicPr>
          <p:cNvPr id="10" name="Picture 3" descr="C:\Documents and Settings\622murray.TTSDCIM\Desktop\Table32_2.JPG"/>
          <p:cNvPicPr>
            <a:picLocks noChangeAspect="1" noChangeArrowheads="1"/>
          </p:cNvPicPr>
          <p:nvPr/>
        </p:nvPicPr>
        <p:blipFill>
          <a:blip r:embed="rId2" cstate="print"/>
          <a:srcRect l="9150" t="20925" r="47596" b="50826"/>
          <a:stretch>
            <a:fillRect/>
          </a:stretch>
        </p:blipFill>
        <p:spPr bwMode="auto">
          <a:xfrm>
            <a:off x="5181600" y="4800600"/>
            <a:ext cx="3962400" cy="2057400"/>
          </a:xfrm>
          <a:prstGeom prst="rect">
            <a:avLst/>
          </a:prstGeom>
          <a:noFill/>
        </p:spPr>
      </p:pic>
      <p:sp>
        <p:nvSpPr>
          <p:cNvPr id="12" name="TextBox 11"/>
          <p:cNvSpPr txBox="1"/>
          <p:nvPr/>
        </p:nvSpPr>
        <p:spPr>
          <a:xfrm>
            <a:off x="0" y="6334780"/>
            <a:ext cx="1582484" cy="369332"/>
          </a:xfrm>
          <a:prstGeom prst="rect">
            <a:avLst/>
          </a:prstGeom>
          <a:noFill/>
        </p:spPr>
        <p:txBody>
          <a:bodyPr wrap="none" rtlCol="0">
            <a:spAutoFit/>
          </a:bodyPr>
          <a:lstStyle/>
          <a:p>
            <a:r>
              <a:rPr lang="en-US" sz="1800" dirty="0" smtClean="0"/>
              <a:t>slide 13/slide 2</a:t>
            </a:r>
            <a:endParaRPr lang="en-US"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upload.wikimedia.org/wikipedia/commons/thumb/1/11/Feynman_diagram_of_decay_of_tau_lepton.svg/260px-Feynman_diagram_of_decay_of_tau_lepton.svg.png"/>
          <p:cNvPicPr>
            <a:picLocks noChangeAspect="1" noChangeArrowheads="1"/>
          </p:cNvPicPr>
          <p:nvPr/>
        </p:nvPicPr>
        <p:blipFill>
          <a:blip r:embed="rId2" cstate="print"/>
          <a:srcRect/>
          <a:stretch>
            <a:fillRect/>
          </a:stretch>
        </p:blipFill>
        <p:spPr bwMode="auto">
          <a:xfrm>
            <a:off x="5257800" y="304800"/>
            <a:ext cx="3228620" cy="1676400"/>
          </a:xfrm>
          <a:prstGeom prst="rect">
            <a:avLst/>
          </a:prstGeom>
          <a:solidFill>
            <a:schemeClr val="bg1"/>
          </a:solidFill>
        </p:spPr>
      </p:pic>
      <p:pic>
        <p:nvPicPr>
          <p:cNvPr id="1029" name="Picture 5"/>
          <p:cNvPicPr>
            <a:picLocks noChangeAspect="1" noChangeArrowheads="1"/>
          </p:cNvPicPr>
          <p:nvPr/>
        </p:nvPicPr>
        <p:blipFill>
          <a:blip r:embed="rId3" cstate="print"/>
          <a:srcRect r="26792"/>
          <a:stretch>
            <a:fillRect/>
          </a:stretch>
        </p:blipFill>
        <p:spPr bwMode="auto">
          <a:xfrm>
            <a:off x="0" y="2362200"/>
            <a:ext cx="7391400" cy="43719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ext Box 2"/>
          <p:cNvSpPr txBox="1">
            <a:spLocks noChangeArrowheads="1"/>
          </p:cNvSpPr>
          <p:nvPr/>
        </p:nvSpPr>
        <p:spPr bwMode="auto">
          <a:xfrm>
            <a:off x="304800" y="0"/>
            <a:ext cx="8610600" cy="701675"/>
          </a:xfrm>
          <a:prstGeom prst="rect">
            <a:avLst/>
          </a:prstGeom>
          <a:noFill/>
          <a:ln w="9525">
            <a:noFill/>
            <a:miter lim="800000"/>
            <a:headEnd/>
            <a:tailEnd/>
          </a:ln>
          <a:effectLst/>
        </p:spPr>
        <p:txBody>
          <a:bodyPr>
            <a:spAutoFit/>
          </a:bodyPr>
          <a:lstStyle/>
          <a:p>
            <a:r>
              <a:rPr lang="en-US" sz="4000" b="1" u="sng"/>
              <a:t>Conservation Laws - Lepton Number </a:t>
            </a:r>
            <a:endParaRPr lang="en-US" sz="800"/>
          </a:p>
        </p:txBody>
      </p:sp>
      <p:grpSp>
        <p:nvGrpSpPr>
          <p:cNvPr id="229387" name="Group 11"/>
          <p:cNvGrpSpPr>
            <a:grpSpLocks/>
          </p:cNvGrpSpPr>
          <p:nvPr/>
        </p:nvGrpSpPr>
        <p:grpSpPr bwMode="auto">
          <a:xfrm>
            <a:off x="76200" y="4724400"/>
            <a:ext cx="8534400" cy="914400"/>
            <a:chOff x="48" y="2304"/>
            <a:chExt cx="5376" cy="576"/>
          </a:xfrm>
        </p:grpSpPr>
        <p:sp>
          <p:nvSpPr>
            <p:cNvPr id="229384" name="Text Box 8"/>
            <p:cNvSpPr txBox="1">
              <a:spLocks noChangeArrowheads="1"/>
            </p:cNvSpPr>
            <p:nvPr/>
          </p:nvSpPr>
          <p:spPr bwMode="auto">
            <a:xfrm>
              <a:off x="48" y="2304"/>
              <a:ext cx="5376" cy="576"/>
            </a:xfrm>
            <a:prstGeom prst="rect">
              <a:avLst/>
            </a:prstGeom>
            <a:noFill/>
            <a:ln w="9525">
              <a:noFill/>
              <a:miter lim="800000"/>
              <a:headEnd/>
              <a:tailEnd/>
            </a:ln>
            <a:effectLst/>
          </p:spPr>
          <p:txBody>
            <a:bodyPr>
              <a:spAutoFit/>
            </a:bodyPr>
            <a:lstStyle/>
            <a:p>
              <a:r>
                <a:rPr lang="en-US" sz="4000" baseline="30000"/>
                <a:t>60</a:t>
              </a:r>
              <a:r>
                <a:rPr lang="en-US" sz="4000" baseline="-25000"/>
                <a:t>27</a:t>
              </a:r>
              <a:r>
                <a:rPr lang="en-US" sz="4000"/>
                <a:t>Co 		</a:t>
              </a:r>
              <a:r>
                <a:rPr lang="en-US" sz="4000" baseline="30000"/>
                <a:t>60</a:t>
              </a:r>
              <a:r>
                <a:rPr lang="en-US" sz="4000" baseline="-25000"/>
                <a:t>28</a:t>
              </a:r>
              <a:r>
                <a:rPr lang="en-US" sz="4000"/>
                <a:t>Ni   +   </a:t>
              </a:r>
              <a:r>
                <a:rPr lang="en-US" sz="5400">
                  <a:sym typeface="Symbol" pitchFamily="18" charset="2"/>
                </a:rPr>
                <a:t>-   +   </a:t>
              </a:r>
              <a:r>
                <a:rPr lang="en-US" sz="5400" baseline="-25000">
                  <a:sym typeface="Symbol" pitchFamily="18" charset="2"/>
                </a:rPr>
                <a:t>e</a:t>
              </a:r>
            </a:p>
          </p:txBody>
        </p:sp>
        <p:sp>
          <p:nvSpPr>
            <p:cNvPr id="229385" name="Line 9"/>
            <p:cNvSpPr>
              <a:spLocks noChangeShapeType="1"/>
            </p:cNvSpPr>
            <p:nvPr/>
          </p:nvSpPr>
          <p:spPr bwMode="auto">
            <a:xfrm>
              <a:off x="4512" y="2496"/>
              <a:ext cx="240" cy="0"/>
            </a:xfrm>
            <a:prstGeom prst="line">
              <a:avLst/>
            </a:prstGeom>
            <a:noFill/>
            <a:ln w="38100">
              <a:solidFill>
                <a:schemeClr val="tx1"/>
              </a:solidFill>
              <a:round/>
              <a:headEnd/>
              <a:tailEnd/>
            </a:ln>
            <a:effectLst/>
          </p:spPr>
          <p:txBody>
            <a:bodyPr>
              <a:spAutoFit/>
            </a:bodyPr>
            <a:lstStyle/>
            <a:p>
              <a:endParaRPr lang="en-US"/>
            </a:p>
          </p:txBody>
        </p:sp>
        <p:sp>
          <p:nvSpPr>
            <p:cNvPr id="229386" name="Line 10"/>
            <p:cNvSpPr>
              <a:spLocks noChangeShapeType="1"/>
            </p:cNvSpPr>
            <p:nvPr/>
          </p:nvSpPr>
          <p:spPr bwMode="auto">
            <a:xfrm>
              <a:off x="1056" y="2640"/>
              <a:ext cx="672" cy="0"/>
            </a:xfrm>
            <a:prstGeom prst="line">
              <a:avLst/>
            </a:prstGeom>
            <a:noFill/>
            <a:ln w="38100">
              <a:solidFill>
                <a:schemeClr val="tx1"/>
              </a:solidFill>
              <a:round/>
              <a:headEnd/>
              <a:tailEnd type="triangle" w="med" len="med"/>
            </a:ln>
            <a:effectLst/>
          </p:spPr>
          <p:txBody>
            <a:bodyPr>
              <a:spAutoFit/>
            </a:bodyPr>
            <a:lstStyle/>
            <a:p>
              <a:endParaRPr lang="en-US"/>
            </a:p>
          </p:txBody>
        </p:sp>
      </p:grpSp>
      <p:grpSp>
        <p:nvGrpSpPr>
          <p:cNvPr id="229390" name="Group 14"/>
          <p:cNvGrpSpPr>
            <a:grpSpLocks/>
          </p:cNvGrpSpPr>
          <p:nvPr/>
        </p:nvGrpSpPr>
        <p:grpSpPr bwMode="auto">
          <a:xfrm>
            <a:off x="76200" y="5715000"/>
            <a:ext cx="8534400" cy="914400"/>
            <a:chOff x="48" y="2736"/>
            <a:chExt cx="5376" cy="576"/>
          </a:xfrm>
        </p:grpSpPr>
        <p:sp>
          <p:nvSpPr>
            <p:cNvPr id="229388" name="Text Box 12"/>
            <p:cNvSpPr txBox="1">
              <a:spLocks noChangeArrowheads="1"/>
            </p:cNvSpPr>
            <p:nvPr/>
          </p:nvSpPr>
          <p:spPr bwMode="auto">
            <a:xfrm>
              <a:off x="48" y="2736"/>
              <a:ext cx="5376" cy="576"/>
            </a:xfrm>
            <a:prstGeom prst="rect">
              <a:avLst/>
            </a:prstGeom>
            <a:noFill/>
            <a:ln w="9525">
              <a:noFill/>
              <a:miter lim="800000"/>
              <a:headEnd/>
              <a:tailEnd/>
            </a:ln>
            <a:effectLst/>
          </p:spPr>
          <p:txBody>
            <a:bodyPr>
              <a:spAutoFit/>
            </a:bodyPr>
            <a:lstStyle/>
            <a:p>
              <a:r>
                <a:rPr lang="en-US" sz="4000" baseline="30000"/>
                <a:t>13</a:t>
              </a:r>
              <a:r>
                <a:rPr lang="en-US" sz="4000" baseline="-25000"/>
                <a:t>7</a:t>
              </a:r>
              <a:r>
                <a:rPr lang="en-US" sz="4000"/>
                <a:t>N 		</a:t>
              </a:r>
              <a:r>
                <a:rPr lang="en-US" sz="4000" baseline="30000"/>
                <a:t>13</a:t>
              </a:r>
              <a:r>
                <a:rPr lang="en-US" sz="4000" baseline="-25000"/>
                <a:t>6</a:t>
              </a:r>
              <a:r>
                <a:rPr lang="en-US" sz="4000"/>
                <a:t>C   </a:t>
              </a:r>
              <a:r>
                <a:rPr lang="en-US" sz="3600"/>
                <a:t>  </a:t>
              </a:r>
              <a:r>
                <a:rPr lang="en-US" sz="4000"/>
                <a:t>+   </a:t>
              </a:r>
              <a:r>
                <a:rPr lang="en-US" sz="5400">
                  <a:sym typeface="Symbol" pitchFamily="18" charset="2"/>
                </a:rPr>
                <a:t></a:t>
              </a:r>
              <a:r>
                <a:rPr lang="en-US" sz="3600">
                  <a:sym typeface="Symbol" pitchFamily="18" charset="2"/>
                </a:rPr>
                <a:t>+</a:t>
              </a:r>
              <a:r>
                <a:rPr lang="en-US" sz="5400">
                  <a:sym typeface="Symbol" pitchFamily="18" charset="2"/>
                </a:rPr>
                <a:t>   + </a:t>
              </a:r>
              <a:r>
                <a:rPr lang="en-US" sz="5400" baseline="-25000">
                  <a:sym typeface="Symbol" pitchFamily="18" charset="2"/>
                </a:rPr>
                <a:t>e</a:t>
              </a:r>
            </a:p>
          </p:txBody>
        </p:sp>
        <p:sp>
          <p:nvSpPr>
            <p:cNvPr id="229389" name="Line 13"/>
            <p:cNvSpPr>
              <a:spLocks noChangeShapeType="1"/>
            </p:cNvSpPr>
            <p:nvPr/>
          </p:nvSpPr>
          <p:spPr bwMode="auto">
            <a:xfrm>
              <a:off x="1056" y="3072"/>
              <a:ext cx="576" cy="0"/>
            </a:xfrm>
            <a:prstGeom prst="line">
              <a:avLst/>
            </a:prstGeom>
            <a:noFill/>
            <a:ln w="38100">
              <a:solidFill>
                <a:schemeClr val="tx1"/>
              </a:solidFill>
              <a:round/>
              <a:headEnd/>
              <a:tailEnd type="triangle" w="med" len="med"/>
            </a:ln>
            <a:effectLst/>
          </p:spPr>
          <p:txBody>
            <a:bodyPr>
              <a:spAutoFit/>
            </a:bodyPr>
            <a:lstStyle/>
            <a:p>
              <a:endParaRPr lang="en-US"/>
            </a:p>
          </p:txBody>
        </p:sp>
      </p:grpSp>
      <p:sp>
        <p:nvSpPr>
          <p:cNvPr id="229391" name="Text Box 15"/>
          <p:cNvSpPr txBox="1">
            <a:spLocks noChangeArrowheads="1"/>
          </p:cNvSpPr>
          <p:nvPr/>
        </p:nvSpPr>
        <p:spPr bwMode="auto">
          <a:xfrm>
            <a:off x="152400" y="3724275"/>
            <a:ext cx="8863013" cy="946150"/>
          </a:xfrm>
          <a:prstGeom prst="rect">
            <a:avLst/>
          </a:prstGeom>
          <a:noFill/>
          <a:ln w="38100">
            <a:noFill/>
            <a:miter lim="800000"/>
            <a:headEnd/>
            <a:tailEnd/>
          </a:ln>
          <a:effectLst/>
        </p:spPr>
        <p:txBody>
          <a:bodyPr wrap="none">
            <a:spAutoFit/>
          </a:bodyPr>
          <a:lstStyle/>
          <a:p>
            <a:r>
              <a:rPr lang="en-US"/>
              <a:t>Beta Decay:</a:t>
            </a:r>
          </a:p>
          <a:p>
            <a:r>
              <a:rPr lang="en-US"/>
              <a:t>Emission of an electron neutrino allowed L</a:t>
            </a:r>
            <a:r>
              <a:rPr lang="en-US" baseline="-25000"/>
              <a:t>e</a:t>
            </a:r>
            <a:r>
              <a:rPr lang="en-US"/>
              <a:t> to be conserved:</a:t>
            </a:r>
          </a:p>
        </p:txBody>
      </p:sp>
      <p:sp>
        <p:nvSpPr>
          <p:cNvPr id="229392" name="Text Box 16"/>
          <p:cNvSpPr txBox="1">
            <a:spLocks noChangeArrowheads="1"/>
          </p:cNvSpPr>
          <p:nvPr/>
        </p:nvSpPr>
        <p:spPr bwMode="auto">
          <a:xfrm>
            <a:off x="1219200" y="652463"/>
            <a:ext cx="6048375" cy="3081337"/>
          </a:xfrm>
          <a:prstGeom prst="rect">
            <a:avLst/>
          </a:prstGeom>
          <a:solidFill>
            <a:schemeClr val="bg1"/>
          </a:solidFill>
          <a:ln w="38100">
            <a:noFill/>
            <a:miter lim="800000"/>
            <a:headEnd/>
            <a:tailEnd/>
          </a:ln>
          <a:effectLst/>
        </p:spPr>
        <p:txBody>
          <a:bodyPr wrap="none">
            <a:spAutoFit/>
          </a:bodyPr>
          <a:lstStyle/>
          <a:p>
            <a:r>
              <a:rPr lang="en-US" dirty="0"/>
              <a:t>			 	L</a:t>
            </a:r>
            <a:r>
              <a:rPr lang="en-US" baseline="-25000" dirty="0"/>
              <a:t>e</a:t>
            </a:r>
            <a:r>
              <a:rPr lang="en-US" dirty="0"/>
              <a:t>	L</a:t>
            </a:r>
            <a:r>
              <a:rPr lang="en-US" baseline="-25000" dirty="0">
                <a:sym typeface="Symbol" pitchFamily="18" charset="2"/>
              </a:rPr>
              <a:t></a:t>
            </a:r>
            <a:r>
              <a:rPr lang="en-US" dirty="0">
                <a:sym typeface="Symbol" pitchFamily="18" charset="2"/>
              </a:rPr>
              <a:t>	L</a:t>
            </a:r>
            <a:r>
              <a:rPr lang="en-US" baseline="-25000" dirty="0">
                <a:sym typeface="Symbol" pitchFamily="18" charset="2"/>
              </a:rPr>
              <a:t></a:t>
            </a:r>
            <a:endParaRPr lang="en-US" baseline="-25000" dirty="0"/>
          </a:p>
          <a:p>
            <a:r>
              <a:rPr lang="en-US" dirty="0"/>
              <a:t>Electron		e-	+1	0	0</a:t>
            </a:r>
          </a:p>
          <a:p>
            <a:r>
              <a:rPr lang="en-US" dirty="0"/>
              <a:t>Neutrino (e)		</a:t>
            </a:r>
            <a:r>
              <a:rPr lang="en-US" dirty="0">
                <a:sym typeface="Symbol" pitchFamily="18" charset="2"/>
              </a:rPr>
              <a:t></a:t>
            </a:r>
            <a:r>
              <a:rPr lang="en-US" baseline="-25000" dirty="0">
                <a:sym typeface="Symbol" pitchFamily="18" charset="2"/>
              </a:rPr>
              <a:t>e</a:t>
            </a:r>
            <a:r>
              <a:rPr lang="en-US" dirty="0">
                <a:sym typeface="Symbol" pitchFamily="18" charset="2"/>
              </a:rPr>
              <a:t>	+1	0	0</a:t>
            </a:r>
            <a:endParaRPr lang="en-US" dirty="0"/>
          </a:p>
          <a:p>
            <a:r>
              <a:rPr lang="en-US" dirty="0"/>
              <a:t>Muon			</a:t>
            </a:r>
            <a:r>
              <a:rPr lang="en-US" dirty="0">
                <a:sym typeface="Symbol" pitchFamily="18" charset="2"/>
              </a:rPr>
              <a:t>-	0	+1	0</a:t>
            </a:r>
            <a:endParaRPr lang="en-US" dirty="0"/>
          </a:p>
          <a:p>
            <a:r>
              <a:rPr lang="en-US" dirty="0"/>
              <a:t>Neutrino (</a:t>
            </a:r>
            <a:r>
              <a:rPr lang="en-US" dirty="0">
                <a:sym typeface="Symbol" pitchFamily="18" charset="2"/>
              </a:rPr>
              <a:t>)		</a:t>
            </a:r>
            <a:r>
              <a:rPr lang="en-US" baseline="-25000" dirty="0">
                <a:sym typeface="Symbol" pitchFamily="18" charset="2"/>
              </a:rPr>
              <a:t></a:t>
            </a:r>
            <a:r>
              <a:rPr lang="en-US" dirty="0">
                <a:sym typeface="Symbol" pitchFamily="18" charset="2"/>
              </a:rPr>
              <a:t>	0	+1	0</a:t>
            </a:r>
            <a:endParaRPr lang="en-US" dirty="0"/>
          </a:p>
          <a:p>
            <a:r>
              <a:rPr lang="en-US" dirty="0"/>
              <a:t>Tau			</a:t>
            </a:r>
            <a:r>
              <a:rPr lang="en-US" dirty="0">
                <a:sym typeface="Symbol" pitchFamily="18" charset="2"/>
              </a:rPr>
              <a:t>-	0	0	+1</a:t>
            </a:r>
            <a:endParaRPr lang="en-US" dirty="0"/>
          </a:p>
          <a:p>
            <a:r>
              <a:rPr lang="en-US" dirty="0"/>
              <a:t>Neutrino (</a:t>
            </a:r>
            <a:r>
              <a:rPr lang="en-US" dirty="0">
                <a:sym typeface="Symbol" pitchFamily="18" charset="2"/>
              </a:rPr>
              <a:t>)		</a:t>
            </a:r>
            <a:r>
              <a:rPr lang="en-US" baseline="-25000" dirty="0">
                <a:sym typeface="Symbol" pitchFamily="18" charset="2"/>
              </a:rPr>
              <a:t></a:t>
            </a:r>
            <a:r>
              <a:rPr lang="en-US" dirty="0">
                <a:sym typeface="Symbol" pitchFamily="18" charset="2"/>
              </a:rPr>
              <a:t>	0	0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9391"/>
                                        </p:tgtEl>
                                        <p:attrNameLst>
                                          <p:attrName>style.visibility</p:attrName>
                                        </p:attrNameLst>
                                      </p:cBhvr>
                                      <p:to>
                                        <p:strVal val="visible"/>
                                      </p:to>
                                    </p:set>
                                    <p:animEffect transition="in" filter="dissolve">
                                      <p:cBhvr>
                                        <p:cTn id="7" dur="500"/>
                                        <p:tgtEl>
                                          <p:spTgt spid="2293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9387"/>
                                        </p:tgtEl>
                                        <p:attrNameLst>
                                          <p:attrName>style.visibility</p:attrName>
                                        </p:attrNameLst>
                                      </p:cBhvr>
                                      <p:to>
                                        <p:strVal val="visible"/>
                                      </p:to>
                                    </p:set>
                                    <p:animEffect transition="in" filter="dissolve">
                                      <p:cBhvr>
                                        <p:cTn id="12" dur="500"/>
                                        <p:tgtEl>
                                          <p:spTgt spid="22938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9390"/>
                                        </p:tgtEl>
                                        <p:attrNameLst>
                                          <p:attrName>style.visibility</p:attrName>
                                        </p:attrNameLst>
                                      </p:cBhvr>
                                      <p:to>
                                        <p:strVal val="visible"/>
                                      </p:to>
                                    </p:set>
                                    <p:animEffect transition="in" filter="dissolve">
                                      <p:cBhvr>
                                        <p:cTn id="17" dur="500"/>
                                        <p:tgtEl>
                                          <p:spTgt spid="229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9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Image result for feynman diagram of beta plus decay"/>
          <p:cNvPicPr>
            <a:picLocks noChangeAspect="1" noChangeArrowheads="1"/>
          </p:cNvPicPr>
          <p:nvPr/>
        </p:nvPicPr>
        <p:blipFill>
          <a:blip r:embed="rId2" cstate="print"/>
          <a:srcRect/>
          <a:stretch>
            <a:fillRect/>
          </a:stretch>
        </p:blipFill>
        <p:spPr bwMode="auto">
          <a:xfrm>
            <a:off x="152400" y="838200"/>
            <a:ext cx="4343400" cy="2714626"/>
          </a:xfrm>
          <a:prstGeom prst="rect">
            <a:avLst/>
          </a:prstGeom>
          <a:noFill/>
        </p:spPr>
      </p:pic>
      <p:pic>
        <p:nvPicPr>
          <p:cNvPr id="62468" name="Picture 4" descr="Image result for feynman diagram of beta  decay"/>
          <p:cNvPicPr>
            <a:picLocks noChangeAspect="1" noChangeArrowheads="1"/>
          </p:cNvPicPr>
          <p:nvPr/>
        </p:nvPicPr>
        <p:blipFill>
          <a:blip r:embed="rId3" cstate="print"/>
          <a:srcRect/>
          <a:stretch>
            <a:fillRect/>
          </a:stretch>
        </p:blipFill>
        <p:spPr bwMode="auto">
          <a:xfrm>
            <a:off x="2514600" y="4267200"/>
            <a:ext cx="5724525" cy="217170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p:cNvSpPr txBox="1">
            <a:spLocks noChangeArrowheads="1"/>
          </p:cNvSpPr>
          <p:nvPr/>
        </p:nvSpPr>
        <p:spPr bwMode="auto">
          <a:xfrm>
            <a:off x="1629506" y="1066800"/>
            <a:ext cx="5889754" cy="2308324"/>
          </a:xfrm>
          <a:prstGeom prst="rect">
            <a:avLst/>
          </a:prstGeom>
          <a:noFill/>
          <a:ln w="25400">
            <a:noFill/>
            <a:miter lim="800000"/>
            <a:headEnd/>
            <a:tailEnd/>
          </a:ln>
          <a:effectLst/>
        </p:spPr>
        <p:txBody>
          <a:bodyPr wrap="none">
            <a:spAutoFit/>
          </a:bodyPr>
          <a:lstStyle/>
          <a:p>
            <a:pPr algn="ctr"/>
            <a:r>
              <a:rPr lang="en-US" sz="4800" u="sng" dirty="0"/>
              <a:t>Whiteboards:</a:t>
            </a:r>
          </a:p>
          <a:p>
            <a:pPr algn="ctr"/>
            <a:r>
              <a:rPr lang="en-US" sz="4800" dirty="0"/>
              <a:t> </a:t>
            </a:r>
            <a:r>
              <a:rPr lang="en-US" sz="4800" dirty="0" smtClean="0"/>
              <a:t>Is the Decay Possible?</a:t>
            </a:r>
            <a:endParaRPr lang="en-US" sz="4800" dirty="0"/>
          </a:p>
          <a:p>
            <a:pPr algn="ctr"/>
            <a:r>
              <a:rPr lang="en-US" sz="4800" dirty="0" smtClean="0"/>
              <a:t>1-5</a:t>
            </a:r>
            <a:endParaRPr lang="en-US" sz="4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8" name="Text Box 4"/>
          <p:cNvSpPr txBox="1">
            <a:spLocks noChangeArrowheads="1"/>
          </p:cNvSpPr>
          <p:nvPr/>
        </p:nvSpPr>
        <p:spPr bwMode="auto">
          <a:xfrm>
            <a:off x="304800" y="-9525"/>
            <a:ext cx="8305800" cy="1190625"/>
          </a:xfrm>
          <a:prstGeom prst="rect">
            <a:avLst/>
          </a:prstGeom>
          <a:noFill/>
          <a:ln w="38100">
            <a:noFill/>
            <a:miter lim="800000"/>
            <a:headEnd/>
            <a:tailEnd/>
          </a:ln>
          <a:effectLst/>
        </p:spPr>
        <p:txBody>
          <a:bodyPr>
            <a:spAutoFit/>
          </a:bodyPr>
          <a:lstStyle/>
          <a:p>
            <a:r>
              <a:rPr lang="en-US" sz="3600"/>
              <a:t>Does this decay occur?</a:t>
            </a:r>
          </a:p>
          <a:p>
            <a:r>
              <a:rPr lang="en-US" sz="3600">
                <a:sym typeface="Symbol" pitchFamily="18" charset="2"/>
              </a:rPr>
              <a:t>                </a:t>
            </a:r>
            <a:r>
              <a:rPr lang="en-US" sz="3600" baseline="30000">
                <a:sym typeface="Symbol" pitchFamily="18" charset="2"/>
              </a:rPr>
              <a:t>-</a:t>
            </a:r>
            <a:r>
              <a:rPr lang="en-US" sz="3600"/>
              <a:t>  ---&gt; </a:t>
            </a:r>
            <a:r>
              <a:rPr lang="en-US" sz="3600">
                <a:sym typeface="Symbol" pitchFamily="18" charset="2"/>
              </a:rPr>
              <a:t>e</a:t>
            </a:r>
            <a:r>
              <a:rPr lang="en-US" sz="3600" baseline="30000"/>
              <a:t>-</a:t>
            </a:r>
            <a:r>
              <a:rPr lang="en-US" sz="3600"/>
              <a:t>  +  </a:t>
            </a:r>
            <a:r>
              <a:rPr lang="en-US" sz="3600">
                <a:sym typeface="Symbol" pitchFamily="18" charset="2"/>
              </a:rPr>
              <a:t></a:t>
            </a:r>
            <a:r>
              <a:rPr lang="en-US" sz="3600" baseline="-25000">
                <a:sym typeface="Symbol" pitchFamily="18" charset="2"/>
              </a:rPr>
              <a:t>e</a:t>
            </a:r>
            <a:endParaRPr lang="en-US" sz="3600">
              <a:sym typeface="Symbol" pitchFamily="18" charset="2"/>
            </a:endParaRPr>
          </a:p>
        </p:txBody>
      </p:sp>
      <p:sp>
        <p:nvSpPr>
          <p:cNvPr id="231429" name="Text Box 5"/>
          <p:cNvSpPr txBox="1">
            <a:spLocks noChangeArrowheads="1"/>
          </p:cNvSpPr>
          <p:nvPr/>
        </p:nvSpPr>
        <p:spPr bwMode="auto">
          <a:xfrm>
            <a:off x="120650" y="1066800"/>
            <a:ext cx="184150" cy="519113"/>
          </a:xfrm>
          <a:prstGeom prst="rect">
            <a:avLst/>
          </a:prstGeom>
          <a:noFill/>
          <a:ln w="38100">
            <a:noFill/>
            <a:miter lim="800000"/>
            <a:headEnd/>
            <a:tailEnd/>
          </a:ln>
          <a:effectLst/>
        </p:spPr>
        <p:txBody>
          <a:bodyPr wrap="none">
            <a:spAutoFit/>
          </a:bodyPr>
          <a:lstStyle/>
          <a:p>
            <a:endParaRPr lang="en-US"/>
          </a:p>
        </p:txBody>
      </p:sp>
      <p:sp>
        <p:nvSpPr>
          <p:cNvPr id="231430" name="Text Box 6"/>
          <p:cNvSpPr txBox="1">
            <a:spLocks noChangeArrowheads="1"/>
          </p:cNvSpPr>
          <p:nvPr/>
        </p:nvSpPr>
        <p:spPr bwMode="auto">
          <a:xfrm>
            <a:off x="7133513" y="5719227"/>
            <a:ext cx="2010487" cy="1138773"/>
          </a:xfrm>
          <a:prstGeom prst="rect">
            <a:avLst/>
          </a:prstGeom>
          <a:noFill/>
          <a:ln w="38100">
            <a:noFill/>
            <a:miter lim="800000"/>
            <a:headEnd/>
            <a:tailEnd/>
          </a:ln>
          <a:effectLst/>
        </p:spPr>
        <p:txBody>
          <a:bodyPr wrap="none">
            <a:spAutoFit/>
          </a:bodyPr>
          <a:lstStyle/>
          <a:p>
            <a:r>
              <a:rPr lang="en-US" sz="1600" dirty="0"/>
              <a:t>Charge is conserved</a:t>
            </a:r>
          </a:p>
          <a:p>
            <a:r>
              <a:rPr lang="en-US" sz="1600" dirty="0"/>
              <a:t>L</a:t>
            </a:r>
            <a:r>
              <a:rPr lang="en-US" sz="1600" baseline="-25000" dirty="0">
                <a:sym typeface="Symbol" pitchFamily="18" charset="2"/>
              </a:rPr>
              <a:t>e</a:t>
            </a:r>
            <a:r>
              <a:rPr lang="en-US" sz="1600" dirty="0"/>
              <a:t>: 0     =       1   +   -1</a:t>
            </a:r>
          </a:p>
          <a:p>
            <a:r>
              <a:rPr lang="en-US" sz="1600" dirty="0"/>
              <a:t>L</a:t>
            </a:r>
            <a:r>
              <a:rPr lang="en-US" sz="1600" baseline="-25000" dirty="0">
                <a:sym typeface="Symbol" pitchFamily="18" charset="2"/>
              </a:rPr>
              <a:t></a:t>
            </a:r>
            <a:r>
              <a:rPr lang="en-US" sz="1600" dirty="0"/>
              <a:t>:</a:t>
            </a:r>
            <a:r>
              <a:rPr lang="en-US" sz="2000" dirty="0"/>
              <a:t> </a:t>
            </a:r>
            <a:r>
              <a:rPr lang="en-US" sz="1600" dirty="0"/>
              <a:t>1     </a:t>
            </a:r>
            <a:r>
              <a:rPr lang="en-US" sz="1600" dirty="0">
                <a:sym typeface="Symbol" pitchFamily="18" charset="2"/>
              </a:rPr>
              <a:t></a:t>
            </a:r>
            <a:r>
              <a:rPr lang="en-US" sz="1600" dirty="0"/>
              <a:t>       0   +  0 </a:t>
            </a:r>
          </a:p>
          <a:p>
            <a:r>
              <a:rPr lang="en-US" sz="1600" dirty="0"/>
              <a:t>L</a:t>
            </a:r>
            <a:r>
              <a:rPr lang="en-US" sz="1600" baseline="-25000" dirty="0">
                <a:sym typeface="Symbol" pitchFamily="18" charset="2"/>
              </a:rPr>
              <a:t></a:t>
            </a:r>
            <a:r>
              <a:rPr lang="en-US" sz="1600" dirty="0"/>
              <a:t> is not conserved    </a:t>
            </a:r>
          </a:p>
        </p:txBody>
      </p:sp>
      <p:sp>
        <p:nvSpPr>
          <p:cNvPr id="231434" name="Line 10"/>
          <p:cNvSpPr>
            <a:spLocks noChangeShapeType="1"/>
          </p:cNvSpPr>
          <p:nvPr/>
        </p:nvSpPr>
        <p:spPr bwMode="auto">
          <a:xfrm>
            <a:off x="4587875" y="762000"/>
            <a:ext cx="304800" cy="0"/>
          </a:xfrm>
          <a:prstGeom prst="line">
            <a:avLst/>
          </a:prstGeom>
          <a:noFill/>
          <a:ln w="38100">
            <a:solidFill>
              <a:schemeClr val="tx1"/>
            </a:solidFill>
            <a:round/>
            <a:headEnd/>
            <a:tailEnd/>
          </a:ln>
          <a:effectLst/>
        </p:spPr>
        <p:txBody>
          <a:bodyPr>
            <a:spAutoFit/>
          </a:bodyPr>
          <a:lstStyle/>
          <a:p>
            <a:endParaRPr lang="en-US"/>
          </a:p>
        </p:txBody>
      </p:sp>
      <p:sp>
        <p:nvSpPr>
          <p:cNvPr id="231436" name="Text Box 12"/>
          <p:cNvSpPr txBox="1">
            <a:spLocks noChangeArrowheads="1"/>
          </p:cNvSpPr>
          <p:nvPr/>
        </p:nvSpPr>
        <p:spPr bwMode="auto">
          <a:xfrm>
            <a:off x="0" y="4180344"/>
            <a:ext cx="6051657" cy="2677656"/>
          </a:xfrm>
          <a:prstGeom prst="rect">
            <a:avLst/>
          </a:prstGeom>
          <a:solidFill>
            <a:schemeClr val="bg1"/>
          </a:solidFill>
          <a:ln w="38100">
            <a:noFill/>
            <a:miter lim="800000"/>
            <a:headEnd/>
            <a:tailEnd/>
          </a:ln>
          <a:effectLst/>
        </p:spPr>
        <p:txBody>
          <a:bodyPr wrap="none">
            <a:spAutoFit/>
          </a:bodyPr>
          <a:lstStyle/>
          <a:p>
            <a:r>
              <a:rPr lang="en-US" sz="2400" dirty="0"/>
              <a:t>			 	L</a:t>
            </a:r>
            <a:r>
              <a:rPr lang="en-US" sz="2400" baseline="-25000" dirty="0"/>
              <a:t>e</a:t>
            </a:r>
            <a:r>
              <a:rPr lang="en-US" sz="2400" dirty="0"/>
              <a:t>	L</a:t>
            </a:r>
            <a:r>
              <a:rPr lang="en-US" sz="2400" baseline="-25000" dirty="0">
                <a:sym typeface="Symbol" pitchFamily="18" charset="2"/>
              </a:rPr>
              <a:t></a:t>
            </a:r>
            <a:r>
              <a:rPr lang="en-US" sz="2400" dirty="0">
                <a:sym typeface="Symbol" pitchFamily="18" charset="2"/>
              </a:rPr>
              <a:t>	L</a:t>
            </a:r>
            <a:r>
              <a:rPr lang="en-US" sz="2400" baseline="-25000" dirty="0">
                <a:sym typeface="Symbol" pitchFamily="18" charset="2"/>
              </a:rPr>
              <a:t></a:t>
            </a:r>
            <a:endParaRPr lang="en-US" sz="2400" baseline="-25000" dirty="0"/>
          </a:p>
          <a:p>
            <a:r>
              <a:rPr lang="en-US" sz="2400" dirty="0"/>
              <a:t>Electron		e-	+1	0	0</a:t>
            </a:r>
          </a:p>
          <a:p>
            <a:r>
              <a:rPr lang="en-US" sz="2400" dirty="0"/>
              <a:t>Neutrino (e)		</a:t>
            </a:r>
            <a:r>
              <a:rPr lang="en-US" sz="2400" dirty="0">
                <a:sym typeface="Symbol" pitchFamily="18" charset="2"/>
              </a:rPr>
              <a:t></a:t>
            </a:r>
            <a:r>
              <a:rPr lang="en-US" sz="2400" baseline="-25000" dirty="0">
                <a:sym typeface="Symbol" pitchFamily="18" charset="2"/>
              </a:rPr>
              <a:t>e</a:t>
            </a:r>
            <a:r>
              <a:rPr lang="en-US" sz="2400" dirty="0">
                <a:sym typeface="Symbol" pitchFamily="18" charset="2"/>
              </a:rPr>
              <a:t>	+1	0	0</a:t>
            </a:r>
            <a:endParaRPr lang="en-US" sz="2400" dirty="0"/>
          </a:p>
          <a:p>
            <a:r>
              <a:rPr lang="en-US" sz="2400" dirty="0"/>
              <a:t>Muon			</a:t>
            </a:r>
            <a:r>
              <a:rPr lang="en-US" sz="2400" dirty="0">
                <a:sym typeface="Symbol" pitchFamily="18" charset="2"/>
              </a:rPr>
              <a:t>-	0	+1	0</a:t>
            </a:r>
            <a:endParaRPr lang="en-US" sz="2400" dirty="0"/>
          </a:p>
          <a:p>
            <a:r>
              <a:rPr lang="en-US" sz="2400" dirty="0"/>
              <a:t>Neutrino (</a:t>
            </a:r>
            <a:r>
              <a:rPr lang="en-US" sz="2400" dirty="0">
                <a:sym typeface="Symbol" pitchFamily="18" charset="2"/>
              </a:rPr>
              <a:t>)		</a:t>
            </a:r>
            <a:r>
              <a:rPr lang="en-US" sz="2400" baseline="-25000" dirty="0">
                <a:sym typeface="Symbol" pitchFamily="18" charset="2"/>
              </a:rPr>
              <a:t></a:t>
            </a:r>
            <a:r>
              <a:rPr lang="en-US" sz="2400" dirty="0">
                <a:sym typeface="Symbol" pitchFamily="18" charset="2"/>
              </a:rPr>
              <a:t>	0	+1	0</a:t>
            </a:r>
            <a:endParaRPr lang="en-US" sz="2400" dirty="0"/>
          </a:p>
          <a:p>
            <a:r>
              <a:rPr lang="en-US" sz="2400" dirty="0"/>
              <a:t>Tau			</a:t>
            </a:r>
            <a:r>
              <a:rPr lang="en-US" sz="2400" dirty="0">
                <a:sym typeface="Symbol" pitchFamily="18" charset="2"/>
              </a:rPr>
              <a:t>-	0	0	+1</a:t>
            </a:r>
            <a:endParaRPr lang="en-US" sz="2400" dirty="0"/>
          </a:p>
          <a:p>
            <a:r>
              <a:rPr lang="en-US" sz="2400" dirty="0"/>
              <a:t>Neutrino (</a:t>
            </a:r>
            <a:r>
              <a:rPr lang="en-US" sz="2400" dirty="0">
                <a:sym typeface="Symbol" pitchFamily="18" charset="2"/>
              </a:rPr>
              <a:t>)		</a:t>
            </a:r>
            <a:r>
              <a:rPr lang="en-US" sz="2400" baseline="-25000" dirty="0">
                <a:sym typeface="Symbol" pitchFamily="18" charset="2"/>
              </a:rPr>
              <a:t></a:t>
            </a:r>
            <a:r>
              <a:rPr lang="en-US" sz="2400" dirty="0">
                <a:sym typeface="Symbol" pitchFamily="18" charset="2"/>
              </a:rPr>
              <a:t>	0	0	+1</a:t>
            </a:r>
          </a:p>
        </p:txBody>
      </p:sp>
      <p:grpSp>
        <p:nvGrpSpPr>
          <p:cNvPr id="15" name="Group 7"/>
          <p:cNvGrpSpPr/>
          <p:nvPr/>
        </p:nvGrpSpPr>
        <p:grpSpPr>
          <a:xfrm>
            <a:off x="609600" y="762000"/>
            <a:ext cx="8001000" cy="3048000"/>
            <a:chOff x="609600" y="762000"/>
            <a:chExt cx="8001000" cy="3048000"/>
          </a:xfrm>
        </p:grpSpPr>
        <p:sp>
          <p:nvSpPr>
            <p:cNvPr id="18" name="TextBox 17"/>
            <p:cNvSpPr txBox="1"/>
            <p:nvPr/>
          </p:nvSpPr>
          <p:spPr>
            <a:xfrm>
              <a:off x="685800" y="1143000"/>
              <a:ext cx="822661" cy="2623795"/>
            </a:xfrm>
            <a:prstGeom prst="rect">
              <a:avLst/>
            </a:prstGeom>
            <a:noFill/>
          </p:spPr>
          <p:txBody>
            <a:bodyPr wrap="none" rtlCol="0">
              <a:spAutoFit/>
            </a:bodyPr>
            <a:lstStyle/>
            <a:p>
              <a:r>
                <a:rPr lang="en-US" dirty="0" smtClean="0"/>
                <a:t>q</a:t>
              </a:r>
            </a:p>
            <a:p>
              <a:endParaRPr lang="en-US" sz="1050" dirty="0" smtClean="0"/>
            </a:p>
            <a:p>
              <a:r>
                <a:rPr lang="en-US" dirty="0" smtClean="0"/>
                <a:t>L</a:t>
              </a:r>
              <a:r>
                <a:rPr lang="en-US" baseline="-25000" dirty="0" smtClean="0"/>
                <a:t>e</a:t>
              </a:r>
            </a:p>
            <a:p>
              <a:endParaRPr lang="en-US" sz="1050" baseline="-25000" dirty="0" smtClean="0"/>
            </a:p>
            <a:p>
              <a:r>
                <a:rPr lang="en-US" dirty="0" smtClean="0"/>
                <a:t>L</a:t>
              </a:r>
              <a:r>
                <a:rPr lang="en-US" baseline="-25000" dirty="0" smtClean="0">
                  <a:sym typeface="Symbol" pitchFamily="18" charset="2"/>
                </a:rPr>
                <a:t></a:t>
              </a:r>
            </a:p>
            <a:p>
              <a:endParaRPr lang="en-US" sz="1050" baseline="-25000" dirty="0" smtClean="0">
                <a:sym typeface="Symbol" pitchFamily="18" charset="2"/>
              </a:endParaRPr>
            </a:p>
            <a:p>
              <a:r>
                <a:rPr lang="en-US" dirty="0" smtClean="0">
                  <a:sym typeface="Symbol" pitchFamily="18" charset="2"/>
                </a:rPr>
                <a:t>L</a:t>
              </a:r>
              <a:r>
                <a:rPr lang="en-US" baseline="-25000" dirty="0" smtClean="0">
                  <a:sym typeface="Symbol" pitchFamily="18" charset="2"/>
                </a:rPr>
                <a:t></a:t>
              </a:r>
            </a:p>
            <a:p>
              <a:r>
                <a:rPr lang="en-US" dirty="0" smtClean="0">
                  <a:sym typeface="Symbol" pitchFamily="18" charset="2"/>
                </a:rPr>
                <a:t>M/E</a:t>
              </a:r>
              <a:endParaRPr lang="en-US" dirty="0"/>
            </a:p>
          </p:txBody>
        </p:sp>
        <p:cxnSp>
          <p:nvCxnSpPr>
            <p:cNvPr id="19" name="Straight Connector 18"/>
            <p:cNvCxnSpPr/>
            <p:nvPr/>
          </p:nvCxnSpPr>
          <p:spPr bwMode="auto">
            <a:xfrm>
              <a:off x="609600" y="12192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609600" y="1743075"/>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609600" y="22860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609600" y="28194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609600" y="3308968"/>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1524000" y="762000"/>
              <a:ext cx="0" cy="3048000"/>
            </a:xfrm>
            <a:prstGeom prst="line">
              <a:avLst/>
            </a:prstGeom>
            <a:noFill/>
            <a:ln w="38100" cap="flat" cmpd="sng" algn="ctr">
              <a:solidFill>
                <a:schemeClr val="tx1"/>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1430">
                                            <p:txEl>
                                              <p:pRg st="0" end="0"/>
                                            </p:txEl>
                                          </p:spTgt>
                                        </p:tgtEl>
                                        <p:attrNameLst>
                                          <p:attrName>style.visibility</p:attrName>
                                        </p:attrNameLst>
                                      </p:cBhvr>
                                      <p:to>
                                        <p:strVal val="visible"/>
                                      </p:to>
                                    </p:set>
                                    <p:animEffect transition="in" filter="dissolve">
                                      <p:cBhvr>
                                        <p:cTn id="7" dur="500"/>
                                        <p:tgtEl>
                                          <p:spTgt spid="2314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1430">
                                            <p:txEl>
                                              <p:pRg st="1" end="1"/>
                                            </p:txEl>
                                          </p:spTgt>
                                        </p:tgtEl>
                                        <p:attrNameLst>
                                          <p:attrName>style.visibility</p:attrName>
                                        </p:attrNameLst>
                                      </p:cBhvr>
                                      <p:to>
                                        <p:strVal val="visible"/>
                                      </p:to>
                                    </p:set>
                                    <p:animEffect transition="in" filter="dissolve">
                                      <p:cBhvr>
                                        <p:cTn id="12" dur="500"/>
                                        <p:tgtEl>
                                          <p:spTgt spid="2314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1430">
                                            <p:txEl>
                                              <p:pRg st="2" end="2"/>
                                            </p:txEl>
                                          </p:spTgt>
                                        </p:tgtEl>
                                        <p:attrNameLst>
                                          <p:attrName>style.visibility</p:attrName>
                                        </p:attrNameLst>
                                      </p:cBhvr>
                                      <p:to>
                                        <p:strVal val="visible"/>
                                      </p:to>
                                    </p:set>
                                    <p:animEffect transition="in" filter="dissolve">
                                      <p:cBhvr>
                                        <p:cTn id="17" dur="500"/>
                                        <p:tgtEl>
                                          <p:spTgt spid="2314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1430">
                                            <p:txEl>
                                              <p:pRg st="3" end="3"/>
                                            </p:txEl>
                                          </p:spTgt>
                                        </p:tgtEl>
                                        <p:attrNameLst>
                                          <p:attrName>style.visibility</p:attrName>
                                        </p:attrNameLst>
                                      </p:cBhvr>
                                      <p:to>
                                        <p:strVal val="visible"/>
                                      </p:to>
                                    </p:set>
                                    <p:animEffect transition="in" filter="dissolve">
                                      <p:cBhvr>
                                        <p:cTn id="22" dur="500"/>
                                        <p:tgtEl>
                                          <p:spTgt spid="2314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2" name="Text Box 4"/>
          <p:cNvSpPr txBox="1">
            <a:spLocks noChangeArrowheads="1"/>
          </p:cNvSpPr>
          <p:nvPr/>
        </p:nvSpPr>
        <p:spPr bwMode="auto">
          <a:xfrm>
            <a:off x="304800" y="-9525"/>
            <a:ext cx="8305800" cy="1190625"/>
          </a:xfrm>
          <a:prstGeom prst="rect">
            <a:avLst/>
          </a:prstGeom>
          <a:noFill/>
          <a:ln w="38100">
            <a:noFill/>
            <a:miter lim="800000"/>
            <a:headEnd/>
            <a:tailEnd/>
          </a:ln>
          <a:effectLst/>
        </p:spPr>
        <p:txBody>
          <a:bodyPr>
            <a:spAutoFit/>
          </a:bodyPr>
          <a:lstStyle/>
          <a:p>
            <a:r>
              <a:rPr lang="en-US" sz="3600" dirty="0"/>
              <a:t>Does this decay occur?</a:t>
            </a:r>
          </a:p>
          <a:p>
            <a:r>
              <a:rPr lang="en-US" sz="3600" dirty="0">
                <a:sym typeface="Symbol" pitchFamily="18" charset="2"/>
              </a:rPr>
              <a:t>                </a:t>
            </a:r>
            <a:r>
              <a:rPr lang="en-US" sz="3600" baseline="30000" dirty="0">
                <a:sym typeface="Symbol" pitchFamily="18" charset="2"/>
              </a:rPr>
              <a:t>-</a:t>
            </a:r>
            <a:r>
              <a:rPr lang="en-US" sz="3600" dirty="0"/>
              <a:t>  ---&gt; </a:t>
            </a:r>
            <a:r>
              <a:rPr lang="en-US" sz="3600" dirty="0">
                <a:sym typeface="Symbol" pitchFamily="18" charset="2"/>
              </a:rPr>
              <a:t>e</a:t>
            </a:r>
            <a:r>
              <a:rPr lang="en-US" sz="3600" baseline="30000" dirty="0"/>
              <a:t>-</a:t>
            </a:r>
            <a:r>
              <a:rPr lang="en-US" sz="3600" dirty="0"/>
              <a:t>  +  </a:t>
            </a:r>
            <a:r>
              <a:rPr lang="en-US" sz="3600" dirty="0">
                <a:sym typeface="Symbol" pitchFamily="18" charset="2"/>
              </a:rPr>
              <a:t></a:t>
            </a:r>
            <a:r>
              <a:rPr lang="en-US" sz="3600" baseline="-25000" dirty="0">
                <a:sym typeface="Symbol" pitchFamily="18" charset="2"/>
              </a:rPr>
              <a:t>e  </a:t>
            </a:r>
            <a:r>
              <a:rPr lang="en-US" sz="3600" dirty="0"/>
              <a:t>+  </a:t>
            </a:r>
            <a:r>
              <a:rPr lang="en-US" sz="3600" dirty="0">
                <a:sym typeface="Symbol" pitchFamily="18" charset="2"/>
              </a:rPr>
              <a:t></a:t>
            </a:r>
            <a:r>
              <a:rPr lang="en-US" sz="3600" baseline="-25000" dirty="0">
                <a:sym typeface="Symbol" pitchFamily="18" charset="2"/>
              </a:rPr>
              <a:t></a:t>
            </a:r>
          </a:p>
        </p:txBody>
      </p:sp>
      <p:sp>
        <p:nvSpPr>
          <p:cNvPr id="232453" name="Text Box 5"/>
          <p:cNvSpPr txBox="1">
            <a:spLocks noChangeArrowheads="1"/>
          </p:cNvSpPr>
          <p:nvPr/>
        </p:nvSpPr>
        <p:spPr bwMode="auto">
          <a:xfrm>
            <a:off x="120650" y="1066800"/>
            <a:ext cx="184150" cy="519113"/>
          </a:xfrm>
          <a:prstGeom prst="rect">
            <a:avLst/>
          </a:prstGeom>
          <a:noFill/>
          <a:ln w="38100">
            <a:noFill/>
            <a:miter lim="800000"/>
            <a:headEnd/>
            <a:tailEnd/>
          </a:ln>
          <a:effectLst/>
        </p:spPr>
        <p:txBody>
          <a:bodyPr wrap="none">
            <a:spAutoFit/>
          </a:bodyPr>
          <a:lstStyle/>
          <a:p>
            <a:endParaRPr lang="en-US"/>
          </a:p>
        </p:txBody>
      </p:sp>
      <p:sp>
        <p:nvSpPr>
          <p:cNvPr id="232454" name="Text Box 6"/>
          <p:cNvSpPr txBox="1">
            <a:spLocks noChangeArrowheads="1"/>
          </p:cNvSpPr>
          <p:nvPr/>
        </p:nvSpPr>
        <p:spPr bwMode="auto">
          <a:xfrm>
            <a:off x="6324600" y="5562600"/>
            <a:ext cx="2651688" cy="1138773"/>
          </a:xfrm>
          <a:prstGeom prst="rect">
            <a:avLst/>
          </a:prstGeom>
          <a:noFill/>
          <a:ln w="38100">
            <a:noFill/>
            <a:miter lim="800000"/>
            <a:headEnd/>
            <a:tailEnd/>
          </a:ln>
          <a:effectLst/>
        </p:spPr>
        <p:txBody>
          <a:bodyPr wrap="none">
            <a:spAutoFit/>
          </a:bodyPr>
          <a:lstStyle/>
          <a:p>
            <a:r>
              <a:rPr lang="en-US" sz="1600" dirty="0"/>
              <a:t>Charge is conserved</a:t>
            </a:r>
          </a:p>
          <a:p>
            <a:r>
              <a:rPr lang="en-US" sz="1600" dirty="0"/>
              <a:t>L</a:t>
            </a:r>
            <a:r>
              <a:rPr lang="en-US" sz="1600" baseline="-25000" dirty="0">
                <a:sym typeface="Symbol" pitchFamily="18" charset="2"/>
              </a:rPr>
              <a:t>e</a:t>
            </a:r>
            <a:r>
              <a:rPr lang="en-US" sz="1600" dirty="0"/>
              <a:t>: 0     =       1   +   -1     +   0</a:t>
            </a:r>
          </a:p>
          <a:p>
            <a:r>
              <a:rPr lang="en-US" sz="1600" dirty="0"/>
              <a:t>L</a:t>
            </a:r>
            <a:r>
              <a:rPr lang="en-US" sz="1600" baseline="-25000" dirty="0">
                <a:sym typeface="Symbol" pitchFamily="18" charset="2"/>
              </a:rPr>
              <a:t></a:t>
            </a:r>
            <a:r>
              <a:rPr lang="en-US" sz="1600" dirty="0"/>
              <a:t>:</a:t>
            </a:r>
            <a:r>
              <a:rPr lang="en-US" sz="2000" dirty="0"/>
              <a:t> </a:t>
            </a:r>
            <a:r>
              <a:rPr lang="en-US" sz="1600" dirty="0"/>
              <a:t>1     =       0   +  0       +   1</a:t>
            </a:r>
          </a:p>
          <a:p>
            <a:r>
              <a:rPr lang="en-US" sz="1600" dirty="0"/>
              <a:t>Yes it occurs   </a:t>
            </a:r>
          </a:p>
        </p:txBody>
      </p:sp>
      <p:sp>
        <p:nvSpPr>
          <p:cNvPr id="232458" name="Line 10"/>
          <p:cNvSpPr>
            <a:spLocks noChangeShapeType="1"/>
          </p:cNvSpPr>
          <p:nvPr/>
        </p:nvSpPr>
        <p:spPr bwMode="auto">
          <a:xfrm>
            <a:off x="4587875" y="762000"/>
            <a:ext cx="304800" cy="0"/>
          </a:xfrm>
          <a:prstGeom prst="line">
            <a:avLst/>
          </a:prstGeom>
          <a:noFill/>
          <a:ln w="38100">
            <a:solidFill>
              <a:schemeClr val="tx1"/>
            </a:solidFill>
            <a:round/>
            <a:headEnd/>
            <a:tailEnd/>
          </a:ln>
          <a:effectLst/>
        </p:spPr>
        <p:txBody>
          <a:bodyPr>
            <a:spAutoFit/>
          </a:bodyPr>
          <a:lstStyle/>
          <a:p>
            <a:endParaRPr lang="en-US"/>
          </a:p>
        </p:txBody>
      </p:sp>
      <p:sp>
        <p:nvSpPr>
          <p:cNvPr id="232461" name="Text Box 13"/>
          <p:cNvSpPr txBox="1">
            <a:spLocks noChangeArrowheads="1"/>
          </p:cNvSpPr>
          <p:nvPr/>
        </p:nvSpPr>
        <p:spPr bwMode="auto">
          <a:xfrm>
            <a:off x="0" y="4180344"/>
            <a:ext cx="6051657" cy="2677656"/>
          </a:xfrm>
          <a:prstGeom prst="rect">
            <a:avLst/>
          </a:prstGeom>
          <a:solidFill>
            <a:schemeClr val="bg1"/>
          </a:solidFill>
          <a:ln w="38100">
            <a:noFill/>
            <a:miter lim="800000"/>
            <a:headEnd/>
            <a:tailEnd/>
          </a:ln>
          <a:effectLst/>
        </p:spPr>
        <p:txBody>
          <a:bodyPr wrap="none">
            <a:spAutoFit/>
          </a:bodyPr>
          <a:lstStyle/>
          <a:p>
            <a:r>
              <a:rPr lang="en-US" sz="2400" dirty="0"/>
              <a:t>			 	L</a:t>
            </a:r>
            <a:r>
              <a:rPr lang="en-US" sz="2400" baseline="-25000" dirty="0"/>
              <a:t>e</a:t>
            </a:r>
            <a:r>
              <a:rPr lang="en-US" sz="2400" dirty="0"/>
              <a:t>	L</a:t>
            </a:r>
            <a:r>
              <a:rPr lang="en-US" sz="2400" baseline="-25000" dirty="0">
                <a:sym typeface="Symbol" pitchFamily="18" charset="2"/>
              </a:rPr>
              <a:t></a:t>
            </a:r>
            <a:r>
              <a:rPr lang="en-US" sz="2400" dirty="0">
                <a:sym typeface="Symbol" pitchFamily="18" charset="2"/>
              </a:rPr>
              <a:t>	L</a:t>
            </a:r>
            <a:r>
              <a:rPr lang="en-US" sz="2400" baseline="-25000" dirty="0">
                <a:sym typeface="Symbol" pitchFamily="18" charset="2"/>
              </a:rPr>
              <a:t></a:t>
            </a:r>
            <a:endParaRPr lang="en-US" sz="2400" baseline="-25000" dirty="0"/>
          </a:p>
          <a:p>
            <a:r>
              <a:rPr lang="en-US" sz="2400" dirty="0"/>
              <a:t>Electron		e-	+1	0	0</a:t>
            </a:r>
          </a:p>
          <a:p>
            <a:r>
              <a:rPr lang="en-US" sz="2400" dirty="0"/>
              <a:t>Neutrino (e)		</a:t>
            </a:r>
            <a:r>
              <a:rPr lang="en-US" sz="2400" dirty="0">
                <a:sym typeface="Symbol" pitchFamily="18" charset="2"/>
              </a:rPr>
              <a:t></a:t>
            </a:r>
            <a:r>
              <a:rPr lang="en-US" sz="2400" baseline="-25000" dirty="0">
                <a:sym typeface="Symbol" pitchFamily="18" charset="2"/>
              </a:rPr>
              <a:t>e</a:t>
            </a:r>
            <a:r>
              <a:rPr lang="en-US" sz="2400" dirty="0">
                <a:sym typeface="Symbol" pitchFamily="18" charset="2"/>
              </a:rPr>
              <a:t>	+1	0	0</a:t>
            </a:r>
            <a:endParaRPr lang="en-US" sz="2400" dirty="0"/>
          </a:p>
          <a:p>
            <a:r>
              <a:rPr lang="en-US" sz="2400" dirty="0"/>
              <a:t>Muon			</a:t>
            </a:r>
            <a:r>
              <a:rPr lang="en-US" sz="2400" dirty="0">
                <a:sym typeface="Symbol" pitchFamily="18" charset="2"/>
              </a:rPr>
              <a:t>-	0	+1	0</a:t>
            </a:r>
            <a:endParaRPr lang="en-US" sz="2400" dirty="0"/>
          </a:p>
          <a:p>
            <a:r>
              <a:rPr lang="en-US" sz="2400" dirty="0"/>
              <a:t>Neutrino (</a:t>
            </a:r>
            <a:r>
              <a:rPr lang="en-US" sz="2400" dirty="0">
                <a:sym typeface="Symbol" pitchFamily="18" charset="2"/>
              </a:rPr>
              <a:t>)		</a:t>
            </a:r>
            <a:r>
              <a:rPr lang="en-US" sz="2400" baseline="-25000" dirty="0">
                <a:sym typeface="Symbol" pitchFamily="18" charset="2"/>
              </a:rPr>
              <a:t></a:t>
            </a:r>
            <a:r>
              <a:rPr lang="en-US" sz="2400" dirty="0">
                <a:sym typeface="Symbol" pitchFamily="18" charset="2"/>
              </a:rPr>
              <a:t>	0	+1	0</a:t>
            </a:r>
            <a:endParaRPr lang="en-US" sz="2400" dirty="0"/>
          </a:p>
          <a:p>
            <a:r>
              <a:rPr lang="en-US" sz="2400" dirty="0"/>
              <a:t>Tau			</a:t>
            </a:r>
            <a:r>
              <a:rPr lang="en-US" sz="2400" dirty="0">
                <a:sym typeface="Symbol" pitchFamily="18" charset="2"/>
              </a:rPr>
              <a:t>-	0	0	+1</a:t>
            </a:r>
            <a:endParaRPr lang="en-US" sz="2400" dirty="0"/>
          </a:p>
          <a:p>
            <a:r>
              <a:rPr lang="en-US" sz="2400" dirty="0"/>
              <a:t>Neutrino (</a:t>
            </a:r>
            <a:r>
              <a:rPr lang="en-US" sz="2400" dirty="0">
                <a:sym typeface="Symbol" pitchFamily="18" charset="2"/>
              </a:rPr>
              <a:t>)		</a:t>
            </a:r>
            <a:r>
              <a:rPr lang="en-US" sz="2400" baseline="-25000" dirty="0">
                <a:sym typeface="Symbol" pitchFamily="18" charset="2"/>
              </a:rPr>
              <a:t></a:t>
            </a:r>
            <a:r>
              <a:rPr lang="en-US" sz="2400" dirty="0">
                <a:sym typeface="Symbol" pitchFamily="18" charset="2"/>
              </a:rPr>
              <a:t>	0	0	+1</a:t>
            </a:r>
          </a:p>
        </p:txBody>
      </p:sp>
      <p:grpSp>
        <p:nvGrpSpPr>
          <p:cNvPr id="16" name="Group 7"/>
          <p:cNvGrpSpPr/>
          <p:nvPr/>
        </p:nvGrpSpPr>
        <p:grpSpPr>
          <a:xfrm>
            <a:off x="609600" y="762000"/>
            <a:ext cx="8001000" cy="3048000"/>
            <a:chOff x="609600" y="762000"/>
            <a:chExt cx="8001000" cy="3048000"/>
          </a:xfrm>
        </p:grpSpPr>
        <p:sp>
          <p:nvSpPr>
            <p:cNvPr id="17" name="TextBox 16"/>
            <p:cNvSpPr txBox="1"/>
            <p:nvPr/>
          </p:nvSpPr>
          <p:spPr>
            <a:xfrm>
              <a:off x="685800" y="1143000"/>
              <a:ext cx="822661" cy="2623795"/>
            </a:xfrm>
            <a:prstGeom prst="rect">
              <a:avLst/>
            </a:prstGeom>
            <a:noFill/>
          </p:spPr>
          <p:txBody>
            <a:bodyPr wrap="none" rtlCol="0">
              <a:spAutoFit/>
            </a:bodyPr>
            <a:lstStyle/>
            <a:p>
              <a:r>
                <a:rPr lang="en-US" dirty="0" smtClean="0"/>
                <a:t>q</a:t>
              </a:r>
            </a:p>
            <a:p>
              <a:endParaRPr lang="en-US" sz="1050" dirty="0" smtClean="0"/>
            </a:p>
            <a:p>
              <a:r>
                <a:rPr lang="en-US" dirty="0" smtClean="0"/>
                <a:t>L</a:t>
              </a:r>
              <a:r>
                <a:rPr lang="en-US" baseline="-25000" dirty="0" smtClean="0"/>
                <a:t>e</a:t>
              </a:r>
            </a:p>
            <a:p>
              <a:endParaRPr lang="en-US" sz="1050" baseline="-25000" dirty="0" smtClean="0"/>
            </a:p>
            <a:p>
              <a:r>
                <a:rPr lang="en-US" dirty="0" smtClean="0"/>
                <a:t>L</a:t>
              </a:r>
              <a:r>
                <a:rPr lang="en-US" baseline="-25000" dirty="0" smtClean="0">
                  <a:sym typeface="Symbol" pitchFamily="18" charset="2"/>
                </a:rPr>
                <a:t></a:t>
              </a:r>
            </a:p>
            <a:p>
              <a:endParaRPr lang="en-US" sz="1050" baseline="-25000" dirty="0" smtClean="0">
                <a:sym typeface="Symbol" pitchFamily="18" charset="2"/>
              </a:endParaRPr>
            </a:p>
            <a:p>
              <a:r>
                <a:rPr lang="en-US" dirty="0" smtClean="0">
                  <a:sym typeface="Symbol" pitchFamily="18" charset="2"/>
                </a:rPr>
                <a:t>L</a:t>
              </a:r>
              <a:r>
                <a:rPr lang="en-US" baseline="-25000" dirty="0" smtClean="0">
                  <a:sym typeface="Symbol" pitchFamily="18" charset="2"/>
                </a:rPr>
                <a:t></a:t>
              </a:r>
            </a:p>
            <a:p>
              <a:r>
                <a:rPr lang="en-US" dirty="0" smtClean="0">
                  <a:sym typeface="Symbol" pitchFamily="18" charset="2"/>
                </a:rPr>
                <a:t>M/E</a:t>
              </a:r>
              <a:endParaRPr lang="en-US" dirty="0"/>
            </a:p>
          </p:txBody>
        </p:sp>
        <p:cxnSp>
          <p:nvCxnSpPr>
            <p:cNvPr id="18" name="Straight Connector 17"/>
            <p:cNvCxnSpPr/>
            <p:nvPr/>
          </p:nvCxnSpPr>
          <p:spPr bwMode="auto">
            <a:xfrm>
              <a:off x="609600" y="12192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609600" y="1743075"/>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609600" y="22860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609600" y="28194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609600" y="3308968"/>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1524000" y="762000"/>
              <a:ext cx="0" cy="3048000"/>
            </a:xfrm>
            <a:prstGeom prst="line">
              <a:avLst/>
            </a:prstGeom>
            <a:noFill/>
            <a:ln w="38100" cap="flat" cmpd="sng" algn="ctr">
              <a:solidFill>
                <a:schemeClr val="tx1"/>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2454">
                                            <p:txEl>
                                              <p:pRg st="0" end="0"/>
                                            </p:txEl>
                                          </p:spTgt>
                                        </p:tgtEl>
                                        <p:attrNameLst>
                                          <p:attrName>style.visibility</p:attrName>
                                        </p:attrNameLst>
                                      </p:cBhvr>
                                      <p:to>
                                        <p:strVal val="visible"/>
                                      </p:to>
                                    </p:set>
                                    <p:animEffect transition="in" filter="dissolve">
                                      <p:cBhvr>
                                        <p:cTn id="7" dur="500"/>
                                        <p:tgtEl>
                                          <p:spTgt spid="2324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2454">
                                            <p:txEl>
                                              <p:pRg st="1" end="1"/>
                                            </p:txEl>
                                          </p:spTgt>
                                        </p:tgtEl>
                                        <p:attrNameLst>
                                          <p:attrName>style.visibility</p:attrName>
                                        </p:attrNameLst>
                                      </p:cBhvr>
                                      <p:to>
                                        <p:strVal val="visible"/>
                                      </p:to>
                                    </p:set>
                                    <p:animEffect transition="in" filter="dissolve">
                                      <p:cBhvr>
                                        <p:cTn id="12" dur="500"/>
                                        <p:tgtEl>
                                          <p:spTgt spid="2324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2454">
                                            <p:txEl>
                                              <p:pRg st="2" end="2"/>
                                            </p:txEl>
                                          </p:spTgt>
                                        </p:tgtEl>
                                        <p:attrNameLst>
                                          <p:attrName>style.visibility</p:attrName>
                                        </p:attrNameLst>
                                      </p:cBhvr>
                                      <p:to>
                                        <p:strVal val="visible"/>
                                      </p:to>
                                    </p:set>
                                    <p:animEffect transition="in" filter="dissolve">
                                      <p:cBhvr>
                                        <p:cTn id="17" dur="500"/>
                                        <p:tgtEl>
                                          <p:spTgt spid="2324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2454">
                                            <p:txEl>
                                              <p:pRg st="3" end="3"/>
                                            </p:txEl>
                                          </p:spTgt>
                                        </p:tgtEl>
                                        <p:attrNameLst>
                                          <p:attrName>style.visibility</p:attrName>
                                        </p:attrNameLst>
                                      </p:cBhvr>
                                      <p:to>
                                        <p:strVal val="visible"/>
                                      </p:to>
                                    </p:set>
                                    <p:animEffect transition="in" filter="dissolve">
                                      <p:cBhvr>
                                        <p:cTn id="22" dur="500"/>
                                        <p:tgtEl>
                                          <p:spTgt spid="2324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4"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feynman diagram of muon decay"/>
          <p:cNvPicPr>
            <a:picLocks noChangeAspect="1" noChangeArrowheads="1"/>
          </p:cNvPicPr>
          <p:nvPr/>
        </p:nvPicPr>
        <p:blipFill>
          <a:blip r:embed="rId2" cstate="print"/>
          <a:srcRect/>
          <a:stretch>
            <a:fillRect/>
          </a:stretch>
        </p:blipFill>
        <p:spPr bwMode="auto">
          <a:xfrm>
            <a:off x="1839757" y="1549374"/>
            <a:ext cx="5627843" cy="4775226"/>
          </a:xfrm>
          <a:prstGeom prst="rect">
            <a:avLst/>
          </a:prstGeom>
          <a:noFill/>
        </p:spPr>
      </p:pic>
      <p:sp>
        <p:nvSpPr>
          <p:cNvPr id="3" name="Rectangle 2"/>
          <p:cNvSpPr/>
          <p:nvPr/>
        </p:nvSpPr>
        <p:spPr>
          <a:xfrm>
            <a:off x="2667000" y="381000"/>
            <a:ext cx="3222357" cy="523220"/>
          </a:xfrm>
          <a:prstGeom prst="rect">
            <a:avLst/>
          </a:prstGeom>
        </p:spPr>
        <p:txBody>
          <a:bodyPr wrap="none">
            <a:spAutoFit/>
          </a:bodyPr>
          <a:lstStyle/>
          <a:p>
            <a:r>
              <a:rPr lang="en-US" dirty="0" smtClean="0">
                <a:sym typeface="Symbol" pitchFamily="18" charset="2"/>
              </a:rPr>
              <a:t></a:t>
            </a:r>
            <a:r>
              <a:rPr lang="en-US" baseline="30000" dirty="0" smtClean="0">
                <a:sym typeface="Symbol" pitchFamily="18" charset="2"/>
              </a:rPr>
              <a:t>-</a:t>
            </a:r>
            <a:r>
              <a:rPr lang="en-US" dirty="0" smtClean="0"/>
              <a:t>  ---&gt; </a:t>
            </a:r>
            <a:r>
              <a:rPr lang="en-US" dirty="0" smtClean="0">
                <a:sym typeface="Symbol" pitchFamily="18" charset="2"/>
              </a:rPr>
              <a:t>e</a:t>
            </a:r>
            <a:r>
              <a:rPr lang="en-US" baseline="30000" dirty="0" smtClean="0"/>
              <a:t>-</a:t>
            </a:r>
            <a:r>
              <a:rPr lang="en-US" dirty="0" smtClean="0"/>
              <a:t>  +  </a:t>
            </a:r>
            <a:r>
              <a:rPr lang="en-US" dirty="0" smtClean="0">
                <a:sym typeface="Symbol" pitchFamily="18" charset="2"/>
              </a:rPr>
              <a:t></a:t>
            </a:r>
            <a:r>
              <a:rPr lang="en-US" baseline="-25000" dirty="0" smtClean="0">
                <a:sym typeface="Symbol" pitchFamily="18" charset="2"/>
              </a:rPr>
              <a:t>e  </a:t>
            </a:r>
            <a:r>
              <a:rPr lang="en-US" dirty="0" smtClean="0"/>
              <a:t>+  </a:t>
            </a:r>
            <a:r>
              <a:rPr lang="en-US" dirty="0" smtClean="0">
                <a:sym typeface="Symbol" pitchFamily="18" charset="2"/>
              </a:rPr>
              <a:t></a:t>
            </a:r>
            <a:r>
              <a:rPr lang="en-US" baseline="-25000" dirty="0" smtClean="0">
                <a:sym typeface="Symbol" pitchFamily="18" charset="2"/>
              </a:rPr>
              <a:t></a:t>
            </a:r>
            <a:endParaRPr lang="en-US" baseline="-25000" dirty="0">
              <a:sym typeface="Symbol" pitchFamily="18" charset="2"/>
            </a:endParaRPr>
          </a:p>
        </p:txBody>
      </p:sp>
      <p:sp>
        <p:nvSpPr>
          <p:cNvPr id="4" name="Line 10"/>
          <p:cNvSpPr>
            <a:spLocks noChangeShapeType="1"/>
          </p:cNvSpPr>
          <p:nvPr/>
        </p:nvSpPr>
        <p:spPr bwMode="auto">
          <a:xfrm>
            <a:off x="4572000" y="533400"/>
            <a:ext cx="304800" cy="0"/>
          </a:xfrm>
          <a:prstGeom prst="line">
            <a:avLst/>
          </a:prstGeom>
          <a:noFill/>
          <a:ln w="38100">
            <a:solidFill>
              <a:schemeClr val="tx1"/>
            </a:solidFill>
            <a:round/>
            <a:headEnd/>
            <a:tailEnd/>
          </a:ln>
          <a:effectLst/>
        </p:spPr>
        <p:txBody>
          <a:bodyPr>
            <a:spAutoFit/>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2" name="Text Box 4"/>
          <p:cNvSpPr txBox="1">
            <a:spLocks noChangeArrowheads="1"/>
          </p:cNvSpPr>
          <p:nvPr/>
        </p:nvSpPr>
        <p:spPr bwMode="auto">
          <a:xfrm>
            <a:off x="304800" y="-9525"/>
            <a:ext cx="8305800" cy="1190625"/>
          </a:xfrm>
          <a:prstGeom prst="rect">
            <a:avLst/>
          </a:prstGeom>
          <a:noFill/>
          <a:ln w="38100">
            <a:noFill/>
            <a:miter lim="800000"/>
            <a:headEnd/>
            <a:tailEnd/>
          </a:ln>
          <a:effectLst/>
        </p:spPr>
        <p:txBody>
          <a:bodyPr>
            <a:spAutoFit/>
          </a:bodyPr>
          <a:lstStyle/>
          <a:p>
            <a:r>
              <a:rPr lang="en-US" sz="3600" dirty="0"/>
              <a:t>Does this decay occur?</a:t>
            </a:r>
          </a:p>
          <a:p>
            <a:r>
              <a:rPr lang="en-US" sz="3600" dirty="0">
                <a:sym typeface="Symbol" pitchFamily="18" charset="2"/>
              </a:rPr>
              <a:t>                </a:t>
            </a:r>
            <a:r>
              <a:rPr lang="en-US" sz="3600" dirty="0" smtClean="0">
                <a:sym typeface="Symbol"/>
              </a:rPr>
              <a:t></a:t>
            </a:r>
            <a:r>
              <a:rPr lang="en-US" sz="3600" baseline="30000" dirty="0" smtClean="0">
                <a:sym typeface="Symbol" pitchFamily="18" charset="2"/>
              </a:rPr>
              <a:t>-</a:t>
            </a:r>
            <a:r>
              <a:rPr lang="en-US" sz="3600" dirty="0" smtClean="0"/>
              <a:t>  </a:t>
            </a:r>
            <a:r>
              <a:rPr lang="en-US" sz="3600" dirty="0"/>
              <a:t>---&gt; </a:t>
            </a:r>
            <a:r>
              <a:rPr lang="en-US" sz="3600" dirty="0" smtClean="0">
                <a:sym typeface="Symbol"/>
              </a:rPr>
              <a:t></a:t>
            </a:r>
            <a:r>
              <a:rPr lang="en-US" sz="3600" baseline="30000" dirty="0" smtClean="0">
                <a:sym typeface="Symbol"/>
              </a:rPr>
              <a:t>-</a:t>
            </a:r>
            <a:r>
              <a:rPr lang="en-US" sz="3600" dirty="0" smtClean="0">
                <a:sym typeface="Symbol"/>
              </a:rPr>
              <a:t> + </a:t>
            </a:r>
            <a:r>
              <a:rPr lang="en-US" sz="3600" baseline="30000" dirty="0" smtClean="0">
                <a:sym typeface="Symbol"/>
              </a:rPr>
              <a:t>-</a:t>
            </a:r>
            <a:r>
              <a:rPr lang="en-US" sz="3600" dirty="0" smtClean="0">
                <a:sym typeface="Symbol"/>
              </a:rPr>
              <a:t> + </a:t>
            </a:r>
            <a:r>
              <a:rPr lang="en-US" sz="3600" baseline="30000" dirty="0" smtClean="0">
                <a:sym typeface="Symbol"/>
              </a:rPr>
              <a:t>+</a:t>
            </a:r>
            <a:r>
              <a:rPr lang="en-US" sz="3600" dirty="0" smtClean="0"/>
              <a:t>+  </a:t>
            </a:r>
            <a:r>
              <a:rPr lang="en-US" sz="3600" dirty="0" smtClean="0">
                <a:sym typeface="Symbol" pitchFamily="18" charset="2"/>
              </a:rPr>
              <a:t></a:t>
            </a:r>
            <a:r>
              <a:rPr lang="en-US" sz="3600" baseline="-25000" dirty="0" smtClean="0">
                <a:sym typeface="Symbol"/>
              </a:rPr>
              <a:t></a:t>
            </a:r>
            <a:endParaRPr lang="en-US" sz="3600" baseline="-25000" dirty="0">
              <a:sym typeface="Symbol" pitchFamily="18" charset="2"/>
            </a:endParaRPr>
          </a:p>
        </p:txBody>
      </p:sp>
      <p:sp>
        <p:nvSpPr>
          <p:cNvPr id="232453" name="Text Box 5"/>
          <p:cNvSpPr txBox="1">
            <a:spLocks noChangeArrowheads="1"/>
          </p:cNvSpPr>
          <p:nvPr/>
        </p:nvSpPr>
        <p:spPr bwMode="auto">
          <a:xfrm>
            <a:off x="120650" y="1066800"/>
            <a:ext cx="184150" cy="519113"/>
          </a:xfrm>
          <a:prstGeom prst="rect">
            <a:avLst/>
          </a:prstGeom>
          <a:noFill/>
          <a:ln w="38100">
            <a:noFill/>
            <a:miter lim="800000"/>
            <a:headEnd/>
            <a:tailEnd/>
          </a:ln>
          <a:effectLst/>
        </p:spPr>
        <p:txBody>
          <a:bodyPr wrap="none">
            <a:spAutoFit/>
          </a:bodyPr>
          <a:lstStyle/>
          <a:p>
            <a:endParaRPr lang="en-US"/>
          </a:p>
        </p:txBody>
      </p:sp>
      <p:sp>
        <p:nvSpPr>
          <p:cNvPr id="232454" name="Text Box 6"/>
          <p:cNvSpPr txBox="1">
            <a:spLocks noChangeArrowheads="1"/>
          </p:cNvSpPr>
          <p:nvPr/>
        </p:nvSpPr>
        <p:spPr bwMode="auto">
          <a:xfrm>
            <a:off x="6324600" y="5562600"/>
            <a:ext cx="2645276" cy="892552"/>
          </a:xfrm>
          <a:prstGeom prst="rect">
            <a:avLst/>
          </a:prstGeom>
          <a:noFill/>
          <a:ln w="38100">
            <a:noFill/>
            <a:miter lim="800000"/>
            <a:headEnd/>
            <a:tailEnd/>
          </a:ln>
          <a:effectLst/>
        </p:spPr>
        <p:txBody>
          <a:bodyPr wrap="none">
            <a:spAutoFit/>
          </a:bodyPr>
          <a:lstStyle/>
          <a:p>
            <a:r>
              <a:rPr lang="en-US" sz="1600" dirty="0"/>
              <a:t>Charge is conserved</a:t>
            </a:r>
          </a:p>
          <a:p>
            <a:r>
              <a:rPr lang="en-US" sz="1600" dirty="0" smtClean="0"/>
              <a:t>L</a:t>
            </a:r>
            <a:r>
              <a:rPr lang="en-US" sz="1600" baseline="-25000" dirty="0" smtClean="0">
                <a:sym typeface="Symbol"/>
              </a:rPr>
              <a:t></a:t>
            </a:r>
            <a:r>
              <a:rPr lang="en-US" sz="1600" dirty="0" smtClean="0"/>
              <a:t>:</a:t>
            </a:r>
            <a:r>
              <a:rPr lang="en-US" sz="2000" dirty="0" smtClean="0"/>
              <a:t> </a:t>
            </a:r>
            <a:r>
              <a:rPr lang="en-US" sz="1600" dirty="0"/>
              <a:t>1     =      </a:t>
            </a:r>
            <a:r>
              <a:rPr lang="en-US" sz="1600" dirty="0" smtClean="0"/>
              <a:t>0 + </a:t>
            </a:r>
            <a:r>
              <a:rPr lang="en-US" sz="1600" dirty="0"/>
              <a:t>0   +  0  </a:t>
            </a:r>
            <a:r>
              <a:rPr lang="en-US" sz="1600" dirty="0" smtClean="0"/>
              <a:t>+  1</a:t>
            </a:r>
            <a:endParaRPr lang="en-US" sz="1600" dirty="0"/>
          </a:p>
          <a:p>
            <a:r>
              <a:rPr lang="en-US" sz="1600" dirty="0"/>
              <a:t>Yes it occurs   </a:t>
            </a:r>
          </a:p>
        </p:txBody>
      </p:sp>
      <p:sp>
        <p:nvSpPr>
          <p:cNvPr id="232461" name="Text Box 13"/>
          <p:cNvSpPr txBox="1">
            <a:spLocks noChangeArrowheads="1"/>
          </p:cNvSpPr>
          <p:nvPr/>
        </p:nvSpPr>
        <p:spPr bwMode="auto">
          <a:xfrm>
            <a:off x="0" y="4027944"/>
            <a:ext cx="6051657" cy="2677656"/>
          </a:xfrm>
          <a:prstGeom prst="rect">
            <a:avLst/>
          </a:prstGeom>
          <a:solidFill>
            <a:schemeClr val="bg1"/>
          </a:solidFill>
          <a:ln w="38100">
            <a:noFill/>
            <a:miter lim="800000"/>
            <a:headEnd/>
            <a:tailEnd/>
          </a:ln>
          <a:effectLst/>
        </p:spPr>
        <p:txBody>
          <a:bodyPr wrap="none">
            <a:spAutoFit/>
          </a:bodyPr>
          <a:lstStyle/>
          <a:p>
            <a:r>
              <a:rPr lang="en-US" sz="2400" dirty="0"/>
              <a:t>			 	L</a:t>
            </a:r>
            <a:r>
              <a:rPr lang="en-US" sz="2400" baseline="-25000" dirty="0"/>
              <a:t>e</a:t>
            </a:r>
            <a:r>
              <a:rPr lang="en-US" sz="2400" dirty="0"/>
              <a:t>	L</a:t>
            </a:r>
            <a:r>
              <a:rPr lang="en-US" sz="2400" baseline="-25000" dirty="0">
                <a:sym typeface="Symbol" pitchFamily="18" charset="2"/>
              </a:rPr>
              <a:t></a:t>
            </a:r>
            <a:r>
              <a:rPr lang="en-US" sz="2400" dirty="0">
                <a:sym typeface="Symbol" pitchFamily="18" charset="2"/>
              </a:rPr>
              <a:t>	L</a:t>
            </a:r>
            <a:r>
              <a:rPr lang="en-US" sz="2400" baseline="-25000" dirty="0">
                <a:sym typeface="Symbol" pitchFamily="18" charset="2"/>
              </a:rPr>
              <a:t></a:t>
            </a:r>
            <a:endParaRPr lang="en-US" sz="2400" baseline="-25000" dirty="0"/>
          </a:p>
          <a:p>
            <a:r>
              <a:rPr lang="en-US" sz="2400" dirty="0"/>
              <a:t>Electron		e-	+1	0	0</a:t>
            </a:r>
          </a:p>
          <a:p>
            <a:r>
              <a:rPr lang="en-US" sz="2400" dirty="0"/>
              <a:t>Neutrino (e)		</a:t>
            </a:r>
            <a:r>
              <a:rPr lang="en-US" sz="2400" dirty="0">
                <a:sym typeface="Symbol" pitchFamily="18" charset="2"/>
              </a:rPr>
              <a:t></a:t>
            </a:r>
            <a:r>
              <a:rPr lang="en-US" sz="2400" baseline="-25000" dirty="0">
                <a:sym typeface="Symbol" pitchFamily="18" charset="2"/>
              </a:rPr>
              <a:t>e</a:t>
            </a:r>
            <a:r>
              <a:rPr lang="en-US" sz="2400" dirty="0">
                <a:sym typeface="Symbol" pitchFamily="18" charset="2"/>
              </a:rPr>
              <a:t>	+1	0	0</a:t>
            </a:r>
            <a:endParaRPr lang="en-US" sz="2400" dirty="0"/>
          </a:p>
          <a:p>
            <a:r>
              <a:rPr lang="en-US" sz="2400" dirty="0"/>
              <a:t>Muon			</a:t>
            </a:r>
            <a:r>
              <a:rPr lang="en-US" sz="2400" dirty="0">
                <a:sym typeface="Symbol" pitchFamily="18" charset="2"/>
              </a:rPr>
              <a:t>-	0	+1	0</a:t>
            </a:r>
            <a:endParaRPr lang="en-US" sz="2400" dirty="0"/>
          </a:p>
          <a:p>
            <a:r>
              <a:rPr lang="en-US" sz="2400" dirty="0"/>
              <a:t>Neutrino (</a:t>
            </a:r>
            <a:r>
              <a:rPr lang="en-US" sz="2400" dirty="0">
                <a:sym typeface="Symbol" pitchFamily="18" charset="2"/>
              </a:rPr>
              <a:t>)		</a:t>
            </a:r>
            <a:r>
              <a:rPr lang="en-US" sz="2400" baseline="-25000" dirty="0">
                <a:sym typeface="Symbol" pitchFamily="18" charset="2"/>
              </a:rPr>
              <a:t></a:t>
            </a:r>
            <a:r>
              <a:rPr lang="en-US" sz="2400" dirty="0">
                <a:sym typeface="Symbol" pitchFamily="18" charset="2"/>
              </a:rPr>
              <a:t>	0	+1	0</a:t>
            </a:r>
            <a:endParaRPr lang="en-US" sz="2400" dirty="0"/>
          </a:p>
          <a:p>
            <a:r>
              <a:rPr lang="en-US" sz="2400" dirty="0"/>
              <a:t>Tau			</a:t>
            </a:r>
            <a:r>
              <a:rPr lang="en-US" sz="2400" dirty="0">
                <a:sym typeface="Symbol" pitchFamily="18" charset="2"/>
              </a:rPr>
              <a:t>-	0	0	+1</a:t>
            </a:r>
            <a:endParaRPr lang="en-US" sz="2400" dirty="0"/>
          </a:p>
          <a:p>
            <a:r>
              <a:rPr lang="en-US" sz="2400" dirty="0"/>
              <a:t>Neutrino (</a:t>
            </a:r>
            <a:r>
              <a:rPr lang="en-US" sz="2400" dirty="0">
                <a:sym typeface="Symbol" pitchFamily="18" charset="2"/>
              </a:rPr>
              <a:t>)		</a:t>
            </a:r>
            <a:r>
              <a:rPr lang="en-US" sz="2400" baseline="-25000" dirty="0">
                <a:sym typeface="Symbol" pitchFamily="18" charset="2"/>
              </a:rPr>
              <a:t></a:t>
            </a:r>
            <a:r>
              <a:rPr lang="en-US" sz="2400" dirty="0">
                <a:sym typeface="Symbol" pitchFamily="18" charset="2"/>
              </a:rPr>
              <a:t>	0	0	+1</a:t>
            </a:r>
          </a:p>
        </p:txBody>
      </p:sp>
      <p:grpSp>
        <p:nvGrpSpPr>
          <p:cNvPr id="2" name="Group 7"/>
          <p:cNvGrpSpPr/>
          <p:nvPr/>
        </p:nvGrpSpPr>
        <p:grpSpPr>
          <a:xfrm>
            <a:off x="609600" y="762000"/>
            <a:ext cx="8001000" cy="3048000"/>
            <a:chOff x="609600" y="762000"/>
            <a:chExt cx="8001000" cy="3048000"/>
          </a:xfrm>
        </p:grpSpPr>
        <p:sp>
          <p:nvSpPr>
            <p:cNvPr id="17" name="TextBox 16"/>
            <p:cNvSpPr txBox="1"/>
            <p:nvPr/>
          </p:nvSpPr>
          <p:spPr>
            <a:xfrm>
              <a:off x="685800" y="1143000"/>
              <a:ext cx="822661" cy="2623795"/>
            </a:xfrm>
            <a:prstGeom prst="rect">
              <a:avLst/>
            </a:prstGeom>
            <a:noFill/>
          </p:spPr>
          <p:txBody>
            <a:bodyPr wrap="none" rtlCol="0">
              <a:spAutoFit/>
            </a:bodyPr>
            <a:lstStyle/>
            <a:p>
              <a:r>
                <a:rPr lang="en-US" dirty="0" smtClean="0"/>
                <a:t>q</a:t>
              </a:r>
            </a:p>
            <a:p>
              <a:endParaRPr lang="en-US" sz="1050" dirty="0" smtClean="0"/>
            </a:p>
            <a:p>
              <a:r>
                <a:rPr lang="en-US" dirty="0" smtClean="0"/>
                <a:t>L</a:t>
              </a:r>
              <a:r>
                <a:rPr lang="en-US" baseline="-25000" dirty="0" smtClean="0"/>
                <a:t>e</a:t>
              </a:r>
            </a:p>
            <a:p>
              <a:endParaRPr lang="en-US" sz="1050" baseline="-25000" dirty="0" smtClean="0"/>
            </a:p>
            <a:p>
              <a:r>
                <a:rPr lang="en-US" dirty="0" smtClean="0"/>
                <a:t>L</a:t>
              </a:r>
              <a:r>
                <a:rPr lang="en-US" baseline="-25000" dirty="0" smtClean="0">
                  <a:sym typeface="Symbol" pitchFamily="18" charset="2"/>
                </a:rPr>
                <a:t></a:t>
              </a:r>
            </a:p>
            <a:p>
              <a:endParaRPr lang="en-US" sz="1050" baseline="-25000" dirty="0" smtClean="0">
                <a:sym typeface="Symbol" pitchFamily="18" charset="2"/>
              </a:endParaRPr>
            </a:p>
            <a:p>
              <a:r>
                <a:rPr lang="en-US" dirty="0" smtClean="0">
                  <a:sym typeface="Symbol" pitchFamily="18" charset="2"/>
                </a:rPr>
                <a:t>L</a:t>
              </a:r>
              <a:r>
                <a:rPr lang="en-US" baseline="-25000" dirty="0" smtClean="0">
                  <a:sym typeface="Symbol" pitchFamily="18" charset="2"/>
                </a:rPr>
                <a:t></a:t>
              </a:r>
            </a:p>
            <a:p>
              <a:r>
                <a:rPr lang="en-US" dirty="0" smtClean="0">
                  <a:sym typeface="Symbol" pitchFamily="18" charset="2"/>
                </a:rPr>
                <a:t>M/E</a:t>
              </a:r>
              <a:endParaRPr lang="en-US" dirty="0"/>
            </a:p>
          </p:txBody>
        </p:sp>
        <p:cxnSp>
          <p:nvCxnSpPr>
            <p:cNvPr id="18" name="Straight Connector 17"/>
            <p:cNvCxnSpPr/>
            <p:nvPr/>
          </p:nvCxnSpPr>
          <p:spPr bwMode="auto">
            <a:xfrm>
              <a:off x="609600" y="12192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609600" y="1743075"/>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609600" y="22860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609600" y="28194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609600" y="3308968"/>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1524000" y="762000"/>
              <a:ext cx="0" cy="3048000"/>
            </a:xfrm>
            <a:prstGeom prst="line">
              <a:avLst/>
            </a:prstGeom>
            <a:noFill/>
            <a:ln w="38100" cap="flat" cmpd="sng" algn="ctr">
              <a:solidFill>
                <a:schemeClr val="tx1"/>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2454">
                                            <p:txEl>
                                              <p:pRg st="0" end="0"/>
                                            </p:txEl>
                                          </p:spTgt>
                                        </p:tgtEl>
                                        <p:attrNameLst>
                                          <p:attrName>style.visibility</p:attrName>
                                        </p:attrNameLst>
                                      </p:cBhvr>
                                      <p:to>
                                        <p:strVal val="visible"/>
                                      </p:to>
                                    </p:set>
                                    <p:animEffect transition="in" filter="dissolve">
                                      <p:cBhvr>
                                        <p:cTn id="7" dur="500"/>
                                        <p:tgtEl>
                                          <p:spTgt spid="2324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2454">
                                            <p:txEl>
                                              <p:pRg st="1" end="1"/>
                                            </p:txEl>
                                          </p:spTgt>
                                        </p:tgtEl>
                                        <p:attrNameLst>
                                          <p:attrName>style.visibility</p:attrName>
                                        </p:attrNameLst>
                                      </p:cBhvr>
                                      <p:to>
                                        <p:strVal val="visible"/>
                                      </p:to>
                                    </p:set>
                                    <p:animEffect transition="in" filter="dissolve">
                                      <p:cBhvr>
                                        <p:cTn id="12" dur="500"/>
                                        <p:tgtEl>
                                          <p:spTgt spid="2324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2454">
                                            <p:txEl>
                                              <p:pRg st="2" end="2"/>
                                            </p:txEl>
                                          </p:spTgt>
                                        </p:tgtEl>
                                        <p:attrNameLst>
                                          <p:attrName>style.visibility</p:attrName>
                                        </p:attrNameLst>
                                      </p:cBhvr>
                                      <p:to>
                                        <p:strVal val="visible"/>
                                      </p:to>
                                    </p:set>
                                    <p:animEffect transition="in" filter="dissolve">
                                      <p:cBhvr>
                                        <p:cTn id="17" dur="500"/>
                                        <p:tgtEl>
                                          <p:spTgt spid="2324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4"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Text Box 1027"/>
          <p:cNvSpPr txBox="1">
            <a:spLocks noChangeArrowheads="1"/>
          </p:cNvSpPr>
          <p:nvPr/>
        </p:nvSpPr>
        <p:spPr bwMode="auto">
          <a:xfrm>
            <a:off x="304800" y="-9525"/>
            <a:ext cx="8305800" cy="1190625"/>
          </a:xfrm>
          <a:prstGeom prst="rect">
            <a:avLst/>
          </a:prstGeom>
          <a:noFill/>
          <a:ln w="38100">
            <a:noFill/>
            <a:miter lim="800000"/>
            <a:headEnd/>
            <a:tailEnd/>
          </a:ln>
          <a:effectLst/>
        </p:spPr>
        <p:txBody>
          <a:bodyPr>
            <a:spAutoFit/>
          </a:bodyPr>
          <a:lstStyle/>
          <a:p>
            <a:r>
              <a:rPr lang="en-US" sz="3600"/>
              <a:t>Does this decay occur?</a:t>
            </a:r>
          </a:p>
          <a:p>
            <a:r>
              <a:rPr lang="en-US" sz="3600">
                <a:sym typeface="Symbol" pitchFamily="18" charset="2"/>
              </a:rPr>
              <a:t>                </a:t>
            </a:r>
            <a:r>
              <a:rPr lang="en-US" sz="3600" baseline="30000">
                <a:sym typeface="Symbol" pitchFamily="18" charset="2"/>
              </a:rPr>
              <a:t>-</a:t>
            </a:r>
            <a:r>
              <a:rPr lang="en-US" sz="3600"/>
              <a:t>  ---&gt; </a:t>
            </a:r>
            <a:r>
              <a:rPr lang="en-US" sz="3600">
                <a:sym typeface="Symbol" pitchFamily="18" charset="2"/>
              </a:rPr>
              <a:t></a:t>
            </a:r>
            <a:r>
              <a:rPr lang="en-US" sz="3600" baseline="-25000">
                <a:sym typeface="Symbol" pitchFamily="18" charset="2"/>
              </a:rPr>
              <a:t>e</a:t>
            </a:r>
            <a:r>
              <a:rPr lang="en-US" sz="3600"/>
              <a:t> +  </a:t>
            </a:r>
            <a:r>
              <a:rPr lang="en-US" sz="3600">
                <a:sym typeface="Symbol" pitchFamily="18" charset="2"/>
              </a:rPr>
              <a:t></a:t>
            </a:r>
            <a:r>
              <a:rPr lang="en-US" sz="3600" baseline="-25000">
                <a:sym typeface="Symbol" pitchFamily="18" charset="2"/>
              </a:rPr>
              <a:t>e  </a:t>
            </a:r>
            <a:r>
              <a:rPr lang="en-US" sz="3600"/>
              <a:t>+  </a:t>
            </a:r>
            <a:r>
              <a:rPr lang="en-US" sz="3600">
                <a:sym typeface="Symbol" pitchFamily="18" charset="2"/>
              </a:rPr>
              <a:t></a:t>
            </a:r>
            <a:r>
              <a:rPr lang="en-US" sz="3600" baseline="-25000">
                <a:sym typeface="Symbol" pitchFamily="18" charset="2"/>
              </a:rPr>
              <a:t></a:t>
            </a:r>
          </a:p>
        </p:txBody>
      </p:sp>
      <p:sp>
        <p:nvSpPr>
          <p:cNvPr id="243716" name="Text Box 1028"/>
          <p:cNvSpPr txBox="1">
            <a:spLocks noChangeArrowheads="1"/>
          </p:cNvSpPr>
          <p:nvPr/>
        </p:nvSpPr>
        <p:spPr bwMode="auto">
          <a:xfrm>
            <a:off x="120650" y="1066800"/>
            <a:ext cx="184150" cy="519113"/>
          </a:xfrm>
          <a:prstGeom prst="rect">
            <a:avLst/>
          </a:prstGeom>
          <a:noFill/>
          <a:ln w="38100">
            <a:noFill/>
            <a:miter lim="800000"/>
            <a:headEnd/>
            <a:tailEnd/>
          </a:ln>
          <a:effectLst/>
        </p:spPr>
        <p:txBody>
          <a:bodyPr wrap="none">
            <a:spAutoFit/>
          </a:bodyPr>
          <a:lstStyle/>
          <a:p>
            <a:endParaRPr lang="en-US"/>
          </a:p>
        </p:txBody>
      </p:sp>
      <p:sp>
        <p:nvSpPr>
          <p:cNvPr id="243717" name="Text Box 1029"/>
          <p:cNvSpPr txBox="1">
            <a:spLocks noChangeArrowheads="1"/>
          </p:cNvSpPr>
          <p:nvPr/>
        </p:nvSpPr>
        <p:spPr bwMode="auto">
          <a:xfrm>
            <a:off x="6492312" y="5719227"/>
            <a:ext cx="2651688" cy="1138773"/>
          </a:xfrm>
          <a:prstGeom prst="rect">
            <a:avLst/>
          </a:prstGeom>
          <a:noFill/>
          <a:ln w="38100">
            <a:noFill/>
            <a:miter lim="800000"/>
            <a:headEnd/>
            <a:tailEnd/>
          </a:ln>
          <a:effectLst/>
        </p:spPr>
        <p:txBody>
          <a:bodyPr wrap="none">
            <a:spAutoFit/>
          </a:bodyPr>
          <a:lstStyle/>
          <a:p>
            <a:r>
              <a:rPr lang="en-US" sz="1600" dirty="0"/>
              <a:t>Charge is Not conserved</a:t>
            </a:r>
          </a:p>
          <a:p>
            <a:r>
              <a:rPr lang="en-US" sz="1600" dirty="0"/>
              <a:t>L</a:t>
            </a:r>
            <a:r>
              <a:rPr lang="en-US" sz="1600" baseline="-25000" dirty="0">
                <a:sym typeface="Symbol" pitchFamily="18" charset="2"/>
              </a:rPr>
              <a:t>e</a:t>
            </a:r>
            <a:r>
              <a:rPr lang="en-US" sz="1600" dirty="0"/>
              <a:t>: 0     =       1   +   -1     +   0</a:t>
            </a:r>
          </a:p>
          <a:p>
            <a:r>
              <a:rPr lang="en-US" sz="1600" dirty="0"/>
              <a:t>L</a:t>
            </a:r>
            <a:r>
              <a:rPr lang="en-US" sz="1600" baseline="-25000" dirty="0">
                <a:sym typeface="Symbol" pitchFamily="18" charset="2"/>
              </a:rPr>
              <a:t></a:t>
            </a:r>
            <a:r>
              <a:rPr lang="en-US" sz="1600" dirty="0"/>
              <a:t>:</a:t>
            </a:r>
            <a:r>
              <a:rPr lang="en-US" sz="2000" dirty="0"/>
              <a:t> </a:t>
            </a:r>
            <a:r>
              <a:rPr lang="en-US" sz="1600" dirty="0"/>
              <a:t>1     =       0   +  0       +   1</a:t>
            </a:r>
          </a:p>
          <a:p>
            <a:r>
              <a:rPr lang="en-US" sz="1600" dirty="0"/>
              <a:t>Does not occur   </a:t>
            </a:r>
          </a:p>
        </p:txBody>
      </p:sp>
      <p:sp>
        <p:nvSpPr>
          <p:cNvPr id="243718" name="Line 1030"/>
          <p:cNvSpPr>
            <a:spLocks noChangeShapeType="1"/>
          </p:cNvSpPr>
          <p:nvPr/>
        </p:nvSpPr>
        <p:spPr bwMode="auto">
          <a:xfrm>
            <a:off x="4587875" y="762000"/>
            <a:ext cx="304800" cy="0"/>
          </a:xfrm>
          <a:prstGeom prst="line">
            <a:avLst/>
          </a:prstGeom>
          <a:noFill/>
          <a:ln w="38100">
            <a:solidFill>
              <a:schemeClr val="tx1"/>
            </a:solidFill>
            <a:round/>
            <a:headEnd/>
            <a:tailEnd/>
          </a:ln>
          <a:effectLst/>
        </p:spPr>
        <p:txBody>
          <a:bodyPr>
            <a:spAutoFit/>
          </a:bodyPr>
          <a:lstStyle/>
          <a:p>
            <a:endParaRPr lang="en-US"/>
          </a:p>
        </p:txBody>
      </p:sp>
      <p:sp>
        <p:nvSpPr>
          <p:cNvPr id="243720" name="Text Box 1032"/>
          <p:cNvSpPr txBox="1">
            <a:spLocks noChangeArrowheads="1"/>
          </p:cNvSpPr>
          <p:nvPr/>
        </p:nvSpPr>
        <p:spPr bwMode="auto">
          <a:xfrm>
            <a:off x="0" y="4180344"/>
            <a:ext cx="6051657" cy="2677656"/>
          </a:xfrm>
          <a:prstGeom prst="rect">
            <a:avLst/>
          </a:prstGeom>
          <a:solidFill>
            <a:schemeClr val="bg1"/>
          </a:solidFill>
          <a:ln w="38100">
            <a:noFill/>
            <a:miter lim="800000"/>
            <a:headEnd/>
            <a:tailEnd/>
          </a:ln>
          <a:effectLst/>
        </p:spPr>
        <p:txBody>
          <a:bodyPr wrap="none">
            <a:spAutoFit/>
          </a:bodyPr>
          <a:lstStyle/>
          <a:p>
            <a:r>
              <a:rPr lang="en-US" sz="2400" dirty="0"/>
              <a:t>			 	L</a:t>
            </a:r>
            <a:r>
              <a:rPr lang="en-US" sz="2400" baseline="-25000" dirty="0"/>
              <a:t>e</a:t>
            </a:r>
            <a:r>
              <a:rPr lang="en-US" sz="2400" dirty="0"/>
              <a:t>	L</a:t>
            </a:r>
            <a:r>
              <a:rPr lang="en-US" sz="2400" baseline="-25000" dirty="0">
                <a:sym typeface="Symbol" pitchFamily="18" charset="2"/>
              </a:rPr>
              <a:t></a:t>
            </a:r>
            <a:r>
              <a:rPr lang="en-US" sz="2400" dirty="0">
                <a:sym typeface="Symbol" pitchFamily="18" charset="2"/>
              </a:rPr>
              <a:t>	L</a:t>
            </a:r>
            <a:r>
              <a:rPr lang="en-US" sz="2400" baseline="-25000" dirty="0">
                <a:sym typeface="Symbol" pitchFamily="18" charset="2"/>
              </a:rPr>
              <a:t></a:t>
            </a:r>
            <a:endParaRPr lang="en-US" sz="2400" baseline="-25000" dirty="0"/>
          </a:p>
          <a:p>
            <a:r>
              <a:rPr lang="en-US" sz="2400" dirty="0"/>
              <a:t>Electron		e-	+1	0	0</a:t>
            </a:r>
          </a:p>
          <a:p>
            <a:r>
              <a:rPr lang="en-US" sz="2400" dirty="0"/>
              <a:t>Neutrino (e)		</a:t>
            </a:r>
            <a:r>
              <a:rPr lang="en-US" sz="2400" dirty="0">
                <a:sym typeface="Symbol" pitchFamily="18" charset="2"/>
              </a:rPr>
              <a:t></a:t>
            </a:r>
            <a:r>
              <a:rPr lang="en-US" sz="2400" baseline="-25000" dirty="0">
                <a:sym typeface="Symbol" pitchFamily="18" charset="2"/>
              </a:rPr>
              <a:t>e</a:t>
            </a:r>
            <a:r>
              <a:rPr lang="en-US" sz="2400" dirty="0">
                <a:sym typeface="Symbol" pitchFamily="18" charset="2"/>
              </a:rPr>
              <a:t>	+1	0	0</a:t>
            </a:r>
            <a:endParaRPr lang="en-US" sz="2400" dirty="0"/>
          </a:p>
          <a:p>
            <a:r>
              <a:rPr lang="en-US" sz="2400" dirty="0"/>
              <a:t>Muon			</a:t>
            </a:r>
            <a:r>
              <a:rPr lang="en-US" sz="2400" dirty="0">
                <a:sym typeface="Symbol" pitchFamily="18" charset="2"/>
              </a:rPr>
              <a:t>-	0	+1	0</a:t>
            </a:r>
            <a:endParaRPr lang="en-US" sz="2400" dirty="0"/>
          </a:p>
          <a:p>
            <a:r>
              <a:rPr lang="en-US" sz="2400" dirty="0"/>
              <a:t>Neutrino (</a:t>
            </a:r>
            <a:r>
              <a:rPr lang="en-US" sz="2400" dirty="0">
                <a:sym typeface="Symbol" pitchFamily="18" charset="2"/>
              </a:rPr>
              <a:t>)		</a:t>
            </a:r>
            <a:r>
              <a:rPr lang="en-US" sz="2400" baseline="-25000" dirty="0">
                <a:sym typeface="Symbol" pitchFamily="18" charset="2"/>
              </a:rPr>
              <a:t></a:t>
            </a:r>
            <a:r>
              <a:rPr lang="en-US" sz="2400" dirty="0">
                <a:sym typeface="Symbol" pitchFamily="18" charset="2"/>
              </a:rPr>
              <a:t>	0	+1	0</a:t>
            </a:r>
            <a:endParaRPr lang="en-US" sz="2400" dirty="0"/>
          </a:p>
          <a:p>
            <a:r>
              <a:rPr lang="en-US" sz="2400" dirty="0"/>
              <a:t>Tau			</a:t>
            </a:r>
            <a:r>
              <a:rPr lang="en-US" sz="2400" dirty="0">
                <a:sym typeface="Symbol" pitchFamily="18" charset="2"/>
              </a:rPr>
              <a:t>-	0	0	+1</a:t>
            </a:r>
            <a:endParaRPr lang="en-US" sz="2400" dirty="0"/>
          </a:p>
          <a:p>
            <a:r>
              <a:rPr lang="en-US" sz="2400" dirty="0"/>
              <a:t>Neutrino (</a:t>
            </a:r>
            <a:r>
              <a:rPr lang="en-US" sz="2400" dirty="0">
                <a:sym typeface="Symbol" pitchFamily="18" charset="2"/>
              </a:rPr>
              <a:t>)		</a:t>
            </a:r>
            <a:r>
              <a:rPr lang="en-US" sz="2400" baseline="-25000" dirty="0">
                <a:sym typeface="Symbol" pitchFamily="18" charset="2"/>
              </a:rPr>
              <a:t></a:t>
            </a:r>
            <a:r>
              <a:rPr lang="en-US" sz="2400" dirty="0">
                <a:sym typeface="Symbol" pitchFamily="18" charset="2"/>
              </a:rPr>
              <a:t>	0	0	+1</a:t>
            </a:r>
          </a:p>
        </p:txBody>
      </p:sp>
      <p:grpSp>
        <p:nvGrpSpPr>
          <p:cNvPr id="16" name="Group 7"/>
          <p:cNvGrpSpPr/>
          <p:nvPr/>
        </p:nvGrpSpPr>
        <p:grpSpPr>
          <a:xfrm>
            <a:off x="609600" y="762000"/>
            <a:ext cx="8001000" cy="3048000"/>
            <a:chOff x="609600" y="762000"/>
            <a:chExt cx="8001000" cy="3048000"/>
          </a:xfrm>
        </p:grpSpPr>
        <p:sp>
          <p:nvSpPr>
            <p:cNvPr id="17" name="TextBox 16"/>
            <p:cNvSpPr txBox="1"/>
            <p:nvPr/>
          </p:nvSpPr>
          <p:spPr>
            <a:xfrm>
              <a:off x="685800" y="1143000"/>
              <a:ext cx="822661" cy="2623795"/>
            </a:xfrm>
            <a:prstGeom prst="rect">
              <a:avLst/>
            </a:prstGeom>
            <a:noFill/>
          </p:spPr>
          <p:txBody>
            <a:bodyPr wrap="none" rtlCol="0">
              <a:spAutoFit/>
            </a:bodyPr>
            <a:lstStyle/>
            <a:p>
              <a:r>
                <a:rPr lang="en-US" dirty="0" smtClean="0"/>
                <a:t>q</a:t>
              </a:r>
            </a:p>
            <a:p>
              <a:endParaRPr lang="en-US" sz="1050" dirty="0" smtClean="0"/>
            </a:p>
            <a:p>
              <a:r>
                <a:rPr lang="en-US" dirty="0" smtClean="0"/>
                <a:t>L</a:t>
              </a:r>
              <a:r>
                <a:rPr lang="en-US" baseline="-25000" dirty="0" smtClean="0"/>
                <a:t>e</a:t>
              </a:r>
            </a:p>
            <a:p>
              <a:endParaRPr lang="en-US" sz="1050" baseline="-25000" dirty="0" smtClean="0"/>
            </a:p>
            <a:p>
              <a:r>
                <a:rPr lang="en-US" dirty="0" smtClean="0"/>
                <a:t>L</a:t>
              </a:r>
              <a:r>
                <a:rPr lang="en-US" baseline="-25000" dirty="0" smtClean="0">
                  <a:sym typeface="Symbol" pitchFamily="18" charset="2"/>
                </a:rPr>
                <a:t></a:t>
              </a:r>
            </a:p>
            <a:p>
              <a:endParaRPr lang="en-US" sz="1050" baseline="-25000" dirty="0" smtClean="0">
                <a:sym typeface="Symbol" pitchFamily="18" charset="2"/>
              </a:endParaRPr>
            </a:p>
            <a:p>
              <a:r>
                <a:rPr lang="en-US" dirty="0" smtClean="0">
                  <a:sym typeface="Symbol" pitchFamily="18" charset="2"/>
                </a:rPr>
                <a:t>L</a:t>
              </a:r>
              <a:r>
                <a:rPr lang="en-US" baseline="-25000" dirty="0" smtClean="0">
                  <a:sym typeface="Symbol" pitchFamily="18" charset="2"/>
                </a:rPr>
                <a:t></a:t>
              </a:r>
            </a:p>
            <a:p>
              <a:r>
                <a:rPr lang="en-US" dirty="0" smtClean="0">
                  <a:sym typeface="Symbol" pitchFamily="18" charset="2"/>
                </a:rPr>
                <a:t>M/E</a:t>
              </a:r>
              <a:endParaRPr lang="en-US" dirty="0"/>
            </a:p>
          </p:txBody>
        </p:sp>
        <p:cxnSp>
          <p:nvCxnSpPr>
            <p:cNvPr id="18" name="Straight Connector 17"/>
            <p:cNvCxnSpPr/>
            <p:nvPr/>
          </p:nvCxnSpPr>
          <p:spPr bwMode="auto">
            <a:xfrm>
              <a:off x="609600" y="12192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609600" y="1743075"/>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609600" y="22860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609600" y="28194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609600" y="3308968"/>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1524000" y="762000"/>
              <a:ext cx="0" cy="3048000"/>
            </a:xfrm>
            <a:prstGeom prst="line">
              <a:avLst/>
            </a:prstGeom>
            <a:noFill/>
            <a:ln w="38100" cap="flat" cmpd="sng" algn="ctr">
              <a:solidFill>
                <a:schemeClr val="tx1"/>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3717">
                                            <p:txEl>
                                              <p:pRg st="0" end="0"/>
                                            </p:txEl>
                                          </p:spTgt>
                                        </p:tgtEl>
                                        <p:attrNameLst>
                                          <p:attrName>style.visibility</p:attrName>
                                        </p:attrNameLst>
                                      </p:cBhvr>
                                      <p:to>
                                        <p:strVal val="visible"/>
                                      </p:to>
                                    </p:set>
                                    <p:animEffect transition="in" filter="dissolve">
                                      <p:cBhvr>
                                        <p:cTn id="7" dur="500"/>
                                        <p:tgtEl>
                                          <p:spTgt spid="2437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3717">
                                            <p:txEl>
                                              <p:pRg st="1" end="1"/>
                                            </p:txEl>
                                          </p:spTgt>
                                        </p:tgtEl>
                                        <p:attrNameLst>
                                          <p:attrName>style.visibility</p:attrName>
                                        </p:attrNameLst>
                                      </p:cBhvr>
                                      <p:to>
                                        <p:strVal val="visible"/>
                                      </p:to>
                                    </p:set>
                                    <p:animEffect transition="in" filter="dissolve">
                                      <p:cBhvr>
                                        <p:cTn id="12" dur="500"/>
                                        <p:tgtEl>
                                          <p:spTgt spid="2437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3717">
                                            <p:txEl>
                                              <p:pRg st="2" end="2"/>
                                            </p:txEl>
                                          </p:spTgt>
                                        </p:tgtEl>
                                        <p:attrNameLst>
                                          <p:attrName>style.visibility</p:attrName>
                                        </p:attrNameLst>
                                      </p:cBhvr>
                                      <p:to>
                                        <p:strVal val="visible"/>
                                      </p:to>
                                    </p:set>
                                    <p:animEffect transition="in" filter="dissolve">
                                      <p:cBhvr>
                                        <p:cTn id="17" dur="500"/>
                                        <p:tgtEl>
                                          <p:spTgt spid="2437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3717">
                                            <p:txEl>
                                              <p:pRg st="3" end="3"/>
                                            </p:txEl>
                                          </p:spTgt>
                                        </p:tgtEl>
                                        <p:attrNameLst>
                                          <p:attrName>style.visibility</p:attrName>
                                        </p:attrNameLst>
                                      </p:cBhvr>
                                      <p:to>
                                        <p:strVal val="visible"/>
                                      </p:to>
                                    </p:set>
                                    <p:animEffect transition="in" filter="dissolve">
                                      <p:cBhvr>
                                        <p:cTn id="22" dur="500"/>
                                        <p:tgtEl>
                                          <p:spTgt spid="2437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3" name="Picture 3" descr="C:\Documents and Settings\622murray.TTSDCIM\Desktop\Table32_2.JPG"/>
          <p:cNvPicPr>
            <a:picLocks noChangeAspect="1" noChangeArrowheads="1"/>
          </p:cNvPicPr>
          <p:nvPr/>
        </p:nvPicPr>
        <p:blipFill>
          <a:blip r:embed="rId2" cstate="print"/>
          <a:srcRect r="65896" b="8888"/>
          <a:stretch>
            <a:fillRect/>
          </a:stretch>
        </p:blipFill>
        <p:spPr bwMode="auto">
          <a:xfrm>
            <a:off x="0" y="0"/>
            <a:ext cx="3124200" cy="663575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Text Box 1027"/>
          <p:cNvSpPr txBox="1">
            <a:spLocks noChangeArrowheads="1"/>
          </p:cNvSpPr>
          <p:nvPr/>
        </p:nvSpPr>
        <p:spPr bwMode="auto">
          <a:xfrm>
            <a:off x="304800" y="-9525"/>
            <a:ext cx="8305800" cy="1190625"/>
          </a:xfrm>
          <a:prstGeom prst="rect">
            <a:avLst/>
          </a:prstGeom>
          <a:noFill/>
          <a:ln w="38100">
            <a:noFill/>
            <a:miter lim="800000"/>
            <a:headEnd/>
            <a:tailEnd/>
          </a:ln>
          <a:effectLst/>
        </p:spPr>
        <p:txBody>
          <a:bodyPr>
            <a:spAutoFit/>
          </a:bodyPr>
          <a:lstStyle/>
          <a:p>
            <a:r>
              <a:rPr lang="en-US" sz="3600" dirty="0"/>
              <a:t>Does this decay occur?</a:t>
            </a:r>
          </a:p>
          <a:p>
            <a:r>
              <a:rPr lang="en-US" sz="3600" dirty="0">
                <a:sym typeface="Symbol" pitchFamily="18" charset="2"/>
              </a:rPr>
              <a:t>                </a:t>
            </a:r>
            <a:r>
              <a:rPr lang="en-US" sz="3600" baseline="30000" dirty="0">
                <a:sym typeface="Symbol" pitchFamily="18" charset="2"/>
              </a:rPr>
              <a:t>-</a:t>
            </a:r>
            <a:r>
              <a:rPr lang="en-US" sz="3600" dirty="0"/>
              <a:t>  ---&gt; </a:t>
            </a:r>
            <a:r>
              <a:rPr lang="en-US" sz="3600" dirty="0" smtClean="0">
                <a:sym typeface="Symbol"/>
              </a:rPr>
              <a:t></a:t>
            </a:r>
            <a:r>
              <a:rPr lang="en-US" sz="3600" baseline="30000" dirty="0" smtClean="0">
                <a:sym typeface="Symbol"/>
              </a:rPr>
              <a:t>-</a:t>
            </a:r>
            <a:r>
              <a:rPr lang="en-US" sz="3600" dirty="0" smtClean="0"/>
              <a:t> </a:t>
            </a:r>
            <a:r>
              <a:rPr lang="en-US" sz="3600" dirty="0"/>
              <a:t>+  </a:t>
            </a:r>
            <a:r>
              <a:rPr lang="en-US" sz="3600" dirty="0" smtClean="0">
                <a:sym typeface="Symbol" pitchFamily="18" charset="2"/>
              </a:rPr>
              <a:t></a:t>
            </a:r>
            <a:r>
              <a:rPr lang="en-US" sz="3600" baseline="-25000" dirty="0" smtClean="0">
                <a:sym typeface="Symbol"/>
              </a:rPr>
              <a:t></a:t>
            </a:r>
            <a:r>
              <a:rPr lang="en-US" sz="3600" baseline="-25000" dirty="0" smtClean="0">
                <a:sym typeface="Symbol" pitchFamily="18" charset="2"/>
              </a:rPr>
              <a:t>  </a:t>
            </a:r>
            <a:r>
              <a:rPr lang="en-US" sz="3600" dirty="0"/>
              <a:t>+  </a:t>
            </a:r>
            <a:r>
              <a:rPr lang="en-US" sz="3600" dirty="0">
                <a:sym typeface="Symbol" pitchFamily="18" charset="2"/>
              </a:rPr>
              <a:t></a:t>
            </a:r>
            <a:r>
              <a:rPr lang="en-US" sz="3600" baseline="-25000" dirty="0">
                <a:sym typeface="Symbol" pitchFamily="18" charset="2"/>
              </a:rPr>
              <a:t></a:t>
            </a:r>
          </a:p>
        </p:txBody>
      </p:sp>
      <p:sp>
        <p:nvSpPr>
          <p:cNvPr id="243716" name="Text Box 1028"/>
          <p:cNvSpPr txBox="1">
            <a:spLocks noChangeArrowheads="1"/>
          </p:cNvSpPr>
          <p:nvPr/>
        </p:nvSpPr>
        <p:spPr bwMode="auto">
          <a:xfrm>
            <a:off x="120650" y="1066800"/>
            <a:ext cx="184150" cy="519113"/>
          </a:xfrm>
          <a:prstGeom prst="rect">
            <a:avLst/>
          </a:prstGeom>
          <a:noFill/>
          <a:ln w="38100">
            <a:noFill/>
            <a:miter lim="800000"/>
            <a:headEnd/>
            <a:tailEnd/>
          </a:ln>
          <a:effectLst/>
        </p:spPr>
        <p:txBody>
          <a:bodyPr wrap="none">
            <a:spAutoFit/>
          </a:bodyPr>
          <a:lstStyle/>
          <a:p>
            <a:endParaRPr lang="en-US"/>
          </a:p>
        </p:txBody>
      </p:sp>
      <p:sp>
        <p:nvSpPr>
          <p:cNvPr id="243717" name="Text Box 1029"/>
          <p:cNvSpPr txBox="1">
            <a:spLocks noChangeArrowheads="1"/>
          </p:cNvSpPr>
          <p:nvPr/>
        </p:nvSpPr>
        <p:spPr bwMode="auto">
          <a:xfrm>
            <a:off x="6492312" y="5719227"/>
            <a:ext cx="2549096" cy="1138773"/>
          </a:xfrm>
          <a:prstGeom prst="rect">
            <a:avLst/>
          </a:prstGeom>
          <a:noFill/>
          <a:ln w="38100">
            <a:noFill/>
            <a:miter lim="800000"/>
            <a:headEnd/>
            <a:tailEnd/>
          </a:ln>
          <a:effectLst/>
        </p:spPr>
        <p:txBody>
          <a:bodyPr wrap="none">
            <a:spAutoFit/>
          </a:bodyPr>
          <a:lstStyle/>
          <a:p>
            <a:r>
              <a:rPr lang="en-US" sz="1600" dirty="0"/>
              <a:t>Charge is </a:t>
            </a:r>
            <a:r>
              <a:rPr lang="en-US" sz="1600" dirty="0" smtClean="0"/>
              <a:t>conserved</a:t>
            </a:r>
            <a:endParaRPr lang="en-US" sz="1600" dirty="0"/>
          </a:p>
          <a:p>
            <a:r>
              <a:rPr lang="en-US" sz="1600" dirty="0" smtClean="0"/>
              <a:t>L</a:t>
            </a:r>
            <a:r>
              <a:rPr lang="en-US" sz="1600" baseline="-25000" dirty="0">
                <a:sym typeface="Symbol" pitchFamily="18" charset="2"/>
              </a:rPr>
              <a:t></a:t>
            </a:r>
            <a:r>
              <a:rPr lang="en-US" sz="1600" dirty="0"/>
              <a:t>:</a:t>
            </a:r>
            <a:r>
              <a:rPr lang="en-US" sz="2000" dirty="0"/>
              <a:t> </a:t>
            </a:r>
            <a:r>
              <a:rPr lang="en-US" sz="1600" dirty="0"/>
              <a:t>1     =       0   +  0     </a:t>
            </a:r>
            <a:r>
              <a:rPr lang="en-US" sz="1600" dirty="0" smtClean="0"/>
              <a:t>+   1</a:t>
            </a:r>
          </a:p>
          <a:p>
            <a:r>
              <a:rPr lang="en-US" sz="1600" dirty="0" smtClean="0"/>
              <a:t>mass increases</a:t>
            </a:r>
            <a:endParaRPr lang="en-US" sz="1600" dirty="0"/>
          </a:p>
          <a:p>
            <a:r>
              <a:rPr lang="en-US" sz="1600" dirty="0"/>
              <a:t>Does not occur   </a:t>
            </a:r>
          </a:p>
        </p:txBody>
      </p:sp>
      <p:sp>
        <p:nvSpPr>
          <p:cNvPr id="243718" name="Line 1030"/>
          <p:cNvSpPr>
            <a:spLocks noChangeShapeType="1"/>
          </p:cNvSpPr>
          <p:nvPr/>
        </p:nvSpPr>
        <p:spPr bwMode="auto">
          <a:xfrm>
            <a:off x="4495800" y="762000"/>
            <a:ext cx="304800" cy="0"/>
          </a:xfrm>
          <a:prstGeom prst="line">
            <a:avLst/>
          </a:prstGeom>
          <a:noFill/>
          <a:ln w="38100">
            <a:solidFill>
              <a:schemeClr val="tx1"/>
            </a:solidFill>
            <a:round/>
            <a:headEnd/>
            <a:tailEnd/>
          </a:ln>
          <a:effectLst/>
        </p:spPr>
        <p:txBody>
          <a:bodyPr>
            <a:spAutoFit/>
          </a:bodyPr>
          <a:lstStyle/>
          <a:p>
            <a:endParaRPr lang="en-US"/>
          </a:p>
        </p:txBody>
      </p:sp>
      <p:sp>
        <p:nvSpPr>
          <p:cNvPr id="243720" name="Text Box 1032"/>
          <p:cNvSpPr txBox="1">
            <a:spLocks noChangeArrowheads="1"/>
          </p:cNvSpPr>
          <p:nvPr/>
        </p:nvSpPr>
        <p:spPr bwMode="auto">
          <a:xfrm>
            <a:off x="0" y="4118789"/>
            <a:ext cx="6048375" cy="2739211"/>
          </a:xfrm>
          <a:prstGeom prst="rect">
            <a:avLst/>
          </a:prstGeom>
          <a:solidFill>
            <a:schemeClr val="bg1"/>
          </a:solidFill>
          <a:ln w="38100">
            <a:noFill/>
            <a:miter lim="800000"/>
            <a:headEnd/>
            <a:tailEnd/>
          </a:ln>
          <a:effectLst/>
        </p:spPr>
        <p:txBody>
          <a:bodyPr wrap="square">
            <a:spAutoFit/>
          </a:bodyPr>
          <a:lstStyle/>
          <a:p>
            <a:r>
              <a:rPr lang="en-US" sz="2400" dirty="0"/>
              <a:t>			 	L</a:t>
            </a:r>
            <a:r>
              <a:rPr lang="en-US" sz="2400" baseline="-25000" dirty="0"/>
              <a:t>e</a:t>
            </a:r>
            <a:r>
              <a:rPr lang="en-US" sz="2400" dirty="0"/>
              <a:t>	L</a:t>
            </a:r>
            <a:r>
              <a:rPr lang="en-US" sz="2400" baseline="-25000" dirty="0">
                <a:sym typeface="Symbol" pitchFamily="18" charset="2"/>
              </a:rPr>
              <a:t></a:t>
            </a:r>
            <a:r>
              <a:rPr lang="en-US" sz="2400" dirty="0">
                <a:sym typeface="Symbol" pitchFamily="18" charset="2"/>
              </a:rPr>
              <a:t>	L</a:t>
            </a:r>
            <a:r>
              <a:rPr lang="en-US" sz="2400" baseline="-25000" dirty="0">
                <a:sym typeface="Symbol" pitchFamily="18" charset="2"/>
              </a:rPr>
              <a:t></a:t>
            </a:r>
            <a:endParaRPr lang="en-US" sz="2400" baseline="-25000" dirty="0"/>
          </a:p>
          <a:p>
            <a:r>
              <a:rPr lang="en-US" sz="2400" dirty="0"/>
              <a:t>Electron		e-	+1	0	0</a:t>
            </a:r>
          </a:p>
          <a:p>
            <a:r>
              <a:rPr lang="en-US" sz="2400" dirty="0"/>
              <a:t>Neutrino (e)		</a:t>
            </a:r>
            <a:r>
              <a:rPr lang="en-US" sz="2400" dirty="0">
                <a:sym typeface="Symbol" pitchFamily="18" charset="2"/>
              </a:rPr>
              <a:t></a:t>
            </a:r>
            <a:r>
              <a:rPr lang="en-US" sz="2400" baseline="-25000" dirty="0">
                <a:sym typeface="Symbol" pitchFamily="18" charset="2"/>
              </a:rPr>
              <a:t>e</a:t>
            </a:r>
            <a:r>
              <a:rPr lang="en-US" sz="2400" dirty="0">
                <a:sym typeface="Symbol" pitchFamily="18" charset="2"/>
              </a:rPr>
              <a:t>	+1	0	0</a:t>
            </a:r>
            <a:endParaRPr lang="en-US" sz="2400" dirty="0"/>
          </a:p>
          <a:p>
            <a:r>
              <a:rPr lang="en-US" sz="2400" dirty="0"/>
              <a:t>Muon			</a:t>
            </a:r>
            <a:r>
              <a:rPr lang="en-US" sz="2400" dirty="0">
                <a:sym typeface="Symbol" pitchFamily="18" charset="2"/>
              </a:rPr>
              <a:t>-	0	+1	0</a:t>
            </a:r>
            <a:endParaRPr lang="en-US" sz="2400" dirty="0"/>
          </a:p>
          <a:p>
            <a:r>
              <a:rPr lang="en-US" sz="2400" dirty="0"/>
              <a:t>Neutrino (</a:t>
            </a:r>
            <a:r>
              <a:rPr lang="en-US" sz="2400" dirty="0">
                <a:sym typeface="Symbol" pitchFamily="18" charset="2"/>
              </a:rPr>
              <a:t>)		</a:t>
            </a:r>
            <a:r>
              <a:rPr lang="en-US" sz="2400" baseline="-25000" dirty="0">
                <a:sym typeface="Symbol" pitchFamily="18" charset="2"/>
              </a:rPr>
              <a:t></a:t>
            </a:r>
            <a:r>
              <a:rPr lang="en-US" sz="2400" dirty="0">
                <a:sym typeface="Symbol" pitchFamily="18" charset="2"/>
              </a:rPr>
              <a:t>	0	+1	0</a:t>
            </a:r>
            <a:endParaRPr lang="en-US" sz="2400" dirty="0"/>
          </a:p>
          <a:p>
            <a:r>
              <a:rPr lang="en-US" sz="2400" dirty="0"/>
              <a:t>Tau			</a:t>
            </a:r>
            <a:r>
              <a:rPr lang="en-US" sz="2400" dirty="0">
                <a:sym typeface="Symbol" pitchFamily="18" charset="2"/>
              </a:rPr>
              <a:t>-	0	0	+1</a:t>
            </a:r>
            <a:endParaRPr lang="en-US" sz="2400" dirty="0"/>
          </a:p>
          <a:p>
            <a:r>
              <a:rPr lang="en-US" sz="2400" dirty="0"/>
              <a:t>Neutrino (</a:t>
            </a:r>
            <a:r>
              <a:rPr lang="en-US" sz="2400" dirty="0">
                <a:sym typeface="Symbol" pitchFamily="18" charset="2"/>
              </a:rPr>
              <a:t>)		</a:t>
            </a:r>
            <a:r>
              <a:rPr lang="en-US" sz="2400" baseline="-25000" dirty="0">
                <a:sym typeface="Symbol" pitchFamily="18" charset="2"/>
              </a:rPr>
              <a:t></a:t>
            </a:r>
            <a:r>
              <a:rPr lang="en-US" sz="2400" dirty="0">
                <a:sym typeface="Symbol" pitchFamily="18" charset="2"/>
              </a:rPr>
              <a:t>	0	0	+1</a:t>
            </a:r>
          </a:p>
        </p:txBody>
      </p:sp>
      <p:grpSp>
        <p:nvGrpSpPr>
          <p:cNvPr id="2" name="Group 7"/>
          <p:cNvGrpSpPr/>
          <p:nvPr/>
        </p:nvGrpSpPr>
        <p:grpSpPr>
          <a:xfrm>
            <a:off x="609600" y="762000"/>
            <a:ext cx="8001000" cy="3048000"/>
            <a:chOff x="609600" y="762000"/>
            <a:chExt cx="8001000" cy="3048000"/>
          </a:xfrm>
        </p:grpSpPr>
        <p:sp>
          <p:nvSpPr>
            <p:cNvPr id="9" name="TextBox 8"/>
            <p:cNvSpPr txBox="1"/>
            <p:nvPr/>
          </p:nvSpPr>
          <p:spPr>
            <a:xfrm>
              <a:off x="685800" y="1143000"/>
              <a:ext cx="822661" cy="2623795"/>
            </a:xfrm>
            <a:prstGeom prst="rect">
              <a:avLst/>
            </a:prstGeom>
            <a:noFill/>
          </p:spPr>
          <p:txBody>
            <a:bodyPr wrap="none" rtlCol="0">
              <a:spAutoFit/>
            </a:bodyPr>
            <a:lstStyle/>
            <a:p>
              <a:r>
                <a:rPr lang="en-US" dirty="0" smtClean="0"/>
                <a:t>q</a:t>
              </a:r>
            </a:p>
            <a:p>
              <a:endParaRPr lang="en-US" sz="1050" dirty="0" smtClean="0"/>
            </a:p>
            <a:p>
              <a:r>
                <a:rPr lang="en-US" dirty="0" smtClean="0"/>
                <a:t>L</a:t>
              </a:r>
              <a:r>
                <a:rPr lang="en-US" baseline="-25000" dirty="0" smtClean="0"/>
                <a:t>e</a:t>
              </a:r>
            </a:p>
            <a:p>
              <a:endParaRPr lang="en-US" sz="1050" baseline="-25000" dirty="0" smtClean="0"/>
            </a:p>
            <a:p>
              <a:r>
                <a:rPr lang="en-US" dirty="0" smtClean="0"/>
                <a:t>L</a:t>
              </a:r>
              <a:r>
                <a:rPr lang="en-US" baseline="-25000" dirty="0" smtClean="0">
                  <a:sym typeface="Symbol" pitchFamily="18" charset="2"/>
                </a:rPr>
                <a:t></a:t>
              </a:r>
            </a:p>
            <a:p>
              <a:endParaRPr lang="en-US" sz="1050" baseline="-25000" dirty="0" smtClean="0">
                <a:sym typeface="Symbol" pitchFamily="18" charset="2"/>
              </a:endParaRPr>
            </a:p>
            <a:p>
              <a:r>
                <a:rPr lang="en-US" dirty="0" smtClean="0">
                  <a:sym typeface="Symbol" pitchFamily="18" charset="2"/>
                </a:rPr>
                <a:t>L</a:t>
              </a:r>
              <a:r>
                <a:rPr lang="en-US" baseline="-25000" dirty="0" smtClean="0">
                  <a:sym typeface="Symbol" pitchFamily="18" charset="2"/>
                </a:rPr>
                <a:t></a:t>
              </a:r>
            </a:p>
            <a:p>
              <a:r>
                <a:rPr lang="en-US" dirty="0" smtClean="0">
                  <a:sym typeface="Symbol" pitchFamily="18" charset="2"/>
                </a:rPr>
                <a:t>M/E</a:t>
              </a:r>
              <a:endParaRPr lang="en-US" dirty="0"/>
            </a:p>
          </p:txBody>
        </p:sp>
        <p:cxnSp>
          <p:nvCxnSpPr>
            <p:cNvPr id="10" name="Straight Connector 9"/>
            <p:cNvCxnSpPr/>
            <p:nvPr/>
          </p:nvCxnSpPr>
          <p:spPr bwMode="auto">
            <a:xfrm>
              <a:off x="609600" y="12192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609600" y="1743075"/>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609600" y="22860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609600" y="28194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609600" y="3308968"/>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524000" y="762000"/>
              <a:ext cx="0" cy="3048000"/>
            </a:xfrm>
            <a:prstGeom prst="line">
              <a:avLst/>
            </a:prstGeom>
            <a:noFill/>
            <a:ln w="38100" cap="flat" cmpd="sng" algn="ctr">
              <a:solidFill>
                <a:schemeClr val="tx1"/>
              </a:solidFill>
              <a:prstDash val="solid"/>
              <a:round/>
              <a:headEnd type="none" w="med" len="med"/>
              <a:tailEnd type="none" w="med" len="med"/>
            </a:ln>
            <a:effectLst/>
          </p:spPr>
        </p:cxnSp>
      </p:grpSp>
      <p:cxnSp>
        <p:nvCxnSpPr>
          <p:cNvPr id="17" name="Straight Connector 16"/>
          <p:cNvCxnSpPr/>
          <p:nvPr/>
        </p:nvCxnSpPr>
        <p:spPr bwMode="auto">
          <a:xfrm>
            <a:off x="609600" y="3810000"/>
            <a:ext cx="8001000" cy="0"/>
          </a:xfrm>
          <a:prstGeom prst="line">
            <a:avLst/>
          </a:prstGeom>
          <a:noFill/>
          <a:ln w="12700"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3717">
                                            <p:txEl>
                                              <p:pRg st="0" end="0"/>
                                            </p:txEl>
                                          </p:spTgt>
                                        </p:tgtEl>
                                        <p:attrNameLst>
                                          <p:attrName>style.visibility</p:attrName>
                                        </p:attrNameLst>
                                      </p:cBhvr>
                                      <p:to>
                                        <p:strVal val="visible"/>
                                      </p:to>
                                    </p:set>
                                    <p:animEffect transition="in" filter="dissolve">
                                      <p:cBhvr>
                                        <p:cTn id="7" dur="500"/>
                                        <p:tgtEl>
                                          <p:spTgt spid="2437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3717">
                                            <p:txEl>
                                              <p:pRg st="1" end="1"/>
                                            </p:txEl>
                                          </p:spTgt>
                                        </p:tgtEl>
                                        <p:attrNameLst>
                                          <p:attrName>style.visibility</p:attrName>
                                        </p:attrNameLst>
                                      </p:cBhvr>
                                      <p:to>
                                        <p:strVal val="visible"/>
                                      </p:to>
                                    </p:set>
                                    <p:animEffect transition="in" filter="dissolve">
                                      <p:cBhvr>
                                        <p:cTn id="12" dur="500"/>
                                        <p:tgtEl>
                                          <p:spTgt spid="2437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3717">
                                            <p:txEl>
                                              <p:pRg st="2" end="2"/>
                                            </p:txEl>
                                          </p:spTgt>
                                        </p:tgtEl>
                                        <p:attrNameLst>
                                          <p:attrName>style.visibility</p:attrName>
                                        </p:attrNameLst>
                                      </p:cBhvr>
                                      <p:to>
                                        <p:strVal val="visible"/>
                                      </p:to>
                                    </p:set>
                                    <p:animEffect transition="in" filter="dissolve">
                                      <p:cBhvr>
                                        <p:cTn id="17" dur="500"/>
                                        <p:tgtEl>
                                          <p:spTgt spid="2437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3717">
                                            <p:txEl>
                                              <p:pRg st="3" end="3"/>
                                            </p:txEl>
                                          </p:spTgt>
                                        </p:tgtEl>
                                        <p:attrNameLst>
                                          <p:attrName>style.visibility</p:attrName>
                                        </p:attrNameLst>
                                      </p:cBhvr>
                                      <p:to>
                                        <p:strVal val="visible"/>
                                      </p:to>
                                    </p:set>
                                    <p:animEffect transition="in" filter="dissolve">
                                      <p:cBhvr>
                                        <p:cTn id="22" dur="500"/>
                                        <p:tgtEl>
                                          <p:spTgt spid="2437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p:cNvSpPr txBox="1">
            <a:spLocks noChangeArrowheads="1"/>
          </p:cNvSpPr>
          <p:nvPr/>
        </p:nvSpPr>
        <p:spPr bwMode="auto">
          <a:xfrm>
            <a:off x="541873" y="1066800"/>
            <a:ext cx="8065029" cy="2308324"/>
          </a:xfrm>
          <a:prstGeom prst="rect">
            <a:avLst/>
          </a:prstGeom>
          <a:noFill/>
          <a:ln w="25400">
            <a:noFill/>
            <a:miter lim="800000"/>
            <a:headEnd/>
            <a:tailEnd/>
          </a:ln>
          <a:effectLst/>
        </p:spPr>
        <p:txBody>
          <a:bodyPr wrap="none">
            <a:spAutoFit/>
          </a:bodyPr>
          <a:lstStyle/>
          <a:p>
            <a:pPr algn="ctr"/>
            <a:r>
              <a:rPr lang="en-US" sz="4800" u="sng" dirty="0"/>
              <a:t>Whiteboards:</a:t>
            </a:r>
          </a:p>
          <a:p>
            <a:pPr algn="ctr"/>
            <a:r>
              <a:rPr lang="en-US" sz="4800" dirty="0"/>
              <a:t> </a:t>
            </a:r>
            <a:r>
              <a:rPr lang="en-US" sz="4800" dirty="0" smtClean="0"/>
              <a:t>Find the missing decay product</a:t>
            </a:r>
            <a:endParaRPr lang="en-US" sz="4800" dirty="0"/>
          </a:p>
          <a:p>
            <a:pPr algn="ctr"/>
            <a:r>
              <a:rPr lang="en-US" sz="4800" dirty="0" smtClean="0"/>
              <a:t>1-5</a:t>
            </a:r>
            <a:endParaRPr lang="en-US" sz="4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Text Box 3"/>
          <p:cNvSpPr txBox="1">
            <a:spLocks noChangeArrowheads="1"/>
          </p:cNvSpPr>
          <p:nvPr/>
        </p:nvSpPr>
        <p:spPr bwMode="auto">
          <a:xfrm>
            <a:off x="0" y="6491288"/>
            <a:ext cx="382588" cy="381000"/>
          </a:xfrm>
          <a:prstGeom prst="rect">
            <a:avLst/>
          </a:prstGeom>
          <a:noFill/>
          <a:ln w="38100">
            <a:noFill/>
            <a:miter lim="800000"/>
            <a:headEnd/>
            <a:tailEnd/>
          </a:ln>
          <a:effectLst/>
        </p:spPr>
        <p:txBody>
          <a:bodyPr wrap="none">
            <a:spAutoFit/>
          </a:bodyPr>
          <a:lstStyle/>
          <a:p>
            <a:r>
              <a:rPr lang="en-US" sz="1400" b="1" dirty="0">
                <a:sym typeface="Symbol" pitchFamily="18" charset="2"/>
              </a:rPr>
              <a:t></a:t>
            </a:r>
            <a:r>
              <a:rPr lang="en-US" baseline="-25000" dirty="0">
                <a:sym typeface="Symbol" pitchFamily="18" charset="2"/>
              </a:rPr>
              <a:t></a:t>
            </a:r>
          </a:p>
        </p:txBody>
      </p:sp>
      <p:sp>
        <p:nvSpPr>
          <p:cNvPr id="230404" name="Text Box 4"/>
          <p:cNvSpPr txBox="1">
            <a:spLocks noChangeArrowheads="1"/>
          </p:cNvSpPr>
          <p:nvPr/>
        </p:nvSpPr>
        <p:spPr bwMode="auto">
          <a:xfrm>
            <a:off x="304800" y="-9525"/>
            <a:ext cx="8305800" cy="946150"/>
          </a:xfrm>
          <a:prstGeom prst="rect">
            <a:avLst/>
          </a:prstGeom>
          <a:noFill/>
          <a:ln w="38100">
            <a:noFill/>
            <a:miter lim="800000"/>
            <a:headEnd/>
            <a:tailEnd/>
          </a:ln>
          <a:effectLst/>
        </p:spPr>
        <p:txBody>
          <a:bodyPr>
            <a:spAutoFit/>
          </a:bodyPr>
          <a:lstStyle/>
          <a:p>
            <a:r>
              <a:rPr lang="en-US"/>
              <a:t>What is the missing decay product?</a:t>
            </a:r>
          </a:p>
          <a:p>
            <a:r>
              <a:rPr lang="en-US">
                <a:sym typeface="Symbol" pitchFamily="18" charset="2"/>
              </a:rPr>
              <a:t>                	</a:t>
            </a:r>
            <a:r>
              <a:rPr lang="en-US" baseline="30000">
                <a:sym typeface="Symbol" pitchFamily="18" charset="2"/>
              </a:rPr>
              <a:t>-</a:t>
            </a:r>
            <a:r>
              <a:rPr lang="en-US"/>
              <a:t>  ---&gt; 	</a:t>
            </a:r>
            <a:r>
              <a:rPr lang="en-US">
                <a:sym typeface="Symbol" pitchFamily="18" charset="2"/>
              </a:rPr>
              <a:t></a:t>
            </a:r>
            <a:r>
              <a:rPr lang="en-US" baseline="30000"/>
              <a:t>-</a:t>
            </a:r>
            <a:r>
              <a:rPr lang="en-US"/>
              <a:t> + 	</a:t>
            </a:r>
            <a:r>
              <a:rPr lang="en-US">
                <a:sym typeface="Symbol" pitchFamily="18" charset="2"/>
              </a:rPr>
              <a:t></a:t>
            </a:r>
            <a:r>
              <a:rPr lang="en-US" baseline="-25000">
                <a:sym typeface="Symbol" pitchFamily="18" charset="2"/>
              </a:rPr>
              <a:t></a:t>
            </a:r>
            <a:r>
              <a:rPr lang="en-US">
                <a:sym typeface="Symbol" pitchFamily="18" charset="2"/>
              </a:rPr>
              <a:t> + 	???</a:t>
            </a:r>
          </a:p>
        </p:txBody>
      </p:sp>
      <p:sp>
        <p:nvSpPr>
          <p:cNvPr id="230405" name="Text Box 5"/>
          <p:cNvSpPr txBox="1">
            <a:spLocks noChangeArrowheads="1"/>
          </p:cNvSpPr>
          <p:nvPr/>
        </p:nvSpPr>
        <p:spPr bwMode="auto">
          <a:xfrm>
            <a:off x="120650" y="1066800"/>
            <a:ext cx="184150" cy="519113"/>
          </a:xfrm>
          <a:prstGeom prst="rect">
            <a:avLst/>
          </a:prstGeom>
          <a:noFill/>
          <a:ln w="38100">
            <a:noFill/>
            <a:miter lim="800000"/>
            <a:headEnd/>
            <a:tailEnd/>
          </a:ln>
          <a:effectLst/>
        </p:spPr>
        <p:txBody>
          <a:bodyPr wrap="none">
            <a:spAutoFit/>
          </a:bodyPr>
          <a:lstStyle/>
          <a:p>
            <a:endParaRPr lang="en-US"/>
          </a:p>
        </p:txBody>
      </p:sp>
      <p:sp>
        <p:nvSpPr>
          <p:cNvPr id="230410" name="Line 10"/>
          <p:cNvSpPr>
            <a:spLocks noChangeShapeType="1"/>
          </p:cNvSpPr>
          <p:nvPr/>
        </p:nvSpPr>
        <p:spPr bwMode="auto">
          <a:xfrm>
            <a:off x="4953000" y="533400"/>
            <a:ext cx="304800" cy="0"/>
          </a:xfrm>
          <a:prstGeom prst="line">
            <a:avLst/>
          </a:prstGeom>
          <a:noFill/>
          <a:ln w="38100">
            <a:solidFill>
              <a:schemeClr val="tx1"/>
            </a:solidFill>
            <a:round/>
            <a:headEnd/>
            <a:tailEnd/>
          </a:ln>
          <a:effectLst/>
        </p:spPr>
        <p:txBody>
          <a:bodyPr>
            <a:spAutoFit/>
          </a:bodyPr>
          <a:lstStyle/>
          <a:p>
            <a:endParaRPr lang="en-US"/>
          </a:p>
        </p:txBody>
      </p:sp>
      <p:sp>
        <p:nvSpPr>
          <p:cNvPr id="230413" name="Text Box 13"/>
          <p:cNvSpPr txBox="1">
            <a:spLocks noChangeArrowheads="1"/>
          </p:cNvSpPr>
          <p:nvPr/>
        </p:nvSpPr>
        <p:spPr bwMode="auto">
          <a:xfrm>
            <a:off x="428625" y="3776663"/>
            <a:ext cx="6048375" cy="3081337"/>
          </a:xfrm>
          <a:prstGeom prst="rect">
            <a:avLst/>
          </a:prstGeom>
          <a:solidFill>
            <a:schemeClr val="bg1"/>
          </a:solidFill>
          <a:ln w="38100">
            <a:noFill/>
            <a:miter lim="800000"/>
            <a:headEnd/>
            <a:tailEnd/>
          </a:ln>
          <a:effectLst/>
        </p:spPr>
        <p:txBody>
          <a:bodyPr wrap="none">
            <a:spAutoFit/>
          </a:bodyPr>
          <a:lstStyle/>
          <a:p>
            <a:r>
              <a:rPr lang="en-US" dirty="0"/>
              <a:t>			 	L</a:t>
            </a:r>
            <a:r>
              <a:rPr lang="en-US" baseline="-25000" dirty="0"/>
              <a:t>e</a:t>
            </a:r>
            <a:r>
              <a:rPr lang="en-US" dirty="0"/>
              <a:t>	L</a:t>
            </a:r>
            <a:r>
              <a:rPr lang="en-US" baseline="-25000" dirty="0">
                <a:sym typeface="Symbol" pitchFamily="18" charset="2"/>
              </a:rPr>
              <a:t></a:t>
            </a:r>
            <a:r>
              <a:rPr lang="en-US" dirty="0">
                <a:sym typeface="Symbol" pitchFamily="18" charset="2"/>
              </a:rPr>
              <a:t>	L</a:t>
            </a:r>
            <a:r>
              <a:rPr lang="en-US" baseline="-25000" dirty="0">
                <a:sym typeface="Symbol" pitchFamily="18" charset="2"/>
              </a:rPr>
              <a:t></a:t>
            </a:r>
            <a:endParaRPr lang="en-US" baseline="-25000" dirty="0"/>
          </a:p>
          <a:p>
            <a:r>
              <a:rPr lang="en-US" dirty="0"/>
              <a:t>Electron		e-	+1	0	0</a:t>
            </a:r>
          </a:p>
          <a:p>
            <a:r>
              <a:rPr lang="en-US" dirty="0"/>
              <a:t>Neutrino (e)		</a:t>
            </a:r>
            <a:r>
              <a:rPr lang="en-US" dirty="0">
                <a:sym typeface="Symbol" pitchFamily="18" charset="2"/>
              </a:rPr>
              <a:t></a:t>
            </a:r>
            <a:r>
              <a:rPr lang="en-US" baseline="-25000" dirty="0">
                <a:sym typeface="Symbol" pitchFamily="18" charset="2"/>
              </a:rPr>
              <a:t>e</a:t>
            </a:r>
            <a:r>
              <a:rPr lang="en-US" dirty="0">
                <a:sym typeface="Symbol" pitchFamily="18" charset="2"/>
              </a:rPr>
              <a:t>	+1	0	0</a:t>
            </a:r>
            <a:endParaRPr lang="en-US" dirty="0"/>
          </a:p>
          <a:p>
            <a:r>
              <a:rPr lang="en-US" dirty="0"/>
              <a:t>Muon			</a:t>
            </a:r>
            <a:r>
              <a:rPr lang="en-US" dirty="0">
                <a:sym typeface="Symbol" pitchFamily="18" charset="2"/>
              </a:rPr>
              <a:t>-	0	+1	0</a:t>
            </a:r>
            <a:endParaRPr lang="en-US" dirty="0"/>
          </a:p>
          <a:p>
            <a:r>
              <a:rPr lang="en-US" dirty="0"/>
              <a:t>Neutrino (</a:t>
            </a:r>
            <a:r>
              <a:rPr lang="en-US" dirty="0">
                <a:sym typeface="Symbol" pitchFamily="18" charset="2"/>
              </a:rPr>
              <a:t>)		</a:t>
            </a:r>
            <a:r>
              <a:rPr lang="en-US" baseline="-25000" dirty="0">
                <a:sym typeface="Symbol" pitchFamily="18" charset="2"/>
              </a:rPr>
              <a:t></a:t>
            </a:r>
            <a:r>
              <a:rPr lang="en-US" dirty="0">
                <a:sym typeface="Symbol" pitchFamily="18" charset="2"/>
              </a:rPr>
              <a:t>	0	+1	0</a:t>
            </a:r>
            <a:endParaRPr lang="en-US" dirty="0"/>
          </a:p>
          <a:p>
            <a:r>
              <a:rPr lang="en-US" dirty="0"/>
              <a:t>Tau			</a:t>
            </a:r>
            <a:r>
              <a:rPr lang="en-US" dirty="0">
                <a:sym typeface="Symbol" pitchFamily="18" charset="2"/>
              </a:rPr>
              <a:t>-	0	0	+1</a:t>
            </a:r>
            <a:endParaRPr lang="en-US" dirty="0"/>
          </a:p>
          <a:p>
            <a:r>
              <a:rPr lang="en-US" dirty="0"/>
              <a:t>Neutrino (</a:t>
            </a:r>
            <a:r>
              <a:rPr lang="en-US" dirty="0">
                <a:sym typeface="Symbol" pitchFamily="18" charset="2"/>
              </a:rPr>
              <a:t>)		</a:t>
            </a:r>
            <a:r>
              <a:rPr lang="en-US" baseline="-25000" dirty="0">
                <a:sym typeface="Symbol" pitchFamily="18" charset="2"/>
              </a:rPr>
              <a:t></a:t>
            </a:r>
            <a:r>
              <a:rPr lang="en-US" dirty="0">
                <a:sym typeface="Symbol" pitchFamily="18" charset="2"/>
              </a:rPr>
              <a:t>	0	0	+1</a:t>
            </a:r>
          </a:p>
        </p:txBody>
      </p:sp>
      <p:grpSp>
        <p:nvGrpSpPr>
          <p:cNvPr id="8" name="Group 7"/>
          <p:cNvGrpSpPr/>
          <p:nvPr/>
        </p:nvGrpSpPr>
        <p:grpSpPr>
          <a:xfrm>
            <a:off x="609600" y="533400"/>
            <a:ext cx="8001000" cy="2650852"/>
            <a:chOff x="609600" y="762000"/>
            <a:chExt cx="8001000" cy="2650852"/>
          </a:xfrm>
        </p:grpSpPr>
        <p:sp>
          <p:nvSpPr>
            <p:cNvPr id="9" name="TextBox 8"/>
            <p:cNvSpPr txBox="1"/>
            <p:nvPr/>
          </p:nvSpPr>
          <p:spPr>
            <a:xfrm>
              <a:off x="685800" y="1143000"/>
              <a:ext cx="542136" cy="2269852"/>
            </a:xfrm>
            <a:prstGeom prst="rect">
              <a:avLst/>
            </a:prstGeom>
            <a:noFill/>
          </p:spPr>
          <p:txBody>
            <a:bodyPr wrap="none" rtlCol="0">
              <a:spAutoFit/>
            </a:bodyPr>
            <a:lstStyle/>
            <a:p>
              <a:r>
                <a:rPr lang="en-US" dirty="0" smtClean="0"/>
                <a:t>q</a:t>
              </a:r>
            </a:p>
            <a:p>
              <a:endParaRPr lang="en-US" sz="1050" dirty="0" smtClean="0"/>
            </a:p>
            <a:p>
              <a:r>
                <a:rPr lang="en-US" dirty="0" smtClean="0"/>
                <a:t>L</a:t>
              </a:r>
              <a:r>
                <a:rPr lang="en-US" baseline="-25000" dirty="0" smtClean="0"/>
                <a:t>e</a:t>
              </a:r>
            </a:p>
            <a:p>
              <a:endParaRPr lang="en-US" sz="1050" baseline="-25000" dirty="0" smtClean="0"/>
            </a:p>
            <a:p>
              <a:r>
                <a:rPr lang="en-US" dirty="0" smtClean="0"/>
                <a:t>L</a:t>
              </a:r>
              <a:r>
                <a:rPr lang="en-US" baseline="-25000" dirty="0" smtClean="0">
                  <a:sym typeface="Symbol" pitchFamily="18" charset="2"/>
                </a:rPr>
                <a:t></a:t>
              </a:r>
            </a:p>
            <a:p>
              <a:endParaRPr lang="en-US" sz="1050" baseline="-25000" dirty="0" smtClean="0">
                <a:sym typeface="Symbol" pitchFamily="18" charset="2"/>
              </a:endParaRPr>
            </a:p>
            <a:p>
              <a:r>
                <a:rPr lang="en-US" dirty="0" smtClean="0">
                  <a:sym typeface="Symbol" pitchFamily="18" charset="2"/>
                </a:rPr>
                <a:t>L</a:t>
              </a:r>
              <a:r>
                <a:rPr lang="en-US" baseline="-25000" dirty="0" smtClean="0">
                  <a:sym typeface="Symbol" pitchFamily="18" charset="2"/>
                </a:rPr>
                <a:t></a:t>
              </a:r>
              <a:endParaRPr lang="en-US" dirty="0"/>
            </a:p>
          </p:txBody>
        </p:sp>
        <p:cxnSp>
          <p:nvCxnSpPr>
            <p:cNvPr id="10" name="Straight Connector 9"/>
            <p:cNvCxnSpPr/>
            <p:nvPr/>
          </p:nvCxnSpPr>
          <p:spPr bwMode="auto">
            <a:xfrm>
              <a:off x="609600" y="12192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609600" y="1743075"/>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609600" y="22860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609600" y="28194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609600" y="33528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524000" y="762000"/>
              <a:ext cx="0" cy="2590800"/>
            </a:xfrm>
            <a:prstGeom prst="line">
              <a:avLst/>
            </a:prstGeom>
            <a:noFill/>
            <a:ln w="38100" cap="flat" cmpd="sng" algn="ctr">
              <a:solidFill>
                <a:schemeClr val="tx1"/>
              </a:solidFill>
              <a:prstDash val="solid"/>
              <a:round/>
              <a:headEnd type="none" w="med" len="med"/>
              <a:tailEnd type="none" w="med" len="med"/>
            </a:ln>
            <a:effectLst/>
          </p:spPr>
        </p:cxn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Image result for feynman diagram tau decay"/>
          <p:cNvPicPr>
            <a:picLocks noChangeAspect="1" noChangeArrowheads="1"/>
          </p:cNvPicPr>
          <p:nvPr/>
        </p:nvPicPr>
        <p:blipFill>
          <a:blip r:embed="rId2" cstate="print"/>
          <a:srcRect r="28811"/>
          <a:stretch>
            <a:fillRect/>
          </a:stretch>
        </p:blipFill>
        <p:spPr bwMode="auto">
          <a:xfrm>
            <a:off x="914400" y="1752600"/>
            <a:ext cx="4343400" cy="3160440"/>
          </a:xfrm>
          <a:prstGeom prst="rect">
            <a:avLst/>
          </a:prstGeom>
          <a:noFill/>
        </p:spPr>
      </p:pic>
      <p:pic>
        <p:nvPicPr>
          <p:cNvPr id="3" name="Picture 2" descr="Image result for feynman diagram tau decay"/>
          <p:cNvPicPr>
            <a:picLocks noChangeAspect="1" noChangeArrowheads="1"/>
          </p:cNvPicPr>
          <p:nvPr/>
        </p:nvPicPr>
        <p:blipFill>
          <a:blip r:embed="rId2" cstate="print"/>
          <a:srcRect l="81180" r="10077"/>
          <a:stretch>
            <a:fillRect/>
          </a:stretch>
        </p:blipFill>
        <p:spPr bwMode="auto">
          <a:xfrm>
            <a:off x="5257800" y="1752600"/>
            <a:ext cx="533400" cy="316044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Text Box 3"/>
          <p:cNvSpPr txBox="1">
            <a:spLocks noChangeArrowheads="1"/>
          </p:cNvSpPr>
          <p:nvPr/>
        </p:nvSpPr>
        <p:spPr bwMode="auto">
          <a:xfrm>
            <a:off x="0" y="6557963"/>
            <a:ext cx="365125" cy="304800"/>
          </a:xfrm>
          <a:prstGeom prst="rect">
            <a:avLst/>
          </a:prstGeom>
          <a:noFill/>
          <a:ln w="38100">
            <a:noFill/>
            <a:miter lim="800000"/>
            <a:headEnd/>
            <a:tailEnd/>
          </a:ln>
          <a:effectLst/>
        </p:spPr>
        <p:txBody>
          <a:bodyPr wrap="none">
            <a:spAutoFit/>
          </a:bodyPr>
          <a:lstStyle/>
          <a:p>
            <a:r>
              <a:rPr lang="en-US" sz="1400" b="1" dirty="0">
                <a:sym typeface="Symbol" pitchFamily="18" charset="2"/>
              </a:rPr>
              <a:t>e+</a:t>
            </a:r>
            <a:endParaRPr lang="en-US" sz="1400" b="1" baseline="-25000" dirty="0"/>
          </a:p>
        </p:txBody>
      </p:sp>
      <p:sp>
        <p:nvSpPr>
          <p:cNvPr id="224263" name="Text Box 7"/>
          <p:cNvSpPr txBox="1">
            <a:spLocks noChangeArrowheads="1"/>
          </p:cNvSpPr>
          <p:nvPr/>
        </p:nvSpPr>
        <p:spPr bwMode="auto">
          <a:xfrm>
            <a:off x="304800" y="-9525"/>
            <a:ext cx="8305800" cy="1190625"/>
          </a:xfrm>
          <a:prstGeom prst="rect">
            <a:avLst/>
          </a:prstGeom>
          <a:noFill/>
          <a:ln w="38100">
            <a:noFill/>
            <a:miter lim="800000"/>
            <a:headEnd/>
            <a:tailEnd/>
          </a:ln>
          <a:effectLst/>
        </p:spPr>
        <p:txBody>
          <a:bodyPr>
            <a:spAutoFit/>
          </a:bodyPr>
          <a:lstStyle/>
          <a:p>
            <a:r>
              <a:rPr lang="en-US" sz="3600"/>
              <a:t>What is the missing decay product?</a:t>
            </a:r>
          </a:p>
          <a:p>
            <a:r>
              <a:rPr lang="en-US" sz="3600">
                <a:sym typeface="Symbol" pitchFamily="18" charset="2"/>
              </a:rPr>
              <a:t>               </a:t>
            </a:r>
            <a:r>
              <a:rPr lang="en-US">
                <a:sym typeface="Symbol" pitchFamily="18" charset="2"/>
              </a:rPr>
              <a:t> </a:t>
            </a:r>
            <a:r>
              <a:rPr lang="en-US" baseline="30000">
                <a:sym typeface="Symbol" pitchFamily="18" charset="2"/>
              </a:rPr>
              <a:t>+</a:t>
            </a:r>
            <a:r>
              <a:rPr lang="en-US"/>
              <a:t>  ---&gt; 	?? +  </a:t>
            </a:r>
            <a:r>
              <a:rPr lang="en-US">
                <a:sym typeface="Symbol" pitchFamily="18" charset="2"/>
              </a:rPr>
              <a:t></a:t>
            </a:r>
            <a:r>
              <a:rPr lang="en-US" baseline="-25000">
                <a:sym typeface="Symbol" pitchFamily="18" charset="2"/>
              </a:rPr>
              <a:t></a:t>
            </a:r>
            <a:r>
              <a:rPr lang="en-US">
                <a:sym typeface="Symbol" pitchFamily="18" charset="2"/>
              </a:rPr>
              <a:t> +  	</a:t>
            </a:r>
            <a:r>
              <a:rPr lang="en-US" baseline="-25000">
                <a:sym typeface="Symbol" pitchFamily="18" charset="2"/>
              </a:rPr>
              <a:t>e</a:t>
            </a:r>
          </a:p>
        </p:txBody>
      </p:sp>
      <p:sp>
        <p:nvSpPr>
          <p:cNvPr id="224265" name="Text Box 9"/>
          <p:cNvSpPr txBox="1">
            <a:spLocks noChangeArrowheads="1"/>
          </p:cNvSpPr>
          <p:nvPr/>
        </p:nvSpPr>
        <p:spPr bwMode="auto">
          <a:xfrm>
            <a:off x="120650" y="1066800"/>
            <a:ext cx="184150" cy="519113"/>
          </a:xfrm>
          <a:prstGeom prst="rect">
            <a:avLst/>
          </a:prstGeom>
          <a:noFill/>
          <a:ln w="38100">
            <a:noFill/>
            <a:miter lim="800000"/>
            <a:headEnd/>
            <a:tailEnd/>
          </a:ln>
          <a:effectLst/>
        </p:spPr>
        <p:txBody>
          <a:bodyPr wrap="none">
            <a:spAutoFit/>
          </a:bodyPr>
          <a:lstStyle/>
          <a:p>
            <a:endParaRPr lang="en-US"/>
          </a:p>
        </p:txBody>
      </p:sp>
      <p:sp>
        <p:nvSpPr>
          <p:cNvPr id="224270" name="Line 14"/>
          <p:cNvSpPr>
            <a:spLocks noChangeShapeType="1"/>
          </p:cNvSpPr>
          <p:nvPr/>
        </p:nvSpPr>
        <p:spPr bwMode="auto">
          <a:xfrm>
            <a:off x="4800600" y="762000"/>
            <a:ext cx="304800" cy="0"/>
          </a:xfrm>
          <a:prstGeom prst="line">
            <a:avLst/>
          </a:prstGeom>
          <a:noFill/>
          <a:ln w="38100">
            <a:solidFill>
              <a:schemeClr val="tx1"/>
            </a:solidFill>
            <a:round/>
            <a:headEnd/>
            <a:tailEnd/>
          </a:ln>
          <a:effectLst/>
        </p:spPr>
        <p:txBody>
          <a:bodyPr>
            <a:spAutoFit/>
          </a:bodyPr>
          <a:lstStyle/>
          <a:p>
            <a:endParaRPr lang="en-US"/>
          </a:p>
        </p:txBody>
      </p:sp>
      <p:sp>
        <p:nvSpPr>
          <p:cNvPr id="224273" name="Text Box 17"/>
          <p:cNvSpPr txBox="1">
            <a:spLocks noChangeArrowheads="1"/>
          </p:cNvSpPr>
          <p:nvPr/>
        </p:nvSpPr>
        <p:spPr bwMode="auto">
          <a:xfrm>
            <a:off x="381000" y="3776663"/>
            <a:ext cx="6048375" cy="3081337"/>
          </a:xfrm>
          <a:prstGeom prst="rect">
            <a:avLst/>
          </a:prstGeom>
          <a:solidFill>
            <a:schemeClr val="bg1"/>
          </a:solidFill>
          <a:ln w="38100">
            <a:noFill/>
            <a:miter lim="800000"/>
            <a:headEnd/>
            <a:tailEnd/>
          </a:ln>
          <a:effectLst/>
        </p:spPr>
        <p:txBody>
          <a:bodyPr wrap="none">
            <a:spAutoFit/>
          </a:bodyPr>
          <a:lstStyle/>
          <a:p>
            <a:r>
              <a:rPr lang="en-US" dirty="0"/>
              <a:t>			 	L</a:t>
            </a:r>
            <a:r>
              <a:rPr lang="en-US" baseline="-25000" dirty="0"/>
              <a:t>e</a:t>
            </a:r>
            <a:r>
              <a:rPr lang="en-US" dirty="0"/>
              <a:t>	L</a:t>
            </a:r>
            <a:r>
              <a:rPr lang="en-US" baseline="-25000" dirty="0">
                <a:sym typeface="Symbol" pitchFamily="18" charset="2"/>
              </a:rPr>
              <a:t></a:t>
            </a:r>
            <a:r>
              <a:rPr lang="en-US" dirty="0">
                <a:sym typeface="Symbol" pitchFamily="18" charset="2"/>
              </a:rPr>
              <a:t>	L</a:t>
            </a:r>
            <a:r>
              <a:rPr lang="en-US" baseline="-25000" dirty="0">
                <a:sym typeface="Symbol" pitchFamily="18" charset="2"/>
              </a:rPr>
              <a:t></a:t>
            </a:r>
            <a:endParaRPr lang="en-US" baseline="-25000" dirty="0"/>
          </a:p>
          <a:p>
            <a:r>
              <a:rPr lang="en-US" dirty="0"/>
              <a:t>Electron		e-	+1	0	0</a:t>
            </a:r>
          </a:p>
          <a:p>
            <a:r>
              <a:rPr lang="en-US" dirty="0"/>
              <a:t>Neutrino (e)		</a:t>
            </a:r>
            <a:r>
              <a:rPr lang="en-US" dirty="0">
                <a:sym typeface="Symbol" pitchFamily="18" charset="2"/>
              </a:rPr>
              <a:t></a:t>
            </a:r>
            <a:r>
              <a:rPr lang="en-US" baseline="-25000" dirty="0">
                <a:sym typeface="Symbol" pitchFamily="18" charset="2"/>
              </a:rPr>
              <a:t>e</a:t>
            </a:r>
            <a:r>
              <a:rPr lang="en-US" dirty="0">
                <a:sym typeface="Symbol" pitchFamily="18" charset="2"/>
              </a:rPr>
              <a:t>	+1	0	0</a:t>
            </a:r>
            <a:endParaRPr lang="en-US" dirty="0"/>
          </a:p>
          <a:p>
            <a:r>
              <a:rPr lang="en-US" dirty="0"/>
              <a:t>Muon			</a:t>
            </a:r>
            <a:r>
              <a:rPr lang="en-US" dirty="0">
                <a:sym typeface="Symbol" pitchFamily="18" charset="2"/>
              </a:rPr>
              <a:t>-	0	+1	0</a:t>
            </a:r>
            <a:endParaRPr lang="en-US" dirty="0"/>
          </a:p>
          <a:p>
            <a:r>
              <a:rPr lang="en-US" dirty="0"/>
              <a:t>Neutrino (</a:t>
            </a:r>
            <a:r>
              <a:rPr lang="en-US" dirty="0">
                <a:sym typeface="Symbol" pitchFamily="18" charset="2"/>
              </a:rPr>
              <a:t>)		</a:t>
            </a:r>
            <a:r>
              <a:rPr lang="en-US" baseline="-25000" dirty="0">
                <a:sym typeface="Symbol" pitchFamily="18" charset="2"/>
              </a:rPr>
              <a:t></a:t>
            </a:r>
            <a:r>
              <a:rPr lang="en-US" dirty="0">
                <a:sym typeface="Symbol" pitchFamily="18" charset="2"/>
              </a:rPr>
              <a:t>	0	+1	0</a:t>
            </a:r>
            <a:endParaRPr lang="en-US" dirty="0"/>
          </a:p>
          <a:p>
            <a:r>
              <a:rPr lang="en-US" dirty="0"/>
              <a:t>Tau			</a:t>
            </a:r>
            <a:r>
              <a:rPr lang="en-US" dirty="0">
                <a:sym typeface="Symbol" pitchFamily="18" charset="2"/>
              </a:rPr>
              <a:t>-	0	0	+1</a:t>
            </a:r>
            <a:endParaRPr lang="en-US" dirty="0"/>
          </a:p>
          <a:p>
            <a:r>
              <a:rPr lang="en-US" dirty="0"/>
              <a:t>Neutrino (</a:t>
            </a:r>
            <a:r>
              <a:rPr lang="en-US" dirty="0">
                <a:sym typeface="Symbol" pitchFamily="18" charset="2"/>
              </a:rPr>
              <a:t>)		</a:t>
            </a:r>
            <a:r>
              <a:rPr lang="en-US" baseline="-25000" dirty="0">
                <a:sym typeface="Symbol" pitchFamily="18" charset="2"/>
              </a:rPr>
              <a:t></a:t>
            </a:r>
            <a:r>
              <a:rPr lang="en-US" dirty="0">
                <a:sym typeface="Symbol" pitchFamily="18" charset="2"/>
              </a:rPr>
              <a:t>	0	0	+1</a:t>
            </a:r>
          </a:p>
        </p:txBody>
      </p:sp>
      <p:grpSp>
        <p:nvGrpSpPr>
          <p:cNvPr id="8" name="Group 7"/>
          <p:cNvGrpSpPr/>
          <p:nvPr/>
        </p:nvGrpSpPr>
        <p:grpSpPr>
          <a:xfrm>
            <a:off x="609600" y="778148"/>
            <a:ext cx="8001000" cy="2650852"/>
            <a:chOff x="609600" y="762000"/>
            <a:chExt cx="8001000" cy="2650852"/>
          </a:xfrm>
        </p:grpSpPr>
        <p:sp>
          <p:nvSpPr>
            <p:cNvPr id="9" name="TextBox 8"/>
            <p:cNvSpPr txBox="1"/>
            <p:nvPr/>
          </p:nvSpPr>
          <p:spPr>
            <a:xfrm>
              <a:off x="685800" y="1143000"/>
              <a:ext cx="542136" cy="2269852"/>
            </a:xfrm>
            <a:prstGeom prst="rect">
              <a:avLst/>
            </a:prstGeom>
            <a:noFill/>
          </p:spPr>
          <p:txBody>
            <a:bodyPr wrap="none" rtlCol="0">
              <a:spAutoFit/>
            </a:bodyPr>
            <a:lstStyle/>
            <a:p>
              <a:r>
                <a:rPr lang="en-US" dirty="0" smtClean="0"/>
                <a:t>q</a:t>
              </a:r>
            </a:p>
            <a:p>
              <a:endParaRPr lang="en-US" sz="1050" dirty="0" smtClean="0"/>
            </a:p>
            <a:p>
              <a:r>
                <a:rPr lang="en-US" dirty="0" smtClean="0"/>
                <a:t>L</a:t>
              </a:r>
              <a:r>
                <a:rPr lang="en-US" baseline="-25000" dirty="0" smtClean="0"/>
                <a:t>e</a:t>
              </a:r>
            </a:p>
            <a:p>
              <a:endParaRPr lang="en-US" sz="1050" baseline="-25000" dirty="0" smtClean="0"/>
            </a:p>
            <a:p>
              <a:r>
                <a:rPr lang="en-US" dirty="0" smtClean="0"/>
                <a:t>L</a:t>
              </a:r>
              <a:r>
                <a:rPr lang="en-US" baseline="-25000" dirty="0" smtClean="0">
                  <a:sym typeface="Symbol" pitchFamily="18" charset="2"/>
                </a:rPr>
                <a:t></a:t>
              </a:r>
            </a:p>
            <a:p>
              <a:endParaRPr lang="en-US" sz="1050" baseline="-25000" dirty="0" smtClean="0">
                <a:sym typeface="Symbol" pitchFamily="18" charset="2"/>
              </a:endParaRPr>
            </a:p>
            <a:p>
              <a:r>
                <a:rPr lang="en-US" dirty="0" smtClean="0">
                  <a:sym typeface="Symbol" pitchFamily="18" charset="2"/>
                </a:rPr>
                <a:t>L</a:t>
              </a:r>
              <a:r>
                <a:rPr lang="en-US" baseline="-25000" dirty="0" smtClean="0">
                  <a:sym typeface="Symbol" pitchFamily="18" charset="2"/>
                </a:rPr>
                <a:t></a:t>
              </a:r>
              <a:endParaRPr lang="en-US" dirty="0"/>
            </a:p>
          </p:txBody>
        </p:sp>
        <p:cxnSp>
          <p:nvCxnSpPr>
            <p:cNvPr id="10" name="Straight Connector 9"/>
            <p:cNvCxnSpPr/>
            <p:nvPr/>
          </p:nvCxnSpPr>
          <p:spPr bwMode="auto">
            <a:xfrm>
              <a:off x="609600" y="12192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609600" y="1743075"/>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609600" y="22860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609600" y="28194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609600" y="33528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524000" y="762000"/>
              <a:ext cx="0" cy="2590800"/>
            </a:xfrm>
            <a:prstGeom prst="line">
              <a:avLst/>
            </a:prstGeom>
            <a:noFill/>
            <a:ln w="38100" cap="flat" cmpd="sng" algn="ctr">
              <a:solidFill>
                <a:schemeClr val="tx1"/>
              </a:solidFill>
              <a:prstDash val="solid"/>
              <a:round/>
              <a:headEnd type="none" w="med" len="med"/>
              <a:tailEnd type="none" w="med" len="med"/>
            </a:ln>
            <a:effectLst/>
          </p:spPr>
        </p:cxn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Text Box 3"/>
          <p:cNvSpPr txBox="1">
            <a:spLocks noChangeArrowheads="1"/>
          </p:cNvSpPr>
          <p:nvPr/>
        </p:nvSpPr>
        <p:spPr bwMode="auto">
          <a:xfrm>
            <a:off x="0" y="6400800"/>
            <a:ext cx="415925" cy="381000"/>
          </a:xfrm>
          <a:prstGeom prst="rect">
            <a:avLst/>
          </a:prstGeom>
          <a:noFill/>
          <a:ln w="38100">
            <a:noFill/>
            <a:miter lim="800000"/>
            <a:headEnd/>
            <a:tailEnd/>
          </a:ln>
          <a:effectLst/>
        </p:spPr>
        <p:txBody>
          <a:bodyPr wrap="none">
            <a:spAutoFit/>
          </a:bodyPr>
          <a:lstStyle/>
          <a:p>
            <a:r>
              <a:rPr lang="en-US" sz="1400" b="1" dirty="0">
                <a:sym typeface="Symbol" pitchFamily="18" charset="2"/>
              </a:rPr>
              <a:t></a:t>
            </a:r>
            <a:r>
              <a:rPr lang="en-US" baseline="-25000" dirty="0">
                <a:sym typeface="Symbol" pitchFamily="18" charset="2"/>
              </a:rPr>
              <a:t></a:t>
            </a:r>
          </a:p>
        </p:txBody>
      </p:sp>
      <p:sp>
        <p:nvSpPr>
          <p:cNvPr id="233476" name="Text Box 4"/>
          <p:cNvSpPr txBox="1">
            <a:spLocks noChangeArrowheads="1"/>
          </p:cNvSpPr>
          <p:nvPr/>
        </p:nvSpPr>
        <p:spPr bwMode="auto">
          <a:xfrm>
            <a:off x="304800" y="-9525"/>
            <a:ext cx="8305800" cy="946150"/>
          </a:xfrm>
          <a:prstGeom prst="rect">
            <a:avLst/>
          </a:prstGeom>
          <a:noFill/>
          <a:ln w="38100">
            <a:noFill/>
            <a:miter lim="800000"/>
            <a:headEnd/>
            <a:tailEnd/>
          </a:ln>
          <a:effectLst/>
        </p:spPr>
        <p:txBody>
          <a:bodyPr>
            <a:spAutoFit/>
          </a:bodyPr>
          <a:lstStyle/>
          <a:p>
            <a:r>
              <a:rPr lang="en-US"/>
              <a:t>What is the missing decay product?</a:t>
            </a:r>
          </a:p>
          <a:p>
            <a:r>
              <a:rPr lang="en-US">
                <a:sym typeface="Symbol" pitchFamily="18" charset="2"/>
              </a:rPr>
              <a:t>                	</a:t>
            </a:r>
            <a:r>
              <a:rPr lang="en-US" baseline="30000">
                <a:sym typeface="Symbol" pitchFamily="18" charset="2"/>
              </a:rPr>
              <a:t>+</a:t>
            </a:r>
            <a:r>
              <a:rPr lang="en-US"/>
              <a:t>  ---&gt; 	</a:t>
            </a:r>
            <a:r>
              <a:rPr lang="en-US">
                <a:sym typeface="Symbol" pitchFamily="18" charset="2"/>
              </a:rPr>
              <a:t></a:t>
            </a:r>
            <a:r>
              <a:rPr lang="en-US" baseline="30000"/>
              <a:t>+</a:t>
            </a:r>
            <a:r>
              <a:rPr lang="en-US"/>
              <a:t> + 	</a:t>
            </a:r>
            <a:r>
              <a:rPr lang="en-US">
                <a:sym typeface="Symbol" pitchFamily="18" charset="2"/>
              </a:rPr>
              <a:t>?? + 	</a:t>
            </a:r>
            <a:r>
              <a:rPr lang="en-US" baseline="-25000">
                <a:sym typeface="Symbol" pitchFamily="18" charset="2"/>
              </a:rPr>
              <a:t></a:t>
            </a:r>
          </a:p>
        </p:txBody>
      </p:sp>
      <p:sp>
        <p:nvSpPr>
          <p:cNvPr id="233477" name="Text Box 5"/>
          <p:cNvSpPr txBox="1">
            <a:spLocks noChangeArrowheads="1"/>
          </p:cNvSpPr>
          <p:nvPr/>
        </p:nvSpPr>
        <p:spPr bwMode="auto">
          <a:xfrm>
            <a:off x="120650" y="1066800"/>
            <a:ext cx="184150" cy="519113"/>
          </a:xfrm>
          <a:prstGeom prst="rect">
            <a:avLst/>
          </a:prstGeom>
          <a:noFill/>
          <a:ln w="38100">
            <a:noFill/>
            <a:miter lim="800000"/>
            <a:headEnd/>
            <a:tailEnd/>
          </a:ln>
          <a:effectLst/>
        </p:spPr>
        <p:txBody>
          <a:bodyPr wrap="none">
            <a:spAutoFit/>
          </a:bodyPr>
          <a:lstStyle/>
          <a:p>
            <a:endParaRPr lang="en-US"/>
          </a:p>
        </p:txBody>
      </p:sp>
      <p:sp>
        <p:nvSpPr>
          <p:cNvPr id="233482" name="Line 10"/>
          <p:cNvSpPr>
            <a:spLocks noChangeShapeType="1"/>
          </p:cNvSpPr>
          <p:nvPr/>
        </p:nvSpPr>
        <p:spPr bwMode="auto">
          <a:xfrm>
            <a:off x="5791200" y="609600"/>
            <a:ext cx="304800" cy="0"/>
          </a:xfrm>
          <a:prstGeom prst="line">
            <a:avLst/>
          </a:prstGeom>
          <a:noFill/>
          <a:ln w="38100">
            <a:solidFill>
              <a:schemeClr val="tx1"/>
            </a:solidFill>
            <a:round/>
            <a:headEnd/>
            <a:tailEnd/>
          </a:ln>
          <a:effectLst/>
        </p:spPr>
        <p:txBody>
          <a:bodyPr>
            <a:spAutoFit/>
          </a:bodyPr>
          <a:lstStyle/>
          <a:p>
            <a:endParaRPr lang="en-US"/>
          </a:p>
        </p:txBody>
      </p:sp>
      <p:sp>
        <p:nvSpPr>
          <p:cNvPr id="233485" name="Text Box 13"/>
          <p:cNvSpPr txBox="1">
            <a:spLocks noChangeArrowheads="1"/>
          </p:cNvSpPr>
          <p:nvPr/>
        </p:nvSpPr>
        <p:spPr bwMode="auto">
          <a:xfrm>
            <a:off x="457200" y="3776663"/>
            <a:ext cx="6048375" cy="3081337"/>
          </a:xfrm>
          <a:prstGeom prst="rect">
            <a:avLst/>
          </a:prstGeom>
          <a:solidFill>
            <a:schemeClr val="bg1"/>
          </a:solidFill>
          <a:ln w="38100">
            <a:noFill/>
            <a:miter lim="800000"/>
            <a:headEnd/>
            <a:tailEnd/>
          </a:ln>
          <a:effectLst/>
        </p:spPr>
        <p:txBody>
          <a:bodyPr wrap="none">
            <a:spAutoFit/>
          </a:bodyPr>
          <a:lstStyle/>
          <a:p>
            <a:r>
              <a:rPr lang="en-US" dirty="0"/>
              <a:t>			 	L</a:t>
            </a:r>
            <a:r>
              <a:rPr lang="en-US" baseline="-25000" dirty="0"/>
              <a:t>e</a:t>
            </a:r>
            <a:r>
              <a:rPr lang="en-US" dirty="0"/>
              <a:t>	L</a:t>
            </a:r>
            <a:r>
              <a:rPr lang="en-US" baseline="-25000" dirty="0">
                <a:sym typeface="Symbol" pitchFamily="18" charset="2"/>
              </a:rPr>
              <a:t></a:t>
            </a:r>
            <a:r>
              <a:rPr lang="en-US" dirty="0">
                <a:sym typeface="Symbol" pitchFamily="18" charset="2"/>
              </a:rPr>
              <a:t>	L</a:t>
            </a:r>
            <a:r>
              <a:rPr lang="en-US" baseline="-25000" dirty="0">
                <a:sym typeface="Symbol" pitchFamily="18" charset="2"/>
              </a:rPr>
              <a:t></a:t>
            </a:r>
            <a:endParaRPr lang="en-US" baseline="-25000" dirty="0"/>
          </a:p>
          <a:p>
            <a:r>
              <a:rPr lang="en-US" dirty="0"/>
              <a:t>Electron		e-	+1	0	0</a:t>
            </a:r>
          </a:p>
          <a:p>
            <a:r>
              <a:rPr lang="en-US" dirty="0"/>
              <a:t>Neutrino (e)		</a:t>
            </a:r>
            <a:r>
              <a:rPr lang="en-US" dirty="0">
                <a:sym typeface="Symbol" pitchFamily="18" charset="2"/>
              </a:rPr>
              <a:t></a:t>
            </a:r>
            <a:r>
              <a:rPr lang="en-US" baseline="-25000" dirty="0">
                <a:sym typeface="Symbol" pitchFamily="18" charset="2"/>
              </a:rPr>
              <a:t>e</a:t>
            </a:r>
            <a:r>
              <a:rPr lang="en-US" dirty="0">
                <a:sym typeface="Symbol" pitchFamily="18" charset="2"/>
              </a:rPr>
              <a:t>	+1	0	0</a:t>
            </a:r>
            <a:endParaRPr lang="en-US" dirty="0"/>
          </a:p>
          <a:p>
            <a:r>
              <a:rPr lang="en-US" dirty="0"/>
              <a:t>Muon			</a:t>
            </a:r>
            <a:r>
              <a:rPr lang="en-US" dirty="0">
                <a:sym typeface="Symbol" pitchFamily="18" charset="2"/>
              </a:rPr>
              <a:t>-	0	+1	0</a:t>
            </a:r>
            <a:endParaRPr lang="en-US" dirty="0"/>
          </a:p>
          <a:p>
            <a:r>
              <a:rPr lang="en-US" dirty="0"/>
              <a:t>Neutrino (</a:t>
            </a:r>
            <a:r>
              <a:rPr lang="en-US" dirty="0">
                <a:sym typeface="Symbol" pitchFamily="18" charset="2"/>
              </a:rPr>
              <a:t>)		</a:t>
            </a:r>
            <a:r>
              <a:rPr lang="en-US" baseline="-25000" dirty="0">
                <a:sym typeface="Symbol" pitchFamily="18" charset="2"/>
              </a:rPr>
              <a:t></a:t>
            </a:r>
            <a:r>
              <a:rPr lang="en-US" dirty="0">
                <a:sym typeface="Symbol" pitchFamily="18" charset="2"/>
              </a:rPr>
              <a:t>	0	+1	0</a:t>
            </a:r>
            <a:endParaRPr lang="en-US" dirty="0"/>
          </a:p>
          <a:p>
            <a:r>
              <a:rPr lang="en-US" dirty="0"/>
              <a:t>Tau			</a:t>
            </a:r>
            <a:r>
              <a:rPr lang="en-US" dirty="0">
                <a:sym typeface="Symbol" pitchFamily="18" charset="2"/>
              </a:rPr>
              <a:t>-	0	0	+1</a:t>
            </a:r>
            <a:endParaRPr lang="en-US" dirty="0"/>
          </a:p>
          <a:p>
            <a:r>
              <a:rPr lang="en-US" dirty="0"/>
              <a:t>Neutrino (</a:t>
            </a:r>
            <a:r>
              <a:rPr lang="en-US" dirty="0">
                <a:sym typeface="Symbol" pitchFamily="18" charset="2"/>
              </a:rPr>
              <a:t>)		</a:t>
            </a:r>
            <a:r>
              <a:rPr lang="en-US" baseline="-25000" dirty="0">
                <a:sym typeface="Symbol" pitchFamily="18" charset="2"/>
              </a:rPr>
              <a:t></a:t>
            </a:r>
            <a:r>
              <a:rPr lang="en-US" dirty="0">
                <a:sym typeface="Symbol" pitchFamily="18" charset="2"/>
              </a:rPr>
              <a:t>	0	0	+1</a:t>
            </a:r>
          </a:p>
        </p:txBody>
      </p:sp>
      <p:grpSp>
        <p:nvGrpSpPr>
          <p:cNvPr id="8" name="Group 7"/>
          <p:cNvGrpSpPr/>
          <p:nvPr/>
        </p:nvGrpSpPr>
        <p:grpSpPr>
          <a:xfrm>
            <a:off x="609600" y="533400"/>
            <a:ext cx="8001000" cy="2650852"/>
            <a:chOff x="609600" y="762000"/>
            <a:chExt cx="8001000" cy="2650852"/>
          </a:xfrm>
        </p:grpSpPr>
        <p:sp>
          <p:nvSpPr>
            <p:cNvPr id="9" name="TextBox 8"/>
            <p:cNvSpPr txBox="1"/>
            <p:nvPr/>
          </p:nvSpPr>
          <p:spPr>
            <a:xfrm>
              <a:off x="685800" y="1143000"/>
              <a:ext cx="542136" cy="2269852"/>
            </a:xfrm>
            <a:prstGeom prst="rect">
              <a:avLst/>
            </a:prstGeom>
            <a:noFill/>
          </p:spPr>
          <p:txBody>
            <a:bodyPr wrap="none" rtlCol="0">
              <a:spAutoFit/>
            </a:bodyPr>
            <a:lstStyle/>
            <a:p>
              <a:r>
                <a:rPr lang="en-US" dirty="0" smtClean="0"/>
                <a:t>q</a:t>
              </a:r>
            </a:p>
            <a:p>
              <a:endParaRPr lang="en-US" sz="1050" dirty="0" smtClean="0"/>
            </a:p>
            <a:p>
              <a:r>
                <a:rPr lang="en-US" dirty="0" smtClean="0"/>
                <a:t>L</a:t>
              </a:r>
              <a:r>
                <a:rPr lang="en-US" baseline="-25000" dirty="0" smtClean="0"/>
                <a:t>e</a:t>
              </a:r>
            </a:p>
            <a:p>
              <a:endParaRPr lang="en-US" sz="1050" baseline="-25000" dirty="0" smtClean="0"/>
            </a:p>
            <a:p>
              <a:r>
                <a:rPr lang="en-US" dirty="0" smtClean="0"/>
                <a:t>L</a:t>
              </a:r>
              <a:r>
                <a:rPr lang="en-US" baseline="-25000" dirty="0" smtClean="0">
                  <a:sym typeface="Symbol" pitchFamily="18" charset="2"/>
                </a:rPr>
                <a:t></a:t>
              </a:r>
            </a:p>
            <a:p>
              <a:endParaRPr lang="en-US" sz="1050" baseline="-25000" dirty="0" smtClean="0">
                <a:sym typeface="Symbol" pitchFamily="18" charset="2"/>
              </a:endParaRPr>
            </a:p>
            <a:p>
              <a:r>
                <a:rPr lang="en-US" dirty="0" smtClean="0">
                  <a:sym typeface="Symbol" pitchFamily="18" charset="2"/>
                </a:rPr>
                <a:t>L</a:t>
              </a:r>
              <a:r>
                <a:rPr lang="en-US" baseline="-25000" dirty="0" smtClean="0">
                  <a:sym typeface="Symbol" pitchFamily="18" charset="2"/>
                </a:rPr>
                <a:t></a:t>
              </a:r>
              <a:endParaRPr lang="en-US" dirty="0"/>
            </a:p>
          </p:txBody>
        </p:sp>
        <p:cxnSp>
          <p:nvCxnSpPr>
            <p:cNvPr id="10" name="Straight Connector 9"/>
            <p:cNvCxnSpPr/>
            <p:nvPr/>
          </p:nvCxnSpPr>
          <p:spPr bwMode="auto">
            <a:xfrm>
              <a:off x="609600" y="12192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609600" y="1743075"/>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609600" y="22860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609600" y="28194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609600" y="33528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524000" y="762000"/>
              <a:ext cx="0" cy="2590800"/>
            </a:xfrm>
            <a:prstGeom prst="line">
              <a:avLst/>
            </a:prstGeom>
            <a:noFill/>
            <a:ln w="38100" cap="flat" cmpd="sng" algn="ctr">
              <a:solidFill>
                <a:schemeClr val="tx1"/>
              </a:solidFill>
              <a:prstDash val="solid"/>
              <a:round/>
              <a:headEnd type="none" w="med" len="med"/>
              <a:tailEnd type="none" w="med" len="med"/>
            </a:ln>
            <a:effectLst/>
          </p:spPr>
        </p:cxn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ext Box 2"/>
          <p:cNvSpPr txBox="1">
            <a:spLocks noChangeArrowheads="1"/>
          </p:cNvSpPr>
          <p:nvPr/>
        </p:nvSpPr>
        <p:spPr bwMode="auto">
          <a:xfrm>
            <a:off x="0" y="6324600"/>
            <a:ext cx="404813" cy="381000"/>
          </a:xfrm>
          <a:prstGeom prst="rect">
            <a:avLst/>
          </a:prstGeom>
          <a:noFill/>
          <a:ln w="38100">
            <a:noFill/>
            <a:miter lim="800000"/>
            <a:headEnd/>
            <a:tailEnd/>
          </a:ln>
          <a:effectLst/>
        </p:spPr>
        <p:txBody>
          <a:bodyPr wrap="none">
            <a:spAutoFit/>
          </a:bodyPr>
          <a:lstStyle/>
          <a:p>
            <a:r>
              <a:rPr lang="en-US" baseline="-25000" dirty="0">
                <a:sym typeface="Symbol" pitchFamily="18" charset="2"/>
              </a:rPr>
              <a:t>-</a:t>
            </a:r>
          </a:p>
        </p:txBody>
      </p:sp>
      <p:sp>
        <p:nvSpPr>
          <p:cNvPr id="244739" name="Text Box 3"/>
          <p:cNvSpPr txBox="1">
            <a:spLocks noChangeArrowheads="1"/>
          </p:cNvSpPr>
          <p:nvPr/>
        </p:nvSpPr>
        <p:spPr bwMode="auto">
          <a:xfrm>
            <a:off x="304800" y="-9525"/>
            <a:ext cx="8305800" cy="946150"/>
          </a:xfrm>
          <a:prstGeom prst="rect">
            <a:avLst/>
          </a:prstGeom>
          <a:noFill/>
          <a:ln w="38100">
            <a:noFill/>
            <a:miter lim="800000"/>
            <a:headEnd/>
            <a:tailEnd/>
          </a:ln>
          <a:effectLst/>
        </p:spPr>
        <p:txBody>
          <a:bodyPr>
            <a:spAutoFit/>
          </a:bodyPr>
          <a:lstStyle/>
          <a:p>
            <a:r>
              <a:rPr lang="en-US" dirty="0"/>
              <a:t>What is the missing particle?</a:t>
            </a:r>
          </a:p>
          <a:p>
            <a:r>
              <a:rPr lang="en-US" dirty="0">
                <a:sym typeface="Symbol" pitchFamily="18" charset="2"/>
              </a:rPr>
              <a:t>                	??</a:t>
            </a:r>
            <a:r>
              <a:rPr lang="en-US" dirty="0"/>
              <a:t>  ---&gt; 	</a:t>
            </a:r>
            <a:r>
              <a:rPr lang="en-US" dirty="0">
                <a:sym typeface="Symbol" pitchFamily="18" charset="2"/>
              </a:rPr>
              <a:t>e-</a:t>
            </a:r>
            <a:r>
              <a:rPr lang="en-US" dirty="0"/>
              <a:t> + 	 </a:t>
            </a:r>
            <a:r>
              <a:rPr lang="en-US" dirty="0">
                <a:sym typeface="Symbol" pitchFamily="18" charset="2"/>
              </a:rPr>
              <a:t></a:t>
            </a:r>
            <a:r>
              <a:rPr lang="en-US" baseline="-25000" dirty="0">
                <a:sym typeface="Symbol" pitchFamily="18" charset="2"/>
              </a:rPr>
              <a:t>e</a:t>
            </a:r>
            <a:r>
              <a:rPr lang="en-US" dirty="0">
                <a:sym typeface="Symbol" pitchFamily="18" charset="2"/>
              </a:rPr>
              <a:t> + 	</a:t>
            </a:r>
            <a:r>
              <a:rPr lang="en-US" baseline="-25000" dirty="0">
                <a:sym typeface="Symbol" pitchFamily="18" charset="2"/>
              </a:rPr>
              <a:t></a:t>
            </a:r>
          </a:p>
        </p:txBody>
      </p:sp>
      <p:sp>
        <p:nvSpPr>
          <p:cNvPr id="244740" name="Text Box 4"/>
          <p:cNvSpPr txBox="1">
            <a:spLocks noChangeArrowheads="1"/>
          </p:cNvSpPr>
          <p:nvPr/>
        </p:nvSpPr>
        <p:spPr bwMode="auto">
          <a:xfrm>
            <a:off x="120650" y="1066800"/>
            <a:ext cx="184150" cy="519113"/>
          </a:xfrm>
          <a:prstGeom prst="rect">
            <a:avLst/>
          </a:prstGeom>
          <a:noFill/>
          <a:ln w="38100">
            <a:noFill/>
            <a:miter lim="800000"/>
            <a:headEnd/>
            <a:tailEnd/>
          </a:ln>
          <a:effectLst/>
        </p:spPr>
        <p:txBody>
          <a:bodyPr wrap="none">
            <a:spAutoFit/>
          </a:bodyPr>
          <a:lstStyle/>
          <a:p>
            <a:endParaRPr lang="en-US"/>
          </a:p>
        </p:txBody>
      </p:sp>
      <p:sp>
        <p:nvSpPr>
          <p:cNvPr id="244741" name="Line 5"/>
          <p:cNvSpPr>
            <a:spLocks noChangeShapeType="1"/>
          </p:cNvSpPr>
          <p:nvPr/>
        </p:nvSpPr>
        <p:spPr bwMode="auto">
          <a:xfrm>
            <a:off x="4997450" y="609600"/>
            <a:ext cx="304800" cy="0"/>
          </a:xfrm>
          <a:prstGeom prst="line">
            <a:avLst/>
          </a:prstGeom>
          <a:noFill/>
          <a:ln w="38100">
            <a:solidFill>
              <a:schemeClr val="tx1"/>
            </a:solidFill>
            <a:round/>
            <a:headEnd/>
            <a:tailEnd/>
          </a:ln>
          <a:effectLst/>
        </p:spPr>
        <p:txBody>
          <a:bodyPr>
            <a:spAutoFit/>
          </a:bodyPr>
          <a:lstStyle/>
          <a:p>
            <a:endParaRPr lang="en-US"/>
          </a:p>
        </p:txBody>
      </p:sp>
      <p:sp>
        <p:nvSpPr>
          <p:cNvPr id="244743" name="Text Box 7"/>
          <p:cNvSpPr txBox="1">
            <a:spLocks noChangeArrowheads="1"/>
          </p:cNvSpPr>
          <p:nvPr/>
        </p:nvSpPr>
        <p:spPr bwMode="auto">
          <a:xfrm>
            <a:off x="457200" y="3776663"/>
            <a:ext cx="6048375" cy="3081337"/>
          </a:xfrm>
          <a:prstGeom prst="rect">
            <a:avLst/>
          </a:prstGeom>
          <a:solidFill>
            <a:schemeClr val="bg1"/>
          </a:solidFill>
          <a:ln w="38100">
            <a:noFill/>
            <a:miter lim="800000"/>
            <a:headEnd/>
            <a:tailEnd/>
          </a:ln>
          <a:effectLst/>
        </p:spPr>
        <p:txBody>
          <a:bodyPr wrap="none">
            <a:spAutoFit/>
          </a:bodyPr>
          <a:lstStyle/>
          <a:p>
            <a:r>
              <a:rPr lang="en-US" dirty="0"/>
              <a:t>			 	L</a:t>
            </a:r>
            <a:r>
              <a:rPr lang="en-US" baseline="-25000" dirty="0"/>
              <a:t>e</a:t>
            </a:r>
            <a:r>
              <a:rPr lang="en-US" dirty="0"/>
              <a:t>	L</a:t>
            </a:r>
            <a:r>
              <a:rPr lang="en-US" baseline="-25000" dirty="0">
                <a:sym typeface="Symbol" pitchFamily="18" charset="2"/>
              </a:rPr>
              <a:t></a:t>
            </a:r>
            <a:r>
              <a:rPr lang="en-US" dirty="0">
                <a:sym typeface="Symbol" pitchFamily="18" charset="2"/>
              </a:rPr>
              <a:t>	L</a:t>
            </a:r>
            <a:r>
              <a:rPr lang="en-US" baseline="-25000" dirty="0">
                <a:sym typeface="Symbol" pitchFamily="18" charset="2"/>
              </a:rPr>
              <a:t></a:t>
            </a:r>
            <a:endParaRPr lang="en-US" baseline="-25000" dirty="0"/>
          </a:p>
          <a:p>
            <a:r>
              <a:rPr lang="en-US" dirty="0"/>
              <a:t>Electron		e-	+1	0	0</a:t>
            </a:r>
          </a:p>
          <a:p>
            <a:r>
              <a:rPr lang="en-US" dirty="0"/>
              <a:t>Neutrino (e)		</a:t>
            </a:r>
            <a:r>
              <a:rPr lang="en-US" dirty="0">
                <a:sym typeface="Symbol" pitchFamily="18" charset="2"/>
              </a:rPr>
              <a:t></a:t>
            </a:r>
            <a:r>
              <a:rPr lang="en-US" baseline="-25000" dirty="0">
                <a:sym typeface="Symbol" pitchFamily="18" charset="2"/>
              </a:rPr>
              <a:t>e</a:t>
            </a:r>
            <a:r>
              <a:rPr lang="en-US" dirty="0">
                <a:sym typeface="Symbol" pitchFamily="18" charset="2"/>
              </a:rPr>
              <a:t>	+1	0	0</a:t>
            </a:r>
            <a:endParaRPr lang="en-US" dirty="0"/>
          </a:p>
          <a:p>
            <a:r>
              <a:rPr lang="en-US" dirty="0"/>
              <a:t>Muon			</a:t>
            </a:r>
            <a:r>
              <a:rPr lang="en-US" dirty="0">
                <a:sym typeface="Symbol" pitchFamily="18" charset="2"/>
              </a:rPr>
              <a:t>-	0	+1	0</a:t>
            </a:r>
            <a:endParaRPr lang="en-US" dirty="0"/>
          </a:p>
          <a:p>
            <a:r>
              <a:rPr lang="en-US" dirty="0"/>
              <a:t>Neutrino (</a:t>
            </a:r>
            <a:r>
              <a:rPr lang="en-US" dirty="0">
                <a:sym typeface="Symbol" pitchFamily="18" charset="2"/>
              </a:rPr>
              <a:t>)		</a:t>
            </a:r>
            <a:r>
              <a:rPr lang="en-US" baseline="-25000" dirty="0">
                <a:sym typeface="Symbol" pitchFamily="18" charset="2"/>
              </a:rPr>
              <a:t></a:t>
            </a:r>
            <a:r>
              <a:rPr lang="en-US" dirty="0">
                <a:sym typeface="Symbol" pitchFamily="18" charset="2"/>
              </a:rPr>
              <a:t>	0	+1	0</a:t>
            </a:r>
            <a:endParaRPr lang="en-US" dirty="0"/>
          </a:p>
          <a:p>
            <a:r>
              <a:rPr lang="en-US" dirty="0"/>
              <a:t>Tau			</a:t>
            </a:r>
            <a:r>
              <a:rPr lang="en-US" dirty="0">
                <a:sym typeface="Symbol" pitchFamily="18" charset="2"/>
              </a:rPr>
              <a:t>-	0	0	+1</a:t>
            </a:r>
            <a:endParaRPr lang="en-US" dirty="0"/>
          </a:p>
          <a:p>
            <a:r>
              <a:rPr lang="en-US" dirty="0"/>
              <a:t>Neutrino (</a:t>
            </a:r>
            <a:r>
              <a:rPr lang="en-US" dirty="0">
                <a:sym typeface="Symbol" pitchFamily="18" charset="2"/>
              </a:rPr>
              <a:t>)		</a:t>
            </a:r>
            <a:r>
              <a:rPr lang="en-US" baseline="-25000" dirty="0">
                <a:sym typeface="Symbol" pitchFamily="18" charset="2"/>
              </a:rPr>
              <a:t></a:t>
            </a:r>
            <a:r>
              <a:rPr lang="en-US" dirty="0">
                <a:sym typeface="Symbol" pitchFamily="18" charset="2"/>
              </a:rPr>
              <a:t>	0	0	+1</a:t>
            </a:r>
          </a:p>
        </p:txBody>
      </p:sp>
      <p:grpSp>
        <p:nvGrpSpPr>
          <p:cNvPr id="8" name="Group 7"/>
          <p:cNvGrpSpPr/>
          <p:nvPr/>
        </p:nvGrpSpPr>
        <p:grpSpPr>
          <a:xfrm>
            <a:off x="609600" y="533400"/>
            <a:ext cx="8001000" cy="2650852"/>
            <a:chOff x="609600" y="762000"/>
            <a:chExt cx="8001000" cy="2650852"/>
          </a:xfrm>
        </p:grpSpPr>
        <p:sp>
          <p:nvSpPr>
            <p:cNvPr id="9" name="TextBox 8"/>
            <p:cNvSpPr txBox="1"/>
            <p:nvPr/>
          </p:nvSpPr>
          <p:spPr>
            <a:xfrm>
              <a:off x="685800" y="1143000"/>
              <a:ext cx="542136" cy="2269852"/>
            </a:xfrm>
            <a:prstGeom prst="rect">
              <a:avLst/>
            </a:prstGeom>
            <a:noFill/>
          </p:spPr>
          <p:txBody>
            <a:bodyPr wrap="none" rtlCol="0">
              <a:spAutoFit/>
            </a:bodyPr>
            <a:lstStyle/>
            <a:p>
              <a:r>
                <a:rPr lang="en-US" dirty="0" smtClean="0"/>
                <a:t>q</a:t>
              </a:r>
            </a:p>
            <a:p>
              <a:endParaRPr lang="en-US" sz="1050" dirty="0" smtClean="0"/>
            </a:p>
            <a:p>
              <a:r>
                <a:rPr lang="en-US" dirty="0" smtClean="0"/>
                <a:t>L</a:t>
              </a:r>
              <a:r>
                <a:rPr lang="en-US" baseline="-25000" dirty="0" smtClean="0"/>
                <a:t>e</a:t>
              </a:r>
            </a:p>
            <a:p>
              <a:endParaRPr lang="en-US" sz="1050" baseline="-25000" dirty="0" smtClean="0"/>
            </a:p>
            <a:p>
              <a:r>
                <a:rPr lang="en-US" dirty="0" smtClean="0"/>
                <a:t>L</a:t>
              </a:r>
              <a:r>
                <a:rPr lang="en-US" baseline="-25000" dirty="0" smtClean="0">
                  <a:sym typeface="Symbol" pitchFamily="18" charset="2"/>
                </a:rPr>
                <a:t></a:t>
              </a:r>
            </a:p>
            <a:p>
              <a:endParaRPr lang="en-US" sz="1050" baseline="-25000" dirty="0" smtClean="0">
                <a:sym typeface="Symbol" pitchFamily="18" charset="2"/>
              </a:endParaRPr>
            </a:p>
            <a:p>
              <a:r>
                <a:rPr lang="en-US" dirty="0" smtClean="0">
                  <a:sym typeface="Symbol" pitchFamily="18" charset="2"/>
                </a:rPr>
                <a:t>L</a:t>
              </a:r>
              <a:r>
                <a:rPr lang="en-US" baseline="-25000" dirty="0" smtClean="0">
                  <a:sym typeface="Symbol" pitchFamily="18" charset="2"/>
                </a:rPr>
                <a:t></a:t>
              </a:r>
              <a:endParaRPr lang="en-US" dirty="0"/>
            </a:p>
          </p:txBody>
        </p:sp>
        <p:cxnSp>
          <p:nvCxnSpPr>
            <p:cNvPr id="10" name="Straight Connector 9"/>
            <p:cNvCxnSpPr/>
            <p:nvPr/>
          </p:nvCxnSpPr>
          <p:spPr bwMode="auto">
            <a:xfrm>
              <a:off x="609600" y="12192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609600" y="1743075"/>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609600" y="22860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609600" y="28194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609600" y="3352800"/>
              <a:ext cx="8001000" cy="0"/>
            </a:xfrm>
            <a:prstGeom prst="line">
              <a:avLst/>
            </a:prstGeom>
            <a:noFill/>
            <a:ln w="127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524000" y="762000"/>
              <a:ext cx="0" cy="2590800"/>
            </a:xfrm>
            <a:prstGeom prst="line">
              <a:avLst/>
            </a:prstGeom>
            <a:noFill/>
            <a:ln w="38100" cap="flat" cmpd="sng" algn="ctr">
              <a:solidFill>
                <a:schemeClr val="tx1"/>
              </a:solidFill>
              <a:prstDash val="solid"/>
              <a:round/>
              <a:headEnd type="none" w="med" len="med"/>
              <a:tailEnd type="none" w="med" len="med"/>
            </a:ln>
            <a:effectLst/>
          </p:spPr>
        </p:cxn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2"/>
          <p:cNvSpPr txBox="1">
            <a:spLocks noChangeArrowheads="1"/>
          </p:cNvSpPr>
          <p:nvPr/>
        </p:nvSpPr>
        <p:spPr bwMode="auto">
          <a:xfrm>
            <a:off x="304800" y="0"/>
            <a:ext cx="6019800" cy="701675"/>
          </a:xfrm>
          <a:prstGeom prst="rect">
            <a:avLst/>
          </a:prstGeom>
          <a:noFill/>
          <a:ln w="9525">
            <a:noFill/>
            <a:miter lim="800000"/>
            <a:headEnd/>
            <a:tailEnd/>
          </a:ln>
          <a:effectLst/>
        </p:spPr>
        <p:txBody>
          <a:bodyPr>
            <a:spAutoFit/>
          </a:bodyPr>
          <a:lstStyle/>
          <a:p>
            <a:r>
              <a:rPr lang="en-US" sz="4000" b="1" u="sng"/>
              <a:t>Quark Theory</a:t>
            </a:r>
            <a:endParaRPr lang="en-US" sz="800"/>
          </a:p>
        </p:txBody>
      </p:sp>
      <p:sp>
        <p:nvSpPr>
          <p:cNvPr id="206852" name="Text Box 4"/>
          <p:cNvSpPr txBox="1">
            <a:spLocks noChangeArrowheads="1"/>
          </p:cNvSpPr>
          <p:nvPr/>
        </p:nvSpPr>
        <p:spPr bwMode="auto">
          <a:xfrm>
            <a:off x="381001" y="762000"/>
            <a:ext cx="8763000" cy="2862322"/>
          </a:xfrm>
          <a:prstGeom prst="rect">
            <a:avLst/>
          </a:prstGeom>
          <a:noFill/>
          <a:ln w="38100">
            <a:noFill/>
            <a:miter lim="800000"/>
            <a:headEnd/>
            <a:tailEnd/>
          </a:ln>
          <a:effectLst/>
        </p:spPr>
        <p:txBody>
          <a:bodyPr wrap="square">
            <a:spAutoFit/>
          </a:bodyPr>
          <a:lstStyle/>
          <a:p>
            <a:pPr>
              <a:buFontTx/>
              <a:buChar char="•"/>
            </a:pPr>
            <a:r>
              <a:rPr lang="en-US" sz="2000" dirty="0"/>
              <a:t>1960s - Only 4 Leptons, but Hundreds of Hadrons</a:t>
            </a:r>
          </a:p>
          <a:p>
            <a:pPr>
              <a:buFontTx/>
              <a:buChar char="•"/>
            </a:pPr>
            <a:r>
              <a:rPr lang="en-US" sz="2000" dirty="0"/>
              <a:t>Leptons seemed elementary/small (&lt;10</a:t>
            </a:r>
            <a:r>
              <a:rPr lang="en-US" sz="2000" baseline="30000" dirty="0"/>
              <a:t>-18</a:t>
            </a:r>
            <a:r>
              <a:rPr lang="en-US" sz="2000" dirty="0"/>
              <a:t> m)</a:t>
            </a:r>
          </a:p>
          <a:p>
            <a:pPr>
              <a:buFontTx/>
              <a:buChar char="•"/>
            </a:pPr>
            <a:r>
              <a:rPr lang="en-US" sz="2000" dirty="0"/>
              <a:t>Not all Hadrons could be </a:t>
            </a:r>
            <a:r>
              <a:rPr lang="en-US" sz="2000" dirty="0" smtClean="0"/>
              <a:t>elementary – SLAC experiments showed an internal structure</a:t>
            </a:r>
            <a:endParaRPr lang="en-US" sz="2000" dirty="0"/>
          </a:p>
          <a:p>
            <a:pPr>
              <a:buFontTx/>
              <a:buChar char="•"/>
            </a:pPr>
            <a:r>
              <a:rPr lang="en-US" sz="2000" dirty="0"/>
              <a:t>Murray Gell-Mann </a:t>
            </a:r>
            <a:r>
              <a:rPr lang="en-US" sz="2000" dirty="0" smtClean="0"/>
              <a:t>(b. 1929) suggests </a:t>
            </a:r>
            <a:r>
              <a:rPr lang="en-US" sz="2000" dirty="0"/>
              <a:t>that Hadrons are made from </a:t>
            </a:r>
            <a:r>
              <a:rPr lang="en-US" sz="2000" dirty="0">
                <a:hlinkClick r:id="rId3" action="ppaction://hlinksldjump"/>
              </a:rPr>
              <a:t>quarks</a:t>
            </a:r>
            <a:r>
              <a:rPr lang="en-US" sz="2000" dirty="0"/>
              <a:t>.</a:t>
            </a:r>
          </a:p>
          <a:p>
            <a:pPr>
              <a:buFontTx/>
              <a:buChar char="•"/>
            </a:pPr>
            <a:endParaRPr lang="en-US" sz="2000" dirty="0"/>
          </a:p>
          <a:p>
            <a:r>
              <a:rPr lang="en-US" sz="1600" dirty="0"/>
              <a:t> </a:t>
            </a:r>
            <a:r>
              <a:rPr lang="en-US" sz="1600" dirty="0">
                <a:solidFill>
                  <a:srgbClr val="000000"/>
                </a:solidFill>
                <a:latin typeface="Verdana" pitchFamily="34" charset="0"/>
                <a:cs typeface="Times New Roman" pitchFamily="18" charset="0"/>
              </a:rPr>
              <a:t>"three quarks for Muster Mark"</a:t>
            </a:r>
            <a:endParaRPr lang="en-US" sz="1600" dirty="0"/>
          </a:p>
          <a:p>
            <a:pPr lvl="4"/>
            <a:r>
              <a:rPr lang="en-US" sz="1200" dirty="0">
                <a:latin typeface="Verdana" pitchFamily="34" charset="0"/>
              </a:rPr>
              <a:t>-James Joyce </a:t>
            </a:r>
          </a:p>
          <a:p>
            <a:pPr lvl="4"/>
            <a:r>
              <a:rPr lang="en-US" sz="1200" dirty="0">
                <a:latin typeface="Verdana" pitchFamily="34" charset="0"/>
              </a:rPr>
              <a:t>(Finnegan’s Wake)</a:t>
            </a:r>
          </a:p>
          <a:p>
            <a:pPr>
              <a:buFontTx/>
              <a:buChar char="•"/>
            </a:pPr>
            <a:endParaRPr lang="en-US" sz="2000" dirty="0"/>
          </a:p>
        </p:txBody>
      </p:sp>
      <p:pic>
        <p:nvPicPr>
          <p:cNvPr id="10242" name="Picture 2" descr="http://cdn8.openculture.com/wp-content/uploads/2014/01/23123046/James-Joyce-book-of-the-w-007.jpg"/>
          <p:cNvPicPr>
            <a:picLocks noChangeAspect="1" noChangeArrowheads="1"/>
          </p:cNvPicPr>
          <p:nvPr/>
        </p:nvPicPr>
        <p:blipFill>
          <a:blip r:embed="rId4" cstate="print"/>
          <a:srcRect/>
          <a:stretch>
            <a:fillRect/>
          </a:stretch>
        </p:blipFill>
        <p:spPr bwMode="auto">
          <a:xfrm>
            <a:off x="0" y="4526280"/>
            <a:ext cx="3886200" cy="2331720"/>
          </a:xfrm>
          <a:prstGeom prst="rect">
            <a:avLst/>
          </a:prstGeom>
          <a:noFill/>
        </p:spPr>
      </p:pic>
      <p:sp>
        <p:nvSpPr>
          <p:cNvPr id="10244" name="AutoShape 4" descr="data:image/jpeg;base64,/9j/4AAQSkZJRgABAQAAAQABAAD/2wCEAAkGBxISEhUQEhIVFRUWFRUWFRgVFhYVFhUVFhUXFxUVFRcYHSggGBolGxcXITEhJSkrLi4uFx8zODMtNygtLisBCgoKBQUFDgUFDisZExkrKysrKysrKysrKysrKysrKysrKysrKysrKysrKysrKysrKysrKysrKysrKysrKysrK//AABEIAPUAzgMBIgACEQEDEQH/xAAcAAAABwEBAAAAAAAAAAAAAAAAAQIDBAUGBwj/xABAEAABAwIDBAgEBAUEAQUBAAABAAIRAyEEEjEFQVFxBhMiYYGRofAyscHRB0JS4RQjcoLxM0NikqIkc7KzwhX/xAAUAQEAAAAAAAAAAAAAAAAAAAAA/8QAFBEBAAAAAAAAAAAAAAAAAAAAAP/aAAwDAQACEQMRAD8A6zCCNBASOEEaAAI4QQQCEIRoIChFCNJKAQgiJVeduYfMWda0kaxcC8a6aoLFFCpn9KMMJ7RtwAM8oPdvU3Z21aVeereCRq02cOY1QTIRgIpQQKhBFKCA4RQghKAQhCKUJQCEEJRIAiIRpJQOIIBGgEIQgggCNJQQKlCUmUT3gAkmALlAbnKjq7eBksFgbl1vGOHPgoW3Nrl7CKZEWmDBgmLwdFQdI67hQLKWpHagQCRlJ87meJQROknSmqHxnJaZBY2AXTuEEkWIuR9Fmg5+YlzmUyYhrO26I4u0Efeyp3CoQYcZdM385/zuKGFxboys1a0iSJNzmIaOEoLqnWZIa4lzpgxfw7yrHBY8tdLZ1IH5TAtAI3QFmMNLjYE2P5d3GQZ3f5VvgA4y05jqBFoH5ucER3g96DY4DpLWE9qRG+T4gjx3cOa2OxtpiuybA8J3cfNctwlRwcJEEm8wO6J8ItwCv9j42HBmaDJ07Ju2zdL6E+I8A6Kgq7A46ey4ydxAjz++9WKAII0ECUEaKEAQRokBInJSS5A4EaCMBAIQhGjQIhCEuEUIEws/0oxo6ssB3ib669kd/vcr6u/K0u0gErl+3qpe4gE6u3W4cZkSb9++EDWN2yGHJTAJgADiLZQHcbevnM2ZgKjmjMwBpAtJkECBH+d2qc6M7DmK9SDaGWgAbzHE/Jat+UAAIMFtno45xztjNawaBI4f5VPg+htVzoNp7uHG+q6cWynqVEaxdBmdjdDAwy5xvwWnw+x6LLhgmFLpFPNQMv2fTcMpYI5BZbbvRl1Oa9CXEA2NyATJyyeA/dbdjUbmoObbAxjpMntXEGJB3wNeC6Jg6udgcbEi/PxWN6R7LNGp11ENmZIM35HcVf8ARfGCpTO4zMcA4CPqguUEaJASCNBASCNEgJEUZSSgeRpKNAco5RIIDlBEggjbR/0zvG8cRwXPH0c7yTZuaI8TbXmuluEiFim4cNc4fpcT+kCCbfLzKC4oshgjgo9V8FPUaoLbcFCeCSgfbUUlrt6htZvT7GlBKZUhS6RuorFLZoglMKWQmqadDkFZtqkCyT75qF0SphtN0ADtXjeYE+78+FziWBzS06EKs2A3L1rJmHjvPwNbfxaUFsggggCCCCAIijRICKSUtEUDqCII0BygklBAaCJBAFmtpAAv3y6DNv8AktKstt6GVTLsudrT3dmQbevggPBg5QSnX0ouVnNsdM6dKt/Dto1KlRrGudBZTb2mtdq47gRuVZiulGNxLS6nhWUWie1VqyDlsQ2A3MZ4SEG2bUaN4ToxDYkEFco/iMWTmJYObcoFt38y6RRxuLa7O2ox3FswPMkoOufxAkd4TVfabKZIJ3/uFzLZXSfFuq9TTol7wTLXTLQD2pg2i1yl9IsTjy/+dQFMuIawZvimQ0gTJvv00kXuGu2n02I7FJhz999BewnuUPB9LKXx1sU1ruDXTl0scs+/NZJ+zWBzGWq1D8b6gkNdJs1rrQNZjfv3WmxaeJLiwOe2PhdlhkAGxAMg5sosYibINns7p5gXyP4lro3hlQQBxOVI6N9I8JWxdVlLEZzUh1NuV4mGy8jM0DcTrx4JwbF/isOaOKYM/aGdsAkflcN4dN/Dgsx0J2Q6MRiari/EUn1qDXz8HVtbnyjv6wjuug6mgk0jLQeIHyS0AQQQQBEjRIAkko0koHJRgooRoFIkEaAkEEEBLnu39qtr1iGxNF7mjM0iCDBnc4SNDPguhrC7cwYpYqrUgQ5oq9xMhrvVBT9OujFN2Cfi2lz61Noc5ziJc1ph8wBYNJPgk7awLsreoBIc1hZezWZQRc7oK12w6ja2EBe3sv61rmm4IzuYfAgad6pMKMlIYKo7t05bSmAa9EfA5v6nAdlwFwRMQQgx9fYjiyHE54MkyW7jLeBtExoSoh2WKbgM2p+FoOk6C+i2z9l21cN0SVX1HUKJywX1fy0mdqq4zYRcgT+Z1hqgLobgo2lUdPw4dmYf8n5Qyf7Gz4rWdP8AZ+fDMxTWy/C1GVoH5qbXA1W/9Rm/tVX0UwL6WepVLTWqv6yrl+FtoZTaf0taI81usM4ObB4aIMPjujoe/rqVQFrmhwBAIIIkEEXgiFM2bs51O8MnubfzJVftc1NnO6poNTDmTRAP8yjM5qQLuy+mD8IJaRMXCZw236zj2MJiHcZFFo8SavyQbnDQ1hc60AlxPAXVJ0TpO/hRUeBOIqVaxA/RWqHq/Hq8hSsPha2KZkxQbSpE9qkxxe6o39NSpAAad7WgzpmV5WI3WiIjdyQSQjQaLI4QJhHCOEIQJIRQlwiIQISSE5CSQgWggEEBo4RBKCAoQhKCOECFVdI8GKlIne0H/qfi+h/tVvCQ9siDobFBltkMdToMpuAGWQI3tcS5p/8AJRsdQZUaW1GteJ+FwDhzg71IdX7RBieH6SLQqrGYi5E7ygjf/wAPDauaSP0mo/Lyy5sseCjYrGU6I6rDU2MzWAY0NnnARYrEmISNk4cZuteb6NncP3QXOzqrKVNoLpe4Au4zqfmrrZm12l2sA2usVtenTzZ8oLhvR7IoOJNQvIi4gbxx4oOjbQeyrNA0y7O0yY7Lbakn6SsBtfZGJwbjUoy+lvaLlvGOI7lrtl4xzmiJKidJ9rGjTzuECQJPE6II3RzbfXN1uPNaIPkLGbADXYrracZKjGucBpnmCRHER6rRbNqOyw7WTPmUGlYLJUIwEECUIRwggTCJLhFCBJSCnCEghAAlBJASwEBgIwEYCMBAAEEcIFAlFCUihBW43YtKo8VS2KgBhwJG4gZgLOHNYTaoLXmbEG/PeunQsZ032WR/6ho7JjP3Hc7kdOfNBlarZHh6qoxONdma0BxA1yj7kBTf4iAk4SnJJsgiu2pUMZcO5wiQXEXG74SfmrDZm1sb8LcPTgm2ZzBAIm5zcEmrSAFpbyUE08QT/LE8gSfIINpszCV6n+vWa0b20ySSN0TAHkVJx3R2g+m8FgJIiScxEXsTcX4Km6O7NxU5qmeOEBv7rX0mwL24oMb0aw7sPVLHAx+U9wWkbjGMd1jicsiYvvvAUPa7mh2YRw+4VLtOuQ5tM6Bof3y74Z/tuP6kHUaVQOAc0ggiQRoQlrluC2pVpkdVUc3W2rTf9LrLS7J6Ztc7q64DT+tvw/3NNxzv4INaiRMcCAQQQbgi4I4hKQEhCNBAmEkhOJJCBICUAgAlBAAlIgjQBEjRICQRputWawFziABqSgWq/bO0aFCmXV3NDSCINy4bwG71ndvdMgxpFG3/ACOvgN3iuW7Z2nUr1Je5ziTAm5k6BBaV69Oq6o+g14ptdbNchp0uPLy5p3Z9eLLQdEMGyi1jal+tPVunQ9YMg8JIVN0h2K7D1CBMTY/QoLKhiGRcD0Vjg9oNNphYY4h4ERKVhse4WIJ5CEHSsNjcp+hQxu1BBEgGLjfruWKo7RqakR/UdynbPpVMRUDW9onwA/bvQW2zMK7FVgDPVi7uQOnj9e5ZraOO66vVrAy17zlj9AhrP/FrVt+kbhgcA9rD/MqRSadCX1LEj+luYjkufUmwOAAjy3IHevggTqfII8YYLXADUg/T6qqxNf8AmC+7yurCpVkXv3Huj6ILnZ3SarhgId2Sfhddt/lzC2+yOk9GsAHEMceJ7J5O+h9Vx/a2JgR9/rzUrZG0bQSLIO5ygub7M6Q1KXwultuy67fDh4LUYHpTSfGcFh4/E30uPJBoESbw+IY8ZmODhxaQU4gCUEkJQQGEaCJAajYzG06Ql7gO7efBUnSDpBkeMNSP8wkZjrlG+O+Fl9p4svqBkk3l0kmeAlBpsf0idpTAaOLrmOWgWU23t1z+yXEgcT8gmNr42JWVxmLi88ffqEBbUx5MiU50VwHWVOscOy2Ynu1P08+CpmTUdHvvK22y6QZTt+aAI4DX7IJPSDFOZQ6xphwc145hwLfkFt8fhKeOw7K1OO2xr2HcQ4SAeBvC590jqTQd73LU/hFjC7Ammf8AaqvaJ/S6KgHm8oMjtfYzmOLXNLSPduIUDB4El0AldX6YbQoUMOX1mB8y2mzQueQTAd+WwJLt3OAuP7G22KeKFWtRBoyM9MF5gb3Nk3I1yukGCN8gNJs7YVSs7LTaSAe082YObt57hJXRdh7HZhmZW3cfidET3DgO5WGHexzWvYQWFoLS34S0iWkd0Ku6Q7VNCkXMbmfHZG6eJ7ggw34h7Q63EtoA9ig2XQf92pGvJsf9yqF9YBtjePr3qNQqueHVHmXVCXuk73ewmcS90ZbWjSb2iQAgitfmqTe/jbuVs7QDuMeIt8lVYQnNwvwn7WVlNtZAI3C94QUGPq5j7E/dObOqR3e96jYqxI0It4gkJ3CugH3wQaLDV5Ps/NWlGvEyd/vks1h3wbDeJ3iTPyhW9CpMDvQXVDFuaZaS12kgwfRX2C6UVGCKgFTgZynxtdY+nW9+HFO9ZbXTl9UHXAlBEAlBAFF2piuqpOfvAtzOilrK/iBiy2k1g/MSfKB9UGLweIzVqtYmSAYniVGfioeXE3PyUTZtT/UJP5uWgUWtUub7/VAePxeY3KoMVVkwFLrmdFFpU7ygcw1Msh/Ag/f0WyrV2sAAv2ez3d6otnUxGd2guB71P3Uk1S5+by4WH7oJG1nkYZ06keN1p/wfP8qsP+THeYc3/wDAWT2u7+S7l9VpfwcqdisP/bH/AMz9UDv4pVz1lNurWMLuTnZh8mrA4On+ci3ryHErYfiYHZHVndnrKrWMaRJLGsdfUZeO/VZno48VMTRoGT8Z+HK2W03EHUybIOgfhrVrU6ZoVJNOXOYT/tlxnqxxbfwM8bP/AIg4zq8PUA1fFMf32dH9uZX+y6QbRaI3Lm/TLFlz6VBxkNL331gnKyeMQ/zQU2aB6D7cv3UTFGRO8XG628eXqFKfb3u9/VQa068dY093CAYR4zaH5HxnRTetABmIjUwAON1XOqAAuAJJEwJzHvHpbx5Nmm6oAamk2aIgDcT+o3QRcbUD3lzfhJkHThuN9ZSqBAHv5JD2JdIfLlM7kE+lAg75nu59/wCysqVWBM/W/cqui4W9xeyfdUywO7luFoOuqCc2rJ1F/ThzUnrDpv8ARVuDqSLm4tqdJ4JVXGBhu6B32vfj7sg72EaSEoIDXNPxBx5diHUZ+Bgj0JjzHkulLkP4l0y3FuqC8ZSRxBYAQgz+yahDqjTYwHekJmo6/nM+qj4SuBVaRvBae+btPmI8VIrAX70ESoe75d6S1w9+KOrcR+6aHBBa0jYCdykUzB8eXl73KuoVYHf4cP2T1OpfmT4bkD20jNJ3JTvw02jUa51BoGWpVpCo6bhgDuwB/wAjYnhPMVeOdNMg219P2Svw7xAZihPw9ZTJ7gBUug0X4s7RFSq2g3Slc97nAT5CB5qj2HiQ3FYeqRrVa0ngKn8snycVW7WxhrVXVD+Zxcf7iT9UoktNJw/W3zBCDu2EqA0xHCFyHbmI6zF1iDYPLBw/lkNPrmPiul4fF9RRr1XaUmufzLWkx4x6rkWHB1cSXHUxBJMmTzQP1XDS3vdbvKgVpJvP2UioeB4Hv8VFqO18/HcgbLtxsd0SCCE5TxEjK7Vsk5Y03ub9kw+/viotd14AMnzygXKB9pk+P7p+m2R4/X/HsKPh26c4+yfzxf1t3IHDVi2m/fr7+SbdWnTS45clErVDm+ev192R0ygsKboGpHG/C+7wUavUzuvoBF9JtaeUI6lcNBIJ9/dR6Tra+SD04AjQRoAVxHprinuxVR+ozERxAcQD5BdpxQcWODfiLXZf6oMeq4Pt3HMzZTIcDDpFjxugo5ghzT2cwPIzoVZ1TcjwPiZVXiGfnadddPUKZh60hruIvzAg+qA3j6fZRnhTHMtO768VHcLe9yAqFTs+nqpGHO+fYuouH3j3cKU1wERu80B4x/YM6/fwVbsbEZRiXTB6oxzcC0ePaUrGWbpuj5qnovhtfva3/wC1iCVhsSC0ayBB+keEeqsKVcOyt7xHOba+CzdJ8GfNWeGHaF7S2473C6DpPSHaz/4GrTdZz67KZ4w053DzZH9yx9N0QO63zjl+6mbbxRcKbZJIz1HEmSXPLRcnU9mf7lXhxJ97/coHHPsY0vEX9FGqOzH95hOnjw01+Lj3GPkmHXnigSTAM6Rfwv73qNSaT2vzO3cBuHknagk5ZtZzuHcPSYSi0zPvggbpz7+yU7T7HvQzRv8AS/BM4iqb/wCN6CO9107Seo5ddOMPDgPcIDr1JMePvxSC/kmOsEk9/wAk0+qg9Zo0SNBG2jim0qT6j3BrWtJJO7guD7YoOfLwA6fiB7t87iuhfilVdUp/wzHQYDiJjNJ08h6rnmKbUa8sObJEB0eqDOwQYGZvcbj7qXs55gg6tPob/dScbg6jLl45mJUDD1AH5S4EuBB4WuEFmXy39vfsJp5F+M+CJjrd6S96BumSCfPfNv8AKegxJ4FMN1CcHadB3SboE4zQevoqZpu8cWx5OaforvFCLX3Kid8R5fUIGwFYbPqTlHBzPLMFEqt3pezxNVg4uCC/xz5eT7sABCW08O6O6VHrGXm3lw+v7JbTI+Q+3p5IDzcDfTfv4e9U1VdGvC8en2SyL33m+/v+yiVqhcQOEF30HrPkgfosIbO83OusmBfWI9ET3fX5nXxSXPsExVqX98f3QFUqcte9R61WURfbyTDnSgW0oVXwElM1zbmUCJ3KZRwlpdbmiwzA0SdUqrULrBB6rQQQQcf/ABDoVH4yq5pMtygdwyN+6xz9r4tktk84BPhK6H+KLTSrsewx1rI5OpmJ8QWjwXOsZVrgmXZv6h90FVVqueZqZimjTyw9s2O+1xdSji3z8DZ7h9Ao+K6x3xDKPL0QXVHtXG8W8rJ6lgo1Giqdl17ZQbt0ngT91ZHEP01QFimhsGd6MQ0Tv9/ZRKzjCfLJiJvrv3Sgaqu38P8AKqcQIeeX2VrWEKpxR7QKAOdIhSNhsmoXfpY4+JhoHqfJRHBWmxacU6jv1ODb8Ggkx/2Hkge3+JNz77k8yAL8J+w9U21mpKdLZ8L+qBuu/K3MdInnOg8fqodEGJIubnmdyGNcS4Uxu7Tu93BW/RjY5xmIZh2yAb1HD8lNsFzuf5R3uCCseO9Rn+/Rdxwf4cYBlQvIfUaQIpvccrXfqlsE+M7/AAl0/wAPtntp1aQoktqlpMuLnMLQcppvPabqd+/hZB56qm9kGtW86U/hfXwzatejVZVoU6ZqHPLa0Nu4ZWtyugSZlu+3HCtcCJH3QIqncmHOuO5LqFMwSbIHzVS2YsNFhfeUlmF3uMD1S+sptsGz3m6D1egggg5T+LkurNE2bSaRzL3T9PJYWlinZePPuQQQQsVjXctNLKsrVCTdBBA3TqFrg4LUUnSyYGoQQQQsSd3vepGDu0cm+pj6IIIIuJd6/t91V47XxRIIEtMhXWCgUG21LieeaL+Q8kEEBm48R63Tz3QHn9LXHnlMAIIIKjCH828ldW/B3Ct6rEV/zdY2lya1jXW5l9/6RwQQQdEYDrKRi67hABiZ9I+6CCBhlZ5/OfGCFzb8V9mUGYZlenQpU6hxEPfTpsY6pnp1HOzloE3aDed/FBBByvUxxI9UrDjVBBAKpSYQQ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6" name="AutoShape 6" descr="data:image/jpeg;base64,/9j/4AAQSkZJRgABAQAAAQABAAD/2wCEAAkGBxISEhUQEhIVFRUWFRUWFRgVFhYVFhUVFhUXFxUVFRcYHSggGBolGxcXITEhJSkrLi4uFx8zODMtNygtLisBCgoKBQUFDgUFDisZExkrKysrKysrKysrKysrKysrKysrKysrKysrKysrKysrKysrKysrKysrKysrKysrKysrK//AABEIAPUAzgMBIgACEQEDEQH/xAAcAAAABwEBAAAAAAAAAAAAAAAAAQIDBAUGBwj/xABAEAABAwIDBAgEBAUEAQUBAAABAAIRAyEEEjEFQVFxBhMiYYGRofAyscHRB0JS4RQjcoLxM0NikqIkc7KzwhX/xAAUAQEAAAAAAAAAAAAAAAAAAAAA/8QAFBEBAAAAAAAAAAAAAAAAAAAAAP/aAAwDAQACEQMRAD8A6zCCNBASOEEaAAI4QQQCEIRoIChFCNJKAQgiJVeduYfMWda0kaxcC8a6aoLFFCpn9KMMJ7RtwAM8oPdvU3Z21aVeereCRq02cOY1QTIRgIpQQKhBFKCA4RQghKAQhCKUJQCEEJRIAiIRpJQOIIBGgEIQgggCNJQQKlCUmUT3gAkmALlAbnKjq7eBksFgbl1vGOHPgoW3Nrl7CKZEWmDBgmLwdFQdI67hQLKWpHagQCRlJ87meJQROknSmqHxnJaZBY2AXTuEEkWIuR9Fmg5+YlzmUyYhrO26I4u0Efeyp3CoQYcZdM385/zuKGFxboys1a0iSJNzmIaOEoLqnWZIa4lzpgxfw7yrHBY8tdLZ1IH5TAtAI3QFmMNLjYE2P5d3GQZ3f5VvgA4y05jqBFoH5ucER3g96DY4DpLWE9qRG+T4gjx3cOa2OxtpiuybA8J3cfNctwlRwcJEEm8wO6J8ItwCv9j42HBmaDJ07Ju2zdL6E+I8A6Kgq7A46ey4ydxAjz++9WKAII0ECUEaKEAQRokBInJSS5A4EaCMBAIQhGjQIhCEuEUIEws/0oxo6ssB3ib669kd/vcr6u/K0u0gErl+3qpe4gE6u3W4cZkSb9++EDWN2yGHJTAJgADiLZQHcbevnM2ZgKjmjMwBpAtJkECBH+d2qc6M7DmK9SDaGWgAbzHE/Jat+UAAIMFtno45xztjNawaBI4f5VPg+htVzoNp7uHG+q6cWynqVEaxdBmdjdDAwy5xvwWnw+x6LLhgmFLpFPNQMv2fTcMpYI5BZbbvRl1Oa9CXEA2NyATJyyeA/dbdjUbmoObbAxjpMntXEGJB3wNeC6Jg6udgcbEi/PxWN6R7LNGp11ENmZIM35HcVf8ARfGCpTO4zMcA4CPqguUEaJASCNBASCNEgJEUZSSgeRpKNAco5RIIDlBEggjbR/0zvG8cRwXPH0c7yTZuaI8TbXmuluEiFim4cNc4fpcT+kCCbfLzKC4oshgjgo9V8FPUaoLbcFCeCSgfbUUlrt6htZvT7GlBKZUhS6RuorFLZoglMKWQmqadDkFZtqkCyT75qF0SphtN0ADtXjeYE+78+FziWBzS06EKs2A3L1rJmHjvPwNbfxaUFsggggCCCCAIijRICKSUtEUDqCII0BygklBAaCJBAFmtpAAv3y6DNv8AktKstt6GVTLsudrT3dmQbevggPBg5QSnX0ouVnNsdM6dKt/Dto1KlRrGudBZTb2mtdq47gRuVZiulGNxLS6nhWUWie1VqyDlsQ2A3MZ4SEG2bUaN4ToxDYkEFco/iMWTmJYObcoFt38y6RRxuLa7O2ox3FswPMkoOufxAkd4TVfabKZIJ3/uFzLZXSfFuq9TTol7wTLXTLQD2pg2i1yl9IsTjy/+dQFMuIawZvimQ0gTJvv00kXuGu2n02I7FJhz999BewnuUPB9LKXx1sU1ruDXTl0scs+/NZJ+zWBzGWq1D8b6gkNdJs1rrQNZjfv3WmxaeJLiwOe2PhdlhkAGxAMg5sosYibINns7p5gXyP4lro3hlQQBxOVI6N9I8JWxdVlLEZzUh1NuV4mGy8jM0DcTrx4JwbF/isOaOKYM/aGdsAkflcN4dN/Dgsx0J2Q6MRiari/EUn1qDXz8HVtbnyjv6wjuug6mgk0jLQeIHyS0AQQQQBEjRIAkko0koHJRgooRoFIkEaAkEEEBLnu39qtr1iGxNF7mjM0iCDBnc4SNDPguhrC7cwYpYqrUgQ5oq9xMhrvVBT9OujFN2Cfi2lz61Noc5ziJc1ph8wBYNJPgk7awLsreoBIc1hZezWZQRc7oK12w6ja2EBe3sv61rmm4IzuYfAgad6pMKMlIYKo7t05bSmAa9EfA5v6nAdlwFwRMQQgx9fYjiyHE54MkyW7jLeBtExoSoh2WKbgM2p+FoOk6C+i2z9l21cN0SVX1HUKJywX1fy0mdqq4zYRcgT+Z1hqgLobgo2lUdPw4dmYf8n5Qyf7Gz4rWdP8AZ+fDMxTWy/C1GVoH5qbXA1W/9Rm/tVX0UwL6WepVLTWqv6yrl+FtoZTaf0taI81usM4ObB4aIMPjujoe/rqVQFrmhwBAIIIkEEXgiFM2bs51O8MnubfzJVftc1NnO6poNTDmTRAP8yjM5qQLuy+mD8IJaRMXCZw236zj2MJiHcZFFo8SavyQbnDQ1hc60AlxPAXVJ0TpO/hRUeBOIqVaxA/RWqHq/Hq8hSsPha2KZkxQbSpE9qkxxe6o39NSpAAad7WgzpmV5WI3WiIjdyQSQjQaLI4QJhHCOEIQJIRQlwiIQISSE5CSQgWggEEBo4RBKCAoQhKCOECFVdI8GKlIne0H/qfi+h/tVvCQ9siDobFBltkMdToMpuAGWQI3tcS5p/8AJRsdQZUaW1GteJ+FwDhzg71IdX7RBieH6SLQqrGYi5E7ygjf/wAPDauaSP0mo/Lyy5sseCjYrGU6I6rDU2MzWAY0NnnARYrEmISNk4cZuteb6NncP3QXOzqrKVNoLpe4Au4zqfmrrZm12l2sA2usVtenTzZ8oLhvR7IoOJNQvIi4gbxx4oOjbQeyrNA0y7O0yY7Lbakn6SsBtfZGJwbjUoy+lvaLlvGOI7lrtl4xzmiJKidJ9rGjTzuECQJPE6II3RzbfXN1uPNaIPkLGbADXYrracZKjGucBpnmCRHER6rRbNqOyw7WTPmUGlYLJUIwEECUIRwggTCJLhFCBJSCnCEghAAlBJASwEBgIwEYCMBAAEEcIFAlFCUihBW43YtKo8VS2KgBhwJG4gZgLOHNYTaoLXmbEG/PeunQsZ032WR/6ho7JjP3Hc7kdOfNBlarZHh6qoxONdma0BxA1yj7kBTf4iAk4SnJJsgiu2pUMZcO5wiQXEXG74SfmrDZm1sb8LcPTgm2ZzBAIm5zcEmrSAFpbyUE08QT/LE8gSfIINpszCV6n+vWa0b20ySSN0TAHkVJx3R2g+m8FgJIiScxEXsTcX4Km6O7NxU5qmeOEBv7rX0mwL24oMb0aw7sPVLHAx+U9wWkbjGMd1jicsiYvvvAUPa7mh2YRw+4VLtOuQ5tM6Bof3y74Z/tuP6kHUaVQOAc0ggiQRoQlrluC2pVpkdVUc3W2rTf9LrLS7J6Ztc7q64DT+tvw/3NNxzv4INaiRMcCAQQQbgi4I4hKQEhCNBAmEkhOJJCBICUAgAlBAAlIgjQBEjRICQRputWawFziABqSgWq/bO0aFCmXV3NDSCINy4bwG71ndvdMgxpFG3/ACOvgN3iuW7Z2nUr1Je5ziTAm5k6BBaV69Oq6o+g14ptdbNchp0uPLy5p3Z9eLLQdEMGyi1jal+tPVunQ9YMg8JIVN0h2K7D1CBMTY/QoLKhiGRcD0Vjg9oNNphYY4h4ERKVhse4WIJ5CEHSsNjcp+hQxu1BBEgGLjfruWKo7RqakR/UdynbPpVMRUDW9onwA/bvQW2zMK7FVgDPVi7uQOnj9e5ZraOO66vVrAy17zlj9AhrP/FrVt+kbhgcA9rD/MqRSadCX1LEj+luYjkufUmwOAAjy3IHevggTqfII8YYLXADUg/T6qqxNf8AmC+7yurCpVkXv3Huj6ILnZ3SarhgId2Sfhddt/lzC2+yOk9GsAHEMceJ7J5O+h9Vx/a2JgR9/rzUrZG0bQSLIO5ygub7M6Q1KXwultuy67fDh4LUYHpTSfGcFh4/E30uPJBoESbw+IY8ZmODhxaQU4gCUEkJQQGEaCJAajYzG06Ql7gO7efBUnSDpBkeMNSP8wkZjrlG+O+Fl9p4svqBkk3l0kmeAlBpsf0idpTAaOLrmOWgWU23t1z+yXEgcT8gmNr42JWVxmLi88ffqEBbUx5MiU50VwHWVOscOy2Ynu1P08+CpmTUdHvvK22y6QZTt+aAI4DX7IJPSDFOZQ6xphwc145hwLfkFt8fhKeOw7K1OO2xr2HcQ4SAeBvC590jqTQd73LU/hFjC7Ammf8AaqvaJ/S6KgHm8oMjtfYzmOLXNLSPduIUDB4El0AldX6YbQoUMOX1mB8y2mzQueQTAd+WwJLt3OAuP7G22KeKFWtRBoyM9MF5gb3Nk3I1yukGCN8gNJs7YVSs7LTaSAe082YObt57hJXRdh7HZhmZW3cfidET3DgO5WGHexzWvYQWFoLS34S0iWkd0Ku6Q7VNCkXMbmfHZG6eJ7ggw34h7Q63EtoA9ig2XQf92pGvJsf9yqF9YBtjePr3qNQqueHVHmXVCXuk73ewmcS90ZbWjSb2iQAgitfmqTe/jbuVs7QDuMeIt8lVYQnNwvwn7WVlNtZAI3C94QUGPq5j7E/dObOqR3e96jYqxI0It4gkJ3CugH3wQaLDV5Ps/NWlGvEyd/vks1h3wbDeJ3iTPyhW9CpMDvQXVDFuaZaS12kgwfRX2C6UVGCKgFTgZynxtdY+nW9+HFO9ZbXTl9UHXAlBEAlBAFF2piuqpOfvAtzOilrK/iBiy2k1g/MSfKB9UGLweIzVqtYmSAYniVGfioeXE3PyUTZtT/UJP5uWgUWtUub7/VAePxeY3KoMVVkwFLrmdFFpU7ygcw1Msh/Ag/f0WyrV2sAAv2ez3d6otnUxGd2guB71P3Uk1S5+by4WH7oJG1nkYZ06keN1p/wfP8qsP+THeYc3/wDAWT2u7+S7l9VpfwcqdisP/bH/AMz9UDv4pVz1lNurWMLuTnZh8mrA4On+ci3ryHErYfiYHZHVndnrKrWMaRJLGsdfUZeO/VZno48VMTRoGT8Z+HK2W03EHUybIOgfhrVrU6ZoVJNOXOYT/tlxnqxxbfwM8bP/AIg4zq8PUA1fFMf32dH9uZX+y6QbRaI3Lm/TLFlz6VBxkNL331gnKyeMQ/zQU2aB6D7cv3UTFGRO8XG628eXqFKfb3u9/VQa068dY093CAYR4zaH5HxnRTetABmIjUwAON1XOqAAuAJJEwJzHvHpbx5Nmm6oAamk2aIgDcT+o3QRcbUD3lzfhJkHThuN9ZSqBAHv5JD2JdIfLlM7kE+lAg75nu59/wCysqVWBM/W/cqui4W9xeyfdUywO7luFoOuqCc2rJ1F/ThzUnrDpv8ARVuDqSLm4tqdJ4JVXGBhu6B32vfj7sg72EaSEoIDXNPxBx5diHUZ+Bgj0JjzHkulLkP4l0y3FuqC8ZSRxBYAQgz+yahDqjTYwHekJmo6/nM+qj4SuBVaRvBae+btPmI8VIrAX70ESoe75d6S1w9+KOrcR+6aHBBa0jYCdykUzB8eXl73KuoVYHf4cP2T1OpfmT4bkD20jNJ3JTvw02jUa51BoGWpVpCo6bhgDuwB/wAjYnhPMVeOdNMg219P2Svw7xAZihPw9ZTJ7gBUug0X4s7RFSq2g3Slc97nAT5CB5qj2HiQ3FYeqRrVa0ngKn8snycVW7WxhrVXVD+Zxcf7iT9UoktNJw/W3zBCDu2EqA0xHCFyHbmI6zF1iDYPLBw/lkNPrmPiul4fF9RRr1XaUmufzLWkx4x6rkWHB1cSXHUxBJMmTzQP1XDS3vdbvKgVpJvP2UioeB4Hv8VFqO18/HcgbLtxsd0SCCE5TxEjK7Vsk5Y03ub9kw+/viotd14AMnzygXKB9pk+P7p+m2R4/X/HsKPh26c4+yfzxf1t3IHDVi2m/fr7+SbdWnTS45clErVDm+ev192R0ygsKboGpHG/C+7wUavUzuvoBF9JtaeUI6lcNBIJ9/dR6Tra+SD04AjQRoAVxHprinuxVR+ozERxAcQD5BdpxQcWODfiLXZf6oMeq4Pt3HMzZTIcDDpFjxugo5ghzT2cwPIzoVZ1TcjwPiZVXiGfnadddPUKZh60hruIvzAg+qA3j6fZRnhTHMtO768VHcLe9yAqFTs+nqpGHO+fYuouH3j3cKU1wERu80B4x/YM6/fwVbsbEZRiXTB6oxzcC0ePaUrGWbpuj5qnovhtfva3/wC1iCVhsSC0ayBB+keEeqsKVcOyt7xHOba+CzdJ8GfNWeGHaF7S2473C6DpPSHaz/4GrTdZz67KZ4w053DzZH9yx9N0QO63zjl+6mbbxRcKbZJIz1HEmSXPLRcnU9mf7lXhxJ97/coHHPsY0vEX9FGqOzH95hOnjw01+Lj3GPkmHXnigSTAM6Rfwv73qNSaT2vzO3cBuHknagk5ZtZzuHcPSYSi0zPvggbpz7+yU7T7HvQzRv8AS/BM4iqb/wCN6CO9107Seo5ddOMPDgPcIDr1JMePvxSC/kmOsEk9/wAk0+qg9Zo0SNBG2jim0qT6j3BrWtJJO7guD7YoOfLwA6fiB7t87iuhfilVdUp/wzHQYDiJjNJ08h6rnmKbUa8sObJEB0eqDOwQYGZvcbj7qXs55gg6tPob/dScbg6jLl45mJUDD1AH5S4EuBB4WuEFmXy39vfsJp5F+M+CJjrd6S96BumSCfPfNv8AKegxJ4FMN1CcHadB3SboE4zQevoqZpu8cWx5OaforvFCLX3Kid8R5fUIGwFYbPqTlHBzPLMFEqt3pezxNVg4uCC/xz5eT7sABCW08O6O6VHrGXm3lw+v7JbTI+Q+3p5IDzcDfTfv4e9U1VdGvC8en2SyL33m+/v+yiVqhcQOEF30HrPkgfosIbO83OusmBfWI9ET3fX5nXxSXPsExVqX98f3QFUqcte9R61WURfbyTDnSgW0oVXwElM1zbmUCJ3KZRwlpdbmiwzA0SdUqrULrBB6rQQQQcf/ABDoVH4yq5pMtygdwyN+6xz9r4tktk84BPhK6H+KLTSrsewx1rI5OpmJ8QWjwXOsZVrgmXZv6h90FVVqueZqZimjTyw9s2O+1xdSji3z8DZ7h9Ao+K6x3xDKPL0QXVHtXG8W8rJ6lgo1Giqdl17ZQbt0ngT91ZHEP01QFimhsGd6MQ0Tv9/ZRKzjCfLJiJvrv3Sgaqu38P8AKqcQIeeX2VrWEKpxR7QKAOdIhSNhsmoXfpY4+JhoHqfJRHBWmxacU6jv1ODb8Ggkx/2Hkge3+JNz77k8yAL8J+w9U21mpKdLZ8L+qBuu/K3MdInnOg8fqodEGJIubnmdyGNcS4Uxu7Tu93BW/RjY5xmIZh2yAb1HD8lNsFzuf5R3uCCseO9Rn+/Rdxwf4cYBlQvIfUaQIpvccrXfqlsE+M7/AAl0/wAPtntp1aQoktqlpMuLnMLQcppvPabqd+/hZB56qm9kGtW86U/hfXwzatejVZVoU6ZqHPLa0Nu4ZWtyugSZlu+3HCtcCJH3QIqncmHOuO5LqFMwSbIHzVS2YsNFhfeUlmF3uMD1S+sptsGz3m6D1egggg5T+LkurNE2bSaRzL3T9PJYWlinZePPuQQQQsVjXctNLKsrVCTdBBA3TqFrg4LUUnSyYGoQQQQsSd3vepGDu0cm+pj6IIIIuJd6/t91V47XxRIIEtMhXWCgUG21LieeaL+Q8kEEBm48R63Tz3QHn9LXHnlMAIIIKjCH828ldW/B3Ct6rEV/zdY2lya1jXW5l9/6RwQQQdEYDrKRi67hABiZ9I+6CCBhlZ5/OfGCFzb8V9mUGYZlenQpU6hxEPfTpsY6pnp1HOzloE3aDed/FBBByvUxxI9UrDjVBBAKpSYQQ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8" name="Picture 8" descr="https://hep.caltech.edu/gm/images/gell-mann_1.gif"/>
          <p:cNvPicPr>
            <a:picLocks noChangeAspect="1" noChangeArrowheads="1"/>
          </p:cNvPicPr>
          <p:nvPr/>
        </p:nvPicPr>
        <p:blipFill>
          <a:blip r:embed="rId5" cstate="print"/>
          <a:srcRect/>
          <a:stretch>
            <a:fillRect/>
          </a:stretch>
        </p:blipFill>
        <p:spPr bwMode="auto">
          <a:xfrm>
            <a:off x="5762286" y="2835275"/>
            <a:ext cx="3381714" cy="4022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6852">
                                            <p:txEl>
                                              <p:pRg st="0" end="0"/>
                                            </p:txEl>
                                          </p:spTgt>
                                        </p:tgtEl>
                                        <p:attrNameLst>
                                          <p:attrName>style.visibility</p:attrName>
                                        </p:attrNameLst>
                                      </p:cBhvr>
                                      <p:to>
                                        <p:strVal val="visible"/>
                                      </p:to>
                                    </p:set>
                                    <p:animEffect transition="in" filter="dissolve">
                                      <p:cBhvr>
                                        <p:cTn id="7" dur="500"/>
                                        <p:tgtEl>
                                          <p:spTgt spid="2068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6852">
                                            <p:txEl>
                                              <p:pRg st="1" end="1"/>
                                            </p:txEl>
                                          </p:spTgt>
                                        </p:tgtEl>
                                        <p:attrNameLst>
                                          <p:attrName>style.visibility</p:attrName>
                                        </p:attrNameLst>
                                      </p:cBhvr>
                                      <p:to>
                                        <p:strVal val="visible"/>
                                      </p:to>
                                    </p:set>
                                    <p:animEffect transition="in" filter="dissolve">
                                      <p:cBhvr>
                                        <p:cTn id="12" dur="500"/>
                                        <p:tgtEl>
                                          <p:spTgt spid="2068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6852">
                                            <p:txEl>
                                              <p:pRg st="2" end="2"/>
                                            </p:txEl>
                                          </p:spTgt>
                                        </p:tgtEl>
                                        <p:attrNameLst>
                                          <p:attrName>style.visibility</p:attrName>
                                        </p:attrNameLst>
                                      </p:cBhvr>
                                      <p:to>
                                        <p:strVal val="visible"/>
                                      </p:to>
                                    </p:set>
                                    <p:animEffect transition="in" filter="dissolve">
                                      <p:cBhvr>
                                        <p:cTn id="17" dur="500"/>
                                        <p:tgtEl>
                                          <p:spTgt spid="2068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6852">
                                            <p:txEl>
                                              <p:pRg st="3" end="3"/>
                                            </p:txEl>
                                          </p:spTgt>
                                        </p:tgtEl>
                                        <p:attrNameLst>
                                          <p:attrName>style.visibility</p:attrName>
                                        </p:attrNameLst>
                                      </p:cBhvr>
                                      <p:to>
                                        <p:strVal val="visible"/>
                                      </p:to>
                                    </p:set>
                                    <p:animEffect transition="in" filter="dissolve">
                                      <p:cBhvr>
                                        <p:cTn id="22" dur="500"/>
                                        <p:tgtEl>
                                          <p:spTgt spid="2068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6852">
                                            <p:txEl>
                                              <p:pRg st="5" end="5"/>
                                            </p:txEl>
                                          </p:spTgt>
                                        </p:tgtEl>
                                        <p:attrNameLst>
                                          <p:attrName>style.visibility</p:attrName>
                                        </p:attrNameLst>
                                      </p:cBhvr>
                                      <p:to>
                                        <p:strVal val="visible"/>
                                      </p:to>
                                    </p:set>
                                    <p:animEffect transition="in" filter="dissolve">
                                      <p:cBhvr>
                                        <p:cTn id="27" dur="500"/>
                                        <p:tgtEl>
                                          <p:spTgt spid="206852">
                                            <p:txEl>
                                              <p:pRg st="5" end="5"/>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06852">
                                            <p:txEl>
                                              <p:pRg st="6" end="6"/>
                                            </p:txEl>
                                          </p:spTgt>
                                        </p:tgtEl>
                                        <p:attrNameLst>
                                          <p:attrName>style.visibility</p:attrName>
                                        </p:attrNameLst>
                                      </p:cBhvr>
                                      <p:to>
                                        <p:strVal val="visible"/>
                                      </p:to>
                                    </p:set>
                                    <p:animEffect transition="in" filter="dissolve">
                                      <p:cBhvr>
                                        <p:cTn id="30" dur="500"/>
                                        <p:tgtEl>
                                          <p:spTgt spid="206852">
                                            <p:txEl>
                                              <p:pRg st="6" end="6"/>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06852">
                                            <p:txEl>
                                              <p:pRg st="7" end="7"/>
                                            </p:txEl>
                                          </p:spTgt>
                                        </p:tgtEl>
                                        <p:attrNameLst>
                                          <p:attrName>style.visibility</p:attrName>
                                        </p:attrNameLst>
                                      </p:cBhvr>
                                      <p:to>
                                        <p:strVal val="visible"/>
                                      </p:to>
                                    </p:set>
                                    <p:animEffect transition="in" filter="dissolve">
                                      <p:cBhvr>
                                        <p:cTn id="33" dur="500"/>
                                        <p:tgtEl>
                                          <p:spTgt spid="20685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7" name="Picture 5" descr="S:\Images\32_5.JPG"/>
          <p:cNvPicPr>
            <a:picLocks noChangeAspect="1" noChangeArrowheads="1"/>
          </p:cNvPicPr>
          <p:nvPr/>
        </p:nvPicPr>
        <p:blipFill>
          <a:blip r:embed="rId3" cstate="print"/>
          <a:srcRect/>
          <a:stretch>
            <a:fillRect/>
          </a:stretch>
        </p:blipFill>
        <p:spPr bwMode="auto">
          <a:xfrm>
            <a:off x="0" y="9525"/>
            <a:ext cx="9144000" cy="5095875"/>
          </a:xfrm>
          <a:prstGeom prst="rect">
            <a:avLst/>
          </a:prstGeom>
          <a:noFill/>
        </p:spPr>
      </p:pic>
      <p:sp>
        <p:nvSpPr>
          <p:cNvPr id="6" name="TextBox 5"/>
          <p:cNvSpPr txBox="1"/>
          <p:nvPr/>
        </p:nvSpPr>
        <p:spPr>
          <a:xfrm>
            <a:off x="0" y="5105400"/>
            <a:ext cx="7924800" cy="1631216"/>
          </a:xfrm>
          <a:prstGeom prst="rect">
            <a:avLst/>
          </a:prstGeom>
          <a:noFill/>
        </p:spPr>
        <p:txBody>
          <a:bodyPr wrap="square" rtlCol="0">
            <a:spAutoFit/>
          </a:bodyPr>
          <a:lstStyle/>
          <a:p>
            <a:r>
              <a:rPr lang="en-US" sz="2000" dirty="0" smtClean="0"/>
              <a:t>12 total particles/anti-quarks are opposite</a:t>
            </a:r>
          </a:p>
          <a:p>
            <a:r>
              <a:rPr lang="en-US" sz="2000" dirty="0" smtClean="0"/>
              <a:t>Fractional charge</a:t>
            </a:r>
          </a:p>
          <a:p>
            <a:r>
              <a:rPr lang="en-US" sz="2000" dirty="0" smtClean="0"/>
              <a:t>Baryons </a:t>
            </a:r>
            <a:r>
              <a:rPr lang="en-US" sz="2000" dirty="0" err="1" smtClean="0"/>
              <a:t>vs</a:t>
            </a:r>
            <a:r>
              <a:rPr lang="en-US" sz="2000" dirty="0" smtClean="0"/>
              <a:t> Mesons</a:t>
            </a:r>
          </a:p>
          <a:p>
            <a:r>
              <a:rPr lang="en-US" sz="2000" dirty="0" smtClean="0"/>
              <a:t>Held together by gluons – what happens when you separate</a:t>
            </a:r>
          </a:p>
          <a:p>
            <a:endParaRPr lang="en-US"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56261" y="1066800"/>
            <a:ext cx="6849428" cy="402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p:cNvSpPr txBox="1">
            <a:spLocks noChangeArrowheads="1"/>
          </p:cNvSpPr>
          <p:nvPr/>
        </p:nvSpPr>
        <p:spPr bwMode="auto">
          <a:xfrm>
            <a:off x="304800" y="0"/>
            <a:ext cx="8610600" cy="701675"/>
          </a:xfrm>
          <a:prstGeom prst="rect">
            <a:avLst/>
          </a:prstGeom>
          <a:noFill/>
          <a:ln w="9525">
            <a:noFill/>
            <a:miter lim="800000"/>
            <a:headEnd/>
            <a:tailEnd/>
          </a:ln>
          <a:effectLst/>
        </p:spPr>
        <p:txBody>
          <a:bodyPr>
            <a:spAutoFit/>
          </a:bodyPr>
          <a:lstStyle/>
          <a:p>
            <a:r>
              <a:rPr lang="en-US" sz="4000" b="1" u="sng"/>
              <a:t>Conservation Laws - Baryon Number </a:t>
            </a:r>
            <a:endParaRPr lang="en-US" sz="800"/>
          </a:p>
        </p:txBody>
      </p:sp>
      <p:sp>
        <p:nvSpPr>
          <p:cNvPr id="204804" name="Text Box 4"/>
          <p:cNvSpPr txBox="1">
            <a:spLocks noChangeArrowheads="1"/>
          </p:cNvSpPr>
          <p:nvPr/>
        </p:nvSpPr>
        <p:spPr bwMode="auto">
          <a:xfrm>
            <a:off x="746125" y="762000"/>
            <a:ext cx="6416675" cy="1800225"/>
          </a:xfrm>
          <a:prstGeom prst="rect">
            <a:avLst/>
          </a:prstGeom>
          <a:noFill/>
          <a:ln w="38100">
            <a:noFill/>
            <a:miter lim="800000"/>
            <a:headEnd/>
            <a:tailEnd/>
          </a:ln>
          <a:effectLst/>
        </p:spPr>
        <p:txBody>
          <a:bodyPr>
            <a:spAutoFit/>
          </a:bodyPr>
          <a:lstStyle/>
          <a:p>
            <a:r>
              <a:rPr lang="en-US"/>
              <a:t>Conservation of charge</a:t>
            </a:r>
          </a:p>
          <a:p>
            <a:r>
              <a:rPr lang="en-US"/>
              <a:t>Conservation of mass/energy</a:t>
            </a:r>
          </a:p>
          <a:p>
            <a:r>
              <a:rPr lang="en-US"/>
              <a:t>Conservation of nucleon....</a:t>
            </a:r>
          </a:p>
          <a:p>
            <a:r>
              <a:rPr lang="en-US"/>
              <a:t>In general, baryon number is conserved:</a:t>
            </a:r>
          </a:p>
        </p:txBody>
      </p:sp>
      <p:grpSp>
        <p:nvGrpSpPr>
          <p:cNvPr id="204808" name="Group 8"/>
          <p:cNvGrpSpPr>
            <a:grpSpLocks/>
          </p:cNvGrpSpPr>
          <p:nvPr/>
        </p:nvGrpSpPr>
        <p:grpSpPr bwMode="auto">
          <a:xfrm>
            <a:off x="0" y="2743200"/>
            <a:ext cx="9144000" cy="3689350"/>
            <a:chOff x="0" y="1728"/>
            <a:chExt cx="5760" cy="2324"/>
          </a:xfrm>
        </p:grpSpPr>
        <p:pic>
          <p:nvPicPr>
            <p:cNvPr id="204806" name="Picture 6" descr="C:\Documents and Settings\622murray.TTSDCIM\Desktop\Table32_2.JPG"/>
            <p:cNvPicPr>
              <a:picLocks noChangeAspect="1" noChangeArrowheads="1"/>
            </p:cNvPicPr>
            <p:nvPr/>
          </p:nvPicPr>
          <p:blipFill>
            <a:blip r:embed="rId2" cstate="print"/>
            <a:srcRect b="86604"/>
            <a:stretch>
              <a:fillRect/>
            </a:stretch>
          </p:blipFill>
          <p:spPr bwMode="auto">
            <a:xfrm>
              <a:off x="0" y="1728"/>
              <a:ext cx="5760" cy="614"/>
            </a:xfrm>
            <a:prstGeom prst="rect">
              <a:avLst/>
            </a:prstGeom>
            <a:noFill/>
          </p:spPr>
        </p:pic>
        <p:pic>
          <p:nvPicPr>
            <p:cNvPr id="204807" name="Picture 7" descr="C:\Documents and Settings\622murray.TTSDCIM\Desktop\Table32_2.JPG"/>
            <p:cNvPicPr>
              <a:picLocks noChangeAspect="1" noChangeArrowheads="1"/>
            </p:cNvPicPr>
            <p:nvPr/>
          </p:nvPicPr>
          <p:blipFill>
            <a:blip r:embed="rId2" cstate="print"/>
            <a:srcRect t="62732"/>
            <a:stretch>
              <a:fillRect/>
            </a:stretch>
          </p:blipFill>
          <p:spPr bwMode="auto">
            <a:xfrm>
              <a:off x="0" y="2345"/>
              <a:ext cx="5760" cy="1707"/>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04">
                                            <p:txEl>
                                              <p:pRg st="0" end="0"/>
                                            </p:txEl>
                                          </p:spTgt>
                                        </p:tgtEl>
                                        <p:attrNameLst>
                                          <p:attrName>style.visibility</p:attrName>
                                        </p:attrNameLst>
                                      </p:cBhvr>
                                      <p:to>
                                        <p:strVal val="visible"/>
                                      </p:to>
                                    </p:set>
                                    <p:animEffect transition="in" filter="dissolve">
                                      <p:cBhvr>
                                        <p:cTn id="7" dur="500"/>
                                        <p:tgtEl>
                                          <p:spTgt spid="2048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04">
                                            <p:txEl>
                                              <p:pRg st="1" end="1"/>
                                            </p:txEl>
                                          </p:spTgt>
                                        </p:tgtEl>
                                        <p:attrNameLst>
                                          <p:attrName>style.visibility</p:attrName>
                                        </p:attrNameLst>
                                      </p:cBhvr>
                                      <p:to>
                                        <p:strVal val="visible"/>
                                      </p:to>
                                    </p:set>
                                    <p:animEffect transition="in" filter="dissolve">
                                      <p:cBhvr>
                                        <p:cTn id="12" dur="500"/>
                                        <p:tgtEl>
                                          <p:spTgt spid="2048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804">
                                            <p:txEl>
                                              <p:pRg st="2" end="2"/>
                                            </p:txEl>
                                          </p:spTgt>
                                        </p:tgtEl>
                                        <p:attrNameLst>
                                          <p:attrName>style.visibility</p:attrName>
                                        </p:attrNameLst>
                                      </p:cBhvr>
                                      <p:to>
                                        <p:strVal val="visible"/>
                                      </p:to>
                                    </p:set>
                                    <p:animEffect transition="in" filter="dissolve">
                                      <p:cBhvr>
                                        <p:cTn id="17" dur="500"/>
                                        <p:tgtEl>
                                          <p:spTgt spid="2048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4804">
                                            <p:txEl>
                                              <p:pRg st="3" end="3"/>
                                            </p:txEl>
                                          </p:spTgt>
                                        </p:tgtEl>
                                        <p:attrNameLst>
                                          <p:attrName>style.visibility</p:attrName>
                                        </p:attrNameLst>
                                      </p:cBhvr>
                                      <p:to>
                                        <p:strVal val="visible"/>
                                      </p:to>
                                    </p:set>
                                    <p:animEffect transition="in" filter="dissolve">
                                      <p:cBhvr>
                                        <p:cTn id="22" dur="500"/>
                                        <p:tgtEl>
                                          <p:spTgt spid="2048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4808"/>
                                        </p:tgtEl>
                                        <p:attrNameLst>
                                          <p:attrName>style.visibility</p:attrName>
                                        </p:attrNameLst>
                                      </p:cBhvr>
                                      <p:to>
                                        <p:strVal val="visible"/>
                                      </p:to>
                                    </p:set>
                                    <p:animEffect transition="in" filter="dissolve">
                                      <p:cBhvr>
                                        <p:cTn id="27" dur="500"/>
                                        <p:tgtEl>
                                          <p:spTgt spid="204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1026"/>
          <p:cNvSpPr txBox="1">
            <a:spLocks noChangeArrowheads="1"/>
          </p:cNvSpPr>
          <p:nvPr/>
        </p:nvSpPr>
        <p:spPr bwMode="auto">
          <a:xfrm>
            <a:off x="304800" y="0"/>
            <a:ext cx="6019800" cy="701675"/>
          </a:xfrm>
          <a:prstGeom prst="rect">
            <a:avLst/>
          </a:prstGeom>
          <a:noFill/>
          <a:ln w="9525">
            <a:noFill/>
            <a:miter lim="800000"/>
            <a:headEnd/>
            <a:tailEnd/>
          </a:ln>
          <a:effectLst/>
        </p:spPr>
        <p:txBody>
          <a:bodyPr>
            <a:spAutoFit/>
          </a:bodyPr>
          <a:lstStyle/>
          <a:p>
            <a:r>
              <a:rPr lang="en-US" sz="4000" b="1" u="sng"/>
              <a:t>Quark Theory</a:t>
            </a:r>
            <a:endParaRPr lang="en-US" sz="800"/>
          </a:p>
        </p:txBody>
      </p:sp>
      <p:sp>
        <p:nvSpPr>
          <p:cNvPr id="234500" name="Text Box 1028"/>
          <p:cNvSpPr txBox="1">
            <a:spLocks noChangeArrowheads="1"/>
          </p:cNvSpPr>
          <p:nvPr/>
        </p:nvSpPr>
        <p:spPr bwMode="auto">
          <a:xfrm>
            <a:off x="2590800" y="1143000"/>
            <a:ext cx="6553200" cy="519113"/>
          </a:xfrm>
          <a:prstGeom prst="rect">
            <a:avLst/>
          </a:prstGeom>
          <a:noFill/>
          <a:ln w="38100">
            <a:noFill/>
            <a:miter lim="800000"/>
            <a:headEnd/>
            <a:tailEnd/>
          </a:ln>
          <a:effectLst/>
        </p:spPr>
        <p:txBody>
          <a:bodyPr>
            <a:spAutoFit/>
          </a:bodyPr>
          <a:lstStyle/>
          <a:p>
            <a:r>
              <a:rPr lang="en-US"/>
              <a:t>Proton: +1 charge, B = 1</a:t>
            </a:r>
          </a:p>
        </p:txBody>
      </p:sp>
      <p:pic>
        <p:nvPicPr>
          <p:cNvPr id="234502" name="Picture 1030" descr="E:\GianFigs\CHAP32\FIGURES\FG32_13.PCT"/>
          <p:cNvPicPr>
            <a:picLocks noChangeAspect="1" noChangeArrowheads="1"/>
          </p:cNvPicPr>
          <p:nvPr/>
        </p:nvPicPr>
        <p:blipFill>
          <a:blip r:embed="rId3" cstate="print"/>
          <a:srcRect l="20004" t="11000" r="47989" b="11000"/>
          <a:stretch>
            <a:fillRect/>
          </a:stretch>
        </p:blipFill>
        <p:spPr bwMode="auto">
          <a:xfrm>
            <a:off x="304800" y="838200"/>
            <a:ext cx="2063750" cy="3352800"/>
          </a:xfrm>
          <a:prstGeom prst="rect">
            <a:avLst/>
          </a:prstGeom>
          <a:noFill/>
        </p:spPr>
      </p:pic>
      <p:pic>
        <p:nvPicPr>
          <p:cNvPr id="234503" name="Picture 1031" descr="E:\GianFigs\CHAP32\FIGURES\FG32_13.PCT"/>
          <p:cNvPicPr>
            <a:picLocks noChangeAspect="1" noChangeArrowheads="1"/>
          </p:cNvPicPr>
          <p:nvPr/>
        </p:nvPicPr>
        <p:blipFill>
          <a:blip r:embed="rId3" cstate="print"/>
          <a:srcRect l="56012" t="28999" r="13982" b="24500"/>
          <a:stretch>
            <a:fillRect/>
          </a:stretch>
        </p:blipFill>
        <p:spPr bwMode="auto">
          <a:xfrm>
            <a:off x="304800" y="4191000"/>
            <a:ext cx="2065338" cy="2133600"/>
          </a:xfrm>
          <a:prstGeom prst="rect">
            <a:avLst/>
          </a:prstGeom>
          <a:noFill/>
        </p:spPr>
      </p:pic>
      <p:sp>
        <p:nvSpPr>
          <p:cNvPr id="234504" name="Text Box 1032"/>
          <p:cNvSpPr txBox="1">
            <a:spLocks noChangeArrowheads="1"/>
          </p:cNvSpPr>
          <p:nvPr/>
        </p:nvSpPr>
        <p:spPr bwMode="auto">
          <a:xfrm>
            <a:off x="2590800" y="2224088"/>
            <a:ext cx="6553200" cy="519112"/>
          </a:xfrm>
          <a:prstGeom prst="rect">
            <a:avLst/>
          </a:prstGeom>
          <a:noFill/>
          <a:ln w="38100">
            <a:noFill/>
            <a:miter lim="800000"/>
            <a:headEnd/>
            <a:tailEnd/>
          </a:ln>
          <a:effectLst/>
        </p:spPr>
        <p:txBody>
          <a:bodyPr>
            <a:spAutoFit/>
          </a:bodyPr>
          <a:lstStyle/>
          <a:p>
            <a:r>
              <a:rPr lang="en-US"/>
              <a:t>Neutron: 0 charge, B = 1</a:t>
            </a:r>
          </a:p>
        </p:txBody>
      </p:sp>
      <p:sp>
        <p:nvSpPr>
          <p:cNvPr id="234505" name="Text Box 1033"/>
          <p:cNvSpPr txBox="1">
            <a:spLocks noChangeArrowheads="1"/>
          </p:cNvSpPr>
          <p:nvPr/>
        </p:nvSpPr>
        <p:spPr bwMode="auto">
          <a:xfrm>
            <a:off x="2590800" y="3367088"/>
            <a:ext cx="6553200" cy="519112"/>
          </a:xfrm>
          <a:prstGeom prst="rect">
            <a:avLst/>
          </a:prstGeom>
          <a:noFill/>
          <a:ln w="38100">
            <a:noFill/>
            <a:miter lim="800000"/>
            <a:headEnd/>
            <a:tailEnd/>
          </a:ln>
          <a:effectLst/>
        </p:spPr>
        <p:txBody>
          <a:bodyPr>
            <a:spAutoFit/>
          </a:bodyPr>
          <a:lstStyle/>
          <a:p>
            <a:r>
              <a:rPr lang="en-US" dirty="0" smtClean="0">
                <a:sym typeface="Symbol"/>
              </a:rPr>
              <a:t></a:t>
            </a:r>
            <a:r>
              <a:rPr lang="en-US" baseline="30000" dirty="0" smtClean="0"/>
              <a:t>+</a:t>
            </a:r>
            <a:r>
              <a:rPr lang="en-US" dirty="0" smtClean="0"/>
              <a:t>:         </a:t>
            </a:r>
            <a:r>
              <a:rPr lang="en-US" dirty="0"/>
              <a:t>+1 charge, B = 0</a:t>
            </a:r>
          </a:p>
        </p:txBody>
      </p:sp>
      <p:sp>
        <p:nvSpPr>
          <p:cNvPr id="234506" name="Text Box 1034"/>
          <p:cNvSpPr txBox="1">
            <a:spLocks noChangeArrowheads="1"/>
          </p:cNvSpPr>
          <p:nvPr/>
        </p:nvSpPr>
        <p:spPr bwMode="auto">
          <a:xfrm>
            <a:off x="2590800" y="4510088"/>
            <a:ext cx="6553200" cy="519112"/>
          </a:xfrm>
          <a:prstGeom prst="rect">
            <a:avLst/>
          </a:prstGeom>
          <a:noFill/>
          <a:ln w="38100">
            <a:noFill/>
            <a:miter lim="800000"/>
            <a:headEnd/>
            <a:tailEnd/>
          </a:ln>
          <a:effectLst/>
        </p:spPr>
        <p:txBody>
          <a:bodyPr>
            <a:spAutoFit/>
          </a:bodyPr>
          <a:lstStyle/>
          <a:p>
            <a:r>
              <a:rPr lang="en-US" dirty="0" smtClean="0">
                <a:sym typeface="Symbol"/>
              </a:rPr>
              <a:t></a:t>
            </a:r>
            <a:r>
              <a:rPr lang="en-US" dirty="0" smtClean="0"/>
              <a:t>-:           </a:t>
            </a:r>
            <a:r>
              <a:rPr lang="en-US" dirty="0"/>
              <a:t>-1 charge, B = 0</a:t>
            </a:r>
          </a:p>
        </p:txBody>
      </p:sp>
      <p:sp>
        <p:nvSpPr>
          <p:cNvPr id="234507" name="Text Box 1035"/>
          <p:cNvSpPr txBox="1">
            <a:spLocks noChangeArrowheads="1"/>
          </p:cNvSpPr>
          <p:nvPr/>
        </p:nvSpPr>
        <p:spPr bwMode="auto">
          <a:xfrm>
            <a:off x="2590800" y="5576888"/>
            <a:ext cx="6553200" cy="519112"/>
          </a:xfrm>
          <a:prstGeom prst="rect">
            <a:avLst/>
          </a:prstGeom>
          <a:noFill/>
          <a:ln w="38100">
            <a:noFill/>
            <a:miter lim="800000"/>
            <a:headEnd/>
            <a:tailEnd/>
          </a:ln>
          <a:effectLst/>
        </p:spPr>
        <p:txBody>
          <a:bodyPr>
            <a:spAutoFit/>
          </a:bodyPr>
          <a:lstStyle/>
          <a:p>
            <a:r>
              <a:rPr lang="en-US" dirty="0" smtClean="0"/>
              <a:t>K-:           </a:t>
            </a:r>
            <a:r>
              <a:rPr lang="en-US" dirty="0"/>
              <a:t>-1 charge, B = 0</a:t>
            </a:r>
          </a:p>
        </p:txBody>
      </p:sp>
      <p:sp>
        <p:nvSpPr>
          <p:cNvPr id="234508" name="Text Box 1036"/>
          <p:cNvSpPr txBox="1">
            <a:spLocks noChangeArrowheads="1"/>
          </p:cNvSpPr>
          <p:nvPr/>
        </p:nvSpPr>
        <p:spPr bwMode="auto">
          <a:xfrm>
            <a:off x="2727325" y="6238875"/>
            <a:ext cx="4855175" cy="646331"/>
          </a:xfrm>
          <a:prstGeom prst="rect">
            <a:avLst/>
          </a:prstGeom>
          <a:noFill/>
          <a:ln w="38100">
            <a:noFill/>
            <a:miter lim="800000"/>
            <a:headEnd/>
            <a:tailEnd/>
          </a:ln>
          <a:effectLst/>
        </p:spPr>
        <p:txBody>
          <a:bodyPr wrap="none">
            <a:spAutoFit/>
          </a:bodyPr>
          <a:lstStyle/>
          <a:p>
            <a:r>
              <a:rPr lang="en-US" sz="1800" dirty="0" smtClean="0"/>
              <a:t>You should memorize the composition of n and p, </a:t>
            </a:r>
          </a:p>
          <a:p>
            <a:r>
              <a:rPr lang="en-US" sz="1800" dirty="0" smtClean="0"/>
              <a:t>You will always be given meson compositions</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4500">
                                            <p:txEl>
                                              <p:pRg st="0" end="0"/>
                                            </p:txEl>
                                          </p:spTgt>
                                        </p:tgtEl>
                                        <p:attrNameLst>
                                          <p:attrName>style.visibility</p:attrName>
                                        </p:attrNameLst>
                                      </p:cBhvr>
                                      <p:to>
                                        <p:strVal val="visible"/>
                                      </p:to>
                                    </p:set>
                                    <p:animEffect transition="in" filter="dissolve">
                                      <p:cBhvr>
                                        <p:cTn id="7" dur="500"/>
                                        <p:tgtEl>
                                          <p:spTgt spid="2345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4504">
                                            <p:txEl>
                                              <p:pRg st="0" end="0"/>
                                            </p:txEl>
                                          </p:spTgt>
                                        </p:tgtEl>
                                        <p:attrNameLst>
                                          <p:attrName>style.visibility</p:attrName>
                                        </p:attrNameLst>
                                      </p:cBhvr>
                                      <p:to>
                                        <p:strVal val="visible"/>
                                      </p:to>
                                    </p:set>
                                    <p:animEffect transition="in" filter="dissolve">
                                      <p:cBhvr>
                                        <p:cTn id="12" dur="500"/>
                                        <p:tgtEl>
                                          <p:spTgt spid="23450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4505">
                                            <p:txEl>
                                              <p:pRg st="0" end="0"/>
                                            </p:txEl>
                                          </p:spTgt>
                                        </p:tgtEl>
                                        <p:attrNameLst>
                                          <p:attrName>style.visibility</p:attrName>
                                        </p:attrNameLst>
                                      </p:cBhvr>
                                      <p:to>
                                        <p:strVal val="visible"/>
                                      </p:to>
                                    </p:set>
                                    <p:animEffect transition="in" filter="dissolve">
                                      <p:cBhvr>
                                        <p:cTn id="17" dur="500"/>
                                        <p:tgtEl>
                                          <p:spTgt spid="23450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4506">
                                            <p:txEl>
                                              <p:pRg st="0" end="0"/>
                                            </p:txEl>
                                          </p:spTgt>
                                        </p:tgtEl>
                                        <p:attrNameLst>
                                          <p:attrName>style.visibility</p:attrName>
                                        </p:attrNameLst>
                                      </p:cBhvr>
                                      <p:to>
                                        <p:strVal val="visible"/>
                                      </p:to>
                                    </p:set>
                                    <p:animEffect transition="in" filter="dissolve">
                                      <p:cBhvr>
                                        <p:cTn id="22" dur="500"/>
                                        <p:tgtEl>
                                          <p:spTgt spid="23450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4507">
                                            <p:txEl>
                                              <p:pRg st="0" end="0"/>
                                            </p:txEl>
                                          </p:spTgt>
                                        </p:tgtEl>
                                        <p:attrNameLst>
                                          <p:attrName>style.visibility</p:attrName>
                                        </p:attrNameLst>
                                      </p:cBhvr>
                                      <p:to>
                                        <p:strVal val="visible"/>
                                      </p:to>
                                    </p:set>
                                    <p:animEffect transition="in" filter="dissolve">
                                      <p:cBhvr>
                                        <p:cTn id="27" dur="500"/>
                                        <p:tgtEl>
                                          <p:spTgt spid="23450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9" presetClass="entr" presetSubtype="10" fill="hold" grpId="0" nodeType="clickEffect">
                                  <p:stCondLst>
                                    <p:cond delay="0"/>
                                  </p:stCondLst>
                                  <p:childTnLst>
                                    <p:set>
                                      <p:cBhvr>
                                        <p:cTn id="31" dur="1" fill="hold">
                                          <p:stCondLst>
                                            <p:cond delay="0"/>
                                          </p:stCondLst>
                                        </p:cTn>
                                        <p:tgtEl>
                                          <p:spTgt spid="234508"/>
                                        </p:tgtEl>
                                        <p:attrNameLst>
                                          <p:attrName>style.visibility</p:attrName>
                                        </p:attrNameLst>
                                      </p:cBhvr>
                                      <p:to>
                                        <p:strVal val="visible"/>
                                      </p:to>
                                    </p:set>
                                    <p:anim calcmode="lin" valueType="num">
                                      <p:cBhvr>
                                        <p:cTn id="32" dur="5000" fill="hold"/>
                                        <p:tgtEl>
                                          <p:spTgt spid="234508"/>
                                        </p:tgtEl>
                                        <p:attrNameLst>
                                          <p:attrName>ppt_w</p:attrName>
                                        </p:attrNameLst>
                                      </p:cBhvr>
                                      <p:tavLst>
                                        <p:tav tm="0" fmla="#ppt_w*sin(2.5*pi*$)">
                                          <p:val>
                                            <p:fltVal val="0"/>
                                          </p:val>
                                        </p:tav>
                                        <p:tav tm="100000">
                                          <p:val>
                                            <p:fltVal val="1"/>
                                          </p:val>
                                        </p:tav>
                                      </p:tavLst>
                                    </p:anim>
                                    <p:anim calcmode="lin" valueType="num">
                                      <p:cBhvr>
                                        <p:cTn id="33" dur="5000" fill="hold"/>
                                        <p:tgtEl>
                                          <p:spTgt spid="2345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0" grpId="0" build="p" autoUpdateAnimBg="0"/>
      <p:bldP spid="234504" grpId="0" build="p" autoUpdateAnimBg="0"/>
      <p:bldP spid="234505" grpId="0" build="p" autoUpdateAnimBg="0"/>
      <p:bldP spid="234506" grpId="0" build="p" autoUpdateAnimBg="0"/>
      <p:bldP spid="234507" grpId="0" build="p" autoUpdateAnimBg="0"/>
      <p:bldP spid="234508"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667000"/>
            <a:ext cx="6306535" cy="4154984"/>
          </a:xfrm>
          <a:prstGeom prst="rect">
            <a:avLst/>
          </a:prstGeom>
          <a:noFill/>
        </p:spPr>
        <p:txBody>
          <a:bodyPr wrap="none" rtlCol="0">
            <a:spAutoFit/>
          </a:bodyPr>
          <a:lstStyle/>
          <a:p>
            <a:r>
              <a:rPr lang="en-US" sz="2400" dirty="0" smtClean="0"/>
              <a:t>What are the properties of the following Baryons:</a:t>
            </a:r>
          </a:p>
          <a:p>
            <a:endParaRPr lang="en-US" sz="2400" dirty="0" smtClean="0"/>
          </a:p>
          <a:p>
            <a:r>
              <a:rPr lang="en-US" sz="2400" dirty="0" smtClean="0"/>
              <a:t>		q	s	c	b</a:t>
            </a:r>
          </a:p>
          <a:p>
            <a:endParaRPr lang="en-US" sz="2400" dirty="0" smtClean="0"/>
          </a:p>
          <a:p>
            <a:r>
              <a:rPr lang="en-US" sz="2400" dirty="0" smtClean="0"/>
              <a:t>udd</a:t>
            </a:r>
          </a:p>
          <a:p>
            <a:endParaRPr lang="en-US" sz="2400" dirty="0" smtClean="0"/>
          </a:p>
          <a:p>
            <a:r>
              <a:rPr lang="en-US" sz="2400" dirty="0" smtClean="0"/>
              <a:t>uud</a:t>
            </a:r>
          </a:p>
          <a:p>
            <a:endParaRPr lang="en-US" sz="2400" dirty="0" smtClean="0"/>
          </a:p>
          <a:p>
            <a:r>
              <a:rPr lang="en-US" sz="2400" dirty="0" smtClean="0"/>
              <a:t>udb</a:t>
            </a:r>
          </a:p>
          <a:p>
            <a:endParaRPr lang="en-US" sz="2400" dirty="0" smtClean="0"/>
          </a:p>
          <a:p>
            <a:r>
              <a:rPr lang="en-US" sz="2400" dirty="0" smtClean="0"/>
              <a:t>ddc</a:t>
            </a:r>
            <a:endParaRPr lang="en-US" sz="2400" dirty="0"/>
          </a:p>
        </p:txBody>
      </p:sp>
      <p:cxnSp>
        <p:nvCxnSpPr>
          <p:cNvPr id="4" name="Straight Connector 3"/>
          <p:cNvCxnSpPr/>
          <p:nvPr/>
        </p:nvCxnSpPr>
        <p:spPr bwMode="auto">
          <a:xfrm>
            <a:off x="381000" y="4114800"/>
            <a:ext cx="6324600" cy="0"/>
          </a:xfrm>
          <a:prstGeom prst="line">
            <a:avLst/>
          </a:prstGeom>
          <a:noFill/>
          <a:ln w="38100" cap="flat" cmpd="sng" algn="ctr">
            <a:solidFill>
              <a:schemeClr val="tx1"/>
            </a:solidFill>
            <a:prstDash val="solid"/>
            <a:round/>
            <a:headEnd type="none" w="med" len="med"/>
            <a:tailEnd type="none" w="med" len="med"/>
          </a:ln>
          <a:effectLst/>
        </p:spPr>
      </p:cxnSp>
      <p:cxnSp>
        <p:nvCxnSpPr>
          <p:cNvPr id="5" name="Straight Connector 4"/>
          <p:cNvCxnSpPr/>
          <p:nvPr/>
        </p:nvCxnSpPr>
        <p:spPr bwMode="auto">
          <a:xfrm>
            <a:off x="381000" y="4800600"/>
            <a:ext cx="6324600" cy="0"/>
          </a:xfrm>
          <a:prstGeom prst="line">
            <a:avLst/>
          </a:prstGeom>
          <a:noFill/>
          <a:ln w="3810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381000" y="5486400"/>
            <a:ext cx="6324600" cy="0"/>
          </a:xfrm>
          <a:prstGeom prst="line">
            <a:avLst/>
          </a:prstGeom>
          <a:noFill/>
          <a:ln w="38100"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381000" y="6172200"/>
            <a:ext cx="6324600" cy="0"/>
          </a:xfrm>
          <a:prstGeom prst="line">
            <a:avLst/>
          </a:prstGeom>
          <a:noFill/>
          <a:ln w="3810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81000" y="6858000"/>
            <a:ext cx="6324600" cy="0"/>
          </a:xfrm>
          <a:prstGeom prst="line">
            <a:avLst/>
          </a:prstGeom>
          <a:noFill/>
          <a:ln w="381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1295400" y="3581400"/>
            <a:ext cx="0" cy="3276600"/>
          </a:xfrm>
          <a:prstGeom prst="line">
            <a:avLst/>
          </a:prstGeom>
          <a:noFill/>
          <a:ln w="38100" cap="flat" cmpd="sng" algn="ctr">
            <a:solidFill>
              <a:schemeClr val="tx1"/>
            </a:solidFill>
            <a:prstDash val="solid"/>
            <a:round/>
            <a:headEnd type="none" w="med" len="med"/>
            <a:tailEnd type="none" w="med" len="med"/>
          </a:ln>
          <a:effectLst/>
        </p:spPr>
      </p:cxnSp>
      <p:pic>
        <p:nvPicPr>
          <p:cNvPr id="12" name="Picture 5" descr="S:\Images\32_5.JPG"/>
          <p:cNvPicPr>
            <a:picLocks noChangeAspect="1" noChangeArrowheads="1"/>
          </p:cNvPicPr>
          <p:nvPr/>
        </p:nvPicPr>
        <p:blipFill>
          <a:blip r:embed="rId2" cstate="print"/>
          <a:srcRect b="46355"/>
          <a:stretch>
            <a:fillRect/>
          </a:stretch>
        </p:blipFill>
        <p:spPr bwMode="auto">
          <a:xfrm>
            <a:off x="381000" y="0"/>
            <a:ext cx="8534400" cy="255143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9/9f/8foldway.png"/>
          <p:cNvPicPr>
            <a:picLocks noChangeAspect="1" noChangeArrowheads="1"/>
          </p:cNvPicPr>
          <p:nvPr/>
        </p:nvPicPr>
        <p:blipFill>
          <a:blip r:embed="rId2" cstate="print"/>
          <a:srcRect/>
          <a:stretch>
            <a:fillRect/>
          </a:stretch>
        </p:blipFill>
        <p:spPr bwMode="auto">
          <a:xfrm>
            <a:off x="0" y="0"/>
            <a:ext cx="3705225" cy="3257550"/>
          </a:xfrm>
          <a:prstGeom prst="rect">
            <a:avLst/>
          </a:prstGeom>
          <a:noFill/>
        </p:spPr>
      </p:pic>
      <p:pic>
        <p:nvPicPr>
          <p:cNvPr id="1028" name="Picture 4" descr="https://upload.wikimedia.org/wikipedia/commons/e/ec/Baryon_decuplet.png"/>
          <p:cNvPicPr>
            <a:picLocks noChangeAspect="1" noChangeArrowheads="1"/>
          </p:cNvPicPr>
          <p:nvPr/>
        </p:nvPicPr>
        <p:blipFill>
          <a:blip r:embed="rId3" cstate="print"/>
          <a:srcRect/>
          <a:stretch>
            <a:fillRect/>
          </a:stretch>
        </p:blipFill>
        <p:spPr bwMode="auto">
          <a:xfrm>
            <a:off x="5029200" y="3877156"/>
            <a:ext cx="4114800" cy="2980844"/>
          </a:xfrm>
          <a:prstGeom prst="rect">
            <a:avLst/>
          </a:prstGeom>
          <a:noFill/>
        </p:spPr>
      </p:pic>
      <p:pic>
        <p:nvPicPr>
          <p:cNvPr id="1030" name="Picture 6" descr="https://upload.wikimedia.org/wikipedia/commons/thumb/c/cd/Noneto_mes%C3%B4nico_de_spin_0.png/220px-Noneto_mes%C3%B4nico_de_spin_0.png"/>
          <p:cNvPicPr>
            <a:picLocks noChangeAspect="1" noChangeArrowheads="1"/>
          </p:cNvPicPr>
          <p:nvPr/>
        </p:nvPicPr>
        <p:blipFill>
          <a:blip r:embed="rId4" cstate="print"/>
          <a:srcRect/>
          <a:stretch>
            <a:fillRect/>
          </a:stretch>
        </p:blipFill>
        <p:spPr bwMode="auto">
          <a:xfrm>
            <a:off x="6024353" y="533400"/>
            <a:ext cx="2319547" cy="1676400"/>
          </a:xfrm>
          <a:prstGeom prst="rect">
            <a:avLst/>
          </a:prstGeom>
          <a:solidFill>
            <a:schemeClr val="bg1"/>
          </a:solidFill>
        </p:spPr>
      </p:pic>
      <p:pic>
        <p:nvPicPr>
          <p:cNvPr id="1032" name="Picture 8" descr="https://upload.wikimedia.org/wikipedia/commons/thumb/0/0a/Noneto_mes%C3%B4nico_de_spin_1.png/220px-Noneto_mes%C3%B4nico_de_spin_1.png"/>
          <p:cNvPicPr>
            <a:picLocks noChangeAspect="1" noChangeArrowheads="1"/>
          </p:cNvPicPr>
          <p:nvPr/>
        </p:nvPicPr>
        <p:blipFill>
          <a:blip r:embed="rId5" cstate="print"/>
          <a:srcRect/>
          <a:stretch>
            <a:fillRect/>
          </a:stretch>
        </p:blipFill>
        <p:spPr bwMode="auto">
          <a:xfrm>
            <a:off x="685800" y="4267200"/>
            <a:ext cx="2095500" cy="1514475"/>
          </a:xfrm>
          <a:prstGeom prst="rect">
            <a:avLst/>
          </a:prstGeom>
          <a:solidFill>
            <a:schemeClr val="bg1"/>
          </a:solid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81007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107405"/>
          </a:xfrm>
          <a:prstGeom prst="rect">
            <a:avLst/>
          </a:prstGeom>
          <a:noFill/>
          <a:ln w="9525">
            <a:noFill/>
            <a:miter lim="800000"/>
            <a:headEnd/>
            <a:tailEnd/>
          </a:ln>
        </p:spPr>
      </p:pic>
      <p:sp>
        <p:nvSpPr>
          <p:cNvPr id="3" name="TextBox 2"/>
          <p:cNvSpPr txBox="1"/>
          <p:nvPr/>
        </p:nvSpPr>
        <p:spPr>
          <a:xfrm>
            <a:off x="609600" y="6172200"/>
            <a:ext cx="5056192" cy="523220"/>
          </a:xfrm>
          <a:prstGeom prst="rect">
            <a:avLst/>
          </a:prstGeom>
          <a:noFill/>
        </p:spPr>
        <p:txBody>
          <a:bodyPr wrap="none" rtlCol="0">
            <a:spAutoFit/>
          </a:bodyPr>
          <a:lstStyle/>
          <a:p>
            <a:r>
              <a:rPr lang="en-US" dirty="0" smtClean="0"/>
              <a:t>Mesons are quark anti-quark pairs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ext Box 2"/>
          <p:cNvSpPr txBox="1">
            <a:spLocks noChangeArrowheads="1"/>
          </p:cNvSpPr>
          <p:nvPr/>
        </p:nvSpPr>
        <p:spPr bwMode="auto">
          <a:xfrm>
            <a:off x="304800" y="0"/>
            <a:ext cx="8839200" cy="701675"/>
          </a:xfrm>
          <a:prstGeom prst="rect">
            <a:avLst/>
          </a:prstGeom>
          <a:noFill/>
          <a:ln w="9525">
            <a:noFill/>
            <a:miter lim="800000"/>
            <a:headEnd/>
            <a:tailEnd/>
          </a:ln>
          <a:effectLst/>
        </p:spPr>
        <p:txBody>
          <a:bodyPr>
            <a:spAutoFit/>
          </a:bodyPr>
          <a:lstStyle/>
          <a:p>
            <a:r>
              <a:rPr lang="en-US" sz="4000" b="1" u="sng"/>
              <a:t>Truly Fundamental particles</a:t>
            </a:r>
            <a:endParaRPr lang="en-US" sz="800"/>
          </a:p>
        </p:txBody>
      </p:sp>
      <p:sp>
        <p:nvSpPr>
          <p:cNvPr id="236548" name="Text Box 4"/>
          <p:cNvSpPr txBox="1">
            <a:spLocks noChangeArrowheads="1"/>
          </p:cNvSpPr>
          <p:nvPr/>
        </p:nvSpPr>
        <p:spPr bwMode="auto">
          <a:xfrm>
            <a:off x="228600" y="4692650"/>
            <a:ext cx="8686800" cy="1815882"/>
          </a:xfrm>
          <a:prstGeom prst="rect">
            <a:avLst/>
          </a:prstGeom>
          <a:noFill/>
          <a:ln w="38100">
            <a:noFill/>
            <a:miter lim="800000"/>
            <a:headEnd/>
            <a:tailEnd/>
          </a:ln>
          <a:effectLst/>
        </p:spPr>
        <p:txBody>
          <a:bodyPr>
            <a:spAutoFit/>
          </a:bodyPr>
          <a:lstStyle/>
          <a:p>
            <a:r>
              <a:rPr lang="en-US" dirty="0"/>
              <a:t>Generally accepted fundamental particles</a:t>
            </a:r>
          </a:p>
          <a:p>
            <a:r>
              <a:rPr lang="en-US" dirty="0"/>
              <a:t>Three generations</a:t>
            </a:r>
          </a:p>
          <a:p>
            <a:r>
              <a:rPr lang="en-US" dirty="0"/>
              <a:t>Top quark = 200 </a:t>
            </a:r>
            <a:r>
              <a:rPr lang="en-US" dirty="0" err="1" smtClean="0"/>
              <a:t>GeV</a:t>
            </a:r>
            <a:r>
              <a:rPr lang="en-US" dirty="0" smtClean="0"/>
              <a:t>/c</a:t>
            </a:r>
            <a:r>
              <a:rPr lang="en-US" baseline="30000" dirty="0" smtClean="0"/>
              <a:t>2</a:t>
            </a:r>
          </a:p>
          <a:p>
            <a:r>
              <a:rPr lang="en-US" dirty="0" smtClean="0"/>
              <a:t>Higgs Boson…</a:t>
            </a:r>
          </a:p>
        </p:txBody>
      </p:sp>
      <p:pic>
        <p:nvPicPr>
          <p:cNvPr id="236552" name="Picture 8" descr="S:\Images\Table32_5.JPG"/>
          <p:cNvPicPr>
            <a:picLocks noChangeAspect="1" noChangeArrowheads="1"/>
          </p:cNvPicPr>
          <p:nvPr/>
        </p:nvPicPr>
        <p:blipFill>
          <a:blip r:embed="rId3" cstate="print"/>
          <a:srcRect/>
          <a:stretch>
            <a:fillRect/>
          </a:stretch>
        </p:blipFill>
        <p:spPr bwMode="auto">
          <a:xfrm>
            <a:off x="304800" y="1066800"/>
            <a:ext cx="8382000" cy="29384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6548">
                                            <p:txEl>
                                              <p:pRg st="0" end="0"/>
                                            </p:txEl>
                                          </p:spTgt>
                                        </p:tgtEl>
                                        <p:attrNameLst>
                                          <p:attrName>style.visibility</p:attrName>
                                        </p:attrNameLst>
                                      </p:cBhvr>
                                      <p:to>
                                        <p:strVal val="visible"/>
                                      </p:to>
                                    </p:set>
                                    <p:animEffect transition="in" filter="dissolve">
                                      <p:cBhvr>
                                        <p:cTn id="7" dur="500"/>
                                        <p:tgtEl>
                                          <p:spTgt spid="2365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6548">
                                            <p:txEl>
                                              <p:pRg st="1" end="1"/>
                                            </p:txEl>
                                          </p:spTgt>
                                        </p:tgtEl>
                                        <p:attrNameLst>
                                          <p:attrName>style.visibility</p:attrName>
                                        </p:attrNameLst>
                                      </p:cBhvr>
                                      <p:to>
                                        <p:strVal val="visible"/>
                                      </p:to>
                                    </p:set>
                                    <p:animEffect transition="in" filter="dissolve">
                                      <p:cBhvr>
                                        <p:cTn id="12" dur="500"/>
                                        <p:tgtEl>
                                          <p:spTgt spid="2365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6548">
                                            <p:txEl>
                                              <p:pRg st="2" end="2"/>
                                            </p:txEl>
                                          </p:spTgt>
                                        </p:tgtEl>
                                        <p:attrNameLst>
                                          <p:attrName>style.visibility</p:attrName>
                                        </p:attrNameLst>
                                      </p:cBhvr>
                                      <p:to>
                                        <p:strVal val="visible"/>
                                      </p:to>
                                    </p:set>
                                    <p:animEffect transition="in" filter="dissolve">
                                      <p:cBhvr>
                                        <p:cTn id="17" dur="500"/>
                                        <p:tgtEl>
                                          <p:spTgt spid="2365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6548">
                                            <p:txEl>
                                              <p:pRg st="3" end="3"/>
                                            </p:txEl>
                                          </p:spTgt>
                                        </p:tgtEl>
                                        <p:attrNameLst>
                                          <p:attrName>style.visibility</p:attrName>
                                        </p:attrNameLst>
                                      </p:cBhvr>
                                      <p:to>
                                        <p:strVal val="visible"/>
                                      </p:to>
                                    </p:set>
                                    <p:animEffect transition="in" filter="dissolve">
                                      <p:cBhvr>
                                        <p:cTn id="22" dur="500"/>
                                        <p:tgtEl>
                                          <p:spTgt spid="2365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6" name="Text Box 6"/>
          <p:cNvSpPr txBox="1">
            <a:spLocks noChangeArrowheads="1"/>
          </p:cNvSpPr>
          <p:nvPr/>
        </p:nvSpPr>
        <p:spPr bwMode="auto">
          <a:xfrm>
            <a:off x="152400" y="3810000"/>
            <a:ext cx="6676828" cy="3108543"/>
          </a:xfrm>
          <a:prstGeom prst="rect">
            <a:avLst/>
          </a:prstGeom>
          <a:noFill/>
          <a:ln w="38100">
            <a:noFill/>
            <a:miter lim="800000"/>
            <a:headEnd/>
            <a:tailEnd/>
          </a:ln>
          <a:effectLst/>
        </p:spPr>
        <p:txBody>
          <a:bodyPr wrap="none">
            <a:spAutoFit/>
          </a:bodyPr>
          <a:lstStyle/>
          <a:p>
            <a:r>
              <a:rPr lang="en-US" dirty="0" smtClean="0"/>
              <a:t>Can the following reaction occur?</a:t>
            </a:r>
          </a:p>
          <a:p>
            <a:r>
              <a:rPr lang="en-US" dirty="0" smtClean="0"/>
              <a:t>		 </a:t>
            </a:r>
            <a:r>
              <a:rPr lang="en-US" dirty="0"/>
              <a:t>p </a:t>
            </a:r>
            <a:r>
              <a:rPr lang="en-US" dirty="0" smtClean="0"/>
              <a:t>    +     n   →    </a:t>
            </a:r>
            <a:r>
              <a:rPr lang="en-US" dirty="0"/>
              <a:t>p </a:t>
            </a:r>
            <a:r>
              <a:rPr lang="en-US" dirty="0" smtClean="0"/>
              <a:t>    +     p    + </a:t>
            </a:r>
          </a:p>
          <a:p>
            <a:r>
              <a:rPr lang="en-US" dirty="0" smtClean="0"/>
              <a:t>charge   </a:t>
            </a:r>
          </a:p>
          <a:p>
            <a:endParaRPr lang="en-US" dirty="0" smtClean="0"/>
          </a:p>
          <a:p>
            <a:r>
              <a:rPr lang="en-US" dirty="0" smtClean="0"/>
              <a:t>mass energy</a:t>
            </a:r>
          </a:p>
          <a:p>
            <a:endParaRPr lang="en-US" dirty="0" smtClean="0"/>
          </a:p>
          <a:p>
            <a:r>
              <a:rPr lang="en-US" dirty="0" smtClean="0"/>
              <a:t>Baryon #</a:t>
            </a:r>
            <a:endParaRPr lang="en-US" dirty="0"/>
          </a:p>
        </p:txBody>
      </p:sp>
      <p:grpSp>
        <p:nvGrpSpPr>
          <p:cNvPr id="215051" name="Group 11"/>
          <p:cNvGrpSpPr>
            <a:grpSpLocks/>
          </p:cNvGrpSpPr>
          <p:nvPr/>
        </p:nvGrpSpPr>
        <p:grpSpPr bwMode="auto">
          <a:xfrm>
            <a:off x="0" y="0"/>
            <a:ext cx="9144000" cy="3689350"/>
            <a:chOff x="0" y="1728"/>
            <a:chExt cx="5760" cy="2324"/>
          </a:xfrm>
        </p:grpSpPr>
        <p:pic>
          <p:nvPicPr>
            <p:cNvPr id="215052" name="Picture 12" descr="C:\Documents and Settings\622murray.TTSDCIM\Desktop\Table32_2.JPG"/>
            <p:cNvPicPr>
              <a:picLocks noChangeAspect="1" noChangeArrowheads="1"/>
            </p:cNvPicPr>
            <p:nvPr/>
          </p:nvPicPr>
          <p:blipFill>
            <a:blip r:embed="rId2" cstate="print"/>
            <a:srcRect b="86604"/>
            <a:stretch>
              <a:fillRect/>
            </a:stretch>
          </p:blipFill>
          <p:spPr bwMode="auto">
            <a:xfrm>
              <a:off x="0" y="1728"/>
              <a:ext cx="5760" cy="614"/>
            </a:xfrm>
            <a:prstGeom prst="rect">
              <a:avLst/>
            </a:prstGeom>
            <a:noFill/>
          </p:spPr>
        </p:pic>
        <p:pic>
          <p:nvPicPr>
            <p:cNvPr id="215053" name="Picture 13" descr="C:\Documents and Settings\622murray.TTSDCIM\Desktop\Table32_2.JPG"/>
            <p:cNvPicPr>
              <a:picLocks noChangeAspect="1" noChangeArrowheads="1"/>
            </p:cNvPicPr>
            <p:nvPr/>
          </p:nvPicPr>
          <p:blipFill>
            <a:blip r:embed="rId2" cstate="print"/>
            <a:srcRect t="62732"/>
            <a:stretch>
              <a:fillRect/>
            </a:stretch>
          </p:blipFill>
          <p:spPr bwMode="auto">
            <a:xfrm>
              <a:off x="0" y="2345"/>
              <a:ext cx="5760" cy="1707"/>
            </a:xfrm>
            <a:prstGeom prst="rect">
              <a:avLst/>
            </a:prstGeom>
            <a:noFill/>
          </p:spPr>
        </p:pic>
      </p:grpSp>
      <p:pic>
        <p:nvPicPr>
          <p:cNvPr id="28673" name="Picture 1"/>
          <p:cNvPicPr>
            <a:picLocks noChangeAspect="1" noChangeArrowheads="1"/>
          </p:cNvPicPr>
          <p:nvPr/>
        </p:nvPicPr>
        <p:blipFill>
          <a:blip r:embed="rId3" cstate="print"/>
          <a:srcRect/>
          <a:stretch>
            <a:fillRect/>
          </a:stretch>
        </p:blipFill>
        <p:spPr bwMode="auto">
          <a:xfrm>
            <a:off x="7010400" y="4381500"/>
            <a:ext cx="257175" cy="342900"/>
          </a:xfrm>
          <a:prstGeom prst="rect">
            <a:avLst/>
          </a:prstGeom>
          <a:noFill/>
          <a:ln w="9525">
            <a:noFill/>
            <a:miter lim="800000"/>
            <a:headEnd/>
            <a:tailEnd/>
          </a:ln>
        </p:spPr>
      </p:pic>
      <p:cxnSp>
        <p:nvCxnSpPr>
          <p:cNvPr id="14" name="Straight Connector 13"/>
          <p:cNvCxnSpPr/>
          <p:nvPr/>
        </p:nvCxnSpPr>
        <p:spPr bwMode="auto">
          <a:xfrm flipH="1">
            <a:off x="838200" y="4800600"/>
            <a:ext cx="7239000" cy="0"/>
          </a:xfrm>
          <a:prstGeom prst="line">
            <a:avLst/>
          </a:prstGeom>
          <a:noFill/>
          <a:ln w="381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H="1">
            <a:off x="838200" y="5486400"/>
            <a:ext cx="7239000" cy="0"/>
          </a:xfrm>
          <a:prstGeom prst="line">
            <a:avLst/>
          </a:prstGeom>
          <a:noFill/>
          <a:ln w="381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H="1">
            <a:off x="838200" y="6248400"/>
            <a:ext cx="7239000" cy="0"/>
          </a:xfrm>
          <a:prstGeom prst="line">
            <a:avLst/>
          </a:prstGeom>
          <a:noFill/>
          <a:ln w="381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2057400" y="4267200"/>
            <a:ext cx="0" cy="2590800"/>
          </a:xfrm>
          <a:prstGeom prst="line">
            <a:avLst/>
          </a:prstGeom>
          <a:noFill/>
          <a:ln w="38100"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 Box 2"/>
          <p:cNvSpPr txBox="1">
            <a:spLocks noChangeArrowheads="1"/>
          </p:cNvSpPr>
          <p:nvPr/>
        </p:nvSpPr>
        <p:spPr bwMode="auto">
          <a:xfrm>
            <a:off x="304800" y="0"/>
            <a:ext cx="8610600" cy="701675"/>
          </a:xfrm>
          <a:prstGeom prst="rect">
            <a:avLst/>
          </a:prstGeom>
          <a:noFill/>
          <a:ln w="9525">
            <a:noFill/>
            <a:miter lim="800000"/>
            <a:headEnd/>
            <a:tailEnd/>
          </a:ln>
          <a:effectLst/>
        </p:spPr>
        <p:txBody>
          <a:bodyPr>
            <a:spAutoFit/>
          </a:bodyPr>
          <a:lstStyle/>
          <a:p>
            <a:r>
              <a:rPr lang="en-US" sz="4000" b="1" u="sng"/>
              <a:t>Conservation Laws - Baryon Number </a:t>
            </a:r>
            <a:endParaRPr lang="en-US" sz="800"/>
          </a:p>
        </p:txBody>
      </p:sp>
      <p:sp>
        <p:nvSpPr>
          <p:cNvPr id="218121" name="Text Box 9"/>
          <p:cNvSpPr txBox="1">
            <a:spLocks noChangeArrowheads="1"/>
          </p:cNvSpPr>
          <p:nvPr/>
        </p:nvSpPr>
        <p:spPr bwMode="auto">
          <a:xfrm>
            <a:off x="228600" y="4502150"/>
            <a:ext cx="5362575" cy="946150"/>
          </a:xfrm>
          <a:prstGeom prst="rect">
            <a:avLst/>
          </a:prstGeom>
          <a:noFill/>
          <a:ln w="38100">
            <a:noFill/>
            <a:miter lim="800000"/>
            <a:headEnd/>
            <a:tailEnd/>
          </a:ln>
          <a:effectLst/>
        </p:spPr>
        <p:txBody>
          <a:bodyPr wrap="none">
            <a:spAutoFit/>
          </a:bodyPr>
          <a:lstStyle/>
          <a:p>
            <a:r>
              <a:rPr lang="en-US"/>
              <a:t>Heavy baryons decay to lighter ones</a:t>
            </a:r>
          </a:p>
          <a:p>
            <a:r>
              <a:rPr lang="en-US"/>
              <a:t>Proton is lightest - must be stable</a:t>
            </a:r>
          </a:p>
        </p:txBody>
      </p:sp>
      <p:grpSp>
        <p:nvGrpSpPr>
          <p:cNvPr id="218122" name="Group 10"/>
          <p:cNvGrpSpPr>
            <a:grpSpLocks/>
          </p:cNvGrpSpPr>
          <p:nvPr/>
        </p:nvGrpSpPr>
        <p:grpSpPr bwMode="auto">
          <a:xfrm>
            <a:off x="0" y="654050"/>
            <a:ext cx="9144000" cy="3689350"/>
            <a:chOff x="0" y="1728"/>
            <a:chExt cx="5760" cy="2324"/>
          </a:xfrm>
        </p:grpSpPr>
        <p:pic>
          <p:nvPicPr>
            <p:cNvPr id="218123" name="Picture 11" descr="C:\Documents and Settings\622murray.TTSDCIM\Desktop\Table32_2.JPG"/>
            <p:cNvPicPr>
              <a:picLocks noChangeAspect="1" noChangeArrowheads="1"/>
            </p:cNvPicPr>
            <p:nvPr/>
          </p:nvPicPr>
          <p:blipFill>
            <a:blip r:embed="rId2" cstate="print"/>
            <a:srcRect b="86604"/>
            <a:stretch>
              <a:fillRect/>
            </a:stretch>
          </p:blipFill>
          <p:spPr bwMode="auto">
            <a:xfrm>
              <a:off x="0" y="1728"/>
              <a:ext cx="5760" cy="614"/>
            </a:xfrm>
            <a:prstGeom prst="rect">
              <a:avLst/>
            </a:prstGeom>
            <a:noFill/>
          </p:spPr>
        </p:pic>
        <p:pic>
          <p:nvPicPr>
            <p:cNvPr id="218124" name="Picture 12" descr="C:\Documents and Settings\622murray.TTSDCIM\Desktop\Table32_2.JPG"/>
            <p:cNvPicPr>
              <a:picLocks noChangeAspect="1" noChangeArrowheads="1"/>
            </p:cNvPicPr>
            <p:nvPr/>
          </p:nvPicPr>
          <p:blipFill>
            <a:blip r:embed="rId2" cstate="print"/>
            <a:srcRect t="62732"/>
            <a:stretch>
              <a:fillRect/>
            </a:stretch>
          </p:blipFill>
          <p:spPr bwMode="auto">
            <a:xfrm>
              <a:off x="0" y="2345"/>
              <a:ext cx="5760" cy="1707"/>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8121"/>
                                        </p:tgtEl>
                                        <p:attrNameLst>
                                          <p:attrName>style.visibility</p:attrName>
                                        </p:attrNameLst>
                                      </p:cBhvr>
                                      <p:to>
                                        <p:strVal val="visible"/>
                                      </p:to>
                                    </p:set>
                                    <p:animEffect transition="in" filter="dissolve">
                                      <p:cBhvr>
                                        <p:cTn id="7" dur="500"/>
                                        <p:tgtEl>
                                          <p:spTgt spid="218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2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pload.wikimedia.org/wikipedia/commons/thumb/8/89/Beta_Negative_Decay.svg/280px-Beta_Negative_Decay.svg.png"/>
          <p:cNvPicPr>
            <a:picLocks noChangeAspect="1" noChangeArrowheads="1"/>
          </p:cNvPicPr>
          <p:nvPr/>
        </p:nvPicPr>
        <p:blipFill>
          <a:blip r:embed="rId2" cstate="print"/>
          <a:srcRect/>
          <a:stretch>
            <a:fillRect/>
          </a:stretch>
        </p:blipFill>
        <p:spPr bwMode="auto">
          <a:xfrm>
            <a:off x="0" y="1066800"/>
            <a:ext cx="4724400" cy="4724400"/>
          </a:xfrm>
          <a:prstGeom prst="rect">
            <a:avLst/>
          </a:prstGeom>
          <a:solidFill>
            <a:schemeClr val="bg1"/>
          </a:solidFill>
        </p:spPr>
      </p:pic>
      <p:sp>
        <p:nvSpPr>
          <p:cNvPr id="3" name="TextBox 2"/>
          <p:cNvSpPr txBox="1"/>
          <p:nvPr/>
        </p:nvSpPr>
        <p:spPr>
          <a:xfrm>
            <a:off x="685800" y="381000"/>
            <a:ext cx="8185254" cy="523220"/>
          </a:xfrm>
          <a:prstGeom prst="rect">
            <a:avLst/>
          </a:prstGeom>
          <a:noFill/>
        </p:spPr>
        <p:txBody>
          <a:bodyPr wrap="none" rtlCol="0">
            <a:spAutoFit/>
          </a:bodyPr>
          <a:lstStyle/>
          <a:p>
            <a:r>
              <a:rPr lang="en-US" dirty="0" smtClean="0"/>
              <a:t>Decay of a free neutron:  (Bound neutrons are stable…)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p:cNvSpPr txBox="1">
            <a:spLocks noChangeArrowheads="1"/>
          </p:cNvSpPr>
          <p:nvPr/>
        </p:nvSpPr>
        <p:spPr bwMode="auto">
          <a:xfrm>
            <a:off x="401638" y="1066800"/>
            <a:ext cx="8342312" cy="2287588"/>
          </a:xfrm>
          <a:prstGeom prst="rect">
            <a:avLst/>
          </a:prstGeom>
          <a:noFill/>
          <a:ln w="25400">
            <a:noFill/>
            <a:miter lim="800000"/>
            <a:headEnd/>
            <a:tailEnd/>
          </a:ln>
          <a:effectLst/>
        </p:spPr>
        <p:txBody>
          <a:bodyPr wrap="none">
            <a:spAutoFit/>
          </a:bodyPr>
          <a:lstStyle/>
          <a:p>
            <a:pPr algn="ctr"/>
            <a:r>
              <a:rPr lang="en-US" sz="4800" u="sng"/>
              <a:t>Whiteboards:</a:t>
            </a:r>
          </a:p>
          <a:p>
            <a:pPr algn="ctr"/>
            <a:r>
              <a:rPr lang="en-US" sz="4800"/>
              <a:t> Conservation of Baryon Number</a:t>
            </a:r>
          </a:p>
          <a:p>
            <a:pPr algn="ctr"/>
            <a:r>
              <a:rPr lang="en-US" sz="4800">
                <a:hlinkClick r:id="rId2" action="ppaction://hlinksldjump"/>
              </a:rPr>
              <a:t>1</a:t>
            </a:r>
            <a:r>
              <a:rPr lang="en-US" sz="4800"/>
              <a:t> | </a:t>
            </a:r>
            <a:r>
              <a:rPr lang="en-US" sz="4800">
                <a:hlinkClick r:id="rId3" action="ppaction://hlinksldjump"/>
              </a:rPr>
              <a:t>2</a:t>
            </a:r>
            <a:r>
              <a:rPr lang="en-US" sz="4800"/>
              <a:t> | </a:t>
            </a:r>
            <a:r>
              <a:rPr lang="en-US" sz="4800">
                <a:hlinkClick r:id="rId4" action="ppaction://hlinksldjump"/>
              </a:rPr>
              <a:t>3</a:t>
            </a:r>
            <a:r>
              <a:rPr lang="en-US" sz="4800"/>
              <a:t> | </a:t>
            </a:r>
            <a:r>
              <a:rPr lang="en-US" sz="4800">
                <a:hlinkClick r:id="rId5" action="ppaction://hlinksldjump"/>
              </a:rPr>
              <a:t>4</a:t>
            </a:r>
            <a:endParaRPr lang="en-US" sz="4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2" name="Text Box 4"/>
          <p:cNvSpPr txBox="1">
            <a:spLocks noChangeArrowheads="1"/>
          </p:cNvSpPr>
          <p:nvPr/>
        </p:nvSpPr>
        <p:spPr bwMode="auto">
          <a:xfrm>
            <a:off x="228600" y="6557963"/>
            <a:ext cx="273050" cy="304800"/>
          </a:xfrm>
          <a:prstGeom prst="rect">
            <a:avLst/>
          </a:prstGeom>
          <a:noFill/>
          <a:ln w="38100">
            <a:noFill/>
            <a:miter lim="800000"/>
            <a:headEnd/>
            <a:tailEnd/>
          </a:ln>
          <a:effectLst/>
        </p:spPr>
        <p:txBody>
          <a:bodyPr wrap="none">
            <a:spAutoFit/>
          </a:bodyPr>
          <a:lstStyle/>
          <a:p>
            <a:r>
              <a:rPr lang="en-US" sz="1400" b="1"/>
              <a:t>0</a:t>
            </a:r>
          </a:p>
        </p:txBody>
      </p:sp>
      <p:grpSp>
        <p:nvGrpSpPr>
          <p:cNvPr id="217094" name="Group 6"/>
          <p:cNvGrpSpPr>
            <a:grpSpLocks/>
          </p:cNvGrpSpPr>
          <p:nvPr/>
        </p:nvGrpSpPr>
        <p:grpSpPr bwMode="auto">
          <a:xfrm>
            <a:off x="0" y="2178050"/>
            <a:ext cx="9144000" cy="3689350"/>
            <a:chOff x="0" y="1728"/>
            <a:chExt cx="5760" cy="2324"/>
          </a:xfrm>
        </p:grpSpPr>
        <p:pic>
          <p:nvPicPr>
            <p:cNvPr id="217095" name="Picture 7" descr="C:\Documents and Settings\622murray.TTSDCIM\Desktop\Table32_2.JPG"/>
            <p:cNvPicPr>
              <a:picLocks noChangeAspect="1" noChangeArrowheads="1"/>
            </p:cNvPicPr>
            <p:nvPr/>
          </p:nvPicPr>
          <p:blipFill>
            <a:blip r:embed="rId2" cstate="print"/>
            <a:srcRect b="86604"/>
            <a:stretch>
              <a:fillRect/>
            </a:stretch>
          </p:blipFill>
          <p:spPr bwMode="auto">
            <a:xfrm>
              <a:off x="0" y="1728"/>
              <a:ext cx="5760" cy="614"/>
            </a:xfrm>
            <a:prstGeom prst="rect">
              <a:avLst/>
            </a:prstGeom>
            <a:noFill/>
          </p:spPr>
        </p:pic>
        <p:pic>
          <p:nvPicPr>
            <p:cNvPr id="217096" name="Picture 8" descr="C:\Documents and Settings\622murray.TTSDCIM\Desktop\Table32_2.JPG"/>
            <p:cNvPicPr>
              <a:picLocks noChangeAspect="1" noChangeArrowheads="1"/>
            </p:cNvPicPr>
            <p:nvPr/>
          </p:nvPicPr>
          <p:blipFill>
            <a:blip r:embed="rId2" cstate="print"/>
            <a:srcRect t="62732"/>
            <a:stretch>
              <a:fillRect/>
            </a:stretch>
          </p:blipFill>
          <p:spPr bwMode="auto">
            <a:xfrm>
              <a:off x="0" y="2345"/>
              <a:ext cx="5760" cy="1707"/>
            </a:xfrm>
            <a:prstGeom prst="rect">
              <a:avLst/>
            </a:prstGeom>
            <a:noFill/>
          </p:spPr>
        </p:pic>
      </p:grpSp>
      <p:sp>
        <p:nvSpPr>
          <p:cNvPr id="217097" name="Text Box 9"/>
          <p:cNvSpPr txBox="1">
            <a:spLocks noChangeArrowheads="1"/>
          </p:cNvSpPr>
          <p:nvPr/>
        </p:nvSpPr>
        <p:spPr bwMode="auto">
          <a:xfrm>
            <a:off x="304800" y="-9525"/>
            <a:ext cx="5503863" cy="1068388"/>
          </a:xfrm>
          <a:prstGeom prst="rect">
            <a:avLst/>
          </a:prstGeom>
          <a:noFill/>
          <a:ln w="38100">
            <a:noFill/>
            <a:miter lim="800000"/>
            <a:headEnd/>
            <a:tailEnd/>
          </a:ln>
          <a:effectLst/>
        </p:spPr>
        <p:txBody>
          <a:bodyPr>
            <a:spAutoFit/>
          </a:bodyPr>
          <a:lstStyle/>
          <a:p>
            <a:r>
              <a:rPr lang="en-US"/>
              <a:t>What is the total Baryon number of</a:t>
            </a:r>
          </a:p>
          <a:p>
            <a:r>
              <a:rPr lang="en-US" sz="3600"/>
              <a:t>p + n + n + </a:t>
            </a:r>
            <a:r>
              <a:rPr lang="en-US" sz="3600">
                <a:sym typeface="Symbol" pitchFamily="18" charset="2"/>
              </a:rPr>
              <a:t></a:t>
            </a:r>
            <a:r>
              <a:rPr lang="en-US" sz="3600" baseline="30000">
                <a:sym typeface="Symbol" pitchFamily="18" charset="2"/>
              </a:rPr>
              <a:t>+</a:t>
            </a:r>
            <a:endParaRPr lang="en-US" sz="3600" baseline="30000"/>
          </a:p>
        </p:txBody>
      </p:sp>
      <p:sp>
        <p:nvSpPr>
          <p:cNvPr id="217098" name="Line 10"/>
          <p:cNvSpPr>
            <a:spLocks noChangeShapeType="1"/>
          </p:cNvSpPr>
          <p:nvPr/>
        </p:nvSpPr>
        <p:spPr bwMode="auto">
          <a:xfrm>
            <a:off x="1828800" y="609600"/>
            <a:ext cx="228600" cy="0"/>
          </a:xfrm>
          <a:prstGeom prst="line">
            <a:avLst/>
          </a:prstGeom>
          <a:noFill/>
          <a:ln w="38100">
            <a:solidFill>
              <a:schemeClr val="tx1"/>
            </a:solidFill>
            <a:round/>
            <a:headEnd/>
            <a:tailEnd/>
          </a:ln>
          <a:effectLst/>
        </p:spPr>
        <p:txBody>
          <a:bodyPr>
            <a:spAutoFit/>
          </a:bodyPr>
          <a:lstStyle/>
          <a:p>
            <a:endParaRPr lang="en-US"/>
          </a:p>
        </p:txBody>
      </p:sp>
      <p:sp>
        <p:nvSpPr>
          <p:cNvPr id="217099" name="Text Box 11"/>
          <p:cNvSpPr txBox="1">
            <a:spLocks noChangeArrowheads="1"/>
          </p:cNvSpPr>
          <p:nvPr/>
        </p:nvSpPr>
        <p:spPr bwMode="auto">
          <a:xfrm>
            <a:off x="120650" y="1066800"/>
            <a:ext cx="184150" cy="519113"/>
          </a:xfrm>
          <a:prstGeom prst="rect">
            <a:avLst/>
          </a:prstGeom>
          <a:noFill/>
          <a:ln w="38100">
            <a:noFill/>
            <a:miter lim="800000"/>
            <a:headEnd/>
            <a:tailEnd/>
          </a:ln>
          <a:effectLst/>
        </p:spPr>
        <p:txBody>
          <a:bodyPr wrap="none">
            <a:spAutoFit/>
          </a:bodyPr>
          <a:lstStyle/>
          <a:p>
            <a:endParaRPr lang="en-US"/>
          </a:p>
        </p:txBody>
      </p:sp>
      <p:sp>
        <p:nvSpPr>
          <p:cNvPr id="217101" name="Text Box 13"/>
          <p:cNvSpPr txBox="1">
            <a:spLocks noChangeArrowheads="1"/>
          </p:cNvSpPr>
          <p:nvPr/>
        </p:nvSpPr>
        <p:spPr bwMode="auto">
          <a:xfrm>
            <a:off x="234950" y="1066800"/>
            <a:ext cx="3575050" cy="641350"/>
          </a:xfrm>
          <a:prstGeom prst="rect">
            <a:avLst/>
          </a:prstGeom>
          <a:noFill/>
          <a:ln w="38100">
            <a:noFill/>
            <a:miter lim="800000"/>
            <a:headEnd/>
            <a:tailEnd/>
          </a:ln>
          <a:effectLst/>
        </p:spPr>
        <p:txBody>
          <a:bodyPr wrap="none">
            <a:spAutoFit/>
          </a:bodyPr>
          <a:lstStyle/>
          <a:p>
            <a:r>
              <a:rPr lang="en-US" sz="3600"/>
              <a:t>1 + 1 + -1 + -1 = 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7101"/>
                                        </p:tgtEl>
                                        <p:attrNameLst>
                                          <p:attrName>style.visibility</p:attrName>
                                        </p:attrNameLst>
                                      </p:cBhvr>
                                      <p:to>
                                        <p:strVal val="visible"/>
                                      </p:to>
                                    </p:set>
                                    <p:animEffect transition="in" filter="dissolve">
                                      <p:cBhvr>
                                        <p:cTn id="7" dur="500"/>
                                        <p:tgtEl>
                                          <p:spTgt spid="217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1" grpId="0" autoUpdateAnimBg="0"/>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5958</TotalTime>
  <Words>1705</Words>
  <Application>Microsoft Office PowerPoint</Application>
  <PresentationFormat>On-screen Show (4:3)</PresentationFormat>
  <Paragraphs>341</Paragraphs>
  <Slides>45</Slides>
  <Notes>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Company>Tualatin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Murray</dc:creator>
  <cp:lastModifiedBy>Murray, Christopher</cp:lastModifiedBy>
  <cp:revision>659</cp:revision>
  <dcterms:created xsi:type="dcterms:W3CDTF">2001-03-01T17:38:38Z</dcterms:created>
  <dcterms:modified xsi:type="dcterms:W3CDTF">2019-03-06T00:08:17Z</dcterms:modified>
</cp:coreProperties>
</file>