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379" r:id="rId3"/>
    <p:sldId id="475" r:id="rId4"/>
    <p:sldId id="442" r:id="rId5"/>
    <p:sldId id="443" r:id="rId6"/>
    <p:sldId id="470" r:id="rId7"/>
    <p:sldId id="471" r:id="rId8"/>
    <p:sldId id="479" r:id="rId9"/>
    <p:sldId id="436" r:id="rId10"/>
    <p:sldId id="437" r:id="rId11"/>
    <p:sldId id="444" r:id="rId12"/>
    <p:sldId id="445" r:id="rId13"/>
    <p:sldId id="438" r:id="rId14"/>
    <p:sldId id="48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68" autoAdjust="0"/>
    <p:restoredTop sz="92667" autoAdjust="0"/>
  </p:normalViewPr>
  <p:slideViewPr>
    <p:cSldViewPr>
      <p:cViewPr>
        <p:scale>
          <a:sx n="50" d="100"/>
          <a:sy n="50" d="100"/>
        </p:scale>
        <p:origin x="-360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142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7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BFEA56-A706-4522-AB10-505F874B1F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1229D-F6FB-4F24-960F-4A3531613A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669A5-310C-4A0A-A4DA-FA09CEC937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1A111-029D-4200-9957-0747FEB24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09746-4C24-4A53-B2F3-785D8B107A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E5384-297E-477A-9114-AE37F6DF24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30240-A2E4-4507-9C00-B8CE47AF6F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6934E-B709-4A29-9D78-DB8815A8A2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B3650-F870-4A45-A126-0294F865D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7AB62-0B18-4956-A732-E521AA7D7D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B5928-ED18-4181-9521-B9A68C733F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AE385-D41F-4A13-83D1-9A248025B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344DA0-14C6-4005-A660-E53D6AA006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73914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/>
              <a:t>Particle </a:t>
            </a:r>
            <a:r>
              <a:rPr lang="en-US" sz="4000" b="1" u="sng" dirty="0" smtClean="0"/>
              <a:t>Physics Part 1</a:t>
            </a:r>
            <a:endParaRPr lang="en-US" sz="3200" dirty="0"/>
          </a:p>
          <a:p>
            <a:endParaRPr lang="en-US" sz="3200" dirty="0"/>
          </a:p>
          <a:p>
            <a:r>
              <a:rPr lang="en-US" sz="2000" dirty="0"/>
              <a:t> </a:t>
            </a:r>
            <a:r>
              <a:rPr lang="en-US" sz="20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"three quarks for Muster Mark"</a:t>
            </a:r>
            <a:endParaRPr lang="en-US" sz="2000" dirty="0"/>
          </a:p>
          <a:p>
            <a:r>
              <a:rPr lang="en-US" sz="3200" dirty="0"/>
              <a:t>		</a:t>
            </a:r>
            <a:r>
              <a:rPr lang="en-US" sz="1600" dirty="0">
                <a:latin typeface="Verdana" pitchFamily="34" charset="0"/>
              </a:rPr>
              <a:t>-James Joyce </a:t>
            </a:r>
          </a:p>
          <a:p>
            <a:r>
              <a:rPr lang="en-US" sz="1600" dirty="0">
                <a:latin typeface="Verdana" pitchFamily="34" charset="0"/>
              </a:rPr>
              <a:t>		(Finnegan’s Wake)</a:t>
            </a:r>
          </a:p>
          <a:p>
            <a:endParaRPr lang="en-US" sz="1600" dirty="0">
              <a:latin typeface="Verdana" pitchFamily="34" charset="0"/>
            </a:endParaRPr>
          </a:p>
          <a:p>
            <a:r>
              <a:rPr lang="en-US" b="1" u="sng" dirty="0"/>
              <a:t>Contents:</a:t>
            </a:r>
            <a:endParaRPr lang="en-US" sz="2400" dirty="0"/>
          </a:p>
          <a:p>
            <a:pPr lvl="1">
              <a:buFontTx/>
              <a:buChar char="•"/>
            </a:pPr>
            <a:r>
              <a:rPr lang="en-US" sz="2400" dirty="0"/>
              <a:t>Particle Accelerators</a:t>
            </a:r>
          </a:p>
          <a:p>
            <a:pPr lvl="1">
              <a:buFontTx/>
              <a:buChar char="•"/>
            </a:pPr>
            <a:r>
              <a:rPr lang="en-US" sz="2400" dirty="0"/>
              <a:t>Quantum Electrodynamics and Feynman diagrams</a:t>
            </a:r>
          </a:p>
          <a:p>
            <a:pPr lvl="1">
              <a:buFontTx/>
              <a:buChar char="•"/>
            </a:pPr>
            <a:r>
              <a:rPr lang="en-US" sz="2400" dirty="0"/>
              <a:t>The Yukawa Particle</a:t>
            </a:r>
          </a:p>
          <a:p>
            <a:pPr lvl="1">
              <a:buFontTx/>
              <a:buChar char="•"/>
            </a:pPr>
            <a:r>
              <a:rPr lang="en-US" sz="2400" dirty="0"/>
              <a:t>Particles and </a:t>
            </a:r>
            <a:r>
              <a:rPr lang="en-US" sz="2400" dirty="0" smtClean="0"/>
              <a:t>Antiparticles</a:t>
            </a:r>
          </a:p>
          <a:p>
            <a:pPr lvl="1">
              <a:buFontTx/>
              <a:buChar char="•"/>
            </a:pPr>
            <a:r>
              <a:rPr lang="en-US" sz="2400" dirty="0" smtClean="0"/>
              <a:t>Types of Particles</a:t>
            </a:r>
            <a:endParaRPr lang="en-US" sz="2400" dirty="0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69" name="Picture 29" descr="G:\CHAP32\FIGURES\FG32_08.PCT"/>
          <p:cNvPicPr>
            <a:picLocks noChangeAspect="1" noChangeArrowheads="1"/>
          </p:cNvPicPr>
          <p:nvPr/>
        </p:nvPicPr>
        <p:blipFill>
          <a:blip r:embed="rId2" cstate="print"/>
          <a:srcRect l="34007" t="18500" r="22984" b="20000"/>
          <a:stretch>
            <a:fillRect/>
          </a:stretch>
        </p:blipFill>
        <p:spPr bwMode="auto">
          <a:xfrm>
            <a:off x="5638800" y="228600"/>
            <a:ext cx="32766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ext Box 2"/>
          <p:cNvSpPr txBox="1">
            <a:spLocks noChangeArrowheads="1"/>
          </p:cNvSpPr>
          <p:nvPr/>
        </p:nvSpPr>
        <p:spPr bwMode="auto">
          <a:xfrm>
            <a:off x="304800" y="0"/>
            <a:ext cx="601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The Yukawa Particle</a:t>
            </a:r>
            <a:endParaRPr lang="en-US" sz="800"/>
          </a:p>
        </p:txBody>
      </p:sp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228600" y="1133475"/>
            <a:ext cx="5562600" cy="13731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Photons mediate the EM force</a:t>
            </a:r>
          </a:p>
          <a:p>
            <a:pPr>
              <a:buFontTx/>
              <a:buChar char="•"/>
            </a:pPr>
            <a:r>
              <a:rPr lang="en-US"/>
              <a:t>Yukawa proposes a particle to mediate strong nuclear force</a:t>
            </a:r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6915150" y="2590800"/>
            <a:ext cx="2105025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/>
              <a:t>Hideki Yukawa</a:t>
            </a:r>
          </a:p>
          <a:p>
            <a:pPr algn="ctr"/>
            <a:r>
              <a:rPr lang="en-US" sz="2400"/>
              <a:t>1907-1981</a:t>
            </a:r>
          </a:p>
        </p:txBody>
      </p:sp>
      <p:pic>
        <p:nvPicPr>
          <p:cNvPr id="202759" name="Picture 7" descr="http://www.th.physik.uni-frankfurt.de/~jr/gif/phys/yukawa.jpg"/>
          <p:cNvPicPr>
            <a:picLocks noChangeAspect="1" noChangeArrowheads="1"/>
          </p:cNvPicPr>
          <p:nvPr/>
        </p:nvPicPr>
        <p:blipFill>
          <a:blip r:embed="rId2" cstate="print"/>
          <a:srcRect l="15291" t="4167" r="12491" b="23611"/>
          <a:stretch>
            <a:fillRect/>
          </a:stretch>
        </p:blipFill>
        <p:spPr bwMode="auto">
          <a:xfrm>
            <a:off x="6888163" y="133350"/>
            <a:ext cx="2027237" cy="2514600"/>
          </a:xfrm>
          <a:prstGeom prst="rect">
            <a:avLst/>
          </a:prstGeom>
          <a:noFill/>
        </p:spPr>
      </p:pic>
      <p:sp>
        <p:nvSpPr>
          <p:cNvPr id="202760" name="Text Box 8"/>
          <p:cNvSpPr txBox="1">
            <a:spLocks noChangeArrowheads="1"/>
          </p:cNvSpPr>
          <p:nvPr/>
        </p:nvSpPr>
        <p:spPr bwMode="auto">
          <a:xfrm>
            <a:off x="228600" y="3502025"/>
            <a:ext cx="5562600" cy="206210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He names it the </a:t>
            </a:r>
            <a:r>
              <a:rPr lang="en-US" u="sng" dirty="0"/>
              <a:t>meson</a:t>
            </a:r>
            <a:r>
              <a:rPr lang="en-US" dirty="0"/>
              <a:t> - (between electron and proton)</a:t>
            </a:r>
          </a:p>
          <a:p>
            <a:r>
              <a:rPr lang="en-US" sz="3200" dirty="0">
                <a:sym typeface="Symbol" pitchFamily="18" charset="2"/>
              </a:rPr>
              <a:t></a:t>
            </a:r>
            <a:r>
              <a:rPr lang="en-US" sz="3200" dirty="0" err="1">
                <a:sym typeface="Symbol" pitchFamily="18" charset="2"/>
              </a:rPr>
              <a:t>E</a:t>
            </a:r>
            <a:r>
              <a:rPr lang="en-US" sz="3200" dirty="0" err="1"/>
              <a:t>t</a:t>
            </a:r>
            <a:r>
              <a:rPr lang="en-US" sz="3200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=</a:t>
            </a:r>
            <a:r>
              <a:rPr lang="en-US" sz="3200" dirty="0">
                <a:sym typeface="Symbol" pitchFamily="18" charset="2"/>
              </a:rPr>
              <a:t> E(</a:t>
            </a:r>
            <a:r>
              <a:rPr lang="en-US" sz="4000" baseline="30000" dirty="0">
                <a:sym typeface="Symbol" pitchFamily="18" charset="2"/>
              </a:rPr>
              <a:t>d</a:t>
            </a:r>
            <a:r>
              <a:rPr lang="en-US" sz="4000" dirty="0">
                <a:sym typeface="Symbol" pitchFamily="18" charset="2"/>
              </a:rPr>
              <a:t>/</a:t>
            </a:r>
            <a:r>
              <a:rPr lang="en-US" sz="4000" baseline="-25000" dirty="0">
                <a:sym typeface="Symbol" pitchFamily="18" charset="2"/>
              </a:rPr>
              <a:t>c</a:t>
            </a:r>
            <a:r>
              <a:rPr lang="en-US" sz="3200" dirty="0">
                <a:sym typeface="Symbol" pitchFamily="18" charset="2"/>
              </a:rPr>
              <a:t>) </a:t>
            </a:r>
            <a:r>
              <a:rPr lang="en-US" dirty="0">
                <a:sym typeface="Symbol" pitchFamily="18" charset="2"/>
              </a:rPr>
              <a:t>=</a:t>
            </a:r>
            <a:r>
              <a:rPr lang="en-US" sz="3600" dirty="0">
                <a:sym typeface="Symbol" pitchFamily="18" charset="2"/>
              </a:rPr>
              <a:t> </a:t>
            </a:r>
            <a:r>
              <a:rPr lang="en-US" sz="4000" baseline="30000" dirty="0" smtClean="0">
                <a:sym typeface="Symbol" pitchFamily="18" charset="2"/>
              </a:rPr>
              <a:t>h</a:t>
            </a:r>
            <a:r>
              <a:rPr lang="en-US" sz="4000" dirty="0" smtClean="0">
                <a:sym typeface="Symbol" pitchFamily="18" charset="2"/>
              </a:rPr>
              <a:t>/</a:t>
            </a:r>
            <a:r>
              <a:rPr lang="en-US" sz="4000" baseline="-25000" dirty="0" smtClean="0">
                <a:sym typeface="Symbol" pitchFamily="18" charset="2"/>
              </a:rPr>
              <a:t>4</a:t>
            </a:r>
            <a:endParaRPr lang="en-US" sz="4000" baseline="-25000" dirty="0">
              <a:sym typeface="Symbol" pitchFamily="18" charset="2"/>
            </a:endParaRPr>
          </a:p>
          <a:p>
            <a:r>
              <a:rPr lang="en-US" sz="3200" dirty="0">
                <a:sym typeface="Symbol" pitchFamily="18" charset="2"/>
              </a:rPr>
              <a:t>E </a:t>
            </a:r>
            <a:r>
              <a:rPr lang="en-US" sz="3200" dirty="0" smtClean="0">
                <a:sym typeface="Symbol" pitchFamily="18" charset="2"/>
              </a:rPr>
              <a:t>≈ </a:t>
            </a:r>
            <a:r>
              <a:rPr lang="en-US" sz="3200" dirty="0">
                <a:sym typeface="Symbol" pitchFamily="18" charset="2"/>
              </a:rPr>
              <a:t>130 </a:t>
            </a:r>
            <a:r>
              <a:rPr lang="en-US" sz="3200" dirty="0" err="1" smtClean="0">
                <a:sym typeface="Symbol" pitchFamily="18" charset="2"/>
              </a:rPr>
              <a:t>MeV</a:t>
            </a:r>
            <a:endParaRPr lang="en-US" sz="3200" dirty="0" smtClean="0">
              <a:sym typeface="Symbol" pitchFamily="18" charset="2"/>
            </a:endParaRPr>
          </a:p>
        </p:txBody>
      </p:sp>
      <p:pic>
        <p:nvPicPr>
          <p:cNvPr id="202761" name="Picture 9" descr="G:\CHAP32\FIGURES\FG32_09.PCT"/>
          <p:cNvPicPr>
            <a:picLocks noChangeAspect="1" noChangeArrowheads="1"/>
          </p:cNvPicPr>
          <p:nvPr/>
        </p:nvPicPr>
        <p:blipFill>
          <a:blip r:embed="rId3" cstate="print"/>
          <a:srcRect l="33006" t="20000" r="25984" b="20000"/>
          <a:stretch>
            <a:fillRect/>
          </a:stretch>
        </p:blipFill>
        <p:spPr bwMode="auto">
          <a:xfrm>
            <a:off x="6019800" y="3352800"/>
            <a:ext cx="31242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2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2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27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27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6" grpId="0" build="p" autoUpdateAnimBg="0"/>
      <p:bldP spid="20276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ext Box 2"/>
          <p:cNvSpPr txBox="1">
            <a:spLocks noChangeArrowheads="1"/>
          </p:cNvSpPr>
          <p:nvPr/>
        </p:nvSpPr>
        <p:spPr bwMode="auto">
          <a:xfrm>
            <a:off x="304800" y="0"/>
            <a:ext cx="601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The Yukawa Particle</a:t>
            </a:r>
            <a:endParaRPr lang="en-US" sz="800"/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6915150" y="2590800"/>
            <a:ext cx="2105025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/>
              <a:t>Hideki Yukawa</a:t>
            </a:r>
          </a:p>
          <a:p>
            <a:pPr algn="ctr"/>
            <a:r>
              <a:rPr lang="en-US" sz="2400"/>
              <a:t>1907-1981</a:t>
            </a:r>
          </a:p>
        </p:txBody>
      </p:sp>
      <p:pic>
        <p:nvPicPr>
          <p:cNvPr id="211974" name="Picture 6" descr="http://www.th.physik.uni-frankfurt.de/~jr/gif/phys/yukawa.jpg"/>
          <p:cNvPicPr>
            <a:picLocks noChangeAspect="1" noChangeArrowheads="1"/>
          </p:cNvPicPr>
          <p:nvPr/>
        </p:nvPicPr>
        <p:blipFill>
          <a:blip r:embed="rId2" cstate="print"/>
          <a:srcRect l="15291" t="4167" r="12491" b="23611"/>
          <a:stretch>
            <a:fillRect/>
          </a:stretch>
        </p:blipFill>
        <p:spPr bwMode="auto">
          <a:xfrm>
            <a:off x="6888163" y="133350"/>
            <a:ext cx="2027237" cy="2514600"/>
          </a:xfrm>
          <a:prstGeom prst="rect">
            <a:avLst/>
          </a:prstGeom>
          <a:noFill/>
        </p:spPr>
      </p:pic>
      <p:sp>
        <p:nvSpPr>
          <p:cNvPr id="211975" name="Text Box 7"/>
          <p:cNvSpPr txBox="1">
            <a:spLocks noChangeArrowheads="1"/>
          </p:cNvSpPr>
          <p:nvPr/>
        </p:nvSpPr>
        <p:spPr bwMode="auto">
          <a:xfrm>
            <a:off x="228600" y="990600"/>
            <a:ext cx="6553200" cy="60324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Muon discovered in cosmic radiation</a:t>
            </a:r>
          </a:p>
          <a:p>
            <a:r>
              <a:rPr lang="en-US" dirty="0"/>
              <a:t>m = 106 </a:t>
            </a:r>
            <a:r>
              <a:rPr lang="en-US" dirty="0" err="1"/>
              <a:t>MeV</a:t>
            </a:r>
            <a:r>
              <a:rPr lang="en-US" dirty="0"/>
              <a:t> - doesn’t </a:t>
            </a:r>
            <a:r>
              <a:rPr lang="en-US" dirty="0" smtClean="0"/>
              <a:t>interact (not it)</a:t>
            </a:r>
          </a:p>
          <a:p>
            <a:endParaRPr lang="en-US" dirty="0"/>
          </a:p>
          <a:p>
            <a:r>
              <a:rPr lang="en-US" dirty="0"/>
              <a:t>The pi meson (pion) is discovered in 1947 in cosmic rays (3 charge states):</a:t>
            </a:r>
          </a:p>
          <a:p>
            <a:pPr lvl="1"/>
            <a:r>
              <a:rPr lang="en-US" sz="4000" dirty="0">
                <a:sym typeface="Symbol" pitchFamily="18" charset="2"/>
              </a:rPr>
              <a:t></a:t>
            </a:r>
            <a:r>
              <a:rPr lang="en-US" sz="4000" baseline="30000" dirty="0">
                <a:sym typeface="Symbol" pitchFamily="18" charset="2"/>
              </a:rPr>
              <a:t>+</a:t>
            </a:r>
            <a:r>
              <a:rPr lang="en-US" dirty="0">
                <a:sym typeface="Symbol" pitchFamily="18" charset="2"/>
              </a:rPr>
              <a:t> - 139.6 </a:t>
            </a:r>
            <a:r>
              <a:rPr lang="en-US" dirty="0" err="1">
                <a:sym typeface="Symbol" pitchFamily="18" charset="2"/>
              </a:rPr>
              <a:t>MeV</a:t>
            </a:r>
            <a:r>
              <a:rPr lang="en-US" dirty="0">
                <a:sym typeface="Symbol" pitchFamily="18" charset="2"/>
              </a:rPr>
              <a:t>/c</a:t>
            </a:r>
            <a:r>
              <a:rPr lang="en-US" baseline="30000" dirty="0">
                <a:sym typeface="Symbol" pitchFamily="18" charset="2"/>
              </a:rPr>
              <a:t>2</a:t>
            </a:r>
            <a:endParaRPr lang="en-US" dirty="0">
              <a:sym typeface="Symbol" pitchFamily="18" charset="2"/>
            </a:endParaRPr>
          </a:p>
          <a:p>
            <a:pPr lvl="1"/>
            <a:r>
              <a:rPr lang="en-US" sz="4000" dirty="0">
                <a:sym typeface="Symbol" pitchFamily="18" charset="2"/>
              </a:rPr>
              <a:t></a:t>
            </a:r>
            <a:r>
              <a:rPr lang="en-US" sz="4000" baseline="30000" dirty="0">
                <a:sym typeface="Symbol" pitchFamily="18" charset="2"/>
              </a:rPr>
              <a:t>o</a:t>
            </a:r>
            <a:r>
              <a:rPr lang="en-US" dirty="0">
                <a:sym typeface="Symbol" pitchFamily="18" charset="2"/>
              </a:rPr>
              <a:t> - 135.0 </a:t>
            </a:r>
            <a:r>
              <a:rPr lang="en-US" dirty="0" err="1">
                <a:sym typeface="Symbol" pitchFamily="18" charset="2"/>
              </a:rPr>
              <a:t>MeV</a:t>
            </a:r>
            <a:r>
              <a:rPr lang="en-US" dirty="0">
                <a:sym typeface="Symbol" pitchFamily="18" charset="2"/>
              </a:rPr>
              <a:t>/c</a:t>
            </a:r>
            <a:r>
              <a:rPr lang="en-US" baseline="30000" dirty="0">
                <a:sym typeface="Symbol" pitchFamily="18" charset="2"/>
              </a:rPr>
              <a:t>2</a:t>
            </a:r>
          </a:p>
          <a:p>
            <a:pPr lvl="1"/>
            <a:r>
              <a:rPr lang="en-US" sz="4000" dirty="0">
                <a:sym typeface="Symbol" pitchFamily="18" charset="2"/>
              </a:rPr>
              <a:t></a:t>
            </a:r>
            <a:r>
              <a:rPr lang="en-US" sz="4000" baseline="30000" dirty="0">
                <a:sym typeface="Symbol" pitchFamily="18" charset="2"/>
              </a:rPr>
              <a:t>-</a:t>
            </a:r>
            <a:r>
              <a:rPr lang="en-US" dirty="0">
                <a:sym typeface="Symbol" pitchFamily="18" charset="2"/>
              </a:rPr>
              <a:t> - 139.6 </a:t>
            </a:r>
            <a:r>
              <a:rPr lang="en-US" dirty="0" err="1" smtClean="0">
                <a:sym typeface="Symbol" pitchFamily="18" charset="2"/>
              </a:rPr>
              <a:t>MeV</a:t>
            </a:r>
            <a:r>
              <a:rPr lang="en-US" dirty="0" smtClean="0">
                <a:sym typeface="Symbol" pitchFamily="18" charset="2"/>
              </a:rPr>
              <a:t>/c</a:t>
            </a:r>
            <a:r>
              <a:rPr lang="en-US" baseline="30000" dirty="0" smtClean="0">
                <a:sym typeface="Symbol" pitchFamily="18" charset="2"/>
              </a:rPr>
              <a:t>2</a:t>
            </a:r>
          </a:p>
          <a:p>
            <a:pPr lvl="1"/>
            <a:endParaRPr lang="en-US" sz="2000" dirty="0">
              <a:sym typeface="Symbol" pitchFamily="18" charset="2"/>
            </a:endParaRPr>
          </a:p>
          <a:p>
            <a:r>
              <a:rPr lang="en-US" sz="3200" dirty="0" smtClean="0">
                <a:sym typeface="Symbol" pitchFamily="18" charset="2"/>
              </a:rPr>
              <a:t>p </a:t>
            </a:r>
            <a:r>
              <a:rPr lang="en-US" sz="3200" dirty="0">
                <a:sym typeface="Symbol" pitchFamily="18" charset="2"/>
              </a:rPr>
              <a:t>+ p --&gt; p + p + </a:t>
            </a:r>
            <a:r>
              <a:rPr lang="en-US" sz="4000" dirty="0">
                <a:sym typeface="Symbol" pitchFamily="18" charset="2"/>
              </a:rPr>
              <a:t></a:t>
            </a:r>
            <a:r>
              <a:rPr lang="en-US" sz="4000" baseline="30000" dirty="0">
                <a:sym typeface="Symbol" pitchFamily="18" charset="2"/>
              </a:rPr>
              <a:t>o</a:t>
            </a:r>
          </a:p>
          <a:p>
            <a:r>
              <a:rPr lang="en-US" sz="3200" dirty="0">
                <a:sym typeface="Symbol" pitchFamily="18" charset="2"/>
              </a:rPr>
              <a:t>p + p --&gt; p + n + </a:t>
            </a:r>
            <a:r>
              <a:rPr lang="en-US" sz="4000" dirty="0">
                <a:sym typeface="Symbol" pitchFamily="18" charset="2"/>
              </a:rPr>
              <a:t></a:t>
            </a:r>
            <a:r>
              <a:rPr lang="en-US" sz="4000" baseline="30000" dirty="0">
                <a:sym typeface="Symbol" pitchFamily="18" charset="2"/>
              </a:rPr>
              <a:t>+</a:t>
            </a:r>
          </a:p>
          <a:p>
            <a:r>
              <a:rPr lang="en-US" sz="1400" dirty="0">
                <a:sym typeface="Symbol" pitchFamily="18" charset="2"/>
              </a:rPr>
              <a:t>(conservation of charge)</a:t>
            </a:r>
          </a:p>
        </p:txBody>
      </p:sp>
      <p:pic>
        <p:nvPicPr>
          <p:cNvPr id="211976" name="Picture 8" descr="G:\CHAP32\FIGURES\FG32_09.PCT"/>
          <p:cNvPicPr>
            <a:picLocks noChangeAspect="1" noChangeArrowheads="1"/>
          </p:cNvPicPr>
          <p:nvPr/>
        </p:nvPicPr>
        <p:blipFill>
          <a:blip r:embed="rId3" cstate="print"/>
          <a:srcRect l="33006" t="20000" r="25984" b="20000"/>
          <a:stretch>
            <a:fillRect/>
          </a:stretch>
        </p:blipFill>
        <p:spPr bwMode="auto">
          <a:xfrm>
            <a:off x="7010400" y="3951288"/>
            <a:ext cx="2133600" cy="2081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1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1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19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19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19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19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19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19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19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5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2"/>
          <p:cNvSpPr txBox="1">
            <a:spLocks noChangeArrowheads="1"/>
          </p:cNvSpPr>
          <p:nvPr/>
        </p:nvSpPr>
        <p:spPr bwMode="auto">
          <a:xfrm>
            <a:off x="304800" y="0"/>
            <a:ext cx="601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The Four Forces of Nature</a:t>
            </a:r>
            <a:endParaRPr lang="en-US" sz="800"/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2667000" cy="27146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 dirty="0"/>
              <a:t>Type</a:t>
            </a:r>
          </a:p>
          <a:p>
            <a:r>
              <a:rPr lang="en-US" dirty="0"/>
              <a:t>Strong Nuclear</a:t>
            </a:r>
          </a:p>
          <a:p>
            <a:r>
              <a:rPr lang="en-US" dirty="0"/>
              <a:t>Electromagnetic</a:t>
            </a:r>
          </a:p>
          <a:p>
            <a:r>
              <a:rPr lang="en-US" dirty="0"/>
              <a:t>Weak Nuclear</a:t>
            </a:r>
          </a:p>
          <a:p>
            <a:r>
              <a:rPr lang="en-US" dirty="0"/>
              <a:t>Gravitational</a:t>
            </a:r>
            <a:endParaRPr lang="en-US" sz="3200" dirty="0">
              <a:sym typeface="Symbol" pitchFamily="18" charset="2"/>
            </a:endParaRPr>
          </a:p>
          <a:p>
            <a:endParaRPr lang="en-US" sz="3200" dirty="0">
              <a:sym typeface="Symbol" pitchFamily="18" charset="2"/>
            </a:endParaRPr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3124200" y="990600"/>
            <a:ext cx="2667000" cy="27146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 dirty="0"/>
              <a:t>Relative Strength</a:t>
            </a:r>
          </a:p>
          <a:p>
            <a:r>
              <a:rPr lang="en-US" dirty="0"/>
              <a:t>1</a:t>
            </a:r>
          </a:p>
          <a:p>
            <a:r>
              <a:rPr lang="en-US" dirty="0"/>
              <a:t>10</a:t>
            </a:r>
            <a:r>
              <a:rPr lang="en-US" baseline="30000" dirty="0"/>
              <a:t>-2</a:t>
            </a:r>
          </a:p>
          <a:p>
            <a:r>
              <a:rPr lang="en-US" dirty="0"/>
              <a:t>10</a:t>
            </a:r>
            <a:r>
              <a:rPr lang="en-US" baseline="30000" dirty="0"/>
              <a:t>-6</a:t>
            </a:r>
            <a:endParaRPr lang="en-US" dirty="0"/>
          </a:p>
          <a:p>
            <a:r>
              <a:rPr lang="en-US" dirty="0"/>
              <a:t>10</a:t>
            </a:r>
            <a:r>
              <a:rPr lang="en-US" baseline="30000" dirty="0"/>
              <a:t>-38</a:t>
            </a:r>
            <a:endParaRPr lang="en-US" sz="3200" dirty="0">
              <a:sym typeface="Symbol" pitchFamily="18" charset="2"/>
            </a:endParaRPr>
          </a:p>
          <a:p>
            <a:endParaRPr lang="en-US" sz="3200" dirty="0">
              <a:sym typeface="Symbol" pitchFamily="18" charset="2"/>
            </a:endParaRP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5943600" y="990600"/>
            <a:ext cx="3048000" cy="273921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u="sng" dirty="0"/>
              <a:t>Field Particle</a:t>
            </a:r>
          </a:p>
          <a:p>
            <a:r>
              <a:rPr lang="en-US" dirty="0"/>
              <a:t>Gluons </a:t>
            </a:r>
            <a:r>
              <a:rPr lang="en-US" dirty="0" smtClean="0"/>
              <a:t>(</a:t>
            </a:r>
            <a:r>
              <a:rPr lang="en-US" dirty="0" err="1" smtClean="0"/>
              <a:t>pions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Photon (</a:t>
            </a:r>
            <a:r>
              <a:rPr lang="el-GR" dirty="0" smtClean="0"/>
              <a:t>γ</a:t>
            </a:r>
            <a:r>
              <a:rPr lang="en-US" dirty="0" smtClean="0"/>
              <a:t>)</a:t>
            </a:r>
            <a:endParaRPr lang="en-US" baseline="30000" dirty="0"/>
          </a:p>
          <a:p>
            <a:r>
              <a:rPr lang="en-US" dirty="0"/>
              <a:t>W</a:t>
            </a:r>
            <a:r>
              <a:rPr lang="en-US" u="sng" baseline="30000" dirty="0"/>
              <a:t>+</a:t>
            </a:r>
            <a:r>
              <a:rPr lang="en-US" dirty="0"/>
              <a:t> and </a:t>
            </a:r>
            <a:r>
              <a:rPr lang="en-US" dirty="0" err="1"/>
              <a:t>Z</a:t>
            </a:r>
            <a:r>
              <a:rPr lang="en-US" baseline="30000" dirty="0" err="1"/>
              <a:t>o</a:t>
            </a:r>
            <a:endParaRPr lang="en-US" baseline="30000" dirty="0"/>
          </a:p>
          <a:p>
            <a:r>
              <a:rPr lang="en-US" dirty="0"/>
              <a:t>Graviton?</a:t>
            </a:r>
            <a:endParaRPr lang="en-US" sz="3200" dirty="0">
              <a:sym typeface="Symbol" pitchFamily="18" charset="2"/>
            </a:endParaRPr>
          </a:p>
          <a:p>
            <a:endParaRPr lang="en-US" sz="3200" dirty="0">
              <a:sym typeface="Symbol" pitchFamily="18" charset="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67200"/>
            <a:ext cx="919598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2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2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2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2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3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30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30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30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30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13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130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130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130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130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8" grpId="0" build="p" bldLvl="2" autoUpdateAnimBg="0"/>
      <p:bldP spid="213000" grpId="0" build="p" bldLvl="2" autoUpdateAnimBg="0"/>
      <p:bldP spid="213001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ext Box 2"/>
          <p:cNvSpPr txBox="1">
            <a:spLocks noChangeArrowheads="1"/>
          </p:cNvSpPr>
          <p:nvPr/>
        </p:nvSpPr>
        <p:spPr bwMode="auto">
          <a:xfrm>
            <a:off x="304800" y="0"/>
            <a:ext cx="601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Particles and Antiparticles</a:t>
            </a:r>
            <a:endParaRPr lang="en-US" sz="800"/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746125" y="1133475"/>
            <a:ext cx="6416675" cy="13731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Name		Particle	Antiparticle</a:t>
            </a:r>
          </a:p>
          <a:p>
            <a:r>
              <a:rPr lang="en-US" dirty="0"/>
              <a:t>Electron	e</a:t>
            </a:r>
            <a:r>
              <a:rPr lang="en-US" baseline="30000" dirty="0"/>
              <a:t>-</a:t>
            </a:r>
            <a:r>
              <a:rPr lang="en-US" dirty="0"/>
              <a:t>		e</a:t>
            </a:r>
            <a:r>
              <a:rPr lang="en-US" baseline="30000" dirty="0"/>
              <a:t>+</a:t>
            </a:r>
          </a:p>
          <a:p>
            <a:r>
              <a:rPr lang="en-US" dirty="0"/>
              <a:t>Proton	p		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3781" name="Line 5"/>
          <p:cNvSpPr>
            <a:spLocks noChangeShapeType="1"/>
          </p:cNvSpPr>
          <p:nvPr/>
        </p:nvSpPr>
        <p:spPr bwMode="auto">
          <a:xfrm>
            <a:off x="4435475" y="2133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3782" name="Text Box 6"/>
          <p:cNvSpPr txBox="1">
            <a:spLocks noChangeArrowheads="1"/>
          </p:cNvSpPr>
          <p:nvPr/>
        </p:nvSpPr>
        <p:spPr bwMode="auto">
          <a:xfrm>
            <a:off x="746125" y="2349500"/>
            <a:ext cx="43243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Pion		 </a:t>
            </a:r>
            <a:r>
              <a:rPr lang="en-US" sz="4000" dirty="0">
                <a:sym typeface="Symbol" pitchFamily="18" charset="2"/>
              </a:rPr>
              <a:t></a:t>
            </a:r>
            <a:r>
              <a:rPr lang="en-US" sz="4000" baseline="30000" dirty="0">
                <a:sym typeface="Symbol" pitchFamily="18" charset="2"/>
              </a:rPr>
              <a:t>+</a:t>
            </a:r>
            <a:r>
              <a:rPr lang="en-US" dirty="0"/>
              <a:t> 		 </a:t>
            </a:r>
            <a:r>
              <a:rPr lang="en-US" sz="4000" dirty="0">
                <a:sym typeface="Symbol" pitchFamily="18" charset="2"/>
              </a:rPr>
              <a:t></a:t>
            </a:r>
            <a:r>
              <a:rPr lang="en-US" sz="4000" baseline="30000" dirty="0">
                <a:sym typeface="Symbol" pitchFamily="18" charset="2"/>
              </a:rPr>
              <a:t>-</a:t>
            </a:r>
          </a:p>
        </p:txBody>
      </p:sp>
      <p:sp>
        <p:nvSpPr>
          <p:cNvPr id="203783" name="Text Box 7"/>
          <p:cNvSpPr txBox="1">
            <a:spLocks noChangeArrowheads="1"/>
          </p:cNvSpPr>
          <p:nvPr/>
        </p:nvSpPr>
        <p:spPr bwMode="auto">
          <a:xfrm>
            <a:off x="1" y="3495675"/>
            <a:ext cx="8915400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400" dirty="0"/>
              <a:t>Some particles have no </a:t>
            </a:r>
            <a:r>
              <a:rPr lang="en-US" sz="2400" dirty="0" smtClean="0"/>
              <a:t>antiparticle (They are their own anti particle)</a:t>
            </a:r>
            <a:endParaRPr lang="en-US" sz="2400" dirty="0"/>
          </a:p>
          <a:p>
            <a:pPr>
              <a:buFontTx/>
              <a:buChar char="•"/>
            </a:pPr>
            <a:r>
              <a:rPr lang="en-US" sz="2400" dirty="0"/>
              <a:t>+ and - are electron </a:t>
            </a:r>
            <a:r>
              <a:rPr lang="en-US" sz="2400" dirty="0" smtClean="0"/>
              <a:t>charges</a:t>
            </a:r>
          </a:p>
          <a:p>
            <a:pPr>
              <a:buFontTx/>
              <a:buChar char="•"/>
            </a:pPr>
            <a:r>
              <a:rPr lang="en-US" sz="2400" dirty="0" smtClean="0"/>
              <a:t>Two different notations…</a:t>
            </a:r>
            <a:endParaRPr lang="en-US" sz="2400" dirty="0"/>
          </a:p>
          <a:p>
            <a:pPr>
              <a:buFontTx/>
              <a:buChar char="•"/>
            </a:pPr>
            <a:r>
              <a:rPr lang="en-US" sz="2400" dirty="0"/>
              <a:t>When particle meets antiparticle - annihilation                                              	(rest mass + E</a:t>
            </a:r>
            <a:r>
              <a:rPr lang="en-US" sz="2400" baseline="-25000" dirty="0"/>
              <a:t>k</a:t>
            </a:r>
            <a:r>
              <a:rPr lang="en-US" sz="2400" dirty="0"/>
              <a:t> turns to energy or other particles)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3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3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3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3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3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37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0" grpId="0" build="p" autoUpdateAnimBg="0"/>
      <p:bldP spid="203781" grpId="0" animBg="1"/>
      <p:bldP spid="203782" grpId="0" autoUpdateAnimBg="0"/>
      <p:bldP spid="20378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ext Box 2"/>
          <p:cNvSpPr txBox="1">
            <a:spLocks noChangeArrowheads="1"/>
          </p:cNvSpPr>
          <p:nvPr/>
        </p:nvSpPr>
        <p:spPr bwMode="auto">
          <a:xfrm>
            <a:off x="5105400" y="2133600"/>
            <a:ext cx="419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/>
              <a:t>Types of Particles</a:t>
            </a:r>
            <a:endParaRPr lang="en-US" sz="800" dirty="0"/>
          </a:p>
        </p:txBody>
      </p:sp>
      <p:pic>
        <p:nvPicPr>
          <p:cNvPr id="205832" name="Picture 8" descr="C:\Documents and Settings\622murray.TTSDCIM\Desktop\Table32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52988" cy="6858000"/>
          </a:xfrm>
          <a:prstGeom prst="rect">
            <a:avLst/>
          </a:prstGeom>
          <a:noFill/>
        </p:spPr>
      </p:pic>
      <p:sp>
        <p:nvSpPr>
          <p:cNvPr id="205831" name="Text Box 7"/>
          <p:cNvSpPr txBox="1">
            <a:spLocks noChangeArrowheads="1"/>
          </p:cNvSpPr>
          <p:nvPr/>
        </p:nvSpPr>
        <p:spPr bwMode="auto">
          <a:xfrm>
            <a:off x="4953000" y="2743200"/>
            <a:ext cx="4191000" cy="30469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dirty="0"/>
              <a:t>Gauge Bosons - carry the electro-weak force</a:t>
            </a:r>
          </a:p>
          <a:p>
            <a:pPr>
              <a:buFontTx/>
              <a:buChar char="•"/>
            </a:pPr>
            <a:r>
              <a:rPr lang="en-US" sz="2400" dirty="0"/>
              <a:t>Leptons - interact via weak and EM (charged) force</a:t>
            </a:r>
          </a:p>
          <a:p>
            <a:pPr>
              <a:buFontTx/>
              <a:buChar char="•"/>
            </a:pPr>
            <a:r>
              <a:rPr lang="en-US" sz="2400" dirty="0"/>
              <a:t>Hadrons - interact via strong nuclear force</a:t>
            </a:r>
          </a:p>
          <a:p>
            <a:pPr lvl="1">
              <a:buFontTx/>
              <a:buChar char="•"/>
            </a:pPr>
            <a:r>
              <a:rPr lang="en-US" sz="2400" dirty="0"/>
              <a:t>Mesons </a:t>
            </a:r>
            <a:r>
              <a:rPr lang="en-US" sz="1800" dirty="0" smtClean="0"/>
              <a:t>(quark/anti quark pairs)</a:t>
            </a:r>
            <a:endParaRPr lang="en-US" sz="2400" dirty="0"/>
          </a:p>
          <a:p>
            <a:pPr lvl="1">
              <a:buFontTx/>
              <a:buChar char="•"/>
            </a:pPr>
            <a:r>
              <a:rPr lang="en-US" sz="2400" dirty="0"/>
              <a:t>Baryons </a:t>
            </a:r>
            <a:r>
              <a:rPr lang="en-US" sz="1800" dirty="0" smtClean="0"/>
              <a:t>(three quarks)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876800" y="0"/>
            <a:ext cx="411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/>
              <a:t>Selected list (there are </a:t>
            </a:r>
            <a:r>
              <a:rPr lang="en-US" sz="2400" u="sng" dirty="0" smtClean="0"/>
              <a:t>hundreds</a:t>
            </a:r>
            <a:r>
              <a:rPr lang="en-US" sz="2400" dirty="0" smtClean="0"/>
              <a:t> of hadrons)</a:t>
            </a:r>
          </a:p>
          <a:p>
            <a:pPr>
              <a:buFontTx/>
              <a:buChar char="•"/>
            </a:pPr>
            <a:r>
              <a:rPr lang="en-US" sz="2400" dirty="0" smtClean="0"/>
              <a:t>Self as antiparticle…</a:t>
            </a:r>
          </a:p>
          <a:p>
            <a:pPr>
              <a:buFontTx/>
              <a:buChar char="•"/>
            </a:pPr>
            <a:r>
              <a:rPr lang="en-US" sz="2400" dirty="0" smtClean="0"/>
              <a:t>+ and - are electron charges….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0" y="-152400"/>
            <a:ext cx="601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/>
              <a:t>Particle Accelerators</a:t>
            </a:r>
            <a:endParaRPr lang="en-US" sz="800" dirty="0"/>
          </a:p>
        </p:txBody>
      </p:sp>
      <p:sp>
        <p:nvSpPr>
          <p:cNvPr id="132148" name="Text Box 52"/>
          <p:cNvSpPr txBox="1">
            <a:spLocks noChangeArrowheads="1"/>
          </p:cNvSpPr>
          <p:nvPr/>
        </p:nvSpPr>
        <p:spPr bwMode="auto">
          <a:xfrm>
            <a:off x="1600200" y="457200"/>
            <a:ext cx="6416675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Basic concept - </a:t>
            </a:r>
            <a:r>
              <a:rPr lang="en-US" sz="2400" dirty="0" err="1"/>
              <a:t>Vq</a:t>
            </a:r>
            <a:r>
              <a:rPr lang="en-US" sz="2400" dirty="0"/>
              <a:t> = </a:t>
            </a:r>
            <a:r>
              <a:rPr lang="en-US" sz="2400" baseline="30000" dirty="0"/>
              <a:t>1</a:t>
            </a:r>
            <a:r>
              <a:rPr lang="en-US" sz="2400" dirty="0"/>
              <a:t>/</a:t>
            </a:r>
            <a:r>
              <a:rPr lang="en-US" sz="2400" baseline="-25000" dirty="0"/>
              <a:t>2</a:t>
            </a:r>
            <a:r>
              <a:rPr lang="en-US" sz="2400" dirty="0"/>
              <a:t>mv</a:t>
            </a:r>
            <a:r>
              <a:rPr lang="en-US" sz="2400" baseline="30000" dirty="0"/>
              <a:t>2</a:t>
            </a:r>
          </a:p>
          <a:p>
            <a:r>
              <a:rPr lang="en-US" sz="2400" dirty="0"/>
              <a:t>Provide energy for nuclear reactions</a:t>
            </a:r>
          </a:p>
          <a:p>
            <a:r>
              <a:rPr lang="en-US" sz="2400" dirty="0"/>
              <a:t>Create particles from </a:t>
            </a:r>
            <a:r>
              <a:rPr lang="en-US" sz="2400" dirty="0" smtClean="0"/>
              <a:t>energy  (E = mc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pSp>
        <p:nvGrpSpPr>
          <p:cNvPr id="132169" name="Group 73"/>
          <p:cNvGrpSpPr>
            <a:grpSpLocks/>
          </p:cNvGrpSpPr>
          <p:nvPr/>
        </p:nvGrpSpPr>
        <p:grpSpPr bwMode="auto">
          <a:xfrm>
            <a:off x="304800" y="2482850"/>
            <a:ext cx="8609013" cy="4298950"/>
            <a:chOff x="192" y="1017"/>
            <a:chExt cx="5423" cy="2708"/>
          </a:xfrm>
        </p:grpSpPr>
        <p:grpSp>
          <p:nvGrpSpPr>
            <p:cNvPr id="132167" name="Group 71"/>
            <p:cNvGrpSpPr>
              <a:grpSpLocks/>
            </p:cNvGrpSpPr>
            <p:nvPr/>
          </p:nvGrpSpPr>
          <p:grpSpPr bwMode="auto">
            <a:xfrm>
              <a:off x="192" y="1017"/>
              <a:ext cx="5423" cy="2708"/>
              <a:chOff x="192" y="1017"/>
              <a:chExt cx="5423" cy="2708"/>
            </a:xfrm>
          </p:grpSpPr>
          <p:sp>
            <p:nvSpPr>
              <p:cNvPr id="132153" name="Rectangle 57"/>
              <p:cNvSpPr>
                <a:spLocks noChangeArrowheads="1"/>
              </p:cNvSpPr>
              <p:nvPr/>
            </p:nvSpPr>
            <p:spPr bwMode="auto">
              <a:xfrm rot="2700000">
                <a:off x="3864" y="2673"/>
                <a:ext cx="576" cy="33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154" name="Rectangle 58"/>
              <p:cNvSpPr>
                <a:spLocks noChangeArrowheads="1"/>
              </p:cNvSpPr>
              <p:nvPr/>
            </p:nvSpPr>
            <p:spPr bwMode="auto">
              <a:xfrm rot="-2700000">
                <a:off x="3840" y="1641"/>
                <a:ext cx="576" cy="33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155" name="Rectangle 59"/>
              <p:cNvSpPr>
                <a:spLocks noChangeArrowheads="1"/>
              </p:cNvSpPr>
              <p:nvPr/>
            </p:nvSpPr>
            <p:spPr bwMode="auto">
              <a:xfrm>
                <a:off x="4080" y="2169"/>
                <a:ext cx="576" cy="33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149" name="Rectangle 53"/>
              <p:cNvSpPr>
                <a:spLocks noChangeArrowheads="1"/>
              </p:cNvSpPr>
              <p:nvPr/>
            </p:nvSpPr>
            <p:spPr bwMode="auto">
              <a:xfrm>
                <a:off x="480" y="2169"/>
                <a:ext cx="2736" cy="33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150" name="Rectangle 54"/>
              <p:cNvSpPr>
                <a:spLocks noChangeArrowheads="1"/>
              </p:cNvSpPr>
              <p:nvPr/>
            </p:nvSpPr>
            <p:spPr bwMode="auto">
              <a:xfrm>
                <a:off x="192" y="2091"/>
                <a:ext cx="288" cy="48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151" name="Oval 55"/>
              <p:cNvSpPr>
                <a:spLocks noChangeArrowheads="1"/>
              </p:cNvSpPr>
              <p:nvPr/>
            </p:nvSpPr>
            <p:spPr bwMode="auto">
              <a:xfrm>
                <a:off x="3168" y="1843"/>
                <a:ext cx="960" cy="96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156" name="Text Box 60"/>
              <p:cNvSpPr txBox="1">
                <a:spLocks noChangeArrowheads="1"/>
              </p:cNvSpPr>
              <p:nvPr/>
            </p:nvSpPr>
            <p:spPr bwMode="auto">
              <a:xfrm>
                <a:off x="566" y="2931"/>
                <a:ext cx="1392" cy="3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Proton Source</a:t>
                </a:r>
              </a:p>
            </p:txBody>
          </p:sp>
          <p:sp>
            <p:nvSpPr>
              <p:cNvPr id="132157" name="Line 61"/>
              <p:cNvSpPr>
                <a:spLocks noChangeShapeType="1"/>
              </p:cNvSpPr>
              <p:nvPr/>
            </p:nvSpPr>
            <p:spPr bwMode="auto">
              <a:xfrm flipH="1" flipV="1">
                <a:off x="384" y="2457"/>
                <a:ext cx="240" cy="5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158" name="Text Box 62"/>
              <p:cNvSpPr txBox="1">
                <a:spLocks noChangeArrowheads="1"/>
              </p:cNvSpPr>
              <p:nvPr/>
            </p:nvSpPr>
            <p:spPr bwMode="auto">
              <a:xfrm>
                <a:off x="1814" y="2787"/>
                <a:ext cx="874" cy="3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Vacuum</a:t>
                </a:r>
              </a:p>
            </p:txBody>
          </p:sp>
          <p:sp>
            <p:nvSpPr>
              <p:cNvPr id="132159" name="Line 63"/>
              <p:cNvSpPr>
                <a:spLocks noChangeShapeType="1"/>
              </p:cNvSpPr>
              <p:nvPr/>
            </p:nvSpPr>
            <p:spPr bwMode="auto">
              <a:xfrm flipH="1" flipV="1">
                <a:off x="1776" y="2361"/>
                <a:ext cx="96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160" name="Text Box 64"/>
              <p:cNvSpPr txBox="1">
                <a:spLocks noChangeArrowheads="1"/>
              </p:cNvSpPr>
              <p:nvPr/>
            </p:nvSpPr>
            <p:spPr bwMode="auto">
              <a:xfrm>
                <a:off x="2208" y="3129"/>
                <a:ext cx="1439" cy="596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Beam Steering</a:t>
                </a:r>
              </a:p>
              <a:p>
                <a:r>
                  <a:rPr lang="en-US"/>
                  <a:t>(RevereWare)</a:t>
                </a:r>
              </a:p>
            </p:txBody>
          </p:sp>
          <p:sp>
            <p:nvSpPr>
              <p:cNvPr id="132161" name="Line 65"/>
              <p:cNvSpPr>
                <a:spLocks noChangeShapeType="1"/>
              </p:cNvSpPr>
              <p:nvPr/>
            </p:nvSpPr>
            <p:spPr bwMode="auto">
              <a:xfrm flipV="1">
                <a:off x="2976" y="2457"/>
                <a:ext cx="480" cy="7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162" name="Text Box 66"/>
              <p:cNvSpPr txBox="1">
                <a:spLocks noChangeArrowheads="1"/>
              </p:cNvSpPr>
              <p:nvPr/>
            </p:nvSpPr>
            <p:spPr bwMode="auto">
              <a:xfrm>
                <a:off x="4368" y="1017"/>
                <a:ext cx="1247" cy="3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Experiments</a:t>
                </a:r>
              </a:p>
            </p:txBody>
          </p:sp>
          <p:sp>
            <p:nvSpPr>
              <p:cNvPr id="132163" name="Line 67"/>
              <p:cNvSpPr>
                <a:spLocks noChangeShapeType="1"/>
              </p:cNvSpPr>
              <p:nvPr/>
            </p:nvSpPr>
            <p:spPr bwMode="auto">
              <a:xfrm flipH="1">
                <a:off x="4272" y="1257"/>
                <a:ext cx="288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164" name="Line 68"/>
              <p:cNvSpPr>
                <a:spLocks noChangeShapeType="1"/>
              </p:cNvSpPr>
              <p:nvPr/>
            </p:nvSpPr>
            <p:spPr bwMode="auto">
              <a:xfrm flipH="1">
                <a:off x="4512" y="1257"/>
                <a:ext cx="48" cy="10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165" name="Line 69"/>
              <p:cNvSpPr>
                <a:spLocks noChangeShapeType="1"/>
              </p:cNvSpPr>
              <p:nvPr/>
            </p:nvSpPr>
            <p:spPr bwMode="auto">
              <a:xfrm flipH="1">
                <a:off x="4224" y="1257"/>
                <a:ext cx="336" cy="16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166" name="Text Box 70"/>
              <p:cNvSpPr txBox="1">
                <a:spLocks noChangeArrowheads="1"/>
              </p:cNvSpPr>
              <p:nvPr/>
            </p:nvSpPr>
            <p:spPr bwMode="auto">
              <a:xfrm>
                <a:off x="566" y="1731"/>
                <a:ext cx="1188" cy="3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+150,000 V</a:t>
                </a:r>
              </a:p>
            </p:txBody>
          </p:sp>
        </p:grpSp>
        <p:sp>
          <p:nvSpPr>
            <p:cNvPr id="132168" name="Line 72"/>
            <p:cNvSpPr>
              <a:spLocks noChangeShapeType="1"/>
            </p:cNvSpPr>
            <p:nvPr/>
          </p:nvSpPr>
          <p:spPr bwMode="auto">
            <a:xfrm flipH="1">
              <a:off x="480" y="1968"/>
              <a:ext cx="28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2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2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2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4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Particle discoveries:</a:t>
            </a:r>
          </a:p>
          <a:p>
            <a:r>
              <a:rPr lang="en-US" sz="2400" dirty="0" smtClean="0"/>
              <a:t>1877: Electron – JJ Thomson and “Cathode Rays” (they have charge)</a:t>
            </a:r>
          </a:p>
          <a:p>
            <a:r>
              <a:rPr lang="en-US" sz="2400" dirty="0" smtClean="0"/>
              <a:t>1930: Bothe and </a:t>
            </a:r>
            <a:r>
              <a:rPr lang="en-US" sz="2400" dirty="0" err="1" smtClean="0"/>
              <a:t>Becke</a:t>
            </a:r>
            <a:r>
              <a:rPr lang="en-US" sz="2400" dirty="0" smtClean="0"/>
              <a:t> eject a neutron by bombarding beryllium with alphas</a:t>
            </a:r>
          </a:p>
          <a:p>
            <a:r>
              <a:rPr lang="en-US" sz="2400" dirty="0" smtClean="0"/>
              <a:t>1932: Anderson detects Positron in cosmic ray collisions.  (Predicted to exist by Dirac)</a:t>
            </a:r>
          </a:p>
          <a:p>
            <a:r>
              <a:rPr lang="en-US" sz="2400" dirty="0" smtClean="0"/>
              <a:t>1936: Anderson detects the Muon in a cosmic ray collision</a:t>
            </a:r>
          </a:p>
          <a:p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4724400"/>
            <a:ext cx="9144000" cy="838201"/>
            <a:chOff x="0" y="4724400"/>
            <a:chExt cx="9144000" cy="838201"/>
          </a:xfrm>
        </p:grpSpPr>
        <p:graphicFrame>
          <p:nvGraphicFramePr>
            <p:cNvPr id="3" name="Object 2"/>
            <p:cNvGraphicFramePr>
              <a:graphicFrameLocks noChangeAspect="1"/>
            </p:cNvGraphicFramePr>
            <p:nvPr/>
          </p:nvGraphicFramePr>
          <p:xfrm>
            <a:off x="2590800" y="5181600"/>
            <a:ext cx="381000" cy="381001"/>
          </p:xfrm>
          <a:graphic>
            <a:graphicData uri="http://schemas.openxmlformats.org/presentationml/2006/ole">
              <p:oleObj spid="_x0000_s1026" name="Equation" r:id="rId3" imgW="152280" imgH="241200" progId="">
                <p:embed/>
              </p:oleObj>
            </a:graphicData>
          </a:graphic>
        </p:graphicFrame>
        <p:sp>
          <p:nvSpPr>
            <p:cNvPr id="5" name="Rectangle 4"/>
            <p:cNvSpPr/>
            <p:nvPr/>
          </p:nvSpPr>
          <p:spPr>
            <a:xfrm>
              <a:off x="0" y="4724400"/>
              <a:ext cx="9144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/>
                <a:t>1955: Anti protons created with 6 </a:t>
              </a:r>
              <a:r>
                <a:rPr lang="en-US" sz="2400" dirty="0" err="1" smtClean="0"/>
                <a:t>GeV</a:t>
              </a:r>
              <a:r>
                <a:rPr lang="en-US" sz="2400" dirty="0" smtClean="0"/>
                <a:t> protons:</a:t>
              </a:r>
            </a:p>
            <a:p>
              <a:r>
                <a:rPr lang="en-US" sz="2400" dirty="0" smtClean="0"/>
                <a:t>p + p → p + p + p +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Text Box 2"/>
          <p:cNvSpPr txBox="1">
            <a:spLocks noChangeArrowheads="1"/>
          </p:cNvSpPr>
          <p:nvPr/>
        </p:nvSpPr>
        <p:spPr bwMode="auto">
          <a:xfrm>
            <a:off x="0" y="0"/>
            <a:ext cx="601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dirty="0" smtClean="0"/>
              <a:t>SLAC - electron accelerator</a:t>
            </a:r>
            <a:endParaRPr lang="en-US" sz="4000" dirty="0"/>
          </a:p>
        </p:txBody>
      </p:sp>
      <p:sp>
        <p:nvSpPr>
          <p:cNvPr id="209945" name="Text Box 25"/>
          <p:cNvSpPr txBox="1">
            <a:spLocks noChangeArrowheads="1"/>
          </p:cNvSpPr>
          <p:nvPr/>
        </p:nvSpPr>
        <p:spPr bwMode="auto">
          <a:xfrm>
            <a:off x="1050925" y="981075"/>
            <a:ext cx="2783134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Potential </a:t>
            </a:r>
            <a:r>
              <a:rPr lang="en-US" dirty="0"/>
              <a:t>switches</a:t>
            </a:r>
          </a:p>
          <a:p>
            <a:r>
              <a:rPr lang="en-US" dirty="0"/>
              <a:t>50 </a:t>
            </a:r>
            <a:r>
              <a:rPr lang="en-US" dirty="0" err="1"/>
              <a:t>GeV</a:t>
            </a:r>
            <a:r>
              <a:rPr lang="en-US" dirty="0"/>
              <a:t> - mass?</a:t>
            </a:r>
          </a:p>
        </p:txBody>
      </p:sp>
      <p:pic>
        <p:nvPicPr>
          <p:cNvPr id="209946" name="Picture 26" descr="G:\CHAP32\FIGURES\FG32_05.PCT"/>
          <p:cNvPicPr>
            <a:picLocks noChangeAspect="1" noChangeArrowheads="1"/>
          </p:cNvPicPr>
          <p:nvPr/>
        </p:nvPicPr>
        <p:blipFill>
          <a:blip r:embed="rId2" cstate="print"/>
          <a:srcRect t="29001" b="27499"/>
          <a:stretch>
            <a:fillRect/>
          </a:stretch>
        </p:blipFill>
        <p:spPr bwMode="auto">
          <a:xfrm>
            <a:off x="0" y="2911475"/>
            <a:ext cx="9144000" cy="265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9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4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Text Box 2"/>
          <p:cNvSpPr txBox="1">
            <a:spLocks noChangeArrowheads="1"/>
          </p:cNvSpPr>
          <p:nvPr/>
        </p:nvSpPr>
        <p:spPr bwMode="auto">
          <a:xfrm>
            <a:off x="304800" y="0"/>
            <a:ext cx="601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 err="1" smtClean="0"/>
              <a:t>Cyclo</a:t>
            </a:r>
            <a:r>
              <a:rPr lang="en-US" sz="4000" b="1" u="sng" dirty="0" smtClean="0"/>
              <a:t>/</a:t>
            </a:r>
            <a:r>
              <a:rPr lang="en-US" sz="4000" b="1" u="sng" dirty="0" err="1" smtClean="0"/>
              <a:t>Synchro-trons</a:t>
            </a:r>
            <a:endParaRPr lang="en-US" sz="800" dirty="0"/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457200" y="838200"/>
            <a:ext cx="7326313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a magnetic field to curve </a:t>
            </a:r>
            <a:r>
              <a:rPr lang="en-US" dirty="0" smtClean="0"/>
              <a:t>path/radius</a:t>
            </a:r>
            <a:endParaRPr lang="en-US" dirty="0"/>
          </a:p>
          <a:p>
            <a:r>
              <a:rPr lang="en-US" dirty="0"/>
              <a:t>Potential switches </a:t>
            </a:r>
          </a:p>
          <a:p>
            <a:r>
              <a:rPr lang="en-US" dirty="0"/>
              <a:t>Mass dilates as v-&gt;c</a:t>
            </a:r>
          </a:p>
          <a:p>
            <a:r>
              <a:rPr lang="en-US" dirty="0"/>
              <a:t>Synchrotrons - </a:t>
            </a:r>
            <a:r>
              <a:rPr lang="en-US" dirty="0" err="1"/>
              <a:t>Fermilab</a:t>
            </a:r>
            <a:r>
              <a:rPr lang="en-US" dirty="0"/>
              <a:t>(1.0 km), CERN (8.5 km)</a:t>
            </a:r>
          </a:p>
        </p:txBody>
      </p:sp>
      <p:pic>
        <p:nvPicPr>
          <p:cNvPr id="210950" name="Picture 6" descr="G:\CHAP32\FIGURES\FG32_03.PCT"/>
          <p:cNvPicPr>
            <a:picLocks noChangeAspect="1" noChangeArrowheads="1"/>
          </p:cNvPicPr>
          <p:nvPr/>
        </p:nvPicPr>
        <p:blipFill>
          <a:blip r:embed="rId2" cstate="print"/>
          <a:srcRect l="31006" t="11000" r="25984" b="14969"/>
          <a:stretch>
            <a:fillRect/>
          </a:stretch>
        </p:blipFill>
        <p:spPr bwMode="auto">
          <a:xfrm>
            <a:off x="2590800" y="2971800"/>
            <a:ext cx="3387725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0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0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0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667" name="Picture 3" descr="http://sundh99.cern.ch/cgi-bin/jpeg.getimg.sh?i=/archive/electronic/cern/others/PHO/photo-di/9704008.jpeg&amp;s=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850" y="646113"/>
            <a:ext cx="7989888" cy="5565775"/>
          </a:xfrm>
          <a:prstGeom prst="rect">
            <a:avLst/>
          </a:prstGeom>
          <a:noFill/>
        </p:spPr>
      </p:pic>
      <p:sp>
        <p:nvSpPr>
          <p:cNvPr id="241668" name="Text Box 4"/>
          <p:cNvSpPr txBox="1">
            <a:spLocks noChangeArrowheads="1"/>
          </p:cNvSpPr>
          <p:nvPr/>
        </p:nvSpPr>
        <p:spPr bwMode="auto">
          <a:xfrm>
            <a:off x="2574925" y="6162675"/>
            <a:ext cx="286702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8.5 km in diameter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691" name="Picture 3" descr="http://sundh99.cern.ch/cgi-bin/jpeg.getimg.sh?i=/archive/electronic/cern/others/PHO/photo-ex/0101006_16.jpeg&amp;s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560388"/>
            <a:ext cx="8743950" cy="5737225"/>
          </a:xfrm>
          <a:prstGeom prst="rect">
            <a:avLst/>
          </a:prstGeom>
          <a:noFill/>
        </p:spPr>
      </p:pic>
      <p:pic>
        <p:nvPicPr>
          <p:cNvPr id="56322" name="Picture 2" descr="http://home.cern/sites/home.web.cern.ch/files/image/featured/2013/03/freeman-in-tunn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27711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hespiritscience.net/wp-content/uploads/2015/09/5CER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"/>
            <a:ext cx="6991350" cy="2438400"/>
          </a:xfrm>
          <a:prstGeom prst="rect">
            <a:avLst/>
          </a:prstGeom>
          <a:noFill/>
        </p:spPr>
      </p:pic>
      <p:pic>
        <p:nvPicPr>
          <p:cNvPr id="17412" name="Picture 4" descr="CE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352800"/>
            <a:ext cx="7620000" cy="3333750"/>
          </a:xfrm>
          <a:prstGeom prst="rect">
            <a:avLst/>
          </a:prstGeom>
          <a:noFill/>
        </p:spPr>
      </p:pic>
      <p:pic>
        <p:nvPicPr>
          <p:cNvPr id="56322" name="Picture 2" descr="http://www.nobelprize.org/nobel_prizes/physics/laureates/2013/images/higgs-cern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52400"/>
            <a:ext cx="49053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ext Box 2"/>
          <p:cNvSpPr txBox="1">
            <a:spLocks noChangeArrowheads="1"/>
          </p:cNvSpPr>
          <p:nvPr/>
        </p:nvSpPr>
        <p:spPr bwMode="auto">
          <a:xfrm>
            <a:off x="304800" y="0"/>
            <a:ext cx="883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Quantum Electrodynamics</a:t>
            </a:r>
            <a:endParaRPr lang="en-US" sz="800"/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6019800" cy="13731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Coulomb’s law - Force fields</a:t>
            </a:r>
          </a:p>
          <a:p>
            <a:r>
              <a:rPr lang="en-US"/>
              <a:t>Richard Feynman - EM forces are mediated by photons:</a:t>
            </a:r>
          </a:p>
        </p:txBody>
      </p:sp>
      <p:pic>
        <p:nvPicPr>
          <p:cNvPr id="201734" name="Picture 6" descr="http://www.windows.ucar.edu/people/images/feynma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28600"/>
            <a:ext cx="1782763" cy="2378075"/>
          </a:xfrm>
          <a:prstGeom prst="rect">
            <a:avLst/>
          </a:prstGeom>
          <a:noFill/>
        </p:spPr>
      </p:pic>
      <p:sp>
        <p:nvSpPr>
          <p:cNvPr id="201735" name="Text Box 7"/>
          <p:cNvSpPr txBox="1">
            <a:spLocks noChangeArrowheads="1"/>
          </p:cNvSpPr>
          <p:nvPr/>
        </p:nvSpPr>
        <p:spPr bwMode="auto">
          <a:xfrm>
            <a:off x="6858000" y="2590800"/>
            <a:ext cx="2357438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/>
              <a:t>Richard Feynman</a:t>
            </a:r>
          </a:p>
          <a:p>
            <a:pPr algn="ctr"/>
            <a:r>
              <a:rPr lang="en-US" sz="2400"/>
              <a:t>1918-1988</a:t>
            </a:r>
          </a:p>
        </p:txBody>
      </p:sp>
      <p:pic>
        <p:nvPicPr>
          <p:cNvPr id="201736" name="Picture 8" descr="G:\CHAP32\FIGURES\FG32_07.PCT"/>
          <p:cNvPicPr>
            <a:picLocks noChangeAspect="1" noChangeArrowheads="1"/>
          </p:cNvPicPr>
          <p:nvPr/>
        </p:nvPicPr>
        <p:blipFill>
          <a:blip r:embed="rId3" cstate="print"/>
          <a:srcRect l="28006" r="25984"/>
          <a:stretch>
            <a:fillRect/>
          </a:stretch>
        </p:blipFill>
        <p:spPr bwMode="auto">
          <a:xfrm>
            <a:off x="0" y="2286000"/>
            <a:ext cx="3154363" cy="4572000"/>
          </a:xfrm>
          <a:prstGeom prst="rect">
            <a:avLst/>
          </a:prstGeom>
          <a:noFill/>
        </p:spPr>
      </p:pic>
      <p:sp>
        <p:nvSpPr>
          <p:cNvPr id="201738" name="Text Box 10"/>
          <p:cNvSpPr txBox="1">
            <a:spLocks noChangeArrowheads="1"/>
          </p:cNvSpPr>
          <p:nvPr/>
        </p:nvSpPr>
        <p:spPr bwMode="auto">
          <a:xfrm>
            <a:off x="3276600" y="4875213"/>
            <a:ext cx="60198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/>
              <a:t>Feynman Diagram</a:t>
            </a:r>
          </a:p>
          <a:p>
            <a:r>
              <a:rPr lang="en-US" sz="1600" dirty="0"/>
              <a:t>Virtual </a:t>
            </a:r>
            <a:r>
              <a:rPr lang="en-US" sz="1600" dirty="0" smtClean="0"/>
              <a:t>photons: large E </a:t>
            </a:r>
            <a:r>
              <a:rPr lang="en-US" sz="1600" dirty="0" err="1" smtClean="0"/>
              <a:t>vs</a:t>
            </a:r>
            <a:r>
              <a:rPr lang="en-US" sz="1600" dirty="0" smtClean="0"/>
              <a:t> small</a:t>
            </a:r>
            <a:endParaRPr lang="en-US" sz="2400" baseline="-25000" dirty="0">
              <a:sym typeface="Symbol" pitchFamily="18" charset="2"/>
            </a:endParaRPr>
          </a:p>
          <a:p>
            <a:r>
              <a:rPr lang="en-US" sz="1600" dirty="0" smtClean="0"/>
              <a:t>Charge is the ability to generate virtual photons</a:t>
            </a:r>
          </a:p>
          <a:p>
            <a:r>
              <a:rPr lang="en-US" sz="1600" dirty="0" smtClean="0"/>
              <a:t>Exist </a:t>
            </a:r>
            <a:r>
              <a:rPr lang="en-US" sz="1600" dirty="0"/>
              <a:t>for so short a time - never </a:t>
            </a:r>
            <a:r>
              <a:rPr lang="en-US" sz="1600" dirty="0" smtClean="0"/>
              <a:t>detected</a:t>
            </a:r>
          </a:p>
          <a:p>
            <a:r>
              <a:rPr lang="en-US" sz="1600" dirty="0" smtClean="0"/>
              <a:t>QED reason for accelerating charges radiating</a:t>
            </a:r>
            <a:endParaRPr lang="en-US" sz="1600" dirty="0"/>
          </a:p>
          <a:p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3276600" y="2286000"/>
            <a:ext cx="3671852" cy="2352020"/>
            <a:chOff x="3276600" y="2286000"/>
            <a:chExt cx="3671852" cy="2352020"/>
          </a:xfrm>
        </p:grpSpPr>
        <p:pic>
          <p:nvPicPr>
            <p:cNvPr id="201737" name="Picture 9" descr="G:\CHAP32\FIGURES\FG32_08.PCT"/>
            <p:cNvPicPr>
              <a:picLocks noChangeAspect="1" noChangeArrowheads="1"/>
            </p:cNvPicPr>
            <p:nvPr/>
          </p:nvPicPr>
          <p:blipFill>
            <a:blip r:embed="rId4" cstate="print"/>
            <a:srcRect l="33006" t="20000" r="24985" b="19969"/>
            <a:stretch>
              <a:fillRect/>
            </a:stretch>
          </p:blipFill>
          <p:spPr bwMode="auto">
            <a:xfrm>
              <a:off x="3276600" y="2286000"/>
              <a:ext cx="2438400" cy="2324100"/>
            </a:xfrm>
            <a:prstGeom prst="rect">
              <a:avLst/>
            </a:prstGeom>
            <a:noFill/>
          </p:spPr>
        </p:pic>
        <p:cxnSp>
          <p:nvCxnSpPr>
            <p:cNvPr id="10" name="Straight Arrow Connector 9"/>
            <p:cNvCxnSpPr/>
            <p:nvPr/>
          </p:nvCxnSpPr>
          <p:spPr bwMode="auto">
            <a:xfrm flipV="1">
              <a:off x="5943600" y="2286000"/>
              <a:ext cx="0" cy="22860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6019800" y="4114800"/>
              <a:ext cx="9286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 t="50000"/>
          <a:stretch>
            <a:fillRect/>
          </a:stretch>
        </p:blipFill>
        <p:spPr bwMode="auto">
          <a:xfrm>
            <a:off x="7086599" y="3581400"/>
            <a:ext cx="189342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1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1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1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1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1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1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1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 build="p" autoUpdateAnimBg="0"/>
      <p:bldP spid="201738" grpId="0" uiExpand="1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5497</TotalTime>
  <Words>475</Words>
  <Application>Microsoft Office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605</cp:revision>
  <dcterms:created xsi:type="dcterms:W3CDTF">2001-03-01T17:38:38Z</dcterms:created>
  <dcterms:modified xsi:type="dcterms:W3CDTF">2019-03-05T01:44:19Z</dcterms:modified>
</cp:coreProperties>
</file>