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400" r:id="rId3"/>
    <p:sldId id="401" r:id="rId4"/>
    <p:sldId id="402" r:id="rId5"/>
    <p:sldId id="403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94645" autoAdjust="0"/>
  </p:normalViewPr>
  <p:slideViewPr>
    <p:cSldViewPr>
      <p:cViewPr>
        <p:scale>
          <a:sx n="66" d="100"/>
          <a:sy n="66" d="100"/>
        </p:scale>
        <p:origin x="-2922" y="-10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F4E731-462C-4EFC-A6AB-46D91DD8E0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92DA2C-999E-413D-86BE-36CB3C1B1C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E5B731-25CA-4350-B2FF-7AAF65077A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96EB19-0E78-4D61-B0CF-B47C0B3C13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0E061B-8FB4-46F2-934D-39BBA71445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FCBC6E-14FA-4D85-9979-192D43D56E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042DE3-782E-4CC6-AD5C-7A22706E55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94274C-744F-4FA4-8758-C0FA4BA42F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B43EFF-665C-48D9-B07B-335B915096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9F9863-2067-400B-8922-977D616BB2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57F300-AD04-4027-8066-4A25109DB4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33C3C7B-59EC-4026-925A-CEC15AB00E6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04800" y="381000"/>
            <a:ext cx="8001000" cy="344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 u="sng"/>
              <a:t>Nuclear Stability</a:t>
            </a:r>
            <a:endParaRPr lang="en-US" sz="1600"/>
          </a:p>
          <a:p>
            <a:endParaRPr lang="en-US"/>
          </a:p>
          <a:p>
            <a:endParaRPr lang="en-US" sz="3200"/>
          </a:p>
          <a:p>
            <a:endParaRPr lang="en-US" sz="3200"/>
          </a:p>
          <a:p>
            <a:r>
              <a:rPr lang="en-US" sz="2800" b="1" u="sng"/>
              <a:t>Contents:</a:t>
            </a:r>
            <a:endParaRPr lang="en-US"/>
          </a:p>
          <a:p>
            <a:pPr lvl="1">
              <a:buFontTx/>
              <a:buChar char="•"/>
            </a:pPr>
            <a:r>
              <a:rPr lang="en-US"/>
              <a:t>The curve of binding energy</a:t>
            </a:r>
          </a:p>
          <a:p>
            <a:pPr lvl="1">
              <a:buFontTx/>
              <a:buChar char="•"/>
            </a:pPr>
            <a:r>
              <a:rPr lang="en-US"/>
              <a:t>Forces in the nucleus</a:t>
            </a:r>
          </a:p>
          <a:p>
            <a:pPr lvl="1">
              <a:buFontTx/>
              <a:buChar char="•"/>
            </a:pPr>
            <a:r>
              <a:rPr lang="en-US"/>
              <a:t>Protons vs. neutrons</a:t>
            </a:r>
          </a:p>
        </p:txBody>
      </p:sp>
      <p:sp>
        <p:nvSpPr>
          <p:cNvPr id="10260" name="Rectangle 20"/>
          <p:cNvSpPr>
            <a:spLocks noChangeArrowheads="1"/>
          </p:cNvSpPr>
          <p:nvPr/>
        </p:nvSpPr>
        <p:spPr bwMode="auto">
          <a:xfrm>
            <a:off x="0" y="1554163"/>
            <a:ext cx="9144000" cy="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10266" name="Picture 26" descr="prod_3643"/>
          <p:cNvPicPr>
            <a:picLocks noChangeAspect="1" noChangeArrowheads="1"/>
          </p:cNvPicPr>
          <p:nvPr/>
        </p:nvPicPr>
        <p:blipFill>
          <a:blip r:embed="rId2" cstate="print"/>
          <a:srcRect b="26666"/>
          <a:stretch>
            <a:fillRect/>
          </a:stretch>
        </p:blipFill>
        <p:spPr bwMode="auto">
          <a:xfrm>
            <a:off x="5043488" y="1219200"/>
            <a:ext cx="3781425" cy="3886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Text Box 2"/>
          <p:cNvSpPr txBox="1">
            <a:spLocks noChangeArrowheads="1"/>
          </p:cNvSpPr>
          <p:nvPr/>
        </p:nvSpPr>
        <p:spPr bwMode="auto">
          <a:xfrm>
            <a:off x="304800" y="0"/>
            <a:ext cx="8305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b="1" u="sng"/>
              <a:t>The curve of binding energy</a:t>
            </a:r>
            <a:endParaRPr lang="en-US" sz="800"/>
          </a:p>
        </p:txBody>
      </p:sp>
      <p:sp>
        <p:nvSpPr>
          <p:cNvPr id="163844" name="Text Box 4"/>
          <p:cNvSpPr txBox="1">
            <a:spLocks noChangeArrowheads="1"/>
          </p:cNvSpPr>
          <p:nvPr/>
        </p:nvSpPr>
        <p:spPr bwMode="auto">
          <a:xfrm>
            <a:off x="381000" y="685800"/>
            <a:ext cx="6518275" cy="18002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Binding energy per nucleon</a:t>
            </a:r>
          </a:p>
          <a:p>
            <a:r>
              <a:rPr lang="en-US" sz="2800"/>
              <a:t>Going to more tightly bound releases energy</a:t>
            </a:r>
          </a:p>
          <a:p>
            <a:r>
              <a:rPr lang="en-US" sz="2800"/>
              <a:t>Fission - splitting nuclei</a:t>
            </a:r>
          </a:p>
          <a:p>
            <a:r>
              <a:rPr lang="en-US" sz="2800"/>
              <a:t>Fusion - joining nuclei</a:t>
            </a:r>
          </a:p>
        </p:txBody>
      </p:sp>
      <p:pic>
        <p:nvPicPr>
          <p:cNvPr id="163845" name="Picture 5" descr="FG30_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590800"/>
            <a:ext cx="6096000" cy="4065588"/>
          </a:xfrm>
          <a:prstGeom prst="rect">
            <a:avLst/>
          </a:prstGeom>
          <a:noFill/>
        </p:spPr>
      </p:pic>
      <p:grpSp>
        <p:nvGrpSpPr>
          <p:cNvPr id="163853" name="Group 13"/>
          <p:cNvGrpSpPr>
            <a:grpSpLocks/>
          </p:cNvGrpSpPr>
          <p:nvPr/>
        </p:nvGrpSpPr>
        <p:grpSpPr bwMode="auto">
          <a:xfrm>
            <a:off x="2286000" y="2057400"/>
            <a:ext cx="6896100" cy="1143000"/>
            <a:chOff x="1440" y="1296"/>
            <a:chExt cx="4344" cy="720"/>
          </a:xfrm>
        </p:grpSpPr>
        <p:sp>
          <p:nvSpPr>
            <p:cNvPr id="163846" name="Text Box 6"/>
            <p:cNvSpPr txBox="1">
              <a:spLocks noChangeArrowheads="1"/>
            </p:cNvSpPr>
            <p:nvPr/>
          </p:nvSpPr>
          <p:spPr bwMode="auto">
            <a:xfrm>
              <a:off x="4173" y="1296"/>
              <a:ext cx="1611" cy="31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Most tightly bound</a:t>
              </a:r>
            </a:p>
          </p:txBody>
        </p:sp>
        <p:sp>
          <p:nvSpPr>
            <p:cNvPr id="163847" name="Line 7"/>
            <p:cNvSpPr>
              <a:spLocks noChangeShapeType="1"/>
            </p:cNvSpPr>
            <p:nvPr/>
          </p:nvSpPr>
          <p:spPr bwMode="auto">
            <a:xfrm flipH="1">
              <a:off x="1440" y="1440"/>
              <a:ext cx="2736" cy="5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3852" name="Group 12"/>
          <p:cNvGrpSpPr>
            <a:grpSpLocks/>
          </p:cNvGrpSpPr>
          <p:nvPr/>
        </p:nvGrpSpPr>
        <p:grpSpPr bwMode="auto">
          <a:xfrm>
            <a:off x="5562600" y="3276600"/>
            <a:ext cx="3581400" cy="860425"/>
            <a:chOff x="3504" y="2064"/>
            <a:chExt cx="2256" cy="542"/>
          </a:xfrm>
        </p:grpSpPr>
        <p:sp>
          <p:nvSpPr>
            <p:cNvPr id="163850" name="Line 10"/>
            <p:cNvSpPr>
              <a:spLocks noChangeShapeType="1"/>
            </p:cNvSpPr>
            <p:nvPr/>
          </p:nvSpPr>
          <p:spPr bwMode="auto">
            <a:xfrm flipH="1">
              <a:off x="3504" y="2256"/>
              <a:ext cx="5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3851" name="Text Box 11"/>
            <p:cNvSpPr txBox="1">
              <a:spLocks noChangeArrowheads="1"/>
            </p:cNvSpPr>
            <p:nvPr/>
          </p:nvSpPr>
          <p:spPr bwMode="auto">
            <a:xfrm>
              <a:off x="4080" y="2064"/>
              <a:ext cx="1680" cy="54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/>
                <a:t>Fission releases energy</a:t>
              </a:r>
            </a:p>
          </p:txBody>
        </p:sp>
      </p:grpSp>
      <p:grpSp>
        <p:nvGrpSpPr>
          <p:cNvPr id="163857" name="Group 17"/>
          <p:cNvGrpSpPr>
            <a:grpSpLocks/>
          </p:cNvGrpSpPr>
          <p:nvPr/>
        </p:nvGrpSpPr>
        <p:grpSpPr bwMode="auto">
          <a:xfrm>
            <a:off x="1600200" y="4778375"/>
            <a:ext cx="7543800" cy="860425"/>
            <a:chOff x="1008" y="3010"/>
            <a:chExt cx="4752" cy="542"/>
          </a:xfrm>
        </p:grpSpPr>
        <p:sp>
          <p:nvSpPr>
            <p:cNvPr id="163855" name="Line 15"/>
            <p:cNvSpPr>
              <a:spLocks noChangeShapeType="1"/>
            </p:cNvSpPr>
            <p:nvPr/>
          </p:nvSpPr>
          <p:spPr bwMode="auto">
            <a:xfrm flipH="1">
              <a:off x="1008" y="3202"/>
              <a:ext cx="3072" cy="20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3856" name="Text Box 16"/>
            <p:cNvSpPr txBox="1">
              <a:spLocks noChangeArrowheads="1"/>
            </p:cNvSpPr>
            <p:nvPr/>
          </p:nvSpPr>
          <p:spPr bwMode="auto">
            <a:xfrm>
              <a:off x="4080" y="3010"/>
              <a:ext cx="1680" cy="54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/>
                <a:t>Fusion releases energy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3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3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38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63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63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63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4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Text Box 2"/>
          <p:cNvSpPr txBox="1">
            <a:spLocks noChangeArrowheads="1"/>
          </p:cNvSpPr>
          <p:nvPr/>
        </p:nvSpPr>
        <p:spPr bwMode="auto">
          <a:xfrm>
            <a:off x="304800" y="0"/>
            <a:ext cx="8305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b="1" u="sng"/>
              <a:t>Nuclear Stability</a:t>
            </a:r>
            <a:endParaRPr lang="en-US" sz="800"/>
          </a:p>
        </p:txBody>
      </p:sp>
      <p:sp>
        <p:nvSpPr>
          <p:cNvPr id="164886" name="Oval 22"/>
          <p:cNvSpPr>
            <a:spLocks noChangeArrowheads="1"/>
          </p:cNvSpPr>
          <p:nvPr/>
        </p:nvSpPr>
        <p:spPr bwMode="auto">
          <a:xfrm>
            <a:off x="1600200" y="3352800"/>
            <a:ext cx="381000" cy="3810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p</a:t>
            </a:r>
          </a:p>
        </p:txBody>
      </p:sp>
      <p:sp>
        <p:nvSpPr>
          <p:cNvPr id="164887" name="Oval 23"/>
          <p:cNvSpPr>
            <a:spLocks noChangeArrowheads="1"/>
          </p:cNvSpPr>
          <p:nvPr/>
        </p:nvSpPr>
        <p:spPr bwMode="auto">
          <a:xfrm>
            <a:off x="1828800" y="2743200"/>
            <a:ext cx="381000" cy="3810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p</a:t>
            </a:r>
          </a:p>
        </p:txBody>
      </p:sp>
      <p:sp>
        <p:nvSpPr>
          <p:cNvPr id="164888" name="Oval 24"/>
          <p:cNvSpPr>
            <a:spLocks noChangeArrowheads="1"/>
          </p:cNvSpPr>
          <p:nvPr/>
        </p:nvSpPr>
        <p:spPr bwMode="auto">
          <a:xfrm>
            <a:off x="1524000" y="2971800"/>
            <a:ext cx="381000" cy="3810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p</a:t>
            </a:r>
          </a:p>
        </p:txBody>
      </p:sp>
      <p:sp>
        <p:nvSpPr>
          <p:cNvPr id="164889" name="Oval 25"/>
          <p:cNvSpPr>
            <a:spLocks noChangeArrowheads="1"/>
          </p:cNvSpPr>
          <p:nvPr/>
        </p:nvSpPr>
        <p:spPr bwMode="auto">
          <a:xfrm>
            <a:off x="1143000" y="2819400"/>
            <a:ext cx="381000" cy="3810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p</a:t>
            </a:r>
          </a:p>
        </p:txBody>
      </p:sp>
      <p:sp>
        <p:nvSpPr>
          <p:cNvPr id="164894" name="Oval 30"/>
          <p:cNvSpPr>
            <a:spLocks noChangeArrowheads="1"/>
          </p:cNvSpPr>
          <p:nvPr/>
        </p:nvSpPr>
        <p:spPr bwMode="auto">
          <a:xfrm>
            <a:off x="1905000" y="3124200"/>
            <a:ext cx="381000" cy="381000"/>
          </a:xfrm>
          <a:prstGeom prst="ellipse">
            <a:avLst/>
          </a:prstGeom>
          <a:solidFill>
            <a:schemeClr val="bg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n</a:t>
            </a:r>
          </a:p>
        </p:txBody>
      </p:sp>
      <p:sp>
        <p:nvSpPr>
          <p:cNvPr id="164895" name="Oval 31"/>
          <p:cNvSpPr>
            <a:spLocks noChangeArrowheads="1"/>
          </p:cNvSpPr>
          <p:nvPr/>
        </p:nvSpPr>
        <p:spPr bwMode="auto">
          <a:xfrm>
            <a:off x="1219200" y="3200400"/>
            <a:ext cx="381000" cy="381000"/>
          </a:xfrm>
          <a:prstGeom prst="ellipse">
            <a:avLst/>
          </a:prstGeom>
          <a:solidFill>
            <a:schemeClr val="bg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n</a:t>
            </a:r>
          </a:p>
        </p:txBody>
      </p:sp>
      <p:sp>
        <p:nvSpPr>
          <p:cNvPr id="164896" name="Oval 32"/>
          <p:cNvSpPr>
            <a:spLocks noChangeArrowheads="1"/>
          </p:cNvSpPr>
          <p:nvPr/>
        </p:nvSpPr>
        <p:spPr bwMode="auto">
          <a:xfrm>
            <a:off x="1447800" y="2590800"/>
            <a:ext cx="381000" cy="381000"/>
          </a:xfrm>
          <a:prstGeom prst="ellipse">
            <a:avLst/>
          </a:prstGeom>
          <a:solidFill>
            <a:schemeClr val="bg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n</a:t>
            </a:r>
          </a:p>
        </p:txBody>
      </p:sp>
      <p:grpSp>
        <p:nvGrpSpPr>
          <p:cNvPr id="164901" name="Group 37"/>
          <p:cNvGrpSpPr>
            <a:grpSpLocks/>
          </p:cNvGrpSpPr>
          <p:nvPr/>
        </p:nvGrpSpPr>
        <p:grpSpPr bwMode="auto">
          <a:xfrm>
            <a:off x="381000" y="762000"/>
            <a:ext cx="6238875" cy="3505200"/>
            <a:chOff x="240" y="480"/>
            <a:chExt cx="3930" cy="2208"/>
          </a:xfrm>
        </p:grpSpPr>
        <p:sp>
          <p:nvSpPr>
            <p:cNvPr id="164897" name="Line 33"/>
            <p:cNvSpPr>
              <a:spLocks noChangeShapeType="1"/>
            </p:cNvSpPr>
            <p:nvPr/>
          </p:nvSpPr>
          <p:spPr bwMode="auto">
            <a:xfrm flipV="1">
              <a:off x="1392" y="1536"/>
              <a:ext cx="240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898" name="Line 34"/>
            <p:cNvSpPr>
              <a:spLocks noChangeShapeType="1"/>
            </p:cNvSpPr>
            <p:nvPr/>
          </p:nvSpPr>
          <p:spPr bwMode="auto">
            <a:xfrm>
              <a:off x="1124" y="2352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899" name="Line 35"/>
            <p:cNvSpPr>
              <a:spLocks noChangeShapeType="1"/>
            </p:cNvSpPr>
            <p:nvPr/>
          </p:nvSpPr>
          <p:spPr bwMode="auto">
            <a:xfrm flipH="1" flipV="1">
              <a:off x="432" y="1658"/>
              <a:ext cx="288" cy="16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900" name="Text Box 36"/>
            <p:cNvSpPr txBox="1">
              <a:spLocks noChangeArrowheads="1"/>
            </p:cNvSpPr>
            <p:nvPr/>
          </p:nvSpPr>
          <p:spPr bwMode="auto">
            <a:xfrm>
              <a:off x="240" y="480"/>
              <a:ext cx="3930" cy="32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/>
                <a:t>Coulombic force tries to </a:t>
              </a:r>
              <a:r>
                <a:rPr lang="en-US" sz="2800" u="sng"/>
                <a:t>tear apart</a:t>
              </a:r>
              <a:r>
                <a:rPr lang="en-US" sz="2800"/>
                <a:t> nucleus</a:t>
              </a:r>
              <a:endParaRPr lang="en-US"/>
            </a:p>
          </p:txBody>
        </p:sp>
      </p:grpSp>
      <p:grpSp>
        <p:nvGrpSpPr>
          <p:cNvPr id="164905" name="Group 41"/>
          <p:cNvGrpSpPr>
            <a:grpSpLocks/>
          </p:cNvGrpSpPr>
          <p:nvPr/>
        </p:nvGrpSpPr>
        <p:grpSpPr bwMode="auto">
          <a:xfrm>
            <a:off x="381000" y="1143000"/>
            <a:ext cx="8729663" cy="2743200"/>
            <a:chOff x="240" y="720"/>
            <a:chExt cx="5499" cy="1728"/>
          </a:xfrm>
        </p:grpSpPr>
        <p:sp>
          <p:nvSpPr>
            <p:cNvPr id="164868" name="Text Box 4"/>
            <p:cNvSpPr txBox="1">
              <a:spLocks noChangeArrowheads="1"/>
            </p:cNvSpPr>
            <p:nvPr/>
          </p:nvSpPr>
          <p:spPr bwMode="auto">
            <a:xfrm>
              <a:off x="240" y="720"/>
              <a:ext cx="5499" cy="32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/>
                <a:t>Strong Nuclear force </a:t>
              </a:r>
              <a:r>
                <a:rPr lang="en-US" sz="2800" u="sng"/>
                <a:t>holds it together</a:t>
              </a:r>
              <a:r>
                <a:rPr lang="en-US" sz="2800"/>
                <a:t> </a:t>
              </a:r>
              <a:r>
                <a:rPr lang="en-US"/>
                <a:t>(force between nucleons)</a:t>
              </a:r>
            </a:p>
          </p:txBody>
        </p:sp>
        <p:sp>
          <p:nvSpPr>
            <p:cNvPr id="164902" name="Line 38"/>
            <p:cNvSpPr>
              <a:spLocks noChangeShapeType="1"/>
            </p:cNvSpPr>
            <p:nvPr/>
          </p:nvSpPr>
          <p:spPr bwMode="auto">
            <a:xfrm flipH="1" flipV="1">
              <a:off x="1440" y="2160"/>
              <a:ext cx="240" cy="19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903" name="Line 39"/>
            <p:cNvSpPr>
              <a:spLocks noChangeShapeType="1"/>
            </p:cNvSpPr>
            <p:nvPr/>
          </p:nvSpPr>
          <p:spPr bwMode="auto">
            <a:xfrm flipH="1">
              <a:off x="1056" y="1344"/>
              <a:ext cx="0" cy="2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904" name="Line 40"/>
            <p:cNvSpPr>
              <a:spLocks noChangeShapeType="1"/>
            </p:cNvSpPr>
            <p:nvPr/>
          </p:nvSpPr>
          <p:spPr bwMode="auto">
            <a:xfrm flipV="1">
              <a:off x="624" y="2208"/>
              <a:ext cx="192" cy="24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4906" name="Text Box 42"/>
          <p:cNvSpPr txBox="1">
            <a:spLocks noChangeArrowheads="1"/>
          </p:cNvSpPr>
          <p:nvPr/>
        </p:nvSpPr>
        <p:spPr bwMode="auto">
          <a:xfrm>
            <a:off x="3692525" y="1828800"/>
            <a:ext cx="5070475" cy="18002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Strong Nuclear is very </a:t>
            </a:r>
            <a:r>
              <a:rPr lang="en-US" sz="2800" u="sng"/>
              <a:t>short range</a:t>
            </a:r>
          </a:p>
          <a:p>
            <a:r>
              <a:rPr lang="en-US" sz="2800"/>
              <a:t>As nucleus gets bigger</a:t>
            </a:r>
          </a:p>
          <a:p>
            <a:pPr lvl="1">
              <a:buFontTx/>
              <a:buChar char="•"/>
            </a:pPr>
            <a:r>
              <a:rPr lang="en-US" sz="2800"/>
              <a:t>Strong nuclear gets weaker</a:t>
            </a:r>
          </a:p>
          <a:p>
            <a:pPr lvl="1">
              <a:buFontTx/>
              <a:buChar char="•"/>
            </a:pPr>
            <a:r>
              <a:rPr lang="en-US" sz="2800"/>
              <a:t>Coulombic gets stronger</a:t>
            </a:r>
          </a:p>
        </p:txBody>
      </p:sp>
      <p:sp>
        <p:nvSpPr>
          <p:cNvPr id="164908" name="Text Box 44"/>
          <p:cNvSpPr txBox="1">
            <a:spLocks noChangeArrowheads="1"/>
          </p:cNvSpPr>
          <p:nvPr/>
        </p:nvSpPr>
        <p:spPr bwMode="auto">
          <a:xfrm>
            <a:off x="3581400" y="3952875"/>
            <a:ext cx="5660460" cy="181588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/>
              <a:t>Neutrons add strong force, don’t repel</a:t>
            </a:r>
          </a:p>
          <a:p>
            <a:r>
              <a:rPr lang="en-US" sz="2800" dirty="0"/>
              <a:t>Trend with heavier </a:t>
            </a:r>
            <a:r>
              <a:rPr lang="en-US" sz="2800" dirty="0" smtClean="0"/>
              <a:t>elements</a:t>
            </a:r>
          </a:p>
          <a:p>
            <a:r>
              <a:rPr lang="en-US" sz="2800" dirty="0" smtClean="0"/>
              <a:t>At </a:t>
            </a:r>
            <a:r>
              <a:rPr lang="en-US" sz="2800" dirty="0"/>
              <a:t>some point neutrons don’t cut it</a:t>
            </a:r>
          </a:p>
          <a:p>
            <a:r>
              <a:rPr lang="en-US" sz="2800" dirty="0"/>
              <a:t>The crazy man at </a:t>
            </a:r>
            <a:r>
              <a:rPr lang="en-US" sz="2800" dirty="0" err="1"/>
              <a:t>UMn</a:t>
            </a:r>
            <a:endParaRPr lang="en-US" dirty="0"/>
          </a:p>
        </p:txBody>
      </p:sp>
      <p:pic>
        <p:nvPicPr>
          <p:cNvPr id="164909" name="Picture 4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76400"/>
            <a:ext cx="3638550" cy="5095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4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4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49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49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649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649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64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649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649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649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649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906" grpId="0" build="p" bldLvl="2" autoUpdateAnimBg="0"/>
      <p:bldP spid="164908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Text Box 2"/>
          <p:cNvSpPr txBox="1">
            <a:spLocks noChangeArrowheads="1"/>
          </p:cNvSpPr>
          <p:nvPr/>
        </p:nvSpPr>
        <p:spPr bwMode="auto">
          <a:xfrm>
            <a:off x="304800" y="0"/>
            <a:ext cx="8305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b="1" u="sng"/>
              <a:t>Nuclear Stability</a:t>
            </a:r>
            <a:endParaRPr lang="en-US" sz="800"/>
          </a:p>
        </p:txBody>
      </p:sp>
      <p:sp>
        <p:nvSpPr>
          <p:cNvPr id="164886" name="Oval 22"/>
          <p:cNvSpPr>
            <a:spLocks noChangeArrowheads="1"/>
          </p:cNvSpPr>
          <p:nvPr/>
        </p:nvSpPr>
        <p:spPr bwMode="auto">
          <a:xfrm>
            <a:off x="1600200" y="3352800"/>
            <a:ext cx="381000" cy="3810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p</a:t>
            </a:r>
          </a:p>
        </p:txBody>
      </p:sp>
      <p:sp>
        <p:nvSpPr>
          <p:cNvPr id="164887" name="Oval 23"/>
          <p:cNvSpPr>
            <a:spLocks noChangeArrowheads="1"/>
          </p:cNvSpPr>
          <p:nvPr/>
        </p:nvSpPr>
        <p:spPr bwMode="auto">
          <a:xfrm>
            <a:off x="1828800" y="2743200"/>
            <a:ext cx="381000" cy="3810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p</a:t>
            </a:r>
          </a:p>
        </p:txBody>
      </p:sp>
      <p:sp>
        <p:nvSpPr>
          <p:cNvPr id="164888" name="Oval 24"/>
          <p:cNvSpPr>
            <a:spLocks noChangeArrowheads="1"/>
          </p:cNvSpPr>
          <p:nvPr/>
        </p:nvSpPr>
        <p:spPr bwMode="auto">
          <a:xfrm>
            <a:off x="1524000" y="2971800"/>
            <a:ext cx="381000" cy="3810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p</a:t>
            </a:r>
          </a:p>
        </p:txBody>
      </p:sp>
      <p:sp>
        <p:nvSpPr>
          <p:cNvPr id="164889" name="Oval 25"/>
          <p:cNvSpPr>
            <a:spLocks noChangeArrowheads="1"/>
          </p:cNvSpPr>
          <p:nvPr/>
        </p:nvSpPr>
        <p:spPr bwMode="auto">
          <a:xfrm>
            <a:off x="1143000" y="2819400"/>
            <a:ext cx="381000" cy="3810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p</a:t>
            </a:r>
          </a:p>
        </p:txBody>
      </p:sp>
      <p:sp>
        <p:nvSpPr>
          <p:cNvPr id="164894" name="Oval 30"/>
          <p:cNvSpPr>
            <a:spLocks noChangeArrowheads="1"/>
          </p:cNvSpPr>
          <p:nvPr/>
        </p:nvSpPr>
        <p:spPr bwMode="auto">
          <a:xfrm>
            <a:off x="1905000" y="3124200"/>
            <a:ext cx="381000" cy="381000"/>
          </a:xfrm>
          <a:prstGeom prst="ellipse">
            <a:avLst/>
          </a:prstGeom>
          <a:solidFill>
            <a:schemeClr val="bg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n</a:t>
            </a:r>
          </a:p>
        </p:txBody>
      </p:sp>
      <p:sp>
        <p:nvSpPr>
          <p:cNvPr id="164895" name="Oval 31"/>
          <p:cNvSpPr>
            <a:spLocks noChangeArrowheads="1"/>
          </p:cNvSpPr>
          <p:nvPr/>
        </p:nvSpPr>
        <p:spPr bwMode="auto">
          <a:xfrm>
            <a:off x="1219200" y="3200400"/>
            <a:ext cx="381000" cy="381000"/>
          </a:xfrm>
          <a:prstGeom prst="ellipse">
            <a:avLst/>
          </a:prstGeom>
          <a:solidFill>
            <a:schemeClr val="bg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n</a:t>
            </a:r>
          </a:p>
        </p:txBody>
      </p:sp>
      <p:sp>
        <p:nvSpPr>
          <p:cNvPr id="164896" name="Oval 32"/>
          <p:cNvSpPr>
            <a:spLocks noChangeArrowheads="1"/>
          </p:cNvSpPr>
          <p:nvPr/>
        </p:nvSpPr>
        <p:spPr bwMode="auto">
          <a:xfrm>
            <a:off x="1447800" y="2590800"/>
            <a:ext cx="381000" cy="381000"/>
          </a:xfrm>
          <a:prstGeom prst="ellipse">
            <a:avLst/>
          </a:prstGeom>
          <a:solidFill>
            <a:schemeClr val="bg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n</a:t>
            </a:r>
          </a:p>
        </p:txBody>
      </p:sp>
      <p:sp>
        <p:nvSpPr>
          <p:cNvPr id="164906" name="Text Box 42"/>
          <p:cNvSpPr txBox="1">
            <a:spLocks noChangeArrowheads="1"/>
          </p:cNvSpPr>
          <p:nvPr/>
        </p:nvSpPr>
        <p:spPr bwMode="auto">
          <a:xfrm>
            <a:off x="4454525" y="152400"/>
            <a:ext cx="4689475" cy="3724096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/>
              <a:t>Where </a:t>
            </a:r>
            <a:r>
              <a:rPr lang="en-US" dirty="0" smtClean="0">
                <a:sym typeface="Symbol"/>
              </a:rPr>
              <a:t>- and + occur</a:t>
            </a:r>
          </a:p>
          <a:p>
            <a:r>
              <a:rPr lang="en-US" dirty="0" smtClean="0">
                <a:sym typeface="Symbol"/>
              </a:rPr>
              <a:t>Where  occurs</a:t>
            </a:r>
          </a:p>
          <a:p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Weird patterns:</a:t>
            </a:r>
          </a:p>
          <a:p>
            <a:pPr lvl="1"/>
            <a:r>
              <a:rPr lang="en-US" u="sng" dirty="0" smtClean="0">
                <a:sym typeface="Symbol"/>
              </a:rPr>
              <a:t>Even</a:t>
            </a:r>
            <a:r>
              <a:rPr lang="en-US" dirty="0" smtClean="0">
                <a:sym typeface="Symbol"/>
              </a:rPr>
              <a:t> numbers are more stable</a:t>
            </a:r>
          </a:p>
          <a:p>
            <a:pPr lvl="2"/>
            <a:r>
              <a:rPr lang="en-US" dirty="0" smtClean="0">
                <a:sym typeface="Symbol"/>
              </a:rPr>
              <a:t>50% both are even</a:t>
            </a:r>
          </a:p>
          <a:p>
            <a:pPr lvl="2"/>
            <a:r>
              <a:rPr lang="en-US" dirty="0" smtClean="0">
                <a:sym typeface="Symbol"/>
              </a:rPr>
              <a:t>only 5 </a:t>
            </a:r>
            <a:r>
              <a:rPr lang="en-US" dirty="0" smtClean="0">
                <a:sym typeface="Symbol"/>
              </a:rPr>
              <a:t>have </a:t>
            </a:r>
            <a:r>
              <a:rPr lang="en-US" dirty="0" smtClean="0">
                <a:sym typeface="Symbol"/>
              </a:rPr>
              <a:t>both odd</a:t>
            </a:r>
            <a:endParaRPr lang="en-US" dirty="0" smtClean="0">
              <a:sym typeface="Symbol"/>
            </a:endParaRPr>
          </a:p>
          <a:p>
            <a:pPr lvl="1"/>
            <a:r>
              <a:rPr lang="en-US" sz="2000" dirty="0" smtClean="0">
                <a:sym typeface="Symbol"/>
              </a:rPr>
              <a:t>p# </a:t>
            </a:r>
            <a:r>
              <a:rPr lang="en-US" sz="2000" u="sng" dirty="0" smtClean="0">
                <a:sym typeface="Symbol"/>
              </a:rPr>
              <a:t>or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dirty="0" smtClean="0">
                <a:sym typeface="Symbol"/>
              </a:rPr>
              <a:t>n# </a:t>
            </a:r>
            <a:r>
              <a:rPr lang="en-US" sz="2000" dirty="0" smtClean="0">
                <a:sym typeface="Symbol"/>
              </a:rPr>
              <a:t>= 2, 8, 20, 28, 50, 82, 126</a:t>
            </a:r>
          </a:p>
          <a:p>
            <a:pPr lvl="2"/>
            <a:r>
              <a:rPr lang="en-US" dirty="0" smtClean="0">
                <a:sym typeface="Symbol"/>
              </a:rPr>
              <a:t>strangely stable</a:t>
            </a:r>
          </a:p>
          <a:p>
            <a:pPr lvl="2"/>
            <a:r>
              <a:rPr lang="en-US" dirty="0" smtClean="0">
                <a:sym typeface="Symbol"/>
              </a:rPr>
              <a:t>abundant in the universe</a:t>
            </a:r>
          </a:p>
        </p:txBody>
      </p:sp>
      <p:pic>
        <p:nvPicPr>
          <p:cNvPr id="164909" name="Picture 4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89242"/>
            <a:ext cx="4343400" cy="60830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05000"/>
            <a:ext cx="7277100" cy="5052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0" y="0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sym typeface="Symbol"/>
              </a:rPr>
              <a:t>Big Bang Nucleosynthesis:</a:t>
            </a:r>
          </a:p>
          <a:p>
            <a:pPr lvl="1"/>
            <a:r>
              <a:rPr lang="en-US" dirty="0" smtClean="0">
                <a:sym typeface="Symbol"/>
              </a:rPr>
              <a:t>No stable A = 5, or 8</a:t>
            </a:r>
          </a:p>
          <a:p>
            <a:pPr lvl="2"/>
            <a:r>
              <a:rPr lang="en-US" dirty="0" smtClean="0">
                <a:sym typeface="Symbol"/>
              </a:rPr>
              <a:t>Big bang created H and He</a:t>
            </a:r>
          </a:p>
          <a:p>
            <a:pPr lvl="2"/>
            <a:r>
              <a:rPr lang="en-US" dirty="0" smtClean="0">
                <a:sym typeface="Symbol"/>
              </a:rPr>
              <a:t>Stars create up to Fe and Ni</a:t>
            </a:r>
          </a:p>
          <a:p>
            <a:pPr lvl="2"/>
            <a:r>
              <a:rPr lang="en-US" dirty="0" smtClean="0">
                <a:sym typeface="Symbol"/>
              </a:rPr>
              <a:t>Supernovae create heavier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3989</TotalTime>
  <Words>207</Words>
  <Application>Microsoft Office PowerPoint</Application>
  <PresentationFormat>On-screen Show (4:3)</PresentationFormat>
  <Paragraphs>57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Slide 1</vt:lpstr>
      <vt:lpstr>Slide 2</vt:lpstr>
      <vt:lpstr>Slide 3</vt:lpstr>
      <vt:lpstr>Slide 4</vt:lpstr>
      <vt:lpstr>Slide 5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468</cp:revision>
  <dcterms:created xsi:type="dcterms:W3CDTF">2001-03-01T17:38:38Z</dcterms:created>
  <dcterms:modified xsi:type="dcterms:W3CDTF">2017-04-21T20:12:02Z</dcterms:modified>
</cp:coreProperties>
</file>