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390" r:id="rId3"/>
    <p:sldId id="359" r:id="rId4"/>
    <p:sldId id="372" r:id="rId5"/>
    <p:sldId id="381" r:id="rId6"/>
    <p:sldId id="379" r:id="rId7"/>
    <p:sldId id="388" r:id="rId8"/>
    <p:sldId id="375" r:id="rId9"/>
    <p:sldId id="387" r:id="rId10"/>
    <p:sldId id="384" r:id="rId11"/>
    <p:sldId id="383" r:id="rId12"/>
    <p:sldId id="328" r:id="rId13"/>
    <p:sldId id="380" r:id="rId14"/>
    <p:sldId id="389" r:id="rId15"/>
    <p:sldId id="329"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0803" autoAdjust="0"/>
  </p:normalViewPr>
  <p:slideViewPr>
    <p:cSldViewPr>
      <p:cViewPr>
        <p:scale>
          <a:sx n="58" d="100"/>
          <a:sy n="58" d="100"/>
        </p:scale>
        <p:origin x="-3144" y="-11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6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6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6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6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8D7B124-9850-4CCA-86F4-7E1B289FB39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7428624-69BB-4693-93E7-8D5D1AB58A67}" type="slidenum">
              <a:rPr lang="en-US"/>
              <a:pPr/>
              <a:t>6</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smtClean="0"/>
              <a:t>You can see cm, mm even .1 mm on a meter stick and that’s about it.  So the smallest thing visible to you is about 1E-4 m, and atoms are about a million times smaller than that.  So to picture that, know that a 1 cm stack of paper is 100 sheets, so a meter stack is 10,000 sheets, and therefore a 100 m stack would be a million sheets of paper.  so one in a million is one sheet of paper compared to a stack 100 m tall.</a:t>
            </a:r>
          </a:p>
          <a:p>
            <a:pPr eaLnBrk="1" hangingPunct="1"/>
            <a:endParaRPr lang="en-US" smtClean="0"/>
          </a:p>
          <a:p>
            <a:pPr eaLnBrk="1" hangingPunct="1"/>
            <a:r>
              <a:rPr lang="en-US" smtClean="0"/>
              <a:t>If the atom is as wide as a soccer field, the nucleus is 1 mm wide.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815A5AB-5CDC-48AC-8EEF-0EB61C4EDF6B}" type="slidenum">
              <a:rPr lang="en-US"/>
              <a:pPr/>
              <a:t>7</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16CB33-A5E0-4346-9C2F-E5C106C81AF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C289A7-03DB-48A1-9765-9CF7C6EDFE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1245B5-7D3F-4E79-BA97-1E7ADE7B84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6D7880-62EA-45F6-99F6-66FBF516A6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32472A-DBC1-4AD7-845A-824160969D9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918A6C-A3DF-438E-9FE2-FE6E91D2AC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460CE9-95FE-4944-B9F1-75077A6CAF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F6A6306-88E8-44AE-B245-F4951BBA0E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69B0DAF-C44C-4A9B-9BF9-88126EFE48A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07336A-4AB1-4DEC-9267-81027C7347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83E14F-6567-405D-BA03-9134CC68691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B0D4655-2AD9-4CC1-BF05-74E854B470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4800" y="381000"/>
            <a:ext cx="8153400" cy="3927475"/>
          </a:xfrm>
          <a:prstGeom prst="rect">
            <a:avLst/>
          </a:prstGeom>
          <a:noFill/>
          <a:ln w="9525">
            <a:noFill/>
            <a:miter lim="800000"/>
            <a:headEnd/>
            <a:tailEnd/>
          </a:ln>
        </p:spPr>
        <p:txBody>
          <a:bodyPr>
            <a:spAutoFit/>
          </a:bodyPr>
          <a:lstStyle/>
          <a:p>
            <a:r>
              <a:rPr lang="en-US" sz="3200" b="1" u="sng"/>
              <a:t>Early Models of the Atom</a:t>
            </a:r>
            <a:endParaRPr lang="en-US" sz="1600"/>
          </a:p>
          <a:p>
            <a:r>
              <a:rPr lang="en-US" sz="2800" b="1" u="sng"/>
              <a:t>Contents:</a:t>
            </a:r>
            <a:endParaRPr lang="en-US"/>
          </a:p>
          <a:p>
            <a:pPr lvl="1">
              <a:buFontTx/>
              <a:buChar char="•"/>
            </a:pPr>
            <a:r>
              <a:rPr lang="en-US"/>
              <a:t>J. J. Thomson</a:t>
            </a:r>
          </a:p>
          <a:p>
            <a:pPr lvl="2">
              <a:buFontTx/>
              <a:buChar char="•"/>
            </a:pPr>
            <a:r>
              <a:rPr lang="en-US"/>
              <a:t>The electron</a:t>
            </a:r>
          </a:p>
          <a:p>
            <a:pPr lvl="2">
              <a:buFontTx/>
              <a:buChar char="•"/>
            </a:pPr>
            <a:r>
              <a:rPr lang="en-US"/>
              <a:t>Plum pudding model of the atom</a:t>
            </a:r>
          </a:p>
          <a:p>
            <a:pPr lvl="1">
              <a:buFontTx/>
              <a:buChar char="•"/>
            </a:pPr>
            <a:r>
              <a:rPr lang="en-US"/>
              <a:t>Rutherford</a:t>
            </a:r>
          </a:p>
          <a:p>
            <a:pPr lvl="2">
              <a:buFontTx/>
              <a:buChar char="•"/>
            </a:pPr>
            <a:r>
              <a:rPr lang="en-US"/>
              <a:t>Gold foil experiment</a:t>
            </a:r>
          </a:p>
          <a:p>
            <a:pPr lvl="2">
              <a:buFontTx/>
              <a:buChar char="•"/>
            </a:pPr>
            <a:r>
              <a:rPr lang="en-US"/>
              <a:t>Nucleus model</a:t>
            </a:r>
          </a:p>
          <a:p>
            <a:pPr lvl="2">
              <a:buFontTx/>
              <a:buChar char="•"/>
            </a:pPr>
            <a:r>
              <a:rPr lang="en-US"/>
              <a:t>Solving closest approach problems</a:t>
            </a:r>
          </a:p>
          <a:p>
            <a:pPr lvl="3">
              <a:buFontTx/>
              <a:buChar char="•"/>
            </a:pPr>
            <a:r>
              <a:rPr lang="en-US"/>
              <a:t>Whiteboard</a:t>
            </a:r>
          </a:p>
        </p:txBody>
      </p:sp>
      <p:pic>
        <p:nvPicPr>
          <p:cNvPr id="2051" name="Picture 13" descr="J.J. Thomson"/>
          <p:cNvPicPr>
            <a:picLocks noChangeAspect="1" noChangeArrowheads="1"/>
          </p:cNvPicPr>
          <p:nvPr/>
        </p:nvPicPr>
        <p:blipFill>
          <a:blip r:embed="rId2" cstate="print"/>
          <a:srcRect/>
          <a:stretch>
            <a:fillRect/>
          </a:stretch>
        </p:blipFill>
        <p:spPr bwMode="auto">
          <a:xfrm>
            <a:off x="5600700" y="457200"/>
            <a:ext cx="1562100" cy="2209800"/>
          </a:xfrm>
          <a:prstGeom prst="rect">
            <a:avLst/>
          </a:prstGeom>
          <a:noFill/>
          <a:ln w="9525">
            <a:noFill/>
            <a:miter lim="800000"/>
            <a:headEnd/>
            <a:tailEnd/>
          </a:ln>
        </p:spPr>
      </p:pic>
      <p:pic>
        <p:nvPicPr>
          <p:cNvPr id="2052" name="Picture 14" descr="Ernest Rutherford"/>
          <p:cNvPicPr>
            <a:picLocks noChangeAspect="1" noChangeArrowheads="1"/>
          </p:cNvPicPr>
          <p:nvPr/>
        </p:nvPicPr>
        <p:blipFill>
          <a:blip r:embed="rId3" cstate="print"/>
          <a:srcRect/>
          <a:stretch>
            <a:fillRect/>
          </a:stretch>
        </p:blipFill>
        <p:spPr bwMode="auto">
          <a:xfrm>
            <a:off x="7272338" y="457200"/>
            <a:ext cx="1566862"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130175"/>
            <a:ext cx="4451350" cy="3141663"/>
          </a:xfrm>
          <a:prstGeom prst="rect">
            <a:avLst/>
          </a:prstGeom>
          <a:noFill/>
          <a:ln w="38100">
            <a:noFill/>
            <a:miter lim="800000"/>
            <a:headEnd/>
            <a:tailEnd/>
          </a:ln>
        </p:spPr>
        <p:txBody>
          <a:bodyPr wrap="none">
            <a:spAutoFit/>
          </a:bodyPr>
          <a:lstStyle/>
          <a:p>
            <a:r>
              <a:rPr lang="en-US" sz="3200" b="1" u="sng"/>
              <a:t>Solving closest approach</a:t>
            </a:r>
          </a:p>
          <a:p>
            <a:r>
              <a:rPr lang="en-US" sz="2800"/>
              <a:t>E</a:t>
            </a:r>
            <a:r>
              <a:rPr lang="en-US" sz="2800" baseline="-25000"/>
              <a:t>k</a:t>
            </a:r>
            <a:r>
              <a:rPr lang="en-US" sz="2800"/>
              <a:t> = </a:t>
            </a:r>
            <a:r>
              <a:rPr lang="en-US" sz="2800" baseline="30000"/>
              <a:t>1</a:t>
            </a:r>
            <a:r>
              <a:rPr lang="en-US" sz="2800"/>
              <a:t>/</a:t>
            </a:r>
            <a:r>
              <a:rPr lang="en-US" sz="2800" baseline="-25000"/>
              <a:t>2</a:t>
            </a:r>
            <a:r>
              <a:rPr lang="en-US" sz="2800"/>
              <a:t>mv</a:t>
            </a:r>
            <a:r>
              <a:rPr lang="en-US" sz="2800" baseline="30000"/>
              <a:t>2</a:t>
            </a:r>
            <a:endParaRPr lang="en-US" sz="2800" baseline="30000">
              <a:sym typeface="Symbol" pitchFamily="18" charset="2"/>
            </a:endParaRPr>
          </a:p>
          <a:p>
            <a:r>
              <a:rPr lang="en-US" sz="2800">
                <a:sym typeface="Symbol" pitchFamily="18" charset="2"/>
              </a:rPr>
              <a:t>V = W/q, W = Vq</a:t>
            </a:r>
          </a:p>
          <a:p>
            <a:r>
              <a:rPr lang="en-US" sz="2800">
                <a:sym typeface="Symbol" pitchFamily="18" charset="2"/>
              </a:rPr>
              <a:t>V = kq/r</a:t>
            </a:r>
          </a:p>
          <a:p>
            <a:r>
              <a:rPr lang="en-US" sz="2800">
                <a:sym typeface="Symbol" pitchFamily="18" charset="2"/>
              </a:rPr>
              <a:t>Vq</a:t>
            </a:r>
            <a:r>
              <a:rPr lang="en-US" sz="2800" baseline="-25000">
                <a:sym typeface="Symbol" pitchFamily="18" charset="2"/>
              </a:rPr>
              <a:t>p</a:t>
            </a:r>
            <a:r>
              <a:rPr lang="en-US" sz="2800">
                <a:sym typeface="Symbol" pitchFamily="18" charset="2"/>
              </a:rPr>
              <a:t> = </a:t>
            </a:r>
            <a:r>
              <a:rPr lang="en-US" sz="2800" baseline="30000"/>
              <a:t>1</a:t>
            </a:r>
            <a:r>
              <a:rPr lang="en-US" sz="2800"/>
              <a:t>/</a:t>
            </a:r>
            <a:r>
              <a:rPr lang="en-US" sz="2800" baseline="-25000"/>
              <a:t>2</a:t>
            </a:r>
            <a:r>
              <a:rPr lang="en-US" sz="2800"/>
              <a:t>mv</a:t>
            </a:r>
            <a:r>
              <a:rPr lang="en-US" sz="2800" baseline="30000"/>
              <a:t>2</a:t>
            </a:r>
          </a:p>
          <a:p>
            <a:r>
              <a:rPr lang="en-US" sz="2800">
                <a:sym typeface="Symbol" pitchFamily="18" charset="2"/>
              </a:rPr>
              <a:t>kinetic = potential</a:t>
            </a:r>
          </a:p>
          <a:p>
            <a:r>
              <a:rPr lang="en-US" sz="2800">
                <a:sym typeface="Symbol" pitchFamily="18" charset="2"/>
              </a:rPr>
              <a:t> </a:t>
            </a:r>
            <a:r>
              <a:rPr lang="en-US" sz="2800" baseline="30000"/>
              <a:t>1</a:t>
            </a:r>
            <a:r>
              <a:rPr lang="en-US" sz="2800"/>
              <a:t>/</a:t>
            </a:r>
            <a:r>
              <a:rPr lang="en-US" sz="2800" baseline="-25000"/>
              <a:t>2</a:t>
            </a:r>
            <a:r>
              <a:rPr lang="en-US" sz="2800"/>
              <a:t>mv</a:t>
            </a:r>
            <a:r>
              <a:rPr lang="en-US" sz="2800" baseline="30000"/>
              <a:t>2</a:t>
            </a:r>
            <a:r>
              <a:rPr lang="en-US" sz="2800">
                <a:sym typeface="Symbol" pitchFamily="18" charset="2"/>
              </a:rPr>
              <a:t> = q</a:t>
            </a:r>
            <a:r>
              <a:rPr lang="en-US" sz="2800" baseline="-25000">
                <a:sym typeface="Symbol" pitchFamily="18" charset="2"/>
              </a:rPr>
              <a:t>p</a:t>
            </a:r>
            <a:r>
              <a:rPr lang="en-US" sz="2800">
                <a:sym typeface="Symbol" pitchFamily="18" charset="2"/>
              </a:rPr>
              <a:t>(kq</a:t>
            </a:r>
            <a:r>
              <a:rPr lang="en-US" sz="2800" baseline="-25000">
                <a:sym typeface="Symbol" pitchFamily="18" charset="2"/>
              </a:rPr>
              <a:t>N</a:t>
            </a:r>
            <a:r>
              <a:rPr lang="en-US" sz="2800">
                <a:sym typeface="Symbol" pitchFamily="18" charset="2"/>
              </a:rPr>
              <a:t>/r)</a:t>
            </a:r>
          </a:p>
        </p:txBody>
      </p:sp>
      <p:sp>
        <p:nvSpPr>
          <p:cNvPr id="10243" name="Text Box 3"/>
          <p:cNvSpPr txBox="1">
            <a:spLocks noChangeArrowheads="1"/>
          </p:cNvSpPr>
          <p:nvPr/>
        </p:nvSpPr>
        <p:spPr bwMode="auto">
          <a:xfrm>
            <a:off x="441325" y="3505200"/>
            <a:ext cx="8474075" cy="2800350"/>
          </a:xfrm>
          <a:prstGeom prst="rect">
            <a:avLst/>
          </a:prstGeom>
          <a:noFill/>
          <a:ln w="38100">
            <a:noFill/>
            <a:miter lim="800000"/>
            <a:headEnd/>
            <a:tailEnd/>
          </a:ln>
        </p:spPr>
        <p:txBody>
          <a:bodyPr>
            <a:spAutoFit/>
          </a:bodyPr>
          <a:lstStyle/>
          <a:p>
            <a:r>
              <a:rPr lang="en-US" sz="2200"/>
              <a:t>Example 2:  What is the closest approach of an alpha particle (m = 6.644x10</a:t>
            </a:r>
            <a:r>
              <a:rPr lang="en-US" sz="2200" baseline="30000"/>
              <a:t>−27</a:t>
            </a:r>
            <a:r>
              <a:rPr lang="en-US" sz="2200"/>
              <a:t> kg) going 2.6 x 10</a:t>
            </a:r>
            <a:r>
              <a:rPr lang="en-US" sz="2200" baseline="30000"/>
              <a:t>6</a:t>
            </a:r>
            <a:r>
              <a:rPr lang="en-US" sz="2200"/>
              <a:t> m/s if it approaches a carbon nucleus head on?</a:t>
            </a:r>
          </a:p>
          <a:p>
            <a:r>
              <a:rPr lang="en-US" sz="2200"/>
              <a:t>E</a:t>
            </a:r>
            <a:r>
              <a:rPr lang="en-US" sz="2200" baseline="-25000"/>
              <a:t>k</a:t>
            </a:r>
            <a:r>
              <a:rPr lang="en-US" sz="2200"/>
              <a:t> = </a:t>
            </a:r>
            <a:r>
              <a:rPr lang="en-US" sz="2200" baseline="30000"/>
              <a:t>1</a:t>
            </a:r>
            <a:r>
              <a:rPr lang="en-US" sz="2200"/>
              <a:t>/</a:t>
            </a:r>
            <a:r>
              <a:rPr lang="en-US" sz="2200" baseline="-25000"/>
              <a:t>2</a:t>
            </a:r>
            <a:r>
              <a:rPr lang="en-US" sz="2200"/>
              <a:t>mv</a:t>
            </a:r>
            <a:r>
              <a:rPr lang="en-US" sz="2200" baseline="30000"/>
              <a:t>2</a:t>
            </a:r>
            <a:r>
              <a:rPr lang="en-US" sz="2200"/>
              <a:t> = </a:t>
            </a:r>
            <a:r>
              <a:rPr lang="en-US" sz="2200" baseline="30000"/>
              <a:t>1</a:t>
            </a:r>
            <a:r>
              <a:rPr lang="en-US" sz="2200"/>
              <a:t>/</a:t>
            </a:r>
            <a:r>
              <a:rPr lang="en-US" sz="2200" baseline="-25000"/>
              <a:t>2</a:t>
            </a:r>
            <a:r>
              <a:rPr lang="en-US" sz="2200" baseline="30000"/>
              <a:t> </a:t>
            </a:r>
            <a:r>
              <a:rPr lang="en-US" sz="2200"/>
              <a:t>(6.644x10</a:t>
            </a:r>
            <a:r>
              <a:rPr lang="en-US" sz="2200" baseline="30000"/>
              <a:t>−27</a:t>
            </a:r>
            <a:r>
              <a:rPr lang="en-US" sz="2200"/>
              <a:t> kg)(2.6 x 10</a:t>
            </a:r>
            <a:r>
              <a:rPr lang="en-US" sz="2200" baseline="30000"/>
              <a:t>6</a:t>
            </a:r>
            <a:r>
              <a:rPr lang="en-US" sz="2200"/>
              <a:t> m/s)</a:t>
            </a:r>
            <a:r>
              <a:rPr lang="en-US" sz="2200" baseline="30000"/>
              <a:t>2</a:t>
            </a:r>
          </a:p>
          <a:p>
            <a:r>
              <a:rPr lang="en-US" sz="2200"/>
              <a:t> = 2.24567E-14 J </a:t>
            </a:r>
          </a:p>
          <a:p>
            <a:r>
              <a:rPr lang="en-US" sz="2200"/>
              <a:t>PE = </a:t>
            </a:r>
            <a:r>
              <a:rPr lang="en-US" sz="2200">
                <a:sym typeface="Symbol" pitchFamily="18" charset="2"/>
              </a:rPr>
              <a:t>Q</a:t>
            </a:r>
            <a:r>
              <a:rPr lang="en-US" sz="2200" baseline="-25000">
                <a:sym typeface="Symbol" pitchFamily="18" charset="2"/>
              </a:rPr>
              <a:t>p</a:t>
            </a:r>
            <a:r>
              <a:rPr lang="en-US" sz="2200">
                <a:sym typeface="Symbol" pitchFamily="18" charset="2"/>
              </a:rPr>
              <a:t>(kQ</a:t>
            </a:r>
            <a:r>
              <a:rPr lang="en-US" sz="2200" baseline="-25000">
                <a:sym typeface="Symbol" pitchFamily="18" charset="2"/>
              </a:rPr>
              <a:t>N</a:t>
            </a:r>
            <a:r>
              <a:rPr lang="en-US" sz="2200">
                <a:sym typeface="Symbol" pitchFamily="18" charset="2"/>
              </a:rPr>
              <a:t>/r), r = Q</a:t>
            </a:r>
            <a:r>
              <a:rPr lang="en-US" sz="2200" baseline="-25000">
                <a:sym typeface="Symbol" pitchFamily="18" charset="2"/>
              </a:rPr>
              <a:t>p</a:t>
            </a:r>
            <a:r>
              <a:rPr lang="en-US" sz="2200">
                <a:sym typeface="Symbol" pitchFamily="18" charset="2"/>
              </a:rPr>
              <a:t>(kQ</a:t>
            </a:r>
            <a:r>
              <a:rPr lang="en-US" sz="2200" baseline="-25000">
                <a:sym typeface="Symbol" pitchFamily="18" charset="2"/>
              </a:rPr>
              <a:t>N</a:t>
            </a:r>
            <a:r>
              <a:rPr lang="en-US" sz="2200">
                <a:sym typeface="Symbol" pitchFamily="18" charset="2"/>
              </a:rPr>
              <a:t>/PE) = </a:t>
            </a:r>
          </a:p>
          <a:p>
            <a:r>
              <a:rPr lang="en-US" sz="2200">
                <a:sym typeface="Symbol" pitchFamily="18" charset="2"/>
              </a:rPr>
              <a:t>(2x1.602E-19)(8.99E9)(6x1.602E-19)/(</a:t>
            </a:r>
            <a:r>
              <a:rPr lang="en-US" sz="2200"/>
              <a:t>2.24567E-14 J</a:t>
            </a:r>
            <a:r>
              <a:rPr lang="en-US" sz="2200">
                <a:sym typeface="Symbol" pitchFamily="18" charset="2"/>
              </a:rPr>
              <a:t>) = </a:t>
            </a:r>
          </a:p>
          <a:p>
            <a:r>
              <a:rPr lang="en-US" sz="2200">
                <a:sym typeface="Symbol" pitchFamily="18" charset="2"/>
              </a:rPr>
              <a:t>1.23288E-13 m from center of the nucleus</a:t>
            </a:r>
          </a:p>
        </p:txBody>
      </p:sp>
      <p:pic>
        <p:nvPicPr>
          <p:cNvPr id="10244" name="Picture 5" descr="FG27_23B"/>
          <p:cNvPicPr>
            <a:picLocks noChangeAspect="1" noChangeArrowheads="1"/>
          </p:cNvPicPr>
          <p:nvPr/>
        </p:nvPicPr>
        <p:blipFill>
          <a:blip r:embed="rId2" cstate="print"/>
          <a:srcRect l="18004" t="24500" r="12982" b="23000"/>
          <a:stretch>
            <a:fillRect/>
          </a:stretch>
        </p:blipFill>
        <p:spPr bwMode="auto">
          <a:xfrm>
            <a:off x="4953000" y="762000"/>
            <a:ext cx="3962400" cy="2009775"/>
          </a:xfrm>
          <a:prstGeom prst="rect">
            <a:avLst/>
          </a:prstGeom>
          <a:noFill/>
          <a:ln w="9525">
            <a:noFill/>
            <a:miter lim="800000"/>
            <a:headEnd/>
            <a:tailEnd/>
          </a:ln>
        </p:spPr>
      </p:pic>
      <p:sp>
        <p:nvSpPr>
          <p:cNvPr id="10245" name="Text Box 6"/>
          <p:cNvSpPr txBox="1">
            <a:spLocks noChangeArrowheads="1"/>
          </p:cNvSpPr>
          <p:nvPr/>
        </p:nvSpPr>
        <p:spPr bwMode="auto">
          <a:xfrm>
            <a:off x="8382000" y="1295400"/>
            <a:ext cx="550863" cy="457200"/>
          </a:xfrm>
          <a:prstGeom prst="rect">
            <a:avLst/>
          </a:prstGeom>
          <a:noFill/>
          <a:ln w="38100">
            <a:noFill/>
            <a:miter lim="800000"/>
            <a:headEnd/>
            <a:tailEnd/>
          </a:ln>
        </p:spPr>
        <p:txBody>
          <a:bodyPr wrap="none">
            <a:spAutoFit/>
          </a:bodyPr>
          <a:lstStyle/>
          <a:p>
            <a:r>
              <a:rPr lang="en-US"/>
              <a:t>Q</a:t>
            </a:r>
            <a:r>
              <a:rPr lang="en-US" baseline="-25000"/>
              <a:t>N</a:t>
            </a:r>
          </a:p>
        </p:txBody>
      </p:sp>
      <p:sp>
        <p:nvSpPr>
          <p:cNvPr id="10246" name="Text Box 7"/>
          <p:cNvSpPr txBox="1">
            <a:spLocks noChangeArrowheads="1"/>
          </p:cNvSpPr>
          <p:nvPr/>
        </p:nvSpPr>
        <p:spPr bwMode="auto">
          <a:xfrm>
            <a:off x="5105400" y="1371600"/>
            <a:ext cx="506413" cy="457200"/>
          </a:xfrm>
          <a:prstGeom prst="rect">
            <a:avLst/>
          </a:prstGeom>
          <a:noFill/>
          <a:ln w="38100">
            <a:noFill/>
            <a:miter lim="800000"/>
            <a:headEnd/>
            <a:tailEnd/>
          </a:ln>
        </p:spPr>
        <p:txBody>
          <a:bodyPr wrap="none">
            <a:spAutoFit/>
          </a:bodyPr>
          <a:lstStyle/>
          <a:p>
            <a:r>
              <a:rPr lang="en-US"/>
              <a:t>Q</a:t>
            </a:r>
            <a:r>
              <a:rPr lang="en-US" baseline="-25000"/>
              <a:t>p</a:t>
            </a:r>
          </a:p>
        </p:txBody>
      </p:sp>
      <p:sp>
        <p:nvSpPr>
          <p:cNvPr id="10247" name="Text Box 8"/>
          <p:cNvSpPr txBox="1">
            <a:spLocks noChangeArrowheads="1"/>
          </p:cNvSpPr>
          <p:nvPr/>
        </p:nvSpPr>
        <p:spPr bwMode="auto">
          <a:xfrm>
            <a:off x="7908925" y="1108075"/>
            <a:ext cx="285750" cy="457200"/>
          </a:xfrm>
          <a:prstGeom prst="rect">
            <a:avLst/>
          </a:prstGeom>
          <a:noFill/>
          <a:ln w="38100">
            <a:noFill/>
            <a:miter lim="800000"/>
            <a:headEnd/>
            <a:tailEnd/>
          </a:ln>
        </p:spPr>
        <p:txBody>
          <a:bodyPr wrap="none">
            <a:spAutoFit/>
          </a:bodyPr>
          <a:lstStyle/>
          <a:p>
            <a:r>
              <a:rPr lang="en-US"/>
              <a:t>r</a:t>
            </a:r>
          </a:p>
        </p:txBody>
      </p:sp>
      <p:sp>
        <p:nvSpPr>
          <p:cNvPr id="10248" name="Line 9"/>
          <p:cNvSpPr>
            <a:spLocks noChangeShapeType="1"/>
          </p:cNvSpPr>
          <p:nvPr/>
        </p:nvSpPr>
        <p:spPr bwMode="auto">
          <a:xfrm>
            <a:off x="8197850" y="2041525"/>
            <a:ext cx="304800" cy="152400"/>
          </a:xfrm>
          <a:prstGeom prst="line">
            <a:avLst/>
          </a:prstGeom>
          <a:noFill/>
          <a:ln w="381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04800" y="130175"/>
            <a:ext cx="4451350" cy="3141663"/>
          </a:xfrm>
          <a:prstGeom prst="rect">
            <a:avLst/>
          </a:prstGeom>
          <a:noFill/>
          <a:ln w="38100">
            <a:noFill/>
            <a:miter lim="800000"/>
            <a:headEnd/>
            <a:tailEnd/>
          </a:ln>
        </p:spPr>
        <p:txBody>
          <a:bodyPr wrap="none">
            <a:spAutoFit/>
          </a:bodyPr>
          <a:lstStyle/>
          <a:p>
            <a:r>
              <a:rPr lang="en-US" sz="3200" b="1" u="sng"/>
              <a:t>Solving closest approach</a:t>
            </a:r>
          </a:p>
          <a:p>
            <a:r>
              <a:rPr lang="en-US" sz="2800"/>
              <a:t>E</a:t>
            </a:r>
            <a:r>
              <a:rPr lang="en-US" sz="2800" baseline="-25000"/>
              <a:t>k</a:t>
            </a:r>
            <a:r>
              <a:rPr lang="en-US" sz="2800"/>
              <a:t> = </a:t>
            </a:r>
            <a:r>
              <a:rPr lang="en-US" sz="2800" baseline="30000"/>
              <a:t>1</a:t>
            </a:r>
            <a:r>
              <a:rPr lang="en-US" sz="2800"/>
              <a:t>/</a:t>
            </a:r>
            <a:r>
              <a:rPr lang="en-US" sz="2800" baseline="-25000"/>
              <a:t>2</a:t>
            </a:r>
            <a:r>
              <a:rPr lang="en-US" sz="2800"/>
              <a:t>mv</a:t>
            </a:r>
            <a:r>
              <a:rPr lang="en-US" sz="2800" baseline="30000"/>
              <a:t>2</a:t>
            </a:r>
            <a:endParaRPr lang="en-US" sz="2800" baseline="30000">
              <a:sym typeface="Symbol" pitchFamily="18" charset="2"/>
            </a:endParaRPr>
          </a:p>
          <a:p>
            <a:r>
              <a:rPr lang="en-US" sz="2800">
                <a:sym typeface="Symbol" pitchFamily="18" charset="2"/>
              </a:rPr>
              <a:t>V = W/q, W = Vq</a:t>
            </a:r>
          </a:p>
          <a:p>
            <a:r>
              <a:rPr lang="en-US" sz="2800">
                <a:sym typeface="Symbol" pitchFamily="18" charset="2"/>
              </a:rPr>
              <a:t>V = kq/r</a:t>
            </a:r>
          </a:p>
          <a:p>
            <a:r>
              <a:rPr lang="en-US" sz="2800">
                <a:sym typeface="Symbol" pitchFamily="18" charset="2"/>
              </a:rPr>
              <a:t>Vq</a:t>
            </a:r>
            <a:r>
              <a:rPr lang="en-US" sz="2800" baseline="-25000">
                <a:sym typeface="Symbol" pitchFamily="18" charset="2"/>
              </a:rPr>
              <a:t>p</a:t>
            </a:r>
            <a:r>
              <a:rPr lang="en-US" sz="2800">
                <a:sym typeface="Symbol" pitchFamily="18" charset="2"/>
              </a:rPr>
              <a:t> = </a:t>
            </a:r>
            <a:r>
              <a:rPr lang="en-US" sz="2800" baseline="30000"/>
              <a:t>1</a:t>
            </a:r>
            <a:r>
              <a:rPr lang="en-US" sz="2800"/>
              <a:t>/</a:t>
            </a:r>
            <a:r>
              <a:rPr lang="en-US" sz="2800" baseline="-25000"/>
              <a:t>2</a:t>
            </a:r>
            <a:r>
              <a:rPr lang="en-US" sz="2800"/>
              <a:t>mv</a:t>
            </a:r>
            <a:r>
              <a:rPr lang="en-US" sz="2800" baseline="30000"/>
              <a:t>2</a:t>
            </a:r>
          </a:p>
          <a:p>
            <a:r>
              <a:rPr lang="en-US" sz="2800">
                <a:sym typeface="Symbol" pitchFamily="18" charset="2"/>
              </a:rPr>
              <a:t>kinetic = potential</a:t>
            </a:r>
          </a:p>
          <a:p>
            <a:r>
              <a:rPr lang="en-US" sz="2800">
                <a:sym typeface="Symbol" pitchFamily="18" charset="2"/>
              </a:rPr>
              <a:t> </a:t>
            </a:r>
            <a:r>
              <a:rPr lang="en-US" sz="2800" baseline="30000"/>
              <a:t>1</a:t>
            </a:r>
            <a:r>
              <a:rPr lang="en-US" sz="2800"/>
              <a:t>/</a:t>
            </a:r>
            <a:r>
              <a:rPr lang="en-US" sz="2800" baseline="-25000"/>
              <a:t>2</a:t>
            </a:r>
            <a:r>
              <a:rPr lang="en-US" sz="2800"/>
              <a:t>mv</a:t>
            </a:r>
            <a:r>
              <a:rPr lang="en-US" sz="2800" baseline="30000"/>
              <a:t>2</a:t>
            </a:r>
            <a:r>
              <a:rPr lang="en-US" sz="2800">
                <a:sym typeface="Symbol" pitchFamily="18" charset="2"/>
              </a:rPr>
              <a:t> = q</a:t>
            </a:r>
            <a:r>
              <a:rPr lang="en-US" sz="2800" baseline="-25000">
                <a:sym typeface="Symbol" pitchFamily="18" charset="2"/>
              </a:rPr>
              <a:t>p</a:t>
            </a:r>
            <a:r>
              <a:rPr lang="en-US" sz="2800">
                <a:sym typeface="Symbol" pitchFamily="18" charset="2"/>
              </a:rPr>
              <a:t>(kq</a:t>
            </a:r>
            <a:r>
              <a:rPr lang="en-US" sz="2800" baseline="-25000">
                <a:sym typeface="Symbol" pitchFamily="18" charset="2"/>
              </a:rPr>
              <a:t>N</a:t>
            </a:r>
            <a:r>
              <a:rPr lang="en-US" sz="2800">
                <a:sym typeface="Symbol" pitchFamily="18" charset="2"/>
              </a:rPr>
              <a:t>/r)</a:t>
            </a:r>
          </a:p>
        </p:txBody>
      </p:sp>
      <p:sp>
        <p:nvSpPr>
          <p:cNvPr id="11267" name="Text Box 3"/>
          <p:cNvSpPr txBox="1">
            <a:spLocks noChangeArrowheads="1"/>
          </p:cNvSpPr>
          <p:nvPr/>
        </p:nvSpPr>
        <p:spPr bwMode="auto">
          <a:xfrm>
            <a:off x="76200" y="3505200"/>
            <a:ext cx="8915400" cy="1784350"/>
          </a:xfrm>
          <a:prstGeom prst="rect">
            <a:avLst/>
          </a:prstGeom>
          <a:noFill/>
          <a:ln w="38100">
            <a:noFill/>
            <a:miter lim="800000"/>
            <a:headEnd/>
            <a:tailEnd/>
          </a:ln>
        </p:spPr>
        <p:txBody>
          <a:bodyPr>
            <a:spAutoFit/>
          </a:bodyPr>
          <a:lstStyle/>
          <a:p>
            <a:r>
              <a:rPr lang="en-US" sz="2200"/>
              <a:t>Example 3:  Through what potential must you accelerate an alpha particle to penetrate a Uranium (Z = 92) nucleus?  (r = 7.4 fm) (1 fm = 1x10</a:t>
            </a:r>
            <a:r>
              <a:rPr lang="en-US" sz="2200" baseline="30000"/>
              <a:t>-15</a:t>
            </a:r>
            <a:r>
              <a:rPr lang="en-US" sz="2200"/>
              <a:t> m).</a:t>
            </a:r>
          </a:p>
          <a:p>
            <a:r>
              <a:rPr lang="en-US" sz="2200"/>
              <a:t>Ek = V(2e) = </a:t>
            </a:r>
            <a:r>
              <a:rPr lang="en-US" sz="2200">
                <a:sym typeface="Symbol" pitchFamily="18" charset="2"/>
              </a:rPr>
              <a:t>(2e)(kq</a:t>
            </a:r>
            <a:r>
              <a:rPr lang="en-US" sz="2200" baseline="-25000">
                <a:sym typeface="Symbol" pitchFamily="18" charset="2"/>
              </a:rPr>
              <a:t>N</a:t>
            </a:r>
            <a:r>
              <a:rPr lang="en-US" sz="2200">
                <a:sym typeface="Symbol" pitchFamily="18" charset="2"/>
              </a:rPr>
              <a:t>/r) so</a:t>
            </a:r>
          </a:p>
          <a:p>
            <a:r>
              <a:rPr lang="en-US" sz="2200">
                <a:sym typeface="Symbol" pitchFamily="18" charset="2"/>
              </a:rPr>
              <a:t>V = (kq</a:t>
            </a:r>
            <a:r>
              <a:rPr lang="en-US" sz="2200" baseline="-25000">
                <a:sym typeface="Symbol" pitchFamily="18" charset="2"/>
              </a:rPr>
              <a:t>N</a:t>
            </a:r>
            <a:r>
              <a:rPr lang="en-US" sz="2200">
                <a:sym typeface="Symbol" pitchFamily="18" charset="2"/>
              </a:rPr>
              <a:t>/r) = (8.99E9)(92*1.602E-19)/(7.4E-15) = 17,905,164.32 V</a:t>
            </a:r>
          </a:p>
          <a:p>
            <a:r>
              <a:rPr lang="en-US" sz="2200">
                <a:sym typeface="Symbol" pitchFamily="18" charset="2"/>
              </a:rPr>
              <a:t>or about 18 MV</a:t>
            </a:r>
          </a:p>
        </p:txBody>
      </p:sp>
      <p:sp>
        <p:nvSpPr>
          <p:cNvPr id="11268" name="Rectangle 10"/>
          <p:cNvSpPr>
            <a:spLocks noChangeArrowheads="1"/>
          </p:cNvSpPr>
          <p:nvPr/>
        </p:nvSpPr>
        <p:spPr bwMode="auto">
          <a:xfrm>
            <a:off x="3657600" y="762000"/>
            <a:ext cx="5486400" cy="2514600"/>
          </a:xfrm>
          <a:prstGeom prst="rect">
            <a:avLst/>
          </a:prstGeom>
          <a:solidFill>
            <a:schemeClr val="bg1"/>
          </a:solidFill>
          <a:ln w="38100">
            <a:noFill/>
            <a:miter lim="800000"/>
            <a:headEnd/>
            <a:tailEnd/>
          </a:ln>
        </p:spPr>
        <p:txBody>
          <a:bodyPr wrap="none" anchor="ctr"/>
          <a:lstStyle/>
          <a:p>
            <a:pPr algn="ctr"/>
            <a:endParaRPr lang="en-US"/>
          </a:p>
        </p:txBody>
      </p:sp>
      <p:sp>
        <p:nvSpPr>
          <p:cNvPr id="11269" name="Line 12"/>
          <p:cNvSpPr>
            <a:spLocks noChangeShapeType="1"/>
          </p:cNvSpPr>
          <p:nvPr/>
        </p:nvSpPr>
        <p:spPr bwMode="auto">
          <a:xfrm>
            <a:off x="7924800" y="838200"/>
            <a:ext cx="0" cy="2362200"/>
          </a:xfrm>
          <a:prstGeom prst="line">
            <a:avLst/>
          </a:prstGeom>
          <a:noFill/>
          <a:ln w="25400">
            <a:solidFill>
              <a:schemeClr val="tx1"/>
            </a:solidFill>
            <a:round/>
            <a:headEnd/>
            <a:tailEnd/>
          </a:ln>
        </p:spPr>
        <p:txBody>
          <a:bodyPr/>
          <a:lstStyle/>
          <a:p>
            <a:endParaRPr lang="en-US"/>
          </a:p>
        </p:txBody>
      </p:sp>
      <p:sp>
        <p:nvSpPr>
          <p:cNvPr id="11270" name="Freeform 14"/>
          <p:cNvSpPr>
            <a:spLocks/>
          </p:cNvSpPr>
          <p:nvPr/>
        </p:nvSpPr>
        <p:spPr bwMode="auto">
          <a:xfrm>
            <a:off x="3810000" y="1282700"/>
            <a:ext cx="3886200" cy="1765300"/>
          </a:xfrm>
          <a:custGeom>
            <a:avLst/>
            <a:gdLst>
              <a:gd name="T0" fmla="*/ 0 w 2448"/>
              <a:gd name="T1" fmla="*/ 968 h 1112"/>
              <a:gd name="T2" fmla="*/ 1488 w 2448"/>
              <a:gd name="T3" fmla="*/ 776 h 1112"/>
              <a:gd name="T4" fmla="*/ 2160 w 2448"/>
              <a:gd name="T5" fmla="*/ 56 h 1112"/>
              <a:gd name="T6" fmla="*/ 2448 w 2448"/>
              <a:gd name="T7" fmla="*/ 1112 h 1112"/>
              <a:gd name="T8" fmla="*/ 0 60000 65536"/>
              <a:gd name="T9" fmla="*/ 0 60000 65536"/>
              <a:gd name="T10" fmla="*/ 0 60000 65536"/>
              <a:gd name="T11" fmla="*/ 0 60000 65536"/>
              <a:gd name="T12" fmla="*/ 0 w 2448"/>
              <a:gd name="T13" fmla="*/ 0 h 1112"/>
              <a:gd name="T14" fmla="*/ 2448 w 2448"/>
              <a:gd name="T15" fmla="*/ 1112 h 1112"/>
            </a:gdLst>
            <a:ahLst/>
            <a:cxnLst>
              <a:cxn ang="T8">
                <a:pos x="T0" y="T1"/>
              </a:cxn>
              <a:cxn ang="T9">
                <a:pos x="T2" y="T3"/>
              </a:cxn>
              <a:cxn ang="T10">
                <a:pos x="T4" y="T5"/>
              </a:cxn>
              <a:cxn ang="T11">
                <a:pos x="T6" y="T7"/>
              </a:cxn>
            </a:cxnLst>
            <a:rect l="T12" t="T13" r="T14" b="T15"/>
            <a:pathLst>
              <a:path w="2448" h="1112">
                <a:moveTo>
                  <a:pt x="0" y="968"/>
                </a:moveTo>
                <a:cubicBezTo>
                  <a:pt x="564" y="948"/>
                  <a:pt x="1128" y="928"/>
                  <a:pt x="1488" y="776"/>
                </a:cubicBezTo>
                <a:cubicBezTo>
                  <a:pt x="1848" y="624"/>
                  <a:pt x="2000" y="0"/>
                  <a:pt x="2160" y="56"/>
                </a:cubicBezTo>
                <a:cubicBezTo>
                  <a:pt x="2320" y="112"/>
                  <a:pt x="2400" y="936"/>
                  <a:pt x="2448" y="1112"/>
                </a:cubicBezTo>
              </a:path>
            </a:pathLst>
          </a:custGeom>
          <a:noFill/>
          <a:ln w="12700" cap="flat" cmpd="sng">
            <a:solidFill>
              <a:srgbClr val="FF0000"/>
            </a:solidFill>
            <a:prstDash val="solid"/>
            <a:round/>
            <a:headEnd type="none" w="med" len="med"/>
            <a:tailEnd type="none" w="med" len="med"/>
          </a:ln>
        </p:spPr>
        <p:txBody>
          <a:bodyPr/>
          <a:lstStyle/>
          <a:p>
            <a:endParaRPr lang="en-US"/>
          </a:p>
        </p:txBody>
      </p:sp>
      <p:sp>
        <p:nvSpPr>
          <p:cNvPr id="11271" name="Line 15"/>
          <p:cNvSpPr>
            <a:spLocks noChangeShapeType="1"/>
          </p:cNvSpPr>
          <p:nvPr/>
        </p:nvSpPr>
        <p:spPr bwMode="auto">
          <a:xfrm>
            <a:off x="3733800" y="2867025"/>
            <a:ext cx="5410200" cy="0"/>
          </a:xfrm>
          <a:prstGeom prst="line">
            <a:avLst/>
          </a:prstGeom>
          <a:noFill/>
          <a:ln w="25400">
            <a:solidFill>
              <a:schemeClr val="tx1"/>
            </a:solidFill>
            <a:round/>
            <a:headEnd/>
            <a:tailEnd/>
          </a:ln>
        </p:spPr>
        <p:txBody>
          <a:bodyPr/>
          <a:lstStyle/>
          <a:p>
            <a:endParaRPr lang="en-US"/>
          </a:p>
        </p:txBody>
      </p:sp>
      <p:sp>
        <p:nvSpPr>
          <p:cNvPr id="11272" name="Text Box 17"/>
          <p:cNvSpPr txBox="1">
            <a:spLocks noChangeArrowheads="1"/>
          </p:cNvSpPr>
          <p:nvPr/>
        </p:nvSpPr>
        <p:spPr bwMode="auto">
          <a:xfrm>
            <a:off x="8001000" y="1600200"/>
            <a:ext cx="539750" cy="457200"/>
          </a:xfrm>
          <a:prstGeom prst="rect">
            <a:avLst/>
          </a:prstGeom>
          <a:noFill/>
          <a:ln w="38100">
            <a:noFill/>
            <a:miter lim="800000"/>
            <a:headEnd/>
            <a:tailEnd/>
          </a:ln>
        </p:spPr>
        <p:txBody>
          <a:bodyPr wrap="none">
            <a:spAutoFit/>
          </a:bodyPr>
          <a:lstStyle/>
          <a:p>
            <a:r>
              <a:rPr lang="en-US"/>
              <a:t>PE</a:t>
            </a:r>
          </a:p>
        </p:txBody>
      </p:sp>
      <p:sp>
        <p:nvSpPr>
          <p:cNvPr id="11273" name="Text Box 18"/>
          <p:cNvSpPr txBox="1">
            <a:spLocks noChangeArrowheads="1"/>
          </p:cNvSpPr>
          <p:nvPr/>
        </p:nvSpPr>
        <p:spPr bwMode="auto">
          <a:xfrm>
            <a:off x="5257800" y="2819400"/>
            <a:ext cx="285750" cy="457200"/>
          </a:xfrm>
          <a:prstGeom prst="rect">
            <a:avLst/>
          </a:prstGeom>
          <a:noFill/>
          <a:ln w="38100">
            <a:noFill/>
            <a:miter lim="800000"/>
            <a:headEnd/>
            <a:tailEnd/>
          </a:ln>
        </p:spPr>
        <p:txBody>
          <a:bodyPr wrap="none">
            <a:spAutoFit/>
          </a:bodyPr>
          <a:lstStyle/>
          <a:p>
            <a:r>
              <a:rPr lang="en-US"/>
              <a:t>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764941" y="1066800"/>
            <a:ext cx="7599837" cy="2308324"/>
          </a:xfrm>
          <a:prstGeom prst="rect">
            <a:avLst/>
          </a:prstGeom>
          <a:noFill/>
          <a:ln w="25400">
            <a:noFill/>
            <a:miter lim="800000"/>
            <a:headEnd/>
            <a:tailEnd/>
          </a:ln>
        </p:spPr>
        <p:txBody>
          <a:bodyPr wrap="none">
            <a:spAutoFit/>
          </a:bodyPr>
          <a:lstStyle/>
          <a:p>
            <a:pPr algn="ctr"/>
            <a:r>
              <a:rPr lang="en-US" sz="4800" u="sng" dirty="0"/>
              <a:t>Whiteboards:</a:t>
            </a:r>
          </a:p>
          <a:p>
            <a:pPr algn="ctr"/>
            <a:r>
              <a:rPr lang="en-US" sz="4800" dirty="0"/>
              <a:t> Closest </a:t>
            </a:r>
            <a:r>
              <a:rPr lang="en-US" sz="4800" dirty="0" smtClean="0"/>
              <a:t>Approach and Radius</a:t>
            </a:r>
            <a:endParaRPr lang="en-US" sz="4800" dirty="0"/>
          </a:p>
          <a:p>
            <a:pPr algn="ctr"/>
            <a:r>
              <a:rPr lang="en-US" sz="4800" dirty="0" smtClean="0"/>
              <a:t>1-3</a:t>
            </a:r>
            <a:endParaRPr lang="en-US" sz="4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2400" y="6553200"/>
            <a:ext cx="569913" cy="274638"/>
          </a:xfrm>
          <a:prstGeom prst="rect">
            <a:avLst/>
          </a:prstGeom>
          <a:noFill/>
          <a:ln w="25400">
            <a:noFill/>
            <a:miter lim="800000"/>
            <a:headEnd/>
            <a:tailEnd/>
          </a:ln>
        </p:spPr>
        <p:txBody>
          <a:bodyPr wrap="none">
            <a:spAutoFit/>
          </a:bodyPr>
          <a:lstStyle/>
          <a:p>
            <a:r>
              <a:rPr lang="en-US" sz="1200"/>
              <a:t>49 nm</a:t>
            </a:r>
          </a:p>
        </p:txBody>
      </p:sp>
      <p:sp>
        <p:nvSpPr>
          <p:cNvPr id="133124" name="Text Box 4"/>
          <p:cNvSpPr txBox="1">
            <a:spLocks noChangeArrowheads="1"/>
          </p:cNvSpPr>
          <p:nvPr/>
        </p:nvSpPr>
        <p:spPr bwMode="auto">
          <a:xfrm>
            <a:off x="304800" y="2133600"/>
            <a:ext cx="8534400" cy="2647950"/>
          </a:xfrm>
          <a:prstGeom prst="rect">
            <a:avLst/>
          </a:prstGeom>
          <a:noFill/>
          <a:ln w="9525">
            <a:noFill/>
            <a:miter lim="800000"/>
            <a:headEnd/>
            <a:tailEnd/>
          </a:ln>
        </p:spPr>
        <p:txBody>
          <a:bodyPr>
            <a:spAutoFit/>
          </a:bodyPr>
          <a:lstStyle/>
          <a:p>
            <a:pPr eaLnBrk="0" hangingPunct="0"/>
            <a:r>
              <a:rPr lang="en-US">
                <a:sym typeface="Symbol" pitchFamily="18" charset="2"/>
              </a:rPr>
              <a:t>M</a:t>
            </a:r>
            <a:r>
              <a:rPr lang="el-GR">
                <a:cs typeface="Times New Roman" pitchFamily="18" charset="0"/>
                <a:sym typeface="Symbol" pitchFamily="18" charset="2"/>
              </a:rPr>
              <a:t>α</a:t>
            </a:r>
            <a:r>
              <a:rPr lang="en-US">
                <a:sym typeface="Symbol" pitchFamily="18" charset="2"/>
              </a:rPr>
              <a:t> = </a:t>
            </a:r>
            <a:r>
              <a:rPr lang="en-US"/>
              <a:t>6.644x10</a:t>
            </a:r>
            <a:r>
              <a:rPr lang="en-US" baseline="30000"/>
              <a:t>−27</a:t>
            </a:r>
            <a:r>
              <a:rPr lang="en-US"/>
              <a:t> kg</a:t>
            </a:r>
            <a:endParaRPr lang="en-US">
              <a:sym typeface="Symbol" pitchFamily="18" charset="2"/>
            </a:endParaRPr>
          </a:p>
          <a:p>
            <a:pPr eaLnBrk="0" hangingPunct="0"/>
            <a:r>
              <a:rPr lang="en-US">
                <a:sym typeface="Symbol" pitchFamily="18" charset="2"/>
              </a:rPr>
              <a:t>Z = 79 for Gold</a:t>
            </a:r>
          </a:p>
          <a:p>
            <a:r>
              <a:rPr lang="en-US" baseline="30000"/>
              <a:t>1</a:t>
            </a:r>
            <a:r>
              <a:rPr lang="en-US"/>
              <a:t>/</a:t>
            </a:r>
            <a:r>
              <a:rPr lang="en-US" baseline="-25000"/>
              <a:t>2</a:t>
            </a:r>
            <a:r>
              <a:rPr lang="en-US"/>
              <a:t>mv</a:t>
            </a:r>
            <a:r>
              <a:rPr lang="en-US" baseline="30000"/>
              <a:t>2</a:t>
            </a:r>
            <a:r>
              <a:rPr lang="en-US">
                <a:sym typeface="Symbol" pitchFamily="18" charset="2"/>
              </a:rPr>
              <a:t> = Q</a:t>
            </a:r>
            <a:r>
              <a:rPr lang="en-US" baseline="-25000">
                <a:sym typeface="Symbol" pitchFamily="18" charset="2"/>
              </a:rPr>
              <a:t>p</a:t>
            </a:r>
            <a:r>
              <a:rPr lang="en-US">
                <a:sym typeface="Symbol" pitchFamily="18" charset="2"/>
              </a:rPr>
              <a:t>(kQ</a:t>
            </a:r>
            <a:r>
              <a:rPr lang="en-US" baseline="-25000">
                <a:sym typeface="Symbol" pitchFamily="18" charset="2"/>
              </a:rPr>
              <a:t>N</a:t>
            </a:r>
            <a:r>
              <a:rPr lang="en-US">
                <a:sym typeface="Symbol" pitchFamily="18" charset="2"/>
              </a:rPr>
              <a:t>/r)</a:t>
            </a:r>
          </a:p>
          <a:p>
            <a:pPr eaLnBrk="0" hangingPunct="0"/>
            <a:r>
              <a:rPr lang="en-US"/>
              <a:t>E</a:t>
            </a:r>
            <a:r>
              <a:rPr lang="en-US" baseline="-25000"/>
              <a:t>k</a:t>
            </a:r>
            <a:r>
              <a:rPr lang="en-US"/>
              <a:t> =  </a:t>
            </a:r>
            <a:r>
              <a:rPr lang="en-US" baseline="30000"/>
              <a:t>1</a:t>
            </a:r>
            <a:r>
              <a:rPr lang="en-US"/>
              <a:t>/</a:t>
            </a:r>
            <a:r>
              <a:rPr lang="en-US" baseline="-25000"/>
              <a:t>2</a:t>
            </a:r>
            <a:r>
              <a:rPr lang="en-US"/>
              <a:t>mv</a:t>
            </a:r>
            <a:r>
              <a:rPr lang="en-US" baseline="30000"/>
              <a:t>2 </a:t>
            </a:r>
            <a:r>
              <a:rPr lang="en-US"/>
              <a:t>= </a:t>
            </a:r>
            <a:r>
              <a:rPr lang="en-US" baseline="30000"/>
              <a:t>1</a:t>
            </a:r>
            <a:r>
              <a:rPr lang="en-US"/>
              <a:t>/</a:t>
            </a:r>
            <a:r>
              <a:rPr lang="en-US" baseline="-25000"/>
              <a:t>2</a:t>
            </a:r>
            <a:r>
              <a:rPr lang="en-US"/>
              <a:t>(6.644E-27)(15000)</a:t>
            </a:r>
            <a:r>
              <a:rPr lang="en-US" baseline="30000"/>
              <a:t>2 </a:t>
            </a:r>
            <a:r>
              <a:rPr lang="en-US"/>
              <a:t>= 7.4745E-19 J</a:t>
            </a:r>
            <a:endParaRPr lang="en-US" baseline="30000"/>
          </a:p>
          <a:p>
            <a:pPr eaLnBrk="0" hangingPunct="0"/>
            <a:r>
              <a:rPr lang="en-US"/>
              <a:t>E</a:t>
            </a:r>
            <a:r>
              <a:rPr lang="en-US" baseline="-25000"/>
              <a:t>k</a:t>
            </a:r>
            <a:r>
              <a:rPr lang="en-US"/>
              <a:t> </a:t>
            </a:r>
            <a:r>
              <a:rPr lang="en-US">
                <a:sym typeface="Symbol" pitchFamily="18" charset="2"/>
              </a:rPr>
              <a:t> = (kQ</a:t>
            </a:r>
            <a:r>
              <a:rPr lang="en-US" baseline="-25000">
                <a:sym typeface="Symbol" pitchFamily="18" charset="2"/>
              </a:rPr>
              <a:t>N</a:t>
            </a:r>
            <a:r>
              <a:rPr lang="en-US">
                <a:sym typeface="Symbol" pitchFamily="18" charset="2"/>
              </a:rPr>
              <a:t>/r)Q</a:t>
            </a:r>
            <a:r>
              <a:rPr lang="el-GR" baseline="-25000">
                <a:sym typeface="Symbol" pitchFamily="18" charset="2"/>
              </a:rPr>
              <a:t>α</a:t>
            </a:r>
            <a:r>
              <a:rPr lang="en-US">
                <a:sym typeface="Symbol" pitchFamily="18" charset="2"/>
              </a:rPr>
              <a:t>, r =  kQ</a:t>
            </a:r>
            <a:r>
              <a:rPr lang="en-US" baseline="-25000">
                <a:sym typeface="Symbol" pitchFamily="18" charset="2"/>
              </a:rPr>
              <a:t>N</a:t>
            </a:r>
            <a:r>
              <a:rPr lang="en-US">
                <a:sym typeface="Symbol" pitchFamily="18" charset="2"/>
              </a:rPr>
              <a:t>Q</a:t>
            </a:r>
            <a:r>
              <a:rPr lang="el-GR" baseline="-25000">
                <a:sym typeface="Symbol" pitchFamily="18" charset="2"/>
              </a:rPr>
              <a:t>α</a:t>
            </a:r>
            <a:r>
              <a:rPr lang="en-US">
                <a:sym typeface="Symbol" pitchFamily="18" charset="2"/>
              </a:rPr>
              <a:t>/</a:t>
            </a:r>
            <a:r>
              <a:rPr lang="en-US"/>
              <a:t>E</a:t>
            </a:r>
            <a:r>
              <a:rPr lang="en-US" baseline="-25000"/>
              <a:t>k</a:t>
            </a:r>
          </a:p>
          <a:p>
            <a:pPr eaLnBrk="0" hangingPunct="0"/>
            <a:r>
              <a:rPr lang="en-US"/>
              <a:t>= </a:t>
            </a:r>
            <a:r>
              <a:rPr lang="en-US">
                <a:sym typeface="Symbol" pitchFamily="18" charset="2"/>
              </a:rPr>
              <a:t>(8.99E9)(79*1.602E-19)(2*1.602E-19)/(</a:t>
            </a:r>
            <a:r>
              <a:rPr lang="en-US"/>
              <a:t>7.4745E-19</a:t>
            </a:r>
            <a:r>
              <a:rPr lang="en-US">
                <a:sym typeface="Symbol" pitchFamily="18" charset="2"/>
              </a:rPr>
              <a:t>)</a:t>
            </a:r>
            <a:endParaRPr lang="en-US"/>
          </a:p>
          <a:p>
            <a:pPr eaLnBrk="0" hangingPunct="0"/>
            <a:r>
              <a:rPr lang="en-US">
                <a:sym typeface="Symbol" pitchFamily="18" charset="2"/>
              </a:rPr>
              <a:t> = 4.87708E-08 m = 49 nm</a:t>
            </a:r>
          </a:p>
        </p:txBody>
      </p:sp>
      <p:sp>
        <p:nvSpPr>
          <p:cNvPr id="13316" name="Text Box 5"/>
          <p:cNvSpPr txBox="1">
            <a:spLocks noChangeArrowheads="1"/>
          </p:cNvSpPr>
          <p:nvPr/>
        </p:nvSpPr>
        <p:spPr bwMode="auto">
          <a:xfrm>
            <a:off x="304800" y="136525"/>
            <a:ext cx="8534400" cy="1920875"/>
          </a:xfrm>
          <a:prstGeom prst="rect">
            <a:avLst/>
          </a:prstGeom>
          <a:noFill/>
          <a:ln w="9525">
            <a:noFill/>
            <a:miter lim="800000"/>
            <a:headEnd/>
            <a:tailEnd/>
          </a:ln>
        </p:spPr>
        <p:txBody>
          <a:bodyPr>
            <a:spAutoFit/>
          </a:bodyPr>
          <a:lstStyle/>
          <a:p>
            <a:r>
              <a:rPr lang="en-US" sz="4000" b="1"/>
              <a:t>What is the closest approach in nm of an Alpha particle going 15,000 m/s to a Gold nucleus.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4">
                                            <p:txEl>
                                              <p:pRg st="0" end="0"/>
                                            </p:txEl>
                                          </p:spTgt>
                                        </p:tgtEl>
                                        <p:attrNameLst>
                                          <p:attrName>style.visibility</p:attrName>
                                        </p:attrNameLst>
                                      </p:cBhvr>
                                      <p:to>
                                        <p:strVal val="visible"/>
                                      </p:to>
                                    </p:set>
                                    <p:anim calcmode="lin" valueType="num">
                                      <p:cBhvr additive="base">
                                        <p:cTn id="7" dur="500" fill="hold"/>
                                        <p:tgtEl>
                                          <p:spTgt spid="13312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24">
                                            <p:txEl>
                                              <p:pRg st="1" end="1"/>
                                            </p:txEl>
                                          </p:spTgt>
                                        </p:tgtEl>
                                        <p:attrNameLst>
                                          <p:attrName>style.visibility</p:attrName>
                                        </p:attrNameLst>
                                      </p:cBhvr>
                                      <p:to>
                                        <p:strVal val="visible"/>
                                      </p:to>
                                    </p:set>
                                    <p:anim calcmode="lin" valueType="num">
                                      <p:cBhvr additive="base">
                                        <p:cTn id="13" dur="500" fill="hold"/>
                                        <p:tgtEl>
                                          <p:spTgt spid="13312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24">
                                            <p:txEl>
                                              <p:pRg st="2" end="2"/>
                                            </p:txEl>
                                          </p:spTgt>
                                        </p:tgtEl>
                                        <p:attrNameLst>
                                          <p:attrName>style.visibility</p:attrName>
                                        </p:attrNameLst>
                                      </p:cBhvr>
                                      <p:to>
                                        <p:strVal val="visible"/>
                                      </p:to>
                                    </p:set>
                                    <p:anim calcmode="lin" valueType="num">
                                      <p:cBhvr additive="base">
                                        <p:cTn id="19" dur="500" fill="hold"/>
                                        <p:tgtEl>
                                          <p:spTgt spid="13312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24">
                                            <p:txEl>
                                              <p:pRg st="3" end="3"/>
                                            </p:txEl>
                                          </p:spTgt>
                                        </p:tgtEl>
                                        <p:attrNameLst>
                                          <p:attrName>style.visibility</p:attrName>
                                        </p:attrNameLst>
                                      </p:cBhvr>
                                      <p:to>
                                        <p:strVal val="visible"/>
                                      </p:to>
                                    </p:set>
                                    <p:anim calcmode="lin" valueType="num">
                                      <p:cBhvr additive="base">
                                        <p:cTn id="25" dur="500" fill="hold"/>
                                        <p:tgtEl>
                                          <p:spTgt spid="13312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2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24">
                                            <p:txEl>
                                              <p:pRg st="4" end="4"/>
                                            </p:txEl>
                                          </p:spTgt>
                                        </p:tgtEl>
                                        <p:attrNameLst>
                                          <p:attrName>style.visibility</p:attrName>
                                        </p:attrNameLst>
                                      </p:cBhvr>
                                      <p:to>
                                        <p:strVal val="visible"/>
                                      </p:to>
                                    </p:set>
                                    <p:anim calcmode="lin" valueType="num">
                                      <p:cBhvr additive="base">
                                        <p:cTn id="31" dur="500" fill="hold"/>
                                        <p:tgtEl>
                                          <p:spTgt spid="13312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2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124">
                                            <p:txEl>
                                              <p:pRg st="5" end="5"/>
                                            </p:txEl>
                                          </p:spTgt>
                                        </p:tgtEl>
                                        <p:attrNameLst>
                                          <p:attrName>style.visibility</p:attrName>
                                        </p:attrNameLst>
                                      </p:cBhvr>
                                      <p:to>
                                        <p:strVal val="visible"/>
                                      </p:to>
                                    </p:set>
                                    <p:anim calcmode="lin" valueType="num">
                                      <p:cBhvr additive="base">
                                        <p:cTn id="37" dur="500" fill="hold"/>
                                        <p:tgtEl>
                                          <p:spTgt spid="13312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2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3124">
                                            <p:txEl>
                                              <p:pRg st="6" end="6"/>
                                            </p:txEl>
                                          </p:spTgt>
                                        </p:tgtEl>
                                        <p:attrNameLst>
                                          <p:attrName>style.visibility</p:attrName>
                                        </p:attrNameLst>
                                      </p:cBhvr>
                                      <p:to>
                                        <p:strVal val="visible"/>
                                      </p:to>
                                    </p:set>
                                    <p:anim calcmode="lin" valueType="num">
                                      <p:cBhvr additive="base">
                                        <p:cTn id="43" dur="500" fill="hold"/>
                                        <p:tgtEl>
                                          <p:spTgt spid="133124">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312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2400" y="6553200"/>
            <a:ext cx="663575" cy="276225"/>
          </a:xfrm>
          <a:prstGeom prst="rect">
            <a:avLst/>
          </a:prstGeom>
          <a:noFill/>
          <a:ln w="25400">
            <a:noFill/>
            <a:miter lim="800000"/>
            <a:headEnd/>
            <a:tailEnd/>
          </a:ln>
        </p:spPr>
        <p:txBody>
          <a:bodyPr wrap="none">
            <a:spAutoFit/>
          </a:bodyPr>
          <a:lstStyle/>
          <a:p>
            <a:r>
              <a:rPr lang="en-US" sz="1200"/>
              <a:t>2.75 fm</a:t>
            </a:r>
          </a:p>
        </p:txBody>
      </p:sp>
      <p:sp>
        <p:nvSpPr>
          <p:cNvPr id="133124" name="Text Box 4"/>
          <p:cNvSpPr txBox="1">
            <a:spLocks noChangeArrowheads="1"/>
          </p:cNvSpPr>
          <p:nvPr/>
        </p:nvSpPr>
        <p:spPr bwMode="auto">
          <a:xfrm>
            <a:off x="304800" y="2133600"/>
            <a:ext cx="8534400" cy="2647950"/>
          </a:xfrm>
          <a:prstGeom prst="rect">
            <a:avLst/>
          </a:prstGeom>
          <a:noFill/>
          <a:ln w="9525">
            <a:noFill/>
            <a:miter lim="800000"/>
            <a:headEnd/>
            <a:tailEnd/>
          </a:ln>
        </p:spPr>
        <p:txBody>
          <a:bodyPr>
            <a:spAutoFit/>
          </a:bodyPr>
          <a:lstStyle/>
          <a:p>
            <a:pPr eaLnBrk="0" hangingPunct="0"/>
            <a:r>
              <a:rPr lang="en-US">
                <a:sym typeface="Symbol" pitchFamily="18" charset="2"/>
              </a:rPr>
              <a:t>M</a:t>
            </a:r>
            <a:r>
              <a:rPr lang="el-GR">
                <a:cs typeface="Times New Roman" pitchFamily="18" charset="0"/>
                <a:sym typeface="Symbol" pitchFamily="18" charset="2"/>
              </a:rPr>
              <a:t>α</a:t>
            </a:r>
            <a:r>
              <a:rPr lang="en-US">
                <a:sym typeface="Symbol" pitchFamily="18" charset="2"/>
              </a:rPr>
              <a:t> = </a:t>
            </a:r>
            <a:r>
              <a:rPr lang="en-US"/>
              <a:t>6.644x10</a:t>
            </a:r>
            <a:r>
              <a:rPr lang="en-US" baseline="30000"/>
              <a:t>−27</a:t>
            </a:r>
            <a:r>
              <a:rPr lang="en-US"/>
              <a:t> kg</a:t>
            </a:r>
            <a:endParaRPr lang="en-US">
              <a:sym typeface="Symbol" pitchFamily="18" charset="2"/>
            </a:endParaRPr>
          </a:p>
          <a:p>
            <a:pPr eaLnBrk="0" hangingPunct="0"/>
            <a:r>
              <a:rPr lang="en-US">
                <a:sym typeface="Symbol" pitchFamily="18" charset="2"/>
              </a:rPr>
              <a:t>Z = 79 for Gold</a:t>
            </a:r>
          </a:p>
          <a:p>
            <a:r>
              <a:rPr lang="en-US" baseline="30000"/>
              <a:t>1</a:t>
            </a:r>
            <a:r>
              <a:rPr lang="en-US"/>
              <a:t>/</a:t>
            </a:r>
            <a:r>
              <a:rPr lang="en-US" baseline="-25000"/>
              <a:t>2</a:t>
            </a:r>
            <a:r>
              <a:rPr lang="en-US"/>
              <a:t>mv</a:t>
            </a:r>
            <a:r>
              <a:rPr lang="en-US" baseline="30000"/>
              <a:t>2</a:t>
            </a:r>
            <a:r>
              <a:rPr lang="en-US">
                <a:sym typeface="Symbol" pitchFamily="18" charset="2"/>
              </a:rPr>
              <a:t> = Q</a:t>
            </a:r>
            <a:r>
              <a:rPr lang="en-US" baseline="-25000">
                <a:sym typeface="Symbol" pitchFamily="18" charset="2"/>
              </a:rPr>
              <a:t>p</a:t>
            </a:r>
            <a:r>
              <a:rPr lang="en-US">
                <a:sym typeface="Symbol" pitchFamily="18" charset="2"/>
              </a:rPr>
              <a:t>(kQ</a:t>
            </a:r>
            <a:r>
              <a:rPr lang="en-US" baseline="-25000">
                <a:sym typeface="Symbol" pitchFamily="18" charset="2"/>
              </a:rPr>
              <a:t>N</a:t>
            </a:r>
            <a:r>
              <a:rPr lang="en-US">
                <a:sym typeface="Symbol" pitchFamily="18" charset="2"/>
              </a:rPr>
              <a:t>/r)</a:t>
            </a:r>
          </a:p>
          <a:p>
            <a:pPr eaLnBrk="0" hangingPunct="0"/>
            <a:r>
              <a:rPr lang="en-US"/>
              <a:t>E</a:t>
            </a:r>
            <a:r>
              <a:rPr lang="en-US" baseline="-25000"/>
              <a:t>k</a:t>
            </a:r>
            <a:r>
              <a:rPr lang="en-US"/>
              <a:t> =  </a:t>
            </a:r>
            <a:r>
              <a:rPr lang="en-US" baseline="30000"/>
              <a:t>1</a:t>
            </a:r>
            <a:r>
              <a:rPr lang="en-US"/>
              <a:t>/</a:t>
            </a:r>
            <a:r>
              <a:rPr lang="en-US" baseline="-25000"/>
              <a:t>2</a:t>
            </a:r>
            <a:r>
              <a:rPr lang="en-US"/>
              <a:t>mv</a:t>
            </a:r>
            <a:r>
              <a:rPr lang="en-US" baseline="30000"/>
              <a:t>2 </a:t>
            </a:r>
            <a:r>
              <a:rPr lang="en-US"/>
              <a:t>= </a:t>
            </a:r>
            <a:r>
              <a:rPr lang="en-US" baseline="30000"/>
              <a:t>1</a:t>
            </a:r>
            <a:r>
              <a:rPr lang="en-US"/>
              <a:t>/</a:t>
            </a:r>
            <a:r>
              <a:rPr lang="en-US" baseline="-25000"/>
              <a:t>2</a:t>
            </a:r>
            <a:r>
              <a:rPr lang="en-US"/>
              <a:t>(6.644E-27)(15000)</a:t>
            </a:r>
            <a:r>
              <a:rPr lang="en-US" baseline="30000"/>
              <a:t>2 </a:t>
            </a:r>
            <a:r>
              <a:rPr lang="en-US"/>
              <a:t>= 7.4745E-19 J</a:t>
            </a:r>
            <a:endParaRPr lang="en-US" baseline="30000"/>
          </a:p>
          <a:p>
            <a:pPr eaLnBrk="0" hangingPunct="0"/>
            <a:r>
              <a:rPr lang="en-US"/>
              <a:t>E</a:t>
            </a:r>
            <a:r>
              <a:rPr lang="en-US" baseline="-25000"/>
              <a:t>k</a:t>
            </a:r>
            <a:r>
              <a:rPr lang="en-US"/>
              <a:t> </a:t>
            </a:r>
            <a:r>
              <a:rPr lang="en-US">
                <a:sym typeface="Symbol" pitchFamily="18" charset="2"/>
              </a:rPr>
              <a:t> = (kQ</a:t>
            </a:r>
            <a:r>
              <a:rPr lang="en-US" baseline="-25000">
                <a:sym typeface="Symbol" pitchFamily="18" charset="2"/>
              </a:rPr>
              <a:t>N</a:t>
            </a:r>
            <a:r>
              <a:rPr lang="en-US">
                <a:sym typeface="Symbol" pitchFamily="18" charset="2"/>
              </a:rPr>
              <a:t>/r)Q</a:t>
            </a:r>
            <a:r>
              <a:rPr lang="el-GR" baseline="-25000">
                <a:sym typeface="Symbol" pitchFamily="18" charset="2"/>
              </a:rPr>
              <a:t>α</a:t>
            </a:r>
            <a:r>
              <a:rPr lang="en-US">
                <a:sym typeface="Symbol" pitchFamily="18" charset="2"/>
              </a:rPr>
              <a:t>, r =  kQ</a:t>
            </a:r>
            <a:r>
              <a:rPr lang="en-US" baseline="-25000">
                <a:sym typeface="Symbol" pitchFamily="18" charset="2"/>
              </a:rPr>
              <a:t>N</a:t>
            </a:r>
            <a:r>
              <a:rPr lang="en-US">
                <a:sym typeface="Symbol" pitchFamily="18" charset="2"/>
              </a:rPr>
              <a:t>Q</a:t>
            </a:r>
            <a:r>
              <a:rPr lang="el-GR" baseline="-25000">
                <a:sym typeface="Symbol" pitchFamily="18" charset="2"/>
              </a:rPr>
              <a:t>α</a:t>
            </a:r>
            <a:r>
              <a:rPr lang="en-US">
                <a:sym typeface="Symbol" pitchFamily="18" charset="2"/>
              </a:rPr>
              <a:t>/</a:t>
            </a:r>
            <a:r>
              <a:rPr lang="en-US"/>
              <a:t>E</a:t>
            </a:r>
            <a:r>
              <a:rPr lang="en-US" baseline="-25000"/>
              <a:t>k</a:t>
            </a:r>
          </a:p>
          <a:p>
            <a:pPr eaLnBrk="0" hangingPunct="0"/>
            <a:r>
              <a:rPr lang="en-US"/>
              <a:t>= </a:t>
            </a:r>
            <a:r>
              <a:rPr lang="en-US">
                <a:sym typeface="Symbol" pitchFamily="18" charset="2"/>
              </a:rPr>
              <a:t>(8.99E9)(79*1.602E-19)(2*1.602E-19)/(</a:t>
            </a:r>
            <a:r>
              <a:rPr lang="en-US"/>
              <a:t>7.4745E-19</a:t>
            </a:r>
            <a:r>
              <a:rPr lang="en-US">
                <a:sym typeface="Symbol" pitchFamily="18" charset="2"/>
              </a:rPr>
              <a:t>)</a:t>
            </a:r>
            <a:endParaRPr lang="en-US"/>
          </a:p>
          <a:p>
            <a:pPr eaLnBrk="0" hangingPunct="0"/>
            <a:r>
              <a:rPr lang="en-US">
                <a:sym typeface="Symbol" pitchFamily="18" charset="2"/>
              </a:rPr>
              <a:t> = 4.87708E-08 m = 49 nm</a:t>
            </a:r>
          </a:p>
        </p:txBody>
      </p:sp>
      <p:sp>
        <p:nvSpPr>
          <p:cNvPr id="14340" name="Text Box 5"/>
          <p:cNvSpPr txBox="1">
            <a:spLocks noChangeArrowheads="1"/>
          </p:cNvSpPr>
          <p:nvPr/>
        </p:nvSpPr>
        <p:spPr bwMode="auto">
          <a:xfrm>
            <a:off x="304800" y="136525"/>
            <a:ext cx="8534400" cy="1323975"/>
          </a:xfrm>
          <a:prstGeom prst="rect">
            <a:avLst/>
          </a:prstGeom>
          <a:noFill/>
          <a:ln w="9525">
            <a:noFill/>
            <a:miter lim="800000"/>
            <a:headEnd/>
            <a:tailEnd/>
          </a:ln>
        </p:spPr>
        <p:txBody>
          <a:bodyPr>
            <a:spAutoFit/>
          </a:bodyPr>
          <a:lstStyle/>
          <a:p>
            <a:r>
              <a:rPr lang="en-US" sz="4000" b="1"/>
              <a:t>What is the radius of a Carbon-12 nucleus?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4">
                                            <p:txEl>
                                              <p:pRg st="0" end="0"/>
                                            </p:txEl>
                                          </p:spTgt>
                                        </p:tgtEl>
                                        <p:attrNameLst>
                                          <p:attrName>style.visibility</p:attrName>
                                        </p:attrNameLst>
                                      </p:cBhvr>
                                      <p:to>
                                        <p:strVal val="visible"/>
                                      </p:to>
                                    </p:set>
                                    <p:anim calcmode="lin" valueType="num">
                                      <p:cBhvr additive="base">
                                        <p:cTn id="7" dur="500" fill="hold"/>
                                        <p:tgtEl>
                                          <p:spTgt spid="13312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24">
                                            <p:txEl>
                                              <p:pRg st="1" end="1"/>
                                            </p:txEl>
                                          </p:spTgt>
                                        </p:tgtEl>
                                        <p:attrNameLst>
                                          <p:attrName>style.visibility</p:attrName>
                                        </p:attrNameLst>
                                      </p:cBhvr>
                                      <p:to>
                                        <p:strVal val="visible"/>
                                      </p:to>
                                    </p:set>
                                    <p:anim calcmode="lin" valueType="num">
                                      <p:cBhvr additive="base">
                                        <p:cTn id="13" dur="500" fill="hold"/>
                                        <p:tgtEl>
                                          <p:spTgt spid="13312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24">
                                            <p:txEl>
                                              <p:pRg st="2" end="2"/>
                                            </p:txEl>
                                          </p:spTgt>
                                        </p:tgtEl>
                                        <p:attrNameLst>
                                          <p:attrName>style.visibility</p:attrName>
                                        </p:attrNameLst>
                                      </p:cBhvr>
                                      <p:to>
                                        <p:strVal val="visible"/>
                                      </p:to>
                                    </p:set>
                                    <p:anim calcmode="lin" valueType="num">
                                      <p:cBhvr additive="base">
                                        <p:cTn id="19" dur="500" fill="hold"/>
                                        <p:tgtEl>
                                          <p:spTgt spid="13312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24">
                                            <p:txEl>
                                              <p:pRg st="3" end="3"/>
                                            </p:txEl>
                                          </p:spTgt>
                                        </p:tgtEl>
                                        <p:attrNameLst>
                                          <p:attrName>style.visibility</p:attrName>
                                        </p:attrNameLst>
                                      </p:cBhvr>
                                      <p:to>
                                        <p:strVal val="visible"/>
                                      </p:to>
                                    </p:set>
                                    <p:anim calcmode="lin" valueType="num">
                                      <p:cBhvr additive="base">
                                        <p:cTn id="25" dur="500" fill="hold"/>
                                        <p:tgtEl>
                                          <p:spTgt spid="13312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2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24">
                                            <p:txEl>
                                              <p:pRg st="4" end="4"/>
                                            </p:txEl>
                                          </p:spTgt>
                                        </p:tgtEl>
                                        <p:attrNameLst>
                                          <p:attrName>style.visibility</p:attrName>
                                        </p:attrNameLst>
                                      </p:cBhvr>
                                      <p:to>
                                        <p:strVal val="visible"/>
                                      </p:to>
                                    </p:set>
                                    <p:anim calcmode="lin" valueType="num">
                                      <p:cBhvr additive="base">
                                        <p:cTn id="31" dur="500" fill="hold"/>
                                        <p:tgtEl>
                                          <p:spTgt spid="13312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2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124">
                                            <p:txEl>
                                              <p:pRg st="5" end="5"/>
                                            </p:txEl>
                                          </p:spTgt>
                                        </p:tgtEl>
                                        <p:attrNameLst>
                                          <p:attrName>style.visibility</p:attrName>
                                        </p:attrNameLst>
                                      </p:cBhvr>
                                      <p:to>
                                        <p:strVal val="visible"/>
                                      </p:to>
                                    </p:set>
                                    <p:anim calcmode="lin" valueType="num">
                                      <p:cBhvr additive="base">
                                        <p:cTn id="37" dur="500" fill="hold"/>
                                        <p:tgtEl>
                                          <p:spTgt spid="13312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2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3124">
                                            <p:txEl>
                                              <p:pRg st="6" end="6"/>
                                            </p:txEl>
                                          </p:spTgt>
                                        </p:tgtEl>
                                        <p:attrNameLst>
                                          <p:attrName>style.visibility</p:attrName>
                                        </p:attrNameLst>
                                      </p:cBhvr>
                                      <p:to>
                                        <p:strVal val="visible"/>
                                      </p:to>
                                    </p:set>
                                    <p:anim calcmode="lin" valueType="num">
                                      <p:cBhvr additive="base">
                                        <p:cTn id="43" dur="500" fill="hold"/>
                                        <p:tgtEl>
                                          <p:spTgt spid="133124">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312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52400" y="6553200"/>
            <a:ext cx="725488" cy="274638"/>
          </a:xfrm>
          <a:prstGeom prst="rect">
            <a:avLst/>
          </a:prstGeom>
          <a:noFill/>
          <a:ln w="25400">
            <a:noFill/>
            <a:miter lim="800000"/>
            <a:headEnd/>
            <a:tailEnd/>
          </a:ln>
        </p:spPr>
        <p:txBody>
          <a:bodyPr wrap="none">
            <a:spAutoFit/>
          </a:bodyPr>
          <a:lstStyle/>
          <a:p>
            <a:r>
              <a:rPr lang="en-US" sz="1200"/>
              <a:t>4.8 MeV</a:t>
            </a:r>
          </a:p>
        </p:txBody>
      </p:sp>
      <p:sp>
        <p:nvSpPr>
          <p:cNvPr id="80917" name="Text Box 21"/>
          <p:cNvSpPr txBox="1">
            <a:spLocks noChangeArrowheads="1"/>
          </p:cNvSpPr>
          <p:nvPr/>
        </p:nvSpPr>
        <p:spPr bwMode="auto">
          <a:xfrm>
            <a:off x="304800" y="2286000"/>
            <a:ext cx="8534400" cy="3013075"/>
          </a:xfrm>
          <a:prstGeom prst="rect">
            <a:avLst/>
          </a:prstGeom>
          <a:noFill/>
          <a:ln w="9525">
            <a:noFill/>
            <a:miter lim="800000"/>
            <a:headEnd/>
            <a:tailEnd/>
          </a:ln>
        </p:spPr>
        <p:txBody>
          <a:bodyPr>
            <a:spAutoFit/>
          </a:bodyPr>
          <a:lstStyle/>
          <a:p>
            <a:pPr eaLnBrk="0" hangingPunct="0"/>
            <a:r>
              <a:rPr lang="en-US">
                <a:sym typeface="Symbol" pitchFamily="18" charset="2"/>
              </a:rPr>
              <a:t>1 fm = 1x10</a:t>
            </a:r>
            <a:r>
              <a:rPr lang="en-US" baseline="30000">
                <a:sym typeface="Symbol" pitchFamily="18" charset="2"/>
              </a:rPr>
              <a:t>-15</a:t>
            </a:r>
            <a:r>
              <a:rPr lang="en-US">
                <a:sym typeface="Symbol" pitchFamily="18" charset="2"/>
              </a:rPr>
              <a:t> m</a:t>
            </a:r>
          </a:p>
          <a:p>
            <a:pPr eaLnBrk="0" hangingPunct="0"/>
            <a:r>
              <a:rPr lang="en-US">
                <a:sym typeface="Symbol" pitchFamily="18" charset="2"/>
              </a:rPr>
              <a:t>Z = 79</a:t>
            </a:r>
          </a:p>
          <a:p>
            <a:pPr eaLnBrk="0" hangingPunct="0"/>
            <a:r>
              <a:rPr lang="en-US"/>
              <a:t>Find V at that distance, the alpha energy is twice that in eV because it has twice the charge of an electron.</a:t>
            </a:r>
            <a:endParaRPr lang="en-US">
              <a:sym typeface="Symbol" pitchFamily="18" charset="2"/>
            </a:endParaRPr>
          </a:p>
          <a:p>
            <a:pPr eaLnBrk="0" hangingPunct="0"/>
            <a:r>
              <a:rPr lang="en-US">
                <a:sym typeface="Symbol" pitchFamily="18" charset="2"/>
              </a:rPr>
              <a:t>V = kQ/r = (8.99E9)(79*1.602E-19)/(47E-15) = 2,420,758.34 V</a:t>
            </a:r>
          </a:p>
          <a:p>
            <a:pPr eaLnBrk="0" hangingPunct="0"/>
            <a:r>
              <a:rPr lang="en-US">
                <a:sym typeface="Symbol" pitchFamily="18" charset="2"/>
              </a:rPr>
              <a:t> = 2.42 MV</a:t>
            </a:r>
          </a:p>
          <a:p>
            <a:pPr eaLnBrk="0" hangingPunct="0"/>
            <a:r>
              <a:rPr lang="en-US">
                <a:sym typeface="Symbol" pitchFamily="18" charset="2"/>
              </a:rPr>
              <a:t>so </a:t>
            </a:r>
          </a:p>
          <a:p>
            <a:pPr eaLnBrk="0" hangingPunct="0"/>
            <a:r>
              <a:rPr lang="en-US"/>
              <a:t>the alpha energy is 4.84 MeV</a:t>
            </a:r>
          </a:p>
        </p:txBody>
      </p:sp>
      <p:sp>
        <p:nvSpPr>
          <p:cNvPr id="15364" name="Text Box 23"/>
          <p:cNvSpPr txBox="1">
            <a:spLocks noChangeArrowheads="1"/>
          </p:cNvSpPr>
          <p:nvPr/>
        </p:nvSpPr>
        <p:spPr bwMode="auto">
          <a:xfrm>
            <a:off x="304800" y="136525"/>
            <a:ext cx="8839200" cy="1920875"/>
          </a:xfrm>
          <a:prstGeom prst="rect">
            <a:avLst/>
          </a:prstGeom>
          <a:noFill/>
          <a:ln w="9525">
            <a:noFill/>
            <a:miter lim="800000"/>
            <a:headEnd/>
            <a:tailEnd/>
          </a:ln>
        </p:spPr>
        <p:txBody>
          <a:bodyPr>
            <a:spAutoFit/>
          </a:bodyPr>
          <a:lstStyle/>
          <a:p>
            <a:r>
              <a:rPr lang="en-US" sz="4000" b="1"/>
              <a:t>An Alpha particle’s closest approach brings it to within 47 fm of a Gold nucleus.  What is its energy in eV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917">
                                            <p:txEl>
                                              <p:pRg st="0" end="0"/>
                                            </p:txEl>
                                          </p:spTgt>
                                        </p:tgtEl>
                                        <p:attrNameLst>
                                          <p:attrName>style.visibility</p:attrName>
                                        </p:attrNameLst>
                                      </p:cBhvr>
                                      <p:to>
                                        <p:strVal val="visible"/>
                                      </p:to>
                                    </p:set>
                                    <p:anim calcmode="lin" valueType="num">
                                      <p:cBhvr additive="base">
                                        <p:cTn id="7" dur="500" fill="hold"/>
                                        <p:tgtEl>
                                          <p:spTgt spid="8091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91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917">
                                            <p:txEl>
                                              <p:pRg st="1" end="1"/>
                                            </p:txEl>
                                          </p:spTgt>
                                        </p:tgtEl>
                                        <p:attrNameLst>
                                          <p:attrName>style.visibility</p:attrName>
                                        </p:attrNameLst>
                                      </p:cBhvr>
                                      <p:to>
                                        <p:strVal val="visible"/>
                                      </p:to>
                                    </p:set>
                                    <p:anim calcmode="lin" valueType="num">
                                      <p:cBhvr additive="base">
                                        <p:cTn id="13" dur="500" fill="hold"/>
                                        <p:tgtEl>
                                          <p:spTgt spid="8091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9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0917">
                                            <p:txEl>
                                              <p:pRg st="2" end="2"/>
                                            </p:txEl>
                                          </p:spTgt>
                                        </p:tgtEl>
                                        <p:attrNameLst>
                                          <p:attrName>style.visibility</p:attrName>
                                        </p:attrNameLst>
                                      </p:cBhvr>
                                      <p:to>
                                        <p:strVal val="visible"/>
                                      </p:to>
                                    </p:set>
                                    <p:anim calcmode="lin" valueType="num">
                                      <p:cBhvr additive="base">
                                        <p:cTn id="19" dur="500" fill="hold"/>
                                        <p:tgtEl>
                                          <p:spTgt spid="8091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9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0917">
                                            <p:txEl>
                                              <p:pRg st="3" end="3"/>
                                            </p:txEl>
                                          </p:spTgt>
                                        </p:tgtEl>
                                        <p:attrNameLst>
                                          <p:attrName>style.visibility</p:attrName>
                                        </p:attrNameLst>
                                      </p:cBhvr>
                                      <p:to>
                                        <p:strVal val="visible"/>
                                      </p:to>
                                    </p:set>
                                    <p:anim calcmode="lin" valueType="num">
                                      <p:cBhvr additive="base">
                                        <p:cTn id="25" dur="500" fill="hold"/>
                                        <p:tgtEl>
                                          <p:spTgt spid="8091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91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0917">
                                            <p:txEl>
                                              <p:pRg st="4" end="4"/>
                                            </p:txEl>
                                          </p:spTgt>
                                        </p:tgtEl>
                                        <p:attrNameLst>
                                          <p:attrName>style.visibility</p:attrName>
                                        </p:attrNameLst>
                                      </p:cBhvr>
                                      <p:to>
                                        <p:strVal val="visible"/>
                                      </p:to>
                                    </p:set>
                                    <p:anim calcmode="lin" valueType="num">
                                      <p:cBhvr additive="base">
                                        <p:cTn id="31" dur="500" fill="hold"/>
                                        <p:tgtEl>
                                          <p:spTgt spid="8091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091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0917">
                                            <p:txEl>
                                              <p:pRg st="5" end="5"/>
                                            </p:txEl>
                                          </p:spTgt>
                                        </p:tgtEl>
                                        <p:attrNameLst>
                                          <p:attrName>style.visibility</p:attrName>
                                        </p:attrNameLst>
                                      </p:cBhvr>
                                      <p:to>
                                        <p:strVal val="visible"/>
                                      </p:to>
                                    </p:set>
                                    <p:anim calcmode="lin" valueType="num">
                                      <p:cBhvr additive="base">
                                        <p:cTn id="37" dur="500" fill="hold"/>
                                        <p:tgtEl>
                                          <p:spTgt spid="8091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091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0917">
                                            <p:txEl>
                                              <p:pRg st="6" end="6"/>
                                            </p:txEl>
                                          </p:spTgt>
                                        </p:tgtEl>
                                        <p:attrNameLst>
                                          <p:attrName>style.visibility</p:attrName>
                                        </p:attrNameLst>
                                      </p:cBhvr>
                                      <p:to>
                                        <p:strVal val="visible"/>
                                      </p:to>
                                    </p:set>
                                    <p:anim calcmode="lin" valueType="num">
                                      <p:cBhvr additive="base">
                                        <p:cTn id="43" dur="500" fill="hold"/>
                                        <p:tgtEl>
                                          <p:spTgt spid="8091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091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1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533400"/>
            <a:ext cx="5943599" cy="6001643"/>
          </a:xfrm>
          <a:prstGeom prst="rect">
            <a:avLst/>
          </a:prstGeom>
          <a:noFill/>
        </p:spPr>
        <p:txBody>
          <a:bodyPr wrap="square" rtlCol="0">
            <a:spAutoFit/>
          </a:bodyPr>
          <a:lstStyle/>
          <a:p>
            <a:r>
              <a:rPr lang="en-US" dirty="0" smtClean="0"/>
              <a:t>Richard Feynman:</a:t>
            </a:r>
          </a:p>
          <a:p>
            <a:endParaRPr lang="en-US" dirty="0" smtClean="0"/>
          </a:p>
          <a:p>
            <a:r>
              <a:rPr lang="en-US" dirty="0" smtClean="0"/>
              <a:t>“If</a:t>
            </a:r>
            <a:r>
              <a:rPr lang="en-US" dirty="0" smtClean="0"/>
              <a:t>, in some cataclysm, all of scientific knowledge were to be destroyed, and only one sentence passed on to the next generation of creatures, what statement would contain the most information in the fewest words? I believe it is the atomic hypothesis that all things are made of atoms — little particles that move around in perpetual motion, attracting each other when they are a little distance apart, but repelling upon being squeezed into one another. In that one sentence, you will see, there is an enormous amount of information about the world, if just a little imagination and thinking are </a:t>
            </a:r>
            <a:r>
              <a:rPr lang="en-US" smtClean="0"/>
              <a:t>applied</a:t>
            </a:r>
            <a:r>
              <a:rPr lang="en-US" smtClean="0"/>
              <a:t>.”</a:t>
            </a:r>
            <a:endParaRPr lang="en-US" dirty="0"/>
          </a:p>
        </p:txBody>
      </p:sp>
      <p:pic>
        <p:nvPicPr>
          <p:cNvPr id="1026" name="Picture 2" descr="https://i1.wp.com/www.brainpickings.org/wp-content/uploads/2012/05/feynman.jpg?w=680&amp;ssl=1"/>
          <p:cNvPicPr>
            <a:picLocks noChangeAspect="1" noChangeArrowheads="1"/>
          </p:cNvPicPr>
          <p:nvPr/>
        </p:nvPicPr>
        <p:blipFill>
          <a:blip r:embed="rId2" cstate="print"/>
          <a:srcRect r="14667"/>
          <a:stretch>
            <a:fillRect/>
          </a:stretch>
        </p:blipFill>
        <p:spPr bwMode="auto">
          <a:xfrm>
            <a:off x="0" y="381000"/>
            <a:ext cx="2438400" cy="20574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026"/>
          <p:cNvSpPr txBox="1">
            <a:spLocks noChangeArrowheads="1"/>
          </p:cNvSpPr>
          <p:nvPr/>
        </p:nvSpPr>
        <p:spPr bwMode="auto">
          <a:xfrm>
            <a:off x="304800" y="0"/>
            <a:ext cx="5410200" cy="762000"/>
          </a:xfrm>
          <a:prstGeom prst="rect">
            <a:avLst/>
          </a:prstGeom>
          <a:noFill/>
          <a:ln w="9525">
            <a:noFill/>
            <a:miter lim="800000"/>
            <a:headEnd/>
            <a:tailEnd/>
          </a:ln>
        </p:spPr>
        <p:txBody>
          <a:bodyPr>
            <a:spAutoFit/>
          </a:bodyPr>
          <a:lstStyle/>
          <a:p>
            <a:r>
              <a:rPr lang="en-US" sz="4400" b="1" u="sng"/>
              <a:t>J.J. Thomson</a:t>
            </a:r>
            <a:r>
              <a:rPr lang="en-US" sz="1800" b="1"/>
              <a:t> 1856 - 1940</a:t>
            </a:r>
            <a:endParaRPr lang="en-US" sz="700"/>
          </a:p>
        </p:txBody>
      </p:sp>
      <p:sp>
        <p:nvSpPr>
          <p:cNvPr id="111620" name="Text Box 1028"/>
          <p:cNvSpPr txBox="1">
            <a:spLocks noChangeArrowheads="1"/>
          </p:cNvSpPr>
          <p:nvPr/>
        </p:nvSpPr>
        <p:spPr bwMode="auto">
          <a:xfrm>
            <a:off x="152400" y="990600"/>
            <a:ext cx="4267200" cy="946150"/>
          </a:xfrm>
          <a:prstGeom prst="rect">
            <a:avLst/>
          </a:prstGeom>
          <a:noFill/>
          <a:ln w="38100">
            <a:noFill/>
            <a:miter lim="800000"/>
            <a:headEnd/>
            <a:tailEnd/>
          </a:ln>
        </p:spPr>
        <p:txBody>
          <a:bodyPr>
            <a:spAutoFit/>
          </a:bodyPr>
          <a:lstStyle/>
          <a:p>
            <a:pPr marL="457200" indent="-457200"/>
            <a:r>
              <a:rPr lang="en-US" sz="2800"/>
              <a:t>Discovers the electron </a:t>
            </a:r>
          </a:p>
          <a:p>
            <a:pPr marL="457200" indent="-457200"/>
            <a:r>
              <a:rPr lang="en-US" sz="2800"/>
              <a:t>e/m ratio </a:t>
            </a:r>
            <a:endParaRPr lang="en-US"/>
          </a:p>
        </p:txBody>
      </p:sp>
      <p:grpSp>
        <p:nvGrpSpPr>
          <p:cNvPr id="2" name="Group 1055"/>
          <p:cNvGrpSpPr>
            <a:grpSpLocks/>
          </p:cNvGrpSpPr>
          <p:nvPr/>
        </p:nvGrpSpPr>
        <p:grpSpPr bwMode="auto">
          <a:xfrm>
            <a:off x="-152400" y="2667000"/>
            <a:ext cx="3500438" cy="4191000"/>
            <a:chOff x="0" y="1584"/>
            <a:chExt cx="2205" cy="2640"/>
          </a:xfrm>
        </p:grpSpPr>
        <p:pic>
          <p:nvPicPr>
            <p:cNvPr id="3082" name="Picture 1051" descr="FG27_21"/>
            <p:cNvPicPr>
              <a:picLocks noChangeAspect="1" noChangeArrowheads="1"/>
            </p:cNvPicPr>
            <p:nvPr/>
          </p:nvPicPr>
          <p:blipFill>
            <a:blip r:embed="rId2" cstate="print"/>
            <a:srcRect l="29005" t="14000" r="27985" b="14000"/>
            <a:stretch>
              <a:fillRect/>
            </a:stretch>
          </p:blipFill>
          <p:spPr bwMode="auto">
            <a:xfrm>
              <a:off x="96" y="1920"/>
              <a:ext cx="2064" cy="2304"/>
            </a:xfrm>
            <a:prstGeom prst="rect">
              <a:avLst/>
            </a:prstGeom>
            <a:noFill/>
            <a:ln w="9525">
              <a:noFill/>
              <a:miter lim="800000"/>
              <a:headEnd/>
              <a:tailEnd/>
            </a:ln>
          </p:spPr>
        </p:pic>
        <p:sp>
          <p:nvSpPr>
            <p:cNvPr id="3083" name="Text Box 1052"/>
            <p:cNvSpPr txBox="1">
              <a:spLocks noChangeArrowheads="1"/>
            </p:cNvSpPr>
            <p:nvPr/>
          </p:nvSpPr>
          <p:spPr bwMode="auto">
            <a:xfrm>
              <a:off x="0" y="1584"/>
              <a:ext cx="2205" cy="327"/>
            </a:xfrm>
            <a:prstGeom prst="rect">
              <a:avLst/>
            </a:prstGeom>
            <a:noFill/>
            <a:ln w="38100">
              <a:noFill/>
              <a:miter lim="800000"/>
              <a:headEnd/>
              <a:tailEnd/>
            </a:ln>
          </p:spPr>
          <p:txBody>
            <a:bodyPr wrap="none">
              <a:spAutoFit/>
            </a:bodyPr>
            <a:lstStyle/>
            <a:p>
              <a:r>
                <a:rPr lang="en-US" sz="2800"/>
                <a:t>“Plum Pudding” model</a:t>
              </a:r>
            </a:p>
          </p:txBody>
        </p:sp>
      </p:grpSp>
      <p:pic>
        <p:nvPicPr>
          <p:cNvPr id="3077" name="Picture 1054" descr="FG27_02"/>
          <p:cNvPicPr>
            <a:picLocks noChangeAspect="1" noChangeArrowheads="1"/>
          </p:cNvPicPr>
          <p:nvPr/>
        </p:nvPicPr>
        <p:blipFill>
          <a:blip r:embed="rId3" cstate="print"/>
          <a:srcRect/>
          <a:stretch>
            <a:fillRect/>
          </a:stretch>
        </p:blipFill>
        <p:spPr bwMode="auto">
          <a:xfrm>
            <a:off x="3352800" y="3759200"/>
            <a:ext cx="4648200" cy="3098800"/>
          </a:xfrm>
          <a:prstGeom prst="rect">
            <a:avLst/>
          </a:prstGeom>
          <a:noFill/>
          <a:ln w="9525">
            <a:noFill/>
            <a:miter lim="800000"/>
            <a:headEnd/>
            <a:tailEnd/>
          </a:ln>
        </p:spPr>
      </p:pic>
      <p:grpSp>
        <p:nvGrpSpPr>
          <p:cNvPr id="3078" name="Group 1059"/>
          <p:cNvGrpSpPr>
            <a:grpSpLocks/>
          </p:cNvGrpSpPr>
          <p:nvPr/>
        </p:nvGrpSpPr>
        <p:grpSpPr bwMode="auto">
          <a:xfrm>
            <a:off x="2252663" y="2239963"/>
            <a:ext cx="4640262" cy="2378075"/>
            <a:chOff x="0" y="0"/>
            <a:chExt cx="2923" cy="1498"/>
          </a:xfrm>
        </p:grpSpPr>
        <p:sp>
          <p:nvSpPr>
            <p:cNvPr id="3080" name="Rectangle 1056"/>
            <p:cNvSpPr>
              <a:spLocks noChangeArrowheads="1"/>
            </p:cNvSpPr>
            <p:nvPr/>
          </p:nvSpPr>
          <p:spPr bwMode="auto">
            <a:xfrm>
              <a:off x="0" y="0"/>
              <a:ext cx="2923" cy="0"/>
            </a:xfrm>
            <a:prstGeom prst="rect">
              <a:avLst/>
            </a:prstGeom>
            <a:noFill/>
            <a:ln w="38100">
              <a:noFill/>
              <a:miter lim="800000"/>
              <a:headEnd/>
              <a:tailEnd/>
            </a:ln>
          </p:spPr>
          <p:txBody>
            <a:bodyPr>
              <a:spAutoFit/>
            </a:bodyPr>
            <a:lstStyle/>
            <a:p>
              <a:endParaRPr lang="en-US"/>
            </a:p>
          </p:txBody>
        </p:sp>
        <p:sp>
          <p:nvSpPr>
            <p:cNvPr id="3081" name="Rectangle 1057"/>
            <p:cNvSpPr>
              <a:spLocks noChangeArrowheads="1"/>
            </p:cNvSpPr>
            <p:nvPr/>
          </p:nvSpPr>
          <p:spPr bwMode="auto">
            <a:xfrm>
              <a:off x="0" y="0"/>
              <a:ext cx="2923" cy="1498"/>
            </a:xfrm>
            <a:prstGeom prst="rect">
              <a:avLst/>
            </a:prstGeom>
            <a:noFill/>
            <a:ln w="38100">
              <a:noFill/>
              <a:miter lim="800000"/>
              <a:headEnd/>
              <a:tailEnd/>
            </a:ln>
          </p:spPr>
          <p:txBody>
            <a:bodyPr/>
            <a:lstStyle/>
            <a:p>
              <a:r>
                <a:rPr lang="en-US" sz="800">
                  <a:latin typeface="Verdana" pitchFamily="34" charset="0"/>
                </a:rPr>
                <a:t>  </a:t>
              </a:r>
              <a:r>
                <a:rPr lang="en-US" sz="14200">
                  <a:latin typeface="Verdana" pitchFamily="34" charset="0"/>
                </a:rPr>
                <a:t> </a:t>
              </a:r>
              <a:r>
                <a:rPr lang="en-US" sz="800">
                  <a:latin typeface="Verdana" pitchFamily="34" charset="0"/>
                </a:rPr>
                <a:t>                                          </a:t>
              </a:r>
            </a:p>
            <a:p>
              <a:pPr eaLnBrk="0" hangingPunct="0"/>
              <a:endParaRPr lang="en-US" sz="800">
                <a:latin typeface="Verdana" pitchFamily="34" charset="0"/>
              </a:endParaRPr>
            </a:p>
          </p:txBody>
        </p:sp>
      </p:grpSp>
      <p:pic>
        <p:nvPicPr>
          <p:cNvPr id="3079" name="Picture 1058" descr="J.J. Thomson"/>
          <p:cNvPicPr>
            <a:picLocks noChangeAspect="1" noChangeArrowheads="1"/>
          </p:cNvPicPr>
          <p:nvPr/>
        </p:nvPicPr>
        <p:blipFill>
          <a:blip r:embed="rId4" cstate="print"/>
          <a:srcRect/>
          <a:stretch>
            <a:fillRect/>
          </a:stretch>
        </p:blipFill>
        <p:spPr bwMode="auto">
          <a:xfrm>
            <a:off x="3479800" y="2362200"/>
            <a:ext cx="1562100"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620">
                                            <p:txEl>
                                              <p:pRg st="0" end="0"/>
                                            </p:txEl>
                                          </p:spTgt>
                                        </p:tgtEl>
                                        <p:attrNameLst>
                                          <p:attrName>style.visibility</p:attrName>
                                        </p:attrNameLst>
                                      </p:cBhvr>
                                      <p:to>
                                        <p:strVal val="visible"/>
                                      </p:to>
                                    </p:set>
                                    <p:animEffect transition="in" filter="dissolve">
                                      <p:cBhvr>
                                        <p:cTn id="7" dur="500"/>
                                        <p:tgtEl>
                                          <p:spTgt spid="1116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620">
                                            <p:txEl>
                                              <p:pRg st="1" end="1"/>
                                            </p:txEl>
                                          </p:spTgt>
                                        </p:tgtEl>
                                        <p:attrNameLst>
                                          <p:attrName>style.visibility</p:attrName>
                                        </p:attrNameLst>
                                      </p:cBhvr>
                                      <p:to>
                                        <p:strVal val="visible"/>
                                      </p:to>
                                    </p:set>
                                    <p:animEffect transition="in" filter="dissolve">
                                      <p:cBhvr>
                                        <p:cTn id="12" dur="500"/>
                                        <p:tgtEl>
                                          <p:spTgt spid="1116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050"/>
          <p:cNvSpPr txBox="1">
            <a:spLocks noChangeArrowheads="1"/>
          </p:cNvSpPr>
          <p:nvPr/>
        </p:nvSpPr>
        <p:spPr bwMode="auto">
          <a:xfrm>
            <a:off x="304800" y="0"/>
            <a:ext cx="8305800" cy="762000"/>
          </a:xfrm>
          <a:prstGeom prst="rect">
            <a:avLst/>
          </a:prstGeom>
          <a:noFill/>
          <a:ln w="9525">
            <a:noFill/>
            <a:miter lim="800000"/>
            <a:headEnd/>
            <a:tailEnd/>
          </a:ln>
        </p:spPr>
        <p:txBody>
          <a:bodyPr>
            <a:spAutoFit/>
          </a:bodyPr>
          <a:lstStyle/>
          <a:p>
            <a:r>
              <a:rPr lang="en-US" sz="4400" b="1" u="sng"/>
              <a:t>Ernest Rutherford</a:t>
            </a:r>
            <a:r>
              <a:rPr lang="en-US" sz="4400" b="1"/>
              <a:t> </a:t>
            </a:r>
            <a:r>
              <a:rPr lang="en-US" b="1"/>
              <a:t>(1871-1937)</a:t>
            </a:r>
            <a:endParaRPr lang="en-US" sz="900"/>
          </a:p>
        </p:txBody>
      </p:sp>
      <p:sp>
        <p:nvSpPr>
          <p:cNvPr id="4099" name="Text Box 2052"/>
          <p:cNvSpPr txBox="1">
            <a:spLocks noChangeArrowheads="1"/>
          </p:cNvSpPr>
          <p:nvPr/>
        </p:nvSpPr>
        <p:spPr bwMode="auto">
          <a:xfrm>
            <a:off x="152400" y="990600"/>
            <a:ext cx="6477000" cy="822325"/>
          </a:xfrm>
          <a:prstGeom prst="rect">
            <a:avLst/>
          </a:prstGeom>
          <a:noFill/>
          <a:ln w="38100">
            <a:noFill/>
            <a:miter lim="800000"/>
            <a:headEnd/>
            <a:tailEnd/>
          </a:ln>
        </p:spPr>
        <p:txBody>
          <a:bodyPr>
            <a:spAutoFit/>
          </a:bodyPr>
          <a:lstStyle/>
          <a:p>
            <a:pPr marL="457200" indent="-457200"/>
            <a:r>
              <a:rPr lang="en-US"/>
              <a:t>Scattering of </a:t>
            </a:r>
            <a:r>
              <a:rPr lang="en-US">
                <a:sym typeface="Symbol" pitchFamily="18" charset="2"/>
              </a:rPr>
              <a:t>  (an  is 2p2n – He nucleus)</a:t>
            </a:r>
          </a:p>
          <a:p>
            <a:pPr marL="457200" indent="-457200"/>
            <a:r>
              <a:rPr lang="en-US">
                <a:sym typeface="Symbol" pitchFamily="18" charset="2"/>
              </a:rPr>
              <a:t>surprising results:</a:t>
            </a:r>
          </a:p>
        </p:txBody>
      </p:sp>
      <p:pic>
        <p:nvPicPr>
          <p:cNvPr id="124936" name="Picture 2056" descr="FG27_23A"/>
          <p:cNvPicPr>
            <a:picLocks noChangeAspect="1" noChangeArrowheads="1"/>
          </p:cNvPicPr>
          <p:nvPr/>
        </p:nvPicPr>
        <p:blipFill>
          <a:blip r:embed="rId2" cstate="print"/>
          <a:srcRect t="11842" b="11185"/>
          <a:stretch>
            <a:fillRect/>
          </a:stretch>
        </p:blipFill>
        <p:spPr bwMode="auto">
          <a:xfrm>
            <a:off x="152400" y="2667000"/>
            <a:ext cx="7924800" cy="4067175"/>
          </a:xfrm>
          <a:prstGeom prst="rect">
            <a:avLst/>
          </a:prstGeom>
          <a:noFill/>
          <a:ln w="9525">
            <a:noFill/>
            <a:miter lim="800000"/>
            <a:headEnd/>
            <a:tailEnd/>
          </a:ln>
        </p:spPr>
      </p:pic>
      <p:grpSp>
        <p:nvGrpSpPr>
          <p:cNvPr id="4101" name="Group 2062"/>
          <p:cNvGrpSpPr>
            <a:grpSpLocks/>
          </p:cNvGrpSpPr>
          <p:nvPr/>
        </p:nvGrpSpPr>
        <p:grpSpPr bwMode="auto">
          <a:xfrm>
            <a:off x="2252663" y="1428750"/>
            <a:ext cx="4640262" cy="4000500"/>
            <a:chOff x="0" y="0"/>
            <a:chExt cx="2923" cy="2520"/>
          </a:xfrm>
        </p:grpSpPr>
        <p:sp>
          <p:nvSpPr>
            <p:cNvPr id="4103" name="Rectangle 2057"/>
            <p:cNvSpPr>
              <a:spLocks noChangeArrowheads="1"/>
            </p:cNvSpPr>
            <p:nvPr/>
          </p:nvSpPr>
          <p:spPr bwMode="auto">
            <a:xfrm>
              <a:off x="0" y="0"/>
              <a:ext cx="2923" cy="0"/>
            </a:xfrm>
            <a:prstGeom prst="rect">
              <a:avLst/>
            </a:prstGeom>
            <a:noFill/>
            <a:ln w="38100">
              <a:noFill/>
              <a:miter lim="800000"/>
              <a:headEnd/>
              <a:tailEnd/>
            </a:ln>
          </p:spPr>
          <p:txBody>
            <a:bodyPr>
              <a:spAutoFit/>
            </a:bodyPr>
            <a:lstStyle/>
            <a:p>
              <a:endParaRPr lang="en-US"/>
            </a:p>
          </p:txBody>
        </p:sp>
        <p:grpSp>
          <p:nvGrpSpPr>
            <p:cNvPr id="4104" name="Group 2061"/>
            <p:cNvGrpSpPr>
              <a:grpSpLocks/>
            </p:cNvGrpSpPr>
            <p:nvPr/>
          </p:nvGrpSpPr>
          <p:grpSpPr bwMode="auto">
            <a:xfrm>
              <a:off x="0" y="0"/>
              <a:ext cx="2592" cy="2520"/>
              <a:chOff x="0" y="2520"/>
              <a:chExt cx="2592" cy="2520"/>
            </a:xfrm>
          </p:grpSpPr>
          <p:sp>
            <p:nvSpPr>
              <p:cNvPr id="4105" name="Rectangle 2058"/>
              <p:cNvSpPr>
                <a:spLocks noChangeArrowheads="1"/>
              </p:cNvSpPr>
              <p:nvPr/>
            </p:nvSpPr>
            <p:spPr bwMode="auto">
              <a:xfrm>
                <a:off x="0" y="2520"/>
                <a:ext cx="2592" cy="2520"/>
              </a:xfrm>
              <a:prstGeom prst="rect">
                <a:avLst/>
              </a:prstGeom>
              <a:noFill/>
              <a:ln w="38100">
                <a:noFill/>
                <a:miter lim="800000"/>
                <a:headEnd/>
                <a:tailEnd/>
              </a:ln>
            </p:spPr>
            <p:txBody>
              <a:bodyPr>
                <a:spAutoFit/>
              </a:bodyPr>
              <a:lstStyle/>
              <a:p>
                <a:endParaRPr lang="en-US"/>
              </a:p>
            </p:txBody>
          </p:sp>
          <p:sp>
            <p:nvSpPr>
              <p:cNvPr id="4106" name="Rectangle 2059"/>
              <p:cNvSpPr>
                <a:spLocks noChangeArrowheads="1"/>
              </p:cNvSpPr>
              <p:nvPr/>
            </p:nvSpPr>
            <p:spPr bwMode="auto">
              <a:xfrm>
                <a:off x="0" y="2520"/>
                <a:ext cx="2592" cy="1028"/>
              </a:xfrm>
              <a:prstGeom prst="rect">
                <a:avLst/>
              </a:prstGeom>
              <a:noFill/>
              <a:ln w="38100">
                <a:noFill/>
                <a:miter lim="800000"/>
                <a:headEnd/>
                <a:tailEnd/>
              </a:ln>
            </p:spPr>
            <p:txBody>
              <a:bodyPr/>
              <a:lstStyle/>
              <a:p>
                <a:r>
                  <a:rPr lang="en-US" sz="800">
                    <a:latin typeface="Verdana" pitchFamily="34" charset="0"/>
                  </a:rPr>
                  <a:t>  </a:t>
                </a:r>
                <a:r>
                  <a:rPr lang="en-US" sz="10100">
                    <a:latin typeface="Verdana" pitchFamily="34" charset="0"/>
                  </a:rPr>
                  <a:t> </a:t>
                </a:r>
                <a:r>
                  <a:rPr lang="en-US" sz="800">
                    <a:latin typeface="Verdana" pitchFamily="34" charset="0"/>
                  </a:rPr>
                  <a:t>                              </a:t>
                </a:r>
              </a:p>
            </p:txBody>
          </p:sp>
        </p:grpSp>
      </p:grpSp>
      <p:pic>
        <p:nvPicPr>
          <p:cNvPr id="4102" name="Picture 2060" descr="Ernest Rutherford"/>
          <p:cNvPicPr>
            <a:picLocks noChangeAspect="1" noChangeArrowheads="1"/>
          </p:cNvPicPr>
          <p:nvPr/>
        </p:nvPicPr>
        <p:blipFill>
          <a:blip r:embed="rId3" cstate="print"/>
          <a:srcRect/>
          <a:stretch>
            <a:fillRect/>
          </a:stretch>
        </p:blipFill>
        <p:spPr bwMode="auto">
          <a:xfrm>
            <a:off x="6934200" y="228600"/>
            <a:ext cx="1143000" cy="1611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4936"/>
                                        </p:tgtEl>
                                        <p:attrNameLst>
                                          <p:attrName>style.visibility</p:attrName>
                                        </p:attrNameLst>
                                      </p:cBhvr>
                                      <p:to>
                                        <p:strVal val="visible"/>
                                      </p:to>
                                    </p:set>
                                    <p:animEffect transition="in" filter="dissolve">
                                      <p:cBhvr>
                                        <p:cTn id="7" dur="500"/>
                                        <p:tgtEl>
                                          <p:spTgt spid="124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lphascat"/>
          <p:cNvPicPr>
            <a:picLocks noChangeAspect="1" noChangeArrowheads="1"/>
          </p:cNvPicPr>
          <p:nvPr/>
        </p:nvPicPr>
        <p:blipFill>
          <a:blip r:embed="rId2" cstate="print"/>
          <a:srcRect/>
          <a:stretch>
            <a:fillRect/>
          </a:stretch>
        </p:blipFill>
        <p:spPr bwMode="auto">
          <a:xfrm>
            <a:off x="2895600" y="457200"/>
            <a:ext cx="6096000" cy="5805488"/>
          </a:xfrm>
          <a:prstGeom prst="rect">
            <a:avLst/>
          </a:prstGeom>
          <a:noFill/>
          <a:ln w="9525">
            <a:noFill/>
            <a:miter lim="800000"/>
            <a:headEnd/>
            <a:tailEnd/>
          </a:ln>
        </p:spPr>
      </p:pic>
      <p:sp>
        <p:nvSpPr>
          <p:cNvPr id="135171" name="Text Box 3"/>
          <p:cNvSpPr txBox="1">
            <a:spLocks noChangeArrowheads="1"/>
          </p:cNvSpPr>
          <p:nvPr/>
        </p:nvSpPr>
        <p:spPr bwMode="auto">
          <a:xfrm>
            <a:off x="136525" y="422275"/>
            <a:ext cx="2606675" cy="2654300"/>
          </a:xfrm>
          <a:prstGeom prst="rect">
            <a:avLst/>
          </a:prstGeom>
          <a:noFill/>
          <a:ln w="38100">
            <a:noFill/>
            <a:miter lim="800000"/>
            <a:headEnd/>
            <a:tailEnd/>
          </a:ln>
        </p:spPr>
        <p:txBody>
          <a:bodyPr>
            <a:spAutoFit/>
          </a:bodyPr>
          <a:lstStyle/>
          <a:p>
            <a:r>
              <a:rPr lang="en-US" sz="2800"/>
              <a:t>Most Alphas are not deflected much</a:t>
            </a:r>
          </a:p>
          <a:p>
            <a:endParaRPr lang="en-US" sz="2800"/>
          </a:p>
          <a:p>
            <a:r>
              <a:rPr lang="en-US" sz="2800"/>
              <a:t>More deflection closer to nuclei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dissolve">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5171">
                                            <p:txEl>
                                              <p:pRg st="2" end="2"/>
                                            </p:txEl>
                                          </p:spTgt>
                                        </p:tgtEl>
                                        <p:attrNameLst>
                                          <p:attrName>style.visibility</p:attrName>
                                        </p:attrNameLst>
                                      </p:cBhvr>
                                      <p:to>
                                        <p:strVal val="visible"/>
                                      </p:to>
                                    </p:set>
                                    <p:animEffect transition="in" filter="dissolve">
                                      <p:cBhvr>
                                        <p:cTn id="12" dur="500"/>
                                        <p:tgtEl>
                                          <p:spTgt spid="135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0"/>
            <a:ext cx="8305800" cy="762000"/>
          </a:xfrm>
          <a:prstGeom prst="rect">
            <a:avLst/>
          </a:prstGeom>
          <a:noFill/>
          <a:ln w="9525">
            <a:noFill/>
            <a:miter lim="800000"/>
            <a:headEnd/>
            <a:tailEnd/>
          </a:ln>
        </p:spPr>
        <p:txBody>
          <a:bodyPr>
            <a:spAutoFit/>
          </a:bodyPr>
          <a:lstStyle/>
          <a:p>
            <a:r>
              <a:rPr lang="en-US" sz="4400" b="1" u="sng"/>
              <a:t>Ernest Rutherford</a:t>
            </a:r>
            <a:r>
              <a:rPr lang="en-US" sz="4400" b="1"/>
              <a:t> </a:t>
            </a:r>
            <a:r>
              <a:rPr lang="en-US" b="1"/>
              <a:t>(1837-1937)</a:t>
            </a:r>
            <a:endParaRPr lang="en-US" sz="900"/>
          </a:p>
        </p:txBody>
      </p:sp>
      <p:sp>
        <p:nvSpPr>
          <p:cNvPr id="6147" name="Text Box 4"/>
          <p:cNvSpPr txBox="1">
            <a:spLocks noChangeArrowheads="1"/>
          </p:cNvSpPr>
          <p:nvPr/>
        </p:nvSpPr>
        <p:spPr bwMode="auto">
          <a:xfrm>
            <a:off x="152400" y="762000"/>
            <a:ext cx="4800600" cy="822325"/>
          </a:xfrm>
          <a:prstGeom prst="rect">
            <a:avLst/>
          </a:prstGeom>
          <a:noFill/>
          <a:ln w="38100">
            <a:noFill/>
            <a:miter lim="800000"/>
            <a:headEnd/>
            <a:tailEnd/>
          </a:ln>
        </p:spPr>
        <p:txBody>
          <a:bodyPr>
            <a:spAutoFit/>
          </a:bodyPr>
          <a:lstStyle/>
          <a:p>
            <a:pPr marL="457200" indent="-457200"/>
            <a:r>
              <a:rPr lang="en-US"/>
              <a:t>Rutherford’s atom:</a:t>
            </a:r>
          </a:p>
          <a:p>
            <a:pPr marL="457200" indent="-457200"/>
            <a:r>
              <a:rPr lang="en-US"/>
              <a:t>(It has a nucleus)</a:t>
            </a:r>
          </a:p>
        </p:txBody>
      </p:sp>
      <p:pic>
        <p:nvPicPr>
          <p:cNvPr id="6148" name="Picture 6" descr="FG27_24"/>
          <p:cNvPicPr>
            <a:picLocks noChangeAspect="1" noChangeArrowheads="1"/>
          </p:cNvPicPr>
          <p:nvPr/>
        </p:nvPicPr>
        <p:blipFill>
          <a:blip r:embed="rId3" cstate="print"/>
          <a:srcRect l="33006" t="21500" r="31985" b="20000"/>
          <a:stretch>
            <a:fillRect/>
          </a:stretch>
        </p:blipFill>
        <p:spPr bwMode="auto">
          <a:xfrm>
            <a:off x="152400" y="2667000"/>
            <a:ext cx="3624263" cy="4038600"/>
          </a:xfrm>
          <a:prstGeom prst="rect">
            <a:avLst/>
          </a:prstGeom>
          <a:noFill/>
          <a:ln w="9525">
            <a:noFill/>
            <a:miter lim="800000"/>
            <a:headEnd/>
            <a:tailEnd/>
          </a:ln>
        </p:spPr>
      </p:pic>
      <p:sp>
        <p:nvSpPr>
          <p:cNvPr id="132103" name="Text Box 7"/>
          <p:cNvSpPr txBox="1">
            <a:spLocks noChangeArrowheads="1"/>
          </p:cNvSpPr>
          <p:nvPr/>
        </p:nvSpPr>
        <p:spPr bwMode="auto">
          <a:xfrm>
            <a:off x="4114800" y="990600"/>
            <a:ext cx="4800600" cy="4357688"/>
          </a:xfrm>
          <a:prstGeom prst="rect">
            <a:avLst/>
          </a:prstGeom>
          <a:noFill/>
          <a:ln w="38100">
            <a:noFill/>
            <a:miter lim="800000"/>
            <a:headEnd/>
            <a:tailEnd/>
          </a:ln>
        </p:spPr>
        <p:txBody>
          <a:bodyPr>
            <a:spAutoFit/>
          </a:bodyPr>
          <a:lstStyle/>
          <a:p>
            <a:pPr marL="457200" indent="-457200"/>
            <a:r>
              <a:rPr lang="en-US" sz="3200" u="sng"/>
              <a:t>But is also has problems:</a:t>
            </a:r>
          </a:p>
          <a:p>
            <a:pPr marL="457200" indent="-457200">
              <a:buFontTx/>
              <a:buChar char="•"/>
            </a:pPr>
            <a:r>
              <a:rPr lang="en-US" sz="3200"/>
              <a:t>Why doesn’t the electron radiate energy?</a:t>
            </a:r>
          </a:p>
          <a:p>
            <a:pPr marL="457200" indent="-457200">
              <a:buFontTx/>
              <a:buChar char="•"/>
            </a:pPr>
            <a:r>
              <a:rPr lang="en-US" sz="3200"/>
              <a:t>How does this explain the spectral lines they had been observing?</a:t>
            </a:r>
          </a:p>
          <a:p>
            <a:pPr marL="457200" indent="-457200">
              <a:buFontTx/>
              <a:buChar char="•"/>
            </a:pPr>
            <a:endParaRPr lang="en-US" sz="3200"/>
          </a:p>
          <a:p>
            <a:pPr marL="457200" indent="-457200"/>
            <a:r>
              <a:rPr lang="en-US" sz="2800"/>
              <a:t>I won’t Bohr you with the solution to this right now…</a:t>
            </a:r>
          </a:p>
        </p:txBody>
      </p:sp>
      <p:sp>
        <p:nvSpPr>
          <p:cNvPr id="6150" name="Text Box 8"/>
          <p:cNvSpPr txBox="1">
            <a:spLocks noChangeArrowheads="1"/>
          </p:cNvSpPr>
          <p:nvPr/>
        </p:nvSpPr>
        <p:spPr bwMode="auto">
          <a:xfrm>
            <a:off x="3886200" y="5334000"/>
            <a:ext cx="4114800" cy="1190625"/>
          </a:xfrm>
          <a:prstGeom prst="rect">
            <a:avLst/>
          </a:prstGeom>
          <a:noFill/>
          <a:ln w="38100">
            <a:noFill/>
            <a:miter lim="800000"/>
            <a:headEnd/>
            <a:tailEnd/>
          </a:ln>
        </p:spPr>
        <p:txBody>
          <a:bodyPr>
            <a:spAutoFit/>
          </a:bodyPr>
          <a:lstStyle/>
          <a:p>
            <a:r>
              <a:rPr lang="en-US" sz="1800"/>
              <a:t>Size of atoms – you can see E-4 m</a:t>
            </a:r>
          </a:p>
          <a:p>
            <a:r>
              <a:rPr lang="en-US" sz="1800"/>
              <a:t>cm, mm, .1 mm, 100 papers, 1m paper </a:t>
            </a:r>
          </a:p>
          <a:p>
            <a:r>
              <a:rPr lang="en-US" sz="1800"/>
              <a:t>100 m paper, </a:t>
            </a:r>
          </a:p>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103">
                                            <p:txEl>
                                              <p:pRg st="0" end="0"/>
                                            </p:txEl>
                                          </p:spTgt>
                                        </p:tgtEl>
                                        <p:attrNameLst>
                                          <p:attrName>style.visibility</p:attrName>
                                        </p:attrNameLst>
                                      </p:cBhvr>
                                      <p:to>
                                        <p:strVal val="visible"/>
                                      </p:to>
                                    </p:set>
                                    <p:animEffect transition="in" filter="dissolve">
                                      <p:cBhvr>
                                        <p:cTn id="7" dur="500"/>
                                        <p:tgtEl>
                                          <p:spTgt spid="132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103">
                                            <p:txEl>
                                              <p:pRg st="1" end="1"/>
                                            </p:txEl>
                                          </p:spTgt>
                                        </p:tgtEl>
                                        <p:attrNameLst>
                                          <p:attrName>style.visibility</p:attrName>
                                        </p:attrNameLst>
                                      </p:cBhvr>
                                      <p:to>
                                        <p:strVal val="visible"/>
                                      </p:to>
                                    </p:set>
                                    <p:animEffect transition="in" filter="dissolve">
                                      <p:cBhvr>
                                        <p:cTn id="12" dur="500"/>
                                        <p:tgtEl>
                                          <p:spTgt spid="132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103">
                                            <p:txEl>
                                              <p:pRg st="2" end="2"/>
                                            </p:txEl>
                                          </p:spTgt>
                                        </p:tgtEl>
                                        <p:attrNameLst>
                                          <p:attrName>style.visibility</p:attrName>
                                        </p:attrNameLst>
                                      </p:cBhvr>
                                      <p:to>
                                        <p:strVal val="visible"/>
                                      </p:to>
                                    </p:set>
                                    <p:animEffect transition="in" filter="dissolve">
                                      <p:cBhvr>
                                        <p:cTn id="17" dur="500"/>
                                        <p:tgtEl>
                                          <p:spTgt spid="132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103">
                                            <p:txEl>
                                              <p:pRg st="4" end="4"/>
                                            </p:txEl>
                                          </p:spTgt>
                                        </p:tgtEl>
                                        <p:attrNameLst>
                                          <p:attrName>style.visibility</p:attrName>
                                        </p:attrNameLst>
                                      </p:cBhvr>
                                      <p:to>
                                        <p:strVal val="visible"/>
                                      </p:to>
                                    </p:set>
                                    <p:animEffect transition="in" filter="dissolve">
                                      <p:cBhvr>
                                        <p:cTn id="22" dur="500"/>
                                        <p:tgtEl>
                                          <p:spTgt spid="1321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0"/>
            <a:ext cx="8305800" cy="762000"/>
          </a:xfrm>
          <a:prstGeom prst="rect">
            <a:avLst/>
          </a:prstGeom>
          <a:noFill/>
          <a:ln w="9525">
            <a:noFill/>
            <a:miter lim="800000"/>
            <a:headEnd/>
            <a:tailEnd/>
          </a:ln>
        </p:spPr>
        <p:txBody>
          <a:bodyPr>
            <a:spAutoFit/>
          </a:bodyPr>
          <a:lstStyle/>
          <a:p>
            <a:r>
              <a:rPr lang="en-US" sz="4400" b="1" u="sng" dirty="0" smtClean="0"/>
              <a:t>Nuclear Radius</a:t>
            </a:r>
            <a:endParaRPr lang="en-US" sz="900" dirty="0"/>
          </a:p>
        </p:txBody>
      </p:sp>
      <p:pic>
        <p:nvPicPr>
          <p:cNvPr id="7171" name="Picture 2"/>
          <p:cNvPicPr>
            <a:picLocks noChangeAspect="1" noChangeArrowheads="1"/>
          </p:cNvPicPr>
          <p:nvPr/>
        </p:nvPicPr>
        <p:blipFill>
          <a:blip r:embed="rId3" cstate="print"/>
          <a:srcRect/>
          <a:stretch>
            <a:fillRect/>
          </a:stretch>
        </p:blipFill>
        <p:spPr bwMode="auto">
          <a:xfrm>
            <a:off x="304800" y="914400"/>
            <a:ext cx="4019550" cy="1009650"/>
          </a:xfrm>
          <a:prstGeom prst="rect">
            <a:avLst/>
          </a:prstGeom>
          <a:noFill/>
          <a:ln w="38100">
            <a:noFill/>
            <a:miter lim="800000"/>
            <a:headEnd/>
            <a:tailEnd/>
          </a:ln>
        </p:spPr>
      </p:pic>
      <p:sp>
        <p:nvSpPr>
          <p:cNvPr id="7172" name="TextBox 7"/>
          <p:cNvSpPr txBox="1">
            <a:spLocks noChangeArrowheads="1"/>
          </p:cNvSpPr>
          <p:nvPr/>
        </p:nvSpPr>
        <p:spPr bwMode="auto">
          <a:xfrm>
            <a:off x="2819400" y="1981200"/>
            <a:ext cx="4972050" cy="1384300"/>
          </a:xfrm>
          <a:prstGeom prst="rect">
            <a:avLst/>
          </a:prstGeom>
          <a:noFill/>
          <a:ln w="9525">
            <a:noFill/>
            <a:miter lim="800000"/>
            <a:headEnd/>
            <a:tailEnd/>
          </a:ln>
        </p:spPr>
        <p:txBody>
          <a:bodyPr wrap="none">
            <a:spAutoFit/>
          </a:bodyPr>
          <a:lstStyle/>
          <a:p>
            <a:r>
              <a:rPr lang="en-US" sz="2800"/>
              <a:t>R - Nuclear radius (m)</a:t>
            </a:r>
          </a:p>
          <a:p>
            <a:r>
              <a:rPr lang="en-US" sz="2800"/>
              <a:t>R</a:t>
            </a:r>
            <a:r>
              <a:rPr lang="en-US" sz="2800" baseline="-25000"/>
              <a:t>o</a:t>
            </a:r>
            <a:r>
              <a:rPr lang="en-US" sz="2800"/>
              <a:t> - Fermi Radius (1.20x10</a:t>
            </a:r>
            <a:r>
              <a:rPr lang="en-US" sz="2800" baseline="30000"/>
              <a:t>-15</a:t>
            </a:r>
            <a:r>
              <a:rPr lang="en-US" sz="2800"/>
              <a:t> m)</a:t>
            </a:r>
          </a:p>
          <a:p>
            <a:r>
              <a:rPr lang="en-US" sz="2800"/>
              <a:t>A - Mass # (#p +#n)</a:t>
            </a:r>
          </a:p>
        </p:txBody>
      </p:sp>
      <p:sp>
        <p:nvSpPr>
          <p:cNvPr id="7173" name="TextBox 5"/>
          <p:cNvSpPr txBox="1">
            <a:spLocks noChangeArrowheads="1"/>
          </p:cNvSpPr>
          <p:nvPr/>
        </p:nvSpPr>
        <p:spPr bwMode="auto">
          <a:xfrm>
            <a:off x="228601" y="3657600"/>
            <a:ext cx="8915400" cy="954107"/>
          </a:xfrm>
          <a:prstGeom prst="rect">
            <a:avLst/>
          </a:prstGeom>
          <a:noFill/>
          <a:ln w="9525">
            <a:noFill/>
            <a:miter lim="800000"/>
            <a:headEnd/>
            <a:tailEnd/>
          </a:ln>
        </p:spPr>
        <p:txBody>
          <a:bodyPr wrap="square">
            <a:spAutoFit/>
          </a:bodyPr>
          <a:lstStyle/>
          <a:p>
            <a:r>
              <a:rPr lang="en-US" sz="2800" dirty="0"/>
              <a:t>Example 1:  </a:t>
            </a:r>
            <a:r>
              <a:rPr lang="en-US" sz="2800" dirty="0" smtClean="0"/>
              <a:t>What is the radius of a Uranium 235 nucleus?  </a:t>
            </a:r>
            <a:r>
              <a:rPr lang="en-US" sz="2800" dirty="0"/>
              <a:t>(A = 235)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130175"/>
            <a:ext cx="4486100" cy="584775"/>
          </a:xfrm>
          <a:prstGeom prst="rect">
            <a:avLst/>
          </a:prstGeom>
          <a:noFill/>
          <a:ln w="38100">
            <a:noFill/>
            <a:miter lim="800000"/>
            <a:headEnd/>
            <a:tailEnd/>
          </a:ln>
        </p:spPr>
        <p:txBody>
          <a:bodyPr wrap="none">
            <a:spAutoFit/>
          </a:bodyPr>
          <a:lstStyle/>
          <a:p>
            <a:r>
              <a:rPr lang="en-US" sz="3200" b="1" u="sng" dirty="0"/>
              <a:t>Solving closest </a:t>
            </a:r>
            <a:r>
              <a:rPr lang="en-US" sz="3200" b="1" u="sng" dirty="0" smtClean="0"/>
              <a:t>approach</a:t>
            </a:r>
            <a:endParaRPr lang="en-US" sz="3200" b="1" u="sng" dirty="0"/>
          </a:p>
        </p:txBody>
      </p:sp>
      <p:sp>
        <p:nvSpPr>
          <p:cNvPr id="8195" name="Text Box 3"/>
          <p:cNvSpPr txBox="1">
            <a:spLocks noChangeArrowheads="1"/>
          </p:cNvSpPr>
          <p:nvPr/>
        </p:nvSpPr>
        <p:spPr bwMode="auto">
          <a:xfrm>
            <a:off x="381000" y="2209800"/>
            <a:ext cx="8474075" cy="1200150"/>
          </a:xfrm>
          <a:prstGeom prst="rect">
            <a:avLst/>
          </a:prstGeom>
          <a:noFill/>
          <a:ln w="38100">
            <a:noFill/>
            <a:miter lim="800000"/>
            <a:headEnd/>
            <a:tailEnd/>
          </a:ln>
        </p:spPr>
        <p:txBody>
          <a:bodyPr>
            <a:spAutoFit/>
          </a:bodyPr>
          <a:lstStyle/>
          <a:p>
            <a:r>
              <a:rPr lang="en-US" dirty="0"/>
              <a:t>Example 2:  What is the closest approach of an alpha </a:t>
            </a:r>
            <a:r>
              <a:rPr lang="en-US" dirty="0" smtClean="0"/>
              <a:t>particle </a:t>
            </a:r>
          </a:p>
          <a:p>
            <a:r>
              <a:rPr lang="en-US" dirty="0" smtClean="0"/>
              <a:t>(</a:t>
            </a:r>
            <a:r>
              <a:rPr lang="en-US" dirty="0"/>
              <a:t>m = 6.644x10</a:t>
            </a:r>
            <a:r>
              <a:rPr lang="en-US" baseline="30000" dirty="0"/>
              <a:t>−27</a:t>
            </a:r>
            <a:r>
              <a:rPr lang="en-US" dirty="0"/>
              <a:t> kg) </a:t>
            </a:r>
            <a:r>
              <a:rPr lang="en-US" dirty="0" smtClean="0"/>
              <a:t>going </a:t>
            </a:r>
            <a:r>
              <a:rPr lang="en-US" dirty="0"/>
              <a:t>2.6 x 10</a:t>
            </a:r>
            <a:r>
              <a:rPr lang="en-US" baseline="30000" dirty="0"/>
              <a:t>6</a:t>
            </a:r>
            <a:r>
              <a:rPr lang="en-US" dirty="0"/>
              <a:t> m/s if it approaches a carbon nucleus head on?</a:t>
            </a:r>
          </a:p>
        </p:txBody>
      </p:sp>
      <p:pic>
        <p:nvPicPr>
          <p:cNvPr id="8196" name="Picture 5" descr="FG27_23B"/>
          <p:cNvPicPr>
            <a:picLocks noChangeAspect="1" noChangeArrowheads="1"/>
          </p:cNvPicPr>
          <p:nvPr/>
        </p:nvPicPr>
        <p:blipFill>
          <a:blip r:embed="rId2" cstate="print"/>
          <a:srcRect l="18004" t="24500" r="12982" b="23000"/>
          <a:stretch>
            <a:fillRect/>
          </a:stretch>
        </p:blipFill>
        <p:spPr bwMode="auto">
          <a:xfrm>
            <a:off x="5181600" y="0"/>
            <a:ext cx="3962400" cy="2009775"/>
          </a:xfrm>
          <a:prstGeom prst="rect">
            <a:avLst/>
          </a:prstGeom>
          <a:noFill/>
          <a:ln w="9525">
            <a:noFill/>
            <a:miter lim="800000"/>
            <a:headEnd/>
            <a:tailEnd/>
          </a:ln>
        </p:spPr>
      </p:pic>
      <p:sp>
        <p:nvSpPr>
          <p:cNvPr id="8197" name="Text Box 6"/>
          <p:cNvSpPr txBox="1">
            <a:spLocks noChangeArrowheads="1"/>
          </p:cNvSpPr>
          <p:nvPr/>
        </p:nvSpPr>
        <p:spPr bwMode="auto">
          <a:xfrm>
            <a:off x="8382000" y="1295400"/>
            <a:ext cx="550863" cy="457200"/>
          </a:xfrm>
          <a:prstGeom prst="rect">
            <a:avLst/>
          </a:prstGeom>
          <a:noFill/>
          <a:ln w="38100">
            <a:noFill/>
            <a:miter lim="800000"/>
            <a:headEnd/>
            <a:tailEnd/>
          </a:ln>
        </p:spPr>
        <p:txBody>
          <a:bodyPr wrap="none">
            <a:spAutoFit/>
          </a:bodyPr>
          <a:lstStyle/>
          <a:p>
            <a:r>
              <a:rPr lang="en-US"/>
              <a:t>Q</a:t>
            </a:r>
            <a:r>
              <a:rPr lang="en-US" baseline="-25000"/>
              <a:t>N</a:t>
            </a:r>
          </a:p>
        </p:txBody>
      </p:sp>
      <p:sp>
        <p:nvSpPr>
          <p:cNvPr id="8198" name="Text Box 7"/>
          <p:cNvSpPr txBox="1">
            <a:spLocks noChangeArrowheads="1"/>
          </p:cNvSpPr>
          <p:nvPr/>
        </p:nvSpPr>
        <p:spPr bwMode="auto">
          <a:xfrm>
            <a:off x="5105400" y="1371600"/>
            <a:ext cx="506413" cy="457200"/>
          </a:xfrm>
          <a:prstGeom prst="rect">
            <a:avLst/>
          </a:prstGeom>
          <a:noFill/>
          <a:ln w="38100">
            <a:noFill/>
            <a:miter lim="800000"/>
            <a:headEnd/>
            <a:tailEnd/>
          </a:ln>
        </p:spPr>
        <p:txBody>
          <a:bodyPr wrap="none">
            <a:spAutoFit/>
          </a:bodyPr>
          <a:lstStyle/>
          <a:p>
            <a:r>
              <a:rPr lang="en-US"/>
              <a:t>Q</a:t>
            </a:r>
            <a:r>
              <a:rPr lang="en-US" baseline="-25000"/>
              <a:t>p</a:t>
            </a:r>
          </a:p>
        </p:txBody>
      </p:sp>
      <p:sp>
        <p:nvSpPr>
          <p:cNvPr id="8199" name="Text Box 8"/>
          <p:cNvSpPr txBox="1">
            <a:spLocks noChangeArrowheads="1"/>
          </p:cNvSpPr>
          <p:nvPr/>
        </p:nvSpPr>
        <p:spPr bwMode="auto">
          <a:xfrm>
            <a:off x="7908925" y="1108075"/>
            <a:ext cx="285750" cy="457200"/>
          </a:xfrm>
          <a:prstGeom prst="rect">
            <a:avLst/>
          </a:prstGeom>
          <a:noFill/>
          <a:ln w="38100">
            <a:noFill/>
            <a:miter lim="800000"/>
            <a:headEnd/>
            <a:tailEnd/>
          </a:ln>
        </p:spPr>
        <p:txBody>
          <a:bodyPr wrap="none">
            <a:spAutoFit/>
          </a:bodyPr>
          <a:lstStyle/>
          <a:p>
            <a:r>
              <a:rPr lang="en-US"/>
              <a:t>r</a:t>
            </a:r>
          </a:p>
        </p:txBody>
      </p:sp>
      <p:sp>
        <p:nvSpPr>
          <p:cNvPr id="8200" name="Line 9"/>
          <p:cNvSpPr>
            <a:spLocks noChangeShapeType="1"/>
          </p:cNvSpPr>
          <p:nvPr/>
        </p:nvSpPr>
        <p:spPr bwMode="auto">
          <a:xfrm>
            <a:off x="8382000" y="990600"/>
            <a:ext cx="304800" cy="152400"/>
          </a:xfrm>
          <a:prstGeom prst="line">
            <a:avLst/>
          </a:prstGeom>
          <a:noFill/>
          <a:ln w="38100">
            <a:solidFill>
              <a:schemeClr val="tx1"/>
            </a:solidFill>
            <a:round/>
            <a:headEnd/>
            <a:tailEnd/>
          </a:ln>
        </p:spPr>
        <p:txBody>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381000" y="838200"/>
            <a:ext cx="1257300" cy="51435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81000" y="1524000"/>
            <a:ext cx="14478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04800" y="130175"/>
            <a:ext cx="4486100" cy="584775"/>
          </a:xfrm>
          <a:prstGeom prst="rect">
            <a:avLst/>
          </a:prstGeom>
          <a:noFill/>
          <a:ln w="38100">
            <a:noFill/>
            <a:miter lim="800000"/>
            <a:headEnd/>
            <a:tailEnd/>
          </a:ln>
        </p:spPr>
        <p:txBody>
          <a:bodyPr wrap="none">
            <a:spAutoFit/>
          </a:bodyPr>
          <a:lstStyle/>
          <a:p>
            <a:r>
              <a:rPr lang="en-US" sz="3200" b="1" u="sng" dirty="0"/>
              <a:t>Solving closest </a:t>
            </a:r>
            <a:r>
              <a:rPr lang="en-US" sz="3200" b="1" u="sng" dirty="0" smtClean="0"/>
              <a:t>approach</a:t>
            </a:r>
            <a:endParaRPr lang="en-US" sz="3200" b="1" u="sng" dirty="0"/>
          </a:p>
        </p:txBody>
      </p:sp>
      <p:sp>
        <p:nvSpPr>
          <p:cNvPr id="9219" name="Text Box 3"/>
          <p:cNvSpPr txBox="1">
            <a:spLocks noChangeArrowheads="1"/>
          </p:cNvSpPr>
          <p:nvPr/>
        </p:nvSpPr>
        <p:spPr bwMode="auto">
          <a:xfrm>
            <a:off x="381000" y="2209800"/>
            <a:ext cx="8474075" cy="1200150"/>
          </a:xfrm>
          <a:prstGeom prst="rect">
            <a:avLst/>
          </a:prstGeom>
          <a:noFill/>
          <a:ln w="38100">
            <a:noFill/>
            <a:miter lim="800000"/>
            <a:headEnd/>
            <a:tailEnd/>
          </a:ln>
        </p:spPr>
        <p:txBody>
          <a:bodyPr>
            <a:spAutoFit/>
          </a:bodyPr>
          <a:lstStyle/>
          <a:p>
            <a:r>
              <a:rPr lang="en-US"/>
              <a:t>Example 3:  Through what potential must you accelerate an alpha particle to penetrate a Uranium-235 (Z = 92) nucleus?  (r = 7.4 fm) </a:t>
            </a:r>
          </a:p>
          <a:p>
            <a:r>
              <a:rPr lang="en-US"/>
              <a:t>(1 fm = 1x10</a:t>
            </a:r>
            <a:r>
              <a:rPr lang="en-US" baseline="30000"/>
              <a:t>-15</a:t>
            </a:r>
            <a:r>
              <a:rPr lang="en-US"/>
              <a:t> m)</a:t>
            </a:r>
          </a:p>
        </p:txBody>
      </p:sp>
      <p:pic>
        <p:nvPicPr>
          <p:cNvPr id="9220" name="Picture 5" descr="FG27_23B"/>
          <p:cNvPicPr>
            <a:picLocks noChangeAspect="1" noChangeArrowheads="1"/>
          </p:cNvPicPr>
          <p:nvPr/>
        </p:nvPicPr>
        <p:blipFill>
          <a:blip r:embed="rId2" cstate="print"/>
          <a:srcRect l="18004" t="24500" r="12982" b="23000"/>
          <a:stretch>
            <a:fillRect/>
          </a:stretch>
        </p:blipFill>
        <p:spPr bwMode="auto">
          <a:xfrm>
            <a:off x="5181600" y="0"/>
            <a:ext cx="3962400" cy="2009775"/>
          </a:xfrm>
          <a:prstGeom prst="rect">
            <a:avLst/>
          </a:prstGeom>
          <a:noFill/>
          <a:ln w="9525">
            <a:noFill/>
            <a:miter lim="800000"/>
            <a:headEnd/>
            <a:tailEnd/>
          </a:ln>
        </p:spPr>
      </p:pic>
      <p:sp>
        <p:nvSpPr>
          <p:cNvPr id="9221" name="Text Box 6"/>
          <p:cNvSpPr txBox="1">
            <a:spLocks noChangeArrowheads="1"/>
          </p:cNvSpPr>
          <p:nvPr/>
        </p:nvSpPr>
        <p:spPr bwMode="auto">
          <a:xfrm>
            <a:off x="8382000" y="1295400"/>
            <a:ext cx="550863" cy="457200"/>
          </a:xfrm>
          <a:prstGeom prst="rect">
            <a:avLst/>
          </a:prstGeom>
          <a:noFill/>
          <a:ln w="38100">
            <a:noFill/>
            <a:miter lim="800000"/>
            <a:headEnd/>
            <a:tailEnd/>
          </a:ln>
        </p:spPr>
        <p:txBody>
          <a:bodyPr wrap="none">
            <a:spAutoFit/>
          </a:bodyPr>
          <a:lstStyle/>
          <a:p>
            <a:r>
              <a:rPr lang="en-US"/>
              <a:t>Q</a:t>
            </a:r>
            <a:r>
              <a:rPr lang="en-US" baseline="-25000"/>
              <a:t>N</a:t>
            </a:r>
          </a:p>
        </p:txBody>
      </p:sp>
      <p:sp>
        <p:nvSpPr>
          <p:cNvPr id="9222" name="Text Box 7"/>
          <p:cNvSpPr txBox="1">
            <a:spLocks noChangeArrowheads="1"/>
          </p:cNvSpPr>
          <p:nvPr/>
        </p:nvSpPr>
        <p:spPr bwMode="auto">
          <a:xfrm>
            <a:off x="5105400" y="1371600"/>
            <a:ext cx="506413" cy="457200"/>
          </a:xfrm>
          <a:prstGeom prst="rect">
            <a:avLst/>
          </a:prstGeom>
          <a:noFill/>
          <a:ln w="38100">
            <a:noFill/>
            <a:miter lim="800000"/>
            <a:headEnd/>
            <a:tailEnd/>
          </a:ln>
        </p:spPr>
        <p:txBody>
          <a:bodyPr wrap="none">
            <a:spAutoFit/>
          </a:bodyPr>
          <a:lstStyle/>
          <a:p>
            <a:r>
              <a:rPr lang="en-US"/>
              <a:t>Q</a:t>
            </a:r>
            <a:r>
              <a:rPr lang="en-US" baseline="-25000"/>
              <a:t>p</a:t>
            </a:r>
          </a:p>
        </p:txBody>
      </p:sp>
      <p:sp>
        <p:nvSpPr>
          <p:cNvPr id="9223" name="Text Box 8"/>
          <p:cNvSpPr txBox="1">
            <a:spLocks noChangeArrowheads="1"/>
          </p:cNvSpPr>
          <p:nvPr/>
        </p:nvSpPr>
        <p:spPr bwMode="auto">
          <a:xfrm>
            <a:off x="7908925" y="1108075"/>
            <a:ext cx="285750" cy="457200"/>
          </a:xfrm>
          <a:prstGeom prst="rect">
            <a:avLst/>
          </a:prstGeom>
          <a:noFill/>
          <a:ln w="38100">
            <a:noFill/>
            <a:miter lim="800000"/>
            <a:headEnd/>
            <a:tailEnd/>
          </a:ln>
        </p:spPr>
        <p:txBody>
          <a:bodyPr wrap="none">
            <a:spAutoFit/>
          </a:bodyPr>
          <a:lstStyle/>
          <a:p>
            <a:r>
              <a:rPr lang="en-US"/>
              <a:t>r</a:t>
            </a:r>
          </a:p>
        </p:txBody>
      </p:sp>
      <p:sp>
        <p:nvSpPr>
          <p:cNvPr id="9224" name="Line 9"/>
          <p:cNvSpPr>
            <a:spLocks noChangeShapeType="1"/>
          </p:cNvSpPr>
          <p:nvPr/>
        </p:nvSpPr>
        <p:spPr bwMode="auto">
          <a:xfrm>
            <a:off x="8458200" y="990600"/>
            <a:ext cx="304800" cy="152400"/>
          </a:xfrm>
          <a:prstGeom prst="line">
            <a:avLst/>
          </a:prstGeom>
          <a:noFill/>
          <a:ln w="38100">
            <a:solidFill>
              <a:schemeClr val="tx1"/>
            </a:solidFill>
            <a:round/>
            <a:headEnd/>
            <a:tailEnd/>
          </a:ln>
        </p:spPr>
        <p:txBody>
          <a:bodyPr/>
          <a:lstStyle/>
          <a:p>
            <a:endParaRPr lang="en-US"/>
          </a:p>
        </p:txBody>
      </p:sp>
      <p:pic>
        <p:nvPicPr>
          <p:cNvPr id="9" name="Picture 2"/>
          <p:cNvPicPr>
            <a:picLocks noChangeAspect="1" noChangeArrowheads="1"/>
          </p:cNvPicPr>
          <p:nvPr/>
        </p:nvPicPr>
        <p:blipFill>
          <a:blip r:embed="rId3" cstate="print"/>
          <a:srcRect/>
          <a:stretch>
            <a:fillRect/>
          </a:stretch>
        </p:blipFill>
        <p:spPr bwMode="auto">
          <a:xfrm>
            <a:off x="381000" y="838200"/>
            <a:ext cx="1257300" cy="514350"/>
          </a:xfrm>
          <a:prstGeom prst="rect">
            <a:avLst/>
          </a:prstGeom>
          <a:noFill/>
          <a:ln w="9525">
            <a:noFill/>
            <a:miter lim="800000"/>
            <a:headEnd/>
            <a:tailEnd/>
          </a:ln>
        </p:spPr>
      </p:pic>
      <p:pic>
        <p:nvPicPr>
          <p:cNvPr id="10" name="Picture 3"/>
          <p:cNvPicPr>
            <a:picLocks noChangeAspect="1" noChangeArrowheads="1"/>
          </p:cNvPicPr>
          <p:nvPr/>
        </p:nvPicPr>
        <p:blipFill>
          <a:blip r:embed="rId4" cstate="print"/>
          <a:srcRect/>
          <a:stretch>
            <a:fillRect/>
          </a:stretch>
        </p:blipFill>
        <p:spPr bwMode="auto">
          <a:xfrm>
            <a:off x="381000" y="1524000"/>
            <a:ext cx="1447800" cy="533400"/>
          </a:xfrm>
          <a:prstGeom prst="rect">
            <a:avLst/>
          </a:prstGeom>
          <a:noFill/>
          <a:ln w="9525">
            <a:noFill/>
            <a:miter lim="800000"/>
            <a:headEnd/>
            <a:tailEnd/>
          </a:ln>
        </p:spPr>
      </p:pic>
      <p:grpSp>
        <p:nvGrpSpPr>
          <p:cNvPr id="18" name="Group 17"/>
          <p:cNvGrpSpPr/>
          <p:nvPr/>
        </p:nvGrpSpPr>
        <p:grpSpPr>
          <a:xfrm>
            <a:off x="3657600" y="3733800"/>
            <a:ext cx="5486400" cy="2514600"/>
            <a:chOff x="3657600" y="3733800"/>
            <a:chExt cx="5486400" cy="2514600"/>
          </a:xfrm>
        </p:grpSpPr>
        <p:sp>
          <p:nvSpPr>
            <p:cNvPr id="12" name="Rectangle 10"/>
            <p:cNvSpPr>
              <a:spLocks noChangeArrowheads="1"/>
            </p:cNvSpPr>
            <p:nvPr/>
          </p:nvSpPr>
          <p:spPr bwMode="auto">
            <a:xfrm>
              <a:off x="3657600" y="3733800"/>
              <a:ext cx="5486400" cy="2514600"/>
            </a:xfrm>
            <a:prstGeom prst="rect">
              <a:avLst/>
            </a:prstGeom>
            <a:solidFill>
              <a:schemeClr val="bg1"/>
            </a:solidFill>
            <a:ln w="38100">
              <a:noFill/>
              <a:miter lim="800000"/>
              <a:headEnd/>
              <a:tailEnd/>
            </a:ln>
          </p:spPr>
          <p:txBody>
            <a:bodyPr wrap="none" anchor="ctr"/>
            <a:lstStyle/>
            <a:p>
              <a:pPr algn="ctr"/>
              <a:endParaRPr lang="en-US"/>
            </a:p>
          </p:txBody>
        </p:sp>
        <p:sp>
          <p:nvSpPr>
            <p:cNvPr id="13" name="Line 12"/>
            <p:cNvSpPr>
              <a:spLocks noChangeShapeType="1"/>
            </p:cNvSpPr>
            <p:nvPr/>
          </p:nvSpPr>
          <p:spPr bwMode="auto">
            <a:xfrm>
              <a:off x="7924800" y="3810000"/>
              <a:ext cx="0" cy="2362200"/>
            </a:xfrm>
            <a:prstGeom prst="line">
              <a:avLst/>
            </a:prstGeom>
            <a:noFill/>
            <a:ln w="25400">
              <a:solidFill>
                <a:schemeClr val="tx1"/>
              </a:solidFill>
              <a:round/>
              <a:headEnd/>
              <a:tailEnd/>
            </a:ln>
          </p:spPr>
          <p:txBody>
            <a:bodyPr/>
            <a:lstStyle/>
            <a:p>
              <a:endParaRPr lang="en-US"/>
            </a:p>
          </p:txBody>
        </p:sp>
        <p:sp>
          <p:nvSpPr>
            <p:cNvPr id="14" name="Freeform 14"/>
            <p:cNvSpPr>
              <a:spLocks/>
            </p:cNvSpPr>
            <p:nvPr/>
          </p:nvSpPr>
          <p:spPr bwMode="auto">
            <a:xfrm>
              <a:off x="3810000" y="4254500"/>
              <a:ext cx="3886200" cy="1765300"/>
            </a:xfrm>
            <a:custGeom>
              <a:avLst/>
              <a:gdLst>
                <a:gd name="T0" fmla="*/ 0 w 2448"/>
                <a:gd name="T1" fmla="*/ 968 h 1112"/>
                <a:gd name="T2" fmla="*/ 1488 w 2448"/>
                <a:gd name="T3" fmla="*/ 776 h 1112"/>
                <a:gd name="T4" fmla="*/ 2160 w 2448"/>
                <a:gd name="T5" fmla="*/ 56 h 1112"/>
                <a:gd name="T6" fmla="*/ 2448 w 2448"/>
                <a:gd name="T7" fmla="*/ 1112 h 1112"/>
                <a:gd name="T8" fmla="*/ 0 60000 65536"/>
                <a:gd name="T9" fmla="*/ 0 60000 65536"/>
                <a:gd name="T10" fmla="*/ 0 60000 65536"/>
                <a:gd name="T11" fmla="*/ 0 60000 65536"/>
                <a:gd name="T12" fmla="*/ 0 w 2448"/>
                <a:gd name="T13" fmla="*/ 0 h 1112"/>
                <a:gd name="T14" fmla="*/ 2448 w 2448"/>
                <a:gd name="T15" fmla="*/ 1112 h 1112"/>
              </a:gdLst>
              <a:ahLst/>
              <a:cxnLst>
                <a:cxn ang="T8">
                  <a:pos x="T0" y="T1"/>
                </a:cxn>
                <a:cxn ang="T9">
                  <a:pos x="T2" y="T3"/>
                </a:cxn>
                <a:cxn ang="T10">
                  <a:pos x="T4" y="T5"/>
                </a:cxn>
                <a:cxn ang="T11">
                  <a:pos x="T6" y="T7"/>
                </a:cxn>
              </a:cxnLst>
              <a:rect l="T12" t="T13" r="T14" b="T15"/>
              <a:pathLst>
                <a:path w="2448" h="1112">
                  <a:moveTo>
                    <a:pt x="0" y="968"/>
                  </a:moveTo>
                  <a:cubicBezTo>
                    <a:pt x="564" y="948"/>
                    <a:pt x="1128" y="928"/>
                    <a:pt x="1488" y="776"/>
                  </a:cubicBezTo>
                  <a:cubicBezTo>
                    <a:pt x="1848" y="624"/>
                    <a:pt x="2000" y="0"/>
                    <a:pt x="2160" y="56"/>
                  </a:cubicBezTo>
                  <a:cubicBezTo>
                    <a:pt x="2320" y="112"/>
                    <a:pt x="2400" y="936"/>
                    <a:pt x="2448" y="1112"/>
                  </a:cubicBezTo>
                </a:path>
              </a:pathLst>
            </a:custGeom>
            <a:noFill/>
            <a:ln w="12700" cap="flat" cmpd="sng">
              <a:solidFill>
                <a:srgbClr val="FF0000"/>
              </a:solidFill>
              <a:prstDash val="solid"/>
              <a:round/>
              <a:headEnd type="none" w="med" len="med"/>
              <a:tailEnd type="none" w="med" len="med"/>
            </a:ln>
          </p:spPr>
          <p:txBody>
            <a:bodyPr/>
            <a:lstStyle/>
            <a:p>
              <a:endParaRPr lang="en-US"/>
            </a:p>
          </p:txBody>
        </p:sp>
        <p:sp>
          <p:nvSpPr>
            <p:cNvPr id="15" name="Line 15"/>
            <p:cNvSpPr>
              <a:spLocks noChangeShapeType="1"/>
            </p:cNvSpPr>
            <p:nvPr/>
          </p:nvSpPr>
          <p:spPr bwMode="auto">
            <a:xfrm>
              <a:off x="3733800" y="5838825"/>
              <a:ext cx="5410200" cy="0"/>
            </a:xfrm>
            <a:prstGeom prst="line">
              <a:avLst/>
            </a:prstGeom>
            <a:noFill/>
            <a:ln w="25400">
              <a:solidFill>
                <a:schemeClr val="tx1"/>
              </a:solidFill>
              <a:round/>
              <a:headEnd/>
              <a:tailEnd/>
            </a:ln>
          </p:spPr>
          <p:txBody>
            <a:bodyPr/>
            <a:lstStyle/>
            <a:p>
              <a:endParaRPr lang="en-US"/>
            </a:p>
          </p:txBody>
        </p:sp>
        <p:sp>
          <p:nvSpPr>
            <p:cNvPr id="16" name="Text Box 17"/>
            <p:cNvSpPr txBox="1">
              <a:spLocks noChangeArrowheads="1"/>
            </p:cNvSpPr>
            <p:nvPr/>
          </p:nvSpPr>
          <p:spPr bwMode="auto">
            <a:xfrm>
              <a:off x="8001000" y="4572000"/>
              <a:ext cx="539750" cy="457200"/>
            </a:xfrm>
            <a:prstGeom prst="rect">
              <a:avLst/>
            </a:prstGeom>
            <a:noFill/>
            <a:ln w="38100">
              <a:noFill/>
              <a:miter lim="800000"/>
              <a:headEnd/>
              <a:tailEnd/>
            </a:ln>
          </p:spPr>
          <p:txBody>
            <a:bodyPr wrap="none">
              <a:spAutoFit/>
            </a:bodyPr>
            <a:lstStyle/>
            <a:p>
              <a:r>
                <a:rPr lang="en-US"/>
                <a:t>PE</a:t>
              </a:r>
            </a:p>
          </p:txBody>
        </p:sp>
        <p:sp>
          <p:nvSpPr>
            <p:cNvPr id="17" name="Text Box 18"/>
            <p:cNvSpPr txBox="1">
              <a:spLocks noChangeArrowheads="1"/>
            </p:cNvSpPr>
            <p:nvPr/>
          </p:nvSpPr>
          <p:spPr bwMode="auto">
            <a:xfrm>
              <a:off x="5257800" y="5791200"/>
              <a:ext cx="285750" cy="457200"/>
            </a:xfrm>
            <a:prstGeom prst="rect">
              <a:avLst/>
            </a:prstGeom>
            <a:noFill/>
            <a:ln w="38100">
              <a:noFill/>
              <a:miter lim="800000"/>
              <a:headEnd/>
              <a:tailEnd/>
            </a:ln>
          </p:spPr>
          <p:txBody>
            <a:bodyPr wrap="none">
              <a:spAutoFit/>
            </a:bodyPr>
            <a:lstStyle/>
            <a:p>
              <a:r>
                <a:rPr lang="en-US"/>
                <a:t>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3059</TotalTime>
  <Words>963</Words>
  <Application>Microsoft Office PowerPoint</Application>
  <PresentationFormat>On-screen Show (4:3)</PresentationFormat>
  <Paragraphs>119</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438</cp:revision>
  <dcterms:created xsi:type="dcterms:W3CDTF">2001-03-01T17:38:38Z</dcterms:created>
  <dcterms:modified xsi:type="dcterms:W3CDTF">2018-03-12T22:51:35Z</dcterms:modified>
</cp:coreProperties>
</file>