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88" r:id="rId6"/>
    <p:sldId id="260" r:id="rId7"/>
    <p:sldId id="261" r:id="rId8"/>
    <p:sldId id="262" r:id="rId9"/>
    <p:sldId id="263" r:id="rId10"/>
    <p:sldId id="264" r:id="rId11"/>
    <p:sldId id="265" r:id="rId12"/>
    <p:sldId id="266" r:id="rId13"/>
    <p:sldId id="289" r:id="rId14"/>
    <p:sldId id="267" r:id="rId15"/>
    <p:sldId id="269" r:id="rId16"/>
    <p:sldId id="270" r:id="rId17"/>
    <p:sldId id="271" r:id="rId18"/>
    <p:sldId id="290" r:id="rId19"/>
    <p:sldId id="272" r:id="rId20"/>
    <p:sldId id="273" r:id="rId21"/>
    <p:sldId id="276" r:id="rId22"/>
    <p:sldId id="277" r:id="rId23"/>
    <p:sldId id="274" r:id="rId24"/>
    <p:sldId id="275" r:id="rId25"/>
    <p:sldId id="278" r:id="rId26"/>
    <p:sldId id="279" r:id="rId27"/>
    <p:sldId id="281" r:id="rId28"/>
    <p:sldId id="291" r:id="rId29"/>
    <p:sldId id="282" r:id="rId30"/>
    <p:sldId id="283" r:id="rId31"/>
    <p:sldId id="286" r:id="rId32"/>
    <p:sldId id="287" r:id="rId33"/>
  </p:sldIdLst>
  <p:sldSz cx="9144000" cy="5715000" type="screen16x10"/>
  <p:notesSz cx="6858000" cy="9144000"/>
  <p:defaultTextStyle>
    <a:defPPr>
      <a:defRPr lang="en-US"/>
    </a:defPPr>
    <a:lvl1pPr algn="l" rtl="0" fontAlgn="base">
      <a:spcBef>
        <a:spcPct val="0"/>
      </a:spcBef>
      <a:spcAft>
        <a:spcPct val="0"/>
      </a:spcAft>
      <a:defRPr sz="4400" kern="1200">
        <a:solidFill>
          <a:srgbClr val="0099FF"/>
        </a:solidFill>
        <a:latin typeface="Times New Roman" charset="0"/>
        <a:ea typeface="+mn-ea"/>
        <a:cs typeface="+mn-cs"/>
      </a:defRPr>
    </a:lvl1pPr>
    <a:lvl2pPr marL="457200" algn="l" rtl="0" fontAlgn="base">
      <a:spcBef>
        <a:spcPct val="0"/>
      </a:spcBef>
      <a:spcAft>
        <a:spcPct val="0"/>
      </a:spcAft>
      <a:defRPr sz="4400" kern="1200">
        <a:solidFill>
          <a:srgbClr val="0099FF"/>
        </a:solidFill>
        <a:latin typeface="Times New Roman" charset="0"/>
        <a:ea typeface="+mn-ea"/>
        <a:cs typeface="+mn-cs"/>
      </a:defRPr>
    </a:lvl2pPr>
    <a:lvl3pPr marL="914400" algn="l" rtl="0" fontAlgn="base">
      <a:spcBef>
        <a:spcPct val="0"/>
      </a:spcBef>
      <a:spcAft>
        <a:spcPct val="0"/>
      </a:spcAft>
      <a:defRPr sz="4400" kern="1200">
        <a:solidFill>
          <a:srgbClr val="0099FF"/>
        </a:solidFill>
        <a:latin typeface="Times New Roman" charset="0"/>
        <a:ea typeface="+mn-ea"/>
        <a:cs typeface="+mn-cs"/>
      </a:defRPr>
    </a:lvl3pPr>
    <a:lvl4pPr marL="1371600" algn="l" rtl="0" fontAlgn="base">
      <a:spcBef>
        <a:spcPct val="0"/>
      </a:spcBef>
      <a:spcAft>
        <a:spcPct val="0"/>
      </a:spcAft>
      <a:defRPr sz="4400" kern="1200">
        <a:solidFill>
          <a:srgbClr val="0099FF"/>
        </a:solidFill>
        <a:latin typeface="Times New Roman" charset="0"/>
        <a:ea typeface="+mn-ea"/>
        <a:cs typeface="+mn-cs"/>
      </a:defRPr>
    </a:lvl4pPr>
    <a:lvl5pPr marL="1828800" algn="l" rtl="0" fontAlgn="base">
      <a:spcBef>
        <a:spcPct val="0"/>
      </a:spcBef>
      <a:spcAft>
        <a:spcPct val="0"/>
      </a:spcAft>
      <a:defRPr sz="4400" kern="1200">
        <a:solidFill>
          <a:srgbClr val="0099FF"/>
        </a:solidFill>
        <a:latin typeface="Times New Roman" charset="0"/>
        <a:ea typeface="+mn-ea"/>
        <a:cs typeface="+mn-cs"/>
      </a:defRPr>
    </a:lvl5pPr>
    <a:lvl6pPr marL="2286000" algn="l" defTabSz="914400" rtl="0" eaLnBrk="1" latinLnBrk="0" hangingPunct="1">
      <a:defRPr sz="4400" kern="1200">
        <a:solidFill>
          <a:srgbClr val="0099FF"/>
        </a:solidFill>
        <a:latin typeface="Times New Roman" charset="0"/>
        <a:ea typeface="+mn-ea"/>
        <a:cs typeface="+mn-cs"/>
      </a:defRPr>
    </a:lvl6pPr>
    <a:lvl7pPr marL="2743200" algn="l" defTabSz="914400" rtl="0" eaLnBrk="1" latinLnBrk="0" hangingPunct="1">
      <a:defRPr sz="4400" kern="1200">
        <a:solidFill>
          <a:srgbClr val="0099FF"/>
        </a:solidFill>
        <a:latin typeface="Times New Roman" charset="0"/>
        <a:ea typeface="+mn-ea"/>
        <a:cs typeface="+mn-cs"/>
      </a:defRPr>
    </a:lvl7pPr>
    <a:lvl8pPr marL="3200400" algn="l" defTabSz="914400" rtl="0" eaLnBrk="1" latinLnBrk="0" hangingPunct="1">
      <a:defRPr sz="4400" kern="1200">
        <a:solidFill>
          <a:srgbClr val="0099FF"/>
        </a:solidFill>
        <a:latin typeface="Times New Roman" charset="0"/>
        <a:ea typeface="+mn-ea"/>
        <a:cs typeface="+mn-cs"/>
      </a:defRPr>
    </a:lvl8pPr>
    <a:lvl9pPr marL="3657600" algn="l" defTabSz="914400" rtl="0" eaLnBrk="1" latinLnBrk="0" hangingPunct="1">
      <a:defRPr sz="4400" kern="1200">
        <a:solidFill>
          <a:srgbClr val="0099FF"/>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009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p:scale>
          <a:sx n="100" d="100"/>
          <a:sy n="100" d="100"/>
        </p:scale>
        <p:origin x="-1944" y="-6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A9EEAE0A-3C46-4863-806B-B5D00CAB456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C0BDFB3-A601-4970-8F75-DC0F1D2AF645}" type="slidenum">
              <a:rPr lang="en-US">
                <a:latin typeface="Times New Roman" charset="0"/>
              </a:rPr>
              <a:pPr/>
              <a:t>7</a:t>
            </a:fld>
            <a:endParaRPr lang="en-US">
              <a:latin typeface="Times New Roman" charset="0"/>
            </a:endParaRPr>
          </a:p>
        </p:txBody>
      </p:sp>
      <p:sp>
        <p:nvSpPr>
          <p:cNvPr id="32771" name="Rectangle 2"/>
          <p:cNvSpPr>
            <a:spLocks noGrp="1" noRot="1" noChangeAspect="1" noChangeArrowheads="1" noTextEdit="1"/>
          </p:cNvSpPr>
          <p:nvPr>
            <p:ph type="sldImg"/>
          </p:nvPr>
        </p:nvSpPr>
        <p:spPr>
          <a:xfrm>
            <a:off x="685800" y="685800"/>
            <a:ext cx="5486400" cy="3429000"/>
          </a:xfrm>
          <a:ln/>
        </p:spPr>
      </p:sp>
      <p:sp>
        <p:nvSpPr>
          <p:cNvPr id="32772" name="Rectangle 3"/>
          <p:cNvSpPr>
            <a:spLocks noGrp="1" noChangeArrowheads="1"/>
          </p:cNvSpPr>
          <p:nvPr>
            <p:ph type="body" idx="1"/>
          </p:nvPr>
        </p:nvSpPr>
        <p:spPr>
          <a:noFill/>
          <a:ln/>
        </p:spPr>
        <p:txBody>
          <a:bodyPr/>
          <a:lstStyle/>
          <a:p>
            <a:pPr eaLnBrk="1" hangingPunct="1"/>
            <a:r>
              <a:rPr lang="en-US" smtClean="0">
                <a:latin typeface="Times New Roman" charset="0"/>
              </a:rPr>
              <a:t>The sun is too bright normally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891426A-3378-4FD0-8C6B-72CC3D37F3FE}" type="slidenum">
              <a:rPr lang="en-US">
                <a:latin typeface="Times New Roman" charset="0"/>
              </a:rPr>
              <a:pPr/>
              <a:t>17</a:t>
            </a:fld>
            <a:endParaRPr lang="en-US">
              <a:latin typeface="Times New Roman" charset="0"/>
            </a:endParaRPr>
          </a:p>
        </p:txBody>
      </p:sp>
      <p:sp>
        <p:nvSpPr>
          <p:cNvPr id="43011" name="Rectangle 2"/>
          <p:cNvSpPr>
            <a:spLocks noGrp="1" noRot="1" noChangeAspect="1" noChangeArrowheads="1" noTextEdit="1"/>
          </p:cNvSpPr>
          <p:nvPr>
            <p:ph type="sldImg"/>
          </p:nvPr>
        </p:nvSpPr>
        <p:spPr>
          <a:xfrm>
            <a:off x="685800" y="685800"/>
            <a:ext cx="5486400" cy="3429000"/>
          </a:xfrm>
          <a:ln/>
        </p:spPr>
      </p:sp>
      <p:sp>
        <p:nvSpPr>
          <p:cNvPr id="43012" name="Rectangle 3"/>
          <p:cNvSpPr>
            <a:spLocks noGrp="1" noChangeArrowheads="1"/>
          </p:cNvSpPr>
          <p:nvPr>
            <p:ph type="body" idx="1"/>
          </p:nvPr>
        </p:nvSpPr>
        <p:spPr>
          <a:noFill/>
          <a:ln/>
        </p:spPr>
        <p:txBody>
          <a:bodyPr/>
          <a:lstStyle/>
          <a:p>
            <a:pPr eaLnBrk="1" hangingPunct="1"/>
            <a:r>
              <a:rPr lang="en-US" smtClean="0">
                <a:latin typeface="Times New Roman" charset="0"/>
              </a:rPr>
              <a:t>M = rc2/(2G) = 6.38E6*3E82/(2*6.67E-11) = 4.3E33 kgc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D3495B8-A5B2-41A2-BE36-D795303630DC}" type="slidenum">
              <a:rPr lang="en-US">
                <a:latin typeface="Times New Roman" charset="0"/>
              </a:rPr>
              <a:pPr/>
              <a:t>19</a:t>
            </a:fld>
            <a:endParaRPr lang="en-US">
              <a:latin typeface="Times New Roman" charset="0"/>
            </a:endParaRPr>
          </a:p>
        </p:txBody>
      </p:sp>
      <p:sp>
        <p:nvSpPr>
          <p:cNvPr id="44035" name="Rectangle 2"/>
          <p:cNvSpPr>
            <a:spLocks noGrp="1" noRot="1" noChangeAspect="1" noChangeArrowheads="1" noTextEdit="1"/>
          </p:cNvSpPr>
          <p:nvPr>
            <p:ph type="sldImg"/>
          </p:nvPr>
        </p:nvSpPr>
        <p:spPr>
          <a:xfrm>
            <a:off x="685800" y="685800"/>
            <a:ext cx="5486400" cy="3429000"/>
          </a:xfrm>
          <a:ln/>
        </p:spPr>
      </p:sp>
      <p:sp>
        <p:nvSpPr>
          <p:cNvPr id="4403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DFD87B5-6E82-459D-9CB8-48D9B0DBC033}" type="slidenum">
              <a:rPr lang="en-US">
                <a:latin typeface="Times New Roman" charset="0"/>
              </a:rPr>
              <a:pPr/>
              <a:t>20</a:t>
            </a:fld>
            <a:endParaRPr lang="en-US">
              <a:latin typeface="Times New Roman" charset="0"/>
            </a:endParaRPr>
          </a:p>
        </p:txBody>
      </p:sp>
      <p:sp>
        <p:nvSpPr>
          <p:cNvPr id="45059" name="Rectangle 2"/>
          <p:cNvSpPr>
            <a:spLocks noGrp="1" noRot="1" noChangeAspect="1" noChangeArrowheads="1" noTextEdit="1"/>
          </p:cNvSpPr>
          <p:nvPr>
            <p:ph type="sldImg"/>
          </p:nvPr>
        </p:nvSpPr>
        <p:spPr>
          <a:xfrm>
            <a:off x="685800" y="685800"/>
            <a:ext cx="5486400" cy="3429000"/>
          </a:xfrm>
          <a:ln/>
        </p:spPr>
      </p:sp>
      <p:sp>
        <p:nvSpPr>
          <p:cNvPr id="4506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120C1B5-F9EE-45F6-86D4-379E5C8CA342}" type="slidenum">
              <a:rPr lang="en-US">
                <a:latin typeface="Times New Roman" charset="0"/>
              </a:rPr>
              <a:pPr/>
              <a:t>21</a:t>
            </a:fld>
            <a:endParaRPr lang="en-US">
              <a:latin typeface="Times New Roman" charset="0"/>
            </a:endParaRPr>
          </a:p>
        </p:txBody>
      </p:sp>
      <p:sp>
        <p:nvSpPr>
          <p:cNvPr id="46083" name="Rectangle 2"/>
          <p:cNvSpPr>
            <a:spLocks noGrp="1" noRot="1" noChangeAspect="1" noChangeArrowheads="1" noTextEdit="1"/>
          </p:cNvSpPr>
          <p:nvPr>
            <p:ph type="sldImg"/>
          </p:nvPr>
        </p:nvSpPr>
        <p:spPr>
          <a:xfrm>
            <a:off x="685800" y="685800"/>
            <a:ext cx="5486400" cy="3429000"/>
          </a:xfrm>
          <a:ln/>
        </p:spPr>
      </p:sp>
      <p:sp>
        <p:nvSpPr>
          <p:cNvPr id="4608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C0C9D31-ED90-42DD-9C43-280CEBC40C8B}" type="slidenum">
              <a:rPr lang="en-US">
                <a:latin typeface="Times New Roman" charset="0"/>
              </a:rPr>
              <a:pPr/>
              <a:t>22</a:t>
            </a:fld>
            <a:endParaRPr lang="en-US">
              <a:latin typeface="Times New Roman" charset="0"/>
            </a:endParaRPr>
          </a:p>
        </p:txBody>
      </p:sp>
      <p:sp>
        <p:nvSpPr>
          <p:cNvPr id="47107" name="Rectangle 2"/>
          <p:cNvSpPr>
            <a:spLocks noGrp="1" noRot="1" noChangeAspect="1" noChangeArrowheads="1" noTextEdit="1"/>
          </p:cNvSpPr>
          <p:nvPr>
            <p:ph type="sldImg"/>
          </p:nvPr>
        </p:nvSpPr>
        <p:spPr>
          <a:xfrm>
            <a:off x="685800" y="685800"/>
            <a:ext cx="5486400" cy="3429000"/>
          </a:xfrm>
          <a:ln/>
        </p:spPr>
      </p:sp>
      <p:sp>
        <p:nvSpPr>
          <p:cNvPr id="4710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6CE2D1C-A331-4D56-9C7F-4F9285B6C9A8}" type="slidenum">
              <a:rPr lang="en-US">
                <a:latin typeface="Times New Roman" charset="0"/>
              </a:rPr>
              <a:pPr/>
              <a:t>23</a:t>
            </a:fld>
            <a:endParaRPr lang="en-US">
              <a:latin typeface="Times New Roman" charset="0"/>
            </a:endParaRPr>
          </a:p>
        </p:txBody>
      </p:sp>
      <p:sp>
        <p:nvSpPr>
          <p:cNvPr id="48131" name="Rectangle 2"/>
          <p:cNvSpPr>
            <a:spLocks noGrp="1" noRot="1" noChangeAspect="1" noChangeArrowheads="1" noTextEdit="1"/>
          </p:cNvSpPr>
          <p:nvPr>
            <p:ph type="sldImg"/>
          </p:nvPr>
        </p:nvSpPr>
        <p:spPr>
          <a:xfrm>
            <a:off x="685800" y="685800"/>
            <a:ext cx="5486400" cy="3429000"/>
          </a:xfrm>
          <a:ln/>
        </p:spPr>
      </p:sp>
      <p:sp>
        <p:nvSpPr>
          <p:cNvPr id="4813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ADB4C22-72C4-4CBA-A90B-01DAB21017F3}" type="slidenum">
              <a:rPr lang="en-US">
                <a:latin typeface="Times New Roman" charset="0"/>
              </a:rPr>
              <a:pPr/>
              <a:t>24</a:t>
            </a:fld>
            <a:endParaRPr lang="en-US">
              <a:latin typeface="Times New Roman" charset="0"/>
            </a:endParaRPr>
          </a:p>
        </p:txBody>
      </p:sp>
      <p:sp>
        <p:nvSpPr>
          <p:cNvPr id="49155" name="Rectangle 2"/>
          <p:cNvSpPr>
            <a:spLocks noGrp="1" noRot="1" noChangeAspect="1" noChangeArrowheads="1" noTextEdit="1"/>
          </p:cNvSpPr>
          <p:nvPr>
            <p:ph type="sldImg"/>
          </p:nvPr>
        </p:nvSpPr>
        <p:spPr>
          <a:xfrm>
            <a:off x="685800" y="685800"/>
            <a:ext cx="5486400" cy="3429000"/>
          </a:xfrm>
          <a:ln/>
        </p:spPr>
      </p:sp>
      <p:sp>
        <p:nvSpPr>
          <p:cNvPr id="4915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1D8649C-9419-4892-9D8C-9BCA95CE497F}" type="slidenum">
              <a:rPr lang="en-US">
                <a:latin typeface="Times New Roman" charset="0"/>
              </a:rPr>
              <a:pPr/>
              <a:t>25</a:t>
            </a:fld>
            <a:endParaRPr lang="en-US">
              <a:latin typeface="Times New Roman" charset="0"/>
            </a:endParaRPr>
          </a:p>
        </p:txBody>
      </p:sp>
      <p:sp>
        <p:nvSpPr>
          <p:cNvPr id="50179" name="Rectangle 2"/>
          <p:cNvSpPr>
            <a:spLocks noGrp="1" noRot="1" noChangeAspect="1" noChangeArrowheads="1" noTextEdit="1"/>
          </p:cNvSpPr>
          <p:nvPr>
            <p:ph type="sldImg"/>
          </p:nvPr>
        </p:nvSpPr>
        <p:spPr>
          <a:xfrm>
            <a:off x="685800" y="685800"/>
            <a:ext cx="5486400" cy="3429000"/>
          </a:xfrm>
          <a:ln/>
        </p:spPr>
      </p:sp>
      <p:sp>
        <p:nvSpPr>
          <p:cNvPr id="5018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34CF790-0BC4-41AC-9953-5008C9AEF244}" type="slidenum">
              <a:rPr lang="en-US">
                <a:latin typeface="Times New Roman" charset="0"/>
              </a:rPr>
              <a:pPr/>
              <a:t>26</a:t>
            </a:fld>
            <a:endParaRPr lang="en-US">
              <a:latin typeface="Times New Roman" charset="0"/>
            </a:endParaRPr>
          </a:p>
        </p:txBody>
      </p:sp>
      <p:sp>
        <p:nvSpPr>
          <p:cNvPr id="51203" name="Rectangle 2"/>
          <p:cNvSpPr>
            <a:spLocks noGrp="1" noRot="1" noChangeAspect="1" noChangeArrowheads="1" noTextEdit="1"/>
          </p:cNvSpPr>
          <p:nvPr>
            <p:ph type="sldImg"/>
          </p:nvPr>
        </p:nvSpPr>
        <p:spPr>
          <a:xfrm>
            <a:off x="685800" y="685800"/>
            <a:ext cx="5486400" cy="3429000"/>
          </a:xfrm>
          <a:ln/>
        </p:spPr>
      </p:sp>
      <p:sp>
        <p:nvSpPr>
          <p:cNvPr id="5120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7B26B38-BB15-4DD1-8B0C-7626BB234060}" type="slidenum">
              <a:rPr lang="en-US">
                <a:latin typeface="Times New Roman" charset="0"/>
              </a:rPr>
              <a:pPr/>
              <a:t>27</a:t>
            </a:fld>
            <a:endParaRPr lang="en-US">
              <a:latin typeface="Times New Roman" charset="0"/>
            </a:endParaRPr>
          </a:p>
        </p:txBody>
      </p:sp>
      <p:sp>
        <p:nvSpPr>
          <p:cNvPr id="52227" name="Rectangle 2"/>
          <p:cNvSpPr>
            <a:spLocks noGrp="1" noRot="1" noChangeAspect="1" noChangeArrowheads="1" noTextEdit="1"/>
          </p:cNvSpPr>
          <p:nvPr>
            <p:ph type="sldImg"/>
          </p:nvPr>
        </p:nvSpPr>
        <p:spPr>
          <a:xfrm>
            <a:off x="685800" y="685800"/>
            <a:ext cx="5486400" cy="3429000"/>
          </a:xfrm>
          <a:ln/>
        </p:spPr>
      </p:sp>
      <p:sp>
        <p:nvSpPr>
          <p:cNvPr id="5222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D2DABF2-1E30-4E22-80E1-293A052F22DB}" type="slidenum">
              <a:rPr lang="en-US">
                <a:latin typeface="Times New Roman" charset="0"/>
              </a:rPr>
              <a:pPr/>
              <a:t>8</a:t>
            </a:fld>
            <a:endParaRPr lang="en-US">
              <a:latin typeface="Times New Roman" charset="0"/>
            </a:endParaRPr>
          </a:p>
        </p:txBody>
      </p:sp>
      <p:sp>
        <p:nvSpPr>
          <p:cNvPr id="33795" name="Rectangle 2"/>
          <p:cNvSpPr>
            <a:spLocks noGrp="1" noRot="1" noChangeAspect="1" noChangeArrowheads="1" noTextEdit="1"/>
          </p:cNvSpPr>
          <p:nvPr>
            <p:ph type="sldImg"/>
          </p:nvPr>
        </p:nvSpPr>
        <p:spPr>
          <a:xfrm>
            <a:off x="685800" y="685800"/>
            <a:ext cx="5486400" cy="3429000"/>
          </a:xfrm>
          <a:ln/>
        </p:spPr>
      </p:sp>
      <p:sp>
        <p:nvSpPr>
          <p:cNvPr id="3379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ED3AA77-5458-4A32-AB7F-A4626967D82C}" type="slidenum">
              <a:rPr lang="en-US">
                <a:latin typeface="Times New Roman" charset="0"/>
              </a:rPr>
              <a:pPr/>
              <a:t>29</a:t>
            </a:fld>
            <a:endParaRPr lang="en-US">
              <a:latin typeface="Times New Roman" charset="0"/>
            </a:endParaRPr>
          </a:p>
        </p:txBody>
      </p:sp>
      <p:sp>
        <p:nvSpPr>
          <p:cNvPr id="53251" name="Rectangle 2"/>
          <p:cNvSpPr>
            <a:spLocks noGrp="1" noRot="1" noChangeAspect="1" noChangeArrowheads="1" noTextEdit="1"/>
          </p:cNvSpPr>
          <p:nvPr>
            <p:ph type="sldImg"/>
          </p:nvPr>
        </p:nvSpPr>
        <p:spPr>
          <a:xfrm>
            <a:off x="685800" y="685800"/>
            <a:ext cx="5486400" cy="3429000"/>
          </a:xfrm>
          <a:ln/>
        </p:spPr>
      </p:sp>
      <p:sp>
        <p:nvSpPr>
          <p:cNvPr id="5325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8AAB55A-157F-4A25-9AC1-EBDFE56ED956}" type="slidenum">
              <a:rPr lang="en-US">
                <a:latin typeface="Times New Roman" charset="0"/>
              </a:rPr>
              <a:pPr/>
              <a:t>30</a:t>
            </a:fld>
            <a:endParaRPr lang="en-US">
              <a:latin typeface="Times New Roman" charset="0"/>
            </a:endParaRPr>
          </a:p>
        </p:txBody>
      </p:sp>
      <p:sp>
        <p:nvSpPr>
          <p:cNvPr id="54275" name="Rectangle 2"/>
          <p:cNvSpPr>
            <a:spLocks noGrp="1" noRot="1" noChangeAspect="1" noChangeArrowheads="1" noTextEdit="1"/>
          </p:cNvSpPr>
          <p:nvPr>
            <p:ph type="sldImg"/>
          </p:nvPr>
        </p:nvSpPr>
        <p:spPr>
          <a:xfrm>
            <a:off x="685800" y="685800"/>
            <a:ext cx="5486400" cy="3429000"/>
          </a:xfrm>
          <a:ln/>
        </p:spPr>
      </p:sp>
      <p:sp>
        <p:nvSpPr>
          <p:cNvPr id="5427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C7AF644-D71D-45D6-98A8-C3BB28618669}" type="slidenum">
              <a:rPr lang="en-US">
                <a:latin typeface="Times New Roman" charset="0"/>
              </a:rPr>
              <a:pPr/>
              <a:t>31</a:t>
            </a:fld>
            <a:endParaRPr lang="en-US">
              <a:latin typeface="Times New Roman" charset="0"/>
            </a:endParaRPr>
          </a:p>
        </p:txBody>
      </p:sp>
      <p:sp>
        <p:nvSpPr>
          <p:cNvPr id="55299" name="Rectangle 2"/>
          <p:cNvSpPr>
            <a:spLocks noGrp="1" noRot="1" noChangeAspect="1" noChangeArrowheads="1" noTextEdit="1"/>
          </p:cNvSpPr>
          <p:nvPr>
            <p:ph type="sldImg"/>
          </p:nvPr>
        </p:nvSpPr>
        <p:spPr>
          <a:xfrm>
            <a:off x="685800" y="685800"/>
            <a:ext cx="5486400" cy="3429000"/>
          </a:xfrm>
          <a:ln/>
        </p:spPr>
      </p:sp>
      <p:sp>
        <p:nvSpPr>
          <p:cNvPr id="5530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F7F2396-2975-41AB-9D8A-827206D05B33}" type="slidenum">
              <a:rPr lang="en-US">
                <a:latin typeface="Times New Roman" charset="0"/>
              </a:rPr>
              <a:pPr/>
              <a:t>32</a:t>
            </a:fld>
            <a:endParaRPr lang="en-US">
              <a:latin typeface="Times New Roman" charset="0"/>
            </a:endParaRPr>
          </a:p>
        </p:txBody>
      </p:sp>
      <p:sp>
        <p:nvSpPr>
          <p:cNvPr id="56323" name="Rectangle 2"/>
          <p:cNvSpPr>
            <a:spLocks noGrp="1" noRot="1" noChangeAspect="1" noChangeArrowheads="1" noTextEdit="1"/>
          </p:cNvSpPr>
          <p:nvPr>
            <p:ph type="sldImg"/>
          </p:nvPr>
        </p:nvSpPr>
        <p:spPr>
          <a:xfrm>
            <a:off x="685800" y="685800"/>
            <a:ext cx="5486400" cy="3429000"/>
          </a:xfrm>
          <a:ln/>
        </p:spPr>
      </p:sp>
      <p:sp>
        <p:nvSpPr>
          <p:cNvPr id="5632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EAE3CA1-C48A-4A94-84C7-D891FF1E719D}" type="slidenum">
              <a:rPr lang="en-US">
                <a:latin typeface="Times New Roman" charset="0"/>
              </a:rPr>
              <a:pPr/>
              <a:t>9</a:t>
            </a:fld>
            <a:endParaRPr lang="en-US">
              <a:latin typeface="Times New Roman" charset="0"/>
            </a:endParaRPr>
          </a:p>
        </p:txBody>
      </p:sp>
      <p:sp>
        <p:nvSpPr>
          <p:cNvPr id="34819" name="Rectangle 2"/>
          <p:cNvSpPr>
            <a:spLocks noGrp="1" noRot="1" noChangeAspect="1" noChangeArrowheads="1" noTextEdit="1"/>
          </p:cNvSpPr>
          <p:nvPr>
            <p:ph type="sldImg"/>
          </p:nvPr>
        </p:nvSpPr>
        <p:spPr>
          <a:xfrm>
            <a:off x="685800" y="685800"/>
            <a:ext cx="5486400" cy="3429000"/>
          </a:xfrm>
          <a:ln/>
        </p:spPr>
      </p:sp>
      <p:sp>
        <p:nvSpPr>
          <p:cNvPr id="3482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E8470F6-2221-4C6B-8B17-D2CA35583B4A}" type="slidenum">
              <a:rPr lang="en-US">
                <a:latin typeface="Times New Roman" charset="0"/>
              </a:rPr>
              <a:pPr/>
              <a:t>10</a:t>
            </a:fld>
            <a:endParaRPr lang="en-US">
              <a:latin typeface="Times New Roman" charset="0"/>
            </a:endParaRPr>
          </a:p>
        </p:txBody>
      </p:sp>
      <p:sp>
        <p:nvSpPr>
          <p:cNvPr id="35843" name="Rectangle 2"/>
          <p:cNvSpPr>
            <a:spLocks noGrp="1" noRot="1" noChangeAspect="1" noChangeArrowheads="1" noTextEdit="1"/>
          </p:cNvSpPr>
          <p:nvPr>
            <p:ph type="sldImg"/>
          </p:nvPr>
        </p:nvSpPr>
        <p:spPr>
          <a:xfrm>
            <a:off x="685800" y="685800"/>
            <a:ext cx="5486400" cy="3429000"/>
          </a:xfrm>
          <a:ln/>
        </p:spPr>
      </p:sp>
      <p:sp>
        <p:nvSpPr>
          <p:cNvPr id="3584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22878A9-935C-4018-A747-A3EEA99A3427}" type="slidenum">
              <a:rPr lang="en-US">
                <a:latin typeface="Times New Roman" charset="0"/>
              </a:rPr>
              <a:pPr/>
              <a:t>11</a:t>
            </a:fld>
            <a:endParaRPr lang="en-US">
              <a:latin typeface="Times New Roman" charset="0"/>
            </a:endParaRPr>
          </a:p>
        </p:txBody>
      </p:sp>
      <p:sp>
        <p:nvSpPr>
          <p:cNvPr id="36867" name="Rectangle 2"/>
          <p:cNvSpPr>
            <a:spLocks noGrp="1" noRot="1" noChangeAspect="1" noChangeArrowheads="1" noTextEdit="1"/>
          </p:cNvSpPr>
          <p:nvPr>
            <p:ph type="sldImg"/>
          </p:nvPr>
        </p:nvSpPr>
        <p:spPr>
          <a:xfrm>
            <a:off x="685800" y="685800"/>
            <a:ext cx="5486400" cy="3429000"/>
          </a:xfrm>
          <a:ln/>
        </p:spPr>
      </p:sp>
      <p:sp>
        <p:nvSpPr>
          <p:cNvPr id="3686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F6B4B47-A895-417E-8DBE-2FE30FAF67CE}" type="slidenum">
              <a:rPr lang="en-US">
                <a:latin typeface="Times New Roman" charset="0"/>
              </a:rPr>
              <a:pPr/>
              <a:t>12</a:t>
            </a:fld>
            <a:endParaRPr lang="en-US">
              <a:latin typeface="Times New Roman" charset="0"/>
            </a:endParaRPr>
          </a:p>
        </p:txBody>
      </p:sp>
      <p:sp>
        <p:nvSpPr>
          <p:cNvPr id="37891" name="Rectangle 2"/>
          <p:cNvSpPr>
            <a:spLocks noGrp="1" noRot="1" noChangeAspect="1" noChangeArrowheads="1" noTextEdit="1"/>
          </p:cNvSpPr>
          <p:nvPr>
            <p:ph type="sldImg"/>
          </p:nvPr>
        </p:nvSpPr>
        <p:spPr>
          <a:xfrm>
            <a:off x="685800" y="685800"/>
            <a:ext cx="5486400" cy="3429000"/>
          </a:xfrm>
          <a:ln/>
        </p:spPr>
      </p:sp>
      <p:sp>
        <p:nvSpPr>
          <p:cNvPr id="3789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CA8AA7C-D3A3-4BF4-820C-C857536DAB0C}" type="slidenum">
              <a:rPr lang="en-US">
                <a:latin typeface="Times New Roman" charset="0"/>
              </a:rPr>
              <a:pPr/>
              <a:t>14</a:t>
            </a:fld>
            <a:endParaRPr lang="en-US">
              <a:latin typeface="Times New Roman" charset="0"/>
            </a:endParaRPr>
          </a:p>
        </p:txBody>
      </p:sp>
      <p:sp>
        <p:nvSpPr>
          <p:cNvPr id="38915" name="Rectangle 2"/>
          <p:cNvSpPr>
            <a:spLocks noGrp="1" noRot="1" noChangeAspect="1" noChangeArrowheads="1" noTextEdit="1"/>
          </p:cNvSpPr>
          <p:nvPr>
            <p:ph type="sldImg"/>
          </p:nvPr>
        </p:nvSpPr>
        <p:spPr>
          <a:xfrm>
            <a:off x="685800" y="685800"/>
            <a:ext cx="5486400" cy="3429000"/>
          </a:xfrm>
          <a:ln/>
        </p:spPr>
      </p:sp>
      <p:sp>
        <p:nvSpPr>
          <p:cNvPr id="3891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280B10-FB78-4B3A-9593-87292B16A0E6}" type="slidenum">
              <a:rPr lang="en-US">
                <a:latin typeface="Times New Roman" charset="0"/>
              </a:rPr>
              <a:pPr/>
              <a:t>15</a:t>
            </a:fld>
            <a:endParaRPr lang="en-US">
              <a:latin typeface="Times New Roman" charset="0"/>
            </a:endParaRPr>
          </a:p>
        </p:txBody>
      </p:sp>
      <p:sp>
        <p:nvSpPr>
          <p:cNvPr id="40963" name="Rectangle 2"/>
          <p:cNvSpPr>
            <a:spLocks noGrp="1" noRot="1" noChangeAspect="1" noChangeArrowheads="1" noTextEdit="1"/>
          </p:cNvSpPr>
          <p:nvPr>
            <p:ph type="sldImg"/>
          </p:nvPr>
        </p:nvSpPr>
        <p:spPr>
          <a:xfrm>
            <a:off x="685800" y="685800"/>
            <a:ext cx="5486400" cy="3429000"/>
          </a:xfrm>
          <a:ln/>
        </p:spPr>
      </p:sp>
      <p:sp>
        <p:nvSpPr>
          <p:cNvPr id="4096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B5E3D42-0302-437A-ACA6-532678D35816}" type="slidenum">
              <a:rPr lang="en-US">
                <a:latin typeface="Times New Roman" charset="0"/>
              </a:rPr>
              <a:pPr/>
              <a:t>16</a:t>
            </a:fld>
            <a:endParaRPr lang="en-US">
              <a:latin typeface="Times New Roman" charset="0"/>
            </a:endParaRPr>
          </a:p>
        </p:txBody>
      </p:sp>
      <p:sp>
        <p:nvSpPr>
          <p:cNvPr id="41987" name="Rectangle 2"/>
          <p:cNvSpPr>
            <a:spLocks noGrp="1" noRot="1" noChangeAspect="1" noChangeArrowheads="1" noTextEdit="1"/>
          </p:cNvSpPr>
          <p:nvPr>
            <p:ph type="sldImg"/>
          </p:nvPr>
        </p:nvSpPr>
        <p:spPr>
          <a:xfrm>
            <a:off x="685800" y="685800"/>
            <a:ext cx="5486400" cy="3429000"/>
          </a:xfrm>
          <a:ln/>
        </p:spPr>
      </p:sp>
      <p:sp>
        <p:nvSpPr>
          <p:cNvPr id="41988" name="Rectangle 3"/>
          <p:cNvSpPr>
            <a:spLocks noGrp="1" noChangeArrowheads="1"/>
          </p:cNvSpPr>
          <p:nvPr>
            <p:ph type="body" idx="1"/>
          </p:nvPr>
        </p:nvSpPr>
        <p:spPr>
          <a:noFill/>
          <a:ln/>
        </p:spPr>
        <p:txBody>
          <a:bodyPr/>
          <a:lstStyle/>
          <a:p>
            <a:pPr eaLnBrk="1" hangingPunct="1"/>
            <a:r>
              <a:rPr lang="en-US" smtClean="0">
                <a:latin typeface="Times New Roman" charset="0"/>
              </a:rPr>
              <a:t>R = 2*6.67E-11*1.44*1.99E30/3E8</a:t>
            </a:r>
            <a:r>
              <a:rPr lang="en-US" baseline="30000" smtClean="0">
                <a:latin typeface="Times New Roman" charset="0"/>
              </a:rPr>
              <a:t>2</a:t>
            </a:r>
            <a:r>
              <a:rPr lang="en-US" smtClean="0">
                <a:latin typeface="Times New Roman" charset="0"/>
              </a:rPr>
              <a:t> = 4247.456 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849A5E-2E12-409E-848D-C2E7F970219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41DE30-F81E-442C-B693-8D6186A8ED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C9D349-15A9-439C-BC41-25CF67C9DC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4975EC-3EF8-4872-A173-B0DBDA4DD4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87794C-ABE5-4A8A-9318-21E081DF5E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4CFA2B-6856-4E0A-AD35-0598B1E9CD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E5D630B-7E0B-4B45-AEA2-1E705DD43B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1DF442-F138-4DB8-818B-0761953FB0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534738F-1416-460B-89BA-56836B32E5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BECE56-67B8-4CE2-8752-DA495D2953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0DF99-885C-46C4-B2D5-99A2CBB5D8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Times New Roman" pitchFamily="18" charset="0"/>
              </a:defRPr>
            </a:lvl1pPr>
          </a:lstStyle>
          <a:p>
            <a:pPr>
              <a:defRPr/>
            </a:pPr>
            <a:fld id="{55C352F4-615A-4599-AEE8-7667408B16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69926" y="273844"/>
            <a:ext cx="4336444" cy="769441"/>
          </a:xfrm>
          <a:prstGeom prst="rect">
            <a:avLst/>
          </a:prstGeom>
          <a:noFill/>
          <a:ln w="9525">
            <a:noFill/>
            <a:miter lim="800000"/>
            <a:headEnd/>
            <a:tailEnd/>
          </a:ln>
        </p:spPr>
        <p:txBody>
          <a:bodyPr wrap="none">
            <a:spAutoFit/>
          </a:bodyPr>
          <a:lstStyle/>
          <a:p>
            <a:r>
              <a:rPr lang="en-US">
                <a:solidFill>
                  <a:schemeClr val="tx1"/>
                </a:solidFill>
              </a:rPr>
              <a:t>General Relativity</a:t>
            </a:r>
          </a:p>
        </p:txBody>
      </p:sp>
      <p:pic>
        <p:nvPicPr>
          <p:cNvPr id="3075" name="Picture 3" descr="EINSTEIN"/>
          <p:cNvPicPr>
            <a:picLocks noChangeAspect="1" noChangeArrowheads="1"/>
          </p:cNvPicPr>
          <p:nvPr/>
        </p:nvPicPr>
        <p:blipFill>
          <a:blip r:embed="rId2" cstate="print"/>
          <a:srcRect t="1389" b="1389"/>
          <a:stretch>
            <a:fillRect/>
          </a:stretch>
        </p:blipFill>
        <p:spPr bwMode="auto">
          <a:xfrm>
            <a:off x="2819400" y="952500"/>
            <a:ext cx="3714750" cy="444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Curvature of Space:</a:t>
            </a:r>
          </a:p>
        </p:txBody>
      </p:sp>
      <p:sp>
        <p:nvSpPr>
          <p:cNvPr id="14340" name="Text Box 4"/>
          <p:cNvSpPr txBox="1">
            <a:spLocks noChangeArrowheads="1"/>
          </p:cNvSpPr>
          <p:nvPr/>
        </p:nvSpPr>
        <p:spPr bwMode="auto">
          <a:xfrm>
            <a:off x="381000" y="1333500"/>
            <a:ext cx="8610600" cy="3970318"/>
          </a:xfrm>
          <a:prstGeom prst="rect">
            <a:avLst/>
          </a:prstGeom>
          <a:noFill/>
          <a:ln w="9525">
            <a:noFill/>
            <a:miter lim="800000"/>
            <a:headEnd/>
            <a:tailEnd/>
          </a:ln>
        </p:spPr>
        <p:txBody>
          <a:bodyPr>
            <a:spAutoFit/>
          </a:bodyPr>
          <a:lstStyle/>
          <a:p>
            <a:pPr algn="ctr"/>
            <a:r>
              <a:rPr lang="en-US" sz="2800" dirty="0">
                <a:solidFill>
                  <a:schemeClr val="tx1"/>
                </a:solidFill>
              </a:rPr>
              <a:t>Now that you understand that gravity bends light…</a:t>
            </a:r>
          </a:p>
          <a:p>
            <a:pPr algn="ctr"/>
            <a:r>
              <a:rPr lang="en-US" sz="2800" dirty="0">
                <a:solidFill>
                  <a:schemeClr val="tx1"/>
                </a:solidFill>
              </a:rPr>
              <a:t>Understand that it does not.</a:t>
            </a:r>
          </a:p>
          <a:p>
            <a:pPr algn="ctr"/>
            <a:r>
              <a:rPr lang="en-US" sz="2800" dirty="0">
                <a:solidFill>
                  <a:schemeClr val="tx1"/>
                </a:solidFill>
              </a:rPr>
              <a:t>Light travels in a straight line.</a:t>
            </a:r>
          </a:p>
          <a:p>
            <a:pPr algn="ctr"/>
            <a:r>
              <a:rPr lang="en-US" sz="2800" dirty="0">
                <a:solidFill>
                  <a:schemeClr val="tx1"/>
                </a:solidFill>
              </a:rPr>
              <a:t>The space itself near a massive object is curved.</a:t>
            </a:r>
          </a:p>
          <a:p>
            <a:pPr algn="ctr"/>
            <a:r>
              <a:rPr lang="en-US" sz="2800" dirty="0">
                <a:solidFill>
                  <a:schemeClr val="tx1"/>
                </a:solidFill>
              </a:rPr>
              <a:t>Light is the absolute.</a:t>
            </a:r>
          </a:p>
          <a:p>
            <a:pPr algn="ctr"/>
            <a:r>
              <a:rPr lang="en-US" sz="2800" dirty="0">
                <a:solidFill>
                  <a:schemeClr val="tx1"/>
                </a:solidFill>
              </a:rPr>
              <a:t>It travels at the speed of light.</a:t>
            </a:r>
          </a:p>
          <a:p>
            <a:pPr algn="ctr"/>
            <a:r>
              <a:rPr lang="en-US" sz="2800" dirty="0">
                <a:solidFill>
                  <a:schemeClr val="tx1"/>
                </a:solidFill>
              </a:rPr>
              <a:t>It travels in a straight line.</a:t>
            </a:r>
          </a:p>
          <a:p>
            <a:pPr algn="ctr"/>
            <a:r>
              <a:rPr lang="en-US" sz="2800" dirty="0">
                <a:solidFill>
                  <a:schemeClr val="tx1"/>
                </a:solidFill>
              </a:rPr>
              <a:t>Do not adjust your television set…</a:t>
            </a:r>
          </a:p>
          <a:p>
            <a:pPr algn="ctr"/>
            <a:r>
              <a:rPr lang="en-US" sz="2800" dirty="0">
                <a:solidFill>
                  <a:schemeClr val="tx1"/>
                </a:solidFill>
              </a:rPr>
              <a:t>Re-adjust your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40">
                                            <p:txEl>
                                              <p:pRg st="4" end="4"/>
                                            </p:txEl>
                                          </p:spTgt>
                                        </p:tgtEl>
                                        <p:attrNameLst>
                                          <p:attrName>style.visibility</p:attrName>
                                        </p:attrNameLst>
                                      </p:cBhvr>
                                      <p:to>
                                        <p:strVal val="visible"/>
                                      </p:to>
                                    </p:set>
                                    <p:anim calcmode="lin" valueType="num">
                                      <p:cBhvr additive="base">
                                        <p:cTn id="31"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40">
                                            <p:txEl>
                                              <p:pRg st="5" end="5"/>
                                            </p:txEl>
                                          </p:spTgt>
                                        </p:tgtEl>
                                        <p:attrNameLst>
                                          <p:attrName>style.visibility</p:attrName>
                                        </p:attrNameLst>
                                      </p:cBhvr>
                                      <p:to>
                                        <p:strVal val="visible"/>
                                      </p:to>
                                    </p:set>
                                    <p:anim calcmode="lin" valueType="num">
                                      <p:cBhvr additive="base">
                                        <p:cTn id="37"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40">
                                            <p:txEl>
                                              <p:pRg st="6" end="6"/>
                                            </p:txEl>
                                          </p:spTgt>
                                        </p:tgtEl>
                                        <p:attrNameLst>
                                          <p:attrName>style.visibility</p:attrName>
                                        </p:attrNameLst>
                                      </p:cBhvr>
                                      <p:to>
                                        <p:strVal val="visible"/>
                                      </p:to>
                                    </p:set>
                                    <p:anim calcmode="lin" valueType="num">
                                      <p:cBhvr additive="base">
                                        <p:cTn id="43"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340">
                                            <p:txEl>
                                              <p:pRg st="7" end="7"/>
                                            </p:txEl>
                                          </p:spTgt>
                                        </p:tgtEl>
                                        <p:attrNameLst>
                                          <p:attrName>style.visibility</p:attrName>
                                        </p:attrNameLst>
                                      </p:cBhvr>
                                      <p:to>
                                        <p:strVal val="visible"/>
                                      </p:to>
                                    </p:set>
                                    <p:anim calcmode="lin" valueType="num">
                                      <p:cBhvr additive="base">
                                        <p:cTn id="49" dur="500" fill="hold"/>
                                        <p:tgtEl>
                                          <p:spTgt spid="1434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4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340">
                                            <p:txEl>
                                              <p:pRg st="8" end="8"/>
                                            </p:txEl>
                                          </p:spTgt>
                                        </p:tgtEl>
                                        <p:attrNameLst>
                                          <p:attrName>style.visibility</p:attrName>
                                        </p:attrNameLst>
                                      </p:cBhvr>
                                      <p:to>
                                        <p:strVal val="visible"/>
                                      </p:to>
                                    </p:set>
                                    <p:anim calcmode="lin" valueType="num">
                                      <p:cBhvr additive="base">
                                        <p:cTn id="55" dur="500" fill="hold"/>
                                        <p:tgtEl>
                                          <p:spTgt spid="1434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3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Curvature of Space:</a:t>
            </a:r>
          </a:p>
        </p:txBody>
      </p:sp>
      <p:pic>
        <p:nvPicPr>
          <p:cNvPr id="16388" name="Picture 4" descr="genrel_curved_space_black"/>
          <p:cNvPicPr>
            <a:picLocks noChangeAspect="1" noChangeArrowheads="1"/>
          </p:cNvPicPr>
          <p:nvPr/>
        </p:nvPicPr>
        <p:blipFill>
          <a:blip r:embed="rId3" cstate="print"/>
          <a:srcRect b="12303"/>
          <a:stretch>
            <a:fillRect/>
          </a:stretch>
        </p:blipFill>
        <p:spPr bwMode="auto">
          <a:xfrm>
            <a:off x="304800" y="976313"/>
            <a:ext cx="8534400" cy="3575844"/>
          </a:xfrm>
          <a:prstGeom prst="rect">
            <a:avLst/>
          </a:prstGeom>
          <a:noFill/>
          <a:ln w="9525">
            <a:noFill/>
            <a:miter lim="800000"/>
            <a:headEnd/>
            <a:tailEnd/>
          </a:ln>
        </p:spPr>
      </p:pic>
      <p:sp>
        <p:nvSpPr>
          <p:cNvPr id="12292" name="Text Box 5"/>
          <p:cNvSpPr txBox="1">
            <a:spLocks noChangeArrowheads="1"/>
          </p:cNvSpPr>
          <p:nvPr/>
        </p:nvSpPr>
        <p:spPr bwMode="auto">
          <a:xfrm>
            <a:off x="1066800" y="4686300"/>
            <a:ext cx="7021474" cy="769441"/>
          </a:xfrm>
          <a:prstGeom prst="rect">
            <a:avLst/>
          </a:prstGeom>
          <a:noFill/>
          <a:ln w="9525">
            <a:noFill/>
            <a:miter lim="800000"/>
            <a:headEnd/>
            <a:tailEnd/>
          </a:ln>
        </p:spPr>
        <p:txBody>
          <a:bodyPr wrap="none">
            <a:spAutoFit/>
          </a:bodyPr>
          <a:lstStyle/>
          <a:p>
            <a:r>
              <a:rPr lang="en-US" sz="3200" dirty="0">
                <a:solidFill>
                  <a:schemeClr val="tx1"/>
                </a:solidFill>
              </a:rPr>
              <a:t>Mass distorts space </a:t>
            </a:r>
            <a:r>
              <a:rPr lang="en-US" sz="2400" dirty="0" smtClean="0">
                <a:solidFill>
                  <a:schemeClr val="tx1"/>
                </a:solidFill>
              </a:rPr>
              <a:t>Analogy </a:t>
            </a:r>
            <a:r>
              <a:rPr lang="en-US" sz="2400" dirty="0">
                <a:solidFill>
                  <a:schemeClr val="tx1"/>
                </a:solidFill>
              </a:rPr>
              <a:t>for dimensions</a:t>
            </a:r>
            <a:r>
              <a:rPr lang="en-US"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Curvature of Space:</a:t>
            </a:r>
          </a:p>
        </p:txBody>
      </p:sp>
      <p:pic>
        <p:nvPicPr>
          <p:cNvPr id="13315" name="Picture 5" descr="genrel_270_triangle"/>
          <p:cNvPicPr>
            <a:picLocks noChangeAspect="1" noChangeArrowheads="1"/>
          </p:cNvPicPr>
          <p:nvPr/>
        </p:nvPicPr>
        <p:blipFill>
          <a:blip r:embed="rId3" cstate="print"/>
          <a:srcRect/>
          <a:stretch>
            <a:fillRect/>
          </a:stretch>
        </p:blipFill>
        <p:spPr bwMode="auto">
          <a:xfrm>
            <a:off x="2362201" y="800100"/>
            <a:ext cx="3505199" cy="3365500"/>
          </a:xfrm>
          <a:prstGeom prst="rect">
            <a:avLst/>
          </a:prstGeom>
          <a:noFill/>
          <a:ln w="9525">
            <a:noFill/>
            <a:miter lim="800000"/>
            <a:headEnd/>
            <a:tailEnd/>
          </a:ln>
        </p:spPr>
      </p:pic>
      <p:sp>
        <p:nvSpPr>
          <p:cNvPr id="18438" name="Text Box 6"/>
          <p:cNvSpPr txBox="1">
            <a:spLocks noChangeArrowheads="1"/>
          </p:cNvSpPr>
          <p:nvPr/>
        </p:nvSpPr>
        <p:spPr bwMode="auto">
          <a:xfrm>
            <a:off x="2193926" y="4076700"/>
            <a:ext cx="5458289" cy="1446550"/>
          </a:xfrm>
          <a:prstGeom prst="rect">
            <a:avLst/>
          </a:prstGeom>
          <a:noFill/>
          <a:ln w="9525">
            <a:noFill/>
            <a:miter lim="800000"/>
            <a:headEnd/>
            <a:tailEnd/>
          </a:ln>
        </p:spPr>
        <p:txBody>
          <a:bodyPr wrap="none">
            <a:spAutoFit/>
          </a:bodyPr>
          <a:lstStyle/>
          <a:p>
            <a:r>
              <a:rPr lang="en-US" sz="3200" dirty="0">
                <a:solidFill>
                  <a:schemeClr val="tx1"/>
                </a:solidFill>
              </a:rPr>
              <a:t>Geometry is Non-Euclidian</a:t>
            </a:r>
          </a:p>
          <a:p>
            <a:r>
              <a:rPr lang="en-US" sz="3200" dirty="0">
                <a:solidFill>
                  <a:schemeClr val="tx1"/>
                </a:solidFill>
              </a:rPr>
              <a:t>Were the sphere large enough…</a:t>
            </a:r>
          </a:p>
          <a:p>
            <a:r>
              <a:rPr lang="en-US" sz="2400" dirty="0">
                <a:solidFill>
                  <a:schemeClr val="tx1"/>
                </a:solidFill>
              </a:rPr>
              <a:t>Riemann and Einstein… (Science itself)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Black Holes:</a:t>
            </a:r>
          </a:p>
        </p:txBody>
      </p:sp>
      <p:pic>
        <p:nvPicPr>
          <p:cNvPr id="20485" name="Picture 5" descr="genrel_curved_space_black"/>
          <p:cNvPicPr>
            <a:picLocks noChangeAspect="1" noChangeArrowheads="1"/>
          </p:cNvPicPr>
          <p:nvPr/>
        </p:nvPicPr>
        <p:blipFill>
          <a:blip r:embed="rId3" cstate="print"/>
          <a:srcRect b="12303"/>
          <a:stretch>
            <a:fillRect/>
          </a:stretch>
        </p:blipFill>
        <p:spPr bwMode="auto">
          <a:xfrm>
            <a:off x="304800" y="976313"/>
            <a:ext cx="8534400" cy="3575844"/>
          </a:xfrm>
          <a:prstGeom prst="rect">
            <a:avLst/>
          </a:prstGeom>
          <a:noFill/>
          <a:ln w="9525">
            <a:noFill/>
            <a:miter lim="800000"/>
            <a:headEnd/>
            <a:tailEnd/>
          </a:ln>
        </p:spPr>
      </p:pic>
      <p:sp>
        <p:nvSpPr>
          <p:cNvPr id="20486" name="Text Box 6"/>
          <p:cNvSpPr txBox="1">
            <a:spLocks noChangeArrowheads="1"/>
          </p:cNvSpPr>
          <p:nvPr/>
        </p:nvSpPr>
        <p:spPr bwMode="auto">
          <a:xfrm>
            <a:off x="2193925" y="4524375"/>
            <a:ext cx="3879588" cy="584775"/>
          </a:xfrm>
          <a:prstGeom prst="rect">
            <a:avLst/>
          </a:prstGeom>
          <a:noFill/>
          <a:ln w="9525">
            <a:noFill/>
            <a:miter lim="800000"/>
            <a:headEnd/>
            <a:tailEnd/>
          </a:ln>
        </p:spPr>
        <p:txBody>
          <a:bodyPr wrap="none">
            <a:spAutoFit/>
          </a:bodyPr>
          <a:lstStyle/>
          <a:p>
            <a:r>
              <a:rPr lang="en-US" sz="3200">
                <a:solidFill>
                  <a:schemeClr val="tx1"/>
                </a:solidFill>
              </a:rPr>
              <a:t>Light cannot escape…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dissolve">
                                      <p:cBhvr>
                                        <p:cTn id="7" dur="500"/>
                                        <p:tgtEl>
                                          <p:spTgt spid="2048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04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63501"/>
            <a:ext cx="5791200" cy="707886"/>
          </a:xfrm>
          <a:prstGeom prst="rect">
            <a:avLst/>
          </a:prstGeom>
          <a:noFill/>
          <a:ln w="9525">
            <a:noFill/>
            <a:miter lim="800000"/>
            <a:headEnd/>
            <a:tailEnd/>
          </a:ln>
        </p:spPr>
        <p:txBody>
          <a:bodyPr>
            <a:spAutoFit/>
          </a:bodyPr>
          <a:lstStyle/>
          <a:p>
            <a:r>
              <a:rPr lang="en-US" sz="4000" b="1">
                <a:solidFill>
                  <a:schemeClr val="tx1"/>
                </a:solidFill>
              </a:rPr>
              <a:t>Black Holes:</a:t>
            </a:r>
          </a:p>
        </p:txBody>
      </p:sp>
      <p:sp>
        <p:nvSpPr>
          <p:cNvPr id="24580" name="Text Box 4"/>
          <p:cNvSpPr txBox="1">
            <a:spLocks noChangeArrowheads="1"/>
          </p:cNvSpPr>
          <p:nvPr/>
        </p:nvSpPr>
        <p:spPr bwMode="auto">
          <a:xfrm>
            <a:off x="381001" y="635001"/>
            <a:ext cx="8474075" cy="646331"/>
          </a:xfrm>
          <a:prstGeom prst="rect">
            <a:avLst/>
          </a:prstGeom>
          <a:noFill/>
          <a:ln w="9525">
            <a:noFill/>
            <a:miter lim="800000"/>
            <a:headEnd/>
            <a:tailEnd/>
          </a:ln>
        </p:spPr>
        <p:txBody>
          <a:bodyPr>
            <a:spAutoFit/>
          </a:bodyPr>
          <a:lstStyle/>
          <a:p>
            <a:r>
              <a:rPr lang="en-US" sz="3200" dirty="0">
                <a:solidFill>
                  <a:schemeClr val="tx1"/>
                </a:solidFill>
              </a:rPr>
              <a:t>Black Holes become so by getting </a:t>
            </a:r>
            <a:r>
              <a:rPr lang="en-US" sz="3600" b="1" u="sng" dirty="0" smtClean="0">
                <a:solidFill>
                  <a:schemeClr val="tx1"/>
                </a:solidFill>
              </a:rPr>
              <a:t>smaller</a:t>
            </a:r>
            <a:endParaRPr lang="en-US" sz="3600" b="1" u="sng" dirty="0">
              <a:solidFill>
                <a:schemeClr val="tx1"/>
              </a:solidFill>
            </a:endParaRPr>
          </a:p>
        </p:txBody>
      </p:sp>
      <p:sp>
        <p:nvSpPr>
          <p:cNvPr id="24582" name="Text Box 6"/>
          <p:cNvSpPr txBox="1">
            <a:spLocks noChangeArrowheads="1"/>
          </p:cNvSpPr>
          <p:nvPr/>
        </p:nvSpPr>
        <p:spPr bwMode="auto">
          <a:xfrm>
            <a:off x="304800" y="3086100"/>
            <a:ext cx="8458200" cy="1938992"/>
          </a:xfrm>
          <a:prstGeom prst="rect">
            <a:avLst/>
          </a:prstGeom>
          <a:noFill/>
          <a:ln w="9525">
            <a:noFill/>
            <a:miter lim="800000"/>
            <a:headEnd/>
            <a:tailEnd/>
          </a:ln>
        </p:spPr>
        <p:txBody>
          <a:bodyPr wrap="square">
            <a:spAutoFit/>
          </a:bodyPr>
          <a:lstStyle/>
          <a:p>
            <a:r>
              <a:rPr lang="en-US" sz="2400" dirty="0">
                <a:solidFill>
                  <a:schemeClr val="tx1"/>
                </a:solidFill>
              </a:rPr>
              <a:t>As r gets smaller, v gets bigger, when v = c it is a black hole</a:t>
            </a:r>
          </a:p>
          <a:p>
            <a:r>
              <a:rPr lang="en-US" sz="2400" dirty="0">
                <a:solidFill>
                  <a:schemeClr val="tx1"/>
                </a:solidFill>
              </a:rPr>
              <a:t>Were the Earth  </a:t>
            </a:r>
            <a:r>
              <a:rPr lang="en-US" sz="2400" dirty="0" smtClean="0">
                <a:solidFill>
                  <a:schemeClr val="tx1"/>
                </a:solidFill>
              </a:rPr>
              <a:t>0.35</a:t>
            </a:r>
            <a:r>
              <a:rPr lang="en-US" sz="2400" dirty="0">
                <a:solidFill>
                  <a:schemeClr val="tx1"/>
                </a:solidFill>
              </a:rPr>
              <a:t>” in radius it would be a black hole</a:t>
            </a:r>
          </a:p>
          <a:p>
            <a:r>
              <a:rPr lang="en-US" sz="2400" dirty="0">
                <a:solidFill>
                  <a:schemeClr val="tx1"/>
                </a:solidFill>
              </a:rPr>
              <a:t>The sun would be 1.9 miles in radius.</a:t>
            </a:r>
          </a:p>
          <a:p>
            <a:r>
              <a:rPr lang="en-US" sz="2400" dirty="0">
                <a:solidFill>
                  <a:schemeClr val="tx1"/>
                </a:solidFill>
              </a:rPr>
              <a:t>The sun and the earth will never become black holes.</a:t>
            </a:r>
          </a:p>
          <a:p>
            <a:r>
              <a:rPr lang="en-US" sz="2400" dirty="0">
                <a:solidFill>
                  <a:schemeClr val="tx1"/>
                </a:solidFill>
              </a:rPr>
              <a:t>Not all by themselves…</a:t>
            </a:r>
          </a:p>
        </p:txBody>
      </p:sp>
      <p:graphicFrame>
        <p:nvGraphicFramePr>
          <p:cNvPr id="6" name="Object 5"/>
          <p:cNvGraphicFramePr>
            <a:graphicFrameLocks noChangeAspect="1"/>
          </p:cNvGraphicFramePr>
          <p:nvPr/>
        </p:nvGraphicFramePr>
        <p:xfrm>
          <a:off x="762000" y="1460500"/>
          <a:ext cx="2227006" cy="799042"/>
        </p:xfrm>
        <a:graphic>
          <a:graphicData uri="http://schemas.openxmlformats.org/presentationml/2006/ole">
            <p:oleObj spid="_x0000_s25601" name="Equation" r:id="rId4" imgW="914400" imgH="393480" progId="Equation.3">
              <p:embed/>
            </p:oleObj>
          </a:graphicData>
        </a:graphic>
      </p:graphicFrame>
      <p:graphicFrame>
        <p:nvGraphicFramePr>
          <p:cNvPr id="25602" name="Object 2"/>
          <p:cNvGraphicFramePr>
            <a:graphicFrameLocks noChangeAspect="1"/>
          </p:cNvGraphicFramePr>
          <p:nvPr/>
        </p:nvGraphicFramePr>
        <p:xfrm>
          <a:off x="3783014" y="1408907"/>
          <a:ext cx="1824037" cy="902229"/>
        </p:xfrm>
        <a:graphic>
          <a:graphicData uri="http://schemas.openxmlformats.org/presentationml/2006/ole">
            <p:oleObj spid="_x0000_s25602" name="Equation" r:id="rId5" imgW="749160" imgH="444240" progId="Equation.3">
              <p:embed/>
            </p:oleObj>
          </a:graphicData>
        </a:graphic>
      </p:graphicFrame>
      <p:graphicFrame>
        <p:nvGraphicFramePr>
          <p:cNvPr id="25603" name="Object 3"/>
          <p:cNvGraphicFramePr>
            <a:graphicFrameLocks noChangeAspect="1"/>
          </p:cNvGraphicFramePr>
          <p:nvPr/>
        </p:nvGraphicFramePr>
        <p:xfrm>
          <a:off x="6691313" y="1536700"/>
          <a:ext cx="1546225" cy="798513"/>
        </p:xfrm>
        <a:graphic>
          <a:graphicData uri="http://schemas.openxmlformats.org/presentationml/2006/ole">
            <p:oleObj spid="_x0000_s25603" name="Equation" r:id="rId6" imgW="6346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left)">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2">
                                            <p:txEl>
                                              <p:pRg st="0" end="0"/>
                                            </p:txEl>
                                          </p:spTgt>
                                        </p:tgtEl>
                                        <p:attrNameLst>
                                          <p:attrName>style.visibility</p:attrName>
                                        </p:attrNameLst>
                                      </p:cBhvr>
                                      <p:to>
                                        <p:strVal val="visible"/>
                                      </p:to>
                                    </p:set>
                                    <p:animEffect transition="in" filter="wipe(left)">
                                      <p:cBhvr>
                                        <p:cTn id="12" dur="500"/>
                                        <p:tgtEl>
                                          <p:spTgt spid="245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2">
                                            <p:txEl>
                                              <p:pRg st="1" end="1"/>
                                            </p:txEl>
                                          </p:spTgt>
                                        </p:tgtEl>
                                        <p:attrNameLst>
                                          <p:attrName>style.visibility</p:attrName>
                                        </p:attrNameLst>
                                      </p:cBhvr>
                                      <p:to>
                                        <p:strVal val="visible"/>
                                      </p:to>
                                    </p:set>
                                    <p:animEffect transition="in" filter="wipe(left)">
                                      <p:cBhvr>
                                        <p:cTn id="17" dur="500"/>
                                        <p:tgtEl>
                                          <p:spTgt spid="245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2">
                                            <p:txEl>
                                              <p:pRg st="2" end="2"/>
                                            </p:txEl>
                                          </p:spTgt>
                                        </p:tgtEl>
                                        <p:attrNameLst>
                                          <p:attrName>style.visibility</p:attrName>
                                        </p:attrNameLst>
                                      </p:cBhvr>
                                      <p:to>
                                        <p:strVal val="visible"/>
                                      </p:to>
                                    </p:set>
                                    <p:animEffect transition="in" filter="wipe(left)">
                                      <p:cBhvr>
                                        <p:cTn id="22" dur="500"/>
                                        <p:tgtEl>
                                          <p:spTgt spid="2458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2">
                                            <p:txEl>
                                              <p:pRg st="3" end="3"/>
                                            </p:txEl>
                                          </p:spTgt>
                                        </p:tgtEl>
                                        <p:attrNameLst>
                                          <p:attrName>style.visibility</p:attrName>
                                        </p:attrNameLst>
                                      </p:cBhvr>
                                      <p:to>
                                        <p:strVal val="visible"/>
                                      </p:to>
                                    </p:set>
                                    <p:animEffect transition="in" filter="wipe(left)">
                                      <p:cBhvr>
                                        <p:cTn id="27" dur="500"/>
                                        <p:tgtEl>
                                          <p:spTgt spid="2458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2">
                                            <p:txEl>
                                              <p:pRg st="4" end="4"/>
                                            </p:txEl>
                                          </p:spTgt>
                                        </p:tgtEl>
                                        <p:attrNameLst>
                                          <p:attrName>style.visibility</p:attrName>
                                        </p:attrNameLst>
                                      </p:cBhvr>
                                      <p:to>
                                        <p:strVal val="visible"/>
                                      </p:to>
                                    </p:set>
                                    <p:animEffect transition="in" filter="wipe(left)">
                                      <p:cBhvr>
                                        <p:cTn id="32" dur="500"/>
                                        <p:tgtEl>
                                          <p:spTgt spid="245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P spid="2458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381000" y="230188"/>
            <a:ext cx="8305800" cy="1384995"/>
          </a:xfrm>
          <a:prstGeom prst="rect">
            <a:avLst/>
          </a:prstGeom>
          <a:noFill/>
          <a:ln w="9525">
            <a:noFill/>
            <a:miter lim="800000"/>
            <a:headEnd/>
            <a:tailEnd/>
          </a:ln>
        </p:spPr>
        <p:txBody>
          <a:bodyPr wrap="square">
            <a:spAutoFit/>
          </a:bodyPr>
          <a:lstStyle/>
          <a:p>
            <a:r>
              <a:rPr lang="en-US" sz="2800" u="sng" dirty="0">
                <a:solidFill>
                  <a:schemeClr val="tx1"/>
                </a:solidFill>
              </a:rPr>
              <a:t>Put this in your notes:</a:t>
            </a:r>
            <a:r>
              <a:rPr lang="en-US" sz="2800" dirty="0">
                <a:solidFill>
                  <a:schemeClr val="tx1"/>
                </a:solidFill>
              </a:rPr>
              <a:t> What is the maximum radius of a black hole that is 30. million times the mass of the sun?</a:t>
            </a:r>
          </a:p>
          <a:p>
            <a:r>
              <a:rPr lang="en-US" sz="2800" dirty="0" err="1">
                <a:solidFill>
                  <a:schemeClr val="tx1"/>
                </a:solidFill>
              </a:rPr>
              <a:t>Msun</a:t>
            </a:r>
            <a:r>
              <a:rPr lang="en-US" sz="2800" dirty="0">
                <a:solidFill>
                  <a:schemeClr val="tx1"/>
                </a:solidFill>
              </a:rPr>
              <a:t> = 1.99 x 10</a:t>
            </a:r>
            <a:r>
              <a:rPr lang="en-US" sz="2800" baseline="30000" dirty="0">
                <a:solidFill>
                  <a:schemeClr val="tx1"/>
                </a:solidFill>
              </a:rPr>
              <a:t>30 </a:t>
            </a:r>
            <a:r>
              <a:rPr lang="en-US" sz="2800" dirty="0">
                <a:solidFill>
                  <a:schemeClr val="tx1"/>
                </a:solidFill>
              </a:rPr>
              <a:t>kg</a:t>
            </a:r>
            <a:endParaRPr lang="en-US" sz="3600" dirty="0">
              <a:solidFill>
                <a:schemeClr val="tx1"/>
              </a:solidFill>
            </a:endParaRPr>
          </a:p>
        </p:txBody>
      </p:sp>
      <p:sp>
        <p:nvSpPr>
          <p:cNvPr id="17412" name="Text Box 8"/>
          <p:cNvSpPr txBox="1">
            <a:spLocks noChangeArrowheads="1"/>
          </p:cNvSpPr>
          <p:nvPr/>
        </p:nvSpPr>
        <p:spPr bwMode="auto">
          <a:xfrm>
            <a:off x="152400" y="5219700"/>
            <a:ext cx="1322798" cy="400110"/>
          </a:xfrm>
          <a:prstGeom prst="rect">
            <a:avLst/>
          </a:prstGeom>
          <a:noFill/>
          <a:ln w="9525">
            <a:noFill/>
            <a:miter lim="800000"/>
            <a:headEnd/>
            <a:tailEnd/>
          </a:ln>
        </p:spPr>
        <p:txBody>
          <a:bodyPr wrap="none">
            <a:spAutoFit/>
          </a:bodyPr>
          <a:lstStyle/>
          <a:p>
            <a:r>
              <a:rPr lang="en-US" sz="2000">
                <a:solidFill>
                  <a:schemeClr val="tx1"/>
                </a:solidFill>
              </a:rPr>
              <a:t>8.8x10</a:t>
            </a:r>
            <a:r>
              <a:rPr lang="en-US" sz="2000" baseline="30000">
                <a:solidFill>
                  <a:schemeClr val="tx1"/>
                </a:solidFill>
              </a:rPr>
              <a:t>10</a:t>
            </a:r>
            <a:r>
              <a:rPr lang="en-US" sz="2000">
                <a:solidFill>
                  <a:schemeClr val="tx1"/>
                </a:solidFill>
              </a:rPr>
              <a:t> 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190500"/>
            <a:ext cx="8108950" cy="1569660"/>
          </a:xfrm>
          <a:prstGeom prst="rect">
            <a:avLst/>
          </a:prstGeom>
          <a:noFill/>
          <a:ln w="9525">
            <a:noFill/>
            <a:miter lim="800000"/>
            <a:headEnd/>
            <a:tailEnd/>
          </a:ln>
        </p:spPr>
        <p:txBody>
          <a:bodyPr>
            <a:spAutoFit/>
          </a:bodyPr>
          <a:lstStyle/>
          <a:p>
            <a:r>
              <a:rPr lang="en-US" sz="3200" dirty="0">
                <a:solidFill>
                  <a:schemeClr val="tx1"/>
                </a:solidFill>
              </a:rPr>
              <a:t>What is the mass of a black hole the size of the earth?</a:t>
            </a:r>
          </a:p>
          <a:p>
            <a:r>
              <a:rPr lang="en-US" sz="3200" dirty="0">
                <a:solidFill>
                  <a:schemeClr val="tx1"/>
                </a:solidFill>
              </a:rPr>
              <a:t>r = 6.38 x 10</a:t>
            </a:r>
            <a:r>
              <a:rPr lang="en-US" sz="3200" baseline="30000" dirty="0">
                <a:solidFill>
                  <a:schemeClr val="tx1"/>
                </a:solidFill>
              </a:rPr>
              <a:t>6 </a:t>
            </a:r>
            <a:r>
              <a:rPr lang="en-US" sz="3200" dirty="0">
                <a:solidFill>
                  <a:schemeClr val="tx1"/>
                </a:solidFill>
              </a:rPr>
              <a:t>m</a:t>
            </a:r>
          </a:p>
        </p:txBody>
      </p:sp>
      <p:sp>
        <p:nvSpPr>
          <p:cNvPr id="18436" name="Text Box 4"/>
          <p:cNvSpPr txBox="1">
            <a:spLocks noChangeArrowheads="1"/>
          </p:cNvSpPr>
          <p:nvPr/>
        </p:nvSpPr>
        <p:spPr bwMode="auto">
          <a:xfrm>
            <a:off x="365125" y="5343261"/>
            <a:ext cx="922047" cy="307777"/>
          </a:xfrm>
          <a:prstGeom prst="rect">
            <a:avLst/>
          </a:prstGeom>
          <a:noFill/>
          <a:ln w="9525">
            <a:noFill/>
            <a:miter lim="800000"/>
            <a:headEnd/>
            <a:tailEnd/>
          </a:ln>
        </p:spPr>
        <p:txBody>
          <a:bodyPr wrap="none">
            <a:spAutoFit/>
          </a:bodyPr>
          <a:lstStyle/>
          <a:p>
            <a:pPr>
              <a:spcBef>
                <a:spcPct val="30000"/>
              </a:spcBef>
            </a:pPr>
            <a:r>
              <a:rPr lang="en-US" sz="1400">
                <a:solidFill>
                  <a:schemeClr val="tx1"/>
                </a:solidFill>
              </a:rPr>
              <a:t>4.3E33 kg</a:t>
            </a:r>
            <a:endParaRPr lang="en-US" sz="160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Clocks and gravitation:</a:t>
            </a:r>
          </a:p>
        </p:txBody>
      </p:sp>
      <p:pic>
        <p:nvPicPr>
          <p:cNvPr id="19459" name="Picture 6" descr="genrel_two_clocks"/>
          <p:cNvPicPr>
            <a:picLocks noChangeAspect="1" noChangeArrowheads="1"/>
          </p:cNvPicPr>
          <p:nvPr/>
        </p:nvPicPr>
        <p:blipFill>
          <a:blip r:embed="rId3" cstate="print"/>
          <a:srcRect b="52449"/>
          <a:stretch>
            <a:fillRect/>
          </a:stretch>
        </p:blipFill>
        <p:spPr bwMode="auto">
          <a:xfrm>
            <a:off x="5715000" y="889000"/>
            <a:ext cx="3101975" cy="4445000"/>
          </a:xfrm>
          <a:prstGeom prst="rect">
            <a:avLst/>
          </a:prstGeom>
          <a:noFill/>
          <a:ln w="9525">
            <a:noFill/>
            <a:miter lim="800000"/>
            <a:headEnd/>
            <a:tailEnd/>
          </a:ln>
        </p:spPr>
      </p:pic>
      <p:sp>
        <p:nvSpPr>
          <p:cNvPr id="32775" name="Text Box 7"/>
          <p:cNvSpPr txBox="1">
            <a:spLocks noChangeArrowheads="1"/>
          </p:cNvSpPr>
          <p:nvPr/>
        </p:nvSpPr>
        <p:spPr bwMode="auto">
          <a:xfrm>
            <a:off x="304800" y="1016000"/>
            <a:ext cx="4953000" cy="1569660"/>
          </a:xfrm>
          <a:prstGeom prst="rect">
            <a:avLst/>
          </a:prstGeom>
          <a:noFill/>
          <a:ln w="9525">
            <a:noFill/>
            <a:miter lim="800000"/>
            <a:headEnd/>
            <a:tailEnd/>
          </a:ln>
        </p:spPr>
        <p:txBody>
          <a:bodyPr>
            <a:spAutoFit/>
          </a:bodyPr>
          <a:lstStyle/>
          <a:p>
            <a:r>
              <a:rPr lang="en-US" sz="3200">
                <a:solidFill>
                  <a:schemeClr val="tx1"/>
                </a:solidFill>
              </a:rPr>
              <a:t>General relativity predicts that clock A will run faster than clock B…</a:t>
            </a:r>
          </a:p>
        </p:txBody>
      </p:sp>
      <p:sp>
        <p:nvSpPr>
          <p:cNvPr id="19461" name="Text Box 8"/>
          <p:cNvSpPr txBox="1">
            <a:spLocks noChangeArrowheads="1"/>
          </p:cNvSpPr>
          <p:nvPr/>
        </p:nvSpPr>
        <p:spPr bwMode="auto">
          <a:xfrm>
            <a:off x="5394325" y="5219700"/>
            <a:ext cx="3097323" cy="338554"/>
          </a:xfrm>
          <a:prstGeom prst="rect">
            <a:avLst/>
          </a:prstGeom>
          <a:noFill/>
          <a:ln w="9525">
            <a:noFill/>
            <a:miter lim="800000"/>
            <a:headEnd/>
            <a:tailEnd/>
          </a:ln>
        </p:spPr>
        <p:txBody>
          <a:bodyPr wrap="none">
            <a:spAutoFit/>
          </a:bodyPr>
          <a:lstStyle/>
          <a:p>
            <a:r>
              <a:rPr lang="en-US" sz="1600" dirty="0">
                <a:solidFill>
                  <a:schemeClr val="tx1"/>
                </a:solidFill>
              </a:rPr>
              <a:t>From Feynman Lectures in Physics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Effect transition="in" filter="wipe(left)">
                                      <p:cBhvr>
                                        <p:cTn id="7" dur="500"/>
                                        <p:tgtEl>
                                          <p:spTgt spid="327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69926" y="273844"/>
            <a:ext cx="4336444" cy="769441"/>
          </a:xfrm>
          <a:prstGeom prst="rect">
            <a:avLst/>
          </a:prstGeom>
          <a:noFill/>
          <a:ln w="9525">
            <a:noFill/>
            <a:miter lim="800000"/>
            <a:headEnd/>
            <a:tailEnd/>
          </a:ln>
        </p:spPr>
        <p:txBody>
          <a:bodyPr wrap="none">
            <a:spAutoFit/>
          </a:bodyPr>
          <a:lstStyle/>
          <a:p>
            <a:r>
              <a:rPr lang="en-US" dirty="0">
                <a:solidFill>
                  <a:schemeClr val="tx1"/>
                </a:solidFill>
              </a:rPr>
              <a:t>General Relativity</a:t>
            </a:r>
          </a:p>
        </p:txBody>
      </p:sp>
      <p:sp>
        <p:nvSpPr>
          <p:cNvPr id="3076" name="Text Box 4"/>
          <p:cNvSpPr txBox="1">
            <a:spLocks noChangeArrowheads="1"/>
          </p:cNvSpPr>
          <p:nvPr/>
        </p:nvSpPr>
        <p:spPr bwMode="auto">
          <a:xfrm>
            <a:off x="381000" y="1206500"/>
            <a:ext cx="8382000" cy="4278094"/>
          </a:xfrm>
          <a:prstGeom prst="rect">
            <a:avLst/>
          </a:prstGeom>
          <a:noFill/>
          <a:ln w="9525">
            <a:noFill/>
            <a:miter lim="800000"/>
            <a:headEnd/>
            <a:tailEnd/>
          </a:ln>
        </p:spPr>
        <p:txBody>
          <a:bodyPr>
            <a:spAutoFit/>
          </a:bodyPr>
          <a:lstStyle/>
          <a:p>
            <a:r>
              <a:rPr lang="en-US" sz="4000" b="1" dirty="0">
                <a:solidFill>
                  <a:schemeClr val="tx1"/>
                </a:solidFill>
              </a:rPr>
              <a:t>Principle of equivalence:</a:t>
            </a:r>
          </a:p>
          <a:p>
            <a:endParaRPr lang="en-US" sz="4000" b="1" dirty="0">
              <a:solidFill>
                <a:schemeClr val="tx1"/>
              </a:solidFill>
            </a:endParaRPr>
          </a:p>
          <a:p>
            <a:pPr algn="ctr"/>
            <a:r>
              <a:rPr lang="en-US" sz="3200" dirty="0">
                <a:solidFill>
                  <a:schemeClr val="tx1"/>
                </a:solidFill>
              </a:rPr>
              <a:t>There is no experiment that will discern the difference between the effect of gravity and the effect of acceleration.</a:t>
            </a:r>
          </a:p>
          <a:p>
            <a:pPr algn="ctr"/>
            <a:endParaRPr lang="en-US" sz="3200" dirty="0">
              <a:solidFill>
                <a:schemeClr val="tx1"/>
              </a:solidFill>
            </a:endParaRPr>
          </a:p>
          <a:p>
            <a:pPr algn="ctr"/>
            <a:r>
              <a:rPr lang="en-US" sz="3200" dirty="0">
                <a:solidFill>
                  <a:schemeClr val="tx1"/>
                </a:solidFill>
              </a:rPr>
              <a:t>Or</a:t>
            </a:r>
            <a:r>
              <a:rPr lang="en-US" sz="3200" dirty="0" smtClean="0">
                <a:solidFill>
                  <a:schemeClr val="tx1"/>
                </a:solidFill>
              </a:rPr>
              <a:t>…</a:t>
            </a:r>
            <a:endParaRPr lang="en-US" sz="3200" dirty="0">
              <a:solidFill>
                <a:schemeClr val="tx1"/>
              </a:solidFill>
            </a:endParaRPr>
          </a:p>
          <a:p>
            <a:pPr algn="ctr"/>
            <a:r>
              <a:rPr lang="en-US" sz="3200" dirty="0">
                <a:solidFill>
                  <a:schemeClr val="tx1"/>
                </a:solidFill>
              </a:rPr>
              <a:t>Gravitational and inertial mass are </a:t>
            </a:r>
            <a:r>
              <a:rPr lang="en-US" sz="3200" dirty="0" smtClean="0">
                <a:solidFill>
                  <a:schemeClr val="tx1"/>
                </a:solidFill>
              </a:rPr>
              <a:t>equivalent</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Clocks and gravitation:</a:t>
            </a:r>
          </a:p>
        </p:txBody>
      </p:sp>
      <p:pic>
        <p:nvPicPr>
          <p:cNvPr id="20484" name="Picture 5" descr="genrel_two_clocks"/>
          <p:cNvPicPr>
            <a:picLocks noChangeAspect="1" noChangeArrowheads="1"/>
          </p:cNvPicPr>
          <p:nvPr/>
        </p:nvPicPr>
        <p:blipFill>
          <a:blip r:embed="rId3" cstate="print"/>
          <a:srcRect t="51073"/>
          <a:stretch>
            <a:fillRect/>
          </a:stretch>
        </p:blipFill>
        <p:spPr bwMode="auto">
          <a:xfrm>
            <a:off x="5867400" y="254000"/>
            <a:ext cx="3143250" cy="5143500"/>
          </a:xfrm>
          <a:prstGeom prst="rect">
            <a:avLst/>
          </a:prstGeom>
          <a:noFill/>
          <a:ln w="9525">
            <a:noFill/>
            <a:miter lim="800000"/>
            <a:headEnd/>
            <a:tailEnd/>
          </a:ln>
        </p:spPr>
      </p:pic>
      <p:sp>
        <p:nvSpPr>
          <p:cNvPr id="20485" name="Text Box 6"/>
          <p:cNvSpPr txBox="1">
            <a:spLocks noChangeArrowheads="1"/>
          </p:cNvSpPr>
          <p:nvPr/>
        </p:nvSpPr>
        <p:spPr bwMode="auto">
          <a:xfrm>
            <a:off x="5865814" y="5434542"/>
            <a:ext cx="3097323" cy="338554"/>
          </a:xfrm>
          <a:prstGeom prst="rect">
            <a:avLst/>
          </a:prstGeom>
          <a:noFill/>
          <a:ln w="9525">
            <a:noFill/>
            <a:miter lim="800000"/>
            <a:headEnd/>
            <a:tailEnd/>
          </a:ln>
        </p:spPr>
        <p:txBody>
          <a:bodyPr wrap="none">
            <a:spAutoFit/>
          </a:bodyPr>
          <a:lstStyle/>
          <a:p>
            <a:r>
              <a:rPr lang="en-US" sz="1600">
                <a:solidFill>
                  <a:schemeClr val="tx1"/>
                </a:solidFill>
              </a:rPr>
              <a:t>From Feynman Lectures in Physics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Clocks and gravitation:</a:t>
            </a:r>
          </a:p>
        </p:txBody>
      </p:sp>
      <p:sp>
        <p:nvSpPr>
          <p:cNvPr id="40963" name="Text Box 3"/>
          <p:cNvSpPr txBox="1">
            <a:spLocks noChangeArrowheads="1"/>
          </p:cNvSpPr>
          <p:nvPr/>
        </p:nvSpPr>
        <p:spPr bwMode="auto">
          <a:xfrm>
            <a:off x="304800" y="1016000"/>
            <a:ext cx="5257800" cy="3170099"/>
          </a:xfrm>
          <a:prstGeom prst="rect">
            <a:avLst/>
          </a:prstGeom>
          <a:noFill/>
          <a:ln w="9525">
            <a:noFill/>
            <a:miter lim="800000"/>
            <a:headEnd/>
            <a:tailEnd/>
          </a:ln>
        </p:spPr>
        <p:txBody>
          <a:bodyPr>
            <a:spAutoFit/>
          </a:bodyPr>
          <a:lstStyle/>
          <a:p>
            <a:pPr>
              <a:buFontTx/>
              <a:buChar char="•"/>
            </a:pPr>
            <a:r>
              <a:rPr lang="en-US" sz="3200">
                <a:solidFill>
                  <a:schemeClr val="tx1"/>
                </a:solidFill>
              </a:rPr>
              <a:t>Principle of equivalence says gravity must also cause this.</a:t>
            </a:r>
          </a:p>
          <a:p>
            <a:endParaRPr lang="en-US" sz="3200">
              <a:solidFill>
                <a:schemeClr val="tx1"/>
              </a:solidFill>
            </a:endParaRPr>
          </a:p>
          <a:p>
            <a:pPr>
              <a:buFontTx/>
              <a:buChar char="•"/>
            </a:pPr>
            <a:endParaRPr lang="en-US" sz="3200">
              <a:solidFill>
                <a:schemeClr val="tx1"/>
              </a:solidFill>
            </a:endParaRPr>
          </a:p>
          <a:p>
            <a:pPr algn="r"/>
            <a:r>
              <a:rPr lang="en-US" sz="7200">
                <a:solidFill>
                  <a:schemeClr val="tx1"/>
                </a:solidFill>
              </a:rPr>
              <a:t>This -&gt;</a:t>
            </a:r>
          </a:p>
        </p:txBody>
      </p:sp>
      <p:sp>
        <p:nvSpPr>
          <p:cNvPr id="21508" name="Text Box 5"/>
          <p:cNvSpPr txBox="1">
            <a:spLocks noChangeArrowheads="1"/>
          </p:cNvSpPr>
          <p:nvPr/>
        </p:nvSpPr>
        <p:spPr bwMode="auto">
          <a:xfrm>
            <a:off x="5865814" y="5434542"/>
            <a:ext cx="3097323" cy="338554"/>
          </a:xfrm>
          <a:prstGeom prst="rect">
            <a:avLst/>
          </a:prstGeom>
          <a:noFill/>
          <a:ln w="9525">
            <a:noFill/>
            <a:miter lim="800000"/>
            <a:headEnd/>
            <a:tailEnd/>
          </a:ln>
        </p:spPr>
        <p:txBody>
          <a:bodyPr wrap="none">
            <a:spAutoFit/>
          </a:bodyPr>
          <a:lstStyle/>
          <a:p>
            <a:r>
              <a:rPr lang="en-US" sz="1600">
                <a:solidFill>
                  <a:schemeClr val="tx1"/>
                </a:solidFill>
              </a:rPr>
              <a:t>From Feynman Lectures in Physics</a:t>
            </a:r>
          </a:p>
        </p:txBody>
      </p:sp>
      <p:pic>
        <p:nvPicPr>
          <p:cNvPr id="21509" name="Picture 6" descr="genrel_two_clocks"/>
          <p:cNvPicPr>
            <a:picLocks noChangeAspect="1" noChangeArrowheads="1"/>
          </p:cNvPicPr>
          <p:nvPr/>
        </p:nvPicPr>
        <p:blipFill>
          <a:blip r:embed="rId3" cstate="print"/>
          <a:srcRect b="52449"/>
          <a:stretch>
            <a:fillRect/>
          </a:stretch>
        </p:blipFill>
        <p:spPr bwMode="auto">
          <a:xfrm>
            <a:off x="5562600" y="190500"/>
            <a:ext cx="3276600" cy="520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Clocks and gravitation:</a:t>
            </a:r>
          </a:p>
        </p:txBody>
      </p:sp>
      <p:sp>
        <p:nvSpPr>
          <p:cNvPr id="22531" name="Text Box 4"/>
          <p:cNvSpPr txBox="1">
            <a:spLocks noChangeArrowheads="1"/>
          </p:cNvSpPr>
          <p:nvPr/>
        </p:nvSpPr>
        <p:spPr bwMode="auto">
          <a:xfrm>
            <a:off x="5865814" y="5434542"/>
            <a:ext cx="3097323" cy="338554"/>
          </a:xfrm>
          <a:prstGeom prst="rect">
            <a:avLst/>
          </a:prstGeom>
          <a:noFill/>
          <a:ln w="9525">
            <a:noFill/>
            <a:miter lim="800000"/>
            <a:headEnd/>
            <a:tailEnd/>
          </a:ln>
        </p:spPr>
        <p:txBody>
          <a:bodyPr wrap="none">
            <a:spAutoFit/>
          </a:bodyPr>
          <a:lstStyle/>
          <a:p>
            <a:r>
              <a:rPr lang="en-US" sz="1600">
                <a:solidFill>
                  <a:schemeClr val="tx1"/>
                </a:solidFill>
              </a:rPr>
              <a:t>From Feynman Lectures in Physics</a:t>
            </a:r>
          </a:p>
        </p:txBody>
      </p:sp>
      <p:pic>
        <p:nvPicPr>
          <p:cNvPr id="22532" name="Picture 5" descr="genrel_two_clocks"/>
          <p:cNvPicPr>
            <a:picLocks noChangeAspect="1" noChangeArrowheads="1"/>
          </p:cNvPicPr>
          <p:nvPr/>
        </p:nvPicPr>
        <p:blipFill>
          <a:blip r:embed="rId3" cstate="print"/>
          <a:srcRect l="39536" r="13953" b="64047"/>
          <a:stretch>
            <a:fillRect/>
          </a:stretch>
        </p:blipFill>
        <p:spPr bwMode="auto">
          <a:xfrm>
            <a:off x="5638800" y="254000"/>
            <a:ext cx="1524000" cy="3937000"/>
          </a:xfrm>
          <a:prstGeom prst="rect">
            <a:avLst/>
          </a:prstGeom>
          <a:noFill/>
          <a:ln w="9525">
            <a:noFill/>
            <a:miter lim="800000"/>
            <a:headEnd/>
            <a:tailEnd/>
          </a:ln>
        </p:spPr>
      </p:pic>
      <p:sp>
        <p:nvSpPr>
          <p:cNvPr id="22533" name="Text Box 6"/>
          <p:cNvSpPr txBox="1">
            <a:spLocks noChangeArrowheads="1"/>
          </p:cNvSpPr>
          <p:nvPr/>
        </p:nvSpPr>
        <p:spPr bwMode="auto">
          <a:xfrm>
            <a:off x="304800" y="1016000"/>
            <a:ext cx="5257800" cy="3170099"/>
          </a:xfrm>
          <a:prstGeom prst="rect">
            <a:avLst/>
          </a:prstGeom>
          <a:noFill/>
          <a:ln w="9525">
            <a:noFill/>
            <a:miter lim="800000"/>
            <a:headEnd/>
            <a:tailEnd/>
          </a:ln>
        </p:spPr>
        <p:txBody>
          <a:bodyPr>
            <a:spAutoFit/>
          </a:bodyPr>
          <a:lstStyle/>
          <a:p>
            <a:pPr>
              <a:buFontTx/>
              <a:buChar char="•"/>
            </a:pPr>
            <a:r>
              <a:rPr lang="en-US" sz="3200">
                <a:solidFill>
                  <a:schemeClr val="tx1"/>
                </a:solidFill>
              </a:rPr>
              <a:t>Principle of equivalence says gravity must also cause this.</a:t>
            </a:r>
          </a:p>
          <a:p>
            <a:endParaRPr lang="en-US" sz="3200">
              <a:solidFill>
                <a:schemeClr val="tx1"/>
              </a:solidFill>
            </a:endParaRPr>
          </a:p>
          <a:p>
            <a:r>
              <a:rPr lang="en-US" sz="3200">
                <a:solidFill>
                  <a:schemeClr val="tx1"/>
                </a:solidFill>
              </a:rPr>
              <a:t>Is the same as</a:t>
            </a:r>
          </a:p>
          <a:p>
            <a:pPr algn="r"/>
            <a:r>
              <a:rPr lang="en-US" sz="7200">
                <a:solidFill>
                  <a:schemeClr val="tx1"/>
                </a:solidFill>
              </a:rPr>
              <a:t>This -&gt;</a:t>
            </a:r>
          </a:p>
        </p:txBody>
      </p:sp>
      <p:pic>
        <p:nvPicPr>
          <p:cNvPr id="22534" name="Picture 8" descr="earthx"/>
          <p:cNvPicPr>
            <a:picLocks noChangeAspect="1" noChangeArrowheads="1"/>
          </p:cNvPicPr>
          <p:nvPr/>
        </p:nvPicPr>
        <p:blipFill>
          <a:blip r:embed="rId4" cstate="print"/>
          <a:srcRect t="3882" r="14865" b="73064"/>
          <a:stretch>
            <a:fillRect/>
          </a:stretch>
        </p:blipFill>
        <p:spPr bwMode="auto">
          <a:xfrm>
            <a:off x="2843214" y="4206875"/>
            <a:ext cx="6300787" cy="1508125"/>
          </a:xfrm>
          <a:prstGeom prst="rect">
            <a:avLst/>
          </a:prstGeom>
          <a:noFill/>
          <a:ln w="9525">
            <a:noFill/>
            <a:miter lim="800000"/>
            <a:headEnd/>
            <a:tailEnd/>
          </a:ln>
        </p:spPr>
      </p:pic>
      <p:sp>
        <p:nvSpPr>
          <p:cNvPr id="22535" name="Line 9"/>
          <p:cNvSpPr>
            <a:spLocks noChangeShapeType="1"/>
          </p:cNvSpPr>
          <p:nvPr/>
        </p:nvSpPr>
        <p:spPr bwMode="auto">
          <a:xfrm>
            <a:off x="7315200" y="2540000"/>
            <a:ext cx="0" cy="381000"/>
          </a:xfrm>
          <a:prstGeom prst="line">
            <a:avLst/>
          </a:prstGeom>
          <a:noFill/>
          <a:ln w="28575">
            <a:solidFill>
              <a:srgbClr val="FF0000"/>
            </a:solidFill>
            <a:round/>
            <a:headEnd/>
            <a:tailEnd type="triangle" w="med" len="med"/>
          </a:ln>
        </p:spPr>
        <p:txBody>
          <a:bodyPr/>
          <a:lstStyle/>
          <a:p>
            <a:endParaRPr lang="en-US">
              <a:solidFill>
                <a:schemeClr val="tx1"/>
              </a:solidFill>
            </a:endParaRPr>
          </a:p>
        </p:txBody>
      </p:sp>
      <p:sp>
        <p:nvSpPr>
          <p:cNvPr id="22536" name="Text Box 10"/>
          <p:cNvSpPr txBox="1">
            <a:spLocks noChangeArrowheads="1"/>
          </p:cNvSpPr>
          <p:nvPr/>
        </p:nvSpPr>
        <p:spPr bwMode="auto">
          <a:xfrm>
            <a:off x="7162800" y="2095500"/>
            <a:ext cx="1776448" cy="461665"/>
          </a:xfrm>
          <a:prstGeom prst="rect">
            <a:avLst/>
          </a:prstGeom>
          <a:noFill/>
          <a:ln w="9525">
            <a:noFill/>
            <a:miter lim="800000"/>
            <a:headEnd/>
            <a:tailEnd/>
          </a:ln>
        </p:spPr>
        <p:txBody>
          <a:bodyPr wrap="none">
            <a:spAutoFit/>
          </a:bodyPr>
          <a:lstStyle/>
          <a:p>
            <a:r>
              <a:rPr lang="en-US" sz="2400">
                <a:solidFill>
                  <a:schemeClr val="tx1"/>
                </a:solidFill>
              </a:rPr>
              <a:t>g = 9.8 m/s/s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spAutoFit/>
          </a:bodyPr>
          <a:lstStyle/>
          <a:p>
            <a:r>
              <a:rPr lang="en-US" sz="4000" b="1">
                <a:solidFill>
                  <a:schemeClr val="tx1"/>
                </a:solidFill>
              </a:rPr>
              <a:t>Clocks and gravitation:</a:t>
            </a:r>
          </a:p>
        </p:txBody>
      </p:sp>
      <p:sp>
        <p:nvSpPr>
          <p:cNvPr id="36867" name="Text Box 3"/>
          <p:cNvSpPr txBox="1">
            <a:spLocks noChangeArrowheads="1"/>
          </p:cNvSpPr>
          <p:nvPr/>
        </p:nvSpPr>
        <p:spPr bwMode="auto">
          <a:xfrm>
            <a:off x="304800" y="1016000"/>
            <a:ext cx="8077200" cy="3046988"/>
          </a:xfrm>
          <a:prstGeom prst="rect">
            <a:avLst/>
          </a:prstGeom>
          <a:noFill/>
          <a:ln w="9525">
            <a:noFill/>
            <a:miter lim="800000"/>
            <a:headEnd/>
            <a:tailEnd/>
          </a:ln>
        </p:spPr>
        <p:txBody>
          <a:bodyPr>
            <a:spAutoFit/>
          </a:bodyPr>
          <a:lstStyle/>
          <a:p>
            <a:pPr>
              <a:buFontTx/>
              <a:buChar char="•"/>
            </a:pPr>
            <a:r>
              <a:rPr lang="en-US" sz="3200">
                <a:solidFill>
                  <a:schemeClr val="tx1"/>
                </a:solidFill>
              </a:rPr>
              <a:t>Gravity affects the rate clocks run</a:t>
            </a:r>
          </a:p>
          <a:p>
            <a:pPr>
              <a:buFontTx/>
              <a:buChar char="•"/>
            </a:pPr>
            <a:r>
              <a:rPr lang="en-US" sz="3200">
                <a:solidFill>
                  <a:schemeClr val="tx1"/>
                </a:solidFill>
              </a:rPr>
              <a:t>High clocks run faster</a:t>
            </a:r>
          </a:p>
          <a:p>
            <a:pPr>
              <a:buFontTx/>
              <a:buChar char="•"/>
            </a:pPr>
            <a:r>
              <a:rPr lang="en-US" sz="3200" u="sng">
                <a:solidFill>
                  <a:schemeClr val="tx1"/>
                </a:solidFill>
              </a:rPr>
              <a:t>Low</a:t>
            </a:r>
            <a:r>
              <a:rPr lang="en-US" sz="3200">
                <a:solidFill>
                  <a:schemeClr val="tx1"/>
                </a:solidFill>
              </a:rPr>
              <a:t> clocks run s</a:t>
            </a:r>
            <a:r>
              <a:rPr lang="en-US" sz="3200" u="sng">
                <a:solidFill>
                  <a:schemeClr val="tx1"/>
                </a:solidFill>
              </a:rPr>
              <a:t>low</a:t>
            </a:r>
            <a:r>
              <a:rPr lang="en-US" sz="3200">
                <a:solidFill>
                  <a:schemeClr val="tx1"/>
                </a:solidFill>
              </a:rPr>
              <a:t>er</a:t>
            </a:r>
          </a:p>
          <a:p>
            <a:pPr>
              <a:buFontTx/>
              <a:buChar char="•"/>
            </a:pPr>
            <a:r>
              <a:rPr lang="en-US" sz="3200">
                <a:solidFill>
                  <a:schemeClr val="tx1"/>
                </a:solidFill>
              </a:rPr>
              <a:t>The twin paradox</a:t>
            </a:r>
          </a:p>
          <a:p>
            <a:pPr>
              <a:buFontTx/>
              <a:buChar char="•"/>
            </a:pPr>
            <a:r>
              <a:rPr lang="en-US" sz="3200">
                <a:solidFill>
                  <a:schemeClr val="tx1"/>
                </a:solidFill>
              </a:rPr>
              <a:t>Flying in a circle paradox</a:t>
            </a:r>
          </a:p>
          <a:p>
            <a:pPr>
              <a:buFontTx/>
              <a:buChar char="•"/>
            </a:pPr>
            <a:r>
              <a:rPr lang="en-US" sz="3200">
                <a:solidFill>
                  <a:schemeClr val="tx1"/>
                </a:solidFill>
              </a:rPr>
              <a:t>Red shifted radiation from Quasars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Effect transition="in" filter="wipe(left)">
                                      <p:cBhvr>
                                        <p:cTn id="32"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38100"/>
            <a:ext cx="5791200" cy="707886"/>
          </a:xfrm>
          <a:prstGeom prst="rect">
            <a:avLst/>
          </a:prstGeom>
          <a:noFill/>
          <a:ln w="9525">
            <a:noFill/>
            <a:miter lim="800000"/>
            <a:headEnd/>
            <a:tailEnd/>
          </a:ln>
        </p:spPr>
        <p:txBody>
          <a:bodyPr>
            <a:spAutoFit/>
          </a:bodyPr>
          <a:lstStyle/>
          <a:p>
            <a:r>
              <a:rPr lang="en-US" sz="4000" b="1" dirty="0">
                <a:solidFill>
                  <a:schemeClr val="tx1"/>
                </a:solidFill>
              </a:rPr>
              <a:t>Clocks and gravitation:</a:t>
            </a:r>
          </a:p>
        </p:txBody>
      </p:sp>
      <p:sp>
        <p:nvSpPr>
          <p:cNvPr id="38915" name="Text Box 3"/>
          <p:cNvSpPr txBox="1">
            <a:spLocks noChangeArrowheads="1"/>
          </p:cNvSpPr>
          <p:nvPr/>
        </p:nvSpPr>
        <p:spPr bwMode="auto">
          <a:xfrm>
            <a:off x="381000" y="2360348"/>
            <a:ext cx="8077200" cy="3231654"/>
          </a:xfrm>
          <a:prstGeom prst="rect">
            <a:avLst/>
          </a:prstGeom>
          <a:noFill/>
          <a:ln w="9525">
            <a:noFill/>
            <a:miter lim="800000"/>
            <a:headEnd/>
            <a:tailEnd/>
          </a:ln>
        </p:spPr>
        <p:txBody>
          <a:bodyPr>
            <a:spAutoFit/>
          </a:bodyPr>
          <a:lstStyle/>
          <a:p>
            <a:r>
              <a:rPr lang="en-US" sz="2400" dirty="0">
                <a:solidFill>
                  <a:schemeClr val="tx1"/>
                </a:solidFill>
              </a:rPr>
              <a:t> </a:t>
            </a:r>
            <a:r>
              <a:rPr lang="en-US" sz="4000" dirty="0" err="1">
                <a:solidFill>
                  <a:schemeClr val="tx1"/>
                </a:solidFill>
                <a:cs typeface="Times New Roman" charset="0"/>
              </a:rPr>
              <a:t>Δ</a:t>
            </a:r>
            <a:r>
              <a:rPr lang="en-US" sz="4000" dirty="0" err="1">
                <a:solidFill>
                  <a:schemeClr val="tx1"/>
                </a:solidFill>
              </a:rPr>
              <a:t>f</a:t>
            </a:r>
            <a:r>
              <a:rPr lang="en-US" sz="2400" dirty="0">
                <a:solidFill>
                  <a:schemeClr val="tx1"/>
                </a:solidFill>
              </a:rPr>
              <a:t> 	- change in frequency</a:t>
            </a:r>
          </a:p>
          <a:p>
            <a:r>
              <a:rPr lang="en-US" sz="2400" dirty="0">
                <a:solidFill>
                  <a:schemeClr val="tx1"/>
                </a:solidFill>
              </a:rPr>
              <a:t> </a:t>
            </a:r>
            <a:r>
              <a:rPr lang="en-US" sz="4000" dirty="0">
                <a:solidFill>
                  <a:schemeClr val="tx1"/>
                </a:solidFill>
                <a:cs typeface="Times New Roman" charset="0"/>
              </a:rPr>
              <a:t>f</a:t>
            </a:r>
            <a:r>
              <a:rPr lang="en-US" sz="2400" dirty="0">
                <a:solidFill>
                  <a:schemeClr val="tx1"/>
                </a:solidFill>
              </a:rPr>
              <a:t>  	- original frequency</a:t>
            </a:r>
          </a:p>
          <a:p>
            <a:r>
              <a:rPr lang="en-US" sz="4000" dirty="0">
                <a:solidFill>
                  <a:schemeClr val="tx1"/>
                </a:solidFill>
              </a:rPr>
              <a:t>g</a:t>
            </a:r>
            <a:r>
              <a:rPr lang="en-US" sz="2400" dirty="0">
                <a:solidFill>
                  <a:schemeClr val="tx1"/>
                </a:solidFill>
              </a:rPr>
              <a:t> 	- gravitational field strength</a:t>
            </a:r>
          </a:p>
          <a:p>
            <a:r>
              <a:rPr lang="en-US" sz="4000" dirty="0" err="1">
                <a:solidFill>
                  <a:schemeClr val="tx1"/>
                </a:solidFill>
                <a:cs typeface="Times New Roman" charset="0"/>
              </a:rPr>
              <a:t>Δh</a:t>
            </a:r>
            <a:r>
              <a:rPr lang="en-US" sz="2400" dirty="0">
                <a:solidFill>
                  <a:schemeClr val="tx1"/>
                </a:solidFill>
              </a:rPr>
              <a:t> 	- change in height</a:t>
            </a:r>
          </a:p>
          <a:p>
            <a:r>
              <a:rPr lang="en-US" sz="4000" dirty="0">
                <a:solidFill>
                  <a:schemeClr val="tx1"/>
                </a:solidFill>
                <a:cs typeface="Times New Roman" charset="0"/>
              </a:rPr>
              <a:t>c</a:t>
            </a:r>
            <a:r>
              <a:rPr lang="en-US" sz="2400" dirty="0">
                <a:solidFill>
                  <a:schemeClr val="tx1"/>
                </a:solidFill>
              </a:rPr>
              <a:t> 	- speed of light</a:t>
            </a:r>
          </a:p>
        </p:txBody>
      </p:sp>
      <p:sp>
        <p:nvSpPr>
          <p:cNvPr id="24580" name="Text Box 4"/>
          <p:cNvSpPr txBox="1">
            <a:spLocks noChangeArrowheads="1"/>
          </p:cNvSpPr>
          <p:nvPr/>
        </p:nvSpPr>
        <p:spPr bwMode="auto">
          <a:xfrm>
            <a:off x="417038" y="596901"/>
            <a:ext cx="8436925" cy="2062103"/>
          </a:xfrm>
          <a:prstGeom prst="rect">
            <a:avLst/>
          </a:prstGeom>
          <a:noFill/>
          <a:ln w="9525">
            <a:noFill/>
            <a:miter lim="800000"/>
            <a:headEnd/>
            <a:tailEnd/>
          </a:ln>
        </p:spPr>
        <p:txBody>
          <a:bodyPr wrap="none">
            <a:spAutoFit/>
          </a:bodyPr>
          <a:lstStyle/>
          <a:p>
            <a:pPr algn="ctr"/>
            <a:r>
              <a:rPr lang="en-US" sz="3200">
                <a:solidFill>
                  <a:schemeClr val="tx1"/>
                </a:solidFill>
              </a:rPr>
              <a:t>Approximate formula for small changes of height:</a:t>
            </a:r>
          </a:p>
          <a:p>
            <a:pPr algn="ctr"/>
            <a:r>
              <a:rPr lang="en-US" sz="4800" u="sng">
                <a:solidFill>
                  <a:schemeClr val="tx1"/>
                </a:solidFill>
                <a:cs typeface="Times New Roman" charset="0"/>
              </a:rPr>
              <a:t>Δ</a:t>
            </a:r>
            <a:r>
              <a:rPr lang="en-US" sz="4800" u="sng">
                <a:solidFill>
                  <a:schemeClr val="tx1"/>
                </a:solidFill>
              </a:rPr>
              <a:t>f</a:t>
            </a:r>
            <a:r>
              <a:rPr lang="en-US" sz="4800">
                <a:solidFill>
                  <a:schemeClr val="tx1"/>
                </a:solidFill>
              </a:rPr>
              <a:t>  </a:t>
            </a:r>
            <a:r>
              <a:rPr lang="en-US" sz="4800" baseline="-25000">
                <a:solidFill>
                  <a:schemeClr val="tx1"/>
                </a:solidFill>
              </a:rPr>
              <a:t>=</a:t>
            </a:r>
            <a:r>
              <a:rPr lang="en-US" sz="4800">
                <a:solidFill>
                  <a:schemeClr val="tx1"/>
                </a:solidFill>
              </a:rPr>
              <a:t>  </a:t>
            </a:r>
            <a:r>
              <a:rPr lang="en-US" sz="4800" u="sng">
                <a:solidFill>
                  <a:schemeClr val="tx1"/>
                </a:solidFill>
              </a:rPr>
              <a:t>g</a:t>
            </a:r>
            <a:r>
              <a:rPr lang="en-US" sz="4800" u="sng">
                <a:solidFill>
                  <a:schemeClr val="tx1"/>
                </a:solidFill>
                <a:cs typeface="Times New Roman" charset="0"/>
              </a:rPr>
              <a:t>Δh</a:t>
            </a:r>
          </a:p>
          <a:p>
            <a:pPr algn="ctr"/>
            <a:r>
              <a:rPr lang="en-US" sz="4800">
                <a:solidFill>
                  <a:schemeClr val="tx1"/>
                </a:solidFill>
                <a:cs typeface="Times New Roman" charset="0"/>
              </a:rPr>
              <a:t>  f         c</a:t>
            </a:r>
            <a:r>
              <a:rPr lang="en-US" sz="4800" baseline="30000">
                <a:solidFill>
                  <a:schemeClr val="tx1"/>
                </a:solidFill>
                <a:cs typeface="Times New Roman"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04800" y="279618"/>
            <a:ext cx="8534400" cy="1815882"/>
          </a:xfrm>
          <a:prstGeom prst="rect">
            <a:avLst/>
          </a:prstGeom>
          <a:noFill/>
          <a:ln w="9525">
            <a:noFill/>
            <a:miter lim="800000"/>
            <a:headEnd/>
            <a:tailEnd/>
          </a:ln>
        </p:spPr>
        <p:txBody>
          <a:bodyPr wrap="square">
            <a:spAutoFit/>
          </a:bodyPr>
          <a:lstStyle/>
          <a:p>
            <a:r>
              <a:rPr lang="en-US" sz="2800" b="1" u="sng" dirty="0">
                <a:solidFill>
                  <a:schemeClr val="tx1"/>
                </a:solidFill>
              </a:rPr>
              <a:t>Put this in your notes:</a:t>
            </a:r>
            <a:r>
              <a:rPr lang="en-US" sz="2800" dirty="0">
                <a:solidFill>
                  <a:schemeClr val="tx1"/>
                </a:solidFill>
              </a:rPr>
              <a:t>  A radio station at the bottom of a 320 m tall building broadcasts at 93.4 </a:t>
            </a:r>
            <a:r>
              <a:rPr lang="en-US" sz="2800" dirty="0" err="1">
                <a:solidFill>
                  <a:schemeClr val="tx1"/>
                </a:solidFill>
              </a:rPr>
              <a:t>MHz.</a:t>
            </a:r>
            <a:r>
              <a:rPr lang="en-US" sz="2800" dirty="0">
                <a:solidFill>
                  <a:schemeClr val="tx1"/>
                </a:solidFill>
              </a:rPr>
              <a:t>  What is the change in frequency from bottom to top?</a:t>
            </a:r>
          </a:p>
          <a:p>
            <a:r>
              <a:rPr lang="en-US" sz="2800" dirty="0">
                <a:solidFill>
                  <a:schemeClr val="tx1"/>
                </a:solidFill>
              </a:rPr>
              <a:t>What frequency do they tune to at the top?</a:t>
            </a:r>
          </a:p>
        </p:txBody>
      </p:sp>
      <p:sp>
        <p:nvSpPr>
          <p:cNvPr id="25604" name="Text Box 4"/>
          <p:cNvSpPr txBox="1">
            <a:spLocks noChangeArrowheads="1"/>
          </p:cNvSpPr>
          <p:nvPr/>
        </p:nvSpPr>
        <p:spPr bwMode="auto">
          <a:xfrm>
            <a:off x="136526" y="5295900"/>
            <a:ext cx="3150221" cy="276999"/>
          </a:xfrm>
          <a:prstGeom prst="rect">
            <a:avLst/>
          </a:prstGeom>
          <a:noFill/>
          <a:ln w="9525">
            <a:noFill/>
            <a:miter lim="800000"/>
            <a:headEnd/>
            <a:tailEnd/>
          </a:ln>
        </p:spPr>
        <p:txBody>
          <a:bodyPr wrap="none">
            <a:spAutoFit/>
          </a:bodyPr>
          <a:lstStyle/>
          <a:p>
            <a:r>
              <a:rPr lang="en-US" sz="1200" dirty="0">
                <a:solidFill>
                  <a:schemeClr val="tx1"/>
                </a:solidFill>
              </a:rPr>
              <a:t>3.3E-6 </a:t>
            </a:r>
            <a:r>
              <a:rPr lang="en-US" sz="1200" dirty="0" smtClean="0">
                <a:solidFill>
                  <a:schemeClr val="tx1"/>
                </a:solidFill>
              </a:rPr>
              <a:t>Hz lower – basically the same frequency</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04800" y="229731"/>
            <a:ext cx="8534400" cy="2246769"/>
          </a:xfrm>
          <a:prstGeom prst="rect">
            <a:avLst/>
          </a:prstGeom>
          <a:noFill/>
          <a:ln w="9525">
            <a:noFill/>
            <a:miter lim="800000"/>
            <a:headEnd/>
            <a:tailEnd/>
          </a:ln>
        </p:spPr>
        <p:txBody>
          <a:bodyPr wrap="square">
            <a:spAutoFit/>
          </a:bodyPr>
          <a:lstStyle/>
          <a:p>
            <a:r>
              <a:rPr lang="en-US" sz="2800" dirty="0">
                <a:solidFill>
                  <a:schemeClr val="tx1"/>
                </a:solidFill>
              </a:rPr>
              <a:t>A radio station at the bottom of a 320 m tall building near a black hole where g = 2.5 x 10</a:t>
            </a:r>
            <a:r>
              <a:rPr lang="en-US" sz="2800" baseline="30000" dirty="0">
                <a:solidFill>
                  <a:schemeClr val="tx1"/>
                </a:solidFill>
              </a:rPr>
              <a:t>13</a:t>
            </a:r>
            <a:r>
              <a:rPr lang="en-US" sz="2800" dirty="0">
                <a:solidFill>
                  <a:schemeClr val="tx1"/>
                </a:solidFill>
              </a:rPr>
              <a:t> m/s/s broadcasts at 93.4 </a:t>
            </a:r>
            <a:r>
              <a:rPr lang="en-US" sz="2800" dirty="0" err="1">
                <a:solidFill>
                  <a:schemeClr val="tx1"/>
                </a:solidFill>
              </a:rPr>
              <a:t>MHz.</a:t>
            </a:r>
            <a:r>
              <a:rPr lang="en-US" sz="2800" dirty="0">
                <a:solidFill>
                  <a:schemeClr val="tx1"/>
                </a:solidFill>
              </a:rPr>
              <a:t>  What is the change in frequency from bottom to top?</a:t>
            </a:r>
          </a:p>
          <a:p>
            <a:r>
              <a:rPr lang="en-US" sz="2800" dirty="0">
                <a:solidFill>
                  <a:schemeClr val="tx1"/>
                </a:solidFill>
              </a:rPr>
              <a:t>What frequency do they tune to at the top?</a:t>
            </a:r>
          </a:p>
        </p:txBody>
      </p:sp>
      <p:sp>
        <p:nvSpPr>
          <p:cNvPr id="26627" name="Text Box 4"/>
          <p:cNvSpPr txBox="1">
            <a:spLocks noChangeArrowheads="1"/>
          </p:cNvSpPr>
          <p:nvPr/>
        </p:nvSpPr>
        <p:spPr bwMode="auto">
          <a:xfrm>
            <a:off x="136526" y="5295900"/>
            <a:ext cx="1811714" cy="307777"/>
          </a:xfrm>
          <a:prstGeom prst="rect">
            <a:avLst/>
          </a:prstGeom>
          <a:noFill/>
          <a:ln w="9525">
            <a:noFill/>
            <a:miter lim="800000"/>
            <a:headEnd/>
            <a:tailEnd/>
          </a:ln>
        </p:spPr>
        <p:txBody>
          <a:bodyPr wrap="none">
            <a:spAutoFit/>
          </a:bodyPr>
          <a:lstStyle/>
          <a:p>
            <a:r>
              <a:rPr lang="en-US" sz="1400" dirty="0">
                <a:solidFill>
                  <a:schemeClr val="tx1"/>
                </a:solidFill>
              </a:rPr>
              <a:t>8.3x10</a:t>
            </a:r>
            <a:r>
              <a:rPr lang="en-US" sz="1400" baseline="30000" dirty="0">
                <a:solidFill>
                  <a:schemeClr val="tx1"/>
                </a:solidFill>
              </a:rPr>
              <a:t>6</a:t>
            </a:r>
            <a:r>
              <a:rPr lang="en-US" sz="1400" dirty="0">
                <a:solidFill>
                  <a:schemeClr val="tx1"/>
                </a:solidFill>
              </a:rPr>
              <a:t> Hz, 85.1 MHz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28600" y="127000"/>
            <a:ext cx="8686800" cy="2677656"/>
          </a:xfrm>
          <a:prstGeom prst="rect">
            <a:avLst/>
          </a:prstGeom>
          <a:noFill/>
          <a:ln w="9525">
            <a:noFill/>
            <a:miter lim="800000"/>
            <a:headEnd/>
            <a:tailEnd/>
          </a:ln>
        </p:spPr>
        <p:txBody>
          <a:bodyPr wrap="square">
            <a:spAutoFit/>
          </a:bodyPr>
          <a:lstStyle/>
          <a:p>
            <a:pPr>
              <a:spcBef>
                <a:spcPct val="30000"/>
              </a:spcBef>
            </a:pPr>
            <a:r>
              <a:rPr lang="en-US" sz="2800" dirty="0">
                <a:solidFill>
                  <a:schemeClr val="tx1"/>
                </a:solidFill>
              </a:rPr>
              <a:t>Two trombonists, one at the top of a 215 m tall tower, and one at the bottom play what they think is the same note.  The one at the bottom plays a 256.0 Hz frequency, and hears a beat frequency of 5.2 Hz.  What is the gravitational field strength??  For us to hear the note in tune, should the top player slide out, or in? (Are they sharp or flat)</a:t>
            </a:r>
          </a:p>
        </p:txBody>
      </p:sp>
      <p:sp>
        <p:nvSpPr>
          <p:cNvPr id="27652" name="Text Box 4"/>
          <p:cNvSpPr txBox="1">
            <a:spLocks noChangeArrowheads="1"/>
          </p:cNvSpPr>
          <p:nvPr/>
        </p:nvSpPr>
        <p:spPr bwMode="auto">
          <a:xfrm>
            <a:off x="136526" y="5295900"/>
            <a:ext cx="2109873" cy="307777"/>
          </a:xfrm>
          <a:prstGeom prst="rect">
            <a:avLst/>
          </a:prstGeom>
          <a:noFill/>
          <a:ln w="9525">
            <a:noFill/>
            <a:miter lim="800000"/>
            <a:headEnd/>
            <a:tailEnd/>
          </a:ln>
        </p:spPr>
        <p:txBody>
          <a:bodyPr wrap="none">
            <a:spAutoFit/>
          </a:bodyPr>
          <a:lstStyle/>
          <a:p>
            <a:r>
              <a:rPr lang="en-US" sz="1400" dirty="0">
                <a:solidFill>
                  <a:schemeClr val="tx1"/>
                </a:solidFill>
              </a:rPr>
              <a:t>8.5 x 10</a:t>
            </a:r>
            <a:r>
              <a:rPr lang="en-US" sz="1400" baseline="30000" dirty="0">
                <a:solidFill>
                  <a:schemeClr val="tx1"/>
                </a:solidFill>
              </a:rPr>
              <a:t>12</a:t>
            </a:r>
            <a:r>
              <a:rPr lang="en-US" sz="1400" dirty="0">
                <a:solidFill>
                  <a:schemeClr val="tx1"/>
                </a:solidFill>
              </a:rPr>
              <a:t> m/s/s, out, sharp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304800" y="190500"/>
            <a:ext cx="7086600" cy="707886"/>
          </a:xfrm>
          <a:prstGeom prst="rect">
            <a:avLst/>
          </a:prstGeom>
          <a:noFill/>
          <a:ln w="9525">
            <a:noFill/>
            <a:miter lim="800000"/>
            <a:headEnd/>
            <a:tailEnd/>
          </a:ln>
        </p:spPr>
        <p:txBody>
          <a:bodyPr>
            <a:spAutoFit/>
          </a:bodyPr>
          <a:lstStyle/>
          <a:p>
            <a:r>
              <a:rPr lang="en-US" sz="4000" b="1">
                <a:solidFill>
                  <a:schemeClr val="tx1"/>
                </a:solidFill>
              </a:rPr>
              <a:t>Gravitational Time Dilation</a:t>
            </a:r>
          </a:p>
        </p:txBody>
      </p:sp>
      <p:sp>
        <p:nvSpPr>
          <p:cNvPr id="58371" name="Text Box 3"/>
          <p:cNvSpPr txBox="1">
            <a:spLocks noChangeArrowheads="1"/>
          </p:cNvSpPr>
          <p:nvPr/>
        </p:nvSpPr>
        <p:spPr bwMode="auto">
          <a:xfrm>
            <a:off x="3733800" y="2588949"/>
            <a:ext cx="5410200" cy="2554545"/>
          </a:xfrm>
          <a:prstGeom prst="rect">
            <a:avLst/>
          </a:prstGeom>
          <a:noFill/>
          <a:ln w="9525">
            <a:noFill/>
            <a:miter lim="800000"/>
            <a:headEnd/>
            <a:tailEnd/>
          </a:ln>
        </p:spPr>
        <p:txBody>
          <a:bodyPr>
            <a:spAutoFit/>
          </a:bodyPr>
          <a:lstStyle/>
          <a:p>
            <a:r>
              <a:rPr lang="en-US" sz="3200">
                <a:solidFill>
                  <a:schemeClr val="tx1"/>
                </a:solidFill>
                <a:cs typeface="Times New Roman" charset="0"/>
              </a:rPr>
              <a:t>Δ</a:t>
            </a:r>
            <a:r>
              <a:rPr lang="en-US" sz="3200">
                <a:solidFill>
                  <a:schemeClr val="tx1"/>
                </a:solidFill>
              </a:rPr>
              <a:t>t 	- Dilated time interval</a:t>
            </a:r>
          </a:p>
          <a:p>
            <a:r>
              <a:rPr lang="en-US" sz="3200">
                <a:solidFill>
                  <a:schemeClr val="tx1"/>
                </a:solidFill>
              </a:rPr>
              <a:t>Δt</a:t>
            </a:r>
            <a:r>
              <a:rPr lang="en-US" sz="3200" baseline="-25000">
                <a:solidFill>
                  <a:schemeClr val="tx1"/>
                </a:solidFill>
              </a:rPr>
              <a:t>o</a:t>
            </a:r>
            <a:r>
              <a:rPr lang="en-US" sz="3200">
                <a:solidFill>
                  <a:schemeClr val="tx1"/>
                </a:solidFill>
              </a:rPr>
              <a:t> 	- Original time interval</a:t>
            </a:r>
          </a:p>
          <a:p>
            <a:r>
              <a:rPr lang="en-US" sz="3200">
                <a:solidFill>
                  <a:schemeClr val="tx1"/>
                </a:solidFill>
              </a:rPr>
              <a:t>R</a:t>
            </a:r>
            <a:r>
              <a:rPr lang="en-US" sz="3200" baseline="-25000">
                <a:solidFill>
                  <a:schemeClr val="tx1"/>
                </a:solidFill>
              </a:rPr>
              <a:t>s</a:t>
            </a:r>
            <a:r>
              <a:rPr lang="en-US" sz="3200">
                <a:solidFill>
                  <a:schemeClr val="tx1"/>
                </a:solidFill>
              </a:rPr>
              <a:t> 	- Schwarzschild radius</a:t>
            </a:r>
          </a:p>
          <a:p>
            <a:r>
              <a:rPr lang="en-US" sz="3200">
                <a:solidFill>
                  <a:schemeClr val="tx1"/>
                </a:solidFill>
                <a:cs typeface="Times New Roman" charset="0"/>
              </a:rPr>
              <a:t>r</a:t>
            </a:r>
            <a:r>
              <a:rPr lang="en-US" sz="3200">
                <a:solidFill>
                  <a:schemeClr val="tx1"/>
                </a:solidFill>
              </a:rPr>
              <a:t> 	- Distance that the clock   	is from the black hole</a:t>
            </a:r>
          </a:p>
        </p:txBody>
      </p:sp>
      <p:grpSp>
        <p:nvGrpSpPr>
          <p:cNvPr id="1029" name="Group 7"/>
          <p:cNvGrpSpPr>
            <a:grpSpLocks/>
          </p:cNvGrpSpPr>
          <p:nvPr/>
        </p:nvGrpSpPr>
        <p:grpSpPr bwMode="auto">
          <a:xfrm>
            <a:off x="533400" y="762000"/>
            <a:ext cx="2819400" cy="2349500"/>
            <a:chOff x="3840" y="912"/>
            <a:chExt cx="1776" cy="1776"/>
          </a:xfrm>
        </p:grpSpPr>
        <p:sp>
          <p:nvSpPr>
            <p:cNvPr id="1030" name="Rectangle 6"/>
            <p:cNvSpPr>
              <a:spLocks noChangeArrowheads="1"/>
            </p:cNvSpPr>
            <p:nvPr/>
          </p:nvSpPr>
          <p:spPr bwMode="auto">
            <a:xfrm>
              <a:off x="3840" y="912"/>
              <a:ext cx="1776" cy="1776"/>
            </a:xfrm>
            <a:prstGeom prst="rect">
              <a:avLst/>
            </a:prstGeom>
            <a:solidFill>
              <a:srgbClr val="00CCFF"/>
            </a:solidFill>
            <a:ln w="9525">
              <a:solidFill>
                <a:schemeClr val="tx1"/>
              </a:solidFill>
              <a:miter lim="800000"/>
              <a:headEnd/>
              <a:tailEnd/>
            </a:ln>
          </p:spPr>
          <p:txBody>
            <a:bodyPr wrap="none" anchor="ctr"/>
            <a:lstStyle/>
            <a:p>
              <a:endParaRPr lang="en-US">
                <a:solidFill>
                  <a:schemeClr val="tx1"/>
                </a:solidFill>
              </a:endParaRPr>
            </a:p>
          </p:txBody>
        </p:sp>
        <p:graphicFrame>
          <p:nvGraphicFramePr>
            <p:cNvPr id="1026" name="Object 5"/>
            <p:cNvGraphicFramePr>
              <a:graphicFrameLocks noChangeAspect="1"/>
            </p:cNvGraphicFramePr>
            <p:nvPr/>
          </p:nvGraphicFramePr>
          <p:xfrm>
            <a:off x="3840" y="1152"/>
            <a:ext cx="1544" cy="1150"/>
          </p:xfrm>
          <a:graphic>
            <a:graphicData uri="http://schemas.openxmlformats.org/presentationml/2006/ole">
              <p:oleObj spid="_x0000_s1026" name="Equation" r:id="rId4" imgW="1091880" imgH="81252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304800" y="190500"/>
            <a:ext cx="8382000" cy="707886"/>
          </a:xfrm>
          <a:prstGeom prst="rect">
            <a:avLst/>
          </a:prstGeom>
          <a:noFill/>
          <a:ln w="9525">
            <a:noFill/>
            <a:miter lim="800000"/>
            <a:headEnd/>
            <a:tailEnd/>
          </a:ln>
        </p:spPr>
        <p:txBody>
          <a:bodyPr>
            <a:spAutoFit/>
          </a:bodyPr>
          <a:lstStyle/>
          <a:p>
            <a:r>
              <a:rPr lang="en-US" sz="4000" b="1">
                <a:solidFill>
                  <a:schemeClr val="tx1"/>
                </a:solidFill>
              </a:rPr>
              <a:t>Principle of equivalence:</a:t>
            </a:r>
          </a:p>
        </p:txBody>
      </p:sp>
      <p:grpSp>
        <p:nvGrpSpPr>
          <p:cNvPr id="2" name="Group 18"/>
          <p:cNvGrpSpPr>
            <a:grpSpLocks/>
          </p:cNvGrpSpPr>
          <p:nvPr/>
        </p:nvGrpSpPr>
        <p:grpSpPr bwMode="auto">
          <a:xfrm>
            <a:off x="517525" y="1412875"/>
            <a:ext cx="2832100" cy="3345657"/>
            <a:chOff x="326" y="1068"/>
            <a:chExt cx="1784" cy="2529"/>
          </a:xfrm>
        </p:grpSpPr>
        <p:grpSp>
          <p:nvGrpSpPr>
            <p:cNvPr id="5130" name="Group 17"/>
            <p:cNvGrpSpPr>
              <a:grpSpLocks/>
            </p:cNvGrpSpPr>
            <p:nvPr/>
          </p:nvGrpSpPr>
          <p:grpSpPr bwMode="auto">
            <a:xfrm>
              <a:off x="326" y="1068"/>
              <a:ext cx="1784" cy="2529"/>
              <a:chOff x="326" y="1068"/>
              <a:chExt cx="1784" cy="2529"/>
            </a:xfrm>
          </p:grpSpPr>
          <p:pic>
            <p:nvPicPr>
              <p:cNvPr id="5132" name="Picture 4" descr="genrel_elev_falling_book"/>
              <p:cNvPicPr>
                <a:picLocks noChangeAspect="1" noChangeArrowheads="1"/>
              </p:cNvPicPr>
              <p:nvPr/>
            </p:nvPicPr>
            <p:blipFill>
              <a:blip r:embed="rId2" cstate="print"/>
              <a:srcRect t="13535" b="55788"/>
              <a:stretch>
                <a:fillRect/>
              </a:stretch>
            </p:blipFill>
            <p:spPr bwMode="auto">
              <a:xfrm>
                <a:off x="336" y="1965"/>
                <a:ext cx="1774" cy="1632"/>
              </a:xfrm>
              <a:prstGeom prst="rect">
                <a:avLst/>
              </a:prstGeom>
              <a:noFill/>
              <a:ln w="9525">
                <a:noFill/>
                <a:miter lim="800000"/>
                <a:headEnd/>
                <a:tailEnd/>
              </a:ln>
            </p:spPr>
          </p:pic>
          <p:sp>
            <p:nvSpPr>
              <p:cNvPr id="5133" name="Text Box 8"/>
              <p:cNvSpPr txBox="1">
                <a:spLocks noChangeArrowheads="1"/>
              </p:cNvSpPr>
              <p:nvPr/>
            </p:nvSpPr>
            <p:spPr bwMode="auto">
              <a:xfrm>
                <a:off x="326" y="1068"/>
                <a:ext cx="1128" cy="442"/>
              </a:xfrm>
              <a:prstGeom prst="rect">
                <a:avLst/>
              </a:prstGeom>
              <a:noFill/>
              <a:ln w="9525">
                <a:noFill/>
                <a:miter lim="800000"/>
                <a:headEnd/>
                <a:tailEnd/>
              </a:ln>
            </p:spPr>
            <p:txBody>
              <a:bodyPr wrap="none">
                <a:spAutoFit/>
              </a:bodyPr>
              <a:lstStyle/>
              <a:p>
                <a:r>
                  <a:rPr lang="en-US" sz="3200">
                    <a:solidFill>
                      <a:schemeClr val="tx1"/>
                    </a:solidFill>
                  </a:rPr>
                  <a:t>On Earth:</a:t>
                </a:r>
              </a:p>
            </p:txBody>
          </p:sp>
        </p:grpSp>
        <p:sp>
          <p:nvSpPr>
            <p:cNvPr id="5131" name="Line 7"/>
            <p:cNvSpPr>
              <a:spLocks noChangeShapeType="1"/>
            </p:cNvSpPr>
            <p:nvPr/>
          </p:nvSpPr>
          <p:spPr bwMode="auto">
            <a:xfrm>
              <a:off x="816" y="2847"/>
              <a:ext cx="0" cy="288"/>
            </a:xfrm>
            <a:prstGeom prst="line">
              <a:avLst/>
            </a:prstGeom>
            <a:noFill/>
            <a:ln w="28575">
              <a:solidFill>
                <a:srgbClr val="FF0000"/>
              </a:solidFill>
              <a:round/>
              <a:headEnd/>
              <a:tailEnd type="triangle" w="med" len="med"/>
            </a:ln>
          </p:spPr>
          <p:txBody>
            <a:bodyPr/>
            <a:lstStyle/>
            <a:p>
              <a:endParaRPr lang="en-US">
                <a:solidFill>
                  <a:schemeClr val="tx1"/>
                </a:solidFill>
              </a:endParaRPr>
            </a:p>
          </p:txBody>
        </p:sp>
      </p:grpSp>
      <p:grpSp>
        <p:nvGrpSpPr>
          <p:cNvPr id="4" name="Group 16"/>
          <p:cNvGrpSpPr>
            <a:grpSpLocks/>
          </p:cNvGrpSpPr>
          <p:nvPr/>
        </p:nvGrpSpPr>
        <p:grpSpPr bwMode="auto">
          <a:xfrm>
            <a:off x="5105402" y="1476375"/>
            <a:ext cx="3921126" cy="3286125"/>
            <a:chOff x="3216" y="1116"/>
            <a:chExt cx="2470" cy="2484"/>
          </a:xfrm>
        </p:grpSpPr>
        <p:grpSp>
          <p:nvGrpSpPr>
            <p:cNvPr id="5125" name="Group 14"/>
            <p:cNvGrpSpPr>
              <a:grpSpLocks/>
            </p:cNvGrpSpPr>
            <p:nvPr/>
          </p:nvGrpSpPr>
          <p:grpSpPr bwMode="auto">
            <a:xfrm>
              <a:off x="3216" y="1116"/>
              <a:ext cx="2470" cy="2484"/>
              <a:chOff x="3216" y="1116"/>
              <a:chExt cx="2470" cy="2484"/>
            </a:xfrm>
          </p:grpSpPr>
          <p:pic>
            <p:nvPicPr>
              <p:cNvPr id="5127" name="Picture 9" descr="genrel_elev_falling_book"/>
              <p:cNvPicPr>
                <a:picLocks noChangeAspect="1" noChangeArrowheads="1"/>
              </p:cNvPicPr>
              <p:nvPr/>
            </p:nvPicPr>
            <p:blipFill>
              <a:blip r:embed="rId2" cstate="print"/>
              <a:srcRect t="13535" b="55788"/>
              <a:stretch>
                <a:fillRect/>
              </a:stretch>
            </p:blipFill>
            <p:spPr bwMode="auto">
              <a:xfrm>
                <a:off x="3216" y="1968"/>
                <a:ext cx="1774" cy="1632"/>
              </a:xfrm>
              <a:prstGeom prst="rect">
                <a:avLst/>
              </a:prstGeom>
              <a:noFill/>
              <a:ln w="9525">
                <a:noFill/>
                <a:miter lim="800000"/>
                <a:headEnd/>
                <a:tailEnd/>
              </a:ln>
            </p:spPr>
          </p:pic>
          <p:sp>
            <p:nvSpPr>
              <p:cNvPr id="5128" name="Text Box 10"/>
              <p:cNvSpPr txBox="1">
                <a:spLocks noChangeArrowheads="1"/>
              </p:cNvSpPr>
              <p:nvPr/>
            </p:nvSpPr>
            <p:spPr bwMode="auto">
              <a:xfrm>
                <a:off x="3254" y="1116"/>
                <a:ext cx="2432" cy="442"/>
              </a:xfrm>
              <a:prstGeom prst="rect">
                <a:avLst/>
              </a:prstGeom>
              <a:noFill/>
              <a:ln w="9525">
                <a:noFill/>
                <a:miter lim="800000"/>
                <a:headEnd/>
                <a:tailEnd/>
              </a:ln>
            </p:spPr>
            <p:txBody>
              <a:bodyPr wrap="none">
                <a:spAutoFit/>
              </a:bodyPr>
              <a:lstStyle/>
              <a:p>
                <a:r>
                  <a:rPr lang="en-US" sz="3200">
                    <a:solidFill>
                      <a:schemeClr val="tx1"/>
                    </a:solidFill>
                  </a:rPr>
                  <a:t>In space: a = 9.8 m/s/s</a:t>
                </a:r>
              </a:p>
            </p:txBody>
          </p:sp>
          <p:sp>
            <p:nvSpPr>
              <p:cNvPr id="5129" name="Line 11"/>
              <p:cNvSpPr>
                <a:spLocks noChangeShapeType="1"/>
              </p:cNvSpPr>
              <p:nvPr/>
            </p:nvSpPr>
            <p:spPr bwMode="auto">
              <a:xfrm flipV="1">
                <a:off x="4128" y="1632"/>
                <a:ext cx="0" cy="336"/>
              </a:xfrm>
              <a:prstGeom prst="line">
                <a:avLst/>
              </a:prstGeom>
              <a:noFill/>
              <a:ln w="28575">
                <a:solidFill>
                  <a:srgbClr val="FF0000"/>
                </a:solidFill>
                <a:round/>
                <a:headEnd/>
                <a:tailEnd type="triangle" w="med" len="med"/>
              </a:ln>
            </p:spPr>
            <p:txBody>
              <a:bodyPr/>
              <a:lstStyle/>
              <a:p>
                <a:endParaRPr lang="en-US">
                  <a:solidFill>
                    <a:schemeClr val="tx1"/>
                  </a:solidFill>
                </a:endParaRPr>
              </a:p>
            </p:txBody>
          </p:sp>
        </p:grpSp>
        <p:sp>
          <p:nvSpPr>
            <p:cNvPr id="5126" name="Line 12"/>
            <p:cNvSpPr>
              <a:spLocks noChangeShapeType="1"/>
            </p:cNvSpPr>
            <p:nvPr/>
          </p:nvSpPr>
          <p:spPr bwMode="auto">
            <a:xfrm>
              <a:off x="3696" y="2853"/>
              <a:ext cx="0" cy="288"/>
            </a:xfrm>
            <a:prstGeom prst="line">
              <a:avLst/>
            </a:prstGeom>
            <a:noFill/>
            <a:ln w="28575">
              <a:solidFill>
                <a:srgbClr val="FF0000"/>
              </a:solidFill>
              <a:round/>
              <a:headEnd/>
              <a:tailEnd type="triangle" w="med" len="med"/>
            </a:ln>
          </p:spPr>
          <p:txBody>
            <a:bodyPr/>
            <a:lstStyle/>
            <a:p>
              <a:endParaRPr 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8600" y="229731"/>
            <a:ext cx="8686800" cy="2246769"/>
          </a:xfrm>
          <a:prstGeom prst="rect">
            <a:avLst/>
          </a:prstGeom>
          <a:noFill/>
          <a:ln w="9525">
            <a:noFill/>
            <a:miter lim="800000"/>
            <a:headEnd/>
            <a:tailEnd/>
          </a:ln>
        </p:spPr>
        <p:txBody>
          <a:bodyPr wrap="square">
            <a:spAutoFit/>
          </a:bodyPr>
          <a:lstStyle/>
          <a:p>
            <a:r>
              <a:rPr lang="en-US" sz="2800" b="1" u="sng" dirty="0">
                <a:solidFill>
                  <a:schemeClr val="tx1"/>
                </a:solidFill>
              </a:rPr>
              <a:t>Put this in your notes:</a:t>
            </a:r>
            <a:r>
              <a:rPr lang="en-US" sz="2800" dirty="0">
                <a:solidFill>
                  <a:schemeClr val="tx1"/>
                </a:solidFill>
              </a:rPr>
              <a:t>  A graduate student is </a:t>
            </a:r>
            <a:r>
              <a:rPr lang="en-US" sz="2800" dirty="0" smtClean="0">
                <a:solidFill>
                  <a:schemeClr val="tx1"/>
                </a:solidFill>
              </a:rPr>
              <a:t>5.5 km beyond the event horizon </a:t>
            </a:r>
            <a:r>
              <a:rPr lang="en-US" sz="2800" dirty="0">
                <a:solidFill>
                  <a:schemeClr val="tx1"/>
                </a:solidFill>
              </a:rPr>
              <a:t>of a black hole with a Schwarzschild radius of 9.5 km.  If they are waving (in their frame of reference) every 3.2 seconds, how often do we see them waving if we are far away?</a:t>
            </a:r>
          </a:p>
        </p:txBody>
      </p:sp>
      <p:sp>
        <p:nvSpPr>
          <p:cNvPr id="28676" name="Text Box 4"/>
          <p:cNvSpPr txBox="1">
            <a:spLocks noChangeArrowheads="1"/>
          </p:cNvSpPr>
          <p:nvPr/>
        </p:nvSpPr>
        <p:spPr bwMode="auto">
          <a:xfrm>
            <a:off x="136525" y="5295900"/>
            <a:ext cx="474810" cy="276999"/>
          </a:xfrm>
          <a:prstGeom prst="rect">
            <a:avLst/>
          </a:prstGeom>
          <a:noFill/>
          <a:ln w="9525">
            <a:noFill/>
            <a:miter lim="800000"/>
            <a:headEnd/>
            <a:tailEnd/>
          </a:ln>
        </p:spPr>
        <p:txBody>
          <a:bodyPr wrap="none">
            <a:spAutoFit/>
          </a:bodyPr>
          <a:lstStyle/>
          <a:p>
            <a:r>
              <a:rPr lang="en-US" sz="1200" dirty="0">
                <a:solidFill>
                  <a:schemeClr val="tx1"/>
                </a:solidFill>
              </a:rPr>
              <a:t>5.3 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127001"/>
            <a:ext cx="8305800" cy="2246769"/>
          </a:xfrm>
          <a:prstGeom prst="rect">
            <a:avLst/>
          </a:prstGeom>
          <a:noFill/>
          <a:ln w="9525">
            <a:noFill/>
            <a:miter lim="800000"/>
            <a:headEnd/>
            <a:tailEnd/>
          </a:ln>
        </p:spPr>
        <p:txBody>
          <a:bodyPr>
            <a:spAutoFit/>
          </a:bodyPr>
          <a:lstStyle/>
          <a:p>
            <a:r>
              <a:rPr lang="en-US" sz="2800" dirty="0">
                <a:solidFill>
                  <a:schemeClr val="tx1"/>
                </a:solidFill>
              </a:rPr>
              <a:t>A graduate student is in orbit 32.5 km from the center of a black hole.  If they have a beacon that flashes every 5.00 seconds, and we (from very far away) see it flashing every 17.2 seconds, what is the Schwarzschild radius of the black hole?</a:t>
            </a:r>
          </a:p>
        </p:txBody>
      </p:sp>
      <p:sp>
        <p:nvSpPr>
          <p:cNvPr id="29700" name="Text Box 4"/>
          <p:cNvSpPr txBox="1">
            <a:spLocks noChangeArrowheads="1"/>
          </p:cNvSpPr>
          <p:nvPr/>
        </p:nvSpPr>
        <p:spPr bwMode="auto">
          <a:xfrm>
            <a:off x="136526" y="5295900"/>
            <a:ext cx="689612" cy="276999"/>
          </a:xfrm>
          <a:prstGeom prst="rect">
            <a:avLst/>
          </a:prstGeom>
          <a:noFill/>
          <a:ln w="9525">
            <a:noFill/>
            <a:miter lim="800000"/>
            <a:headEnd/>
            <a:tailEnd/>
          </a:ln>
        </p:spPr>
        <p:txBody>
          <a:bodyPr wrap="none">
            <a:spAutoFit/>
          </a:bodyPr>
          <a:lstStyle/>
          <a:p>
            <a:r>
              <a:rPr lang="en-US" sz="1200" dirty="0">
                <a:solidFill>
                  <a:schemeClr val="tx1"/>
                </a:solidFill>
              </a:rPr>
              <a:t>29.8 km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3400" y="127001"/>
            <a:ext cx="8305800" cy="1815882"/>
          </a:xfrm>
          <a:prstGeom prst="rect">
            <a:avLst/>
          </a:prstGeom>
          <a:noFill/>
          <a:ln w="9525">
            <a:noFill/>
            <a:miter lim="800000"/>
            <a:headEnd/>
            <a:tailEnd/>
          </a:ln>
        </p:spPr>
        <p:txBody>
          <a:bodyPr>
            <a:spAutoFit/>
          </a:bodyPr>
          <a:lstStyle/>
          <a:p>
            <a:r>
              <a:rPr lang="en-US" sz="2800" dirty="0">
                <a:solidFill>
                  <a:schemeClr val="tx1"/>
                </a:solidFill>
              </a:rPr>
              <a:t>A graduate student is in orbit 316 km from the center of a black hole with a Schwarzschild radius of 186 km.  </a:t>
            </a:r>
          </a:p>
          <a:p>
            <a:r>
              <a:rPr lang="en-US" sz="2800" dirty="0">
                <a:solidFill>
                  <a:schemeClr val="tx1"/>
                </a:solidFill>
              </a:rPr>
              <a:t>We (from very far away) see their beacon flashing every 7.8 seconds.  How fast do they see it flashing?</a:t>
            </a:r>
          </a:p>
        </p:txBody>
      </p:sp>
      <p:sp>
        <p:nvSpPr>
          <p:cNvPr id="30724" name="Text Box 4"/>
          <p:cNvSpPr txBox="1">
            <a:spLocks noChangeArrowheads="1"/>
          </p:cNvSpPr>
          <p:nvPr/>
        </p:nvSpPr>
        <p:spPr bwMode="auto">
          <a:xfrm>
            <a:off x="136525" y="5295900"/>
            <a:ext cx="474810" cy="276999"/>
          </a:xfrm>
          <a:prstGeom prst="rect">
            <a:avLst/>
          </a:prstGeom>
          <a:noFill/>
          <a:ln w="9525">
            <a:noFill/>
            <a:miter lim="800000"/>
            <a:headEnd/>
            <a:tailEnd/>
          </a:ln>
        </p:spPr>
        <p:txBody>
          <a:bodyPr wrap="none">
            <a:spAutoFit/>
          </a:bodyPr>
          <a:lstStyle/>
          <a:p>
            <a:r>
              <a:rPr lang="en-US" sz="1200" dirty="0">
                <a:solidFill>
                  <a:schemeClr val="tx1"/>
                </a:solidFill>
              </a:rPr>
              <a:t>5.0 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spAutoFit/>
          </a:bodyPr>
          <a:lstStyle/>
          <a:p>
            <a:r>
              <a:rPr lang="en-US" sz="4000" b="1">
                <a:solidFill>
                  <a:schemeClr val="tx1"/>
                </a:solidFill>
              </a:rPr>
              <a:t>Principle of equivalence:</a:t>
            </a:r>
          </a:p>
        </p:txBody>
      </p:sp>
      <p:pic>
        <p:nvPicPr>
          <p:cNvPr id="6147" name="Picture 10" descr="genrel_elev_falling_book"/>
          <p:cNvPicPr>
            <a:picLocks noChangeAspect="1" noChangeArrowheads="1"/>
          </p:cNvPicPr>
          <p:nvPr/>
        </p:nvPicPr>
        <p:blipFill>
          <a:blip r:embed="rId2" cstate="print"/>
          <a:srcRect t="54135"/>
          <a:stretch>
            <a:fillRect/>
          </a:stretch>
        </p:blipFill>
        <p:spPr bwMode="auto">
          <a:xfrm>
            <a:off x="609600" y="1460500"/>
            <a:ext cx="3062288" cy="3509698"/>
          </a:xfrm>
          <a:prstGeom prst="rect">
            <a:avLst/>
          </a:prstGeom>
          <a:noFill/>
          <a:ln w="9525">
            <a:noFill/>
            <a:miter lim="800000"/>
            <a:headEnd/>
            <a:tailEnd/>
          </a:ln>
        </p:spPr>
      </p:pic>
      <p:sp>
        <p:nvSpPr>
          <p:cNvPr id="5131" name="Text Box 11"/>
          <p:cNvSpPr txBox="1">
            <a:spLocks noChangeArrowheads="1"/>
          </p:cNvSpPr>
          <p:nvPr/>
        </p:nvSpPr>
        <p:spPr bwMode="auto">
          <a:xfrm>
            <a:off x="3886201" y="1841500"/>
            <a:ext cx="5090432" cy="584775"/>
          </a:xfrm>
          <a:prstGeom prst="rect">
            <a:avLst/>
          </a:prstGeom>
          <a:noFill/>
          <a:ln w="9525">
            <a:noFill/>
            <a:miter lim="800000"/>
            <a:headEnd/>
            <a:tailEnd/>
          </a:ln>
        </p:spPr>
        <p:txBody>
          <a:bodyPr wrap="none">
            <a:spAutoFit/>
          </a:bodyPr>
          <a:lstStyle/>
          <a:p>
            <a:r>
              <a:rPr lang="en-US" sz="3200">
                <a:solidFill>
                  <a:schemeClr val="tx1"/>
                </a:solidFill>
              </a:rPr>
              <a:t>You feel Zero “g”s in free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 calcmode="lin" valueType="num">
                                      <p:cBhvr additive="base">
                                        <p:cTn id="7" dur="500" fill="hold"/>
                                        <p:tgtEl>
                                          <p:spTgt spid="5131"/>
                                        </p:tgtEl>
                                        <p:attrNameLst>
                                          <p:attrName>ppt_x</p:attrName>
                                        </p:attrNameLst>
                                      </p:cBhvr>
                                      <p:tavLst>
                                        <p:tav tm="0">
                                          <p:val>
                                            <p:strVal val="1+#ppt_w/2"/>
                                          </p:val>
                                        </p:tav>
                                        <p:tav tm="100000">
                                          <p:val>
                                            <p:strVal val="#ppt_x"/>
                                          </p:val>
                                        </p:tav>
                                      </p:tavLst>
                                    </p:anim>
                                    <p:anim calcmode="lin" valueType="num">
                                      <p:cBhvr additive="base">
                                        <p:cTn id="8"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spAutoFit/>
          </a:bodyPr>
          <a:lstStyle/>
          <a:p>
            <a:r>
              <a:rPr lang="en-US" sz="4000" b="1">
                <a:solidFill>
                  <a:schemeClr val="tx1"/>
                </a:solidFill>
              </a:rPr>
              <a:t>Apparent Curvature of light:</a:t>
            </a:r>
          </a:p>
        </p:txBody>
      </p:sp>
      <p:pic>
        <p:nvPicPr>
          <p:cNvPr id="7171" name="Picture 5" descr="genrel_elev_beam_light"/>
          <p:cNvPicPr>
            <a:picLocks noChangeAspect="1" noChangeArrowheads="1"/>
          </p:cNvPicPr>
          <p:nvPr/>
        </p:nvPicPr>
        <p:blipFill>
          <a:blip r:embed="rId2" cstate="print"/>
          <a:srcRect r="56346"/>
          <a:stretch>
            <a:fillRect/>
          </a:stretch>
        </p:blipFill>
        <p:spPr bwMode="auto">
          <a:xfrm>
            <a:off x="1066801" y="952500"/>
            <a:ext cx="2390775" cy="2921000"/>
          </a:xfrm>
          <a:prstGeom prst="rect">
            <a:avLst/>
          </a:prstGeom>
          <a:noFill/>
          <a:ln w="9525">
            <a:noFill/>
            <a:miter lim="800000"/>
            <a:headEnd/>
            <a:tailEnd/>
          </a:ln>
        </p:spPr>
      </p:pic>
      <p:sp>
        <p:nvSpPr>
          <p:cNvPr id="7172" name="Text Box 7"/>
          <p:cNvSpPr txBox="1">
            <a:spLocks noChangeArrowheads="1"/>
          </p:cNvSpPr>
          <p:nvPr/>
        </p:nvSpPr>
        <p:spPr bwMode="auto">
          <a:xfrm>
            <a:off x="517526" y="4079875"/>
            <a:ext cx="2887329" cy="584775"/>
          </a:xfrm>
          <a:prstGeom prst="rect">
            <a:avLst/>
          </a:prstGeom>
          <a:noFill/>
          <a:ln w="9525">
            <a:noFill/>
            <a:miter lim="800000"/>
            <a:headEnd/>
            <a:tailEnd/>
          </a:ln>
        </p:spPr>
        <p:txBody>
          <a:bodyPr wrap="none">
            <a:spAutoFit/>
          </a:bodyPr>
          <a:lstStyle/>
          <a:p>
            <a:r>
              <a:rPr lang="en-US" sz="3200">
                <a:solidFill>
                  <a:schemeClr val="tx1"/>
                </a:solidFill>
              </a:rPr>
              <a:t>Not accelerating</a:t>
            </a:r>
          </a:p>
        </p:txBody>
      </p:sp>
      <p:grpSp>
        <p:nvGrpSpPr>
          <p:cNvPr id="2" name="Group 9"/>
          <p:cNvGrpSpPr>
            <a:grpSpLocks/>
          </p:cNvGrpSpPr>
          <p:nvPr/>
        </p:nvGrpSpPr>
        <p:grpSpPr bwMode="auto">
          <a:xfrm>
            <a:off x="4800601" y="952500"/>
            <a:ext cx="3922713" cy="4251854"/>
            <a:chOff x="3312" y="768"/>
            <a:chExt cx="2471" cy="3214"/>
          </a:xfrm>
        </p:grpSpPr>
        <p:pic>
          <p:nvPicPr>
            <p:cNvPr id="7174" name="Picture 6" descr="genrel_elev_beam_light"/>
            <p:cNvPicPr>
              <a:picLocks noChangeAspect="1" noChangeArrowheads="1"/>
            </p:cNvPicPr>
            <p:nvPr/>
          </p:nvPicPr>
          <p:blipFill>
            <a:blip r:embed="rId2" cstate="print"/>
            <a:srcRect l="50653" r="5695"/>
            <a:stretch>
              <a:fillRect/>
            </a:stretch>
          </p:blipFill>
          <p:spPr bwMode="auto">
            <a:xfrm>
              <a:off x="3408" y="768"/>
              <a:ext cx="1506" cy="2208"/>
            </a:xfrm>
            <a:prstGeom prst="rect">
              <a:avLst/>
            </a:prstGeom>
            <a:noFill/>
            <a:ln w="9525">
              <a:noFill/>
              <a:miter lim="800000"/>
              <a:headEnd/>
              <a:tailEnd/>
            </a:ln>
          </p:spPr>
        </p:pic>
        <p:sp>
          <p:nvSpPr>
            <p:cNvPr id="7175" name="Text Box 8"/>
            <p:cNvSpPr txBox="1">
              <a:spLocks noChangeArrowheads="1"/>
            </p:cNvSpPr>
            <p:nvPr/>
          </p:nvSpPr>
          <p:spPr bwMode="auto">
            <a:xfrm>
              <a:off x="3312" y="3168"/>
              <a:ext cx="2471" cy="814"/>
            </a:xfrm>
            <a:prstGeom prst="rect">
              <a:avLst/>
            </a:prstGeom>
            <a:noFill/>
            <a:ln w="9525">
              <a:noFill/>
              <a:miter lim="800000"/>
              <a:headEnd/>
              <a:tailEnd/>
            </a:ln>
          </p:spPr>
          <p:txBody>
            <a:bodyPr>
              <a:spAutoFit/>
            </a:bodyPr>
            <a:lstStyle/>
            <a:p>
              <a:r>
                <a:rPr lang="en-US" sz="3200">
                  <a:solidFill>
                    <a:schemeClr val="tx1"/>
                  </a:solidFill>
                </a:rPr>
                <a:t>Accelerating up so fast the lady’s a goner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spAutoFit/>
          </a:bodyPr>
          <a:lstStyle/>
          <a:p>
            <a:r>
              <a:rPr lang="en-US" sz="4000" b="1">
                <a:solidFill>
                  <a:schemeClr val="tx1"/>
                </a:solidFill>
              </a:rPr>
              <a:t>Apparent Curvature of light:</a:t>
            </a:r>
          </a:p>
        </p:txBody>
      </p:sp>
      <p:pic>
        <p:nvPicPr>
          <p:cNvPr id="7176" name="Picture 8" descr="genrel_eclipse_stars"/>
          <p:cNvPicPr>
            <a:picLocks noChangeAspect="1" noChangeArrowheads="1"/>
          </p:cNvPicPr>
          <p:nvPr/>
        </p:nvPicPr>
        <p:blipFill>
          <a:blip r:embed="rId3" cstate="print"/>
          <a:srcRect t="52222"/>
          <a:stretch>
            <a:fillRect/>
          </a:stretch>
        </p:blipFill>
        <p:spPr bwMode="auto">
          <a:xfrm>
            <a:off x="5029200" y="825500"/>
            <a:ext cx="3581400" cy="2967303"/>
          </a:xfrm>
          <a:prstGeom prst="rect">
            <a:avLst/>
          </a:prstGeom>
          <a:noFill/>
          <a:ln w="9525">
            <a:noFill/>
            <a:miter lim="800000"/>
            <a:headEnd/>
            <a:tailEnd/>
          </a:ln>
        </p:spPr>
      </p:pic>
      <p:pic>
        <p:nvPicPr>
          <p:cNvPr id="8196" name="Picture 10" descr="genrel_eclipse_stars"/>
          <p:cNvPicPr>
            <a:picLocks noChangeAspect="1" noChangeArrowheads="1"/>
          </p:cNvPicPr>
          <p:nvPr/>
        </p:nvPicPr>
        <p:blipFill>
          <a:blip r:embed="rId3" cstate="print"/>
          <a:srcRect b="47778"/>
          <a:stretch>
            <a:fillRect/>
          </a:stretch>
        </p:blipFill>
        <p:spPr bwMode="auto">
          <a:xfrm>
            <a:off x="304800" y="825500"/>
            <a:ext cx="3295650" cy="2984500"/>
          </a:xfrm>
          <a:prstGeom prst="rect">
            <a:avLst/>
          </a:prstGeom>
          <a:noFill/>
          <a:ln w="9525">
            <a:noFill/>
            <a:miter lim="800000"/>
            <a:headEnd/>
            <a:tailEnd/>
          </a:ln>
        </p:spPr>
      </p:pic>
      <p:sp>
        <p:nvSpPr>
          <p:cNvPr id="7179" name="Text Box 11"/>
          <p:cNvSpPr txBox="1">
            <a:spLocks noChangeArrowheads="1"/>
          </p:cNvSpPr>
          <p:nvPr/>
        </p:nvSpPr>
        <p:spPr bwMode="auto">
          <a:xfrm>
            <a:off x="457200" y="3848100"/>
            <a:ext cx="8474075" cy="1815882"/>
          </a:xfrm>
          <a:prstGeom prst="rect">
            <a:avLst/>
          </a:prstGeom>
          <a:noFill/>
          <a:ln w="9525">
            <a:noFill/>
            <a:miter lim="800000"/>
            <a:headEnd/>
            <a:tailEnd/>
          </a:ln>
        </p:spPr>
        <p:txBody>
          <a:bodyPr>
            <a:spAutoFit/>
          </a:bodyPr>
          <a:lstStyle/>
          <a:p>
            <a:r>
              <a:rPr lang="en-US" sz="2800" dirty="0">
                <a:solidFill>
                  <a:schemeClr val="tx1"/>
                </a:solidFill>
              </a:rPr>
              <a:t>In 1919, Sir Arthur </a:t>
            </a:r>
            <a:r>
              <a:rPr lang="en-US" sz="2800" dirty="0" err="1">
                <a:solidFill>
                  <a:schemeClr val="tx1"/>
                </a:solidFill>
              </a:rPr>
              <a:t>Eddington</a:t>
            </a:r>
            <a:endParaRPr lang="en-US" sz="2800" dirty="0">
              <a:solidFill>
                <a:schemeClr val="tx1"/>
              </a:solidFill>
            </a:endParaRPr>
          </a:p>
          <a:p>
            <a:r>
              <a:rPr lang="en-US" sz="2800" dirty="0">
                <a:solidFill>
                  <a:schemeClr val="tx1"/>
                </a:solidFill>
              </a:rPr>
              <a:t>Eclipse</a:t>
            </a:r>
          </a:p>
          <a:p>
            <a:r>
              <a:rPr lang="en-US" sz="2800" dirty="0">
                <a:solidFill>
                  <a:schemeClr val="tx1"/>
                </a:solidFill>
              </a:rPr>
              <a:t>Light was bent twice as much as Newton’s theory predicted, supporting General Relativity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179">
                                            <p:txEl>
                                              <p:pRg st="0" end="0"/>
                                            </p:txEl>
                                          </p:spTgt>
                                        </p:tgtEl>
                                        <p:attrNameLst>
                                          <p:attrName>style.visibility</p:attrName>
                                        </p:attrNameLst>
                                      </p:cBhvr>
                                      <p:to>
                                        <p:strVal val="visible"/>
                                      </p:to>
                                    </p:set>
                                    <p:animEffect transition="in" filter="wipe(left)">
                                      <p:cBhvr>
                                        <p:cTn id="11" dur="500"/>
                                        <p:tgtEl>
                                          <p:spTgt spid="71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179">
                                            <p:txEl>
                                              <p:pRg st="1" end="1"/>
                                            </p:txEl>
                                          </p:spTgt>
                                        </p:tgtEl>
                                        <p:attrNameLst>
                                          <p:attrName>style.visibility</p:attrName>
                                        </p:attrNameLst>
                                      </p:cBhvr>
                                      <p:to>
                                        <p:strVal val="visible"/>
                                      </p:to>
                                    </p:set>
                                    <p:animEffect transition="in" filter="wipe(left)">
                                      <p:cBhvr>
                                        <p:cTn id="16" dur="500"/>
                                        <p:tgtEl>
                                          <p:spTgt spid="71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179">
                                            <p:txEl>
                                              <p:pRg st="2" end="2"/>
                                            </p:txEl>
                                          </p:spTgt>
                                        </p:tgtEl>
                                        <p:attrNameLst>
                                          <p:attrName>style.visibility</p:attrName>
                                        </p:attrNameLst>
                                      </p:cBhvr>
                                      <p:to>
                                        <p:strVal val="visible"/>
                                      </p:to>
                                    </p:set>
                                    <p:animEffect transition="in" filter="wipe(left)">
                                      <p:cBhvr>
                                        <p:cTn id="21" dur="500"/>
                                        <p:tgtEl>
                                          <p:spTgt spid="7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spAutoFit/>
          </a:bodyPr>
          <a:lstStyle/>
          <a:p>
            <a:r>
              <a:rPr lang="en-US" sz="4000" b="1">
                <a:solidFill>
                  <a:schemeClr val="tx1"/>
                </a:solidFill>
              </a:rPr>
              <a:t>Gravitational Lensing:</a:t>
            </a:r>
          </a:p>
        </p:txBody>
      </p:sp>
      <p:pic>
        <p:nvPicPr>
          <p:cNvPr id="9219" name="Picture 6" descr="Gravity_Lens"/>
          <p:cNvPicPr>
            <a:picLocks noChangeAspect="1" noChangeArrowheads="1"/>
          </p:cNvPicPr>
          <p:nvPr/>
        </p:nvPicPr>
        <p:blipFill>
          <a:blip r:embed="rId3" cstate="print"/>
          <a:srcRect/>
          <a:stretch>
            <a:fillRect/>
          </a:stretch>
        </p:blipFill>
        <p:spPr bwMode="auto">
          <a:xfrm>
            <a:off x="457200" y="1016000"/>
            <a:ext cx="8382000" cy="40692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38100"/>
            <a:ext cx="8382000" cy="707886"/>
          </a:xfrm>
          <a:prstGeom prst="rect">
            <a:avLst/>
          </a:prstGeom>
          <a:noFill/>
          <a:ln w="9525">
            <a:noFill/>
            <a:miter lim="800000"/>
            <a:headEnd/>
            <a:tailEnd/>
          </a:ln>
        </p:spPr>
        <p:txBody>
          <a:bodyPr>
            <a:spAutoFit/>
          </a:bodyPr>
          <a:lstStyle/>
          <a:p>
            <a:r>
              <a:rPr lang="en-US" sz="4000" b="1" dirty="0">
                <a:solidFill>
                  <a:schemeClr val="tx1"/>
                </a:solidFill>
              </a:rPr>
              <a:t>Gravitational Lensing:</a:t>
            </a:r>
          </a:p>
        </p:txBody>
      </p:sp>
      <p:pic>
        <p:nvPicPr>
          <p:cNvPr id="10243" name="Picture 4" descr="Many_Gravity_Lens"/>
          <p:cNvPicPr>
            <a:picLocks noChangeAspect="1" noChangeArrowheads="1"/>
          </p:cNvPicPr>
          <p:nvPr/>
        </p:nvPicPr>
        <p:blipFill>
          <a:blip r:embed="rId3" cstate="print"/>
          <a:srcRect/>
          <a:stretch>
            <a:fillRect/>
          </a:stretch>
        </p:blipFill>
        <p:spPr bwMode="auto">
          <a:xfrm>
            <a:off x="838200" y="723900"/>
            <a:ext cx="7315200" cy="4853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99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99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878</Words>
  <Application>Microsoft Office PowerPoint</Application>
  <PresentationFormat>On-screen Show (16:10)</PresentationFormat>
  <Paragraphs>133</Paragraphs>
  <Slides>32</Slides>
  <Notes>23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Default Design</vt:lpstr>
      <vt:lpstr>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110</cp:revision>
  <dcterms:created xsi:type="dcterms:W3CDTF">2000-03-22T15:00:54Z</dcterms:created>
  <dcterms:modified xsi:type="dcterms:W3CDTF">2018-05-17T18:05:22Z</dcterms:modified>
</cp:coreProperties>
</file>