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9"/>
  </p:notesMasterIdLst>
  <p:sldIdLst>
    <p:sldId id="257" r:id="rId2"/>
    <p:sldId id="258" r:id="rId3"/>
    <p:sldId id="274" r:id="rId4"/>
    <p:sldId id="260" r:id="rId5"/>
    <p:sldId id="259" r:id="rId6"/>
    <p:sldId id="261" r:id="rId7"/>
    <p:sldId id="262" r:id="rId8"/>
    <p:sldId id="288" r:id="rId9"/>
    <p:sldId id="290" r:id="rId10"/>
    <p:sldId id="263" r:id="rId11"/>
    <p:sldId id="289" r:id="rId12"/>
    <p:sldId id="292" r:id="rId13"/>
    <p:sldId id="293" r:id="rId14"/>
    <p:sldId id="294" r:id="rId15"/>
    <p:sldId id="299" r:id="rId16"/>
    <p:sldId id="297" r:id="rId17"/>
    <p:sldId id="300" r:id="rId18"/>
    <p:sldId id="298" r:id="rId19"/>
    <p:sldId id="301" r:id="rId20"/>
    <p:sldId id="264" r:id="rId21"/>
    <p:sldId id="265" r:id="rId22"/>
    <p:sldId id="266" r:id="rId23"/>
    <p:sldId id="268" r:id="rId24"/>
    <p:sldId id="267" r:id="rId25"/>
    <p:sldId id="269" r:id="rId26"/>
    <p:sldId id="270" r:id="rId27"/>
    <p:sldId id="291" r:id="rId28"/>
  </p:sldIdLst>
  <p:sldSz cx="9144000" cy="5715000" type="screen16x1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autoAdjust="0"/>
    <p:restoredTop sz="84517" autoAdjust="0"/>
  </p:normalViewPr>
  <p:slideViewPr>
    <p:cSldViewPr>
      <p:cViewPr varScale="1">
        <p:scale>
          <a:sx n="104" d="100"/>
          <a:sy n="104" d="100"/>
        </p:scale>
        <p:origin x="-456" y="-10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Ro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004559-713B-D444-8684-55C26791AA6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en.wikipedia.org/wiki/Hermann_Bondi" TargetMode="External"/><Relationship Id="rId20" Type="http://schemas.openxmlformats.org/officeDocument/2006/relationships/hyperlink" Target="http://en.wikipedia.org/wiki/Institute_of_Astronomy,_Cambridge" TargetMode="External"/><Relationship Id="rId21" Type="http://schemas.openxmlformats.org/officeDocument/2006/relationships/hyperlink" Target="http://en.wikipedia.org/wiki/Fred_Hoyle%23cite_note-10" TargetMode="External"/><Relationship Id="rId22" Type="http://schemas.openxmlformats.org/officeDocument/2006/relationships/hyperlink" Target="http://en.wikipedia.org/wiki/Conservation_of_energy" TargetMode="External"/><Relationship Id="rId23" Type="http://schemas.openxmlformats.org/officeDocument/2006/relationships/hyperlink" Target="http://en.wikipedia.org/wiki/Cosmic_inflation" TargetMode="External"/><Relationship Id="rId24" Type="http://schemas.openxmlformats.org/officeDocument/2006/relationships/hyperlink" Target="http://en.wikipedia.org/wiki/Quasi-steady_state_cosmology" TargetMode="External"/><Relationship Id="rId25" Type="http://schemas.openxmlformats.org/officeDocument/2006/relationships/hyperlink" Target="http://en.wikipedia.org/wiki/Cosmic_microwave_background" TargetMode="External"/><Relationship Id="rId26" Type="http://schemas.openxmlformats.org/officeDocument/2006/relationships/hyperlink" Target="http://en.wikipedia.org/wiki/Quasars" TargetMode="External"/><Relationship Id="rId27" Type="http://schemas.openxmlformats.org/officeDocument/2006/relationships/hyperlink" Target="http://en.wikipedia.org/wiki/Universe" TargetMode="External"/><Relationship Id="rId28" Type="http://schemas.openxmlformats.org/officeDocument/2006/relationships/hyperlink" Target="http://en.wikipedia.org/wiki/Cosmic_Background_Explorer" TargetMode="External"/><Relationship Id="rId29" Type="http://schemas.openxmlformats.org/officeDocument/2006/relationships/hyperlink" Target="http://en.wikipedia.org/wiki/Wilkinson_Microwave_Anisotropy_Probe" TargetMode="External"/><Relationship Id="rId30" Type="http://schemas.openxmlformats.org/officeDocument/2006/relationships/hyperlink" Target="http://en.wikipedia.org/wiki/Fred_Hoyle%23cite_note-4" TargetMode="External"/><Relationship Id="rId10" Type="http://schemas.openxmlformats.org/officeDocument/2006/relationships/hyperlink" Target="http://en.wikipedia.org/wiki/Radar" TargetMode="External"/><Relationship Id="rId11" Type="http://schemas.openxmlformats.org/officeDocument/2006/relationships/hyperlink" Target="http://en.wikipedia.org/wiki/World_War_II" TargetMode="External"/><Relationship Id="rId12" Type="http://schemas.openxmlformats.org/officeDocument/2006/relationships/hyperlink" Target="http://en.wikipedia.org/wiki/Steady_state_theory" TargetMode="External"/><Relationship Id="rId13" Type="http://schemas.openxmlformats.org/officeDocument/2006/relationships/hyperlink" Target="http://en.wikipedia.org/wiki/Big_Bang" TargetMode="External"/><Relationship Id="rId14" Type="http://schemas.openxmlformats.org/officeDocument/2006/relationships/hyperlink" Target="http://en.wikipedia.org/wiki/Hubble's_law" TargetMode="External"/><Relationship Id="rId15" Type="http://schemas.openxmlformats.org/officeDocument/2006/relationships/hyperlink" Target="http://en.wikipedia.org/wiki/British_Broadcasting_Corporation" TargetMode="External"/><Relationship Id="rId16" Type="http://schemas.openxmlformats.org/officeDocument/2006/relationships/hyperlink" Target="http://en.wikipedia.org/wiki/Fred_Hoyle%23cite_note-8" TargetMode="External"/><Relationship Id="rId17" Type="http://schemas.openxmlformats.org/officeDocument/2006/relationships/hyperlink" Target="http://en.wikipedia.org/wiki/Fred_Hoyle%23cite_note-9" TargetMode="External"/><Relationship Id="rId18" Type="http://schemas.openxmlformats.org/officeDocument/2006/relationships/hyperlink" Target="http://en.wikipedia.org/wiki/Martin_Ryle" TargetMode="External"/><Relationship Id="rId19" Type="http://schemas.openxmlformats.org/officeDocument/2006/relationships/hyperlink" Target="http://en.wikipedia.org/wiki/Cavendish_Astrophysics_Group" TargetMode="External"/><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en.wikipedia.org/wiki/Georges_Lema%C3%AEtre" TargetMode="External"/><Relationship Id="rId4" Type="http://schemas.openxmlformats.org/officeDocument/2006/relationships/hyperlink" Target="http://en.wikipedia.org/wiki/Edwin_Hubble" TargetMode="External"/><Relationship Id="rId5" Type="http://schemas.openxmlformats.org/officeDocument/2006/relationships/hyperlink" Target="http://en.wikipedia.org/wiki/Pseudoscience" TargetMode="External"/><Relationship Id="rId6" Type="http://schemas.openxmlformats.org/officeDocument/2006/relationships/hyperlink" Target="http://en.wikipedia.org/wiki/Kalam_cosmological_argument" TargetMode="External"/><Relationship Id="rId7" Type="http://schemas.openxmlformats.org/officeDocument/2006/relationships/hyperlink" Target="http://en.wikipedia.org/wiki/Fred_Hoyle%23cite_note-7" TargetMode="External"/><Relationship Id="rId8" Type="http://schemas.openxmlformats.org/officeDocument/2006/relationships/hyperlink" Target="http://en.wikipedia.org/wiki/Thomas_Gold" TargetMode="External"/></Relationships>
</file>

<file path=ppt/notesSlides/_rels/notesSlide2.xml.rels><?xml version="1.0" encoding="UTF-8" standalone="yes"?>
<Relationships xmlns="http://schemas.openxmlformats.org/package/2006/relationships"><Relationship Id="rId20" Type="http://schemas.openxmlformats.org/officeDocument/2006/relationships/hyperlink" Target="http://en.wikipedia.org/wiki/Derivative" TargetMode="External"/><Relationship Id="rId21" Type="http://schemas.openxmlformats.org/officeDocument/2006/relationships/hyperlink" Target="http://en.wikipedia.org/wiki/Comoving_distance%23Uses_of_the_proper_distance" TargetMode="External"/><Relationship Id="rId22" Type="http://schemas.openxmlformats.org/officeDocument/2006/relationships/hyperlink" Target="http://en.wikipedia.org/wiki/Kilometre" TargetMode="External"/><Relationship Id="rId23" Type="http://schemas.openxmlformats.org/officeDocument/2006/relationships/hyperlink" Target="http://en.wikipedia.org/wiki/Second" TargetMode="External"/><Relationship Id="rId24" Type="http://schemas.openxmlformats.org/officeDocument/2006/relationships/hyperlink" Target="http://en.wikipedia.org/wiki/Parsec%23Megaparsecs_and_gigaparsecs" TargetMode="External"/><Relationship Id="rId25" Type="http://schemas.openxmlformats.org/officeDocument/2006/relationships/hyperlink" Target="http://en.wikipedia.org/wiki/Hubble's_law%23Hubble_time" TargetMode="External"/><Relationship Id="rId26" Type="http://schemas.openxmlformats.org/officeDocument/2006/relationships/hyperlink" Target="http://en.wikipedia.org/wiki/Hubble_Space_Telescope" TargetMode="External"/><Relationship Id="rId27" Type="http://schemas.openxmlformats.org/officeDocument/2006/relationships/hyperlink" Target="http://en.wikipedia.org/wiki/Hubble's_law%23cite_note-4" TargetMode="External"/><Relationship Id="rId28" Type="http://schemas.openxmlformats.org/officeDocument/2006/relationships/hyperlink" Target="http://en.wikipedia.org/wiki/Hubble's_law%23cite_note-5" TargetMode="External"/><Relationship Id="rId29" Type="http://schemas.openxmlformats.org/officeDocument/2006/relationships/hyperlink" Target="http://en.wikipedia.org/wiki/Hubble's_law%23cite_note-6"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Physical_cosmology" TargetMode="External"/><Relationship Id="rId4" Type="http://schemas.openxmlformats.org/officeDocument/2006/relationships/hyperlink" Target="http://en.wikipedia.org/wiki/Edwin_Hubble" TargetMode="External"/><Relationship Id="rId5" Type="http://schemas.openxmlformats.org/officeDocument/2006/relationships/hyperlink" Target="http://en.wikipedia.org/wiki/Doppler_shift" TargetMode="External"/><Relationship Id="rId30" Type="http://schemas.openxmlformats.org/officeDocument/2006/relationships/hyperlink" Target="http://en.wikipedia.org/wiki/Gravitational_lensing" TargetMode="External"/><Relationship Id="rId31" Type="http://schemas.openxmlformats.org/officeDocument/2006/relationships/hyperlink" Target="http://en.wikipedia.org/wiki/Wilkinson_Microwave_Anisotropy_Probe%23Seven-year_data_release" TargetMode="External"/><Relationship Id="rId32" Type="http://schemas.openxmlformats.org/officeDocument/2006/relationships/hyperlink" Target="http://en.wikipedia.org/wiki/Prior_probability" TargetMode="External"/><Relationship Id="rId9" Type="http://schemas.openxmlformats.org/officeDocument/2006/relationships/hyperlink" Target="http://en.wikipedia.org/wiki/General_Relativity" TargetMode="External"/><Relationship Id="rId6" Type="http://schemas.openxmlformats.org/officeDocument/2006/relationships/hyperlink" Target="http://en.wikipedia.org/wiki/Galaxy" TargetMode="External"/><Relationship Id="rId7" Type="http://schemas.openxmlformats.org/officeDocument/2006/relationships/hyperlink" Target="http://en.wikipedia.org/wiki/Proportionality_(mathematics)" TargetMode="External"/><Relationship Id="rId8" Type="http://schemas.openxmlformats.org/officeDocument/2006/relationships/hyperlink" Target="http://en.wikipedia.org/wiki/Hubble's_law%23cite_note-Coles-0" TargetMode="External"/><Relationship Id="rId33" Type="http://schemas.openxmlformats.org/officeDocument/2006/relationships/hyperlink" Target="http://en.wikipedia.org/wiki/Hubble's_law%23cite_note-wmap7parameters-7" TargetMode="External"/><Relationship Id="rId34" Type="http://schemas.openxmlformats.org/officeDocument/2006/relationships/hyperlink" Target="http://en.wikipedia.org/wiki/Hubble's_law%23cite_note-8" TargetMode="External"/><Relationship Id="rId35" Type="http://schemas.openxmlformats.org/officeDocument/2006/relationships/hyperlink" Target="http://en.wikipedia.org/wiki/Cepheid_variable" TargetMode="External"/><Relationship Id="rId36" Type="http://schemas.openxmlformats.org/officeDocument/2006/relationships/hyperlink" Target="http://en.wikipedia.org/wiki/Hubble's_law%23cite_note-9" TargetMode="External"/><Relationship Id="rId10" Type="http://schemas.openxmlformats.org/officeDocument/2006/relationships/hyperlink" Target="http://en.wikipedia.org/wiki/Georges_Lema%C3%AEtre" TargetMode="External"/><Relationship Id="rId11" Type="http://schemas.openxmlformats.org/officeDocument/2006/relationships/hyperlink" Target="http://en.wikipedia.org/wiki/Hubble's_law%23cite_note-1" TargetMode="External"/><Relationship Id="rId12" Type="http://schemas.openxmlformats.org/officeDocument/2006/relationships/hyperlink" Target="http://en.wikipedia.org/wiki/Hubble's_law%23cite_note-2" TargetMode="External"/><Relationship Id="rId13" Type="http://schemas.openxmlformats.org/officeDocument/2006/relationships/hyperlink" Target="http://en.wikipedia.org/wiki/Observation" TargetMode="External"/><Relationship Id="rId14" Type="http://schemas.openxmlformats.org/officeDocument/2006/relationships/hyperlink" Target="http://en.wikipedia.org/wiki/Redshifts" TargetMode="External"/><Relationship Id="rId15" Type="http://schemas.openxmlformats.org/officeDocument/2006/relationships/hyperlink" Target="http://en.wikipedia.org/wiki/Vesto_Slipher" TargetMode="External"/><Relationship Id="rId16" Type="http://schemas.openxmlformats.org/officeDocument/2006/relationships/hyperlink" Target="http://en.wikipedia.org/wiki/Hubble's_law%23cite_note-MS_Longair-3" TargetMode="External"/><Relationship Id="rId17" Type="http://schemas.openxmlformats.org/officeDocument/2006/relationships/hyperlink" Target="http://en.wikipedia.org/wiki/Metric_expansion_of_space" TargetMode="External"/><Relationship Id="rId18" Type="http://schemas.openxmlformats.org/officeDocument/2006/relationships/hyperlink" Target="http://en.wikipedia.org/wiki/Big_Bang" TargetMode="External"/><Relationship Id="rId19" Type="http://schemas.openxmlformats.org/officeDocument/2006/relationships/hyperlink" Target="http://en.wikipedia.org/wiki/Comoving_distance" TargetMode="External"/><Relationship Id="rId37" Type="http://schemas.openxmlformats.org/officeDocument/2006/relationships/hyperlink" Target="http://en.wikipedia.org/wiki/Chandra_X-ray_Observatory" TargetMode="External"/><Relationship Id="rId38" Type="http://schemas.openxmlformats.org/officeDocument/2006/relationships/hyperlink" Target="http://en.wikipedia.org/wiki/Hubble's_law%23cite_note-10" TargetMode="External"/><Relationship Id="rId39" Type="http://schemas.openxmlformats.org/officeDocument/2006/relationships/hyperlink" Target="http://en.wikipedia.org/wiki/Hubble's_law%23cite_note-11" TargetMode="External"/><Relationship Id="rId40" Type="http://schemas.openxmlformats.org/officeDocument/2006/relationships/hyperlink" Target="http://en.wikipedia.org/wiki/Hubble's_law%23cite_note-1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685800" y="685800"/>
            <a:ext cx="5486400" cy="3429000"/>
          </a:xfrm>
          <a:ln/>
        </p:spPr>
      </p:sp>
      <p:sp>
        <p:nvSpPr>
          <p:cNvPr id="3" name="Notes Placeholder 2"/>
          <p:cNvSpPr>
            <a:spLocks noGrp="1"/>
          </p:cNvSpPr>
          <p:nvPr>
            <p:ph type="body" idx="1"/>
          </p:nvPr>
        </p:nvSpPr>
        <p:spPr/>
        <p:txBody>
          <a:bodyPr>
            <a:normAutofit/>
          </a:bodyPr>
          <a:lstStyle/>
          <a:p>
            <a:pPr eaLnBrk="1" hangingPunct="1">
              <a:lnSpc>
                <a:spcPct val="80000"/>
              </a:lnSpc>
            </a:pPr>
            <a:r>
              <a:rPr lang="en-US" sz="700">
                <a:latin typeface="Times New Roman" charset="0"/>
              </a:rPr>
              <a:t>Fred Hoyle and the term “Big Bang”</a:t>
            </a:r>
          </a:p>
          <a:p>
            <a:pPr eaLnBrk="1" hangingPunct="1">
              <a:lnSpc>
                <a:spcPct val="80000"/>
              </a:lnSpc>
            </a:pPr>
            <a:endParaRPr lang="en-US" sz="700">
              <a:latin typeface="Times New Roman" charset="0"/>
            </a:endParaRPr>
          </a:p>
          <a:p>
            <a:pPr eaLnBrk="1" hangingPunct="1">
              <a:lnSpc>
                <a:spcPct val="80000"/>
              </a:lnSpc>
            </a:pPr>
            <a:r>
              <a:rPr lang="en-US" sz="700">
                <a:latin typeface="Times New Roman" charset="0"/>
              </a:rPr>
              <a:t>While having no argument with the </a:t>
            </a:r>
            <a:r>
              <a:rPr lang="en-US" sz="700">
                <a:latin typeface="Times New Roman" charset="0"/>
                <a:hlinkClick r:id="rId3" tooltip="Georges Lemaître"/>
              </a:rPr>
              <a:t>Lemaître</a:t>
            </a:r>
            <a:r>
              <a:rPr lang="en-US" sz="700">
                <a:latin typeface="Times New Roman" charset="0"/>
              </a:rPr>
              <a:t> theory (later confirmed by </a:t>
            </a:r>
            <a:r>
              <a:rPr lang="en-US" sz="700">
                <a:latin typeface="Times New Roman" charset="0"/>
                <a:hlinkClick r:id="rId4" tooltip="Edwin Hubble"/>
              </a:rPr>
              <a:t>Edwin Hubble</a:t>
            </a:r>
            <a:r>
              <a:rPr lang="en-US" sz="700">
                <a:latin typeface="Times New Roman" charset="0"/>
              </a:rPr>
              <a:t>'s observations) that the universe was expanding, Hoyle disagreed on its interpretation. He found the idea that the universe had a beginning to be </a:t>
            </a:r>
            <a:r>
              <a:rPr lang="en-US" sz="700">
                <a:latin typeface="Times New Roman" charset="0"/>
                <a:hlinkClick r:id="rId5" tooltip="Pseudoscience"/>
              </a:rPr>
              <a:t>pseudoscience</a:t>
            </a:r>
            <a:r>
              <a:rPr lang="en-US" sz="700">
                <a:latin typeface="Times New Roman" charset="0"/>
              </a:rPr>
              <a:t>, resembling arguments for a creator, "for it's an irrational process, and can't be described in scientific terms" (see </a:t>
            </a:r>
            <a:r>
              <a:rPr lang="en-US" sz="700">
                <a:latin typeface="Times New Roman" charset="0"/>
                <a:hlinkClick r:id="rId6" tooltip="Kalam cosmological argument"/>
              </a:rPr>
              <a:t>Kalam cosmological argument</a:t>
            </a:r>
            <a:r>
              <a:rPr lang="en-US" sz="700">
                <a:latin typeface="Times New Roman" charset="0"/>
              </a:rPr>
              <a:t>).</a:t>
            </a:r>
            <a:r>
              <a:rPr lang="en-US" sz="700" baseline="30000">
                <a:latin typeface="Times New Roman" charset="0"/>
                <a:hlinkClick r:id="rId7"/>
              </a:rPr>
              <a:t>[7]</a:t>
            </a:r>
            <a:r>
              <a:rPr lang="en-US" sz="700">
                <a:latin typeface="Times New Roman" charset="0"/>
              </a:rPr>
              <a:t> Instead, Hoyle, along with </a:t>
            </a:r>
            <a:r>
              <a:rPr lang="en-US" sz="700">
                <a:latin typeface="Times New Roman" charset="0"/>
                <a:hlinkClick r:id="rId8" tooltip="Thomas Gold"/>
              </a:rPr>
              <a:t>Thomas Gold</a:t>
            </a:r>
            <a:r>
              <a:rPr lang="en-US" sz="700">
                <a:latin typeface="Times New Roman" charset="0"/>
              </a:rPr>
              <a:t> and </a:t>
            </a:r>
            <a:r>
              <a:rPr lang="en-US" sz="700">
                <a:latin typeface="Times New Roman" charset="0"/>
                <a:hlinkClick r:id="rId9" tooltip="Hermann Bondi"/>
              </a:rPr>
              <a:t>Hermann Bondi</a:t>
            </a:r>
            <a:r>
              <a:rPr lang="en-US" sz="700">
                <a:latin typeface="Times New Roman" charset="0"/>
              </a:rPr>
              <a:t> (with whom he had worked on </a:t>
            </a:r>
            <a:r>
              <a:rPr lang="en-US" sz="700">
                <a:latin typeface="Times New Roman" charset="0"/>
                <a:hlinkClick r:id="rId10" tooltip="Radar"/>
              </a:rPr>
              <a:t>radar</a:t>
            </a:r>
            <a:r>
              <a:rPr lang="en-US" sz="700">
                <a:latin typeface="Times New Roman" charset="0"/>
              </a:rPr>
              <a:t> in </a:t>
            </a:r>
            <a:r>
              <a:rPr lang="en-US" sz="700">
                <a:latin typeface="Times New Roman" charset="0"/>
                <a:hlinkClick r:id="rId11" tooltip="World War II"/>
              </a:rPr>
              <a:t>World War II</a:t>
            </a:r>
            <a:r>
              <a:rPr lang="en-US" sz="700">
                <a:latin typeface="Times New Roman" charset="0"/>
              </a:rPr>
              <a:t>), argued for the universe as being in a "</a:t>
            </a:r>
            <a:r>
              <a:rPr lang="en-US" sz="700">
                <a:latin typeface="Times New Roman" charset="0"/>
                <a:hlinkClick r:id="rId12" tooltip="Steady state theory"/>
              </a:rPr>
              <a:t>steady state</a:t>
            </a:r>
            <a:r>
              <a:rPr lang="en-US" sz="700">
                <a:latin typeface="Times New Roman" charset="0"/>
              </a:rPr>
              <a:t>". The theory tried to explain how the universe could be eternal and essentially unchanging while still having the galaxies we observe moving away from each other. The theory hinged on the creation of matter between galaxies over time, so that even though galaxies get further apart, new ones that develop between them fill the space they leave. The resulting universe is in a "steady state" in the same manner that a flowing river is - the individual water molecules are moving away but the overall river remains the same.</a:t>
            </a:r>
          </a:p>
          <a:p>
            <a:pPr eaLnBrk="1" hangingPunct="1">
              <a:lnSpc>
                <a:spcPct val="80000"/>
              </a:lnSpc>
            </a:pPr>
            <a:r>
              <a:rPr lang="en-US" sz="700">
                <a:latin typeface="Times New Roman" charset="0"/>
              </a:rPr>
              <a:t>The theory was one alternative to the </a:t>
            </a:r>
            <a:r>
              <a:rPr lang="en-US" sz="700">
                <a:latin typeface="Times New Roman" charset="0"/>
                <a:hlinkClick r:id="rId13" tooltip="Big Bang"/>
              </a:rPr>
              <a:t>Big Bang</a:t>
            </a:r>
            <a:r>
              <a:rPr lang="en-US" sz="700">
                <a:latin typeface="Times New Roman" charset="0"/>
              </a:rPr>
              <a:t> which agreed with key observations of the day, namely Hubble's </a:t>
            </a:r>
            <a:r>
              <a:rPr lang="en-US" sz="700">
                <a:latin typeface="Times New Roman" charset="0"/>
                <a:hlinkClick r:id="rId14" tooltip="Hubble's law"/>
              </a:rPr>
              <a:t>red shift observations</a:t>
            </a:r>
            <a:r>
              <a:rPr lang="en-US" sz="700">
                <a:latin typeface="Times New Roman" charset="0"/>
              </a:rPr>
              <a:t>, and Hoyle was a strong critic of the Big Bang. He is responsible for coining the term </a:t>
            </a:r>
            <a:r>
              <a:rPr lang="en-US" sz="1000">
                <a:latin typeface="Times New Roman" charset="0"/>
              </a:rPr>
              <a:t>"Big Bang"</a:t>
            </a:r>
            <a:r>
              <a:rPr lang="en-US" sz="700">
                <a:latin typeface="Times New Roman" charset="0"/>
              </a:rPr>
              <a:t> on </a:t>
            </a:r>
            <a:r>
              <a:rPr lang="en-US" sz="700">
                <a:latin typeface="Times New Roman" charset="0"/>
                <a:hlinkClick r:id="rId15" tooltip="British Broadcasting Corporation"/>
              </a:rPr>
              <a:t>BBC</a:t>
            </a:r>
            <a:r>
              <a:rPr lang="en-US" sz="700">
                <a:latin typeface="Times New Roman" charset="0"/>
              </a:rPr>
              <a:t> radio's </a:t>
            </a:r>
            <a:r>
              <a:rPr lang="en-US" sz="700" i="1">
                <a:latin typeface="Times New Roman" charset="0"/>
              </a:rPr>
              <a:t>Third Programme</a:t>
            </a:r>
            <a:r>
              <a:rPr lang="en-US" sz="700">
                <a:latin typeface="Times New Roman" charset="0"/>
              </a:rPr>
              <a:t> broadcast at 1830 GMT on 28 March 1949. It is popularly reported that Hoyle intended this to be pejorative, but the script from which he read aloud shows that he intended the expression to help his listeners.</a:t>
            </a:r>
            <a:r>
              <a:rPr lang="en-US" sz="700" baseline="30000">
                <a:latin typeface="Times New Roman" charset="0"/>
                <a:hlinkClick r:id="rId16"/>
              </a:rPr>
              <a:t>[8]</a:t>
            </a:r>
            <a:r>
              <a:rPr lang="en-US" sz="700">
                <a:latin typeface="Times New Roman" charset="0"/>
              </a:rPr>
              <a:t> Hoyle explicitly denied that he was being insulting and said it was just a striking image meant to emphasize the difference between the two theories for the radio audience.</a:t>
            </a:r>
            <a:r>
              <a:rPr lang="en-US" sz="700" baseline="30000">
                <a:latin typeface="Times New Roman" charset="0"/>
                <a:hlinkClick r:id="rId17"/>
              </a:rPr>
              <a:t>[9]</a:t>
            </a:r>
            <a:endParaRPr lang="en-US" sz="700">
              <a:latin typeface="Times New Roman" charset="0"/>
            </a:endParaRPr>
          </a:p>
          <a:p>
            <a:pPr eaLnBrk="1" hangingPunct="1">
              <a:lnSpc>
                <a:spcPct val="80000"/>
              </a:lnSpc>
            </a:pPr>
            <a:r>
              <a:rPr lang="en-US" sz="700">
                <a:latin typeface="Times New Roman" charset="0"/>
              </a:rPr>
              <a:t>Hoyle had a famously heated argument with </a:t>
            </a:r>
            <a:r>
              <a:rPr lang="en-US" sz="700">
                <a:latin typeface="Times New Roman" charset="0"/>
                <a:hlinkClick r:id="rId18" tooltip="Martin Ryle"/>
              </a:rPr>
              <a:t>Martin Ryle</a:t>
            </a:r>
            <a:r>
              <a:rPr lang="en-US" sz="700">
                <a:latin typeface="Times New Roman" charset="0"/>
              </a:rPr>
              <a:t> of the </a:t>
            </a:r>
            <a:r>
              <a:rPr lang="en-US" sz="700">
                <a:latin typeface="Times New Roman" charset="0"/>
                <a:hlinkClick r:id="rId19" tooltip="Cavendish Astrophysics Group"/>
              </a:rPr>
              <a:t>Cavendish Radio Astronomy Group</a:t>
            </a:r>
            <a:r>
              <a:rPr lang="en-US" sz="700">
                <a:latin typeface="Times New Roman" charset="0"/>
              </a:rPr>
              <a:t> about Hoyle's </a:t>
            </a:r>
            <a:r>
              <a:rPr lang="en-US" sz="700">
                <a:latin typeface="Times New Roman" charset="0"/>
                <a:hlinkClick r:id="rId12" tooltip="Steady state theory"/>
              </a:rPr>
              <a:t>steady state theory</a:t>
            </a:r>
            <a:r>
              <a:rPr lang="en-US" sz="700">
                <a:latin typeface="Times New Roman" charset="0"/>
              </a:rPr>
              <a:t>, which somewhat restricted collaboration between the Cavendish group and the </a:t>
            </a:r>
            <a:r>
              <a:rPr lang="en-US" sz="700">
                <a:latin typeface="Times New Roman" charset="0"/>
                <a:hlinkClick r:id="rId20" tooltip="Institute of Astronomy, Cambridge"/>
              </a:rPr>
              <a:t>Cambridge Institute of Astronomy</a:t>
            </a:r>
            <a:r>
              <a:rPr lang="en-US" sz="700">
                <a:latin typeface="Times New Roman" charset="0"/>
              </a:rPr>
              <a:t> during the 1960s.</a:t>
            </a:r>
            <a:r>
              <a:rPr lang="en-US" sz="700" baseline="30000">
                <a:latin typeface="Times New Roman" charset="0"/>
                <a:hlinkClick r:id="rId21"/>
              </a:rPr>
              <a:t>[10]</a:t>
            </a:r>
            <a:endParaRPr lang="en-US" sz="700">
              <a:latin typeface="Times New Roman" charset="0"/>
            </a:endParaRPr>
          </a:p>
          <a:p>
            <a:pPr eaLnBrk="1" hangingPunct="1">
              <a:lnSpc>
                <a:spcPct val="80000"/>
              </a:lnSpc>
            </a:pPr>
            <a:r>
              <a:rPr lang="en-US" sz="700">
                <a:latin typeface="Times New Roman" charset="0"/>
              </a:rPr>
              <a:t>Hoyle, unlike Gold and Bondi, offered an explanation for the appearance of new matter by postulating the existence of what he dubbed the "creation field", or just the "C-field", which had negative pressure in order to be consistent with the </a:t>
            </a:r>
            <a:r>
              <a:rPr lang="en-US" sz="700">
                <a:latin typeface="Times New Roman" charset="0"/>
                <a:hlinkClick r:id="rId22" tooltip="Conservation of energy"/>
              </a:rPr>
              <a:t>conservation of energy</a:t>
            </a:r>
            <a:r>
              <a:rPr lang="en-US" sz="700">
                <a:latin typeface="Times New Roman" charset="0"/>
              </a:rPr>
              <a:t> and drive the expansion of the universe. These features of the C-field anticipated the later development of </a:t>
            </a:r>
            <a:r>
              <a:rPr lang="en-US" sz="700">
                <a:latin typeface="Times New Roman" charset="0"/>
                <a:hlinkClick r:id="rId23" tooltip="Cosmic inflation"/>
              </a:rPr>
              <a:t>cosmic inflation</a:t>
            </a:r>
            <a:r>
              <a:rPr lang="en-US" sz="700">
                <a:latin typeface="Times New Roman" charset="0"/>
              </a:rPr>
              <a:t>. They jointly argued that continuous creation was no more inexplicable than the appearance of the entire universe from nothing, although it had to be done on a regular basis. In the end, mounting observational evidence convinced most cosmologists that the steady state model was incorrect and that the Big Bang was the theory that agreed best with observations, although Hoyle continued to support and develop his theory. In 1993, in an attempt to explain some of the evidence against the steady state theory, he presented a modified version called "</a:t>
            </a:r>
            <a:r>
              <a:rPr lang="en-US" sz="700">
                <a:latin typeface="Times New Roman" charset="0"/>
                <a:hlinkClick r:id="rId24" tooltip="Quasi-steady state cosmology"/>
              </a:rPr>
              <a:t>quasi-steady state cosmology</a:t>
            </a:r>
            <a:r>
              <a:rPr lang="en-US" sz="700">
                <a:latin typeface="Times New Roman" charset="0"/>
              </a:rPr>
              <a:t>" (QSS), but the theory is not widely accepted.</a:t>
            </a:r>
          </a:p>
          <a:p>
            <a:pPr eaLnBrk="1" hangingPunct="1">
              <a:lnSpc>
                <a:spcPct val="80000"/>
              </a:lnSpc>
            </a:pPr>
            <a:r>
              <a:rPr lang="en-US" sz="700">
                <a:latin typeface="Times New Roman" charset="0"/>
              </a:rPr>
              <a:t>The evidence that resulted in the Big Bang's victory over the steady state model, at least in the minds of most cosmologists, included the discovery of the </a:t>
            </a:r>
            <a:r>
              <a:rPr lang="en-US" sz="700">
                <a:latin typeface="Times New Roman" charset="0"/>
                <a:hlinkClick r:id="rId25" tooltip="Cosmic microwave background"/>
              </a:rPr>
              <a:t>cosmic microwave background</a:t>
            </a:r>
            <a:r>
              <a:rPr lang="en-US" sz="700">
                <a:latin typeface="Times New Roman" charset="0"/>
              </a:rPr>
              <a:t> radiation in the 1960s, the distribution of "young galaxies" and </a:t>
            </a:r>
            <a:r>
              <a:rPr lang="en-US" sz="700">
                <a:latin typeface="Times New Roman" charset="0"/>
                <a:hlinkClick r:id="rId26" tooltip="Quasars"/>
              </a:rPr>
              <a:t>quasars</a:t>
            </a:r>
            <a:r>
              <a:rPr lang="en-US" sz="700">
                <a:latin typeface="Times New Roman" charset="0"/>
              </a:rPr>
              <a:t> throughout the </a:t>
            </a:r>
            <a:r>
              <a:rPr lang="en-US" sz="700">
                <a:latin typeface="Times New Roman" charset="0"/>
                <a:hlinkClick r:id="rId27" tooltip="Universe"/>
              </a:rPr>
              <a:t>Universe</a:t>
            </a:r>
            <a:r>
              <a:rPr lang="en-US" sz="700">
                <a:latin typeface="Times New Roman" charset="0"/>
              </a:rPr>
              <a:t> in the 1980s, a more consistent age estimate of the universe and most recently the observations of the </a:t>
            </a:r>
            <a:r>
              <a:rPr lang="en-US" sz="700">
                <a:latin typeface="Times New Roman" charset="0"/>
                <a:hlinkClick r:id="rId28" tooltip="Cosmic Background Explorer"/>
              </a:rPr>
              <a:t>COBE</a:t>
            </a:r>
            <a:r>
              <a:rPr lang="en-US" sz="700">
                <a:latin typeface="Times New Roman" charset="0"/>
              </a:rPr>
              <a:t> satellite in the 1990s and the </a:t>
            </a:r>
            <a:r>
              <a:rPr lang="en-US" sz="700">
                <a:latin typeface="Times New Roman" charset="0"/>
                <a:hlinkClick r:id="rId29" tooltip="Wilkinson Microwave Anisotropy Probe"/>
              </a:rPr>
              <a:t>Wilkinson Microwave Anisotropy Probe</a:t>
            </a:r>
            <a:r>
              <a:rPr lang="en-US" sz="700">
                <a:latin typeface="Times New Roman" charset="0"/>
              </a:rPr>
              <a:t> launched in 2001, which showed unevenness in the microwave background in the early universe, which corresponds to currently observed distributions of galaxies. Hoyle died in 2001 never accepting the expanding universe theory.</a:t>
            </a:r>
          </a:p>
          <a:p>
            <a:pPr eaLnBrk="1" hangingPunct="1">
              <a:lnSpc>
                <a:spcPct val="80000"/>
              </a:lnSpc>
            </a:pPr>
            <a:endParaRPr lang="en-US" sz="700">
              <a:latin typeface="Times New Roman" charset="0"/>
            </a:endParaRPr>
          </a:p>
          <a:p>
            <a:pPr eaLnBrk="1" hangingPunct="1">
              <a:lnSpc>
                <a:spcPct val="80000"/>
              </a:lnSpc>
            </a:pPr>
            <a:endParaRPr lang="en-US" sz="700">
              <a:latin typeface="Times New Roman" charset="0"/>
            </a:endParaRPr>
          </a:p>
          <a:p>
            <a:pPr eaLnBrk="1" hangingPunct="1">
              <a:lnSpc>
                <a:spcPct val="80000"/>
              </a:lnSpc>
            </a:pPr>
            <a:endParaRPr lang="en-US" sz="700">
              <a:latin typeface="Times New Roman" charset="0"/>
            </a:endParaRPr>
          </a:p>
          <a:p>
            <a:pPr eaLnBrk="1" hangingPunct="1">
              <a:lnSpc>
                <a:spcPct val="80000"/>
              </a:lnSpc>
            </a:pPr>
            <a:endParaRPr lang="en-US" sz="700">
              <a:latin typeface="Times New Roman" charset="0"/>
            </a:endParaRPr>
          </a:p>
          <a:p>
            <a:pPr eaLnBrk="1" hangingPunct="1">
              <a:lnSpc>
                <a:spcPct val="80000"/>
              </a:lnSpc>
            </a:pPr>
            <a:endParaRPr lang="en-US" sz="700">
              <a:latin typeface="Times New Roman" charset="0"/>
            </a:endParaRPr>
          </a:p>
          <a:p>
            <a:pPr eaLnBrk="1" hangingPunct="1">
              <a:lnSpc>
                <a:spcPct val="80000"/>
              </a:lnSpc>
            </a:pPr>
            <a:r>
              <a:rPr lang="en-US" sz="700">
                <a:latin typeface="Times New Roman" charset="0"/>
              </a:rPr>
              <a:t>These energy levels, while needed to produce carbon in large quantities, were statistically very unlikely. Hoyle later wrote:</a:t>
            </a:r>
          </a:p>
          <a:p>
            <a:pPr eaLnBrk="1" hangingPunct="1">
              <a:lnSpc>
                <a:spcPct val="80000"/>
              </a:lnSpc>
            </a:pPr>
            <a:r>
              <a:rPr lang="en-US" sz="700">
                <a:latin typeface="Times New Roman" charset="0"/>
              </a:rPr>
              <a:t>Would you not say to yourself, "Some super-calculating intellect must have designed the properties of the carbon atom, otherwise the chance of my finding such an atom through the blind forces of nature would be utterly minuscule. A common sense interpretation of the facts suggests that a superintellect has monkeyed with physics, as well as with chemistry and biology, and that there are no blind forces worth speaking about in nature. The numbers one calculates from the facts seem to me so overwhelming as to put this conclusion almost beyond question."</a:t>
            </a:r>
          </a:p>
          <a:p>
            <a:pPr eaLnBrk="1" hangingPunct="1">
              <a:lnSpc>
                <a:spcPct val="80000"/>
              </a:lnSpc>
            </a:pPr>
            <a:r>
              <a:rPr lang="en-US" sz="700">
                <a:latin typeface="Times New Roman" charset="0"/>
              </a:rPr>
              <a:t>—Fred Hoyle</a:t>
            </a:r>
            <a:r>
              <a:rPr lang="en-US" sz="700" baseline="30000">
                <a:latin typeface="Times New Roman" charset="0"/>
                <a:hlinkClick r:id="rId30"/>
              </a:rPr>
              <a:t>[4]</a:t>
            </a:r>
            <a:endParaRPr lang="en-US" sz="700">
              <a:latin typeface="Times New Roman" charset="0"/>
            </a:endParaRPr>
          </a:p>
          <a:p>
            <a:pPr eaLnBrk="1" hangingPunct="1">
              <a:lnSpc>
                <a:spcPct val="80000"/>
              </a:lnSpc>
            </a:pPr>
            <a:endParaRPr lang="en-US" sz="700">
              <a:latin typeface="Times New Roman" charset="0"/>
            </a:endParaRPr>
          </a:p>
        </p:txBody>
      </p:sp>
      <p:sp>
        <p:nvSpPr>
          <p:cNvPr id="24580" name="Slide Number Placeholder 3"/>
          <p:cNvSpPr>
            <a:spLocks noGrp="1"/>
          </p:cNvSpPr>
          <p:nvPr>
            <p:ph type="sldNum" sz="quarter" idx="5"/>
          </p:nvPr>
        </p:nvSpPr>
        <p:spPr>
          <a:noFill/>
        </p:spPr>
        <p:txBody>
          <a:bodyPr/>
          <a:lstStyle/>
          <a:p>
            <a:fld id="{315CA192-1941-D844-8514-632BADFDC027}"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CBCC2EF-DA19-7043-A097-4CE1D38908D6}" type="slidenum">
              <a:rPr lang="en-US"/>
              <a:pPr/>
              <a:t>9</a:t>
            </a:fld>
            <a:endParaRPr lang="en-US"/>
          </a:p>
        </p:txBody>
      </p:sp>
      <p:sp>
        <p:nvSpPr>
          <p:cNvPr id="25603" name="Rectangle 2"/>
          <p:cNvSpPr>
            <a:spLocks noRot="1" noChangeArrowheads="1" noTextEdit="1"/>
          </p:cNvSpPr>
          <p:nvPr>
            <p:ph type="sldImg"/>
          </p:nvPr>
        </p:nvSpPr>
        <p:spPr>
          <a:xfrm>
            <a:off x="685800" y="685800"/>
            <a:ext cx="5486400" cy="3429000"/>
          </a:xfrm>
          <a:ln/>
        </p:spPr>
      </p:sp>
      <p:sp>
        <p:nvSpPr>
          <p:cNvPr id="25604" name="Rectangle 3"/>
          <p:cNvSpPr>
            <a:spLocks noGrp="1" noChangeArrowheads="1"/>
          </p:cNvSpPr>
          <p:nvPr>
            <p:ph type="body" idx="1"/>
          </p:nvPr>
        </p:nvSpPr>
        <p:spPr>
          <a:noFill/>
          <a:ln/>
        </p:spPr>
        <p:txBody>
          <a:bodyPr/>
          <a:lstStyle/>
          <a:p>
            <a:pPr eaLnBrk="1" hangingPunct="1"/>
            <a:r>
              <a:rPr lang="en-US" b="1">
                <a:latin typeface="Times New Roman" charset="0"/>
              </a:rPr>
              <a:t>Hubble's law</a:t>
            </a:r>
            <a:r>
              <a:rPr lang="en-US">
                <a:latin typeface="Times New Roman" charset="0"/>
              </a:rPr>
              <a:t> is the name for the astronomical observation in </a:t>
            </a:r>
            <a:r>
              <a:rPr lang="en-US">
                <a:latin typeface="Times New Roman" charset="0"/>
                <a:hlinkClick r:id="rId3" tooltip="Physical cosmology"/>
              </a:rPr>
              <a:t>physical cosmology</a:t>
            </a:r>
            <a:r>
              <a:rPr lang="en-US">
                <a:latin typeface="Times New Roman" charset="0"/>
              </a:rPr>
              <a:t> first made by American astronomer </a:t>
            </a:r>
            <a:r>
              <a:rPr lang="en-US">
                <a:latin typeface="Times New Roman" charset="0"/>
                <a:hlinkClick r:id="rId4" tooltip="Edwin Hubble"/>
              </a:rPr>
              <a:t>Edwin Hubble</a:t>
            </a:r>
            <a:r>
              <a:rPr lang="en-US">
                <a:latin typeface="Times New Roman" charset="0"/>
              </a:rPr>
              <a:t>, that: (1) all objects observed in deep space (interstellar space) are found to have a </a:t>
            </a:r>
            <a:r>
              <a:rPr lang="en-US">
                <a:latin typeface="Times New Roman" charset="0"/>
                <a:hlinkClick r:id="rId5" tooltip="Doppler shift"/>
              </a:rPr>
              <a:t>doppler shift</a:t>
            </a:r>
            <a:r>
              <a:rPr lang="en-US">
                <a:latin typeface="Times New Roman" charset="0"/>
              </a:rPr>
              <a:t> observable relative velocity to Earth, </a:t>
            </a:r>
            <a:r>
              <a:rPr lang="en-US" i="1">
                <a:latin typeface="Times New Roman" charset="0"/>
              </a:rPr>
              <a:t>and</a:t>
            </a:r>
            <a:r>
              <a:rPr lang="en-US">
                <a:latin typeface="Times New Roman" charset="0"/>
              </a:rPr>
              <a:t> to each other; and (2) that this doppler-shift measured velocity, of various </a:t>
            </a:r>
            <a:r>
              <a:rPr lang="en-US">
                <a:latin typeface="Times New Roman" charset="0"/>
                <a:hlinkClick r:id="rId6" tooltip="Galaxy"/>
              </a:rPr>
              <a:t>galaxies</a:t>
            </a:r>
            <a:r>
              <a:rPr lang="en-US">
                <a:latin typeface="Times New Roman" charset="0"/>
              </a:rPr>
              <a:t> receding from the Earth is </a:t>
            </a:r>
            <a:r>
              <a:rPr lang="en-US">
                <a:latin typeface="Times New Roman" charset="0"/>
                <a:hlinkClick r:id="rId7" tooltip="Proportionality (mathematics)"/>
              </a:rPr>
              <a:t>proportional</a:t>
            </a:r>
            <a:r>
              <a:rPr lang="en-US">
                <a:latin typeface="Times New Roman" charset="0"/>
              </a:rPr>
              <a:t> to their distance from the Earth and all other interstellar bodies. In effect, the space-time volume of the observable universe is expanding (from a smaller past to a larger future); and Hubble's law is the direct physical observation of this process, as it unfolds.</a:t>
            </a:r>
            <a:r>
              <a:rPr lang="en-US">
                <a:latin typeface="Times New Roman" charset="0"/>
                <a:hlinkClick r:id="rId8"/>
              </a:rPr>
              <a:t>[1]</a:t>
            </a:r>
            <a:r>
              <a:rPr lang="en-US">
                <a:latin typeface="Times New Roman" charset="0"/>
              </a:rPr>
              <a:t> The law was first derived from the </a:t>
            </a:r>
            <a:r>
              <a:rPr lang="en-US">
                <a:latin typeface="Times New Roman" charset="0"/>
                <a:hlinkClick r:id="rId9" tooltip="General Relativity"/>
              </a:rPr>
              <a:t>General Relativity</a:t>
            </a:r>
            <a:r>
              <a:rPr lang="en-US">
                <a:latin typeface="Times New Roman" charset="0"/>
              </a:rPr>
              <a:t> equations by</a:t>
            </a:r>
            <a:r>
              <a:rPr lang="en-US">
                <a:latin typeface="Times New Roman" charset="0"/>
                <a:hlinkClick r:id="rId10" tooltip="Georges Lemaître"/>
              </a:rPr>
              <a:t>Georges Lemaître</a:t>
            </a:r>
            <a:r>
              <a:rPr lang="en-US">
                <a:latin typeface="Times New Roman" charset="0"/>
              </a:rPr>
              <a:t> in 1927.</a:t>
            </a:r>
            <a:r>
              <a:rPr lang="en-US">
                <a:latin typeface="Times New Roman" charset="0"/>
                <a:hlinkClick r:id="rId11"/>
              </a:rPr>
              <a:t>[2]</a:t>
            </a:r>
            <a:r>
              <a:rPr lang="en-US">
                <a:latin typeface="Times New Roman" charset="0"/>
              </a:rPr>
              <a:t> </a:t>
            </a:r>
            <a:r>
              <a:rPr lang="en-US">
                <a:latin typeface="Times New Roman" charset="0"/>
                <a:hlinkClick r:id="rId4" tooltip="Edwin Hubble"/>
              </a:rPr>
              <a:t>Edwin Hubble</a:t>
            </a:r>
            <a:r>
              <a:rPr lang="en-US">
                <a:latin typeface="Times New Roman" charset="0"/>
              </a:rPr>
              <a:t> derived it empirically in 1929</a:t>
            </a:r>
            <a:r>
              <a:rPr lang="en-US">
                <a:latin typeface="Times New Roman" charset="0"/>
                <a:hlinkClick r:id="rId12"/>
              </a:rPr>
              <a:t>[3]</a:t>
            </a:r>
            <a:r>
              <a:rPr lang="en-US">
                <a:latin typeface="Times New Roman" charset="0"/>
              </a:rPr>
              <a:t> after nearly a decade of </a:t>
            </a:r>
            <a:r>
              <a:rPr lang="en-US">
                <a:latin typeface="Times New Roman" charset="0"/>
                <a:hlinkClick r:id="rId13" tooltip="Observation"/>
              </a:rPr>
              <a:t>observations</a:t>
            </a:r>
            <a:r>
              <a:rPr lang="en-US">
                <a:latin typeface="Times New Roman" charset="0"/>
              </a:rPr>
              <a:t>. The recession velocity of the objects was inferred from their </a:t>
            </a:r>
            <a:r>
              <a:rPr lang="en-US">
                <a:latin typeface="Times New Roman" charset="0"/>
                <a:hlinkClick r:id="rId14" tooltip="Redshifts"/>
              </a:rPr>
              <a:t>redshifts</a:t>
            </a:r>
            <a:r>
              <a:rPr lang="en-US">
                <a:latin typeface="Times New Roman" charset="0"/>
              </a:rPr>
              <a:t>, many measured earlier by </a:t>
            </a:r>
            <a:r>
              <a:rPr lang="en-US">
                <a:latin typeface="Times New Roman" charset="0"/>
                <a:hlinkClick r:id="rId15" tooltip="Vesto Slipher"/>
              </a:rPr>
              <a:t>Vesto Slipher</a:t>
            </a:r>
            <a:r>
              <a:rPr lang="en-US">
                <a:latin typeface="Times New Roman" charset="0"/>
              </a:rPr>
              <a:t> (1917) and related to velocity by him.</a:t>
            </a:r>
            <a:r>
              <a:rPr lang="en-US">
                <a:latin typeface="Times New Roman" charset="0"/>
                <a:hlinkClick r:id="rId16"/>
              </a:rPr>
              <a:t>[4]</a:t>
            </a:r>
            <a:r>
              <a:rPr lang="en-US">
                <a:latin typeface="Times New Roman" charset="0"/>
              </a:rPr>
              <a:t> It is considered the first observational basis for the </a:t>
            </a:r>
            <a:r>
              <a:rPr lang="en-US">
                <a:latin typeface="Times New Roman" charset="0"/>
                <a:hlinkClick r:id="rId17" tooltip="Metric expansion of space"/>
              </a:rPr>
              <a:t>expanding space paradigm</a:t>
            </a:r>
            <a:r>
              <a:rPr lang="en-US">
                <a:latin typeface="Times New Roman" charset="0"/>
              </a:rPr>
              <a:t> and today serves as one of the pieces of evidence most often cited in support of the</a:t>
            </a:r>
            <a:r>
              <a:rPr lang="en-US">
                <a:latin typeface="Times New Roman" charset="0"/>
                <a:hlinkClick r:id="rId18" tooltip="Big Bang"/>
              </a:rPr>
              <a:t>Big Bang</a:t>
            </a:r>
            <a:r>
              <a:rPr lang="en-US">
                <a:latin typeface="Times New Roman" charset="0"/>
              </a:rPr>
              <a:t> model.</a:t>
            </a:r>
          </a:p>
          <a:p>
            <a:pPr eaLnBrk="1" hangingPunct="1"/>
            <a:r>
              <a:rPr lang="en-US">
                <a:latin typeface="Times New Roman" charset="0"/>
              </a:rPr>
              <a:t>The law is often expressed by the equation </a:t>
            </a:r>
            <a:r>
              <a:rPr lang="en-US" i="1">
                <a:latin typeface="Times New Roman" charset="0"/>
              </a:rPr>
              <a:t>v</a:t>
            </a:r>
            <a:r>
              <a:rPr lang="en-US">
                <a:latin typeface="Times New Roman" charset="0"/>
              </a:rPr>
              <a:t> = </a:t>
            </a:r>
            <a:r>
              <a:rPr lang="en-US" i="1">
                <a:latin typeface="Times New Roman" charset="0"/>
              </a:rPr>
              <a:t>H</a:t>
            </a:r>
            <a:r>
              <a:rPr lang="en-US">
                <a:latin typeface="Times New Roman" charset="0"/>
              </a:rPr>
              <a:t>0</a:t>
            </a:r>
            <a:r>
              <a:rPr lang="en-US" i="1">
                <a:latin typeface="Times New Roman" charset="0"/>
              </a:rPr>
              <a:t>D</a:t>
            </a:r>
            <a:r>
              <a:rPr lang="en-US">
                <a:latin typeface="Times New Roman" charset="0"/>
              </a:rPr>
              <a:t>, with </a:t>
            </a:r>
            <a:r>
              <a:rPr lang="en-US" i="1">
                <a:latin typeface="Times New Roman" charset="0"/>
              </a:rPr>
              <a:t>H</a:t>
            </a:r>
            <a:r>
              <a:rPr lang="en-US">
                <a:latin typeface="Times New Roman" charset="0"/>
              </a:rPr>
              <a:t>0 the constant of proportionality (the </a:t>
            </a:r>
            <a:r>
              <a:rPr lang="en-US" b="1">
                <a:latin typeface="Times New Roman" charset="0"/>
              </a:rPr>
              <a:t>Hubble constant</a:t>
            </a:r>
            <a:r>
              <a:rPr lang="en-US">
                <a:latin typeface="Times New Roman" charset="0"/>
              </a:rPr>
              <a:t>) between the "proper distance" </a:t>
            </a:r>
            <a:r>
              <a:rPr lang="en-US" i="1">
                <a:latin typeface="Times New Roman" charset="0"/>
              </a:rPr>
              <a:t>D</a:t>
            </a:r>
            <a:r>
              <a:rPr lang="en-US">
                <a:latin typeface="Times New Roman" charset="0"/>
              </a:rPr>
              <a:t> to a galaxy (which can change over time, unlike the </a:t>
            </a:r>
            <a:r>
              <a:rPr lang="en-US">
                <a:latin typeface="Times New Roman" charset="0"/>
                <a:hlinkClick r:id="rId19" tooltip="Comoving distance"/>
              </a:rPr>
              <a:t>comoving distance</a:t>
            </a:r>
            <a:r>
              <a:rPr lang="en-US">
                <a:latin typeface="Times New Roman" charset="0"/>
              </a:rPr>
              <a:t>) and its velocity </a:t>
            </a:r>
            <a:r>
              <a:rPr lang="en-US" i="1">
                <a:latin typeface="Times New Roman" charset="0"/>
              </a:rPr>
              <a:t>v</a:t>
            </a:r>
            <a:r>
              <a:rPr lang="en-US">
                <a:latin typeface="Times New Roman" charset="0"/>
              </a:rPr>
              <a:t> (i.e. the </a:t>
            </a:r>
            <a:r>
              <a:rPr lang="en-US">
                <a:latin typeface="Times New Roman" charset="0"/>
                <a:hlinkClick r:id="rId20" tooltip="Derivative"/>
              </a:rPr>
              <a:t>derivative</a:t>
            </a:r>
            <a:r>
              <a:rPr lang="en-US">
                <a:latin typeface="Times New Roman" charset="0"/>
              </a:rPr>
              <a:t> of proper distance with respect to cosmological time coordinate; see </a:t>
            </a:r>
            <a:r>
              <a:rPr lang="en-US">
                <a:latin typeface="Times New Roman" charset="0"/>
                <a:hlinkClick r:id="rId21" tooltip="Comoving distance"/>
              </a:rPr>
              <a:t>Comoving distance#Uses of the proper distance</a:t>
            </a:r>
            <a:r>
              <a:rPr lang="en-US">
                <a:latin typeface="Times New Roman" charset="0"/>
              </a:rPr>
              <a:t> for some discussion of the subtleties of this definition of 'velocity'). The SI unit of </a:t>
            </a:r>
            <a:r>
              <a:rPr lang="en-US" i="1">
                <a:latin typeface="Times New Roman" charset="0"/>
              </a:rPr>
              <a:t>H</a:t>
            </a:r>
            <a:r>
              <a:rPr lang="en-US">
                <a:latin typeface="Times New Roman" charset="0"/>
              </a:rPr>
              <a:t>0 is s−1 but it is most frequently quoted in (</a:t>
            </a:r>
            <a:r>
              <a:rPr lang="en-US">
                <a:latin typeface="Times New Roman" charset="0"/>
                <a:hlinkClick r:id="rId22" tooltip="Kilometre"/>
              </a:rPr>
              <a:t>km</a:t>
            </a:r>
            <a:r>
              <a:rPr lang="en-US">
                <a:latin typeface="Times New Roman" charset="0"/>
              </a:rPr>
              <a:t>/</a:t>
            </a:r>
            <a:r>
              <a:rPr lang="en-US">
                <a:latin typeface="Times New Roman" charset="0"/>
                <a:hlinkClick r:id="rId23" tooltip="Second"/>
              </a:rPr>
              <a:t>s</a:t>
            </a:r>
            <a:r>
              <a:rPr lang="en-US">
                <a:latin typeface="Times New Roman" charset="0"/>
              </a:rPr>
              <a:t>)/</a:t>
            </a:r>
            <a:r>
              <a:rPr lang="en-US">
                <a:latin typeface="Times New Roman" charset="0"/>
                <a:hlinkClick r:id="rId24" tooltip="Parsec"/>
              </a:rPr>
              <a:t>Mpc</a:t>
            </a:r>
            <a:r>
              <a:rPr lang="en-US">
                <a:latin typeface="Times New Roman" charset="0"/>
              </a:rPr>
              <a:t>, thus giving the speed in km/s of a galaxy one megaparsec away. The reciprocal of </a:t>
            </a:r>
            <a:r>
              <a:rPr lang="en-US" i="1">
                <a:latin typeface="Times New Roman" charset="0"/>
              </a:rPr>
              <a:t>H</a:t>
            </a:r>
            <a:r>
              <a:rPr lang="en-US">
                <a:latin typeface="Times New Roman" charset="0"/>
              </a:rPr>
              <a:t>0 is the </a:t>
            </a:r>
            <a:r>
              <a:rPr lang="en-US">
                <a:latin typeface="Times New Roman" charset="0"/>
                <a:hlinkClick r:id="rId25" tooltip="Hubble's law"/>
              </a:rPr>
              <a:t>Hubble time</a:t>
            </a:r>
            <a:r>
              <a:rPr lang="en-US">
                <a:latin typeface="Times New Roman" charset="0"/>
              </a:rPr>
              <a:t>.</a:t>
            </a:r>
          </a:p>
          <a:p>
            <a:pPr eaLnBrk="1" hangingPunct="1"/>
            <a:r>
              <a:rPr lang="en-US">
                <a:latin typeface="Times New Roman" charset="0"/>
              </a:rPr>
              <a:t>A recent 2011 estimate of the Hubble constant, which used a new infrared camera on the </a:t>
            </a:r>
            <a:r>
              <a:rPr lang="en-US">
                <a:latin typeface="Times New Roman" charset="0"/>
                <a:hlinkClick r:id="rId26" tooltip="Hubble Space Telescope"/>
              </a:rPr>
              <a:t>Hubble Space Telescope</a:t>
            </a:r>
            <a:r>
              <a:rPr lang="en-US">
                <a:latin typeface="Times New Roman" charset="0"/>
              </a:rPr>
              <a:t> (HST) to measure the distance and redshift for a collection of astronomical objects, gives a value of </a:t>
            </a:r>
            <a:r>
              <a:rPr lang="en-US" i="1">
                <a:latin typeface="Times New Roman" charset="0"/>
              </a:rPr>
              <a:t>H</a:t>
            </a:r>
            <a:r>
              <a:rPr lang="en-US">
                <a:latin typeface="Times New Roman" charset="0"/>
              </a:rPr>
              <a:t>0 = 73.8 ± 2.4 (km/s)/Mpc.</a:t>
            </a:r>
            <a:r>
              <a:rPr lang="en-US">
                <a:latin typeface="Times New Roman" charset="0"/>
                <a:hlinkClick r:id="rId27"/>
              </a:rPr>
              <a:t>[5]</a:t>
            </a:r>
            <a:r>
              <a:rPr lang="en-US">
                <a:latin typeface="Times New Roman" charset="0"/>
                <a:hlinkClick r:id="rId28"/>
              </a:rPr>
              <a:t>[6]</a:t>
            </a:r>
            <a:r>
              <a:rPr lang="en-US">
                <a:latin typeface="Times New Roman" charset="0"/>
              </a:rPr>
              <a:t> An observational determination of the Hubble constant obtained in 2010</a:t>
            </a:r>
            <a:r>
              <a:rPr lang="en-US">
                <a:latin typeface="Times New Roman" charset="0"/>
                <a:hlinkClick r:id="rId29"/>
              </a:rPr>
              <a:t>[7]</a:t>
            </a:r>
            <a:r>
              <a:rPr lang="en-US">
                <a:latin typeface="Times New Roman" charset="0"/>
              </a:rPr>
              <a:t> based upon measurements of </a:t>
            </a:r>
            <a:r>
              <a:rPr lang="en-US">
                <a:latin typeface="Times New Roman" charset="0"/>
                <a:hlinkClick r:id="rId30" tooltip="Gravitational lensing"/>
              </a:rPr>
              <a:t>gravitational lensing</a:t>
            </a:r>
            <a:r>
              <a:rPr lang="en-US">
                <a:latin typeface="Times New Roman" charset="0"/>
              </a:rPr>
              <a:t> by using the HST yielded a value of</a:t>
            </a:r>
            <a:r>
              <a:rPr lang="en-US" i="1">
                <a:latin typeface="Times New Roman" charset="0"/>
              </a:rPr>
              <a:t>H</a:t>
            </a:r>
            <a:r>
              <a:rPr lang="en-US">
                <a:latin typeface="Times New Roman" charset="0"/>
              </a:rPr>
              <a:t>0 = 72.6 ± 3.1 (km/s)/Mpc. </a:t>
            </a:r>
            <a:r>
              <a:rPr lang="en-US">
                <a:latin typeface="Times New Roman" charset="0"/>
                <a:hlinkClick r:id="rId31" tooltip="Wilkinson Microwave Anisotropy Probe"/>
              </a:rPr>
              <a:t>WMAP seven-year results</a:t>
            </a:r>
            <a:r>
              <a:rPr lang="en-US">
                <a:latin typeface="Times New Roman" charset="0"/>
              </a:rPr>
              <a:t>, also from 2010, gave an estimate of </a:t>
            </a:r>
            <a:r>
              <a:rPr lang="en-US" i="1">
                <a:latin typeface="Times New Roman" charset="0"/>
              </a:rPr>
              <a:t>H</a:t>
            </a:r>
            <a:r>
              <a:rPr lang="en-US">
                <a:latin typeface="Times New Roman" charset="0"/>
              </a:rPr>
              <a:t>0 = 71.0 ± 2.5 (km/s)/Mpc based on WMAP data alone, and an estimate of </a:t>
            </a:r>
            <a:r>
              <a:rPr lang="en-US" i="1">
                <a:latin typeface="Times New Roman" charset="0"/>
              </a:rPr>
              <a:t>H</a:t>
            </a:r>
            <a:r>
              <a:rPr lang="en-US">
                <a:latin typeface="Times New Roman" charset="0"/>
              </a:rPr>
              <a:t>0 = 70.4 +1.3</a:t>
            </a:r>
            <a:br>
              <a:rPr lang="en-US">
                <a:latin typeface="Times New Roman" charset="0"/>
              </a:rPr>
            </a:br>
            <a:r>
              <a:rPr lang="en-US">
                <a:latin typeface="Times New Roman" charset="0"/>
              </a:rPr>
              <a:t>−1.4 (km/s)/Mpc based on WMAP data with Gaussian </a:t>
            </a:r>
            <a:r>
              <a:rPr lang="en-US">
                <a:latin typeface="Times New Roman" charset="0"/>
                <a:hlinkClick r:id="rId32" tooltip="Prior probability"/>
              </a:rPr>
              <a:t>priors</a:t>
            </a:r>
            <a:r>
              <a:rPr lang="en-US">
                <a:latin typeface="Times New Roman" charset="0"/>
              </a:rPr>
              <a:t> based on earlier estimates from other studies.</a:t>
            </a:r>
            <a:r>
              <a:rPr lang="en-US">
                <a:latin typeface="Times New Roman" charset="0"/>
                <a:hlinkClick r:id="rId33"/>
              </a:rPr>
              <a:t>[8]</a:t>
            </a:r>
            <a:r>
              <a:rPr lang="en-US">
                <a:latin typeface="Times New Roman" charset="0"/>
              </a:rPr>
              <a:t> In 2009 also using the Hubble Space Telescope the measure was 74.2 ± 3.6 (km/s)/Mpc.</a:t>
            </a:r>
            <a:r>
              <a:rPr lang="en-US">
                <a:latin typeface="Times New Roman" charset="0"/>
                <a:hlinkClick r:id="rId34"/>
              </a:rPr>
              <a:t>[9]</a:t>
            </a:r>
            <a:r>
              <a:rPr lang="en-US">
                <a:latin typeface="Times New Roman" charset="0"/>
              </a:rPr>
              <a:t> The results agree closely with an earlier measurement, based on observations by the HST of </a:t>
            </a:r>
            <a:r>
              <a:rPr lang="en-US">
                <a:latin typeface="Times New Roman" charset="0"/>
                <a:hlinkClick r:id="rId35" tooltip="Cepheid variable"/>
              </a:rPr>
              <a:t>Cepheid variable</a:t>
            </a:r>
            <a:r>
              <a:rPr lang="en-US">
                <a:latin typeface="Times New Roman" charset="0"/>
              </a:rPr>
              <a:t> stars, of </a:t>
            </a:r>
            <a:r>
              <a:rPr lang="en-US" i="1">
                <a:latin typeface="Times New Roman" charset="0"/>
              </a:rPr>
              <a:t>H</a:t>
            </a:r>
            <a:r>
              <a:rPr lang="en-US">
                <a:latin typeface="Times New Roman" charset="0"/>
              </a:rPr>
              <a:t>0 = 72 ± 8 km/s/Mpc obtained in 2001.</a:t>
            </a:r>
            <a:r>
              <a:rPr lang="en-US">
                <a:latin typeface="Times New Roman" charset="0"/>
                <a:hlinkClick r:id="rId36"/>
              </a:rPr>
              <a:t>[10]</a:t>
            </a:r>
            <a:r>
              <a:rPr lang="en-US">
                <a:latin typeface="Times New Roman" charset="0"/>
              </a:rPr>
              <a:t> In August 2006, a less-precise figure was obtained independently using data from NASA's </a:t>
            </a:r>
            <a:r>
              <a:rPr lang="en-US">
                <a:latin typeface="Times New Roman" charset="0"/>
                <a:hlinkClick r:id="rId37" tooltip="Chandra X-ray Observatory"/>
              </a:rPr>
              <a:t>Chandra X-ray Observatory</a:t>
            </a:r>
            <a:r>
              <a:rPr lang="en-US">
                <a:latin typeface="Times New Roman" charset="0"/>
              </a:rPr>
              <a:t>: </a:t>
            </a:r>
            <a:r>
              <a:rPr lang="en-US" i="1">
                <a:latin typeface="Times New Roman" charset="0"/>
              </a:rPr>
              <a:t>H</a:t>
            </a:r>
            <a:r>
              <a:rPr lang="en-US">
                <a:latin typeface="Times New Roman" charset="0"/>
              </a:rPr>
              <a:t>0 = 77 (km/s)/Mpc or about 2.5×10−18 s−1with an uncertainty of ± 15%.</a:t>
            </a:r>
            <a:r>
              <a:rPr lang="en-US">
                <a:latin typeface="Times New Roman" charset="0"/>
                <a:hlinkClick r:id="rId38"/>
              </a:rPr>
              <a:t>[11]</a:t>
            </a:r>
            <a:r>
              <a:rPr lang="en-US">
                <a:latin typeface="Times New Roman" charset="0"/>
              </a:rPr>
              <a:t> NASA's WMAP site summarizes existing data to indicate a constant of 70.8 ± 1.6 (km/s)/Mpc if space is assumed to be flat, or 70.8 ± 4.0 (km/s)/Mpc otherwise,</a:t>
            </a:r>
            <a:r>
              <a:rPr lang="en-US">
                <a:latin typeface="Times New Roman" charset="0"/>
                <a:hlinkClick r:id="rId39"/>
              </a:rPr>
              <a:t>[12]</a:t>
            </a:r>
            <a:r>
              <a:rPr lang="en-US">
                <a:latin typeface="Times New Roman" charset="0"/>
              </a:rPr>
              <a:t> although these estimates have been on the site since January 2007</a:t>
            </a:r>
            <a:r>
              <a:rPr lang="en-US">
                <a:latin typeface="Times New Roman" charset="0"/>
                <a:hlinkClick r:id="rId40"/>
              </a:rPr>
              <a:t>[13]</a:t>
            </a:r>
            <a:r>
              <a:rPr lang="en-US">
                <a:latin typeface="Times New Roman" charset="0"/>
              </a:rPr>
              <a:t> and may not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77E6C7D-E870-194D-AE22-67FE15E96F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542924-002F-CA43-90D1-2884BFD72D4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9881472-3BDB-8B42-A4EB-10887D3C192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64DCF49-8F04-204C-8BC6-B29FA2A331B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82901B2-20B7-C947-9568-F18C81A5A2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5BEE505-9F1B-5948-AE0C-65FD67471A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A760D34-CD61-424B-8971-AA64F4A635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EB17E7A-0D6A-8A4E-95FC-933F52EE5A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59070D0-62DD-B240-BF63-79AA98F5B9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76E1A9E-F9B4-AE4E-A531-3AD73B3C0A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7E5E73F-83B2-E144-94D3-EE025B44C00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C31746-6739-4D40-9A46-130361AB3249}" type="slidenum">
              <a:rPr lang="en-US"/>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66800" y="1397000"/>
            <a:ext cx="5572259" cy="1200329"/>
          </a:xfrm>
          <a:prstGeom prst="rect">
            <a:avLst/>
          </a:prstGeom>
          <a:noFill/>
          <a:ln w="9525">
            <a:noFill/>
            <a:miter lim="800000"/>
            <a:headEnd/>
            <a:tailEnd/>
          </a:ln>
          <a:effectLst/>
        </p:spPr>
        <p:txBody>
          <a:bodyPr wrap="none">
            <a:prstTxWarp prst="textNoShape">
              <a:avLst/>
            </a:prstTxWarp>
            <a:spAutoFit/>
          </a:bodyPr>
          <a:lstStyle/>
          <a:p>
            <a:r>
              <a:rPr lang="en-US" sz="7200" b="1">
                <a:solidFill>
                  <a:srgbClr val="FFFFFF"/>
                </a:solidFill>
                <a:effectLst>
                  <a:outerShdw blurRad="38100" dist="38100" dir="2700000" algn="tl">
                    <a:srgbClr val="DDDDDD"/>
                  </a:outerShdw>
                </a:effectLst>
              </a:rPr>
              <a:t>T</a:t>
            </a:r>
            <a:r>
              <a:rPr lang="en-US" sz="7200" b="1">
                <a:solidFill>
                  <a:srgbClr val="FFCCCC"/>
                </a:solidFill>
                <a:effectLst>
                  <a:outerShdw blurRad="38100" dist="38100" dir="2700000" algn="tl">
                    <a:srgbClr val="DDDDDD"/>
                  </a:outerShdw>
                </a:effectLst>
              </a:rPr>
              <a:t>he </a:t>
            </a:r>
            <a:r>
              <a:rPr lang="en-US" sz="7200" b="1">
                <a:solidFill>
                  <a:srgbClr val="FF9999"/>
                </a:solidFill>
                <a:effectLst>
                  <a:outerShdw blurRad="38100" dist="38100" dir="2700000" algn="tl">
                    <a:srgbClr val="DDDDDD"/>
                  </a:outerShdw>
                </a:effectLst>
              </a:rPr>
              <a:t>Bi</a:t>
            </a:r>
            <a:r>
              <a:rPr lang="en-US" sz="7200" b="1">
                <a:solidFill>
                  <a:srgbClr val="FF7C80"/>
                </a:solidFill>
                <a:effectLst>
                  <a:outerShdw blurRad="38100" dist="38100" dir="2700000" algn="tl">
                    <a:srgbClr val="DDDDDD"/>
                  </a:outerShdw>
                </a:effectLst>
              </a:rPr>
              <a:t>g</a:t>
            </a:r>
            <a:r>
              <a:rPr lang="en-US" sz="7200" b="1">
                <a:solidFill>
                  <a:srgbClr val="FF5050"/>
                </a:solidFill>
                <a:effectLst>
                  <a:outerShdw blurRad="38100" dist="38100" dir="2700000" algn="tl">
                    <a:srgbClr val="DDDDDD"/>
                  </a:outerShdw>
                </a:effectLst>
              </a:rPr>
              <a:t> B</a:t>
            </a:r>
            <a:r>
              <a:rPr lang="en-US" sz="7200" b="1">
                <a:solidFill>
                  <a:srgbClr val="FF3300"/>
                </a:solidFill>
                <a:effectLst>
                  <a:outerShdw blurRad="38100" dist="38100" dir="2700000" algn="tl">
                    <a:srgbClr val="DDDDDD"/>
                  </a:outerShdw>
                </a:effectLst>
              </a:rPr>
              <a:t>an</a:t>
            </a:r>
            <a:r>
              <a:rPr lang="en-US" sz="7200" b="1">
                <a:solidFill>
                  <a:srgbClr val="FF0000"/>
                </a:solidFill>
                <a:effectLst>
                  <a:outerShdw blurRad="38100" dist="38100" dir="2700000" algn="tl">
                    <a:srgbClr val="DDDDDD"/>
                  </a:outerShdw>
                </a:effectLst>
              </a:rPr>
              <a:t>g</a:t>
            </a:r>
            <a:endParaRPr lang="en-US" sz="7200" b="1">
              <a:solidFill>
                <a:srgbClr val="CC0000"/>
              </a:solidFill>
              <a:effectLst>
                <a:outerShdw blurRad="38100" dist="38100" dir="2700000" algn="tl">
                  <a:srgbClr val="DDDDDD"/>
                </a:outerShdw>
              </a:effectLst>
            </a:endParaRPr>
          </a:p>
        </p:txBody>
      </p:sp>
      <p:sp>
        <p:nvSpPr>
          <p:cNvPr id="3075" name="Text Box 3"/>
          <p:cNvSpPr txBox="1">
            <a:spLocks noChangeArrowheads="1"/>
          </p:cNvSpPr>
          <p:nvPr/>
        </p:nvSpPr>
        <p:spPr bwMode="auto">
          <a:xfrm>
            <a:off x="1965325" y="2711979"/>
            <a:ext cx="5877142" cy="2585323"/>
          </a:xfrm>
          <a:prstGeom prst="rect">
            <a:avLst/>
          </a:prstGeom>
          <a:noFill/>
          <a:ln w="9525">
            <a:noFill/>
            <a:miter lim="800000"/>
            <a:headEnd/>
            <a:tailEnd/>
          </a:ln>
        </p:spPr>
        <p:txBody>
          <a:bodyPr wrap="none">
            <a:prstTxWarp prst="textNoShape">
              <a:avLst/>
            </a:prstTxWarp>
            <a:spAutoFit/>
          </a:bodyPr>
          <a:lstStyle/>
          <a:p>
            <a:r>
              <a:rPr lang="en-US" sz="5400"/>
              <a:t>Or…</a:t>
            </a:r>
          </a:p>
          <a:p>
            <a:endParaRPr lang="en-US" sz="5400"/>
          </a:p>
          <a:p>
            <a:r>
              <a:rPr lang="en-US" sz="5400"/>
              <a:t>The Standard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p:cTn id="13"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pic>
        <p:nvPicPr>
          <p:cNvPr id="11267" name="Picture 5" descr="BB_Gian_Timeline"/>
          <p:cNvPicPr>
            <a:picLocks noChangeAspect="1" noChangeArrowheads="1"/>
          </p:cNvPicPr>
          <p:nvPr/>
        </p:nvPicPr>
        <p:blipFill>
          <a:blip r:embed="rId3"/>
          <a:srcRect/>
          <a:stretch>
            <a:fillRect/>
          </a:stretch>
        </p:blipFill>
        <p:spPr bwMode="auto">
          <a:xfrm>
            <a:off x="304800" y="635000"/>
            <a:ext cx="8610600" cy="4635500"/>
          </a:xfrm>
          <a:prstGeom prst="rect">
            <a:avLst/>
          </a:prstGeom>
          <a:noFill/>
          <a:ln w="9525">
            <a:noFill/>
            <a:miter lim="800000"/>
            <a:headEnd/>
            <a:tailEnd/>
          </a:ln>
        </p:spPr>
      </p:pic>
      <p:grpSp>
        <p:nvGrpSpPr>
          <p:cNvPr id="2" name="Group 9"/>
          <p:cNvGrpSpPr>
            <a:grpSpLocks/>
          </p:cNvGrpSpPr>
          <p:nvPr/>
        </p:nvGrpSpPr>
        <p:grpSpPr bwMode="auto">
          <a:xfrm>
            <a:off x="441326" y="1270000"/>
            <a:ext cx="1096963" cy="1997605"/>
            <a:chOff x="278" y="960"/>
            <a:chExt cx="691" cy="1510"/>
          </a:xfrm>
        </p:grpSpPr>
        <p:sp>
          <p:nvSpPr>
            <p:cNvPr id="11275" name="Text Box 6"/>
            <p:cNvSpPr txBox="1">
              <a:spLocks noChangeArrowheads="1"/>
            </p:cNvSpPr>
            <p:nvPr/>
          </p:nvSpPr>
          <p:spPr bwMode="auto">
            <a:xfrm>
              <a:off x="278" y="2028"/>
              <a:ext cx="691" cy="442"/>
            </a:xfrm>
            <a:prstGeom prst="rect">
              <a:avLst/>
            </a:prstGeom>
            <a:solidFill>
              <a:schemeClr val="bg1"/>
            </a:solidFill>
            <a:ln w="28575">
              <a:solidFill>
                <a:schemeClr val="tx1"/>
              </a:solidFill>
              <a:miter lim="800000"/>
              <a:headEnd/>
              <a:tailEnd/>
            </a:ln>
          </p:spPr>
          <p:txBody>
            <a:bodyPr wrap="none">
              <a:prstTxWarp prst="textNoShape">
                <a:avLst/>
              </a:prstTxWarp>
              <a:spAutoFit/>
            </a:bodyPr>
            <a:lstStyle/>
            <a:p>
              <a:r>
                <a:rPr lang="en-US" sz="3200" b="1"/>
                <a:t>Bang</a:t>
              </a:r>
            </a:p>
          </p:txBody>
        </p:sp>
        <p:sp>
          <p:nvSpPr>
            <p:cNvPr id="11276" name="Line 8"/>
            <p:cNvSpPr>
              <a:spLocks noChangeShapeType="1"/>
            </p:cNvSpPr>
            <p:nvPr/>
          </p:nvSpPr>
          <p:spPr bwMode="auto">
            <a:xfrm flipV="1">
              <a:off x="432" y="960"/>
              <a:ext cx="0" cy="1056"/>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3" name="Group 14"/>
          <p:cNvGrpSpPr>
            <a:grpSpLocks/>
          </p:cNvGrpSpPr>
          <p:nvPr/>
        </p:nvGrpSpPr>
        <p:grpSpPr bwMode="auto">
          <a:xfrm>
            <a:off x="7467600" y="1333500"/>
            <a:ext cx="1066800" cy="1489605"/>
            <a:chOff x="4704" y="1008"/>
            <a:chExt cx="672" cy="1126"/>
          </a:xfrm>
        </p:grpSpPr>
        <p:sp>
          <p:nvSpPr>
            <p:cNvPr id="11273" name="Text Box 11"/>
            <p:cNvSpPr txBox="1">
              <a:spLocks noChangeArrowheads="1"/>
            </p:cNvSpPr>
            <p:nvPr/>
          </p:nvSpPr>
          <p:spPr bwMode="auto">
            <a:xfrm>
              <a:off x="4704" y="1692"/>
              <a:ext cx="625" cy="442"/>
            </a:xfrm>
            <a:prstGeom prst="rect">
              <a:avLst/>
            </a:prstGeom>
            <a:solidFill>
              <a:schemeClr val="bg1"/>
            </a:solidFill>
            <a:ln w="28575">
              <a:solidFill>
                <a:schemeClr val="tx1"/>
              </a:solidFill>
              <a:miter lim="800000"/>
              <a:headEnd/>
              <a:tailEnd/>
            </a:ln>
          </p:spPr>
          <p:txBody>
            <a:bodyPr wrap="none">
              <a:prstTxWarp prst="textNoShape">
                <a:avLst/>
              </a:prstTxWarp>
              <a:spAutoFit/>
            </a:bodyPr>
            <a:lstStyle/>
            <a:p>
              <a:r>
                <a:rPr lang="en-US" sz="3200" b="1"/>
                <a:t>Now</a:t>
              </a:r>
            </a:p>
          </p:txBody>
        </p:sp>
        <p:sp>
          <p:nvSpPr>
            <p:cNvPr id="11274" name="Line 13"/>
            <p:cNvSpPr>
              <a:spLocks noChangeShapeType="1"/>
            </p:cNvSpPr>
            <p:nvPr/>
          </p:nvSpPr>
          <p:spPr bwMode="auto">
            <a:xfrm flipV="1">
              <a:off x="4944" y="1008"/>
              <a:ext cx="432" cy="67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4" name="Group 17"/>
          <p:cNvGrpSpPr>
            <a:grpSpLocks/>
          </p:cNvGrpSpPr>
          <p:nvPr/>
        </p:nvGrpSpPr>
        <p:grpSpPr bwMode="auto">
          <a:xfrm>
            <a:off x="2133600" y="1714500"/>
            <a:ext cx="4926013" cy="2719917"/>
            <a:chOff x="1344" y="1296"/>
            <a:chExt cx="3103" cy="2056"/>
          </a:xfrm>
        </p:grpSpPr>
        <p:sp>
          <p:nvSpPr>
            <p:cNvPr id="11271" name="Text Box 15"/>
            <p:cNvSpPr txBox="1">
              <a:spLocks noChangeArrowheads="1"/>
            </p:cNvSpPr>
            <p:nvPr/>
          </p:nvSpPr>
          <p:spPr bwMode="auto">
            <a:xfrm>
              <a:off x="1392" y="1584"/>
              <a:ext cx="3055" cy="1768"/>
            </a:xfrm>
            <a:prstGeom prst="rect">
              <a:avLst/>
            </a:prstGeom>
            <a:solidFill>
              <a:schemeClr val="bg1"/>
            </a:solidFill>
            <a:ln w="28575">
              <a:solidFill>
                <a:schemeClr val="tx1"/>
              </a:solidFill>
              <a:miter lim="800000"/>
              <a:headEnd/>
              <a:tailEnd/>
            </a:ln>
          </p:spPr>
          <p:txBody>
            <a:bodyPr wrap="none">
              <a:prstTxWarp prst="textNoShape">
                <a:avLst/>
              </a:prstTxWarp>
              <a:spAutoFit/>
            </a:bodyPr>
            <a:lstStyle/>
            <a:p>
              <a:r>
                <a:rPr lang="en-US" sz="3200" b="1"/>
                <a:t>Thermal Energy decreases</a:t>
              </a:r>
            </a:p>
            <a:p>
              <a:r>
                <a:rPr lang="en-US" sz="3200" b="1"/>
                <a:t>(Allows creation of things </a:t>
              </a:r>
            </a:p>
            <a:p>
              <a:r>
                <a:rPr lang="en-US" sz="3200" b="1"/>
                <a:t>with less and less mass) </a:t>
              </a:r>
            </a:p>
            <a:p>
              <a:r>
                <a:rPr lang="en-US" sz="3200" b="1"/>
                <a:t>Like condensation</a:t>
              </a:r>
            </a:p>
            <a:p>
              <a:r>
                <a:rPr lang="en-US" sz="1800" b="1"/>
                <a:t>(particle accelerators)</a:t>
              </a:r>
              <a:endParaRPr lang="en-US" sz="1800"/>
            </a:p>
          </p:txBody>
        </p:sp>
        <p:sp>
          <p:nvSpPr>
            <p:cNvPr id="11272" name="Line 16"/>
            <p:cNvSpPr>
              <a:spLocks noChangeShapeType="1"/>
            </p:cNvSpPr>
            <p:nvPr/>
          </p:nvSpPr>
          <p:spPr bwMode="auto">
            <a:xfrm>
              <a:off x="1344" y="1296"/>
              <a:ext cx="3072" cy="0"/>
            </a:xfrm>
            <a:prstGeom prst="line">
              <a:avLst/>
            </a:prstGeom>
            <a:noFill/>
            <a:ln w="5715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pic>
        <p:nvPicPr>
          <p:cNvPr id="12291" name="Picture 3" descr="BB_Gian_Timeline"/>
          <p:cNvPicPr>
            <a:picLocks noChangeAspect="1" noChangeArrowheads="1"/>
          </p:cNvPicPr>
          <p:nvPr/>
        </p:nvPicPr>
        <p:blipFill>
          <a:blip r:embed="rId3"/>
          <a:srcRect/>
          <a:stretch>
            <a:fillRect/>
          </a:stretch>
        </p:blipFill>
        <p:spPr bwMode="auto">
          <a:xfrm>
            <a:off x="304800" y="635000"/>
            <a:ext cx="8610600" cy="4635500"/>
          </a:xfrm>
          <a:prstGeom prst="rect">
            <a:avLst/>
          </a:prstGeom>
          <a:noFill/>
          <a:ln w="9525">
            <a:noFill/>
            <a:miter lim="800000"/>
            <a:headEnd/>
            <a:tailEnd/>
          </a:ln>
        </p:spPr>
      </p:pic>
      <p:grpSp>
        <p:nvGrpSpPr>
          <p:cNvPr id="12292" name="Group 4"/>
          <p:cNvGrpSpPr>
            <a:grpSpLocks/>
          </p:cNvGrpSpPr>
          <p:nvPr/>
        </p:nvGrpSpPr>
        <p:grpSpPr bwMode="auto">
          <a:xfrm>
            <a:off x="441326" y="1270000"/>
            <a:ext cx="1096963" cy="1997605"/>
            <a:chOff x="278" y="960"/>
            <a:chExt cx="691" cy="1510"/>
          </a:xfrm>
        </p:grpSpPr>
        <p:sp>
          <p:nvSpPr>
            <p:cNvPr id="12297" name="Text Box 5"/>
            <p:cNvSpPr txBox="1">
              <a:spLocks noChangeArrowheads="1"/>
            </p:cNvSpPr>
            <p:nvPr/>
          </p:nvSpPr>
          <p:spPr bwMode="auto">
            <a:xfrm>
              <a:off x="278" y="2028"/>
              <a:ext cx="691" cy="442"/>
            </a:xfrm>
            <a:prstGeom prst="rect">
              <a:avLst/>
            </a:prstGeom>
            <a:solidFill>
              <a:schemeClr val="bg1"/>
            </a:solidFill>
            <a:ln w="28575">
              <a:solidFill>
                <a:schemeClr val="tx1"/>
              </a:solidFill>
              <a:miter lim="800000"/>
              <a:headEnd/>
              <a:tailEnd/>
            </a:ln>
          </p:spPr>
          <p:txBody>
            <a:bodyPr wrap="none">
              <a:prstTxWarp prst="textNoShape">
                <a:avLst/>
              </a:prstTxWarp>
              <a:spAutoFit/>
            </a:bodyPr>
            <a:lstStyle/>
            <a:p>
              <a:r>
                <a:rPr lang="en-US" sz="3200" b="1"/>
                <a:t>Bang</a:t>
              </a:r>
            </a:p>
          </p:txBody>
        </p:sp>
        <p:sp>
          <p:nvSpPr>
            <p:cNvPr id="12298" name="Line 6"/>
            <p:cNvSpPr>
              <a:spLocks noChangeShapeType="1"/>
            </p:cNvSpPr>
            <p:nvPr/>
          </p:nvSpPr>
          <p:spPr bwMode="auto">
            <a:xfrm flipV="1">
              <a:off x="432" y="960"/>
              <a:ext cx="0" cy="1056"/>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2293" name="Group 7"/>
          <p:cNvGrpSpPr>
            <a:grpSpLocks/>
          </p:cNvGrpSpPr>
          <p:nvPr/>
        </p:nvGrpSpPr>
        <p:grpSpPr bwMode="auto">
          <a:xfrm>
            <a:off x="7467600" y="1333500"/>
            <a:ext cx="1066800" cy="1489605"/>
            <a:chOff x="4704" y="1008"/>
            <a:chExt cx="672" cy="1126"/>
          </a:xfrm>
        </p:grpSpPr>
        <p:sp>
          <p:nvSpPr>
            <p:cNvPr id="12295" name="Text Box 8"/>
            <p:cNvSpPr txBox="1">
              <a:spLocks noChangeArrowheads="1"/>
            </p:cNvSpPr>
            <p:nvPr/>
          </p:nvSpPr>
          <p:spPr bwMode="auto">
            <a:xfrm>
              <a:off x="4704" y="1692"/>
              <a:ext cx="625" cy="442"/>
            </a:xfrm>
            <a:prstGeom prst="rect">
              <a:avLst/>
            </a:prstGeom>
            <a:solidFill>
              <a:schemeClr val="bg1"/>
            </a:solidFill>
            <a:ln w="28575">
              <a:solidFill>
                <a:schemeClr val="tx1"/>
              </a:solidFill>
              <a:miter lim="800000"/>
              <a:headEnd/>
              <a:tailEnd/>
            </a:ln>
          </p:spPr>
          <p:txBody>
            <a:bodyPr wrap="none">
              <a:prstTxWarp prst="textNoShape">
                <a:avLst/>
              </a:prstTxWarp>
              <a:spAutoFit/>
            </a:bodyPr>
            <a:lstStyle/>
            <a:p>
              <a:r>
                <a:rPr lang="en-US" sz="3200" b="1"/>
                <a:t>Now</a:t>
              </a:r>
            </a:p>
          </p:txBody>
        </p:sp>
        <p:sp>
          <p:nvSpPr>
            <p:cNvPr id="12296" name="Line 9"/>
            <p:cNvSpPr>
              <a:spLocks noChangeShapeType="1"/>
            </p:cNvSpPr>
            <p:nvPr/>
          </p:nvSpPr>
          <p:spPr bwMode="auto">
            <a:xfrm flipV="1">
              <a:off x="4944" y="1008"/>
              <a:ext cx="432" cy="67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sp>
        <p:nvSpPr>
          <p:cNvPr id="35853" name="Text Box 13"/>
          <p:cNvSpPr txBox="1">
            <a:spLocks noChangeArrowheads="1"/>
          </p:cNvSpPr>
          <p:nvPr/>
        </p:nvSpPr>
        <p:spPr bwMode="auto">
          <a:xfrm>
            <a:off x="1828800" y="1778000"/>
            <a:ext cx="5181600" cy="2585323"/>
          </a:xfrm>
          <a:prstGeom prst="rect">
            <a:avLst/>
          </a:prstGeom>
          <a:solidFill>
            <a:schemeClr val="bg1"/>
          </a:solidFill>
          <a:ln w="9525">
            <a:noFill/>
            <a:miter lim="800000"/>
            <a:headEnd/>
            <a:tailEnd/>
          </a:ln>
        </p:spPr>
        <p:txBody>
          <a:bodyPr>
            <a:prstTxWarp prst="textNoShape">
              <a:avLst/>
            </a:prstTxWarp>
            <a:spAutoFit/>
          </a:bodyPr>
          <a:lstStyle/>
          <a:p>
            <a:r>
              <a:rPr lang="en-US" dirty="0"/>
              <a:t>Basic concepts:</a:t>
            </a:r>
          </a:p>
          <a:p>
            <a:pPr lvl="1">
              <a:buFontTx/>
              <a:buChar char="•"/>
            </a:pPr>
            <a:r>
              <a:rPr lang="en-US" dirty="0"/>
              <a:t>Adiabatic expansion</a:t>
            </a:r>
          </a:p>
          <a:p>
            <a:pPr lvl="1">
              <a:buFontTx/>
              <a:buChar char="•"/>
            </a:pPr>
            <a:r>
              <a:rPr lang="en-US" dirty="0"/>
              <a:t>Stretching of radiation</a:t>
            </a:r>
          </a:p>
          <a:p>
            <a:pPr lvl="1">
              <a:buFontTx/>
              <a:buChar char="•"/>
            </a:pPr>
            <a:r>
              <a:rPr lang="en-US" dirty="0"/>
              <a:t>Matter becoming energy, Energy becoming matter</a:t>
            </a:r>
          </a:p>
          <a:p>
            <a:pPr lvl="1">
              <a:buFontTx/>
              <a:buChar char="•"/>
            </a:pPr>
            <a:r>
              <a:rPr lang="en-US" dirty="0"/>
              <a:t>Matter as “condensed” energy</a:t>
            </a:r>
          </a:p>
          <a:p>
            <a:pPr lvl="1">
              <a:buFontTx/>
              <a:buChar char="•"/>
            </a:pPr>
            <a:r>
              <a:rPr lang="en-US" sz="1600" dirty="0"/>
              <a:t>Wien’s Law/ ”Temp”/ energy per photon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53">
                                            <p:bg/>
                                          </p:spTgt>
                                        </p:tgtEl>
                                        <p:attrNameLst>
                                          <p:attrName>style.visibility</p:attrName>
                                        </p:attrNameLst>
                                      </p:cBhvr>
                                      <p:to>
                                        <p:strVal val="visible"/>
                                      </p:to>
                                    </p:set>
                                    <p:anim calcmode="lin" valueType="num">
                                      <p:cBhvr additive="base">
                                        <p:cTn id="7" dur="500" fill="hold"/>
                                        <p:tgtEl>
                                          <p:spTgt spid="3585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5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53">
                                            <p:txEl>
                                              <p:pRg st="0" end="0"/>
                                            </p:txEl>
                                          </p:spTgt>
                                        </p:tgtEl>
                                        <p:attrNameLst>
                                          <p:attrName>style.visibility</p:attrName>
                                        </p:attrNameLst>
                                      </p:cBhvr>
                                      <p:to>
                                        <p:strVal val="visible"/>
                                      </p:to>
                                    </p:set>
                                    <p:anim calcmode="lin" valueType="num">
                                      <p:cBhvr additive="base">
                                        <p:cTn id="13" dur="500" fill="hold"/>
                                        <p:tgtEl>
                                          <p:spTgt spid="3585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53">
                                            <p:txEl>
                                              <p:pRg st="1" end="1"/>
                                            </p:txEl>
                                          </p:spTgt>
                                        </p:tgtEl>
                                        <p:attrNameLst>
                                          <p:attrName>style.visibility</p:attrName>
                                        </p:attrNameLst>
                                      </p:cBhvr>
                                      <p:to>
                                        <p:strVal val="visible"/>
                                      </p:to>
                                    </p:set>
                                    <p:anim calcmode="lin" valueType="num">
                                      <p:cBhvr additive="base">
                                        <p:cTn id="19" dur="500" fill="hold"/>
                                        <p:tgtEl>
                                          <p:spTgt spid="3585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53">
                                            <p:txEl>
                                              <p:pRg st="2" end="2"/>
                                            </p:txEl>
                                          </p:spTgt>
                                        </p:tgtEl>
                                        <p:attrNameLst>
                                          <p:attrName>style.visibility</p:attrName>
                                        </p:attrNameLst>
                                      </p:cBhvr>
                                      <p:to>
                                        <p:strVal val="visible"/>
                                      </p:to>
                                    </p:set>
                                    <p:anim calcmode="lin" valueType="num">
                                      <p:cBhvr additive="base">
                                        <p:cTn id="25" dur="500" fill="hold"/>
                                        <p:tgtEl>
                                          <p:spTgt spid="3585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53">
                                            <p:txEl>
                                              <p:pRg st="3" end="3"/>
                                            </p:txEl>
                                          </p:spTgt>
                                        </p:tgtEl>
                                        <p:attrNameLst>
                                          <p:attrName>style.visibility</p:attrName>
                                        </p:attrNameLst>
                                      </p:cBhvr>
                                      <p:to>
                                        <p:strVal val="visible"/>
                                      </p:to>
                                    </p:set>
                                    <p:anim calcmode="lin" valueType="num">
                                      <p:cBhvr additive="base">
                                        <p:cTn id="31" dur="500" fill="hold"/>
                                        <p:tgtEl>
                                          <p:spTgt spid="3585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53">
                                            <p:txEl>
                                              <p:pRg st="4" end="4"/>
                                            </p:txEl>
                                          </p:spTgt>
                                        </p:tgtEl>
                                        <p:attrNameLst>
                                          <p:attrName>style.visibility</p:attrName>
                                        </p:attrNameLst>
                                      </p:cBhvr>
                                      <p:to>
                                        <p:strVal val="visible"/>
                                      </p:to>
                                    </p:set>
                                    <p:anim calcmode="lin" valueType="num">
                                      <p:cBhvr additive="base">
                                        <p:cTn id="37" dur="500" fill="hold"/>
                                        <p:tgtEl>
                                          <p:spTgt spid="3585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5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53">
                                            <p:txEl>
                                              <p:pRg st="5" end="5"/>
                                            </p:txEl>
                                          </p:spTgt>
                                        </p:tgtEl>
                                        <p:attrNameLst>
                                          <p:attrName>style.visibility</p:attrName>
                                        </p:attrNameLst>
                                      </p:cBhvr>
                                      <p:to>
                                        <p:strVal val="visible"/>
                                      </p:to>
                                    </p:set>
                                    <p:anim calcmode="lin" valueType="num">
                                      <p:cBhvr additive="base">
                                        <p:cTn id="43" dur="500" fill="hold"/>
                                        <p:tgtEl>
                                          <p:spTgt spid="3585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5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build="p" bldLvl="2" animBg="1"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5105400" y="1"/>
            <a:ext cx="4191000" cy="707886"/>
          </a:xfrm>
          <a:prstGeom prst="rect">
            <a:avLst/>
          </a:prstGeom>
          <a:noFill/>
          <a:ln w="9525">
            <a:noFill/>
            <a:miter lim="800000"/>
            <a:headEnd/>
            <a:tailEnd/>
          </a:ln>
        </p:spPr>
        <p:txBody>
          <a:bodyPr>
            <a:prstTxWarp prst="textNoShape">
              <a:avLst/>
            </a:prstTxWarp>
            <a:spAutoFit/>
          </a:bodyPr>
          <a:lstStyle/>
          <a:p>
            <a:r>
              <a:rPr lang="en-US" sz="4000" b="1" u="sng"/>
              <a:t>Types of Particles</a:t>
            </a:r>
            <a:endParaRPr lang="en-US" sz="800"/>
          </a:p>
        </p:txBody>
      </p:sp>
      <p:pic>
        <p:nvPicPr>
          <p:cNvPr id="13315" name="Picture 12" descr="Table32_2"/>
          <p:cNvPicPr>
            <a:picLocks noChangeAspect="1" noChangeArrowheads="1"/>
          </p:cNvPicPr>
          <p:nvPr/>
        </p:nvPicPr>
        <p:blipFill>
          <a:blip r:embed="rId3"/>
          <a:srcRect t="5061" r="48734" b="8888"/>
          <a:stretch>
            <a:fillRect/>
          </a:stretch>
        </p:blipFill>
        <p:spPr bwMode="auto">
          <a:xfrm>
            <a:off x="0" y="0"/>
            <a:ext cx="4852988" cy="5715000"/>
          </a:xfrm>
          <a:prstGeom prst="rect">
            <a:avLst/>
          </a:prstGeom>
          <a:noFill/>
          <a:ln w="9525">
            <a:noFill/>
            <a:miter lim="800000"/>
            <a:headEnd/>
            <a:tailEnd/>
          </a:ln>
        </p:spPr>
      </p:pic>
      <p:sp>
        <p:nvSpPr>
          <p:cNvPr id="41997" name="Text Box 13"/>
          <p:cNvSpPr txBox="1">
            <a:spLocks noChangeArrowheads="1"/>
          </p:cNvSpPr>
          <p:nvPr/>
        </p:nvSpPr>
        <p:spPr bwMode="auto">
          <a:xfrm>
            <a:off x="4953000" y="508000"/>
            <a:ext cx="4191000" cy="3046988"/>
          </a:xfrm>
          <a:prstGeom prst="rect">
            <a:avLst/>
          </a:prstGeom>
          <a:noFill/>
          <a:ln w="38100">
            <a:noFill/>
            <a:miter lim="800000"/>
            <a:headEnd/>
            <a:tailEnd/>
          </a:ln>
        </p:spPr>
        <p:txBody>
          <a:bodyPr>
            <a:prstTxWarp prst="textNoShape">
              <a:avLst/>
            </a:prstTxWarp>
            <a:spAutoFit/>
          </a:bodyPr>
          <a:lstStyle/>
          <a:p>
            <a:pPr>
              <a:buFontTx/>
              <a:buChar char="•"/>
            </a:pPr>
            <a:r>
              <a:rPr lang="en-US"/>
              <a:t>Gauge Bosons </a:t>
            </a:r>
          </a:p>
          <a:p>
            <a:pPr>
              <a:buFontTx/>
              <a:buChar char="•"/>
            </a:pPr>
            <a:r>
              <a:rPr lang="en-US"/>
              <a:t>Leptons </a:t>
            </a:r>
          </a:p>
          <a:p>
            <a:pPr>
              <a:buFontTx/>
              <a:buChar char="•"/>
            </a:pPr>
            <a:r>
              <a:rPr lang="en-US"/>
              <a:t>Hadrons (made of quarks)</a:t>
            </a:r>
          </a:p>
          <a:p>
            <a:pPr>
              <a:buFontTx/>
              <a:buChar char="•"/>
            </a:pPr>
            <a:endParaRPr lang="en-US"/>
          </a:p>
          <a:p>
            <a:r>
              <a:rPr lang="en-US"/>
              <a:t>Masses</a:t>
            </a:r>
          </a:p>
          <a:p>
            <a:endParaRPr lang="en-US"/>
          </a:p>
          <a:p>
            <a:r>
              <a:rPr lang="en-US"/>
              <a:t>Heavier particles decay into lighter…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7">
                                            <p:txEl>
                                              <p:pRg st="0" end="0"/>
                                            </p:txEl>
                                          </p:spTgt>
                                        </p:tgtEl>
                                        <p:attrNameLst>
                                          <p:attrName>style.visibility</p:attrName>
                                        </p:attrNameLst>
                                      </p:cBhvr>
                                      <p:to>
                                        <p:strVal val="visible"/>
                                      </p:to>
                                    </p:set>
                                    <p:animEffect transition="in" filter="dissolve">
                                      <p:cBhvr>
                                        <p:cTn id="7" dur="500"/>
                                        <p:tgtEl>
                                          <p:spTgt spid="41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97">
                                            <p:txEl>
                                              <p:pRg st="1" end="1"/>
                                            </p:txEl>
                                          </p:spTgt>
                                        </p:tgtEl>
                                        <p:attrNameLst>
                                          <p:attrName>style.visibility</p:attrName>
                                        </p:attrNameLst>
                                      </p:cBhvr>
                                      <p:to>
                                        <p:strVal val="visible"/>
                                      </p:to>
                                    </p:set>
                                    <p:animEffect transition="in" filter="dissolve">
                                      <p:cBhvr>
                                        <p:cTn id="12" dur="500"/>
                                        <p:tgtEl>
                                          <p:spTgt spid="41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97">
                                            <p:txEl>
                                              <p:pRg st="2" end="2"/>
                                            </p:txEl>
                                          </p:spTgt>
                                        </p:tgtEl>
                                        <p:attrNameLst>
                                          <p:attrName>style.visibility</p:attrName>
                                        </p:attrNameLst>
                                      </p:cBhvr>
                                      <p:to>
                                        <p:strVal val="visible"/>
                                      </p:to>
                                    </p:set>
                                    <p:animEffect transition="in" filter="dissolve">
                                      <p:cBhvr>
                                        <p:cTn id="17" dur="500"/>
                                        <p:tgtEl>
                                          <p:spTgt spid="41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97">
                                            <p:txEl>
                                              <p:pRg st="4" end="4"/>
                                            </p:txEl>
                                          </p:spTgt>
                                        </p:tgtEl>
                                        <p:attrNameLst>
                                          <p:attrName>style.visibility</p:attrName>
                                        </p:attrNameLst>
                                      </p:cBhvr>
                                      <p:to>
                                        <p:strVal val="visible"/>
                                      </p:to>
                                    </p:set>
                                    <p:animEffect transition="in" filter="dissolve">
                                      <p:cBhvr>
                                        <p:cTn id="22" dur="500"/>
                                        <p:tgtEl>
                                          <p:spTgt spid="4199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97">
                                            <p:txEl>
                                              <p:pRg st="6" end="6"/>
                                            </p:txEl>
                                          </p:spTgt>
                                        </p:tgtEl>
                                        <p:attrNameLst>
                                          <p:attrName>style.visibility</p:attrName>
                                        </p:attrNameLst>
                                      </p:cBhvr>
                                      <p:to>
                                        <p:strVal val="visible"/>
                                      </p:to>
                                    </p:set>
                                    <p:animEffect transition="in" filter="dissolve">
                                      <p:cBhvr>
                                        <p:cTn id="27" dur="500"/>
                                        <p:tgtEl>
                                          <p:spTgt spid="419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build="p" bldLvl="2"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54000"/>
            <a:ext cx="7696200" cy="4770537"/>
          </a:xfrm>
          <a:prstGeom prst="rect">
            <a:avLst/>
          </a:prstGeom>
          <a:solidFill>
            <a:schemeClr val="bg1"/>
          </a:solidFill>
          <a:ln w="9525">
            <a:noFill/>
            <a:miter lim="800000"/>
            <a:headEnd/>
            <a:tailEnd/>
          </a:ln>
        </p:spPr>
        <p:txBody>
          <a:bodyPr>
            <a:prstTxWarp prst="textNoShape">
              <a:avLst/>
            </a:prstTxWarp>
            <a:spAutoFit/>
          </a:bodyPr>
          <a:lstStyle/>
          <a:p>
            <a:r>
              <a:rPr lang="en-US" sz="2000" b="1" u="sng" dirty="0"/>
              <a:t>Put this in your notes:</a:t>
            </a:r>
          </a:p>
          <a:p>
            <a:r>
              <a:rPr lang="en-US" sz="2000" dirty="0"/>
              <a:t>Key Photon energy thresholds:</a:t>
            </a:r>
          </a:p>
          <a:p>
            <a:r>
              <a:rPr lang="en-US" sz="2000" dirty="0"/>
              <a:t>2x938 </a:t>
            </a:r>
            <a:r>
              <a:rPr lang="en-US" sz="2000" dirty="0" err="1"/>
              <a:t>MeV</a:t>
            </a:r>
            <a:r>
              <a:rPr lang="en-US" sz="2000" dirty="0"/>
              <a:t> </a:t>
            </a:r>
            <a:r>
              <a:rPr lang="en-US" sz="2000" dirty="0">
                <a:ea typeface="Times New Roman" charset="0"/>
                <a:cs typeface="Times New Roman" charset="0"/>
              </a:rPr>
              <a:t>≈ 2 </a:t>
            </a:r>
            <a:r>
              <a:rPr lang="en-US" sz="2000" dirty="0" err="1">
                <a:ea typeface="Times New Roman" charset="0"/>
                <a:cs typeface="Times New Roman" charset="0"/>
              </a:rPr>
              <a:t>GeV</a:t>
            </a:r>
            <a:r>
              <a:rPr lang="en-US" sz="2000" dirty="0"/>
              <a:t> – energy to create the lightest </a:t>
            </a:r>
            <a:r>
              <a:rPr lang="en-US" sz="2000" dirty="0" err="1"/>
              <a:t>Hadron</a:t>
            </a:r>
            <a:r>
              <a:rPr lang="en-US" sz="2000" dirty="0"/>
              <a:t>.  (proton)</a:t>
            </a:r>
          </a:p>
          <a:p>
            <a:r>
              <a:rPr lang="en-US" sz="2000" dirty="0"/>
              <a:t>2x0.511 </a:t>
            </a:r>
            <a:r>
              <a:rPr lang="en-US" sz="2000" dirty="0" err="1"/>
              <a:t>MeV</a:t>
            </a:r>
            <a:r>
              <a:rPr lang="en-US" sz="2000" dirty="0"/>
              <a:t> </a:t>
            </a:r>
            <a:r>
              <a:rPr lang="en-US" sz="2000" dirty="0">
                <a:ea typeface="Times New Roman" charset="0"/>
                <a:cs typeface="Times New Roman" charset="0"/>
              </a:rPr>
              <a:t>≈ 1 </a:t>
            </a:r>
            <a:r>
              <a:rPr lang="en-US" sz="2000" dirty="0" err="1">
                <a:ea typeface="Times New Roman" charset="0"/>
                <a:cs typeface="Times New Roman" charset="0"/>
              </a:rPr>
              <a:t>MeV</a:t>
            </a:r>
            <a:r>
              <a:rPr lang="en-US" sz="2000" dirty="0"/>
              <a:t> – energy to create the lightest Lepton (electron)</a:t>
            </a:r>
          </a:p>
          <a:p>
            <a:r>
              <a:rPr lang="en-US" sz="2000" dirty="0"/>
              <a:t>1.3 </a:t>
            </a:r>
            <a:r>
              <a:rPr lang="en-US" sz="2000" dirty="0" err="1"/>
              <a:t>eV</a:t>
            </a:r>
            <a:r>
              <a:rPr lang="en-US" sz="2000" dirty="0"/>
              <a:t> – energy to ionize atoms (plasma </a:t>
            </a:r>
            <a:r>
              <a:rPr lang="en-US" sz="2000" dirty="0" err="1"/>
              <a:t>vs</a:t>
            </a:r>
            <a:r>
              <a:rPr lang="en-US" sz="2000" dirty="0"/>
              <a:t> not plasma)</a:t>
            </a:r>
          </a:p>
          <a:p>
            <a:endParaRPr lang="en-US" sz="2000" dirty="0"/>
          </a:p>
          <a:p>
            <a:r>
              <a:rPr lang="en-US" sz="2000" dirty="0"/>
              <a:t>Calculate the Wien Temperature of each of these energies.</a:t>
            </a:r>
          </a:p>
          <a:p>
            <a:endParaRPr lang="en-US" sz="2000" dirty="0"/>
          </a:p>
          <a:p>
            <a:r>
              <a:rPr lang="en-US" sz="2000" dirty="0"/>
              <a:t>E = </a:t>
            </a:r>
            <a:r>
              <a:rPr lang="en-US" sz="2000" dirty="0" err="1"/>
              <a:t>hf</a:t>
            </a:r>
            <a:r>
              <a:rPr lang="en-US" sz="2000" dirty="0"/>
              <a:t> = </a:t>
            </a:r>
            <a:r>
              <a:rPr lang="en-US" sz="2000" dirty="0" err="1"/>
              <a:t>h</a:t>
            </a:r>
            <a:r>
              <a:rPr lang="en-US" sz="2000" dirty="0" err="1">
                <a:sym typeface="Symbol" charset="2"/>
              </a:rPr>
              <a:t>c/</a:t>
            </a:r>
            <a:r>
              <a:rPr lang="en-US" sz="2000" dirty="0">
                <a:sym typeface="Symbol" charset="2"/>
              </a:rPr>
              <a:t> = (6.626E-34 Js)(3.00E8 </a:t>
            </a:r>
            <a:r>
              <a:rPr lang="en-US" sz="2000" dirty="0" err="1">
                <a:sym typeface="Symbol" charset="2"/>
              </a:rPr>
              <a:t>m/s</a:t>
            </a:r>
            <a:r>
              <a:rPr lang="en-US" sz="2000" dirty="0">
                <a:sym typeface="Symbol" charset="2"/>
              </a:rPr>
              <a:t>)/ </a:t>
            </a:r>
            <a:r>
              <a:rPr lang="en-US" sz="2000" dirty="0" err="1">
                <a:sym typeface="Symbol" charset="2"/>
              </a:rPr>
              <a:t></a:t>
            </a:r>
            <a:endParaRPr lang="en-US" sz="2000" dirty="0">
              <a:sym typeface="Symbol" charset="2"/>
            </a:endParaRPr>
          </a:p>
          <a:p>
            <a:endParaRPr lang="en-US" sz="2000" dirty="0">
              <a:sym typeface="Symbol" charset="2"/>
            </a:endParaRPr>
          </a:p>
          <a:p>
            <a:r>
              <a:rPr lang="en-US" sz="2000" dirty="0" err="1">
                <a:ea typeface="Times New Roman" charset="0"/>
                <a:cs typeface="Times New Roman" charset="0"/>
              </a:rPr>
              <a:t>λ</a:t>
            </a:r>
            <a:r>
              <a:rPr lang="en-US" sz="2000" baseline="-25000" dirty="0" err="1">
                <a:ea typeface="Times New Roman" charset="0"/>
                <a:cs typeface="Times New Roman" charset="0"/>
              </a:rPr>
              <a:t>max</a:t>
            </a:r>
            <a:r>
              <a:rPr lang="en-US" sz="2000" dirty="0">
                <a:ea typeface="Times New Roman" charset="0"/>
                <a:cs typeface="Times New Roman" charset="0"/>
              </a:rPr>
              <a:t> (</a:t>
            </a:r>
            <a:r>
              <a:rPr lang="en-US" sz="2000" dirty="0" err="1">
                <a:ea typeface="Times New Roman" charset="0"/>
                <a:cs typeface="Times New Roman" charset="0"/>
              </a:rPr>
              <a:t>metres</a:t>
            </a:r>
            <a:r>
              <a:rPr lang="en-US" sz="2000" dirty="0">
                <a:ea typeface="Times New Roman" charset="0"/>
                <a:cs typeface="Times New Roman" charset="0"/>
              </a:rPr>
              <a:t>) = </a:t>
            </a:r>
            <a:r>
              <a:rPr lang="en-US" sz="2000" u="sng" dirty="0">
                <a:ea typeface="Times New Roman" charset="0"/>
                <a:cs typeface="Times New Roman" charset="0"/>
              </a:rPr>
              <a:t>2.90 </a:t>
            </a:r>
            <a:r>
              <a:rPr lang="en-US" sz="2000" u="sng" dirty="0" err="1">
                <a:ea typeface="Times New Roman" charset="0"/>
                <a:cs typeface="Times New Roman" charset="0"/>
              </a:rPr>
              <a:t>x</a:t>
            </a:r>
            <a:r>
              <a:rPr lang="en-US" sz="2000" u="sng" dirty="0">
                <a:ea typeface="Times New Roman" charset="0"/>
                <a:cs typeface="Times New Roman" charset="0"/>
              </a:rPr>
              <a:t> 10</a:t>
            </a:r>
            <a:r>
              <a:rPr lang="en-US" sz="2000" u="sng" baseline="30000" dirty="0">
                <a:ea typeface="Times New Roman" charset="0"/>
                <a:cs typeface="Times New Roman" charset="0"/>
              </a:rPr>
              <a:t>-3 </a:t>
            </a:r>
            <a:r>
              <a:rPr lang="en-US" sz="2000" u="sng" baseline="30000" dirty="0" err="1">
                <a:ea typeface="Times New Roman" charset="0"/>
                <a:cs typeface="Times New Roman" charset="0"/>
              </a:rPr>
              <a:t>m</a:t>
            </a:r>
            <a:r>
              <a:rPr lang="en-US" sz="2000" u="sng" dirty="0">
                <a:ea typeface="Times New Roman" charset="0"/>
                <a:cs typeface="Times New Roman" charset="0"/>
              </a:rPr>
              <a:t>/</a:t>
            </a:r>
            <a:r>
              <a:rPr lang="en-US" sz="2000" u="sng" baseline="-25000" dirty="0">
                <a:ea typeface="Times New Roman" charset="0"/>
                <a:cs typeface="Times New Roman" charset="0"/>
              </a:rPr>
              <a:t>K</a:t>
            </a:r>
          </a:p>
          <a:p>
            <a:r>
              <a:rPr lang="en-US" sz="2000" baseline="-25000" dirty="0">
                <a:ea typeface="Times New Roman" charset="0"/>
                <a:cs typeface="Times New Roman" charset="0"/>
              </a:rPr>
              <a:t>		     </a:t>
            </a:r>
            <a:r>
              <a:rPr lang="en-US" sz="2000" dirty="0">
                <a:ea typeface="Times New Roman" charset="0"/>
                <a:cs typeface="Times New Roman" charset="0"/>
              </a:rPr>
              <a:t>T (Kelvin)</a:t>
            </a:r>
            <a:endParaRPr lang="en-US" sz="2000" baseline="30000" dirty="0">
              <a:ea typeface="Times New Roman" charset="0"/>
              <a:cs typeface="Times New Roman" charset="0"/>
            </a:endParaRPr>
          </a:p>
          <a:p>
            <a:endParaRPr lang="en-US" sz="1600" dirty="0">
              <a:sym typeface="Symbol" charset="2"/>
            </a:endParaRPr>
          </a:p>
          <a:p>
            <a:r>
              <a:rPr lang="en-US" sz="1600" dirty="0">
                <a:sym typeface="Symbol" charset="2"/>
              </a:rPr>
              <a:t>1 </a:t>
            </a:r>
            <a:r>
              <a:rPr lang="en-US" sz="1600" dirty="0" err="1">
                <a:sym typeface="Symbol" charset="2"/>
              </a:rPr>
              <a:t>eV</a:t>
            </a:r>
            <a:r>
              <a:rPr lang="en-US" sz="1600" dirty="0">
                <a:sym typeface="Symbol" charset="2"/>
              </a:rPr>
              <a:t> = 1.602x10</a:t>
            </a:r>
            <a:r>
              <a:rPr lang="en-US" sz="1600" baseline="30000" dirty="0">
                <a:sym typeface="Symbol" charset="2"/>
              </a:rPr>
              <a:t>-19</a:t>
            </a:r>
            <a:r>
              <a:rPr lang="en-US" sz="1600" dirty="0">
                <a:sym typeface="Symbol" charset="2"/>
              </a:rPr>
              <a:t> J</a:t>
            </a:r>
          </a:p>
          <a:p>
            <a:endParaRPr lang="en-US" sz="1600" dirty="0">
              <a:sym typeface="Symbol" charset="2"/>
            </a:endParaRPr>
          </a:p>
          <a:p>
            <a:r>
              <a:rPr lang="en-US" sz="1600" dirty="0">
                <a:sym typeface="Symbol" charset="2"/>
              </a:rPr>
              <a:t>1 </a:t>
            </a:r>
            <a:r>
              <a:rPr lang="en-US" sz="1600" dirty="0" err="1">
                <a:sym typeface="Symbol" charset="2"/>
              </a:rPr>
              <a:t>MeV</a:t>
            </a:r>
            <a:r>
              <a:rPr lang="en-US" sz="1600" dirty="0">
                <a:sym typeface="Symbol" charset="2"/>
              </a:rPr>
              <a:t> = 1x10</a:t>
            </a:r>
            <a:r>
              <a:rPr lang="en-US" sz="1600" baseline="30000" dirty="0">
                <a:sym typeface="Symbol" charset="2"/>
              </a:rPr>
              <a:t>6</a:t>
            </a:r>
            <a:r>
              <a:rPr lang="en-US" sz="1600" dirty="0">
                <a:sym typeface="Symbol" charset="2"/>
              </a:rPr>
              <a:t> </a:t>
            </a:r>
            <a:r>
              <a:rPr lang="en-US" sz="1600" dirty="0" err="1">
                <a:sym typeface="Symbol" charset="2"/>
              </a:rPr>
              <a:t>eV</a:t>
            </a:r>
            <a:r>
              <a:rPr lang="en-US" sz="1000" dirty="0" smtClean="0">
                <a:sym typeface="Symbol" charset="2"/>
              </a:rPr>
              <a:t> </a:t>
            </a:r>
            <a:endParaRPr lang="en-US" sz="1000" dirty="0">
              <a:sym typeface="Symbol"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54000"/>
            <a:ext cx="7696200" cy="5170646"/>
          </a:xfrm>
          <a:prstGeom prst="rect">
            <a:avLst/>
          </a:prstGeom>
          <a:solidFill>
            <a:schemeClr val="bg1"/>
          </a:solidFill>
          <a:ln w="9525">
            <a:noFill/>
            <a:miter lim="800000"/>
            <a:headEnd/>
            <a:tailEnd/>
          </a:ln>
        </p:spPr>
        <p:txBody>
          <a:bodyPr>
            <a:prstTxWarp prst="textNoShape">
              <a:avLst/>
            </a:prstTxWarp>
            <a:spAutoFit/>
          </a:bodyPr>
          <a:lstStyle/>
          <a:p>
            <a:r>
              <a:rPr lang="en-US" sz="2000" b="1" u="sng" dirty="0"/>
              <a:t>Put this in your notes:</a:t>
            </a:r>
          </a:p>
          <a:p>
            <a:r>
              <a:rPr lang="en-US" sz="2000" dirty="0"/>
              <a:t>Key Photon energy thresholds:</a:t>
            </a:r>
          </a:p>
          <a:p>
            <a:r>
              <a:rPr lang="en-US" sz="2000" dirty="0"/>
              <a:t>2x938 </a:t>
            </a:r>
            <a:r>
              <a:rPr lang="en-US" sz="2000" dirty="0" err="1"/>
              <a:t>MeV</a:t>
            </a:r>
            <a:r>
              <a:rPr lang="en-US" sz="2000" dirty="0"/>
              <a:t> </a:t>
            </a:r>
            <a:r>
              <a:rPr lang="en-US" sz="2000" dirty="0">
                <a:ea typeface="Times New Roman" charset="0"/>
                <a:cs typeface="Times New Roman" charset="0"/>
              </a:rPr>
              <a:t>≈ 2 </a:t>
            </a:r>
            <a:r>
              <a:rPr lang="en-US" sz="2000" dirty="0" err="1">
                <a:ea typeface="Times New Roman" charset="0"/>
                <a:cs typeface="Times New Roman" charset="0"/>
              </a:rPr>
              <a:t>GeV</a:t>
            </a:r>
            <a:r>
              <a:rPr lang="en-US" sz="2000" dirty="0"/>
              <a:t> – energy to create the lightest </a:t>
            </a:r>
            <a:r>
              <a:rPr lang="en-US" sz="2000" dirty="0" err="1"/>
              <a:t>Hadron</a:t>
            </a:r>
            <a:r>
              <a:rPr lang="en-US" sz="2000" dirty="0"/>
              <a:t>.  (proton)</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r>
              <a:rPr lang="en-US" sz="2000" dirty="0" smtClean="0"/>
              <a:t>E = </a:t>
            </a:r>
            <a:r>
              <a:rPr lang="en-US" sz="2000" dirty="0" err="1" smtClean="0"/>
              <a:t>hf</a:t>
            </a:r>
            <a:r>
              <a:rPr lang="en-US" sz="2000" dirty="0" smtClean="0"/>
              <a:t> = </a:t>
            </a:r>
            <a:r>
              <a:rPr lang="en-US" sz="2000" dirty="0" err="1" smtClean="0"/>
              <a:t>h</a:t>
            </a:r>
            <a:r>
              <a:rPr lang="en-US" sz="2000" dirty="0" err="1" smtClean="0">
                <a:sym typeface="Symbol" charset="2"/>
              </a:rPr>
              <a:t>c/</a:t>
            </a:r>
            <a:r>
              <a:rPr lang="en-US" sz="2000" dirty="0" smtClean="0">
                <a:sym typeface="Symbol" charset="2"/>
              </a:rPr>
              <a:t>,</a:t>
            </a:r>
          </a:p>
          <a:p>
            <a:r>
              <a:rPr lang="en-US" sz="2000" dirty="0" smtClean="0">
                <a:ea typeface="Times New Roman" charset="0"/>
                <a:cs typeface="Times New Roman" charset="0"/>
              </a:rPr>
              <a:t>T = </a:t>
            </a:r>
            <a:r>
              <a:rPr lang="en-US" sz="2000" u="sng" dirty="0" smtClean="0">
                <a:ea typeface="Times New Roman" charset="0"/>
                <a:cs typeface="Times New Roman" charset="0"/>
              </a:rPr>
              <a:t>2.90 </a:t>
            </a:r>
            <a:r>
              <a:rPr lang="en-US" sz="2000" u="sng" dirty="0" err="1" smtClean="0">
                <a:ea typeface="Times New Roman" charset="0"/>
                <a:cs typeface="Times New Roman" charset="0"/>
              </a:rPr>
              <a:t>x</a:t>
            </a:r>
            <a:r>
              <a:rPr lang="en-US" sz="2000" u="sng" dirty="0" smtClean="0">
                <a:ea typeface="Times New Roman" charset="0"/>
                <a:cs typeface="Times New Roman" charset="0"/>
              </a:rPr>
              <a:t> 10</a:t>
            </a:r>
            <a:r>
              <a:rPr lang="en-US" sz="2000" u="sng" baseline="30000" dirty="0" smtClean="0">
                <a:ea typeface="Times New Roman" charset="0"/>
                <a:cs typeface="Times New Roman" charset="0"/>
              </a:rPr>
              <a:t>-3 </a:t>
            </a:r>
            <a:r>
              <a:rPr lang="en-US" sz="2000" u="sng" baseline="30000" dirty="0" err="1" smtClean="0">
                <a:ea typeface="Times New Roman" charset="0"/>
                <a:cs typeface="Times New Roman" charset="0"/>
              </a:rPr>
              <a:t>m</a:t>
            </a:r>
            <a:r>
              <a:rPr lang="en-US" sz="2000" u="sng" baseline="30000" dirty="0" err="1">
                <a:ea typeface="Times New Roman" charset="0"/>
                <a:cs typeface="Times New Roman" charset="0"/>
              </a:rPr>
              <a:t>K</a:t>
            </a:r>
            <a:endParaRPr lang="en-US" sz="2000" u="sng" baseline="-25000" dirty="0" smtClean="0">
              <a:ea typeface="Times New Roman" charset="0"/>
              <a:cs typeface="Times New Roman" charset="0"/>
            </a:endParaRPr>
          </a:p>
          <a:p>
            <a:r>
              <a:rPr lang="en-US" sz="2000" baseline="-25000" dirty="0" smtClean="0">
                <a:ea typeface="Times New Roman" charset="0"/>
                <a:cs typeface="Times New Roman" charset="0"/>
              </a:rPr>
              <a:t>	</a:t>
            </a:r>
            <a:r>
              <a:rPr lang="en-US" sz="2000" dirty="0" err="1" smtClean="0">
                <a:sym typeface="Symbol" charset="2"/>
              </a:rPr>
              <a:t></a:t>
            </a:r>
            <a:endParaRPr lang="en-US" sz="2000" baseline="30000" dirty="0" smtClean="0">
              <a:ea typeface="Times New Roman" charset="0"/>
              <a:cs typeface="Times New Roman" charset="0"/>
            </a:endParaRPr>
          </a:p>
          <a:p>
            <a:r>
              <a:rPr lang="en-US" sz="1000" dirty="0" smtClean="0">
                <a:sym typeface="Symbol" charset="2"/>
              </a:rPr>
              <a:t> </a:t>
            </a:r>
            <a:endParaRPr lang="en-US" sz="1000" dirty="0">
              <a:sym typeface="Symbol" charset="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B_Gian_Timeline"/>
          <p:cNvPicPr>
            <a:picLocks noChangeAspect="1" noChangeArrowheads="1"/>
          </p:cNvPicPr>
          <p:nvPr/>
        </p:nvPicPr>
        <p:blipFill>
          <a:blip r:embed="rId2"/>
          <a:srcRect/>
          <a:stretch>
            <a:fillRect/>
          </a:stretch>
        </p:blipFill>
        <p:spPr bwMode="auto">
          <a:xfrm>
            <a:off x="0" y="347846"/>
            <a:ext cx="9144000" cy="49226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54000"/>
            <a:ext cx="7696200" cy="4862870"/>
          </a:xfrm>
          <a:prstGeom prst="rect">
            <a:avLst/>
          </a:prstGeom>
          <a:solidFill>
            <a:schemeClr val="bg1"/>
          </a:solidFill>
          <a:ln w="9525">
            <a:noFill/>
            <a:miter lim="800000"/>
            <a:headEnd/>
            <a:tailEnd/>
          </a:ln>
        </p:spPr>
        <p:txBody>
          <a:bodyPr>
            <a:prstTxWarp prst="textNoShape">
              <a:avLst/>
            </a:prstTxWarp>
            <a:spAutoFit/>
          </a:bodyPr>
          <a:lstStyle/>
          <a:p>
            <a:r>
              <a:rPr lang="en-US" sz="2000" b="1" u="sng" dirty="0"/>
              <a:t>Put this in your notes:</a:t>
            </a:r>
          </a:p>
          <a:p>
            <a:r>
              <a:rPr lang="en-US" sz="2000" dirty="0"/>
              <a:t>Key Photon energy thresholds:</a:t>
            </a:r>
            <a:endParaRPr lang="en-US" sz="2000" dirty="0" smtClean="0"/>
          </a:p>
          <a:p>
            <a:r>
              <a:rPr lang="en-US" sz="2000" dirty="0" smtClean="0"/>
              <a:t>2x0.511 </a:t>
            </a:r>
            <a:r>
              <a:rPr lang="en-US" sz="2000" dirty="0" err="1" smtClean="0"/>
              <a:t>MeV</a:t>
            </a:r>
            <a:r>
              <a:rPr lang="en-US" sz="2000" dirty="0" smtClean="0"/>
              <a:t> </a:t>
            </a:r>
            <a:r>
              <a:rPr lang="en-US" sz="2000" dirty="0" smtClean="0">
                <a:ea typeface="Times New Roman" charset="0"/>
                <a:cs typeface="Times New Roman" charset="0"/>
              </a:rPr>
              <a:t>≈ 1 </a:t>
            </a:r>
            <a:r>
              <a:rPr lang="en-US" sz="2000" dirty="0" err="1" smtClean="0">
                <a:ea typeface="Times New Roman" charset="0"/>
                <a:cs typeface="Times New Roman" charset="0"/>
              </a:rPr>
              <a:t>MeV</a:t>
            </a:r>
            <a:r>
              <a:rPr lang="en-US" sz="2000" dirty="0" smtClean="0"/>
              <a:t> – energy to create the lightest Lepton (electron)</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E = </a:t>
            </a:r>
            <a:r>
              <a:rPr lang="en-US" sz="2000" dirty="0" err="1" smtClean="0"/>
              <a:t>hf</a:t>
            </a:r>
            <a:r>
              <a:rPr lang="en-US" sz="2000" dirty="0" smtClean="0"/>
              <a:t> = </a:t>
            </a:r>
            <a:r>
              <a:rPr lang="en-US" sz="2000" dirty="0" err="1" smtClean="0"/>
              <a:t>h</a:t>
            </a:r>
            <a:r>
              <a:rPr lang="en-US" sz="2000" dirty="0" err="1" smtClean="0">
                <a:sym typeface="Symbol" charset="2"/>
              </a:rPr>
              <a:t>c/</a:t>
            </a:r>
            <a:r>
              <a:rPr lang="en-US" sz="2000" dirty="0" smtClean="0">
                <a:sym typeface="Symbol" charset="2"/>
              </a:rPr>
              <a:t>,</a:t>
            </a:r>
          </a:p>
          <a:p>
            <a:r>
              <a:rPr lang="en-US" sz="2000" dirty="0" smtClean="0">
                <a:ea typeface="Times New Roman" charset="0"/>
                <a:cs typeface="Times New Roman" charset="0"/>
              </a:rPr>
              <a:t>T = </a:t>
            </a:r>
            <a:r>
              <a:rPr lang="en-US" sz="2000" u="sng" dirty="0" smtClean="0">
                <a:ea typeface="Times New Roman" charset="0"/>
                <a:cs typeface="Times New Roman" charset="0"/>
              </a:rPr>
              <a:t>2.90 </a:t>
            </a:r>
            <a:r>
              <a:rPr lang="en-US" sz="2000" u="sng" dirty="0" err="1" smtClean="0">
                <a:ea typeface="Times New Roman" charset="0"/>
                <a:cs typeface="Times New Roman" charset="0"/>
              </a:rPr>
              <a:t>x</a:t>
            </a:r>
            <a:r>
              <a:rPr lang="en-US" sz="2000" u="sng" dirty="0" smtClean="0">
                <a:ea typeface="Times New Roman" charset="0"/>
                <a:cs typeface="Times New Roman" charset="0"/>
              </a:rPr>
              <a:t> 10</a:t>
            </a:r>
            <a:r>
              <a:rPr lang="en-US" sz="2000" u="sng" baseline="30000" dirty="0" smtClean="0">
                <a:ea typeface="Times New Roman" charset="0"/>
                <a:cs typeface="Times New Roman" charset="0"/>
              </a:rPr>
              <a:t>-3 </a:t>
            </a:r>
            <a:r>
              <a:rPr lang="en-US" sz="2000" u="sng" baseline="30000" dirty="0" err="1" smtClean="0">
                <a:ea typeface="Times New Roman" charset="0"/>
                <a:cs typeface="Times New Roman" charset="0"/>
              </a:rPr>
              <a:t>m</a:t>
            </a:r>
            <a:r>
              <a:rPr lang="en-US" sz="2000" u="sng" baseline="30000" dirty="0" err="1">
                <a:ea typeface="Times New Roman" charset="0"/>
                <a:cs typeface="Times New Roman" charset="0"/>
              </a:rPr>
              <a:t>K</a:t>
            </a:r>
            <a:endParaRPr lang="en-US" sz="2000" u="sng" baseline="-25000" dirty="0" smtClean="0">
              <a:ea typeface="Times New Roman" charset="0"/>
              <a:cs typeface="Times New Roman" charset="0"/>
            </a:endParaRPr>
          </a:p>
          <a:p>
            <a:r>
              <a:rPr lang="en-US" sz="2000" baseline="-25000" dirty="0" smtClean="0">
                <a:ea typeface="Times New Roman" charset="0"/>
                <a:cs typeface="Times New Roman" charset="0"/>
              </a:rPr>
              <a:t>	</a:t>
            </a:r>
            <a:r>
              <a:rPr lang="en-US" sz="2000" dirty="0" err="1" smtClean="0">
                <a:sym typeface="Symbol" charset="2"/>
              </a:rPr>
              <a:t></a:t>
            </a:r>
            <a:endParaRPr lang="en-US" sz="2000" baseline="30000" dirty="0" smtClean="0">
              <a:ea typeface="Times New Roman" charset="0"/>
              <a:cs typeface="Times New Roman" charset="0"/>
            </a:endParaRPr>
          </a:p>
          <a:p>
            <a:r>
              <a:rPr lang="en-US" sz="1000" dirty="0" smtClean="0">
                <a:sym typeface="Symbol" charset="2"/>
              </a:rPr>
              <a:t> </a:t>
            </a:r>
            <a:endParaRPr lang="en-US" sz="1000" dirty="0">
              <a:sym typeface="Symbol"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B_Gian_Timeline"/>
          <p:cNvPicPr>
            <a:picLocks noChangeAspect="1" noChangeArrowheads="1"/>
          </p:cNvPicPr>
          <p:nvPr/>
        </p:nvPicPr>
        <p:blipFill>
          <a:blip r:embed="rId2"/>
          <a:srcRect/>
          <a:stretch>
            <a:fillRect/>
          </a:stretch>
        </p:blipFill>
        <p:spPr bwMode="auto">
          <a:xfrm>
            <a:off x="0" y="347846"/>
            <a:ext cx="9144000" cy="492265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54000"/>
            <a:ext cx="7696200" cy="5170646"/>
          </a:xfrm>
          <a:prstGeom prst="rect">
            <a:avLst/>
          </a:prstGeom>
          <a:solidFill>
            <a:schemeClr val="bg1"/>
          </a:solidFill>
          <a:ln w="9525">
            <a:noFill/>
            <a:miter lim="800000"/>
            <a:headEnd/>
            <a:tailEnd/>
          </a:ln>
        </p:spPr>
        <p:txBody>
          <a:bodyPr>
            <a:prstTxWarp prst="textNoShape">
              <a:avLst/>
            </a:prstTxWarp>
            <a:spAutoFit/>
          </a:bodyPr>
          <a:lstStyle/>
          <a:p>
            <a:r>
              <a:rPr lang="en-US" sz="2000" b="1" u="sng" dirty="0"/>
              <a:t>Put this in your notes:</a:t>
            </a:r>
          </a:p>
          <a:p>
            <a:r>
              <a:rPr lang="en-US" sz="2000" dirty="0"/>
              <a:t>Key Photon energy thresholds:</a:t>
            </a:r>
            <a:endParaRPr lang="en-US" sz="2000" dirty="0" smtClean="0"/>
          </a:p>
          <a:p>
            <a:r>
              <a:rPr lang="en-US" sz="2000" dirty="0" smtClean="0"/>
              <a:t>1.3 </a:t>
            </a:r>
            <a:r>
              <a:rPr lang="en-US" sz="2000" dirty="0" err="1" smtClean="0"/>
              <a:t>eV</a:t>
            </a:r>
            <a:r>
              <a:rPr lang="en-US" sz="2000" dirty="0" smtClean="0"/>
              <a:t> – energy to ionize atoms (plasma </a:t>
            </a:r>
            <a:r>
              <a:rPr lang="en-US" sz="2000" dirty="0" err="1" smtClean="0"/>
              <a:t>vs</a:t>
            </a:r>
            <a:r>
              <a:rPr lang="en-US" sz="2000" dirty="0" smtClean="0"/>
              <a:t> not plasma)</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r>
              <a:rPr lang="en-US" sz="2000" dirty="0" smtClean="0"/>
              <a:t>E = </a:t>
            </a:r>
            <a:r>
              <a:rPr lang="en-US" sz="2000" dirty="0" err="1" smtClean="0"/>
              <a:t>hf</a:t>
            </a:r>
            <a:r>
              <a:rPr lang="en-US" sz="2000" dirty="0" smtClean="0"/>
              <a:t> = </a:t>
            </a:r>
            <a:r>
              <a:rPr lang="en-US" sz="2000" dirty="0" err="1" smtClean="0"/>
              <a:t>h</a:t>
            </a:r>
            <a:r>
              <a:rPr lang="en-US" sz="2000" dirty="0" err="1" smtClean="0">
                <a:sym typeface="Symbol" charset="2"/>
              </a:rPr>
              <a:t>c/</a:t>
            </a:r>
            <a:r>
              <a:rPr lang="en-US" sz="2000" dirty="0" smtClean="0">
                <a:sym typeface="Symbol" charset="2"/>
              </a:rPr>
              <a:t>,</a:t>
            </a:r>
          </a:p>
          <a:p>
            <a:r>
              <a:rPr lang="en-US" sz="2000" dirty="0" smtClean="0">
                <a:ea typeface="Times New Roman" charset="0"/>
                <a:cs typeface="Times New Roman" charset="0"/>
              </a:rPr>
              <a:t>T = </a:t>
            </a:r>
            <a:r>
              <a:rPr lang="en-US" sz="2000" u="sng" dirty="0" smtClean="0">
                <a:ea typeface="Times New Roman" charset="0"/>
                <a:cs typeface="Times New Roman" charset="0"/>
              </a:rPr>
              <a:t>2.90 </a:t>
            </a:r>
            <a:r>
              <a:rPr lang="en-US" sz="2000" u="sng" dirty="0" err="1" smtClean="0">
                <a:ea typeface="Times New Roman" charset="0"/>
                <a:cs typeface="Times New Roman" charset="0"/>
              </a:rPr>
              <a:t>x</a:t>
            </a:r>
            <a:r>
              <a:rPr lang="en-US" sz="2000" u="sng" dirty="0" smtClean="0">
                <a:ea typeface="Times New Roman" charset="0"/>
                <a:cs typeface="Times New Roman" charset="0"/>
              </a:rPr>
              <a:t> 10</a:t>
            </a:r>
            <a:r>
              <a:rPr lang="en-US" sz="2000" u="sng" baseline="30000" dirty="0" smtClean="0">
                <a:ea typeface="Times New Roman" charset="0"/>
                <a:cs typeface="Times New Roman" charset="0"/>
              </a:rPr>
              <a:t>-3 </a:t>
            </a:r>
            <a:r>
              <a:rPr lang="en-US" sz="2000" u="sng" baseline="30000" dirty="0" err="1" smtClean="0">
                <a:ea typeface="Times New Roman" charset="0"/>
                <a:cs typeface="Times New Roman" charset="0"/>
              </a:rPr>
              <a:t>m</a:t>
            </a:r>
            <a:r>
              <a:rPr lang="en-US" sz="2000" u="sng" baseline="30000" dirty="0" err="1">
                <a:ea typeface="Times New Roman" charset="0"/>
                <a:cs typeface="Times New Roman" charset="0"/>
              </a:rPr>
              <a:t>K</a:t>
            </a:r>
            <a:endParaRPr lang="en-US" sz="2000" u="sng" baseline="-25000" dirty="0" smtClean="0">
              <a:ea typeface="Times New Roman" charset="0"/>
              <a:cs typeface="Times New Roman" charset="0"/>
            </a:endParaRPr>
          </a:p>
          <a:p>
            <a:r>
              <a:rPr lang="en-US" sz="2000" baseline="-25000" dirty="0" smtClean="0">
                <a:ea typeface="Times New Roman" charset="0"/>
                <a:cs typeface="Times New Roman" charset="0"/>
              </a:rPr>
              <a:t>	</a:t>
            </a:r>
            <a:r>
              <a:rPr lang="en-US" sz="2000" dirty="0" err="1" smtClean="0">
                <a:sym typeface="Symbol" charset="2"/>
              </a:rPr>
              <a:t></a:t>
            </a:r>
            <a:endParaRPr lang="en-US" sz="2000" baseline="30000" dirty="0" smtClean="0">
              <a:ea typeface="Times New Roman" charset="0"/>
              <a:cs typeface="Times New Roman" charset="0"/>
            </a:endParaRPr>
          </a:p>
          <a:p>
            <a:r>
              <a:rPr lang="en-US" sz="1000" dirty="0" smtClean="0">
                <a:sym typeface="Symbol" charset="2"/>
              </a:rPr>
              <a:t> </a:t>
            </a:r>
            <a:endParaRPr lang="en-US" sz="1000" dirty="0">
              <a:sym typeface="Symbol" charset="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B_Gian_Timeline"/>
          <p:cNvPicPr>
            <a:picLocks noChangeAspect="1" noChangeArrowheads="1"/>
          </p:cNvPicPr>
          <p:nvPr/>
        </p:nvPicPr>
        <p:blipFill>
          <a:blip r:embed="rId2"/>
          <a:srcRect/>
          <a:stretch>
            <a:fillRect/>
          </a:stretch>
        </p:blipFill>
        <p:spPr bwMode="auto">
          <a:xfrm>
            <a:off x="0" y="347846"/>
            <a:ext cx="9144000" cy="49226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142875"/>
            <a:ext cx="8686800" cy="458587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Precepts of the standard model</a:t>
            </a:r>
          </a:p>
          <a:p>
            <a:pPr lvl="1">
              <a:buFontTx/>
              <a:buChar char="•"/>
            </a:pPr>
            <a:r>
              <a:rPr lang="en-US" sz="3200">
                <a:ea typeface="Times New Roman" charset="0"/>
                <a:cs typeface="Times New Roman" charset="0"/>
              </a:rPr>
              <a:t>The laws of Physics are the same throughout the Universe.</a:t>
            </a:r>
          </a:p>
          <a:p>
            <a:pPr lvl="1">
              <a:buFontTx/>
              <a:buChar char="•"/>
            </a:pPr>
            <a:r>
              <a:rPr lang="en-US" sz="3200">
                <a:ea typeface="Times New Roman" charset="0"/>
                <a:cs typeface="Times New Roman" charset="0"/>
              </a:rPr>
              <a:t>The Universe is expanding</a:t>
            </a:r>
          </a:p>
          <a:p>
            <a:pPr lvl="1">
              <a:buFontTx/>
              <a:buChar char="•"/>
            </a:pPr>
            <a:r>
              <a:rPr lang="en-US" sz="3200">
                <a:ea typeface="Times New Roman" charset="0"/>
                <a:cs typeface="Times New Roman" charset="0"/>
              </a:rPr>
              <a:t>The Universe is isotropic and homogeneous</a:t>
            </a:r>
          </a:p>
          <a:p>
            <a:pPr lvl="1">
              <a:buFontTx/>
              <a:buChar char="•"/>
            </a:pPr>
            <a:r>
              <a:rPr lang="en-US" sz="3200">
                <a:ea typeface="Times New Roman" charset="0"/>
                <a:cs typeface="Times New Roman" charset="0"/>
              </a:rPr>
              <a:t>General relativity works.</a:t>
            </a:r>
          </a:p>
          <a:p>
            <a:pPr lvl="1">
              <a:buFontTx/>
              <a:buChar char="•"/>
            </a:pPr>
            <a:r>
              <a:rPr lang="en-US" sz="3200">
                <a:ea typeface="Times New Roman" charset="0"/>
                <a:cs typeface="Times New Roman" charset="0"/>
              </a:rPr>
              <a:t>The early Universe was hotter than it is today</a:t>
            </a:r>
          </a:p>
          <a:p>
            <a:pPr lvl="1">
              <a:buFontTx/>
              <a:buChar char="•"/>
            </a:pPr>
            <a:r>
              <a:rPr lang="en-US" sz="3200">
                <a:ea typeface="Times New Roman" charset="0"/>
                <a:cs typeface="Times New Roman" charset="0"/>
              </a:rPr>
              <a:t>The Universe is evolving.</a:t>
            </a:r>
          </a:p>
          <a:p>
            <a:pPr lvl="1">
              <a:buFontTx/>
              <a:buChar char="•"/>
            </a:pPr>
            <a:r>
              <a:rPr lang="en-US" sz="3200">
                <a:ea typeface="Times New Roman" charset="0"/>
                <a:cs typeface="Times New Roman" charset="0"/>
              </a:rPr>
              <a:t>The cosmological principle.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fill="hold"/>
                                        <p:tgtEl>
                                          <p:spTgt spid="40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8">
                                            <p:txEl>
                                              <p:pRg st="1" end="1"/>
                                            </p:txEl>
                                          </p:spTgt>
                                        </p:tgtEl>
                                        <p:attrNameLst>
                                          <p:attrName>style.visibility</p:attrName>
                                        </p:attrNameLst>
                                      </p:cBhvr>
                                      <p:to>
                                        <p:strVal val="visible"/>
                                      </p:to>
                                    </p:set>
                                    <p:anim calcmode="lin" valueType="num">
                                      <p:cBhvr>
                                        <p:cTn id="13" dur="500" fill="hold"/>
                                        <p:tgtEl>
                                          <p:spTgt spid="409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8">
                                            <p:txEl>
                                              <p:pRg st="2" end="2"/>
                                            </p:txEl>
                                          </p:spTgt>
                                        </p:tgtEl>
                                        <p:attrNameLst>
                                          <p:attrName>style.visibility</p:attrName>
                                        </p:attrNameLst>
                                      </p:cBhvr>
                                      <p:to>
                                        <p:strVal val="visible"/>
                                      </p:to>
                                    </p:set>
                                    <p:anim calcmode="lin" valueType="num">
                                      <p:cBhvr>
                                        <p:cTn id="19" dur="500" fill="hold"/>
                                        <p:tgtEl>
                                          <p:spTgt spid="409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098">
                                            <p:txEl>
                                              <p:pRg st="3" end="3"/>
                                            </p:txEl>
                                          </p:spTgt>
                                        </p:tgtEl>
                                        <p:attrNameLst>
                                          <p:attrName>style.visibility</p:attrName>
                                        </p:attrNameLst>
                                      </p:cBhvr>
                                      <p:to>
                                        <p:strVal val="visible"/>
                                      </p:to>
                                    </p:set>
                                    <p:anim calcmode="lin" valueType="num">
                                      <p:cBhvr>
                                        <p:cTn id="25" dur="500" fill="hold"/>
                                        <p:tgtEl>
                                          <p:spTgt spid="409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09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098">
                                            <p:txEl>
                                              <p:pRg st="4" end="4"/>
                                            </p:txEl>
                                          </p:spTgt>
                                        </p:tgtEl>
                                        <p:attrNameLst>
                                          <p:attrName>style.visibility</p:attrName>
                                        </p:attrNameLst>
                                      </p:cBhvr>
                                      <p:to>
                                        <p:strVal val="visible"/>
                                      </p:to>
                                    </p:set>
                                    <p:anim calcmode="lin" valueType="num">
                                      <p:cBhvr>
                                        <p:cTn id="31" dur="500" fill="hold"/>
                                        <p:tgtEl>
                                          <p:spTgt spid="409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098">
                                            <p:txEl>
                                              <p:pRg st="5" end="5"/>
                                            </p:txEl>
                                          </p:spTgt>
                                        </p:tgtEl>
                                        <p:attrNameLst>
                                          <p:attrName>style.visibility</p:attrName>
                                        </p:attrNameLst>
                                      </p:cBhvr>
                                      <p:to>
                                        <p:strVal val="visible"/>
                                      </p:to>
                                    </p:set>
                                    <p:anim calcmode="lin" valueType="num">
                                      <p:cBhvr>
                                        <p:cTn id="37" dur="500" fill="hold"/>
                                        <p:tgtEl>
                                          <p:spTgt spid="409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09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098">
                                            <p:txEl>
                                              <p:pRg st="6" end="6"/>
                                            </p:txEl>
                                          </p:spTgt>
                                        </p:tgtEl>
                                        <p:attrNameLst>
                                          <p:attrName>style.visibility</p:attrName>
                                        </p:attrNameLst>
                                      </p:cBhvr>
                                      <p:to>
                                        <p:strVal val="visible"/>
                                      </p:to>
                                    </p:set>
                                    <p:anim calcmode="lin" valueType="num">
                                      <p:cBhvr>
                                        <p:cTn id="43" dur="500" fill="hold"/>
                                        <p:tgtEl>
                                          <p:spTgt spid="409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09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098">
                                            <p:txEl>
                                              <p:pRg st="7" end="7"/>
                                            </p:txEl>
                                          </p:spTgt>
                                        </p:tgtEl>
                                        <p:attrNameLst>
                                          <p:attrName>style.visibility</p:attrName>
                                        </p:attrNameLst>
                                      </p:cBhvr>
                                      <p:to>
                                        <p:strVal val="visible"/>
                                      </p:to>
                                    </p:set>
                                    <p:anim calcmode="lin" valueType="num">
                                      <p:cBhvr>
                                        <p:cTn id="49" dur="500" fill="hold"/>
                                        <p:tgtEl>
                                          <p:spTgt spid="409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098">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bldLvl="2"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pic>
        <p:nvPicPr>
          <p:cNvPr id="15363" name="Picture 3" descr="BB_Gian_Timeline"/>
          <p:cNvPicPr>
            <a:picLocks noChangeAspect="1" noChangeArrowheads="1"/>
          </p:cNvPicPr>
          <p:nvPr/>
        </p:nvPicPr>
        <p:blipFill>
          <a:blip r:embed="rId3"/>
          <a:srcRect r="83186" b="35617"/>
          <a:stretch>
            <a:fillRect/>
          </a:stretch>
        </p:blipFill>
        <p:spPr bwMode="auto">
          <a:xfrm>
            <a:off x="304800" y="635000"/>
            <a:ext cx="1447800" cy="2984500"/>
          </a:xfrm>
          <a:prstGeom prst="rect">
            <a:avLst/>
          </a:prstGeom>
          <a:noFill/>
          <a:ln w="9525">
            <a:noFill/>
            <a:miter lim="800000"/>
            <a:headEnd/>
            <a:tailEnd/>
          </a:ln>
        </p:spPr>
      </p:pic>
      <p:sp>
        <p:nvSpPr>
          <p:cNvPr id="10253" name="Text Box 13"/>
          <p:cNvSpPr txBox="1">
            <a:spLocks noChangeArrowheads="1"/>
          </p:cNvSpPr>
          <p:nvPr/>
        </p:nvSpPr>
        <p:spPr bwMode="auto">
          <a:xfrm>
            <a:off x="2727326" y="904875"/>
            <a:ext cx="6188075" cy="3785651"/>
          </a:xfrm>
          <a:prstGeom prst="rect">
            <a:avLst/>
          </a:prstGeom>
          <a:noFill/>
          <a:ln w="9525">
            <a:noFill/>
            <a:miter lim="800000"/>
            <a:headEnd/>
            <a:tailEnd/>
          </a:ln>
        </p:spPr>
        <p:txBody>
          <a:bodyPr>
            <a:prstTxWarp prst="textNoShape">
              <a:avLst/>
            </a:prstTxWarp>
            <a:spAutoFit/>
          </a:bodyPr>
          <a:lstStyle/>
          <a:p>
            <a:r>
              <a:rPr lang="en-US" sz="3200" u="sng"/>
              <a:t>Before 10</a:t>
            </a:r>
            <a:r>
              <a:rPr lang="en-US" sz="3200" u="sng" baseline="30000"/>
              <a:t>-43</a:t>
            </a:r>
            <a:r>
              <a:rPr lang="en-US" sz="3200" u="sng"/>
              <a:t> seconds:</a:t>
            </a:r>
          </a:p>
          <a:p>
            <a:pPr lvl="1">
              <a:buFontTx/>
              <a:buChar char="•"/>
            </a:pPr>
            <a:r>
              <a:rPr lang="en-US" sz="3200"/>
              <a:t>General Relativity doesn’t work</a:t>
            </a:r>
          </a:p>
          <a:p>
            <a:pPr lvl="1">
              <a:buFontTx/>
              <a:buChar char="•"/>
            </a:pPr>
            <a:r>
              <a:rPr lang="en-US" sz="3200"/>
              <a:t>Don’t yet have a quantum theory of gravity</a:t>
            </a:r>
          </a:p>
          <a:p>
            <a:pPr lvl="1">
              <a:buFontTx/>
              <a:buChar char="•"/>
            </a:pPr>
            <a:r>
              <a:rPr lang="en-US" sz="3200"/>
              <a:t>We think the four forces of nature were unified.</a:t>
            </a:r>
          </a:p>
          <a:p>
            <a:pPr lvl="2"/>
            <a:r>
              <a:rPr lang="en-US"/>
              <a:t>(Um… Gravity, Electromagnetic, Weak Nuclear, and Strong Nuclear)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53">
                                            <p:txEl>
                                              <p:pRg st="0" end="0"/>
                                            </p:txEl>
                                          </p:spTgt>
                                        </p:tgtEl>
                                        <p:attrNameLst>
                                          <p:attrName>style.visibility</p:attrName>
                                        </p:attrNameLst>
                                      </p:cBhvr>
                                      <p:to>
                                        <p:strVal val="visible"/>
                                      </p:to>
                                    </p:set>
                                    <p:anim calcmode="lin" valueType="num">
                                      <p:cBhvr>
                                        <p:cTn id="7" dur="500" fill="hold"/>
                                        <p:tgtEl>
                                          <p:spTgt spid="102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53">
                                            <p:txEl>
                                              <p:pRg st="1" end="1"/>
                                            </p:txEl>
                                          </p:spTgt>
                                        </p:tgtEl>
                                        <p:attrNameLst>
                                          <p:attrName>style.visibility</p:attrName>
                                        </p:attrNameLst>
                                      </p:cBhvr>
                                      <p:to>
                                        <p:strVal val="visible"/>
                                      </p:to>
                                    </p:set>
                                    <p:anim calcmode="lin" valueType="num">
                                      <p:cBhvr>
                                        <p:cTn id="13" dur="500" fill="hold"/>
                                        <p:tgtEl>
                                          <p:spTgt spid="1025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5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53">
                                            <p:txEl>
                                              <p:pRg st="2" end="2"/>
                                            </p:txEl>
                                          </p:spTgt>
                                        </p:tgtEl>
                                        <p:attrNameLst>
                                          <p:attrName>style.visibility</p:attrName>
                                        </p:attrNameLst>
                                      </p:cBhvr>
                                      <p:to>
                                        <p:strVal val="visible"/>
                                      </p:to>
                                    </p:set>
                                    <p:anim calcmode="lin" valueType="num">
                                      <p:cBhvr>
                                        <p:cTn id="19" dur="500" fill="hold"/>
                                        <p:tgtEl>
                                          <p:spTgt spid="1025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5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53">
                                            <p:txEl>
                                              <p:pRg st="3" end="3"/>
                                            </p:txEl>
                                          </p:spTgt>
                                        </p:tgtEl>
                                        <p:attrNameLst>
                                          <p:attrName>style.visibility</p:attrName>
                                        </p:attrNameLst>
                                      </p:cBhvr>
                                      <p:to>
                                        <p:strVal val="visible"/>
                                      </p:to>
                                    </p:set>
                                    <p:anim calcmode="lin" valueType="num">
                                      <p:cBhvr>
                                        <p:cTn id="25" dur="500" fill="hold"/>
                                        <p:tgtEl>
                                          <p:spTgt spid="1025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53">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0253">
                                            <p:txEl>
                                              <p:pRg st="4" end="4"/>
                                            </p:txEl>
                                          </p:spTgt>
                                        </p:tgtEl>
                                        <p:attrNameLst>
                                          <p:attrName>style.visibility</p:attrName>
                                        </p:attrNameLst>
                                      </p:cBhvr>
                                      <p:to>
                                        <p:strVal val="visible"/>
                                      </p:to>
                                    </p:set>
                                    <p:anim calcmode="lin" valueType="num">
                                      <p:cBhvr>
                                        <p:cTn id="29" dur="500" fill="hold"/>
                                        <p:tgtEl>
                                          <p:spTgt spid="1025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5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build="p" bldLvl="2"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5" descr="BB_Gian_Timeline"/>
          <p:cNvPicPr>
            <a:picLocks noChangeAspect="1" noChangeArrowheads="1"/>
          </p:cNvPicPr>
          <p:nvPr/>
        </p:nvPicPr>
        <p:blipFill>
          <a:blip r:embed="rId3"/>
          <a:srcRect r="70796"/>
          <a:stretch>
            <a:fillRect/>
          </a:stretch>
        </p:blipFill>
        <p:spPr bwMode="auto">
          <a:xfrm>
            <a:off x="152400" y="635000"/>
            <a:ext cx="2514600" cy="4635500"/>
          </a:xfrm>
          <a:prstGeom prst="rect">
            <a:avLst/>
          </a:prstGeom>
          <a:noFill/>
          <a:ln w="9525">
            <a:noFill/>
            <a:miter lim="800000"/>
            <a:headEnd/>
            <a:tailEnd/>
          </a:ln>
        </p:spPr>
      </p:pic>
      <p:sp>
        <p:nvSpPr>
          <p:cNvPr id="16387" name="Text Box 2"/>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1268" name="Text Box 4"/>
          <p:cNvSpPr txBox="1">
            <a:spLocks noChangeArrowheads="1"/>
          </p:cNvSpPr>
          <p:nvPr/>
        </p:nvSpPr>
        <p:spPr bwMode="auto">
          <a:xfrm>
            <a:off x="2727326" y="904875"/>
            <a:ext cx="6188075" cy="2062103"/>
          </a:xfrm>
          <a:prstGeom prst="rect">
            <a:avLst/>
          </a:prstGeom>
          <a:noFill/>
          <a:ln w="9525">
            <a:noFill/>
            <a:miter lim="800000"/>
            <a:headEnd/>
            <a:tailEnd/>
          </a:ln>
        </p:spPr>
        <p:txBody>
          <a:bodyPr>
            <a:prstTxWarp prst="textNoShape">
              <a:avLst/>
            </a:prstTxWarp>
            <a:spAutoFit/>
          </a:bodyPr>
          <a:lstStyle/>
          <a:p>
            <a:r>
              <a:rPr lang="en-US" sz="3200" u="sng"/>
              <a:t>10</a:t>
            </a:r>
            <a:r>
              <a:rPr lang="en-US" sz="3200" u="sng" baseline="30000"/>
              <a:t>-43</a:t>
            </a:r>
            <a:r>
              <a:rPr lang="en-US" sz="3200" u="sng"/>
              <a:t> seconds to 10</a:t>
            </a:r>
            <a:r>
              <a:rPr lang="en-US" sz="3200" u="sng" baseline="30000"/>
              <a:t>-35</a:t>
            </a:r>
            <a:r>
              <a:rPr lang="en-US" sz="3200" u="sng"/>
              <a:t> seconds:</a:t>
            </a:r>
          </a:p>
          <a:p>
            <a:pPr lvl="1">
              <a:buFontTx/>
              <a:buChar char="•"/>
            </a:pPr>
            <a:r>
              <a:rPr lang="en-US" sz="3200"/>
              <a:t>Gravity has “condensed” out</a:t>
            </a:r>
          </a:p>
          <a:p>
            <a:pPr lvl="1">
              <a:buFontTx/>
              <a:buChar char="•"/>
            </a:pPr>
            <a:r>
              <a:rPr lang="en-US" sz="3200"/>
              <a:t>No distinction between fundamental particles.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p:cTn id="7" dur="50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p:cTn id="13" dur="5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p:cTn id="19" dur="500" fill="hold"/>
                                        <p:tgtEl>
                                          <p:spTgt spid="1126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bldLvl="2"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5" descr="BB_Gian_Timeline"/>
          <p:cNvPicPr>
            <a:picLocks noChangeAspect="1" noChangeArrowheads="1"/>
          </p:cNvPicPr>
          <p:nvPr/>
        </p:nvPicPr>
        <p:blipFill>
          <a:blip r:embed="rId3"/>
          <a:srcRect l="13274" r="50443"/>
          <a:stretch>
            <a:fillRect/>
          </a:stretch>
        </p:blipFill>
        <p:spPr bwMode="auto">
          <a:xfrm>
            <a:off x="0" y="698500"/>
            <a:ext cx="3124200" cy="4635500"/>
          </a:xfrm>
          <a:prstGeom prst="rect">
            <a:avLst/>
          </a:prstGeom>
          <a:noFill/>
          <a:ln w="9525">
            <a:noFill/>
            <a:miter lim="800000"/>
            <a:headEnd/>
            <a:tailEnd/>
          </a:ln>
        </p:spPr>
      </p:pic>
      <p:sp>
        <p:nvSpPr>
          <p:cNvPr id="17411"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2292" name="Text Box 4"/>
          <p:cNvSpPr txBox="1">
            <a:spLocks noChangeArrowheads="1"/>
          </p:cNvSpPr>
          <p:nvPr/>
        </p:nvSpPr>
        <p:spPr bwMode="auto">
          <a:xfrm>
            <a:off x="3413126" y="889001"/>
            <a:ext cx="5730875" cy="4247317"/>
          </a:xfrm>
          <a:prstGeom prst="rect">
            <a:avLst/>
          </a:prstGeom>
          <a:noFill/>
          <a:ln w="9525">
            <a:noFill/>
            <a:miter lim="800000"/>
            <a:headEnd/>
            <a:tailEnd/>
          </a:ln>
        </p:spPr>
        <p:txBody>
          <a:bodyPr>
            <a:prstTxWarp prst="textNoShape">
              <a:avLst/>
            </a:prstTxWarp>
            <a:spAutoFit/>
          </a:bodyPr>
          <a:lstStyle/>
          <a:p>
            <a:r>
              <a:rPr lang="en-US" sz="2800" u="sng" dirty="0"/>
              <a:t>10</a:t>
            </a:r>
            <a:r>
              <a:rPr lang="en-US" sz="2800" u="sng" baseline="30000" dirty="0"/>
              <a:t>-35</a:t>
            </a:r>
            <a:r>
              <a:rPr lang="en-US" sz="2800" u="sng" dirty="0"/>
              <a:t> seconds to 10</a:t>
            </a:r>
            <a:r>
              <a:rPr lang="en-US" sz="2800" u="sng" baseline="30000" dirty="0"/>
              <a:t>-4</a:t>
            </a:r>
            <a:r>
              <a:rPr lang="en-US" sz="2800" u="sng" dirty="0"/>
              <a:t> seconds:</a:t>
            </a:r>
          </a:p>
          <a:p>
            <a:pPr lvl="1">
              <a:buFontTx/>
              <a:buChar char="•"/>
            </a:pPr>
            <a:r>
              <a:rPr lang="en-US" sz="2800" dirty="0"/>
              <a:t>Strong Nuclear Separate</a:t>
            </a:r>
          </a:p>
          <a:p>
            <a:pPr lvl="1">
              <a:buFontTx/>
              <a:buChar char="•"/>
            </a:pPr>
            <a:r>
              <a:rPr lang="en-US" sz="2800" dirty="0"/>
              <a:t>Quarks are confined</a:t>
            </a:r>
          </a:p>
          <a:p>
            <a:pPr lvl="1">
              <a:buFontTx/>
              <a:buChar char="•"/>
            </a:pPr>
            <a:r>
              <a:rPr lang="en-US" sz="2800" dirty="0" err="1"/>
              <a:t>Hadron</a:t>
            </a:r>
            <a:r>
              <a:rPr lang="en-US" sz="2800" dirty="0"/>
              <a:t> era (Protons and Neutrons are Hadrons)</a:t>
            </a:r>
          </a:p>
          <a:p>
            <a:pPr lvl="2">
              <a:buFontTx/>
              <a:buChar char="•"/>
            </a:pPr>
            <a:r>
              <a:rPr lang="en-US" sz="2800" dirty="0"/>
              <a:t>Energy of photons…</a:t>
            </a:r>
          </a:p>
          <a:p>
            <a:pPr lvl="1">
              <a:buFontTx/>
              <a:buChar char="•"/>
            </a:pPr>
            <a:r>
              <a:rPr lang="en-US" sz="2800" dirty="0"/>
              <a:t>Roughly equal Matter and Anti matter being created and destroyed.</a:t>
            </a:r>
          </a:p>
          <a:p>
            <a:pPr lvl="1">
              <a:buFontTx/>
              <a:buChar char="•"/>
            </a:pPr>
            <a:r>
              <a:rPr lang="en-US" sz="2800" dirty="0"/>
              <a:t>Slight imbalance of Matter</a:t>
            </a:r>
          </a:p>
          <a:p>
            <a:pPr lvl="3"/>
            <a:r>
              <a:rPr lang="en-US" sz="2000" dirty="0"/>
              <a:t>(1 in 10</a:t>
            </a:r>
            <a:r>
              <a:rPr lang="en-US" sz="2000" baseline="30000" dirty="0"/>
              <a:t>9</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p:cTn id="7" dur="500" fill="hold"/>
                                        <p:tgtEl>
                                          <p:spTgt spid="122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p:cTn id="13" dur="500" fill="hold"/>
                                        <p:tgtEl>
                                          <p:spTgt spid="1229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29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p:cTn id="19" dur="500" fill="hold"/>
                                        <p:tgtEl>
                                          <p:spTgt spid="1229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29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p:cTn id="25" dur="500" fill="hold"/>
                                        <p:tgtEl>
                                          <p:spTgt spid="1229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292">
                                            <p:txEl>
                                              <p:pRg st="3" end="3"/>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2292">
                                            <p:txEl>
                                              <p:pRg st="4" end="4"/>
                                            </p:txEl>
                                          </p:spTgt>
                                        </p:tgtEl>
                                        <p:attrNameLst>
                                          <p:attrName>style.visibility</p:attrName>
                                        </p:attrNameLst>
                                      </p:cBhvr>
                                      <p:to>
                                        <p:strVal val="visible"/>
                                      </p:to>
                                    </p:set>
                                    <p:anim calcmode="lin" valueType="num">
                                      <p:cBhvr>
                                        <p:cTn id="29" dur="500" fill="hold"/>
                                        <p:tgtEl>
                                          <p:spTgt spid="1229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229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2292">
                                            <p:txEl>
                                              <p:pRg st="5" end="5"/>
                                            </p:txEl>
                                          </p:spTgt>
                                        </p:tgtEl>
                                        <p:attrNameLst>
                                          <p:attrName>style.visibility</p:attrName>
                                        </p:attrNameLst>
                                      </p:cBhvr>
                                      <p:to>
                                        <p:strVal val="visible"/>
                                      </p:to>
                                    </p:set>
                                    <p:anim calcmode="lin" valueType="num">
                                      <p:cBhvr>
                                        <p:cTn id="35" dur="500" fill="hold"/>
                                        <p:tgtEl>
                                          <p:spTgt spid="1229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229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2292">
                                            <p:txEl>
                                              <p:pRg st="6" end="6"/>
                                            </p:txEl>
                                          </p:spTgt>
                                        </p:tgtEl>
                                        <p:attrNameLst>
                                          <p:attrName>style.visibility</p:attrName>
                                        </p:attrNameLst>
                                      </p:cBhvr>
                                      <p:to>
                                        <p:strVal val="visible"/>
                                      </p:to>
                                    </p:set>
                                    <p:anim calcmode="lin" valueType="num">
                                      <p:cBhvr>
                                        <p:cTn id="41" dur="500" fill="hold"/>
                                        <p:tgtEl>
                                          <p:spTgt spid="12292">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2292">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12292">
                                            <p:txEl>
                                              <p:pRg st="7" end="7"/>
                                            </p:txEl>
                                          </p:spTgt>
                                        </p:tgtEl>
                                        <p:attrNameLst>
                                          <p:attrName>style.visibility</p:attrName>
                                        </p:attrNameLst>
                                      </p:cBhvr>
                                      <p:to>
                                        <p:strVal val="visible"/>
                                      </p:to>
                                    </p:set>
                                    <p:anim calcmode="lin" valueType="num">
                                      <p:cBhvr>
                                        <p:cTn id="45" dur="500" fill="hold"/>
                                        <p:tgtEl>
                                          <p:spTgt spid="12292">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1229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bldLvl="2"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BB_Gian_Timeline"/>
          <p:cNvPicPr>
            <a:picLocks noChangeAspect="1" noChangeArrowheads="1"/>
          </p:cNvPicPr>
          <p:nvPr/>
        </p:nvPicPr>
        <p:blipFill>
          <a:blip r:embed="rId3"/>
          <a:srcRect l="24779" r="38937"/>
          <a:stretch>
            <a:fillRect/>
          </a:stretch>
        </p:blipFill>
        <p:spPr bwMode="auto">
          <a:xfrm>
            <a:off x="228600" y="762000"/>
            <a:ext cx="3124200" cy="4635500"/>
          </a:xfrm>
          <a:prstGeom prst="rect">
            <a:avLst/>
          </a:prstGeom>
          <a:noFill/>
          <a:ln w="9525">
            <a:noFill/>
            <a:miter lim="800000"/>
            <a:headEnd/>
            <a:tailEnd/>
          </a:ln>
        </p:spPr>
      </p:pic>
      <p:sp>
        <p:nvSpPr>
          <p:cNvPr id="18435"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4340" name="Text Box 4"/>
          <p:cNvSpPr txBox="1">
            <a:spLocks noChangeArrowheads="1"/>
          </p:cNvSpPr>
          <p:nvPr/>
        </p:nvSpPr>
        <p:spPr bwMode="auto">
          <a:xfrm>
            <a:off x="3413126" y="889001"/>
            <a:ext cx="5730875" cy="4278094"/>
          </a:xfrm>
          <a:prstGeom prst="rect">
            <a:avLst/>
          </a:prstGeom>
          <a:noFill/>
          <a:ln w="9525">
            <a:noFill/>
            <a:miter lim="800000"/>
            <a:headEnd/>
            <a:tailEnd/>
          </a:ln>
        </p:spPr>
        <p:txBody>
          <a:bodyPr>
            <a:prstTxWarp prst="textNoShape">
              <a:avLst/>
            </a:prstTxWarp>
            <a:spAutoFit/>
          </a:bodyPr>
          <a:lstStyle/>
          <a:p>
            <a:r>
              <a:rPr lang="en-US" sz="3200" u="sng" dirty="0"/>
              <a:t>10</a:t>
            </a:r>
            <a:r>
              <a:rPr lang="en-US" sz="3200" u="sng" baseline="30000" dirty="0"/>
              <a:t>-4</a:t>
            </a:r>
            <a:r>
              <a:rPr lang="en-US" sz="3200" u="sng" dirty="0"/>
              <a:t> seconds to 10 seconds:</a:t>
            </a:r>
          </a:p>
          <a:p>
            <a:pPr lvl="1">
              <a:buFontTx/>
              <a:buChar char="•"/>
            </a:pPr>
            <a:r>
              <a:rPr lang="en-US" sz="3200" dirty="0"/>
              <a:t>Photon Energy drops below mass of Hadrons</a:t>
            </a:r>
          </a:p>
          <a:p>
            <a:pPr lvl="1">
              <a:buFontTx/>
              <a:buChar char="•"/>
            </a:pPr>
            <a:r>
              <a:rPr lang="en-US" sz="3200" dirty="0" err="1"/>
              <a:t>Hadron</a:t>
            </a:r>
            <a:r>
              <a:rPr lang="en-US" sz="3200" dirty="0"/>
              <a:t> matter annihilates </a:t>
            </a:r>
            <a:r>
              <a:rPr lang="en-US" sz="3200" dirty="0" err="1"/>
              <a:t>Hadron</a:t>
            </a:r>
            <a:r>
              <a:rPr lang="en-US" sz="3200" dirty="0"/>
              <a:t> anti matter</a:t>
            </a:r>
          </a:p>
          <a:p>
            <a:pPr lvl="1">
              <a:buFontTx/>
              <a:buChar char="•"/>
            </a:pPr>
            <a:r>
              <a:rPr lang="en-US" sz="3200" dirty="0"/>
              <a:t>Lepton era </a:t>
            </a:r>
            <a:r>
              <a:rPr lang="en-US" dirty="0"/>
              <a:t>(electrons, positrons, neutrinos)  (there are also photons around)</a:t>
            </a:r>
          </a:p>
          <a:p>
            <a:pPr lvl="1">
              <a:buFontTx/>
              <a:buChar char="•"/>
            </a:pPr>
            <a:r>
              <a:rPr lang="en-US" sz="3200" dirty="0"/>
              <a:t>Lepton eat lepton universe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5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p:cTn id="13" dur="5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4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p:cTn id="19" dur="5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4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p:cTn id="25" dur="500" fill="hold"/>
                                        <p:tgtEl>
                                          <p:spTgt spid="1434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4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340">
                                            <p:txEl>
                                              <p:pRg st="4" end="4"/>
                                            </p:txEl>
                                          </p:spTgt>
                                        </p:tgtEl>
                                        <p:attrNameLst>
                                          <p:attrName>style.visibility</p:attrName>
                                        </p:attrNameLst>
                                      </p:cBhvr>
                                      <p:to>
                                        <p:strVal val="visible"/>
                                      </p:to>
                                    </p:set>
                                    <p:anim calcmode="lin" valueType="num">
                                      <p:cBhvr>
                                        <p:cTn id="31" dur="500" fill="hold"/>
                                        <p:tgtEl>
                                          <p:spTgt spid="1434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4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bldLvl="2"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7" descr="BB_Gian_Timeline"/>
          <p:cNvPicPr>
            <a:picLocks noChangeAspect="1" noChangeArrowheads="1"/>
          </p:cNvPicPr>
          <p:nvPr/>
        </p:nvPicPr>
        <p:blipFill>
          <a:blip r:embed="rId3"/>
          <a:srcRect l="49557" r="12389"/>
          <a:stretch>
            <a:fillRect/>
          </a:stretch>
        </p:blipFill>
        <p:spPr bwMode="auto">
          <a:xfrm>
            <a:off x="128588" y="825500"/>
            <a:ext cx="3276600" cy="4635500"/>
          </a:xfrm>
          <a:prstGeom prst="rect">
            <a:avLst/>
          </a:prstGeom>
          <a:noFill/>
          <a:ln w="9525">
            <a:noFill/>
            <a:miter lim="800000"/>
            <a:headEnd/>
            <a:tailEnd/>
          </a:ln>
        </p:spPr>
      </p:pic>
      <p:sp>
        <p:nvSpPr>
          <p:cNvPr id="19459"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3316" name="Text Box 4"/>
          <p:cNvSpPr txBox="1">
            <a:spLocks noChangeArrowheads="1"/>
          </p:cNvSpPr>
          <p:nvPr/>
        </p:nvSpPr>
        <p:spPr bwMode="auto">
          <a:xfrm>
            <a:off x="3276601" y="687917"/>
            <a:ext cx="5959475" cy="4031873"/>
          </a:xfrm>
          <a:prstGeom prst="rect">
            <a:avLst/>
          </a:prstGeom>
          <a:noFill/>
          <a:ln w="9525">
            <a:noFill/>
            <a:miter lim="800000"/>
            <a:headEnd/>
            <a:tailEnd/>
          </a:ln>
        </p:spPr>
        <p:txBody>
          <a:bodyPr>
            <a:prstTxWarp prst="textNoShape">
              <a:avLst/>
            </a:prstTxWarp>
            <a:spAutoFit/>
          </a:bodyPr>
          <a:lstStyle/>
          <a:p>
            <a:r>
              <a:rPr lang="en-US" sz="3200" u="sng"/>
              <a:t>10 seconds to .38 x 10</a:t>
            </a:r>
            <a:r>
              <a:rPr lang="en-US" sz="3200" u="sng" baseline="30000"/>
              <a:t>6</a:t>
            </a:r>
            <a:r>
              <a:rPr lang="en-US" sz="3200" u="sng"/>
              <a:t> years:</a:t>
            </a:r>
          </a:p>
          <a:p>
            <a:pPr lvl="1">
              <a:buFontTx/>
              <a:buChar char="•"/>
            </a:pPr>
            <a:r>
              <a:rPr lang="en-US" sz="3200"/>
              <a:t>Thermal Energy drops below mass of Leptons</a:t>
            </a:r>
          </a:p>
          <a:p>
            <a:pPr lvl="1">
              <a:buFontTx/>
              <a:buChar char="•"/>
            </a:pPr>
            <a:r>
              <a:rPr lang="en-US" sz="3200"/>
              <a:t>Lepton matter annihilates Lepton anti matter</a:t>
            </a:r>
          </a:p>
          <a:p>
            <a:pPr lvl="1">
              <a:buFontTx/>
              <a:buChar char="•"/>
            </a:pPr>
            <a:r>
              <a:rPr lang="en-US" sz="3200"/>
              <a:t>Slight imbalance of Matter persists to this day</a:t>
            </a:r>
            <a:r>
              <a:rPr lang="en-US"/>
              <a:t>(1 in 10</a:t>
            </a:r>
            <a:r>
              <a:rPr lang="en-US" baseline="30000"/>
              <a:t>9</a:t>
            </a:r>
            <a:r>
              <a:rPr lang="en-US"/>
              <a:t>)</a:t>
            </a:r>
            <a:r>
              <a:rPr lang="en-US" sz="3200"/>
              <a:t> </a:t>
            </a:r>
          </a:p>
          <a:p>
            <a:pPr lvl="1">
              <a:buFontTx/>
              <a:buChar char="•"/>
            </a:pPr>
            <a:r>
              <a:rPr lang="en-US" sz="3200"/>
              <a:t>Radiation era </a:t>
            </a:r>
            <a:r>
              <a:rPr lang="en-US"/>
              <a:t>(neutrinos,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p:cTn id="13" dur="5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1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p:cTn id="19" dur="5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p:cTn id="25" dur="5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1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p:cTn id="31" dur="5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31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bldLvl="2"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descr="BB_Gian_Timeline"/>
          <p:cNvPicPr>
            <a:picLocks noChangeAspect="1" noChangeArrowheads="1"/>
          </p:cNvPicPr>
          <p:nvPr/>
        </p:nvPicPr>
        <p:blipFill>
          <a:blip r:embed="rId3"/>
          <a:srcRect l="73729" r="-1163"/>
          <a:stretch>
            <a:fillRect/>
          </a:stretch>
        </p:blipFill>
        <p:spPr bwMode="auto">
          <a:xfrm>
            <a:off x="228600" y="762000"/>
            <a:ext cx="2362200" cy="4635500"/>
          </a:xfrm>
          <a:prstGeom prst="rect">
            <a:avLst/>
          </a:prstGeom>
          <a:noFill/>
          <a:ln w="9525">
            <a:noFill/>
            <a:miter lim="800000"/>
            <a:headEnd/>
            <a:tailEnd/>
          </a:ln>
        </p:spPr>
      </p:pic>
      <p:sp>
        <p:nvSpPr>
          <p:cNvPr id="20483"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5364" name="Text Box 4"/>
          <p:cNvSpPr txBox="1">
            <a:spLocks noChangeArrowheads="1"/>
          </p:cNvSpPr>
          <p:nvPr/>
        </p:nvSpPr>
        <p:spPr bwMode="auto">
          <a:xfrm>
            <a:off x="2743200" y="624417"/>
            <a:ext cx="6400800" cy="4832093"/>
          </a:xfrm>
          <a:prstGeom prst="rect">
            <a:avLst/>
          </a:prstGeom>
          <a:noFill/>
          <a:ln w="9525">
            <a:noFill/>
            <a:miter lim="800000"/>
            <a:headEnd/>
            <a:tailEnd/>
          </a:ln>
        </p:spPr>
        <p:txBody>
          <a:bodyPr>
            <a:prstTxWarp prst="textNoShape">
              <a:avLst/>
            </a:prstTxWarp>
            <a:spAutoFit/>
          </a:bodyPr>
          <a:lstStyle/>
          <a:p>
            <a:r>
              <a:rPr lang="en-US" sz="2800" u="sng" dirty="0"/>
              <a:t>.38 </a:t>
            </a:r>
            <a:r>
              <a:rPr lang="en-US" sz="2800" u="sng" dirty="0" err="1"/>
              <a:t>x</a:t>
            </a:r>
            <a:r>
              <a:rPr lang="en-US" sz="2800" u="sng" dirty="0"/>
              <a:t> 10</a:t>
            </a:r>
            <a:r>
              <a:rPr lang="en-US" sz="2800" u="sng" baseline="30000" dirty="0"/>
              <a:t>6</a:t>
            </a:r>
            <a:r>
              <a:rPr lang="en-US" sz="2800" u="sng" dirty="0"/>
              <a:t> years to Present:</a:t>
            </a:r>
          </a:p>
          <a:p>
            <a:pPr lvl="1">
              <a:buFontTx/>
              <a:buChar char="•"/>
            </a:pPr>
            <a:r>
              <a:rPr lang="en-US" sz="2800" dirty="0"/>
              <a:t>Thermal energy drops below binding energy of atomic electrons</a:t>
            </a:r>
          </a:p>
          <a:p>
            <a:pPr lvl="1">
              <a:buFontTx/>
              <a:buChar char="•"/>
            </a:pPr>
            <a:r>
              <a:rPr lang="en-US" sz="2800" dirty="0"/>
              <a:t>Atoms are born </a:t>
            </a:r>
          </a:p>
          <a:p>
            <a:pPr lvl="1">
              <a:buFontTx/>
              <a:buChar char="•"/>
            </a:pPr>
            <a:r>
              <a:rPr lang="en-US" sz="2800" dirty="0"/>
              <a:t>Photons de-couple from matter (To become CMBR)</a:t>
            </a:r>
          </a:p>
          <a:p>
            <a:pPr lvl="1">
              <a:buFontTx/>
              <a:buChar char="•"/>
            </a:pPr>
            <a:r>
              <a:rPr lang="en-US" sz="2800" dirty="0"/>
              <a:t>Expansion of the Universe stretches out radiation</a:t>
            </a:r>
          </a:p>
          <a:p>
            <a:pPr lvl="1">
              <a:buFontTx/>
              <a:buChar char="•"/>
            </a:pPr>
            <a:r>
              <a:rPr lang="en-US" sz="2800" dirty="0"/>
              <a:t>Universe is now matter dominated.</a:t>
            </a:r>
          </a:p>
          <a:p>
            <a:pPr lvl="1">
              <a:buFontTx/>
              <a:buChar char="•"/>
            </a:pPr>
            <a:r>
              <a:rPr lang="en-US" sz="2800" dirty="0"/>
              <a:t>Soon after atoms form, stars and galaxies form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p:cTn id="7" dur="500" fill="hold"/>
                                        <p:tgtEl>
                                          <p:spTgt spid="153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p:cTn id="13" dur="500" fill="hold"/>
                                        <p:tgtEl>
                                          <p:spTgt spid="1536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36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p:cTn id="19"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36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p:cTn id="25" dur="500" fill="hold"/>
                                        <p:tgtEl>
                                          <p:spTgt spid="1536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36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5364">
                                            <p:txEl>
                                              <p:pRg st="4" end="4"/>
                                            </p:txEl>
                                          </p:spTgt>
                                        </p:tgtEl>
                                        <p:attrNameLst>
                                          <p:attrName>style.visibility</p:attrName>
                                        </p:attrNameLst>
                                      </p:cBhvr>
                                      <p:to>
                                        <p:strVal val="visible"/>
                                      </p:to>
                                    </p:set>
                                    <p:anim calcmode="lin" valueType="num">
                                      <p:cBhvr>
                                        <p:cTn id="31" dur="500" fill="hold"/>
                                        <p:tgtEl>
                                          <p:spTgt spid="1536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6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5364">
                                            <p:txEl>
                                              <p:pRg st="5" end="5"/>
                                            </p:txEl>
                                          </p:spTgt>
                                        </p:tgtEl>
                                        <p:attrNameLst>
                                          <p:attrName>style.visibility</p:attrName>
                                        </p:attrNameLst>
                                      </p:cBhvr>
                                      <p:to>
                                        <p:strVal val="visible"/>
                                      </p:to>
                                    </p:set>
                                    <p:anim calcmode="lin" valueType="num">
                                      <p:cBhvr>
                                        <p:cTn id="37" dur="500" fill="hold"/>
                                        <p:tgtEl>
                                          <p:spTgt spid="1536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36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364">
                                            <p:txEl>
                                              <p:pRg st="6" end="6"/>
                                            </p:txEl>
                                          </p:spTgt>
                                        </p:tgtEl>
                                        <p:attrNameLst>
                                          <p:attrName>style.visibility</p:attrName>
                                        </p:attrNameLst>
                                      </p:cBhvr>
                                      <p:to>
                                        <p:strVal val="visible"/>
                                      </p:to>
                                    </p:set>
                                    <p:anim calcmode="lin" valueType="num">
                                      <p:cBhvr>
                                        <p:cTn id="43" dur="500" fill="hold"/>
                                        <p:tgtEl>
                                          <p:spTgt spid="1536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5364">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bldLvl="2"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descr="BB_Gian_Timeline"/>
          <p:cNvPicPr>
            <a:picLocks noChangeAspect="1" noChangeArrowheads="1"/>
          </p:cNvPicPr>
          <p:nvPr/>
        </p:nvPicPr>
        <p:blipFill>
          <a:blip r:embed="rId3"/>
          <a:srcRect l="60455" r="6802"/>
          <a:stretch>
            <a:fillRect/>
          </a:stretch>
        </p:blipFill>
        <p:spPr bwMode="auto">
          <a:xfrm>
            <a:off x="152400" y="698500"/>
            <a:ext cx="1219200" cy="4635500"/>
          </a:xfrm>
          <a:prstGeom prst="rect">
            <a:avLst/>
          </a:prstGeom>
          <a:noFill/>
          <a:ln w="9525">
            <a:noFill/>
            <a:miter lim="800000"/>
            <a:headEnd/>
            <a:tailEnd/>
          </a:ln>
        </p:spPr>
      </p:pic>
      <p:sp>
        <p:nvSpPr>
          <p:cNvPr id="21507"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The Standard Model</a:t>
            </a:r>
            <a:endParaRPr lang="en-US" sz="3200"/>
          </a:p>
        </p:txBody>
      </p:sp>
      <p:sp>
        <p:nvSpPr>
          <p:cNvPr id="16388" name="Text Box 4"/>
          <p:cNvSpPr txBox="1">
            <a:spLocks noChangeArrowheads="1"/>
          </p:cNvSpPr>
          <p:nvPr/>
        </p:nvSpPr>
        <p:spPr bwMode="auto">
          <a:xfrm>
            <a:off x="1447800" y="1079501"/>
            <a:ext cx="7467600" cy="4062650"/>
          </a:xfrm>
          <a:prstGeom prst="rect">
            <a:avLst/>
          </a:prstGeom>
          <a:noFill/>
          <a:ln w="9525">
            <a:noFill/>
            <a:miter lim="800000"/>
            <a:headEnd/>
            <a:tailEnd/>
          </a:ln>
        </p:spPr>
        <p:txBody>
          <a:bodyPr>
            <a:prstTxWarp prst="textNoShape">
              <a:avLst/>
            </a:prstTxWarp>
            <a:spAutoFit/>
          </a:bodyPr>
          <a:lstStyle/>
          <a:p>
            <a:pPr lvl="1">
              <a:buFontTx/>
              <a:buChar char="•"/>
            </a:pPr>
            <a:r>
              <a:rPr lang="en-US" dirty="0"/>
              <a:t> About 2 or 3 minutes after the Big Bang, fusion occurs.</a:t>
            </a:r>
          </a:p>
          <a:p>
            <a:pPr lvl="1">
              <a:buFontTx/>
              <a:buChar char="•"/>
            </a:pPr>
            <a:r>
              <a:rPr lang="en-US" baseline="30000" dirty="0"/>
              <a:t>1</a:t>
            </a:r>
            <a:r>
              <a:rPr lang="en-US" dirty="0"/>
              <a:t>H, </a:t>
            </a:r>
            <a:r>
              <a:rPr lang="en-US" baseline="30000" dirty="0"/>
              <a:t>2</a:t>
            </a:r>
            <a:r>
              <a:rPr lang="en-US" dirty="0"/>
              <a:t>H, </a:t>
            </a:r>
            <a:r>
              <a:rPr lang="en-US" baseline="30000" dirty="0"/>
              <a:t>3</a:t>
            </a:r>
            <a:r>
              <a:rPr lang="en-US" dirty="0"/>
              <a:t>H, </a:t>
            </a:r>
            <a:r>
              <a:rPr lang="en-US" baseline="30000" dirty="0"/>
              <a:t>4</a:t>
            </a:r>
            <a:r>
              <a:rPr lang="en-US" dirty="0"/>
              <a:t>He…maybe some Lithium…are created </a:t>
            </a:r>
            <a:r>
              <a:rPr lang="en-US" sz="1800" dirty="0"/>
              <a:t>(No A = 5 or 8)</a:t>
            </a:r>
          </a:p>
          <a:p>
            <a:pPr lvl="1">
              <a:buFontTx/>
              <a:buChar char="•"/>
            </a:pPr>
            <a:r>
              <a:rPr lang="en-US" dirty="0"/>
              <a:t>BBN theory predicts that 75% of matter be Hydrogen, and 25% Helium.</a:t>
            </a:r>
          </a:p>
          <a:p>
            <a:pPr lvl="1">
              <a:buFontTx/>
              <a:buChar char="•"/>
            </a:pPr>
            <a:r>
              <a:rPr lang="en-US" dirty="0"/>
              <a:t>This is what we see today.</a:t>
            </a:r>
          </a:p>
          <a:p>
            <a:pPr lvl="1">
              <a:buFontTx/>
              <a:buChar char="•"/>
            </a:pPr>
            <a:r>
              <a:rPr lang="en-US" dirty="0"/>
              <a:t>Stars forge heavy elements later.</a:t>
            </a:r>
          </a:p>
          <a:p>
            <a:pPr lvl="1">
              <a:buFontTx/>
              <a:buChar char="•"/>
            </a:pPr>
            <a:r>
              <a:rPr lang="en-US" dirty="0"/>
              <a:t>Older stars should have fewer heavy elements than new ones.</a:t>
            </a:r>
          </a:p>
          <a:p>
            <a:pPr lvl="1">
              <a:buFontTx/>
              <a:buChar char="•"/>
            </a:pPr>
            <a:r>
              <a:rPr lang="en-US" dirty="0"/>
              <a:t>This is what we see today.</a:t>
            </a:r>
          </a:p>
        </p:txBody>
      </p:sp>
      <p:sp>
        <p:nvSpPr>
          <p:cNvPr id="21509" name="Rectangle 5"/>
          <p:cNvSpPr>
            <a:spLocks noChangeArrowheads="1"/>
          </p:cNvSpPr>
          <p:nvPr/>
        </p:nvSpPr>
        <p:spPr bwMode="auto">
          <a:xfrm>
            <a:off x="1447801" y="635000"/>
            <a:ext cx="5038559" cy="584776"/>
          </a:xfrm>
          <a:prstGeom prst="rect">
            <a:avLst/>
          </a:prstGeom>
          <a:noFill/>
          <a:ln w="9525">
            <a:noFill/>
            <a:miter lim="800000"/>
            <a:headEnd/>
            <a:tailEnd/>
          </a:ln>
        </p:spPr>
        <p:txBody>
          <a:bodyPr wrap="none">
            <a:prstTxWarp prst="textNoShape">
              <a:avLst/>
            </a:prstTxWarp>
            <a:spAutoFit/>
          </a:bodyPr>
          <a:lstStyle/>
          <a:p>
            <a:r>
              <a:rPr lang="en-US" sz="3200" u="sng"/>
              <a:t>Meanwhile back at the ranch: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p:cTn id="7" dur="5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p:cTn id="13" dur="5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p:cTn id="19" dur="5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p:cTn id="25" dur="5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p:cTn id="31" dur="5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6388">
                                            <p:txEl>
                                              <p:pRg st="5" end="5"/>
                                            </p:txEl>
                                          </p:spTgt>
                                        </p:tgtEl>
                                        <p:attrNameLst>
                                          <p:attrName>style.visibility</p:attrName>
                                        </p:attrNameLst>
                                      </p:cBhvr>
                                      <p:to>
                                        <p:strVal val="visible"/>
                                      </p:to>
                                    </p:set>
                                    <p:anim calcmode="lin" valueType="num">
                                      <p:cBhvr>
                                        <p:cTn id="37" dur="500" fill="hold"/>
                                        <p:tgtEl>
                                          <p:spTgt spid="1638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38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6388">
                                            <p:txEl>
                                              <p:pRg st="6" end="6"/>
                                            </p:txEl>
                                          </p:spTgt>
                                        </p:tgtEl>
                                        <p:attrNameLst>
                                          <p:attrName>style.visibility</p:attrName>
                                        </p:attrNameLst>
                                      </p:cBhvr>
                                      <p:to>
                                        <p:strVal val="visible"/>
                                      </p:to>
                                    </p:set>
                                    <p:anim calcmode="lin" valueType="num">
                                      <p:cBhvr>
                                        <p:cTn id="43" dur="500" fill="hold"/>
                                        <p:tgtEl>
                                          <p:spTgt spid="1638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38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bldLvl="2"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a:srcRect/>
          <a:stretch>
            <a:fillRect/>
          </a:stretch>
        </p:blipFill>
        <p:spPr bwMode="auto">
          <a:xfrm>
            <a:off x="115888" y="112448"/>
            <a:ext cx="8913812" cy="5491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142875"/>
            <a:ext cx="8686800" cy="5570756"/>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p>
          <a:p>
            <a:pPr>
              <a:buFontTx/>
              <a:buChar char="•"/>
            </a:pPr>
            <a:r>
              <a:rPr lang="en-US" sz="3200">
                <a:ea typeface="Times New Roman" charset="0"/>
                <a:cs typeface="Times New Roman" charset="0"/>
              </a:rPr>
              <a:t>1916 Einstein’s General relativity predicts that the Universe is either expanding or contracting</a:t>
            </a:r>
          </a:p>
          <a:p>
            <a:pPr>
              <a:buFontTx/>
              <a:buChar char="•"/>
            </a:pPr>
            <a:r>
              <a:rPr lang="en-US" sz="3200">
                <a:ea typeface="Times New Roman" charset="0"/>
                <a:cs typeface="Times New Roman" charset="0"/>
              </a:rPr>
              <a:t>1920s Hubble discovers the expansion of the Universe.</a:t>
            </a:r>
          </a:p>
          <a:p>
            <a:pPr>
              <a:buFontTx/>
              <a:buChar char="•"/>
            </a:pPr>
            <a:r>
              <a:rPr lang="en-US" sz="3200">
                <a:ea typeface="Times New Roman" charset="0"/>
                <a:cs typeface="Times New Roman" charset="0"/>
              </a:rPr>
              <a:t>1940s Gamow et al work on a Big Bang model:</a:t>
            </a:r>
          </a:p>
          <a:p>
            <a:pPr lvl="1">
              <a:buFontTx/>
              <a:buChar char="•"/>
            </a:pPr>
            <a:r>
              <a:rPr lang="en-US" sz="3200">
                <a:ea typeface="Times New Roman" charset="0"/>
                <a:cs typeface="Times New Roman" charset="0"/>
              </a:rPr>
              <a:t>If space is expanding, then it was once small</a:t>
            </a:r>
          </a:p>
          <a:p>
            <a:pPr lvl="1">
              <a:buFontTx/>
              <a:buChar char="•"/>
            </a:pPr>
            <a:r>
              <a:rPr lang="en-US" sz="3200">
                <a:ea typeface="Times New Roman" charset="0"/>
                <a:cs typeface="Times New Roman" charset="0"/>
              </a:rPr>
              <a:t>If it was small, it was hot. (Adiabatic expansion cools)</a:t>
            </a:r>
          </a:p>
          <a:p>
            <a:pPr lvl="1">
              <a:buFontTx/>
              <a:buChar char="•"/>
            </a:pPr>
            <a:r>
              <a:rPr lang="en-US" sz="3200">
                <a:ea typeface="Times New Roman" charset="0"/>
                <a:cs typeface="Times New Roman" charset="0"/>
              </a:rPr>
              <a:t>If it was once hot, it should be a little warm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p:cTn id="7" dur="500" fill="hold"/>
                                        <p:tgtEl>
                                          <p:spTgt spid="204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p:cTn id="13" dur="500" fill="hold"/>
                                        <p:tgtEl>
                                          <p:spTgt spid="2048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anim calcmode="lin" valueType="num">
                                      <p:cBhvr>
                                        <p:cTn id="19" dur="500" fill="hold"/>
                                        <p:tgtEl>
                                          <p:spTgt spid="2048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048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482">
                                            <p:txEl>
                                              <p:pRg st="3" end="3"/>
                                            </p:txEl>
                                          </p:spTgt>
                                        </p:tgtEl>
                                        <p:attrNameLst>
                                          <p:attrName>style.visibility</p:attrName>
                                        </p:attrNameLst>
                                      </p:cBhvr>
                                      <p:to>
                                        <p:strVal val="visible"/>
                                      </p:to>
                                    </p:set>
                                    <p:anim calcmode="lin" valueType="num">
                                      <p:cBhvr>
                                        <p:cTn id="25" dur="500" fill="hold"/>
                                        <p:tgtEl>
                                          <p:spTgt spid="2048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048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0482">
                                            <p:txEl>
                                              <p:pRg st="4" end="4"/>
                                            </p:txEl>
                                          </p:spTgt>
                                        </p:tgtEl>
                                        <p:attrNameLst>
                                          <p:attrName>style.visibility</p:attrName>
                                        </p:attrNameLst>
                                      </p:cBhvr>
                                      <p:to>
                                        <p:strVal val="visible"/>
                                      </p:to>
                                    </p:set>
                                    <p:anim calcmode="lin" valueType="num">
                                      <p:cBhvr>
                                        <p:cTn id="31" dur="500" fill="hold"/>
                                        <p:tgtEl>
                                          <p:spTgt spid="2048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048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0482">
                                            <p:txEl>
                                              <p:pRg st="5" end="5"/>
                                            </p:txEl>
                                          </p:spTgt>
                                        </p:tgtEl>
                                        <p:attrNameLst>
                                          <p:attrName>style.visibility</p:attrName>
                                        </p:attrNameLst>
                                      </p:cBhvr>
                                      <p:to>
                                        <p:strVal val="visible"/>
                                      </p:to>
                                    </p:set>
                                    <p:anim calcmode="lin" valueType="num">
                                      <p:cBhvr>
                                        <p:cTn id="37" dur="500" fill="hold"/>
                                        <p:tgtEl>
                                          <p:spTgt spid="2048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048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0482">
                                            <p:txEl>
                                              <p:pRg st="6" end="6"/>
                                            </p:txEl>
                                          </p:spTgt>
                                        </p:tgtEl>
                                        <p:attrNameLst>
                                          <p:attrName>style.visibility</p:attrName>
                                        </p:attrNameLst>
                                      </p:cBhvr>
                                      <p:to>
                                        <p:strVal val="visible"/>
                                      </p:to>
                                    </p:set>
                                    <p:anim calcmode="lin" valueType="num">
                                      <p:cBhvr>
                                        <p:cTn id="43" dur="500" fill="hold"/>
                                        <p:tgtEl>
                                          <p:spTgt spid="20482">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048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2"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635000"/>
            <a:ext cx="8610600" cy="4031873"/>
          </a:xfrm>
          <a:prstGeom prst="rect">
            <a:avLst/>
          </a:prstGeom>
          <a:noFill/>
          <a:ln w="9525">
            <a:noFill/>
            <a:miter lim="800000"/>
            <a:headEnd/>
            <a:tailEnd/>
          </a:ln>
        </p:spPr>
        <p:txBody>
          <a:bodyPr>
            <a:prstTxWarp prst="textNoShape">
              <a:avLst/>
            </a:prstTxWarp>
            <a:spAutoFit/>
          </a:bodyPr>
          <a:lstStyle/>
          <a:p>
            <a:pPr>
              <a:buFontTx/>
              <a:buChar char="•"/>
            </a:pPr>
            <a:r>
              <a:rPr lang="en-US" sz="3200">
                <a:ea typeface="Times New Roman" charset="0"/>
                <a:cs typeface="Times New Roman" charset="0"/>
              </a:rPr>
              <a:t>They (Gamow) predicted that we should still be able to see radiation from the young Universe. (This is known as the cosmic microwave background radiation or CMBR)</a:t>
            </a:r>
          </a:p>
          <a:p>
            <a:pPr lvl="2">
              <a:buFontTx/>
              <a:buChar char="•"/>
            </a:pPr>
            <a:r>
              <a:rPr lang="en-US" sz="3200">
                <a:ea typeface="Times New Roman" charset="0"/>
                <a:cs typeface="Times New Roman" charset="0"/>
              </a:rPr>
              <a:t>The radiation should have a Wien temperature of about 5 K</a:t>
            </a:r>
          </a:p>
          <a:p>
            <a:pPr lvl="2">
              <a:buFontTx/>
              <a:buChar char="•"/>
            </a:pPr>
            <a:r>
              <a:rPr lang="en-US" sz="3200">
                <a:ea typeface="Times New Roman" charset="0"/>
                <a:cs typeface="Times New Roman" charset="0"/>
              </a:rPr>
              <a:t>Display a black body curve</a:t>
            </a:r>
          </a:p>
          <a:p>
            <a:pPr lvl="2">
              <a:buFontTx/>
              <a:buChar char="•"/>
            </a:pPr>
            <a:r>
              <a:rPr lang="en-US" sz="3200">
                <a:ea typeface="Times New Roman" charset="0"/>
                <a:cs typeface="Times New Roman" charset="0"/>
              </a:rPr>
              <a:t>Be the same in all directions</a:t>
            </a:r>
            <a:endParaRPr lang="en-US" sz="3200"/>
          </a:p>
        </p:txBody>
      </p:sp>
      <p:sp>
        <p:nvSpPr>
          <p:cNvPr id="5123"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endParaRPr lang="en-US" sz="3200"/>
          </a:p>
        </p:txBody>
      </p:sp>
      <p:sp>
        <p:nvSpPr>
          <p:cNvPr id="6148" name="Rectangle 4"/>
          <p:cNvSpPr>
            <a:spLocks noChangeArrowheads="1"/>
          </p:cNvSpPr>
          <p:nvPr/>
        </p:nvSpPr>
        <p:spPr bwMode="auto">
          <a:xfrm>
            <a:off x="533400" y="4634924"/>
            <a:ext cx="8077200" cy="584776"/>
          </a:xfrm>
          <a:prstGeom prst="rect">
            <a:avLst/>
          </a:prstGeom>
          <a:noFill/>
          <a:ln w="9525">
            <a:noFill/>
            <a:miter lim="800000"/>
            <a:headEnd/>
            <a:tailEnd/>
          </a:ln>
        </p:spPr>
        <p:txBody>
          <a:bodyPr>
            <a:prstTxWarp prst="textNoShape">
              <a:avLst/>
            </a:prstTxWarp>
            <a:spAutoFit/>
          </a:bodyPr>
          <a:lstStyle/>
          <a:p>
            <a:pPr algn="ctr"/>
            <a:r>
              <a:rPr lang="en-US" sz="3200" dirty="0">
                <a:ea typeface="Times New Roman" charset="0"/>
                <a:cs typeface="Times New Roman" charset="0"/>
              </a:rPr>
              <a:t>Nobody paid any attention to these predictions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5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p:cTn id="13"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p:cTn id="19" dur="500" fill="hold"/>
                                        <p:tgtEl>
                                          <p:spTgt spid="614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14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p:cTn id="25" dur="500" fill="hold"/>
                                        <p:tgtEl>
                                          <p:spTgt spid="614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p:cTn id="31" dur="5000" fill="hold"/>
                                        <p:tgtEl>
                                          <p:spTgt spid="6148"/>
                                        </p:tgtEl>
                                        <p:attrNameLst>
                                          <p:attrName>ppt_w</p:attrName>
                                        </p:attrNameLst>
                                      </p:cBhvr>
                                      <p:tavLst>
                                        <p:tav tm="0" fmla="#ppt_w*sin(2.5*pi*$)">
                                          <p:val>
                                            <p:fltVal val="0"/>
                                          </p:val>
                                        </p:tav>
                                        <p:tav tm="100000">
                                          <p:val>
                                            <p:fltVal val="1"/>
                                          </p:val>
                                        </p:tav>
                                      </p:tavLst>
                                    </p:anim>
                                    <p:anim calcmode="lin" valueType="num">
                                      <p:cBhvr>
                                        <p:cTn id="32" dur="5000" fill="hold"/>
                                        <p:tgtEl>
                                          <p:spTgt spid="61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bldLvl="3" autoUpdateAnimBg="0"/>
      <p:bldP spid="6148"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5" descr="BB_Wil_Pen_antenn"/>
          <p:cNvPicPr>
            <a:picLocks noChangeAspect="1" noChangeArrowheads="1"/>
          </p:cNvPicPr>
          <p:nvPr/>
        </p:nvPicPr>
        <p:blipFill>
          <a:blip r:embed="rId3"/>
          <a:srcRect/>
          <a:stretch>
            <a:fillRect/>
          </a:stretch>
        </p:blipFill>
        <p:spPr bwMode="auto">
          <a:xfrm>
            <a:off x="1905001" y="2730500"/>
            <a:ext cx="4359275" cy="2861469"/>
          </a:xfrm>
          <a:prstGeom prst="rect">
            <a:avLst/>
          </a:prstGeom>
          <a:noFill/>
          <a:ln w="9525">
            <a:noFill/>
            <a:miter lim="800000"/>
            <a:headEnd/>
            <a:tailEnd/>
          </a:ln>
        </p:spPr>
      </p:pic>
      <p:sp>
        <p:nvSpPr>
          <p:cNvPr id="5122" name="Text Box 2"/>
          <p:cNvSpPr txBox="1">
            <a:spLocks noChangeArrowheads="1"/>
          </p:cNvSpPr>
          <p:nvPr/>
        </p:nvSpPr>
        <p:spPr bwMode="auto">
          <a:xfrm>
            <a:off x="304800" y="635000"/>
            <a:ext cx="8610600" cy="1938992"/>
          </a:xfrm>
          <a:prstGeom prst="rect">
            <a:avLst/>
          </a:prstGeom>
          <a:noFill/>
          <a:ln w="9525">
            <a:noFill/>
            <a:miter lim="800000"/>
            <a:headEnd/>
            <a:tailEnd/>
          </a:ln>
        </p:spPr>
        <p:txBody>
          <a:bodyPr>
            <a:prstTxWarp prst="textNoShape">
              <a:avLst/>
            </a:prstTxWarp>
            <a:spAutoFit/>
          </a:bodyPr>
          <a:lstStyle/>
          <a:p>
            <a:pPr>
              <a:buFontTx/>
              <a:buChar char="•"/>
            </a:pPr>
            <a:r>
              <a:rPr lang="en-US" dirty="0">
                <a:ea typeface="Times New Roman" charset="0"/>
                <a:cs typeface="Times New Roman" charset="0"/>
              </a:rPr>
              <a:t>1965 Arno Penzias and Richard Wilson are having “noise” problems with their radio telescope:</a:t>
            </a:r>
          </a:p>
          <a:p>
            <a:pPr lvl="2">
              <a:buFontTx/>
              <a:buChar char="•"/>
            </a:pPr>
            <a:r>
              <a:rPr lang="en-US" dirty="0">
                <a:ea typeface="Times New Roman" charset="0"/>
                <a:cs typeface="Times New Roman" charset="0"/>
              </a:rPr>
              <a:t>7.35 cm radiation is everywhere.</a:t>
            </a:r>
          </a:p>
          <a:p>
            <a:pPr lvl="2">
              <a:buFontTx/>
              <a:buChar char="•"/>
            </a:pPr>
            <a:r>
              <a:rPr lang="en-US" dirty="0">
                <a:ea typeface="Times New Roman" charset="0"/>
                <a:cs typeface="Times New Roman" charset="0"/>
              </a:rPr>
              <a:t>At first they think it is their equipment</a:t>
            </a:r>
          </a:p>
          <a:p>
            <a:pPr lvl="2">
              <a:buFontTx/>
              <a:buChar char="•"/>
            </a:pPr>
            <a:r>
              <a:rPr lang="en-US" dirty="0">
                <a:ea typeface="Times New Roman" charset="0"/>
                <a:cs typeface="Times New Roman" charset="0"/>
              </a:rPr>
              <a:t>But it’s coming from “out there”</a:t>
            </a:r>
            <a:endParaRPr lang="en-US" dirty="0"/>
          </a:p>
        </p:txBody>
      </p:sp>
      <p:sp>
        <p:nvSpPr>
          <p:cNvPr id="6148"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endParaRPr lang="en-US" sz="3200"/>
          </a:p>
        </p:txBody>
      </p:sp>
      <p:pic>
        <p:nvPicPr>
          <p:cNvPr id="5124" name="Picture 4" descr="BB_Gian_CMBR"/>
          <p:cNvPicPr>
            <a:picLocks noChangeAspect="1" noChangeArrowheads="1"/>
          </p:cNvPicPr>
          <p:nvPr/>
        </p:nvPicPr>
        <p:blipFill>
          <a:blip r:embed="rId4"/>
          <a:srcRect/>
          <a:stretch>
            <a:fillRect/>
          </a:stretch>
        </p:blipFill>
        <p:spPr bwMode="auto">
          <a:xfrm>
            <a:off x="1295400" y="2730500"/>
            <a:ext cx="61722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p:cTn id="13" dur="5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p:cTn id="19" dur="5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122">
                                            <p:txEl>
                                              <p:pRg st="3" end="3"/>
                                            </p:txEl>
                                          </p:spTgt>
                                        </p:tgtEl>
                                        <p:attrNameLst>
                                          <p:attrName>style.visibility</p:attrName>
                                        </p:attrNameLst>
                                      </p:cBhvr>
                                      <p:to>
                                        <p:strVal val="visible"/>
                                      </p:to>
                                    </p:set>
                                    <p:anim calcmode="lin" valueType="num">
                                      <p:cBhvr>
                                        <p:cTn id="25" dur="5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2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dissolve">
                                      <p:cBhvr>
                                        <p:cTn id="3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bldLvl="3"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635000"/>
            <a:ext cx="8610600" cy="2154436"/>
          </a:xfrm>
          <a:prstGeom prst="rect">
            <a:avLst/>
          </a:prstGeom>
          <a:noFill/>
          <a:ln w="9525">
            <a:noFill/>
            <a:miter lim="800000"/>
            <a:headEnd/>
            <a:tailEnd/>
          </a:ln>
        </p:spPr>
        <p:txBody>
          <a:bodyPr>
            <a:prstTxWarp prst="textNoShape">
              <a:avLst/>
            </a:prstTxWarp>
            <a:spAutoFit/>
          </a:bodyPr>
          <a:lstStyle/>
          <a:p>
            <a:pPr>
              <a:buFontTx/>
              <a:buChar char="•"/>
            </a:pPr>
            <a:r>
              <a:rPr lang="en-US" dirty="0">
                <a:ea typeface="Times New Roman" charset="0"/>
                <a:cs typeface="Times New Roman" charset="0"/>
              </a:rPr>
              <a:t>1989 The Cosmic Background Explorer (COBE) spacecraft measures the CMBR.</a:t>
            </a:r>
          </a:p>
          <a:p>
            <a:pPr lvl="2">
              <a:buFontTx/>
              <a:buChar char="•"/>
            </a:pPr>
            <a:r>
              <a:rPr lang="en-US" dirty="0">
                <a:ea typeface="Times New Roman" charset="0"/>
                <a:cs typeface="Times New Roman" charset="0"/>
              </a:rPr>
              <a:t>The radiation is isotropic</a:t>
            </a:r>
          </a:p>
          <a:p>
            <a:pPr lvl="2">
              <a:buFontTx/>
              <a:buChar char="•"/>
            </a:pPr>
            <a:r>
              <a:rPr lang="en-US" dirty="0">
                <a:ea typeface="Times New Roman" charset="0"/>
                <a:cs typeface="Times New Roman" charset="0"/>
              </a:rPr>
              <a:t>It has a Wien temperature of 2.736 K</a:t>
            </a:r>
          </a:p>
          <a:p>
            <a:pPr lvl="2">
              <a:buFontTx/>
              <a:buChar char="•"/>
            </a:pPr>
            <a:r>
              <a:rPr lang="en-US" dirty="0">
                <a:ea typeface="Times New Roman" charset="0"/>
                <a:cs typeface="Times New Roman" charset="0"/>
              </a:rPr>
              <a:t>It is </a:t>
            </a:r>
            <a:r>
              <a:rPr lang="en-US" u="sng" dirty="0">
                <a:ea typeface="Times New Roman" charset="0"/>
                <a:cs typeface="Times New Roman" charset="0"/>
              </a:rPr>
              <a:t>exactly</a:t>
            </a:r>
            <a:r>
              <a:rPr lang="en-US" dirty="0">
                <a:ea typeface="Times New Roman" charset="0"/>
                <a:cs typeface="Times New Roman" charset="0"/>
              </a:rPr>
              <a:t> black body as predicted by the big bang: </a:t>
            </a:r>
            <a:r>
              <a:rPr lang="en-US" sz="1400" dirty="0">
                <a:ea typeface="Times New Roman" charset="0"/>
                <a:cs typeface="Times New Roman" charset="0"/>
              </a:rPr>
              <a:t>(error bars, </a:t>
            </a:r>
            <a:r>
              <a:rPr lang="en-US" sz="1400" b="1" u="sng" dirty="0">
                <a:ea typeface="Times New Roman" charset="0"/>
                <a:cs typeface="Times New Roman" charset="0"/>
              </a:rPr>
              <a:t>put </a:t>
            </a:r>
            <a:r>
              <a:rPr lang="el-GR" sz="1400" b="1" u="sng" dirty="0">
                <a:ea typeface="Times New Roman" charset="0"/>
                <a:cs typeface="Times New Roman" charset="0"/>
              </a:rPr>
              <a:t>λ</a:t>
            </a:r>
            <a:r>
              <a:rPr lang="en-US" sz="1400" b="1" u="sng" dirty="0">
                <a:ea typeface="Times New Roman" charset="0"/>
                <a:cs typeface="Times New Roman" charset="0"/>
              </a:rPr>
              <a:t>max in notes</a:t>
            </a:r>
            <a:r>
              <a:rPr lang="en-US" sz="1400" dirty="0">
                <a:ea typeface="Times New Roman" charset="0"/>
                <a:cs typeface="Times New Roman" charset="0"/>
              </a:rPr>
              <a:t>)</a:t>
            </a:r>
            <a:endParaRPr lang="el-GR" sz="1400" dirty="0">
              <a:ea typeface="Times New Roman" charset="0"/>
              <a:cs typeface="Times New Roman" charset="0"/>
            </a:endParaRPr>
          </a:p>
        </p:txBody>
      </p:sp>
      <p:sp>
        <p:nvSpPr>
          <p:cNvPr id="7171"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endParaRPr lang="en-US" sz="3200"/>
          </a:p>
        </p:txBody>
      </p:sp>
      <p:pic>
        <p:nvPicPr>
          <p:cNvPr id="7172" name="Picture 7"/>
          <p:cNvPicPr>
            <a:picLocks noChangeAspect="1" noChangeArrowheads="1"/>
          </p:cNvPicPr>
          <p:nvPr/>
        </p:nvPicPr>
        <p:blipFill>
          <a:blip r:embed="rId3"/>
          <a:srcRect/>
          <a:stretch>
            <a:fillRect/>
          </a:stretch>
        </p:blipFill>
        <p:spPr bwMode="auto">
          <a:xfrm>
            <a:off x="152400" y="3238500"/>
            <a:ext cx="2857500" cy="2214563"/>
          </a:xfrm>
          <a:prstGeom prst="rect">
            <a:avLst/>
          </a:prstGeom>
          <a:noFill/>
          <a:ln w="9525">
            <a:noFill/>
            <a:miter lim="800000"/>
            <a:headEnd/>
            <a:tailEnd/>
          </a:ln>
        </p:spPr>
      </p:pic>
      <p:pic>
        <p:nvPicPr>
          <p:cNvPr id="7173" name="Picture 9"/>
          <p:cNvPicPr>
            <a:picLocks noChangeAspect="1" noChangeArrowheads="1"/>
          </p:cNvPicPr>
          <p:nvPr/>
        </p:nvPicPr>
        <p:blipFill>
          <a:blip r:embed="rId4"/>
          <a:srcRect/>
          <a:stretch>
            <a:fillRect/>
          </a:stretch>
        </p:blipFill>
        <p:spPr bwMode="auto">
          <a:xfrm>
            <a:off x="4540250" y="2747698"/>
            <a:ext cx="4603750" cy="29673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p:cTn id="7" dur="500" fill="hold"/>
                                        <p:tgtEl>
                                          <p:spTgt spid="71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p:cTn id="13" dur="500" fill="hold"/>
                                        <p:tgtEl>
                                          <p:spTgt spid="71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p:cTn id="19" dur="500" fill="hold"/>
                                        <p:tgtEl>
                                          <p:spTgt spid="717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p:cTn id="25" dur="500" fill="hold"/>
                                        <p:tgtEl>
                                          <p:spTgt spid="717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17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3"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455083"/>
            <a:ext cx="8610600" cy="1938992"/>
          </a:xfrm>
          <a:prstGeom prst="rect">
            <a:avLst/>
          </a:prstGeom>
          <a:noFill/>
          <a:ln w="9525">
            <a:noFill/>
            <a:miter lim="800000"/>
            <a:headEnd/>
            <a:tailEnd/>
          </a:ln>
        </p:spPr>
        <p:txBody>
          <a:bodyPr>
            <a:prstTxWarp prst="textNoShape">
              <a:avLst/>
            </a:prstTxWarp>
            <a:spAutoFit/>
          </a:bodyPr>
          <a:lstStyle/>
          <a:p>
            <a:pPr>
              <a:buFontTx/>
              <a:buChar char="•"/>
            </a:pPr>
            <a:r>
              <a:rPr lang="en-US" dirty="0">
                <a:ea typeface="Times New Roman" charset="0"/>
                <a:cs typeface="Times New Roman" charset="0"/>
              </a:rPr>
              <a:t>1992 The Cosmic Background Explorer (COBE) measures miniscule fluctuations (anisotropies) in the CMBR.</a:t>
            </a:r>
          </a:p>
          <a:p>
            <a:pPr>
              <a:buFontTx/>
              <a:buChar char="•"/>
            </a:pPr>
            <a:r>
              <a:rPr lang="en-US" dirty="0">
                <a:ea typeface="Times New Roman" charset="0"/>
                <a:cs typeface="Times New Roman" charset="0"/>
              </a:rPr>
              <a:t>The anisotropies are </a:t>
            </a:r>
            <a:r>
              <a:rPr lang="en-US" u="sng" dirty="0">
                <a:ea typeface="Times New Roman" charset="0"/>
                <a:cs typeface="Times New Roman" charset="0"/>
              </a:rPr>
              <a:t>exactly</a:t>
            </a:r>
            <a:r>
              <a:rPr lang="en-US" dirty="0">
                <a:ea typeface="Times New Roman" charset="0"/>
                <a:cs typeface="Times New Roman" charset="0"/>
              </a:rPr>
              <a:t> what the big bang model predicts from the Heisenberg uncertainty of  the early Universe: - (Smoot and the “eye of God”) </a:t>
            </a:r>
            <a:endParaRPr lang="en-US" dirty="0"/>
          </a:p>
        </p:txBody>
      </p:sp>
      <p:sp>
        <p:nvSpPr>
          <p:cNvPr id="8195" name="Text Box 3"/>
          <p:cNvSpPr txBox="1">
            <a:spLocks noChangeArrowheads="1"/>
          </p:cNvSpPr>
          <p:nvPr/>
        </p:nvSpPr>
        <p:spPr bwMode="auto">
          <a:xfrm>
            <a:off x="228600" y="-52917"/>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endParaRPr lang="en-US" sz="3200"/>
          </a:p>
        </p:txBody>
      </p:sp>
      <p:pic>
        <p:nvPicPr>
          <p:cNvPr id="8197" name="Picture 5" descr="cobe2yr"/>
          <p:cNvPicPr>
            <a:picLocks noChangeAspect="1" noChangeArrowheads="1"/>
          </p:cNvPicPr>
          <p:nvPr/>
        </p:nvPicPr>
        <p:blipFill>
          <a:blip r:embed="rId3"/>
          <a:srcRect/>
          <a:stretch>
            <a:fillRect/>
          </a:stretch>
        </p:blipFill>
        <p:spPr bwMode="auto">
          <a:xfrm>
            <a:off x="914401" y="2730500"/>
            <a:ext cx="6892925"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 calcmode="lin" valueType="num">
                                      <p:cBhvr>
                                        <p:cTn id="13" dur="500" fill="hold"/>
                                        <p:tgtEl>
                                          <p:spTgt spid="819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dissolve">
                                      <p:cBhvr>
                                        <p:cTn id="1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bldLvl="3"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635000"/>
            <a:ext cx="8610600" cy="1384995"/>
          </a:xfrm>
          <a:prstGeom prst="rect">
            <a:avLst/>
          </a:prstGeom>
          <a:noFill/>
          <a:ln w="9525">
            <a:noFill/>
            <a:miter lim="800000"/>
            <a:headEnd/>
            <a:tailEnd/>
          </a:ln>
        </p:spPr>
        <p:txBody>
          <a:bodyPr>
            <a:prstTxWarp prst="textNoShape">
              <a:avLst/>
            </a:prstTxWarp>
            <a:spAutoFit/>
          </a:bodyPr>
          <a:lstStyle/>
          <a:p>
            <a:pPr>
              <a:buFontTx/>
              <a:buChar char="•"/>
            </a:pPr>
            <a:r>
              <a:rPr lang="en-US" sz="2800" dirty="0">
                <a:ea typeface="Times New Roman" charset="0"/>
                <a:cs typeface="Times New Roman" charset="0"/>
              </a:rPr>
              <a:t>Spherical Harmonics. - the ringing of the universe</a:t>
            </a:r>
          </a:p>
          <a:p>
            <a:pPr>
              <a:buFontTx/>
              <a:buChar char="•"/>
            </a:pPr>
            <a:r>
              <a:rPr lang="en-US" sz="2800" dirty="0">
                <a:ea typeface="Times New Roman" charset="0"/>
                <a:cs typeface="Times New Roman" charset="0"/>
              </a:rPr>
              <a:t>Spring 2000, Boomerang measures primordial sound waves:</a:t>
            </a:r>
            <a:endParaRPr lang="en-US" sz="2800" dirty="0"/>
          </a:p>
        </p:txBody>
      </p:sp>
      <p:sp>
        <p:nvSpPr>
          <p:cNvPr id="9219"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 bit of history...</a:t>
            </a:r>
            <a:endParaRPr lang="en-US" sz="3200"/>
          </a:p>
        </p:txBody>
      </p:sp>
      <p:pic>
        <p:nvPicPr>
          <p:cNvPr id="34822" name="Picture 6" descr="spectrum"/>
          <p:cNvPicPr>
            <a:picLocks noChangeAspect="1" noChangeArrowheads="1"/>
          </p:cNvPicPr>
          <p:nvPr/>
        </p:nvPicPr>
        <p:blipFill>
          <a:blip r:embed="rId3"/>
          <a:srcRect/>
          <a:stretch>
            <a:fillRect/>
          </a:stretch>
        </p:blipFill>
        <p:spPr bwMode="auto">
          <a:xfrm>
            <a:off x="1789114" y="2073011"/>
            <a:ext cx="5565775" cy="3514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500" fill="hold"/>
                                        <p:tgtEl>
                                          <p:spTgt spid="348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4818">
                                            <p:txEl>
                                              <p:pRg st="1" end="1"/>
                                            </p:txEl>
                                          </p:spTgt>
                                        </p:tgtEl>
                                        <p:attrNameLst>
                                          <p:attrName>style.visibility</p:attrName>
                                        </p:attrNameLst>
                                      </p:cBhvr>
                                      <p:to>
                                        <p:strVal val="visible"/>
                                      </p:to>
                                    </p:set>
                                    <p:anim calcmode="lin" valueType="num">
                                      <p:cBhvr>
                                        <p:cTn id="13" dur="500" fill="hold"/>
                                        <p:tgtEl>
                                          <p:spTgt spid="348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1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animEffect transition="in" filter="dissolve">
                                      <p:cBhvr>
                                        <p:cTn id="19"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3"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635000"/>
            <a:ext cx="8610600" cy="3046988"/>
          </a:xfrm>
          <a:prstGeom prst="rect">
            <a:avLst/>
          </a:prstGeom>
          <a:noFill/>
          <a:ln w="9525">
            <a:noFill/>
            <a:miter lim="800000"/>
            <a:headEnd/>
            <a:tailEnd/>
          </a:ln>
        </p:spPr>
        <p:txBody>
          <a:bodyPr>
            <a:prstTxWarp prst="textNoShape">
              <a:avLst/>
            </a:prstTxWarp>
            <a:spAutoFit/>
          </a:bodyPr>
          <a:lstStyle/>
          <a:p>
            <a:r>
              <a:rPr lang="en-US" dirty="0"/>
              <a:t>1) the universe was 13.7 billion years old, plus or minus about 200 million years, </a:t>
            </a:r>
          </a:p>
          <a:p>
            <a:r>
              <a:rPr lang="en-US" dirty="0"/>
              <a:t>2) it is composed of 4% matter, 22% dark matter, and 74% dark energy (later)</a:t>
            </a:r>
          </a:p>
          <a:p>
            <a:r>
              <a:rPr lang="en-US" dirty="0"/>
              <a:t>3) the Hubble Constant is 71.0(km/sec)/MPc +/- 2.5, not 50 or 100 as some researchers had suggested, and </a:t>
            </a:r>
          </a:p>
          <a:p>
            <a:r>
              <a:rPr lang="en-US" dirty="0"/>
              <a:t>4) the universe is flat (similar to what the BOOMERANG craft had seen). </a:t>
            </a:r>
          </a:p>
        </p:txBody>
      </p:sp>
      <p:sp>
        <p:nvSpPr>
          <p:cNvPr id="10243" name="Text Box 3"/>
          <p:cNvSpPr txBox="1">
            <a:spLocks noChangeArrowheads="1"/>
          </p:cNvSpPr>
          <p:nvPr/>
        </p:nvSpPr>
        <p:spPr bwMode="auto">
          <a:xfrm>
            <a:off x="228600" y="127000"/>
            <a:ext cx="8610600" cy="646331"/>
          </a:xfrm>
          <a:prstGeom prst="rect">
            <a:avLst/>
          </a:prstGeom>
          <a:noFill/>
          <a:ln w="9525">
            <a:noFill/>
            <a:miter lim="800000"/>
            <a:headEnd/>
            <a:tailEnd/>
          </a:ln>
        </p:spPr>
        <p:txBody>
          <a:bodyPr>
            <a:prstTxWarp prst="textNoShape">
              <a:avLst/>
            </a:prstTxWarp>
            <a:spAutoFit/>
          </a:bodyPr>
          <a:lstStyle/>
          <a:p>
            <a:r>
              <a:rPr lang="en-US" sz="3600" u="sng">
                <a:ea typeface="Times New Roman" charset="0"/>
                <a:cs typeface="Times New Roman" charset="0"/>
              </a:rPr>
              <a:t>As of 2003/6 The WMAP Probe:</a:t>
            </a:r>
            <a:endParaRPr lang="en-US" sz="3200"/>
          </a:p>
        </p:txBody>
      </p:sp>
      <p:sp>
        <p:nvSpPr>
          <p:cNvPr id="10244" name="Rectangle 5"/>
          <p:cNvSpPr>
            <a:spLocks noChangeArrowheads="1"/>
          </p:cNvSpPr>
          <p:nvPr/>
        </p:nvSpPr>
        <p:spPr bwMode="auto">
          <a:xfrm>
            <a:off x="219075" y="1747573"/>
            <a:ext cx="9144000" cy="461665"/>
          </a:xfrm>
          <a:prstGeom prst="rect">
            <a:avLst/>
          </a:prstGeom>
          <a:noFill/>
          <a:ln w="9525">
            <a:noFill/>
            <a:miter lim="800000"/>
            <a:headEnd/>
            <a:tailEnd/>
          </a:ln>
        </p:spPr>
        <p:txBody>
          <a:bodyPr>
            <a:prstTxWarp prst="textNoShape">
              <a:avLst/>
            </a:prstTxWarp>
            <a:spAutoFit/>
          </a:bodyPr>
          <a:lstStyle/>
          <a:p>
            <a:endParaRPr lang="en-US"/>
          </a:p>
        </p:txBody>
      </p:sp>
      <p:pic>
        <p:nvPicPr>
          <p:cNvPr id="10245" name="Picture 8"/>
          <p:cNvPicPr>
            <a:picLocks noChangeAspect="1" noChangeArrowheads="1"/>
          </p:cNvPicPr>
          <p:nvPr/>
        </p:nvPicPr>
        <p:blipFill>
          <a:blip r:embed="rId4"/>
          <a:srcRect/>
          <a:stretch>
            <a:fillRect/>
          </a:stretch>
        </p:blipFill>
        <p:spPr bwMode="auto">
          <a:xfrm>
            <a:off x="0" y="3771900"/>
            <a:ext cx="1919432" cy="1689100"/>
          </a:xfrm>
          <a:prstGeom prst="rect">
            <a:avLst/>
          </a:prstGeom>
          <a:noFill/>
          <a:ln w="9525">
            <a:noFill/>
            <a:miter lim="800000"/>
            <a:headEnd/>
            <a:tailEnd/>
          </a:ln>
        </p:spPr>
      </p:pic>
      <p:pic>
        <p:nvPicPr>
          <p:cNvPr id="10246" name="Picture 7" descr="see caption"/>
          <p:cNvPicPr>
            <a:picLocks noChangeAspect="1" noChangeArrowheads="1"/>
          </p:cNvPicPr>
          <p:nvPr/>
        </p:nvPicPr>
        <p:blipFill>
          <a:blip r:embed="rId5"/>
          <a:srcRect/>
          <a:stretch>
            <a:fillRect/>
          </a:stretch>
        </p:blipFill>
        <p:spPr bwMode="auto">
          <a:xfrm>
            <a:off x="3429000" y="3431738"/>
            <a:ext cx="5410200" cy="2029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p:cTn id="13" dur="500" fill="hold"/>
                                        <p:tgtEl>
                                          <p:spTgt spid="3686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86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 calcmode="lin" valueType="num">
                                      <p:cBhvr>
                                        <p:cTn id="19" dur="5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86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6866">
                                            <p:txEl>
                                              <p:pRg st="3" end="3"/>
                                            </p:txEl>
                                          </p:spTgt>
                                        </p:tgtEl>
                                        <p:attrNameLst>
                                          <p:attrName>style.visibility</p:attrName>
                                        </p:attrNameLst>
                                      </p:cBhvr>
                                      <p:to>
                                        <p:strVal val="visible"/>
                                      </p:to>
                                    </p:set>
                                    <p:anim calcmode="lin" valueType="num">
                                      <p:cBhvr>
                                        <p:cTn id="25" dur="500" fill="hold"/>
                                        <p:tgtEl>
                                          <p:spTgt spid="3686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686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2167</TotalTime>
  <Words>2830</Words>
  <Application>Microsoft Office PowerPoint</Application>
  <PresentationFormat>On-screen Show (16:10)</PresentationFormat>
  <Paragraphs>205</Paragraphs>
  <Slides>27</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Times New Roman</vt:lpstr>
      <vt:lpstr>Arial</vt:lpstr>
      <vt:lpstr>Symbol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Chris Murray</cp:lastModifiedBy>
  <cp:revision>137</cp:revision>
  <dcterms:created xsi:type="dcterms:W3CDTF">2014-04-16T05:01:23Z</dcterms:created>
  <dcterms:modified xsi:type="dcterms:W3CDTF">2014-04-16T05:14:35Z</dcterms:modified>
</cp:coreProperties>
</file>