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484" r:id="rId2"/>
    <p:sldId id="491" r:id="rId3"/>
    <p:sldId id="485" r:id="rId4"/>
    <p:sldId id="492" r:id="rId5"/>
    <p:sldId id="493" r:id="rId6"/>
    <p:sldId id="486" r:id="rId7"/>
    <p:sldId id="487" r:id="rId8"/>
    <p:sldId id="488" r:id="rId9"/>
    <p:sldId id="494" r:id="rId10"/>
    <p:sldId id="495" r:id="rId11"/>
    <p:sldId id="496" r:id="rId12"/>
    <p:sldId id="510" r:id="rId13"/>
    <p:sldId id="511" r:id="rId14"/>
    <p:sldId id="512" r:id="rId15"/>
    <p:sldId id="513" r:id="rId16"/>
    <p:sldId id="514" r:id="rId17"/>
    <p:sldId id="515" r:id="rId18"/>
    <p:sldId id="516" r:id="rId19"/>
    <p:sldId id="517" r:id="rId20"/>
    <p:sldId id="518" r:id="rId21"/>
    <p:sldId id="519" r:id="rId22"/>
    <p:sldId id="520" r:id="rId23"/>
    <p:sldId id="521" r:id="rId24"/>
    <p:sldId id="522" r:id="rId25"/>
    <p:sldId id="523" r:id="rId26"/>
    <p:sldId id="500" r:id="rId27"/>
    <p:sldId id="501" r:id="rId28"/>
    <p:sldId id="502" r:id="rId29"/>
    <p:sldId id="503" r:id="rId30"/>
    <p:sldId id="504" r:id="rId31"/>
    <p:sldId id="505" r:id="rId32"/>
    <p:sldId id="506" r:id="rId33"/>
    <p:sldId id="507" r:id="rId34"/>
    <p:sldId id="524" r:id="rId35"/>
    <p:sldId id="525" r:id="rId36"/>
    <p:sldId id="526" r:id="rId37"/>
    <p:sldId id="527" r:id="rId38"/>
    <p:sldId id="528" r:id="rId39"/>
    <p:sldId id="529" r:id="rId40"/>
    <p:sldId id="530" r:id="rId41"/>
    <p:sldId id="531" r:id="rId42"/>
    <p:sldId id="533" r:id="rId43"/>
    <p:sldId id="534" r:id="rId44"/>
    <p:sldId id="535" r:id="rId45"/>
    <p:sldId id="536" r:id="rId46"/>
    <p:sldId id="537" r:id="rId47"/>
    <p:sldId id="538" r:id="rId48"/>
    <p:sldId id="539" r:id="rId49"/>
    <p:sldId id="540" r:id="rId50"/>
    <p:sldId id="541" r:id="rId51"/>
    <p:sldId id="542" r:id="rId52"/>
    <p:sldId id="543" r:id="rId53"/>
    <p:sldId id="544" r:id="rId54"/>
    <p:sldId id="545" r:id="rId55"/>
    <p:sldId id="546" r:id="rId56"/>
    <p:sldId id="547" r:id="rId57"/>
    <p:sldId id="548" r:id="rId58"/>
    <p:sldId id="549" r:id="rId59"/>
    <p:sldId id="550" r:id="rId60"/>
    <p:sldId id="551" r:id="rId61"/>
    <p:sldId id="552" r:id="rId62"/>
    <p:sldId id="553" r:id="rId63"/>
    <p:sldId id="532" r:id="rId64"/>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2667" autoAdjust="0"/>
  </p:normalViewPr>
  <p:slideViewPr>
    <p:cSldViewPr>
      <p:cViewPr>
        <p:scale>
          <a:sx n="50" d="100"/>
          <a:sy n="50" d="100"/>
        </p:scale>
        <p:origin x="-3468" y="-16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3" d="100"/>
          <a:sy n="43" d="100"/>
        </p:scale>
        <p:origin x="-14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7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78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7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7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42F843-F693-4FFC-B1C7-4A3000FE20B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B1A07-E1DB-4560-8F9F-B77B7D1D6401}" type="slidenum">
              <a:rPr lang="en-US"/>
              <a:pPr/>
              <a:t>2</a:t>
            </a:fld>
            <a:endParaRPr lang="en-US"/>
          </a:p>
        </p:txBody>
      </p:sp>
      <p:sp>
        <p:nvSpPr>
          <p:cNvPr id="2693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93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sun is too bright normally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D2062-D10A-4C81-8583-7D83E8C377F8}" type="slidenum">
              <a:rPr lang="en-US"/>
              <a:pPr/>
              <a:t>18</a:t>
            </a:fld>
            <a:endParaRPr lang="en-US"/>
          </a:p>
        </p:txBody>
      </p:sp>
      <p:sp>
        <p:nvSpPr>
          <p:cNvPr id="307202" name="Rectangle 2"/>
          <p:cNvSpPr>
            <a:spLocks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52FE1-3FAA-4B7A-B6D9-5757A0EB9614}" type="slidenum">
              <a:rPr lang="en-US"/>
              <a:pPr/>
              <a:t>19</a:t>
            </a:fld>
            <a:endParaRPr lang="en-US"/>
          </a:p>
        </p:txBody>
      </p:sp>
      <p:sp>
        <p:nvSpPr>
          <p:cNvPr id="309250" name="Rectangle 2"/>
          <p:cNvSpPr>
            <a:spLocks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24F8F-64A9-4B92-8197-551CFEE273F4}" type="slidenum">
              <a:rPr lang="en-US"/>
              <a:pPr/>
              <a:t>20</a:t>
            </a:fld>
            <a:endParaRPr lang="en-US"/>
          </a:p>
        </p:txBody>
      </p:sp>
      <p:sp>
        <p:nvSpPr>
          <p:cNvPr id="311298" name="Rectangle 2"/>
          <p:cNvSpPr>
            <a:spLocks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08766-C64F-4973-9B2C-7B63D66A7F21}" type="slidenum">
              <a:rPr lang="en-US"/>
              <a:pPr/>
              <a:t>21</a:t>
            </a:fld>
            <a:endParaRPr lang="en-US"/>
          </a:p>
        </p:txBody>
      </p:sp>
      <p:sp>
        <p:nvSpPr>
          <p:cNvPr id="313346" name="Rectangle 2"/>
          <p:cNvSpPr>
            <a:spLocks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latin typeface="Arial Unicode MS" pitchFamily="34" charset="-128"/>
              </a:rPr>
              <a:t>EMBARGOED UNTIL 3:30 p.m. MST, January 11, 1995 SURPRISING HUBBLE IMAGES CHALLENGE QUASAR THEORY Astronomers report today that new observations from NASA's Hubble Space Telescope challenge thirty years of scientific theory about quasars, the most energetic objects in the universe. Hubble images show, to the surprise of researchers, that the environment surrounding quasars is far more violent and complex than expected, with evidence for galactic collisions and mergers. "This is a giant leap backwards in our understanding of quasars," says Professor John Bahcall of the Institute of Advanced Study at Princeton. Since their discovery in 1963, quasars (quasi-stellar objects) have been enigmatic because they emit prodigious amounts of energy from a very compact source. The most widely accepted model is that a quasar is powered by a supermassive black hole in the core of a more or less normal galaxy. However, confirming this model has been difficult because a quasar is so bright it drow ns out the light from the stars in the suspected host galaxy. Using the Wide Field Planetary Camera-2, Bahcall observed fourteen of the brightest and nearest quasars , assuming that the Space Telescope's resolution and sensitivity would at last reveal the host galaxies suggested by previous ground-based observations. "We were astonished when images of eight quasars did not reveal the bright host galaxies, as we expected based on simulations," says Bahcall, who conducted the observations with Donald Schneider, Pennsylvania State University, and Sofia Kirhakos, also of the Institute for Advanced Study. However, moderately bright host galaxies were identified in three other quasars observed. Donald Schneider emphasizes: "We are struggling to understand how our images fit into the general picture of quasar creation and evolution. This is the most enigmatic data I have ever analyzed, and it is much too early to know what the final conclusions will be." Even more puzzling, Hubble image s reveal that these apparently naked quasars have distinct companion galaxies that are so close that they will merge with the quasars in no more than ten million years. One pair in particular Bahcall calls the "smoking gun" because it reveals a galaxy that has been distorted by the gravitational pull of the quasar. Bahcall concludes, "this is clear evidence for interactions between this quasar and its nearby companion galaxy." This would mean that the quasars seen with a host galaxy have be en caught in the act of merging with their companion. Bahcall and his colleagues plan to extend his survey to other quasars. Their observations to date provide a new challenge for theorists since no current models predict the complex quasar interaction unveiled by Hubble. The results are being reported at the 185th meeting of the American Astronomical Society in Tucson, Arizona.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7E1AE-D87C-4DBB-BCB2-AA68C2437971}" type="slidenum">
              <a:rPr lang="en-US"/>
              <a:pPr/>
              <a:t>22</a:t>
            </a:fld>
            <a:endParaRPr lang="en-US"/>
          </a:p>
        </p:txBody>
      </p:sp>
      <p:sp>
        <p:nvSpPr>
          <p:cNvPr id="315394" name="Rectangle 2"/>
          <p:cNvSpPr>
            <a:spLocks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BE505-6A29-4A72-A480-6ECA3FA4F432}" type="slidenum">
              <a:rPr lang="en-US"/>
              <a:pPr/>
              <a:t>27</a:t>
            </a:fld>
            <a:endParaRPr lang="en-US"/>
          </a:p>
        </p:txBody>
      </p:sp>
      <p:sp>
        <p:nvSpPr>
          <p:cNvPr id="28365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36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r>
              <a:rPr lang="en-US" sz="3200"/>
              <a:t>Luminosity L = </a:t>
            </a:r>
            <a:r>
              <a:rPr lang="en-US" sz="3200">
                <a:cs typeface="Times New Roman" charset="0"/>
              </a:rPr>
              <a:t>σAT</a:t>
            </a:r>
            <a:r>
              <a:rPr lang="en-US" sz="3200" baseline="30000">
                <a:cs typeface="Times New Roman" charset="0"/>
              </a:rPr>
              <a:t>4 =</a:t>
            </a:r>
            <a:r>
              <a:rPr lang="en-US" sz="3200">
                <a:cs typeface="Times New Roman" charset="0"/>
              </a:rPr>
              <a:t> 5.67E-8*</a:t>
            </a:r>
            <a:r>
              <a:rPr lang="en-US" sz="3200" baseline="30000">
                <a:cs typeface="Times New Roman" charset="0"/>
              </a:rPr>
              <a:t> </a:t>
            </a:r>
            <a:r>
              <a:rPr lang="en-US" sz="3200">
                <a:cs typeface="Times New Roman" charset="0"/>
              </a:rPr>
              <a:t>4π7E8</a:t>
            </a:r>
            <a:r>
              <a:rPr lang="en-US" sz="3200" baseline="30000">
                <a:cs typeface="Times New Roman" charset="0"/>
              </a:rPr>
              <a:t>2</a:t>
            </a:r>
            <a:r>
              <a:rPr lang="en-US" sz="3200">
                <a:cs typeface="Times New Roman" charset="0"/>
              </a:rPr>
              <a:t>5000</a:t>
            </a:r>
            <a:r>
              <a:rPr lang="en-US" sz="3200" baseline="30000">
                <a:cs typeface="Times New Roman" charset="0"/>
              </a:rPr>
              <a:t>4 </a:t>
            </a:r>
            <a:r>
              <a:rPr lang="en-US" sz="3200">
                <a:cs typeface="Times New Roman" charset="0"/>
              </a:rPr>
              <a:t>= 2.2E26 Watts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94D6C-5AE4-4488-ADAD-DD27D5383F48}" type="slidenum">
              <a:rPr lang="en-US"/>
              <a:pPr/>
              <a:t>28</a:t>
            </a:fld>
            <a:endParaRPr lang="en-US"/>
          </a:p>
        </p:txBody>
      </p:sp>
      <p:sp>
        <p:nvSpPr>
          <p:cNvPr id="2856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56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r>
              <a:rPr lang="en-US" sz="3200"/>
              <a:t>b = L/</a:t>
            </a:r>
            <a:r>
              <a:rPr lang="en-US" sz="3200">
                <a:cs typeface="Times New Roman" charset="0"/>
              </a:rPr>
              <a:t>4πd</a:t>
            </a:r>
            <a:r>
              <a:rPr lang="en-US" sz="3200" baseline="30000">
                <a:cs typeface="Times New Roman" charset="0"/>
              </a:rPr>
              <a:t>2</a:t>
            </a:r>
            <a:r>
              <a:rPr lang="en-US" sz="3200"/>
              <a:t> , d = (L/</a:t>
            </a:r>
            <a:r>
              <a:rPr lang="en-US" sz="3200">
                <a:cs typeface="Times New Roman" charset="0"/>
              </a:rPr>
              <a:t>4πb)^.5 = 1.3E17 m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B3918-F23B-424C-BEA3-E7F763DA9BE8}" type="slidenum">
              <a:rPr lang="en-US"/>
              <a:pPr/>
              <a:t>29</a:t>
            </a:fld>
            <a:endParaRPr lang="en-US"/>
          </a:p>
        </p:txBody>
      </p:sp>
      <p:sp>
        <p:nvSpPr>
          <p:cNvPr id="28774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77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r>
              <a:rPr lang="en-US" sz="3200"/>
              <a:t>m = 2.5log</a:t>
            </a:r>
            <a:r>
              <a:rPr lang="en-US" sz="3200" baseline="-25000"/>
              <a:t>10 </a:t>
            </a:r>
            <a:r>
              <a:rPr lang="en-US" sz="3200"/>
              <a:t>(2.52 x 10</a:t>
            </a:r>
            <a:r>
              <a:rPr lang="en-US" sz="3200" baseline="30000"/>
              <a:t>-8W</a:t>
            </a:r>
            <a:r>
              <a:rPr lang="en-US" sz="3200"/>
              <a:t>/</a:t>
            </a:r>
            <a:r>
              <a:rPr lang="en-US" sz="3200" baseline="-25000"/>
              <a:t>m</a:t>
            </a:r>
            <a:r>
              <a:rPr lang="en-US" sz="1800"/>
              <a:t>2</a:t>
            </a:r>
            <a:r>
              <a:rPr lang="en-US" sz="3200"/>
              <a:t>/b) =  2.5log</a:t>
            </a:r>
            <a:r>
              <a:rPr lang="en-US" sz="3200" baseline="-25000"/>
              <a:t>10 </a:t>
            </a:r>
            <a:r>
              <a:rPr lang="en-US" sz="3200"/>
              <a:t>(2.52 x 10</a:t>
            </a:r>
            <a:r>
              <a:rPr lang="en-US" sz="3200" baseline="30000"/>
              <a:t>-8W</a:t>
            </a:r>
            <a:r>
              <a:rPr lang="en-US" sz="3200"/>
              <a:t>/</a:t>
            </a:r>
            <a:r>
              <a:rPr lang="en-US" sz="3200" baseline="-25000"/>
              <a:t>m</a:t>
            </a:r>
            <a:r>
              <a:rPr lang="en-US" sz="1800"/>
              <a:t>2</a:t>
            </a:r>
            <a:r>
              <a:rPr lang="en-US" sz="3200"/>
              <a:t>/ </a:t>
            </a:r>
            <a:r>
              <a:rPr lang="en-US" sz="4800"/>
              <a:t>1.4 x 10</a:t>
            </a:r>
            <a:r>
              <a:rPr lang="en-US" sz="4800" baseline="30000"/>
              <a:t>-9 </a:t>
            </a:r>
            <a:r>
              <a:rPr lang="en-US" sz="4800"/>
              <a:t>W/m</a:t>
            </a:r>
            <a:r>
              <a:rPr lang="en-US" sz="4800" baseline="30000"/>
              <a:t>2</a:t>
            </a:r>
            <a:r>
              <a:rPr lang="en-US" sz="3200"/>
              <a:t>) = 3.1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FFF74-5AF6-4EAE-9DEB-F421FFB2E5E3}" type="slidenum">
              <a:rPr lang="en-US"/>
              <a:pPr/>
              <a:t>30</a:t>
            </a:fld>
            <a:endParaRPr lang="en-US"/>
          </a:p>
        </p:txBody>
      </p:sp>
      <p:sp>
        <p:nvSpPr>
          <p:cNvPr id="28979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97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r>
              <a:rPr lang="en-US" sz="3200"/>
              <a:t>M = m - 5 l</a:t>
            </a:r>
            <a:r>
              <a:rPr lang="en-US" sz="3200">
                <a:cs typeface="Times New Roman" charset="0"/>
              </a:rPr>
              <a:t>og</a:t>
            </a:r>
            <a:r>
              <a:rPr lang="en-US" sz="3200" baseline="-25000"/>
              <a:t>10</a:t>
            </a:r>
            <a:r>
              <a:rPr lang="en-US" sz="3200">
                <a:cs typeface="Times New Roman" charset="0"/>
              </a:rPr>
              <a:t>(d/10), m = M + </a:t>
            </a:r>
            <a:r>
              <a:rPr lang="en-US" sz="3200"/>
              <a:t>5 l</a:t>
            </a:r>
            <a:r>
              <a:rPr lang="en-US" sz="3200">
                <a:cs typeface="Times New Roman" charset="0"/>
              </a:rPr>
              <a:t>og</a:t>
            </a:r>
            <a:r>
              <a:rPr lang="en-US" sz="3200" baseline="-25000"/>
              <a:t>10</a:t>
            </a:r>
            <a:r>
              <a:rPr lang="en-US" sz="3200">
                <a:cs typeface="Times New Roman" charset="0"/>
              </a:rPr>
              <a:t>(d/10) = 6.3 + </a:t>
            </a:r>
            <a:r>
              <a:rPr lang="en-US" sz="3200"/>
              <a:t>5 l</a:t>
            </a:r>
            <a:r>
              <a:rPr lang="en-US" sz="3200">
                <a:cs typeface="Times New Roman" charset="0"/>
              </a:rPr>
              <a:t>og</a:t>
            </a:r>
            <a:r>
              <a:rPr lang="en-US" sz="3200" baseline="-25000"/>
              <a:t>10</a:t>
            </a:r>
            <a:r>
              <a:rPr lang="en-US" sz="3200">
                <a:cs typeface="Times New Roman" charset="0"/>
              </a:rPr>
              <a:t>(320/10) = 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DCC90-6931-45E2-9FCB-48CD56CF44C3}" type="slidenum">
              <a:rPr lang="en-US"/>
              <a:pPr/>
              <a:t>33</a:t>
            </a:fld>
            <a:endParaRPr lang="en-US"/>
          </a:p>
        </p:txBody>
      </p:sp>
      <p:sp>
        <p:nvSpPr>
          <p:cNvPr id="2938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38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endParaRPr lang="en-US" sz="320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D702C-8A93-4656-A85D-43F7B320E970}" type="slidenum">
              <a:rPr lang="en-US"/>
              <a:pPr/>
              <a:t>3</a:t>
            </a:fld>
            <a:endParaRPr lang="en-US"/>
          </a:p>
        </p:txBody>
      </p:sp>
      <p:sp>
        <p:nvSpPr>
          <p:cNvPr id="2590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90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93.4E6*2.5E6*320/3E8</a:t>
            </a:r>
            <a:r>
              <a:rPr lang="en-US" baseline="30000"/>
              <a:t>2</a:t>
            </a:r>
            <a:r>
              <a:rPr lang="en-US"/>
              <a:t> = 8.3E6 Hz</a:t>
            </a:r>
          </a:p>
          <a:p>
            <a:r>
              <a:rPr lang="en-US"/>
              <a:t>Low clocks run slow, so the frequency of the radio station at the bottom would be 8.3 Mhz lower than 93.4 MHz so it would be 85.1 MHz</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574A4-4766-4BC1-B6F8-0C1E19DC4C21}" type="slidenum">
              <a:rPr lang="en-US"/>
              <a:pPr/>
              <a:t>35</a:t>
            </a:fld>
            <a:endParaRPr lang="en-US"/>
          </a:p>
        </p:txBody>
      </p:sp>
      <p:sp>
        <p:nvSpPr>
          <p:cNvPr id="321538" name="Rectangle 2"/>
          <p:cNvSpPr>
            <a:spLocks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a:t>3.2*3600=11520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5F0F8-F9D5-4536-A89B-AC4BA0E59225}" type="slidenum">
              <a:rPr lang="en-US"/>
              <a:pPr/>
              <a:t>37</a:t>
            </a:fld>
            <a:endParaRPr lang="en-US"/>
          </a:p>
        </p:txBody>
      </p:sp>
      <p:sp>
        <p:nvSpPr>
          <p:cNvPr id="324610" name="Rectangle 2"/>
          <p:cNvSpPr>
            <a:spLocks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3.2*3600=11520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71653-871B-4B5E-837E-8C414D37C7E1}" type="slidenum">
              <a:rPr lang="en-US"/>
              <a:pPr/>
              <a:t>38</a:t>
            </a:fld>
            <a:endParaRPr 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t>45/3600=.0125 degrees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9DDE0-09B0-4F51-8C0E-DD3044B733EF}" type="slidenum">
              <a:rPr lang="en-US"/>
              <a:pPr/>
              <a:t>39</a:t>
            </a:fld>
            <a:endParaRPr lang="en-US"/>
          </a:p>
        </p:txBody>
      </p:sp>
      <p:sp>
        <p:nvSpPr>
          <p:cNvPr id="328706" name="Rectangle 2"/>
          <p:cNvSpPr>
            <a:spLocks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a:t>Parsecs = 1/arcseconds = 1/.12 = 8.3 pc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F0673-E9FA-40A4-B268-304D40BEB1AB}" type="slidenum">
              <a:rPr lang="en-US"/>
              <a:pPr/>
              <a:t>40</a:t>
            </a:fld>
            <a:endParaRPr lang="en-US"/>
          </a:p>
        </p:txBody>
      </p:sp>
      <p:sp>
        <p:nvSpPr>
          <p:cNvPr id="330754" name="Rectangle 2"/>
          <p:cNvSpPr>
            <a:spLocks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a:t>Parsecs = 1/arcseconds so 89 = 1/arseconds, arseconds = 1/89 = .0112”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CE902-63A7-4E2E-9CBA-CEB0B5C717FE}" type="slidenum">
              <a:rPr lang="en-US"/>
              <a:pPr/>
              <a:t>44</a:t>
            </a:fld>
            <a:endParaRPr lang="en-US"/>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t>This NASA Hubble Space Telescope image of the Trifid Nebula reveals a stellar nursery being torn apart by radiation from a nearby, massive star. The picture also provides a peek at embryonic stars that are forming within an ill-fated cloud of dust and gas, which is destined to be eaten away by the glare from the massive neighbor. This stellar activity is a beautiful example of how the life cycle of stars like our Sun is intimately connected with their more powerful siblings. </a:t>
            </a:r>
          </a:p>
          <a:p>
            <a:r>
              <a:rPr lang="en-US"/>
              <a:t>The Hubble image shows a small part of a dense cloud of dust and gas, a stellar nursery full of embryonic stars. This cloud is about 8 light-years away from the nebula's central star, which is beyond the top of this picture. Located about 9,000 light-years from Earth, the Trifid resides in the constellation Sagittarius. </a:t>
            </a:r>
          </a:p>
          <a:p>
            <a:r>
              <a:rPr lang="en-US"/>
              <a:t>A stellar jet [the thin, wispy object pointing to the upper left] protrudes from the head of a dense cloud and extends three-quarters of a light-year into the nebula. The jet's source is a very young stellar object that lies buried within the cloud. Jets such as this are the exhaust gases of star formation. Radiation from the massive star at the center of the nebula is making the gas in the jet glow, just as it causes the rest of the nebula to glow. </a:t>
            </a:r>
          </a:p>
          <a:p>
            <a:r>
              <a:rPr lang="en-US"/>
              <a:t>The jet in the Trifid is a "ticker tape," telling the history of one particular young stellar object that is continuing to grow as its gravity draws in gas from its surroundings. But this particular ticker tape will not run for much longer. Within the next 10,000 years the glare of the central, massive star will continue to erode the nebula, overrunning the forming star, and bringing its growth to an abrupt and possibly premature end. </a:t>
            </a:r>
          </a:p>
          <a:p>
            <a:r>
              <a:rPr lang="en-US"/>
              <a:t>Another nearby star may have already faced this fate. The Hubble picture shows a "stalk" [the finger-like object] pointing from the head of the dense cloud directly toward the star that powers the Trifid. This stalk is a prominent example of the evaporating gaseous globules, or "EGGs," that were seen previously in the Eagle Nebula, another star-forming region photographed by Hubble. The stalk has survived because at its tip there is a knot of gas that is dense enough to resist being eaten away by the powerful radiation. </a:t>
            </a:r>
          </a:p>
          <a:p>
            <a:r>
              <a:rPr lang="en-US"/>
              <a:t>Reflected starlight at the tip of the EGG may be due to light from the Trifid's central star or from a young stellar object buried within the EGG. Similarly, a tiny spike of emission pointing outward from the EGG looks like a small stellar jet. Hubble astronomers are tentatively interpreting this jet as the last gasp from a star that was cut off from its supply lines 100,000 years ago. </a:t>
            </a:r>
          </a:p>
          <a:p>
            <a:r>
              <a:rPr lang="en-US"/>
              <a:t>The images were taken Sept. 8, 1997 through filters that isolate emission from hydrogen atoms, ionized sulfur atoms, and doubly ionized oxygen atoms. The images were combined in a single color composite picture. While the resulting picture is not true color, it is suggestive of what a human eye might see. </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3E351-A8FA-47A8-AC2C-2A1C3CCD3736}" type="slidenum">
              <a:rPr lang="en-US"/>
              <a:pPr/>
              <a:t>46</a:t>
            </a:fld>
            <a:endParaRPr lang="en-US"/>
          </a:p>
        </p:txBody>
      </p:sp>
      <p:sp>
        <p:nvSpPr>
          <p:cNvPr id="339970" name="Rectangle 2"/>
          <p:cNvSpPr>
            <a:spLocks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latin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3504C-4F0D-4BAE-B0C9-DBF8591DF5BC}" type="slidenum">
              <a:rPr lang="en-US"/>
              <a:pPr/>
              <a:t>57</a:t>
            </a:fld>
            <a:endParaRPr lang="en-US"/>
          </a:p>
        </p:txBody>
      </p:sp>
      <p:sp>
        <p:nvSpPr>
          <p:cNvPr id="352258" name="Rectangle 2"/>
          <p:cNvSpPr>
            <a:spLocks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8AD0F-ADAE-474B-BB54-C2E10A4FAA1E}" type="slidenum">
              <a:rPr lang="en-US"/>
              <a:pPr/>
              <a:t>58</a:t>
            </a:fld>
            <a:endParaRPr lang="en-US"/>
          </a:p>
        </p:txBody>
      </p:sp>
      <p:sp>
        <p:nvSpPr>
          <p:cNvPr id="354306" name="Rectangle 2"/>
          <p:cNvSpPr>
            <a:spLocks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81021-D91D-4C61-AB3C-A130E8DB86D5}" type="slidenum">
              <a:rPr lang="en-US"/>
              <a:pPr/>
              <a:t>4</a:t>
            </a:fld>
            <a:endParaRPr lang="en-US"/>
          </a:p>
        </p:txBody>
      </p:sp>
      <p:sp>
        <p:nvSpPr>
          <p:cNvPr id="2713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13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13AC3-29A3-40F0-8F2B-253FE73E3E4E}" type="slidenum">
              <a:rPr lang="en-US"/>
              <a:pPr/>
              <a:t>5</a:t>
            </a:fld>
            <a:endParaRPr lang="en-US"/>
          </a:p>
        </p:txBody>
      </p:sp>
      <p:sp>
        <p:nvSpPr>
          <p:cNvPr id="2734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58DDA-84E2-4A0D-A07B-23F21CDDE7FA}" type="slidenum">
              <a:rPr lang="en-US"/>
              <a:pPr/>
              <a:t>6</a:t>
            </a:fld>
            <a:endParaRPr lang="en-US"/>
          </a:p>
        </p:txBody>
      </p:sp>
      <p:sp>
        <p:nvSpPr>
          <p:cNvPr id="26112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11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1300 km/s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D61AD-171B-4E4D-BB2A-6D43039DFBDE}" type="slidenum">
              <a:rPr lang="en-US"/>
              <a:pPr/>
              <a:t>7</a:t>
            </a:fld>
            <a:endParaRPr lang="en-US"/>
          </a:p>
        </p:txBody>
      </p:sp>
      <p:sp>
        <p:nvSpPr>
          <p:cNvPr id="2631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31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(497-480)/480*3E5/50 = 212.5 Mpc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64EA7-B618-4337-9C5F-493151AEFC34}" type="slidenum">
              <a:rPr lang="en-US"/>
              <a:pPr/>
              <a:t>14</a:t>
            </a:fld>
            <a:endParaRPr lang="en-US"/>
          </a:p>
        </p:txBody>
      </p:sp>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atin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DED22-08CE-4B57-BE62-900A0DAA394E}" type="slidenum">
              <a:rPr lang="en-US"/>
              <a:pPr/>
              <a:t>16</a:t>
            </a:fld>
            <a:endParaRPr lang="en-US"/>
          </a:p>
        </p:txBody>
      </p:sp>
      <p:sp>
        <p:nvSpPr>
          <p:cNvPr id="303106" name="Rectangle 2"/>
          <p:cNvSpPr>
            <a:spLocks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43F5D-91A8-4F89-95EE-02C0520AEC3E}" type="slidenum">
              <a:rPr lang="en-US"/>
              <a:pPr/>
              <a:t>17</a:t>
            </a:fld>
            <a:endParaRPr lang="en-US"/>
          </a:p>
        </p:txBody>
      </p:sp>
      <p:sp>
        <p:nvSpPr>
          <p:cNvPr id="305154" name="Rectangle 2"/>
          <p:cNvSpPr>
            <a:spLocks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8F1703-3A2E-4E08-8822-1936632F26F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2FB725-87EF-4D6D-82D2-1C26E290B8D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CC7D1E-EB0E-44CC-92B3-E67242B9BC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21FE36-16BE-4B8B-809C-C7CE4DD0D26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3DE3D9-D11D-4F3B-98D0-D0B63B30D37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420B06-26D9-4B01-9133-B1A4B10F833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6874739-BC2D-4B0B-99ED-872DABD8736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E194EB-3AD1-417F-A788-0C2E064968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900070-F7BB-4BD2-9822-2970AD4EE2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360A0A-333E-4691-AD5F-8C89BB91655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D306EB-7340-4854-8A9C-BC4DAD5E7F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2CFF7C-C81C-4BA0-B2F1-319CF5CEB9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Star_Birth.ip"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1812925" y="981075"/>
            <a:ext cx="6921500" cy="2654300"/>
          </a:xfrm>
          <a:prstGeom prst="rect">
            <a:avLst/>
          </a:prstGeom>
          <a:noFill/>
          <a:ln w="38100">
            <a:noFill/>
            <a:miter lim="800000"/>
            <a:headEnd/>
            <a:tailEnd/>
          </a:ln>
          <a:effectLst/>
        </p:spPr>
        <p:txBody>
          <a:bodyPr wrap="none">
            <a:spAutoFit/>
          </a:bodyPr>
          <a:lstStyle/>
          <a:p>
            <a:r>
              <a:rPr lang="en-US" b="1" u="sng"/>
              <a:t>1</a:t>
            </a:r>
            <a:r>
              <a:rPr lang="en-US" u="sng"/>
              <a:t>General Relativity and Expansion of Universe</a:t>
            </a:r>
            <a:endParaRPr lang="en-US"/>
          </a:p>
          <a:p>
            <a:r>
              <a:rPr lang="en-US"/>
              <a:t>Curved space (33-3)</a:t>
            </a:r>
          </a:p>
          <a:p>
            <a:r>
              <a:rPr lang="en-US"/>
              <a:t>Rate of clocks running (like whiteboards)</a:t>
            </a:r>
          </a:p>
          <a:p>
            <a:r>
              <a:rPr lang="en-US"/>
              <a:t>Black Holes (33-3)</a:t>
            </a:r>
          </a:p>
          <a:p>
            <a:r>
              <a:rPr lang="en-US"/>
              <a:t>Red Shift (33:29)</a:t>
            </a:r>
          </a:p>
          <a:p>
            <a:r>
              <a:rPr lang="en-US"/>
              <a:t>Hubble’s Law (33:25)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E:\Hubble Images\HR.JPG"/>
          <p:cNvPicPr>
            <a:picLocks noChangeAspect="1" noChangeArrowheads="1"/>
          </p:cNvPicPr>
          <p:nvPr/>
        </p:nvPicPr>
        <p:blipFill>
          <a:blip r:embed="rId2" cstate="print"/>
          <a:srcRect/>
          <a:stretch>
            <a:fillRect/>
          </a:stretch>
        </p:blipFill>
        <p:spPr bwMode="auto">
          <a:xfrm>
            <a:off x="457200" y="228600"/>
            <a:ext cx="7772400" cy="6594475"/>
          </a:xfrm>
          <a:prstGeom prst="rect">
            <a:avLst/>
          </a:prstGeom>
          <a:noFill/>
        </p:spPr>
      </p:pic>
      <p:sp>
        <p:nvSpPr>
          <p:cNvPr id="275459" name="Text Box 3"/>
          <p:cNvSpPr txBox="1">
            <a:spLocks noChangeArrowheads="1"/>
          </p:cNvSpPr>
          <p:nvPr/>
        </p:nvSpPr>
        <p:spPr bwMode="auto">
          <a:xfrm>
            <a:off x="1447800" y="6096000"/>
            <a:ext cx="793750" cy="579438"/>
          </a:xfrm>
          <a:prstGeom prst="rect">
            <a:avLst/>
          </a:prstGeom>
          <a:noFill/>
          <a:ln w="9525">
            <a:noFill/>
            <a:miter lim="800000"/>
            <a:headEnd/>
            <a:tailEnd/>
          </a:ln>
          <a:effectLst/>
        </p:spPr>
        <p:txBody>
          <a:bodyPr wrap="none">
            <a:spAutoFit/>
          </a:bodyPr>
          <a:lstStyle/>
          <a:p>
            <a:r>
              <a:rPr lang="en-US" sz="3200">
                <a:solidFill>
                  <a:srgbClr val="0099FF"/>
                </a:solidFill>
              </a:rPr>
              <a:t>Hot</a:t>
            </a:r>
          </a:p>
        </p:txBody>
      </p:sp>
      <p:sp>
        <p:nvSpPr>
          <p:cNvPr id="275460" name="Text Box 4"/>
          <p:cNvSpPr txBox="1">
            <a:spLocks noChangeArrowheads="1"/>
          </p:cNvSpPr>
          <p:nvPr/>
        </p:nvSpPr>
        <p:spPr bwMode="auto">
          <a:xfrm>
            <a:off x="6781800" y="6096000"/>
            <a:ext cx="1290638" cy="579438"/>
          </a:xfrm>
          <a:prstGeom prst="rect">
            <a:avLst/>
          </a:prstGeom>
          <a:noFill/>
          <a:ln w="9525">
            <a:noFill/>
            <a:miter lim="800000"/>
            <a:headEnd/>
            <a:tailEnd/>
          </a:ln>
          <a:effectLst/>
        </p:spPr>
        <p:txBody>
          <a:bodyPr wrap="none">
            <a:spAutoFit/>
          </a:bodyPr>
          <a:lstStyle/>
          <a:p>
            <a:r>
              <a:rPr lang="en-US" sz="3200">
                <a:solidFill>
                  <a:srgbClr val="FF3300"/>
                </a:solidFill>
              </a:rPr>
              <a:t>Cooler</a:t>
            </a:r>
          </a:p>
        </p:txBody>
      </p:sp>
      <p:sp>
        <p:nvSpPr>
          <p:cNvPr id="275461" name="Text Box 5"/>
          <p:cNvSpPr txBox="1">
            <a:spLocks noChangeArrowheads="1"/>
          </p:cNvSpPr>
          <p:nvPr/>
        </p:nvSpPr>
        <p:spPr bwMode="auto">
          <a:xfrm>
            <a:off x="0" y="4724400"/>
            <a:ext cx="906463" cy="579438"/>
          </a:xfrm>
          <a:prstGeom prst="rect">
            <a:avLst/>
          </a:prstGeom>
          <a:noFill/>
          <a:ln w="9525">
            <a:noFill/>
            <a:miter lim="800000"/>
            <a:headEnd/>
            <a:tailEnd/>
          </a:ln>
          <a:effectLst/>
        </p:spPr>
        <p:txBody>
          <a:bodyPr wrap="none">
            <a:spAutoFit/>
          </a:bodyPr>
          <a:lstStyle/>
          <a:p>
            <a:r>
              <a:rPr lang="en-US" sz="3200">
                <a:solidFill>
                  <a:schemeClr val="tx2"/>
                </a:solidFill>
              </a:rPr>
              <a:t>Dim</a:t>
            </a:r>
          </a:p>
        </p:txBody>
      </p:sp>
      <p:sp>
        <p:nvSpPr>
          <p:cNvPr id="275462" name="Text Box 6"/>
          <p:cNvSpPr txBox="1">
            <a:spLocks noChangeArrowheads="1"/>
          </p:cNvSpPr>
          <p:nvPr/>
        </p:nvSpPr>
        <p:spPr bwMode="auto">
          <a:xfrm>
            <a:off x="0" y="762000"/>
            <a:ext cx="1222375" cy="579438"/>
          </a:xfrm>
          <a:prstGeom prst="rect">
            <a:avLst/>
          </a:prstGeom>
          <a:noFill/>
          <a:ln w="9525">
            <a:noFill/>
            <a:miter lim="800000"/>
            <a:headEnd/>
            <a:tailEnd/>
          </a:ln>
          <a:effectLst/>
        </p:spPr>
        <p:txBody>
          <a:bodyPr wrap="none">
            <a:spAutoFit/>
          </a:bodyPr>
          <a:lstStyle/>
          <a:p>
            <a:r>
              <a:rPr lang="en-US" sz="3200">
                <a:solidFill>
                  <a:schemeClr val="tx2"/>
                </a:solidFill>
              </a:rPr>
              <a:t>Bright</a:t>
            </a:r>
          </a:p>
        </p:txBody>
      </p:sp>
      <p:sp>
        <p:nvSpPr>
          <p:cNvPr id="275463" name="Text Box 7"/>
          <p:cNvSpPr txBox="1">
            <a:spLocks noChangeArrowheads="1"/>
          </p:cNvSpPr>
          <p:nvPr/>
        </p:nvSpPr>
        <p:spPr bwMode="auto">
          <a:xfrm>
            <a:off x="2286000" y="6608763"/>
            <a:ext cx="1895475" cy="244475"/>
          </a:xfrm>
          <a:prstGeom prst="rect">
            <a:avLst/>
          </a:prstGeom>
          <a:noFill/>
          <a:ln w="9525">
            <a:noFill/>
            <a:miter lim="800000"/>
            <a:headEnd/>
            <a:tailEnd/>
          </a:ln>
          <a:effectLst/>
        </p:spPr>
        <p:txBody>
          <a:bodyPr wrap="none">
            <a:spAutoFit/>
          </a:bodyPr>
          <a:lstStyle/>
          <a:p>
            <a:r>
              <a:rPr lang="en-US" sz="1000"/>
              <a:t>From Douglas Giancoli’s Physics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1447800" y="6096000"/>
            <a:ext cx="793750" cy="579438"/>
          </a:xfrm>
          <a:prstGeom prst="rect">
            <a:avLst/>
          </a:prstGeom>
          <a:noFill/>
          <a:ln w="9525">
            <a:noFill/>
            <a:miter lim="800000"/>
            <a:headEnd/>
            <a:tailEnd/>
          </a:ln>
          <a:effectLst/>
        </p:spPr>
        <p:txBody>
          <a:bodyPr wrap="none">
            <a:spAutoFit/>
          </a:bodyPr>
          <a:lstStyle/>
          <a:p>
            <a:r>
              <a:rPr lang="en-US" sz="3200">
                <a:solidFill>
                  <a:srgbClr val="0099FF"/>
                </a:solidFill>
              </a:rPr>
              <a:t>Hot</a:t>
            </a:r>
          </a:p>
        </p:txBody>
      </p:sp>
      <p:sp>
        <p:nvSpPr>
          <p:cNvPr id="276483" name="Text Box 3"/>
          <p:cNvSpPr txBox="1">
            <a:spLocks noChangeArrowheads="1"/>
          </p:cNvSpPr>
          <p:nvPr/>
        </p:nvSpPr>
        <p:spPr bwMode="auto">
          <a:xfrm>
            <a:off x="6781800" y="6096000"/>
            <a:ext cx="1290638" cy="579438"/>
          </a:xfrm>
          <a:prstGeom prst="rect">
            <a:avLst/>
          </a:prstGeom>
          <a:noFill/>
          <a:ln w="9525">
            <a:noFill/>
            <a:miter lim="800000"/>
            <a:headEnd/>
            <a:tailEnd/>
          </a:ln>
          <a:effectLst/>
        </p:spPr>
        <p:txBody>
          <a:bodyPr wrap="none">
            <a:spAutoFit/>
          </a:bodyPr>
          <a:lstStyle/>
          <a:p>
            <a:r>
              <a:rPr lang="en-US" sz="3200">
                <a:solidFill>
                  <a:srgbClr val="FF3300"/>
                </a:solidFill>
              </a:rPr>
              <a:t>Cooler</a:t>
            </a:r>
          </a:p>
        </p:txBody>
      </p:sp>
      <p:sp>
        <p:nvSpPr>
          <p:cNvPr id="276484" name="Text Box 4"/>
          <p:cNvSpPr txBox="1">
            <a:spLocks noChangeArrowheads="1"/>
          </p:cNvSpPr>
          <p:nvPr/>
        </p:nvSpPr>
        <p:spPr bwMode="auto">
          <a:xfrm>
            <a:off x="0" y="4724400"/>
            <a:ext cx="906463" cy="579438"/>
          </a:xfrm>
          <a:prstGeom prst="rect">
            <a:avLst/>
          </a:prstGeom>
          <a:noFill/>
          <a:ln w="9525">
            <a:noFill/>
            <a:miter lim="800000"/>
            <a:headEnd/>
            <a:tailEnd/>
          </a:ln>
          <a:effectLst/>
        </p:spPr>
        <p:txBody>
          <a:bodyPr wrap="none">
            <a:spAutoFit/>
          </a:bodyPr>
          <a:lstStyle/>
          <a:p>
            <a:r>
              <a:rPr lang="en-US" sz="3200">
                <a:solidFill>
                  <a:schemeClr val="tx2"/>
                </a:solidFill>
              </a:rPr>
              <a:t>Dim</a:t>
            </a:r>
          </a:p>
        </p:txBody>
      </p:sp>
      <p:sp>
        <p:nvSpPr>
          <p:cNvPr id="276485" name="Text Box 5"/>
          <p:cNvSpPr txBox="1">
            <a:spLocks noChangeArrowheads="1"/>
          </p:cNvSpPr>
          <p:nvPr/>
        </p:nvSpPr>
        <p:spPr bwMode="auto">
          <a:xfrm>
            <a:off x="0" y="762000"/>
            <a:ext cx="1222375" cy="579438"/>
          </a:xfrm>
          <a:prstGeom prst="rect">
            <a:avLst/>
          </a:prstGeom>
          <a:noFill/>
          <a:ln w="9525">
            <a:noFill/>
            <a:miter lim="800000"/>
            <a:headEnd/>
            <a:tailEnd/>
          </a:ln>
          <a:effectLst/>
        </p:spPr>
        <p:txBody>
          <a:bodyPr wrap="none">
            <a:spAutoFit/>
          </a:bodyPr>
          <a:lstStyle/>
          <a:p>
            <a:r>
              <a:rPr lang="en-US" sz="3200">
                <a:solidFill>
                  <a:schemeClr val="tx2"/>
                </a:solidFill>
              </a:rPr>
              <a:t>Bright</a:t>
            </a:r>
          </a:p>
        </p:txBody>
      </p:sp>
      <p:pic>
        <p:nvPicPr>
          <p:cNvPr id="276486" name="Picture 6" descr="E:\Hubble Images\HRspec.JPG"/>
          <p:cNvPicPr>
            <a:picLocks noChangeAspect="1" noChangeArrowheads="1"/>
          </p:cNvPicPr>
          <p:nvPr/>
        </p:nvPicPr>
        <p:blipFill>
          <a:blip r:embed="rId2" cstate="print"/>
          <a:srcRect/>
          <a:stretch>
            <a:fillRect/>
          </a:stretch>
        </p:blipFill>
        <p:spPr bwMode="auto">
          <a:xfrm>
            <a:off x="1423988" y="642938"/>
            <a:ext cx="6294437" cy="5570537"/>
          </a:xfrm>
          <a:prstGeom prst="rect">
            <a:avLst/>
          </a:prstGeom>
          <a:noFill/>
        </p:spPr>
      </p:pic>
      <p:sp>
        <p:nvSpPr>
          <p:cNvPr id="276487" name="Text Box 7"/>
          <p:cNvSpPr txBox="1">
            <a:spLocks noChangeArrowheads="1"/>
          </p:cNvSpPr>
          <p:nvPr/>
        </p:nvSpPr>
        <p:spPr bwMode="auto">
          <a:xfrm>
            <a:off x="2286000" y="6608763"/>
            <a:ext cx="2657475" cy="244475"/>
          </a:xfrm>
          <a:prstGeom prst="rect">
            <a:avLst/>
          </a:prstGeom>
          <a:noFill/>
          <a:ln w="9525">
            <a:noFill/>
            <a:miter lim="800000"/>
            <a:headEnd/>
            <a:tailEnd/>
          </a:ln>
          <a:effectLst/>
        </p:spPr>
        <p:txBody>
          <a:bodyPr wrap="none">
            <a:spAutoFit/>
          </a:bodyPr>
          <a:lstStyle/>
          <a:p>
            <a:r>
              <a:rPr lang="en-US" sz="1000"/>
              <a:t>From Jay Pasachoff’s Contemporary Astronomy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533400" y="206375"/>
            <a:ext cx="4887913" cy="823913"/>
          </a:xfrm>
          <a:prstGeom prst="rect">
            <a:avLst/>
          </a:prstGeom>
          <a:noFill/>
          <a:ln w="9525">
            <a:noFill/>
            <a:miter lim="800000"/>
            <a:headEnd/>
            <a:tailEnd/>
          </a:ln>
          <a:effectLst/>
        </p:spPr>
        <p:txBody>
          <a:bodyPr wrap="none">
            <a:spAutoFit/>
          </a:bodyPr>
          <a:lstStyle/>
          <a:p>
            <a:r>
              <a:rPr lang="en-US" sz="4800"/>
              <a:t>The death of a star:</a:t>
            </a:r>
          </a:p>
        </p:txBody>
      </p:sp>
      <p:sp>
        <p:nvSpPr>
          <p:cNvPr id="296963" name="Text Box 3"/>
          <p:cNvSpPr txBox="1">
            <a:spLocks noChangeArrowheads="1"/>
          </p:cNvSpPr>
          <p:nvPr/>
        </p:nvSpPr>
        <p:spPr bwMode="auto">
          <a:xfrm>
            <a:off x="1219200" y="1143000"/>
            <a:ext cx="7162800" cy="4478338"/>
          </a:xfrm>
          <a:prstGeom prst="rect">
            <a:avLst/>
          </a:prstGeom>
          <a:noFill/>
          <a:ln w="9525">
            <a:noFill/>
            <a:miter lim="800000"/>
            <a:headEnd/>
            <a:tailEnd/>
          </a:ln>
          <a:effectLst/>
        </p:spPr>
        <p:txBody>
          <a:bodyPr>
            <a:spAutoFit/>
          </a:bodyPr>
          <a:lstStyle/>
          <a:p>
            <a:pPr marL="457200" indent="-457200">
              <a:buFontTx/>
              <a:buAutoNum type="arabicPeriod"/>
            </a:pPr>
            <a:r>
              <a:rPr lang="en-US" sz="3200">
                <a:cs typeface="Times New Roman" charset="0"/>
              </a:rPr>
              <a:t>Helium displaces Hydrogen in core</a:t>
            </a:r>
          </a:p>
          <a:p>
            <a:pPr marL="457200" indent="-457200">
              <a:buFontTx/>
              <a:buAutoNum type="arabicPeriod"/>
            </a:pPr>
            <a:r>
              <a:rPr lang="en-US" sz="3200">
                <a:cs typeface="Times New Roman" charset="0"/>
              </a:rPr>
              <a:t>Star Cools</a:t>
            </a:r>
          </a:p>
          <a:p>
            <a:pPr marL="457200" indent="-457200">
              <a:buFontTx/>
              <a:buAutoNum type="arabicPeriod"/>
            </a:pPr>
            <a:r>
              <a:rPr lang="en-US" sz="3200">
                <a:cs typeface="Times New Roman" charset="0"/>
              </a:rPr>
              <a:t>Heat energy no longer balances gravity.</a:t>
            </a:r>
          </a:p>
          <a:p>
            <a:pPr marL="457200" indent="-457200">
              <a:buFontTx/>
              <a:buAutoNum type="arabicPeriod"/>
            </a:pPr>
            <a:r>
              <a:rPr lang="en-US" sz="3200">
                <a:cs typeface="Times New Roman" charset="0"/>
              </a:rPr>
              <a:t>Gravity collapses the He core.</a:t>
            </a:r>
            <a:endParaRPr lang="en-US" sz="4000">
              <a:cs typeface="Times New Roman" charset="0"/>
            </a:endParaRPr>
          </a:p>
          <a:p>
            <a:pPr marL="457200" indent="-457200">
              <a:buFontTx/>
              <a:buAutoNum type="arabicPeriod"/>
            </a:pPr>
            <a:r>
              <a:rPr lang="en-US" sz="3200">
                <a:cs typeface="Times New Roman" charset="0"/>
              </a:rPr>
              <a:t>Implosion spurs hydrogen fusion</a:t>
            </a:r>
          </a:p>
          <a:p>
            <a:pPr marL="457200" indent="-457200">
              <a:buFontTx/>
              <a:buAutoNum type="arabicPeriod"/>
            </a:pPr>
            <a:r>
              <a:rPr lang="en-US" sz="3200">
                <a:cs typeface="Times New Roman" charset="0"/>
              </a:rPr>
              <a:t>Star is puffed up</a:t>
            </a:r>
          </a:p>
          <a:p>
            <a:pPr marL="457200" indent="-457200">
              <a:buFontTx/>
              <a:buAutoNum type="arabicPeriod"/>
            </a:pPr>
            <a:r>
              <a:rPr lang="en-US" sz="3200">
                <a:cs typeface="Times New Roman" charset="0"/>
              </a:rPr>
              <a:t>It is now a Red Giant </a:t>
            </a:r>
          </a:p>
          <a:p>
            <a:pPr marL="457200" indent="-457200">
              <a:buFontTx/>
              <a:buAutoNum type="arabicPeriod"/>
            </a:pPr>
            <a:r>
              <a:rPr lang="en-US" sz="3200"/>
              <a:t> Sun expands orbit of Venus or Earth </a:t>
            </a:r>
          </a:p>
          <a:p>
            <a:pPr marL="457200" indent="-457200">
              <a:buFontTx/>
              <a:buAutoNum type="arabicPeriod"/>
            </a:pPr>
            <a:r>
              <a:rPr lang="en-US" sz="3200"/>
              <a:t> Star 8 solar masses -&gt; 1 or 2 residual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wipe(left)">
                                      <p:cBhvr>
                                        <p:cTn id="7" dur="500"/>
                                        <p:tgtEl>
                                          <p:spTgt spid="296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wipe(left)">
                                      <p:cBhvr>
                                        <p:cTn id="12" dur="500"/>
                                        <p:tgtEl>
                                          <p:spTgt spid="296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wipe(left)">
                                      <p:cBhvr>
                                        <p:cTn id="17" dur="500"/>
                                        <p:tgtEl>
                                          <p:spTgt spid="296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wipe(left)">
                                      <p:cBhvr>
                                        <p:cTn id="22" dur="500"/>
                                        <p:tgtEl>
                                          <p:spTgt spid="296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63">
                                            <p:txEl>
                                              <p:pRg st="4" end="4"/>
                                            </p:txEl>
                                          </p:spTgt>
                                        </p:tgtEl>
                                        <p:attrNameLst>
                                          <p:attrName>style.visibility</p:attrName>
                                        </p:attrNameLst>
                                      </p:cBhvr>
                                      <p:to>
                                        <p:strVal val="visible"/>
                                      </p:to>
                                    </p:set>
                                    <p:animEffect transition="in" filter="wipe(left)">
                                      <p:cBhvr>
                                        <p:cTn id="27" dur="500"/>
                                        <p:tgtEl>
                                          <p:spTgt spid="296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63">
                                            <p:txEl>
                                              <p:pRg st="5" end="5"/>
                                            </p:txEl>
                                          </p:spTgt>
                                        </p:tgtEl>
                                        <p:attrNameLst>
                                          <p:attrName>style.visibility</p:attrName>
                                        </p:attrNameLst>
                                      </p:cBhvr>
                                      <p:to>
                                        <p:strVal val="visible"/>
                                      </p:to>
                                    </p:set>
                                    <p:animEffect transition="in" filter="wipe(left)">
                                      <p:cBhvr>
                                        <p:cTn id="32" dur="500"/>
                                        <p:tgtEl>
                                          <p:spTgt spid="2969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6963">
                                            <p:txEl>
                                              <p:pRg st="6" end="6"/>
                                            </p:txEl>
                                          </p:spTgt>
                                        </p:tgtEl>
                                        <p:attrNameLst>
                                          <p:attrName>style.visibility</p:attrName>
                                        </p:attrNameLst>
                                      </p:cBhvr>
                                      <p:to>
                                        <p:strVal val="visible"/>
                                      </p:to>
                                    </p:set>
                                    <p:animEffect transition="in" filter="wipe(left)">
                                      <p:cBhvr>
                                        <p:cTn id="37" dur="500"/>
                                        <p:tgtEl>
                                          <p:spTgt spid="2969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6963">
                                            <p:txEl>
                                              <p:pRg st="7" end="7"/>
                                            </p:txEl>
                                          </p:spTgt>
                                        </p:tgtEl>
                                        <p:attrNameLst>
                                          <p:attrName>style.visibility</p:attrName>
                                        </p:attrNameLst>
                                      </p:cBhvr>
                                      <p:to>
                                        <p:strVal val="visible"/>
                                      </p:to>
                                    </p:set>
                                    <p:animEffect transition="in" filter="wipe(left)">
                                      <p:cBhvr>
                                        <p:cTn id="42" dur="500"/>
                                        <p:tgtEl>
                                          <p:spTgt spid="2969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6963">
                                            <p:txEl>
                                              <p:pRg st="8" end="8"/>
                                            </p:txEl>
                                          </p:spTgt>
                                        </p:tgtEl>
                                        <p:attrNameLst>
                                          <p:attrName>style.visibility</p:attrName>
                                        </p:attrNameLst>
                                      </p:cBhvr>
                                      <p:to>
                                        <p:strVal val="visible"/>
                                      </p:to>
                                    </p:set>
                                    <p:animEffect transition="in" filter="wipe(left)">
                                      <p:cBhvr>
                                        <p:cTn id="47" dur="500"/>
                                        <p:tgtEl>
                                          <p:spTgt spid="296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bldLvl="4"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533400" y="206375"/>
            <a:ext cx="6242050" cy="823913"/>
          </a:xfrm>
          <a:prstGeom prst="rect">
            <a:avLst/>
          </a:prstGeom>
          <a:noFill/>
          <a:ln w="9525">
            <a:noFill/>
            <a:miter lim="800000"/>
            <a:headEnd/>
            <a:tailEnd/>
          </a:ln>
          <a:effectLst/>
        </p:spPr>
        <p:txBody>
          <a:bodyPr wrap="none">
            <a:spAutoFit/>
          </a:bodyPr>
          <a:lstStyle/>
          <a:p>
            <a:r>
              <a:rPr lang="en-US" sz="4800"/>
              <a:t>Collapse of the He Core:</a:t>
            </a:r>
          </a:p>
        </p:txBody>
      </p:sp>
      <p:pic>
        <p:nvPicPr>
          <p:cNvPr id="297987" name="Picture 3" descr="hr_redgiant"/>
          <p:cNvPicPr>
            <a:picLocks noChangeAspect="1" noChangeArrowheads="1"/>
          </p:cNvPicPr>
          <p:nvPr/>
        </p:nvPicPr>
        <p:blipFill>
          <a:blip r:embed="rId2" cstate="print"/>
          <a:srcRect/>
          <a:stretch>
            <a:fillRect/>
          </a:stretch>
        </p:blipFill>
        <p:spPr bwMode="auto">
          <a:xfrm>
            <a:off x="838200" y="990600"/>
            <a:ext cx="6629400" cy="5583238"/>
          </a:xfrm>
          <a:prstGeom prst="rect">
            <a:avLst/>
          </a:prstGeom>
          <a:noFill/>
        </p:spPr>
      </p:pic>
      <p:grpSp>
        <p:nvGrpSpPr>
          <p:cNvPr id="297988" name="Group 4"/>
          <p:cNvGrpSpPr>
            <a:grpSpLocks/>
          </p:cNvGrpSpPr>
          <p:nvPr/>
        </p:nvGrpSpPr>
        <p:grpSpPr bwMode="auto">
          <a:xfrm>
            <a:off x="4267200" y="4038600"/>
            <a:ext cx="2273300" cy="808038"/>
            <a:chOff x="2688" y="2544"/>
            <a:chExt cx="1432" cy="509"/>
          </a:xfrm>
        </p:grpSpPr>
        <p:sp>
          <p:nvSpPr>
            <p:cNvPr id="297989" name="Line 5"/>
            <p:cNvSpPr>
              <a:spLocks noChangeShapeType="1"/>
            </p:cNvSpPr>
            <p:nvPr/>
          </p:nvSpPr>
          <p:spPr bwMode="auto">
            <a:xfrm>
              <a:off x="2784" y="2544"/>
              <a:ext cx="912" cy="0"/>
            </a:xfrm>
            <a:prstGeom prst="line">
              <a:avLst/>
            </a:prstGeom>
            <a:noFill/>
            <a:ln w="28575">
              <a:solidFill>
                <a:schemeClr val="tx1"/>
              </a:solidFill>
              <a:round/>
              <a:headEnd/>
              <a:tailEnd type="triangle" w="med" len="med"/>
            </a:ln>
            <a:effectLst/>
          </p:spPr>
          <p:txBody>
            <a:bodyPr/>
            <a:lstStyle/>
            <a:p>
              <a:endParaRPr lang="en-US"/>
            </a:p>
          </p:txBody>
        </p:sp>
        <p:sp>
          <p:nvSpPr>
            <p:cNvPr id="297990" name="Text Box 6"/>
            <p:cNvSpPr txBox="1">
              <a:spLocks noChangeArrowheads="1"/>
            </p:cNvSpPr>
            <p:nvPr/>
          </p:nvSpPr>
          <p:spPr bwMode="auto">
            <a:xfrm>
              <a:off x="2688" y="2688"/>
              <a:ext cx="1432" cy="365"/>
            </a:xfrm>
            <a:prstGeom prst="rect">
              <a:avLst/>
            </a:prstGeom>
            <a:solidFill>
              <a:schemeClr val="bg1"/>
            </a:solidFill>
            <a:ln w="9525">
              <a:noFill/>
              <a:miter lim="800000"/>
              <a:headEnd/>
              <a:tailEnd/>
            </a:ln>
            <a:effectLst/>
          </p:spPr>
          <p:txBody>
            <a:bodyPr wrap="none">
              <a:spAutoFit/>
            </a:bodyPr>
            <a:lstStyle/>
            <a:p>
              <a:r>
                <a:rPr lang="en-US" sz="3200" b="1"/>
                <a:t>Cools Down</a:t>
              </a:r>
            </a:p>
          </p:txBody>
        </p:sp>
      </p:grpSp>
      <p:grpSp>
        <p:nvGrpSpPr>
          <p:cNvPr id="297991" name="Group 7"/>
          <p:cNvGrpSpPr>
            <a:grpSpLocks/>
          </p:cNvGrpSpPr>
          <p:nvPr/>
        </p:nvGrpSpPr>
        <p:grpSpPr bwMode="auto">
          <a:xfrm>
            <a:off x="5924550" y="2038350"/>
            <a:ext cx="1868488" cy="2057400"/>
            <a:chOff x="3732" y="1284"/>
            <a:chExt cx="1177" cy="1296"/>
          </a:xfrm>
        </p:grpSpPr>
        <p:sp>
          <p:nvSpPr>
            <p:cNvPr id="297992" name="Line 8"/>
            <p:cNvSpPr>
              <a:spLocks noChangeShapeType="1"/>
            </p:cNvSpPr>
            <p:nvPr/>
          </p:nvSpPr>
          <p:spPr bwMode="auto">
            <a:xfrm flipV="1">
              <a:off x="3732" y="1284"/>
              <a:ext cx="0" cy="1296"/>
            </a:xfrm>
            <a:prstGeom prst="line">
              <a:avLst/>
            </a:prstGeom>
            <a:noFill/>
            <a:ln w="28575">
              <a:solidFill>
                <a:schemeClr val="tx1"/>
              </a:solidFill>
              <a:round/>
              <a:headEnd/>
              <a:tailEnd type="triangle" w="med" len="med"/>
            </a:ln>
            <a:effectLst/>
          </p:spPr>
          <p:txBody>
            <a:bodyPr/>
            <a:lstStyle/>
            <a:p>
              <a:endParaRPr lang="en-US"/>
            </a:p>
          </p:txBody>
        </p:sp>
        <p:sp>
          <p:nvSpPr>
            <p:cNvPr id="297993" name="Text Box 9"/>
            <p:cNvSpPr txBox="1">
              <a:spLocks noChangeArrowheads="1"/>
            </p:cNvSpPr>
            <p:nvPr/>
          </p:nvSpPr>
          <p:spPr bwMode="auto">
            <a:xfrm>
              <a:off x="3840" y="1824"/>
              <a:ext cx="1069" cy="365"/>
            </a:xfrm>
            <a:prstGeom prst="rect">
              <a:avLst/>
            </a:prstGeom>
            <a:solidFill>
              <a:schemeClr val="bg1"/>
            </a:solidFill>
            <a:ln w="9525">
              <a:noFill/>
              <a:miter lim="800000"/>
              <a:headEnd/>
              <a:tailEnd/>
            </a:ln>
            <a:effectLst/>
          </p:spPr>
          <p:txBody>
            <a:bodyPr wrap="none">
              <a:spAutoFit/>
            </a:bodyPr>
            <a:lstStyle/>
            <a:p>
              <a:r>
                <a:rPr lang="en-US" sz="3200" b="1"/>
                <a:t>Expands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7988"/>
                                        </p:tgtEl>
                                        <p:attrNameLst>
                                          <p:attrName>style.visibility</p:attrName>
                                        </p:attrNameLst>
                                      </p:cBhvr>
                                      <p:to>
                                        <p:strVal val="visible"/>
                                      </p:to>
                                    </p:set>
                                    <p:anim calcmode="lin" valueType="num">
                                      <p:cBhvr additive="base">
                                        <p:cTn id="7" dur="500" fill="hold"/>
                                        <p:tgtEl>
                                          <p:spTgt spid="297988"/>
                                        </p:tgtEl>
                                        <p:attrNameLst>
                                          <p:attrName>ppt_x</p:attrName>
                                        </p:attrNameLst>
                                      </p:cBhvr>
                                      <p:tavLst>
                                        <p:tav tm="0">
                                          <p:val>
                                            <p:strVal val="0-#ppt_w/2"/>
                                          </p:val>
                                        </p:tav>
                                        <p:tav tm="100000">
                                          <p:val>
                                            <p:strVal val="#ppt_x"/>
                                          </p:val>
                                        </p:tav>
                                      </p:tavLst>
                                    </p:anim>
                                    <p:anim calcmode="lin" valueType="num">
                                      <p:cBhvr additive="base">
                                        <p:cTn id="8" dur="500" fill="hold"/>
                                        <p:tgtEl>
                                          <p:spTgt spid="2979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991"/>
                                        </p:tgtEl>
                                        <p:attrNameLst>
                                          <p:attrName>style.visibility</p:attrName>
                                        </p:attrNameLst>
                                      </p:cBhvr>
                                      <p:to>
                                        <p:strVal val="visible"/>
                                      </p:to>
                                    </p:set>
                                    <p:anim calcmode="lin" valueType="num">
                                      <p:cBhvr additive="base">
                                        <p:cTn id="13" dur="500" fill="hold"/>
                                        <p:tgtEl>
                                          <p:spTgt spid="297991"/>
                                        </p:tgtEl>
                                        <p:attrNameLst>
                                          <p:attrName>ppt_x</p:attrName>
                                        </p:attrNameLst>
                                      </p:cBhvr>
                                      <p:tavLst>
                                        <p:tav tm="0">
                                          <p:val>
                                            <p:strVal val="#ppt_x"/>
                                          </p:val>
                                        </p:tav>
                                        <p:tav tm="100000">
                                          <p:val>
                                            <p:strVal val="#ppt_x"/>
                                          </p:val>
                                        </p:tav>
                                      </p:tavLst>
                                    </p:anim>
                                    <p:anim calcmode="lin" valueType="num">
                                      <p:cBhvr additive="base">
                                        <p:cTn id="14" dur="500" fill="hold"/>
                                        <p:tgtEl>
                                          <p:spTgt spid="2979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299010" name="Picture 2" descr="redgiant"/>
          <p:cNvPicPr>
            <a:picLocks noChangeAspect="1" noChangeArrowheads="1"/>
          </p:cNvPicPr>
          <p:nvPr/>
        </p:nvPicPr>
        <p:blipFill>
          <a:blip r:embed="rId3" cstate="print"/>
          <a:srcRect/>
          <a:stretch>
            <a:fillRect/>
          </a:stretch>
        </p:blipFill>
        <p:spPr bwMode="auto">
          <a:xfrm>
            <a:off x="285750" y="0"/>
            <a:ext cx="85725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914400" y="609600"/>
            <a:ext cx="7010400" cy="5453063"/>
          </a:xfrm>
          <a:prstGeom prst="rect">
            <a:avLst/>
          </a:prstGeom>
          <a:noFill/>
          <a:ln w="9525">
            <a:noFill/>
            <a:miter lim="800000"/>
            <a:headEnd/>
            <a:tailEnd/>
          </a:ln>
          <a:effectLst/>
        </p:spPr>
        <p:txBody>
          <a:bodyPr>
            <a:spAutoFit/>
          </a:bodyPr>
          <a:lstStyle/>
          <a:p>
            <a:pPr algn="ctr"/>
            <a:r>
              <a:rPr lang="en-US" sz="3200" b="1">
                <a:solidFill>
                  <a:schemeClr val="bg1"/>
                </a:solidFill>
              </a:rPr>
              <a:t>If the residual mass of the star is less than 1.4 times the current mass of the sun, our story ends here.</a:t>
            </a:r>
          </a:p>
          <a:p>
            <a:pPr algn="ctr"/>
            <a:r>
              <a:rPr lang="en-US" sz="3200" b="1">
                <a:solidFill>
                  <a:schemeClr val="bg1"/>
                </a:solidFill>
              </a:rPr>
              <a:t>A star with the mass of the sun becomes a White dwarf about the size of the earth.</a:t>
            </a:r>
          </a:p>
          <a:p>
            <a:pPr algn="ctr"/>
            <a:r>
              <a:rPr lang="en-US" sz="3200" b="1">
                <a:solidFill>
                  <a:schemeClr val="bg1"/>
                </a:solidFill>
              </a:rPr>
              <a:t>The Pauli exclusion principle prevents the star from collapsing any further.</a:t>
            </a:r>
          </a:p>
          <a:p>
            <a:pPr algn="ctr"/>
            <a:r>
              <a:rPr lang="en-US" sz="3200" b="1">
                <a:solidFill>
                  <a:schemeClr val="bg1"/>
                </a:solidFill>
              </a:rPr>
              <a:t>It gradually runs out of Carbon fuel, getting dimmer and dimmer, until it becomes a black dwarf.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additive="base">
                                        <p:cTn id="7" dur="5000" fill="hold"/>
                                        <p:tgtEl>
                                          <p:spTgt spid="301058"/>
                                        </p:tgtEl>
                                        <p:attrNameLst>
                                          <p:attrName>ppt_x</p:attrName>
                                        </p:attrNameLst>
                                      </p:cBhvr>
                                      <p:tavLst>
                                        <p:tav tm="0">
                                          <p:val>
                                            <p:strVal val="#ppt_x"/>
                                          </p:val>
                                        </p:tav>
                                        <p:tav tm="100000">
                                          <p:val>
                                            <p:strVal val="#ppt_x"/>
                                          </p:val>
                                        </p:tav>
                                      </p:tavLst>
                                    </p:anim>
                                    <p:anim calcmode="lin" valueType="num">
                                      <p:cBhvr additive="base">
                                        <p:cTn id="8" dur="5000" fill="hold"/>
                                        <p:tgtEl>
                                          <p:spTgt spid="301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838200" y="1066800"/>
            <a:ext cx="7924800" cy="5453063"/>
          </a:xfrm>
          <a:prstGeom prst="rect">
            <a:avLst/>
          </a:prstGeom>
          <a:noFill/>
          <a:ln w="9525">
            <a:noFill/>
            <a:miter lim="800000"/>
            <a:headEnd/>
            <a:tailEnd/>
          </a:ln>
          <a:effectLst/>
        </p:spPr>
        <p:txBody>
          <a:bodyPr>
            <a:spAutoFit/>
          </a:bodyPr>
          <a:lstStyle/>
          <a:p>
            <a:pPr marL="457200" indent="-457200">
              <a:buFontTx/>
              <a:buAutoNum type="arabicPeriod"/>
            </a:pPr>
            <a:r>
              <a:rPr lang="en-US" sz="3200">
                <a:solidFill>
                  <a:schemeClr val="bg1"/>
                </a:solidFill>
              </a:rPr>
              <a:t>Supernova remnant is composed almost entirely of neutrons.</a:t>
            </a:r>
          </a:p>
          <a:p>
            <a:pPr marL="457200" indent="-457200">
              <a:buFontTx/>
              <a:buAutoNum type="arabicPeriod"/>
            </a:pPr>
            <a:r>
              <a:rPr lang="en-US" sz="3200">
                <a:solidFill>
                  <a:schemeClr val="bg1"/>
                </a:solidFill>
              </a:rPr>
              <a:t>White Dwarfs are the size of planets.</a:t>
            </a:r>
          </a:p>
          <a:p>
            <a:pPr marL="457200" indent="-457200">
              <a:buFontTx/>
              <a:buAutoNum type="arabicPeriod"/>
            </a:pPr>
            <a:r>
              <a:rPr lang="en-US" sz="3200">
                <a:solidFill>
                  <a:schemeClr val="bg1"/>
                </a:solidFill>
              </a:rPr>
              <a:t>Neutron stars are the size of towns.</a:t>
            </a:r>
          </a:p>
          <a:p>
            <a:pPr marL="457200" indent="-457200">
              <a:buFontTx/>
              <a:buAutoNum type="arabicPeriod"/>
            </a:pPr>
            <a:r>
              <a:rPr lang="en-US" sz="3200">
                <a:solidFill>
                  <a:schemeClr val="bg1"/>
                </a:solidFill>
              </a:rPr>
              <a:t>Some Neutron stars spin a thousand times a second.</a:t>
            </a:r>
          </a:p>
          <a:p>
            <a:pPr marL="457200" indent="-457200">
              <a:buFontTx/>
              <a:buAutoNum type="arabicPeriod"/>
            </a:pPr>
            <a:r>
              <a:rPr lang="en-US" sz="3200">
                <a:solidFill>
                  <a:schemeClr val="bg1"/>
                </a:solidFill>
              </a:rPr>
              <a:t>The pressure is so high in the core atomic nuclei cannot exist.</a:t>
            </a:r>
          </a:p>
          <a:p>
            <a:pPr marL="457200" indent="-457200">
              <a:buFontTx/>
              <a:buAutoNum type="arabicPeriod"/>
            </a:pPr>
            <a:r>
              <a:rPr lang="en-US" sz="3200">
                <a:solidFill>
                  <a:schemeClr val="bg1"/>
                </a:solidFill>
              </a:rPr>
              <a:t>The outer envelope is about a mile thick - a crust of nuclei and electrons.</a:t>
            </a:r>
          </a:p>
          <a:p>
            <a:pPr marL="457200" indent="-457200">
              <a:buFontTx/>
              <a:buAutoNum type="arabicPeriod"/>
            </a:pPr>
            <a:r>
              <a:rPr lang="en-US" sz="3200">
                <a:solidFill>
                  <a:schemeClr val="bg1"/>
                </a:solidFill>
              </a:rPr>
              <a:t>The core is a super-fluid.</a:t>
            </a:r>
          </a:p>
        </p:txBody>
      </p:sp>
      <p:sp>
        <p:nvSpPr>
          <p:cNvPr id="302083" name="Rectangle 3"/>
          <p:cNvSpPr>
            <a:spLocks noChangeArrowheads="1"/>
          </p:cNvSpPr>
          <p:nvPr/>
        </p:nvSpPr>
        <p:spPr bwMode="auto">
          <a:xfrm>
            <a:off x="381000" y="233363"/>
            <a:ext cx="3427413" cy="762000"/>
          </a:xfrm>
          <a:prstGeom prst="rect">
            <a:avLst/>
          </a:prstGeom>
          <a:noFill/>
          <a:ln w="9525">
            <a:noFill/>
            <a:miter lim="800000"/>
            <a:headEnd/>
            <a:tailEnd/>
          </a:ln>
          <a:effectLst/>
        </p:spPr>
        <p:txBody>
          <a:bodyPr wrap="none">
            <a:spAutoFit/>
          </a:bodyPr>
          <a:lstStyle/>
          <a:p>
            <a:r>
              <a:rPr lang="en-US" sz="4400">
                <a:solidFill>
                  <a:schemeClr val="bg1"/>
                </a:solidFill>
              </a:rPr>
              <a:t>Neutron Stars: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2082">
                                            <p:txEl>
                                              <p:pRg st="0" end="0"/>
                                            </p:txEl>
                                          </p:spTgt>
                                        </p:tgtEl>
                                        <p:attrNameLst>
                                          <p:attrName>style.visibility</p:attrName>
                                        </p:attrNameLst>
                                      </p:cBhvr>
                                      <p:to>
                                        <p:strVal val="visible"/>
                                      </p:to>
                                    </p:set>
                                    <p:animEffect transition="in" filter="dissolve">
                                      <p:cBhvr>
                                        <p:cTn id="7" dur="500"/>
                                        <p:tgtEl>
                                          <p:spTgt spid="302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2082">
                                            <p:txEl>
                                              <p:pRg st="1" end="1"/>
                                            </p:txEl>
                                          </p:spTgt>
                                        </p:tgtEl>
                                        <p:attrNameLst>
                                          <p:attrName>style.visibility</p:attrName>
                                        </p:attrNameLst>
                                      </p:cBhvr>
                                      <p:to>
                                        <p:strVal val="visible"/>
                                      </p:to>
                                    </p:set>
                                    <p:animEffect transition="in" filter="dissolve">
                                      <p:cBhvr>
                                        <p:cTn id="12" dur="500"/>
                                        <p:tgtEl>
                                          <p:spTgt spid="302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2082">
                                            <p:txEl>
                                              <p:pRg st="2" end="2"/>
                                            </p:txEl>
                                          </p:spTgt>
                                        </p:tgtEl>
                                        <p:attrNameLst>
                                          <p:attrName>style.visibility</p:attrName>
                                        </p:attrNameLst>
                                      </p:cBhvr>
                                      <p:to>
                                        <p:strVal val="visible"/>
                                      </p:to>
                                    </p:set>
                                    <p:animEffect transition="in" filter="dissolve">
                                      <p:cBhvr>
                                        <p:cTn id="17" dur="500"/>
                                        <p:tgtEl>
                                          <p:spTgt spid="3020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2082">
                                            <p:txEl>
                                              <p:pRg st="3" end="3"/>
                                            </p:txEl>
                                          </p:spTgt>
                                        </p:tgtEl>
                                        <p:attrNameLst>
                                          <p:attrName>style.visibility</p:attrName>
                                        </p:attrNameLst>
                                      </p:cBhvr>
                                      <p:to>
                                        <p:strVal val="visible"/>
                                      </p:to>
                                    </p:set>
                                    <p:animEffect transition="in" filter="dissolve">
                                      <p:cBhvr>
                                        <p:cTn id="22" dur="500"/>
                                        <p:tgtEl>
                                          <p:spTgt spid="3020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2082">
                                            <p:txEl>
                                              <p:pRg st="4" end="4"/>
                                            </p:txEl>
                                          </p:spTgt>
                                        </p:tgtEl>
                                        <p:attrNameLst>
                                          <p:attrName>style.visibility</p:attrName>
                                        </p:attrNameLst>
                                      </p:cBhvr>
                                      <p:to>
                                        <p:strVal val="visible"/>
                                      </p:to>
                                    </p:set>
                                    <p:animEffect transition="in" filter="dissolve">
                                      <p:cBhvr>
                                        <p:cTn id="27" dur="500"/>
                                        <p:tgtEl>
                                          <p:spTgt spid="3020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2082">
                                            <p:txEl>
                                              <p:pRg st="5" end="5"/>
                                            </p:txEl>
                                          </p:spTgt>
                                        </p:tgtEl>
                                        <p:attrNameLst>
                                          <p:attrName>style.visibility</p:attrName>
                                        </p:attrNameLst>
                                      </p:cBhvr>
                                      <p:to>
                                        <p:strVal val="visible"/>
                                      </p:to>
                                    </p:set>
                                    <p:animEffect transition="in" filter="dissolve">
                                      <p:cBhvr>
                                        <p:cTn id="32" dur="500"/>
                                        <p:tgtEl>
                                          <p:spTgt spid="3020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2082">
                                            <p:txEl>
                                              <p:pRg st="6" end="6"/>
                                            </p:txEl>
                                          </p:spTgt>
                                        </p:tgtEl>
                                        <p:attrNameLst>
                                          <p:attrName>style.visibility</p:attrName>
                                        </p:attrNameLst>
                                      </p:cBhvr>
                                      <p:to>
                                        <p:strVal val="visible"/>
                                      </p:to>
                                    </p:set>
                                    <p:animEffect transition="in" filter="dissolve">
                                      <p:cBhvr>
                                        <p:cTn id="37" dur="500"/>
                                        <p:tgtEl>
                                          <p:spTgt spid="3020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grpSp>
        <p:nvGrpSpPr>
          <p:cNvPr id="304130" name="Group 2"/>
          <p:cNvGrpSpPr>
            <a:grpSpLocks/>
          </p:cNvGrpSpPr>
          <p:nvPr/>
        </p:nvGrpSpPr>
        <p:grpSpPr bwMode="auto">
          <a:xfrm>
            <a:off x="304800" y="233363"/>
            <a:ext cx="8839200" cy="6624637"/>
            <a:chOff x="192" y="147"/>
            <a:chExt cx="5568" cy="4173"/>
          </a:xfrm>
        </p:grpSpPr>
        <p:sp>
          <p:nvSpPr>
            <p:cNvPr id="304131" name="Rectangle 3"/>
            <p:cNvSpPr>
              <a:spLocks noChangeArrowheads="1"/>
            </p:cNvSpPr>
            <p:nvPr/>
          </p:nvSpPr>
          <p:spPr bwMode="auto">
            <a:xfrm>
              <a:off x="4014" y="4166"/>
              <a:ext cx="1746" cy="154"/>
            </a:xfrm>
            <a:prstGeom prst="rect">
              <a:avLst/>
            </a:prstGeom>
            <a:noFill/>
            <a:ln w="9525">
              <a:noFill/>
              <a:miter lim="800000"/>
              <a:headEnd/>
              <a:tailEnd/>
            </a:ln>
            <a:effectLst/>
          </p:spPr>
          <p:txBody>
            <a:bodyPr wrap="none">
              <a:spAutoFit/>
            </a:bodyPr>
            <a:lstStyle/>
            <a:p>
              <a:r>
                <a:rPr lang="en-US" sz="1000">
                  <a:solidFill>
                    <a:schemeClr val="bg1"/>
                  </a:solidFill>
                </a:rPr>
                <a:t>From Jay Pasachoff’s “Contemporary Astronomy”</a:t>
              </a:r>
            </a:p>
          </p:txBody>
        </p:sp>
        <p:grpSp>
          <p:nvGrpSpPr>
            <p:cNvPr id="304132" name="Group 4"/>
            <p:cNvGrpSpPr>
              <a:grpSpLocks/>
            </p:cNvGrpSpPr>
            <p:nvPr/>
          </p:nvGrpSpPr>
          <p:grpSpPr bwMode="auto">
            <a:xfrm>
              <a:off x="192" y="147"/>
              <a:ext cx="5522" cy="1768"/>
              <a:chOff x="192" y="147"/>
              <a:chExt cx="5522" cy="1768"/>
            </a:xfrm>
          </p:grpSpPr>
          <p:sp>
            <p:nvSpPr>
              <p:cNvPr id="304133" name="Rectangle 5"/>
              <p:cNvSpPr>
                <a:spLocks noChangeArrowheads="1"/>
              </p:cNvSpPr>
              <p:nvPr/>
            </p:nvSpPr>
            <p:spPr bwMode="auto">
              <a:xfrm>
                <a:off x="240" y="147"/>
                <a:ext cx="3732" cy="480"/>
              </a:xfrm>
              <a:prstGeom prst="rect">
                <a:avLst/>
              </a:prstGeom>
              <a:noFill/>
              <a:ln w="9525">
                <a:noFill/>
                <a:miter lim="800000"/>
                <a:headEnd/>
                <a:tailEnd/>
              </a:ln>
              <a:effectLst/>
            </p:spPr>
            <p:txBody>
              <a:bodyPr wrap="none">
                <a:spAutoFit/>
              </a:bodyPr>
              <a:lstStyle/>
              <a:p>
                <a:r>
                  <a:rPr lang="en-US" sz="4400">
                    <a:solidFill>
                      <a:schemeClr val="bg1"/>
                    </a:solidFill>
                  </a:rPr>
                  <a:t>Picture of a Neutron Star:</a:t>
                </a:r>
              </a:p>
            </p:txBody>
          </p:sp>
          <p:grpSp>
            <p:nvGrpSpPr>
              <p:cNvPr id="304134" name="Group 6"/>
              <p:cNvGrpSpPr>
                <a:grpSpLocks/>
              </p:cNvGrpSpPr>
              <p:nvPr/>
            </p:nvGrpSpPr>
            <p:grpSpPr bwMode="auto">
              <a:xfrm>
                <a:off x="192" y="816"/>
                <a:ext cx="5522" cy="1099"/>
                <a:chOff x="192" y="816"/>
                <a:chExt cx="5522" cy="1099"/>
              </a:xfrm>
            </p:grpSpPr>
            <p:pic>
              <p:nvPicPr>
                <p:cNvPr id="304135" name="Picture 7" descr="pulsar_graph"/>
                <p:cNvPicPr>
                  <a:picLocks noChangeAspect="1" noChangeArrowheads="1"/>
                </p:cNvPicPr>
                <p:nvPr/>
              </p:nvPicPr>
              <p:blipFill>
                <a:blip r:embed="rId3" cstate="print"/>
                <a:srcRect/>
                <a:stretch>
                  <a:fillRect/>
                </a:stretch>
              </p:blipFill>
              <p:spPr bwMode="auto">
                <a:xfrm>
                  <a:off x="192" y="816"/>
                  <a:ext cx="5424" cy="853"/>
                </a:xfrm>
                <a:prstGeom prst="rect">
                  <a:avLst/>
                </a:prstGeom>
                <a:noFill/>
              </p:spPr>
            </p:pic>
            <p:sp>
              <p:nvSpPr>
                <p:cNvPr id="304136" name="Rectangle 8"/>
                <p:cNvSpPr>
                  <a:spLocks noChangeArrowheads="1"/>
                </p:cNvSpPr>
                <p:nvPr/>
              </p:nvSpPr>
              <p:spPr bwMode="auto">
                <a:xfrm>
                  <a:off x="3840" y="1588"/>
                  <a:ext cx="1874" cy="327"/>
                </a:xfrm>
                <a:prstGeom prst="rect">
                  <a:avLst/>
                </a:prstGeom>
                <a:noFill/>
                <a:ln w="9525">
                  <a:noFill/>
                  <a:miter lim="800000"/>
                  <a:headEnd/>
                  <a:tailEnd/>
                </a:ln>
                <a:effectLst/>
              </p:spPr>
              <p:txBody>
                <a:bodyPr wrap="none">
                  <a:spAutoFit/>
                </a:bodyPr>
                <a:lstStyle/>
                <a:p>
                  <a:r>
                    <a:rPr lang="en-US">
                      <a:solidFill>
                        <a:schemeClr val="bg1"/>
                      </a:solidFill>
                    </a:rPr>
                    <a:t>Ticks are 5 seconds</a:t>
                  </a:r>
                </a:p>
              </p:txBody>
            </p:sp>
          </p:grpSp>
        </p:grpSp>
      </p:grpSp>
      <p:sp>
        <p:nvSpPr>
          <p:cNvPr id="304137" name="Text Box 9"/>
          <p:cNvSpPr txBox="1">
            <a:spLocks noChangeArrowheads="1"/>
          </p:cNvSpPr>
          <p:nvPr/>
        </p:nvSpPr>
        <p:spPr bwMode="auto">
          <a:xfrm>
            <a:off x="228600" y="2971800"/>
            <a:ext cx="8915400" cy="3503613"/>
          </a:xfrm>
          <a:prstGeom prst="rect">
            <a:avLst/>
          </a:prstGeom>
          <a:noFill/>
          <a:ln w="9525">
            <a:noFill/>
            <a:miter lim="800000"/>
            <a:headEnd/>
            <a:tailEnd/>
          </a:ln>
          <a:effectLst/>
        </p:spPr>
        <p:txBody>
          <a:bodyPr>
            <a:spAutoFit/>
          </a:bodyPr>
          <a:lstStyle/>
          <a:p>
            <a:pPr marL="457200" indent="-457200">
              <a:buFontTx/>
              <a:buAutoNum type="arabicPeriod"/>
            </a:pPr>
            <a:r>
              <a:rPr lang="en-US" sz="3200">
                <a:solidFill>
                  <a:schemeClr val="bg1"/>
                </a:solidFill>
              </a:rPr>
              <a:t>In 1967, Antony Hewish of Cambridge University in England was studying the scintillation of radio sources due to the solar wind.</a:t>
            </a:r>
          </a:p>
          <a:p>
            <a:pPr marL="457200" indent="-457200">
              <a:buFontTx/>
              <a:buAutoNum type="arabicPeriod"/>
            </a:pPr>
            <a:r>
              <a:rPr lang="en-US" sz="3200">
                <a:solidFill>
                  <a:schemeClr val="bg1"/>
                </a:solidFill>
              </a:rPr>
              <a:t>A graduate student named Jocelyn Bell Burnell discovered a strong night time source of “twinkling”.</a:t>
            </a:r>
          </a:p>
          <a:p>
            <a:pPr marL="457200" indent="-457200">
              <a:buFontTx/>
              <a:buAutoNum type="arabicPeriod"/>
            </a:pPr>
            <a:r>
              <a:rPr lang="en-US" sz="3200">
                <a:solidFill>
                  <a:schemeClr val="bg1"/>
                </a:solidFill>
              </a:rPr>
              <a:t>Its location was fixed with respect to the stars.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4137">
                                            <p:txEl>
                                              <p:pRg st="0" end="0"/>
                                            </p:txEl>
                                          </p:spTgt>
                                        </p:tgtEl>
                                        <p:attrNameLst>
                                          <p:attrName>style.visibility</p:attrName>
                                        </p:attrNameLst>
                                      </p:cBhvr>
                                      <p:to>
                                        <p:strVal val="visible"/>
                                      </p:to>
                                    </p:set>
                                    <p:animEffect transition="in" filter="dissolve">
                                      <p:cBhvr>
                                        <p:cTn id="7" dur="500"/>
                                        <p:tgtEl>
                                          <p:spTgt spid="304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4137">
                                            <p:txEl>
                                              <p:pRg st="1" end="1"/>
                                            </p:txEl>
                                          </p:spTgt>
                                        </p:tgtEl>
                                        <p:attrNameLst>
                                          <p:attrName>style.visibility</p:attrName>
                                        </p:attrNameLst>
                                      </p:cBhvr>
                                      <p:to>
                                        <p:strVal val="visible"/>
                                      </p:to>
                                    </p:set>
                                    <p:animEffect transition="in" filter="dissolve">
                                      <p:cBhvr>
                                        <p:cTn id="12" dur="500"/>
                                        <p:tgtEl>
                                          <p:spTgt spid="304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4137">
                                            <p:txEl>
                                              <p:pRg st="2" end="2"/>
                                            </p:txEl>
                                          </p:spTgt>
                                        </p:tgtEl>
                                        <p:attrNameLst>
                                          <p:attrName>style.visibility</p:attrName>
                                        </p:attrNameLst>
                                      </p:cBhvr>
                                      <p:to>
                                        <p:strVal val="visible"/>
                                      </p:to>
                                    </p:set>
                                    <p:animEffect transition="in" filter="dissolve">
                                      <p:cBhvr>
                                        <p:cTn id="17" dur="500"/>
                                        <p:tgtEl>
                                          <p:spTgt spid="304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4130"/>
                                        </p:tgtEl>
                                        <p:attrNameLst>
                                          <p:attrName>style.visibility</p:attrName>
                                        </p:attrNameLst>
                                      </p:cBhvr>
                                      <p:to>
                                        <p:strVal val="visible"/>
                                      </p:to>
                                    </p:set>
                                    <p:animEffect transition="in" filter="dissolve">
                                      <p:cBhvr>
                                        <p:cTn id="22" dur="500"/>
                                        <p:tgtEl>
                                          <p:spTgt spid="30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381000" y="233363"/>
            <a:ext cx="1954213" cy="762000"/>
          </a:xfrm>
          <a:prstGeom prst="rect">
            <a:avLst/>
          </a:prstGeom>
          <a:noFill/>
          <a:ln w="9525">
            <a:noFill/>
            <a:miter lim="800000"/>
            <a:headEnd/>
            <a:tailEnd/>
          </a:ln>
          <a:effectLst/>
        </p:spPr>
        <p:txBody>
          <a:bodyPr wrap="none">
            <a:spAutoFit/>
          </a:bodyPr>
          <a:lstStyle/>
          <a:p>
            <a:r>
              <a:rPr lang="en-US" sz="4400">
                <a:solidFill>
                  <a:schemeClr val="bg1"/>
                </a:solidFill>
              </a:rPr>
              <a:t>Pulsars:</a:t>
            </a:r>
          </a:p>
        </p:txBody>
      </p:sp>
      <p:sp>
        <p:nvSpPr>
          <p:cNvPr id="306179" name="Text Box 3"/>
          <p:cNvSpPr txBox="1">
            <a:spLocks noChangeArrowheads="1"/>
          </p:cNvSpPr>
          <p:nvPr/>
        </p:nvSpPr>
        <p:spPr bwMode="auto">
          <a:xfrm>
            <a:off x="228600" y="1143000"/>
            <a:ext cx="8915400" cy="2528888"/>
          </a:xfrm>
          <a:prstGeom prst="rect">
            <a:avLst/>
          </a:prstGeom>
          <a:noFill/>
          <a:ln w="9525">
            <a:noFill/>
            <a:miter lim="800000"/>
            <a:headEnd/>
            <a:tailEnd/>
          </a:ln>
          <a:effectLst/>
        </p:spPr>
        <p:txBody>
          <a:bodyPr>
            <a:spAutoFit/>
          </a:bodyPr>
          <a:lstStyle/>
          <a:p>
            <a:pPr marL="457200" indent="-457200">
              <a:buFontTx/>
              <a:buAutoNum type="arabicPeriod"/>
            </a:pPr>
            <a:r>
              <a:rPr lang="en-US" sz="3200">
                <a:solidFill>
                  <a:schemeClr val="bg1"/>
                </a:solidFill>
              </a:rPr>
              <a:t>Pulsars emit pulses some as short as 1/40th of a second.</a:t>
            </a:r>
          </a:p>
          <a:p>
            <a:pPr marL="457200" indent="-457200">
              <a:buFontTx/>
              <a:buAutoNum type="arabicPeriod"/>
            </a:pPr>
            <a:r>
              <a:rPr lang="en-US" sz="3200">
                <a:solidFill>
                  <a:schemeClr val="bg1"/>
                </a:solidFill>
              </a:rPr>
              <a:t>There are many things they could not be.</a:t>
            </a:r>
          </a:p>
          <a:p>
            <a:pPr marL="457200" indent="-457200">
              <a:buFontTx/>
              <a:buAutoNum type="arabicPeriod"/>
            </a:pPr>
            <a:r>
              <a:rPr lang="en-US" sz="3200">
                <a:solidFill>
                  <a:schemeClr val="bg1"/>
                </a:solidFill>
              </a:rPr>
              <a:t>The only thing small enough, and rotating fast enough was a neutron star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dissolve">
                                      <p:cBhvr>
                                        <p:cTn id="7" dur="500"/>
                                        <p:tgtEl>
                                          <p:spTgt spid="306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dissolve">
                                      <p:cBhvr>
                                        <p:cTn id="12" dur="500"/>
                                        <p:tgtEl>
                                          <p:spTgt spid="306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6179">
                                            <p:txEl>
                                              <p:pRg st="2" end="2"/>
                                            </p:txEl>
                                          </p:spTgt>
                                        </p:tgtEl>
                                        <p:attrNameLst>
                                          <p:attrName>style.visibility</p:attrName>
                                        </p:attrNameLst>
                                      </p:cBhvr>
                                      <p:to>
                                        <p:strVal val="visible"/>
                                      </p:to>
                                    </p:set>
                                    <p:animEffect transition="in" filter="dissolve">
                                      <p:cBhvr>
                                        <p:cTn id="17" dur="500"/>
                                        <p:tgtEl>
                                          <p:spTgt spid="306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308226" name="Picture 2" descr="pulsar_diagram"/>
          <p:cNvPicPr>
            <a:picLocks noChangeAspect="1" noChangeArrowheads="1"/>
          </p:cNvPicPr>
          <p:nvPr/>
        </p:nvPicPr>
        <p:blipFill>
          <a:blip r:embed="rId3" cstate="print"/>
          <a:srcRect/>
          <a:stretch>
            <a:fillRect/>
          </a:stretch>
        </p:blipFill>
        <p:spPr bwMode="auto">
          <a:xfrm>
            <a:off x="1066800" y="0"/>
            <a:ext cx="6457950" cy="6553200"/>
          </a:xfrm>
          <a:prstGeom prst="rect">
            <a:avLst/>
          </a:prstGeom>
          <a:noFill/>
        </p:spPr>
      </p:pic>
      <p:sp>
        <p:nvSpPr>
          <p:cNvPr id="308227" name="Rectangle 3"/>
          <p:cNvSpPr>
            <a:spLocks noChangeArrowheads="1"/>
          </p:cNvSpPr>
          <p:nvPr/>
        </p:nvSpPr>
        <p:spPr bwMode="auto">
          <a:xfrm>
            <a:off x="6372225" y="6613525"/>
            <a:ext cx="2771775" cy="244475"/>
          </a:xfrm>
          <a:prstGeom prst="rect">
            <a:avLst/>
          </a:prstGeom>
          <a:noFill/>
          <a:ln w="9525">
            <a:noFill/>
            <a:miter lim="800000"/>
            <a:headEnd/>
            <a:tailEnd/>
          </a:ln>
          <a:effectLst/>
        </p:spPr>
        <p:txBody>
          <a:bodyPr wrap="none">
            <a:spAutoFit/>
          </a:bodyPr>
          <a:lstStyle/>
          <a:p>
            <a:r>
              <a:rPr lang="en-US" sz="1000">
                <a:solidFill>
                  <a:schemeClr val="bg1"/>
                </a:solidFill>
              </a:rPr>
              <a:t>From Jay Pasachoff’s “Contemporary Astronomy”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304800" y="228600"/>
            <a:ext cx="8382000" cy="701675"/>
          </a:xfrm>
          <a:prstGeom prst="rect">
            <a:avLst/>
          </a:prstGeom>
          <a:noFill/>
          <a:ln w="9525">
            <a:noFill/>
            <a:miter lim="800000"/>
            <a:headEnd/>
            <a:tailEnd/>
          </a:ln>
          <a:effectLst/>
        </p:spPr>
        <p:txBody>
          <a:bodyPr>
            <a:spAutoFit/>
          </a:bodyPr>
          <a:lstStyle/>
          <a:p>
            <a:r>
              <a:rPr lang="en-US" sz="4000" b="1">
                <a:solidFill>
                  <a:srgbClr val="0099FF"/>
                </a:solidFill>
              </a:rPr>
              <a:t>Apparent Curvature of light:</a:t>
            </a:r>
          </a:p>
        </p:txBody>
      </p:sp>
      <p:pic>
        <p:nvPicPr>
          <p:cNvPr id="268291" name="Picture 3" descr="E:\Hubble Images\genrel_eclipse_stars.JPG"/>
          <p:cNvPicPr>
            <a:picLocks noChangeAspect="1" noChangeArrowheads="1"/>
          </p:cNvPicPr>
          <p:nvPr/>
        </p:nvPicPr>
        <p:blipFill>
          <a:blip r:embed="rId3" cstate="print"/>
          <a:srcRect t="52222"/>
          <a:stretch>
            <a:fillRect/>
          </a:stretch>
        </p:blipFill>
        <p:spPr bwMode="auto">
          <a:xfrm>
            <a:off x="5029200" y="990600"/>
            <a:ext cx="3581400" cy="3560763"/>
          </a:xfrm>
          <a:prstGeom prst="rect">
            <a:avLst/>
          </a:prstGeom>
          <a:noFill/>
        </p:spPr>
      </p:pic>
      <p:pic>
        <p:nvPicPr>
          <p:cNvPr id="268292" name="Picture 4" descr="E:\Hubble Images\genrel_eclipse_stars.JPG"/>
          <p:cNvPicPr>
            <a:picLocks noChangeAspect="1" noChangeArrowheads="1"/>
          </p:cNvPicPr>
          <p:nvPr/>
        </p:nvPicPr>
        <p:blipFill>
          <a:blip r:embed="rId3" cstate="print"/>
          <a:srcRect b="47778"/>
          <a:stretch>
            <a:fillRect/>
          </a:stretch>
        </p:blipFill>
        <p:spPr bwMode="auto">
          <a:xfrm>
            <a:off x="304800" y="990600"/>
            <a:ext cx="3295650" cy="3581400"/>
          </a:xfrm>
          <a:prstGeom prst="rect">
            <a:avLst/>
          </a:prstGeom>
          <a:noFill/>
        </p:spPr>
      </p:pic>
      <p:sp>
        <p:nvSpPr>
          <p:cNvPr id="268293" name="Text Box 5"/>
          <p:cNvSpPr txBox="1">
            <a:spLocks noChangeArrowheads="1"/>
          </p:cNvSpPr>
          <p:nvPr/>
        </p:nvSpPr>
        <p:spPr bwMode="auto">
          <a:xfrm>
            <a:off x="457200" y="4816475"/>
            <a:ext cx="8474075" cy="2041525"/>
          </a:xfrm>
          <a:prstGeom prst="rect">
            <a:avLst/>
          </a:prstGeom>
          <a:noFill/>
          <a:ln w="9525">
            <a:noFill/>
            <a:miter lim="800000"/>
            <a:headEnd/>
            <a:tailEnd/>
          </a:ln>
          <a:effectLst/>
        </p:spPr>
        <p:txBody>
          <a:bodyPr>
            <a:spAutoFit/>
          </a:bodyPr>
          <a:lstStyle/>
          <a:p>
            <a:r>
              <a:rPr lang="en-US" sz="3200">
                <a:solidFill>
                  <a:srgbClr val="0099FF"/>
                </a:solidFill>
              </a:rPr>
              <a:t>In 1919, Sir Arthur Eddington measured the deflection of light near the sun during an eclipse.</a:t>
            </a:r>
          </a:p>
          <a:p>
            <a:r>
              <a:rPr lang="en-US" sz="3200">
                <a:solidFill>
                  <a:srgbClr val="0099FF"/>
                </a:solidFill>
              </a:rPr>
              <a:t>Light was bent twice as much as Newton’s theory predicted, supporting General Relativity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8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68293">
                                            <p:txEl>
                                              <p:pRg st="0" end="0"/>
                                            </p:txEl>
                                          </p:spTgt>
                                        </p:tgtEl>
                                        <p:attrNameLst>
                                          <p:attrName>style.visibility</p:attrName>
                                        </p:attrNameLst>
                                      </p:cBhvr>
                                      <p:to>
                                        <p:strVal val="visible"/>
                                      </p:to>
                                    </p:set>
                                    <p:animEffect transition="in" filter="wipe(left)">
                                      <p:cBhvr>
                                        <p:cTn id="11" dur="500"/>
                                        <p:tgtEl>
                                          <p:spTgt spid="26829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8293">
                                            <p:txEl>
                                              <p:pRg st="1" end="1"/>
                                            </p:txEl>
                                          </p:spTgt>
                                        </p:tgtEl>
                                        <p:attrNameLst>
                                          <p:attrName>style.visibility</p:attrName>
                                        </p:attrNameLst>
                                      </p:cBhvr>
                                      <p:to>
                                        <p:strVal val="visible"/>
                                      </p:to>
                                    </p:set>
                                    <p:animEffect transition="in" filter="wipe(left)">
                                      <p:cBhvr>
                                        <p:cTn id="16" dur="500"/>
                                        <p:tgtEl>
                                          <p:spTgt spid="2682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10274" name="Rectangle 2"/>
          <p:cNvSpPr>
            <a:spLocks noChangeArrowheads="1"/>
          </p:cNvSpPr>
          <p:nvPr/>
        </p:nvSpPr>
        <p:spPr bwMode="auto">
          <a:xfrm>
            <a:off x="381000" y="233363"/>
            <a:ext cx="8388350" cy="762000"/>
          </a:xfrm>
          <a:prstGeom prst="rect">
            <a:avLst/>
          </a:prstGeom>
          <a:noFill/>
          <a:ln w="9525">
            <a:noFill/>
            <a:miter lim="800000"/>
            <a:headEnd/>
            <a:tailEnd/>
          </a:ln>
          <a:effectLst/>
        </p:spPr>
        <p:txBody>
          <a:bodyPr wrap="none">
            <a:spAutoFit/>
          </a:bodyPr>
          <a:lstStyle/>
          <a:p>
            <a:r>
              <a:rPr lang="en-US" sz="4400">
                <a:solidFill>
                  <a:schemeClr val="bg1"/>
                </a:solidFill>
              </a:rPr>
              <a:t>Quasars: (Quasi-stellar radio source)</a:t>
            </a:r>
          </a:p>
        </p:txBody>
      </p:sp>
      <p:sp>
        <p:nvSpPr>
          <p:cNvPr id="310275" name="Text Box 3"/>
          <p:cNvSpPr txBox="1">
            <a:spLocks noChangeArrowheads="1"/>
          </p:cNvSpPr>
          <p:nvPr/>
        </p:nvSpPr>
        <p:spPr bwMode="auto">
          <a:xfrm>
            <a:off x="228600" y="1143000"/>
            <a:ext cx="8915400" cy="2528888"/>
          </a:xfrm>
          <a:prstGeom prst="rect">
            <a:avLst/>
          </a:prstGeom>
          <a:noFill/>
          <a:ln w="9525">
            <a:noFill/>
            <a:miter lim="800000"/>
            <a:headEnd/>
            <a:tailEnd/>
          </a:ln>
          <a:effectLst/>
        </p:spPr>
        <p:txBody>
          <a:bodyPr>
            <a:spAutoFit/>
          </a:bodyPr>
          <a:lstStyle/>
          <a:p>
            <a:pPr marL="457200" indent="-457200">
              <a:buFontTx/>
              <a:buAutoNum type="arabicPeriod"/>
            </a:pPr>
            <a:r>
              <a:rPr lang="en-US" sz="3200">
                <a:solidFill>
                  <a:schemeClr val="bg1"/>
                </a:solidFill>
              </a:rPr>
              <a:t>Massively bright. (10% in-falling mass converted)</a:t>
            </a:r>
          </a:p>
          <a:p>
            <a:pPr marL="457200" indent="-457200">
              <a:buFontTx/>
              <a:buAutoNum type="arabicPeriod"/>
            </a:pPr>
            <a:r>
              <a:rPr lang="en-US" sz="3200">
                <a:solidFill>
                  <a:schemeClr val="bg1"/>
                </a:solidFill>
              </a:rPr>
              <a:t>Intense radio source.</a:t>
            </a:r>
          </a:p>
          <a:p>
            <a:pPr marL="457200" indent="-457200">
              <a:buFontTx/>
              <a:buAutoNum type="arabicPeriod"/>
            </a:pPr>
            <a:r>
              <a:rPr lang="en-US" sz="3200">
                <a:solidFill>
                  <a:schemeClr val="bg1"/>
                </a:solidFill>
              </a:rPr>
              <a:t>Red shifted radiation.</a:t>
            </a:r>
          </a:p>
          <a:p>
            <a:pPr marL="457200" indent="-457200">
              <a:buFontTx/>
              <a:buAutoNum type="arabicPeriod"/>
            </a:pPr>
            <a:r>
              <a:rPr lang="en-US" sz="3200">
                <a:solidFill>
                  <a:schemeClr val="bg1"/>
                </a:solidFill>
              </a:rPr>
              <a:t>Black holes eating matter.</a:t>
            </a:r>
          </a:p>
          <a:p>
            <a:pPr marL="457200" indent="-457200">
              <a:buFontTx/>
              <a:buAutoNum type="arabicPeriod"/>
            </a:pPr>
            <a:r>
              <a:rPr lang="en-US" sz="3200">
                <a:solidFill>
                  <a:schemeClr val="bg1"/>
                </a:solidFill>
              </a:rPr>
              <a:t>Usually located in the centers of galaxies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wipe(left)">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0275">
                                            <p:txEl>
                                              <p:pRg st="1" end="1"/>
                                            </p:txEl>
                                          </p:spTgt>
                                        </p:tgtEl>
                                        <p:attrNameLst>
                                          <p:attrName>style.visibility</p:attrName>
                                        </p:attrNameLst>
                                      </p:cBhvr>
                                      <p:to>
                                        <p:strVal val="visible"/>
                                      </p:to>
                                    </p:set>
                                    <p:animEffect transition="in" filter="wipe(left)">
                                      <p:cBhvr>
                                        <p:cTn id="12" dur="500"/>
                                        <p:tgtEl>
                                          <p:spTgt spid="310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0275">
                                            <p:txEl>
                                              <p:pRg st="2" end="2"/>
                                            </p:txEl>
                                          </p:spTgt>
                                        </p:tgtEl>
                                        <p:attrNameLst>
                                          <p:attrName>style.visibility</p:attrName>
                                        </p:attrNameLst>
                                      </p:cBhvr>
                                      <p:to>
                                        <p:strVal val="visible"/>
                                      </p:to>
                                    </p:set>
                                    <p:animEffect transition="in" filter="wipe(left)">
                                      <p:cBhvr>
                                        <p:cTn id="17" dur="500"/>
                                        <p:tgtEl>
                                          <p:spTgt spid="310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0275">
                                            <p:txEl>
                                              <p:pRg st="3" end="3"/>
                                            </p:txEl>
                                          </p:spTgt>
                                        </p:tgtEl>
                                        <p:attrNameLst>
                                          <p:attrName>style.visibility</p:attrName>
                                        </p:attrNameLst>
                                      </p:cBhvr>
                                      <p:to>
                                        <p:strVal val="visible"/>
                                      </p:to>
                                    </p:set>
                                    <p:animEffect transition="in" filter="wipe(left)">
                                      <p:cBhvr>
                                        <p:cTn id="22" dur="500"/>
                                        <p:tgtEl>
                                          <p:spTgt spid="310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0275">
                                            <p:txEl>
                                              <p:pRg st="4" end="4"/>
                                            </p:txEl>
                                          </p:spTgt>
                                        </p:tgtEl>
                                        <p:attrNameLst>
                                          <p:attrName>style.visibility</p:attrName>
                                        </p:attrNameLst>
                                      </p:cBhvr>
                                      <p:to>
                                        <p:strVal val="visible"/>
                                      </p:to>
                                    </p:set>
                                    <p:animEffect transition="in" filter="wipe(left)">
                                      <p:cBhvr>
                                        <p:cTn id="27" dur="500"/>
                                        <p:tgtEl>
                                          <p:spTgt spid="310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312322" name="Picture 2" descr="PKS2349"/>
          <p:cNvPicPr>
            <a:picLocks noChangeAspect="1" noChangeArrowheads="1"/>
          </p:cNvPicPr>
          <p:nvPr/>
        </p:nvPicPr>
        <p:blipFill>
          <a:blip r:embed="rId3" cstate="print"/>
          <a:srcRect/>
          <a:stretch>
            <a:fillRect/>
          </a:stretch>
        </p:blipFill>
        <p:spPr bwMode="auto">
          <a:xfrm>
            <a:off x="1524000" y="171450"/>
            <a:ext cx="6172200" cy="66865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381000" y="233363"/>
            <a:ext cx="2138363" cy="762000"/>
          </a:xfrm>
          <a:prstGeom prst="rect">
            <a:avLst/>
          </a:prstGeom>
          <a:noFill/>
          <a:ln w="9525">
            <a:noFill/>
            <a:miter lim="800000"/>
            <a:headEnd/>
            <a:tailEnd/>
          </a:ln>
          <a:effectLst/>
        </p:spPr>
        <p:txBody>
          <a:bodyPr wrap="none">
            <a:spAutoFit/>
          </a:bodyPr>
          <a:lstStyle/>
          <a:p>
            <a:r>
              <a:rPr lang="en-US" sz="4400">
                <a:solidFill>
                  <a:schemeClr val="bg1"/>
                </a:solidFill>
              </a:rPr>
              <a:t>Quasars:</a:t>
            </a:r>
          </a:p>
        </p:txBody>
      </p:sp>
      <p:sp>
        <p:nvSpPr>
          <p:cNvPr id="314371" name="Text Box 3"/>
          <p:cNvSpPr txBox="1">
            <a:spLocks noChangeArrowheads="1"/>
          </p:cNvSpPr>
          <p:nvPr/>
        </p:nvSpPr>
        <p:spPr bwMode="auto">
          <a:xfrm>
            <a:off x="228600" y="1143000"/>
            <a:ext cx="8915400" cy="4965700"/>
          </a:xfrm>
          <a:prstGeom prst="rect">
            <a:avLst/>
          </a:prstGeom>
          <a:noFill/>
          <a:ln w="9525">
            <a:noFill/>
            <a:miter lim="800000"/>
            <a:headEnd/>
            <a:tailEnd/>
          </a:ln>
          <a:effectLst/>
        </p:spPr>
        <p:txBody>
          <a:bodyPr>
            <a:spAutoFit/>
          </a:bodyPr>
          <a:lstStyle/>
          <a:p>
            <a:pPr marL="457200" indent="-457200">
              <a:buFontTx/>
              <a:buAutoNum type="arabicPeriod"/>
            </a:pPr>
            <a:r>
              <a:rPr lang="en-US" sz="3200">
                <a:solidFill>
                  <a:schemeClr val="bg1"/>
                </a:solidFill>
              </a:rPr>
              <a:t>In falling material forms an accretion disk.</a:t>
            </a:r>
          </a:p>
          <a:p>
            <a:pPr marL="457200" indent="-457200">
              <a:buFontTx/>
              <a:buAutoNum type="arabicPeriod"/>
            </a:pPr>
            <a:r>
              <a:rPr lang="en-US" sz="3200">
                <a:solidFill>
                  <a:schemeClr val="bg1"/>
                </a:solidFill>
              </a:rPr>
              <a:t>Quasars are ravenous beasts.</a:t>
            </a:r>
          </a:p>
          <a:p>
            <a:pPr marL="457200" indent="-457200">
              <a:buFontTx/>
              <a:buAutoNum type="arabicPeriod"/>
            </a:pPr>
            <a:r>
              <a:rPr lang="en-US" sz="3200">
                <a:solidFill>
                  <a:schemeClr val="bg1"/>
                </a:solidFill>
              </a:rPr>
              <a:t>Magnetic fields</a:t>
            </a:r>
          </a:p>
          <a:p>
            <a:pPr marL="457200" indent="-457200">
              <a:buFontTx/>
              <a:buAutoNum type="arabicPeriod"/>
            </a:pPr>
            <a:r>
              <a:rPr lang="en-US" sz="3200">
                <a:solidFill>
                  <a:schemeClr val="bg1"/>
                </a:solidFill>
              </a:rPr>
              <a:t>The accretion disk gets hot.</a:t>
            </a:r>
          </a:p>
          <a:p>
            <a:pPr marL="457200" indent="-457200">
              <a:buFontTx/>
              <a:buAutoNum type="arabicPeriod"/>
            </a:pPr>
            <a:r>
              <a:rPr lang="en-US" sz="3200">
                <a:solidFill>
                  <a:schemeClr val="bg1"/>
                </a:solidFill>
              </a:rPr>
              <a:t>The accretion disk has tornadoes that create jets</a:t>
            </a:r>
          </a:p>
          <a:p>
            <a:pPr marL="457200" indent="-457200">
              <a:buFontTx/>
              <a:buAutoNum type="arabicPeriod"/>
            </a:pPr>
            <a:r>
              <a:rPr lang="en-US" sz="3200">
                <a:solidFill>
                  <a:schemeClr val="bg1"/>
                </a:solidFill>
              </a:rPr>
              <a:t>Predictions</a:t>
            </a:r>
          </a:p>
          <a:p>
            <a:pPr marL="914400" lvl="1" indent="-457200">
              <a:buFontTx/>
              <a:buAutoNum type="arabicPeriod"/>
            </a:pPr>
            <a:r>
              <a:rPr lang="en-US" sz="3200">
                <a:solidFill>
                  <a:schemeClr val="bg1"/>
                </a:solidFill>
              </a:rPr>
              <a:t>Old bright Quasars are rare, young ones common</a:t>
            </a:r>
          </a:p>
          <a:p>
            <a:pPr marL="914400" lvl="1" indent="-457200">
              <a:buFontTx/>
              <a:buAutoNum type="arabicPeriod"/>
            </a:pPr>
            <a:r>
              <a:rPr lang="en-US" sz="3200">
                <a:solidFill>
                  <a:schemeClr val="bg1"/>
                </a:solidFill>
              </a:rPr>
              <a:t>Recently disturbed galaxies should have bright quasars.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Effect transition="in" filter="wipe(left)">
                                      <p:cBhvr>
                                        <p:cTn id="7" dur="500"/>
                                        <p:tgtEl>
                                          <p:spTgt spid="314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4371">
                                            <p:txEl>
                                              <p:pRg st="1" end="1"/>
                                            </p:txEl>
                                          </p:spTgt>
                                        </p:tgtEl>
                                        <p:attrNameLst>
                                          <p:attrName>style.visibility</p:attrName>
                                        </p:attrNameLst>
                                      </p:cBhvr>
                                      <p:to>
                                        <p:strVal val="visible"/>
                                      </p:to>
                                    </p:set>
                                    <p:animEffect transition="in" filter="wipe(left)">
                                      <p:cBhvr>
                                        <p:cTn id="12" dur="500"/>
                                        <p:tgtEl>
                                          <p:spTgt spid="314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4371">
                                            <p:txEl>
                                              <p:pRg st="2" end="2"/>
                                            </p:txEl>
                                          </p:spTgt>
                                        </p:tgtEl>
                                        <p:attrNameLst>
                                          <p:attrName>style.visibility</p:attrName>
                                        </p:attrNameLst>
                                      </p:cBhvr>
                                      <p:to>
                                        <p:strVal val="visible"/>
                                      </p:to>
                                    </p:set>
                                    <p:animEffect transition="in" filter="wipe(left)">
                                      <p:cBhvr>
                                        <p:cTn id="17" dur="500"/>
                                        <p:tgtEl>
                                          <p:spTgt spid="314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4371">
                                            <p:txEl>
                                              <p:pRg st="3" end="3"/>
                                            </p:txEl>
                                          </p:spTgt>
                                        </p:tgtEl>
                                        <p:attrNameLst>
                                          <p:attrName>style.visibility</p:attrName>
                                        </p:attrNameLst>
                                      </p:cBhvr>
                                      <p:to>
                                        <p:strVal val="visible"/>
                                      </p:to>
                                    </p:set>
                                    <p:animEffect transition="in" filter="wipe(left)">
                                      <p:cBhvr>
                                        <p:cTn id="22" dur="500"/>
                                        <p:tgtEl>
                                          <p:spTgt spid="314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4371">
                                            <p:txEl>
                                              <p:pRg st="4" end="4"/>
                                            </p:txEl>
                                          </p:spTgt>
                                        </p:tgtEl>
                                        <p:attrNameLst>
                                          <p:attrName>style.visibility</p:attrName>
                                        </p:attrNameLst>
                                      </p:cBhvr>
                                      <p:to>
                                        <p:strVal val="visible"/>
                                      </p:to>
                                    </p:set>
                                    <p:animEffect transition="in" filter="wipe(left)">
                                      <p:cBhvr>
                                        <p:cTn id="27" dur="500"/>
                                        <p:tgtEl>
                                          <p:spTgt spid="314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4371">
                                            <p:txEl>
                                              <p:pRg st="5" end="5"/>
                                            </p:txEl>
                                          </p:spTgt>
                                        </p:tgtEl>
                                        <p:attrNameLst>
                                          <p:attrName>style.visibility</p:attrName>
                                        </p:attrNameLst>
                                      </p:cBhvr>
                                      <p:to>
                                        <p:strVal val="visible"/>
                                      </p:to>
                                    </p:set>
                                    <p:animEffect transition="in" filter="wipe(left)">
                                      <p:cBhvr>
                                        <p:cTn id="32" dur="500"/>
                                        <p:tgtEl>
                                          <p:spTgt spid="3143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4371">
                                            <p:txEl>
                                              <p:pRg st="6" end="6"/>
                                            </p:txEl>
                                          </p:spTgt>
                                        </p:tgtEl>
                                        <p:attrNameLst>
                                          <p:attrName>style.visibility</p:attrName>
                                        </p:attrNameLst>
                                      </p:cBhvr>
                                      <p:to>
                                        <p:strVal val="visible"/>
                                      </p:to>
                                    </p:set>
                                    <p:animEffect transition="in" filter="wipe(left)">
                                      <p:cBhvr>
                                        <p:cTn id="37" dur="500"/>
                                        <p:tgtEl>
                                          <p:spTgt spid="3143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4371">
                                            <p:txEl>
                                              <p:pRg st="7" end="7"/>
                                            </p:txEl>
                                          </p:spTgt>
                                        </p:tgtEl>
                                        <p:attrNameLst>
                                          <p:attrName>style.visibility</p:attrName>
                                        </p:attrNameLst>
                                      </p:cBhvr>
                                      <p:to>
                                        <p:strVal val="visible"/>
                                      </p:to>
                                    </p:set>
                                    <p:animEffect transition="in" filter="wipe(left)">
                                      <p:cBhvr>
                                        <p:cTn id="42" dur="500"/>
                                        <p:tgtEl>
                                          <p:spTgt spid="314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2590800" y="-63500"/>
            <a:ext cx="5467350" cy="6492875"/>
          </a:xfrm>
          <a:prstGeom prst="rect">
            <a:avLst/>
          </a:prstGeom>
          <a:noFill/>
          <a:ln w="9525">
            <a:noFill/>
            <a:miter lim="800000"/>
            <a:headEnd/>
            <a:tailEnd/>
          </a:ln>
          <a:effectLst/>
        </p:spPr>
        <p:txBody>
          <a:bodyPr wrap="none">
            <a:spAutoFit/>
          </a:bodyPr>
          <a:lstStyle/>
          <a:p>
            <a:r>
              <a:rPr lang="en-US" sz="6000">
                <a:solidFill>
                  <a:srgbClr val="0000FF"/>
                </a:solidFill>
              </a:rPr>
              <a:t>O	Oh	(</a:t>
            </a:r>
            <a:r>
              <a:rPr lang="en-US" sz="5400">
                <a:solidFill>
                  <a:srgbClr val="0000FF"/>
                </a:solidFill>
              </a:rPr>
              <a:t>Hot)</a:t>
            </a:r>
            <a:endParaRPr lang="en-US" sz="6000"/>
          </a:p>
          <a:p>
            <a:r>
              <a:rPr lang="en-US" sz="6000"/>
              <a:t>B	be</a:t>
            </a:r>
          </a:p>
          <a:p>
            <a:r>
              <a:rPr lang="en-US" sz="6000"/>
              <a:t>A	a</a:t>
            </a:r>
          </a:p>
          <a:p>
            <a:r>
              <a:rPr lang="en-US" sz="6000"/>
              <a:t>F	fine</a:t>
            </a:r>
          </a:p>
          <a:p>
            <a:r>
              <a:rPr lang="en-US" sz="6000"/>
              <a:t>G	girl,</a:t>
            </a:r>
          </a:p>
          <a:p>
            <a:r>
              <a:rPr lang="en-US" sz="6000"/>
              <a:t>K	kiss</a:t>
            </a:r>
          </a:p>
          <a:p>
            <a:r>
              <a:rPr lang="en-US" sz="6000">
                <a:solidFill>
                  <a:srgbClr val="FF0000"/>
                </a:solidFill>
              </a:rPr>
              <a:t>M	me! 	 (</a:t>
            </a:r>
            <a:r>
              <a:rPr lang="en-US" sz="5400">
                <a:solidFill>
                  <a:srgbClr val="FF0000"/>
                </a:solidFill>
              </a:rPr>
              <a:t>Cooler)</a:t>
            </a:r>
            <a:endParaRPr lang="en-US" sz="54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6418">
                                            <p:txEl>
                                              <p:pRg st="0" end="0"/>
                                            </p:txEl>
                                          </p:spTgt>
                                        </p:tgtEl>
                                        <p:attrNameLst>
                                          <p:attrName>style.visibility</p:attrName>
                                        </p:attrNameLst>
                                      </p:cBhvr>
                                      <p:to>
                                        <p:strVal val="visible"/>
                                      </p:to>
                                    </p:set>
                                    <p:anim calcmode="lin" valueType="num">
                                      <p:cBhvr additive="base">
                                        <p:cTn id="7" dur="500" fill="hold"/>
                                        <p:tgtEl>
                                          <p:spTgt spid="3164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641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16418">
                                            <p:txEl>
                                              <p:pRg st="1" end="1"/>
                                            </p:txEl>
                                          </p:spTgt>
                                        </p:tgtEl>
                                        <p:attrNameLst>
                                          <p:attrName>style.visibility</p:attrName>
                                        </p:attrNameLst>
                                      </p:cBhvr>
                                      <p:to>
                                        <p:strVal val="visible"/>
                                      </p:to>
                                    </p:set>
                                    <p:anim calcmode="lin" valueType="num">
                                      <p:cBhvr additive="base">
                                        <p:cTn id="12" dur="500" fill="hold"/>
                                        <p:tgtEl>
                                          <p:spTgt spid="316418">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1641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16418">
                                            <p:txEl>
                                              <p:pRg st="2" end="2"/>
                                            </p:txEl>
                                          </p:spTgt>
                                        </p:tgtEl>
                                        <p:attrNameLst>
                                          <p:attrName>style.visibility</p:attrName>
                                        </p:attrNameLst>
                                      </p:cBhvr>
                                      <p:to>
                                        <p:strVal val="visible"/>
                                      </p:to>
                                    </p:set>
                                    <p:anim calcmode="lin" valueType="num">
                                      <p:cBhvr additive="base">
                                        <p:cTn id="17" dur="500" fill="hold"/>
                                        <p:tgtEl>
                                          <p:spTgt spid="31641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16418">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16418">
                                            <p:txEl>
                                              <p:pRg st="3" end="3"/>
                                            </p:txEl>
                                          </p:spTgt>
                                        </p:tgtEl>
                                        <p:attrNameLst>
                                          <p:attrName>style.visibility</p:attrName>
                                        </p:attrNameLst>
                                      </p:cBhvr>
                                      <p:to>
                                        <p:strVal val="visible"/>
                                      </p:to>
                                    </p:set>
                                    <p:anim calcmode="lin" valueType="num">
                                      <p:cBhvr additive="base">
                                        <p:cTn id="22" dur="500" fill="hold"/>
                                        <p:tgtEl>
                                          <p:spTgt spid="316418">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16418">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16418">
                                            <p:txEl>
                                              <p:pRg st="4" end="4"/>
                                            </p:txEl>
                                          </p:spTgt>
                                        </p:tgtEl>
                                        <p:attrNameLst>
                                          <p:attrName>style.visibility</p:attrName>
                                        </p:attrNameLst>
                                      </p:cBhvr>
                                      <p:to>
                                        <p:strVal val="visible"/>
                                      </p:to>
                                    </p:set>
                                    <p:anim calcmode="lin" valueType="num">
                                      <p:cBhvr additive="base">
                                        <p:cTn id="27" dur="500" fill="hold"/>
                                        <p:tgtEl>
                                          <p:spTgt spid="316418">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16418">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16418">
                                            <p:txEl>
                                              <p:pRg st="5" end="5"/>
                                            </p:txEl>
                                          </p:spTgt>
                                        </p:tgtEl>
                                        <p:attrNameLst>
                                          <p:attrName>style.visibility</p:attrName>
                                        </p:attrNameLst>
                                      </p:cBhvr>
                                      <p:to>
                                        <p:strVal val="visible"/>
                                      </p:to>
                                    </p:set>
                                    <p:anim calcmode="lin" valueType="num">
                                      <p:cBhvr additive="base">
                                        <p:cTn id="32" dur="500" fill="hold"/>
                                        <p:tgtEl>
                                          <p:spTgt spid="316418">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16418">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316418">
                                            <p:txEl>
                                              <p:pRg st="6" end="6"/>
                                            </p:txEl>
                                          </p:spTgt>
                                        </p:tgtEl>
                                        <p:attrNameLst>
                                          <p:attrName>style.visibility</p:attrName>
                                        </p:attrNameLst>
                                      </p:cBhvr>
                                      <p:to>
                                        <p:strVal val="visible"/>
                                      </p:to>
                                    </p:set>
                                    <p:anim calcmode="lin" valueType="num">
                                      <p:cBhvr additive="base">
                                        <p:cTn id="37" dur="500" fill="hold"/>
                                        <p:tgtEl>
                                          <p:spTgt spid="316418">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1641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42" name="Group 2"/>
          <p:cNvGrpSpPr>
            <a:grpSpLocks/>
          </p:cNvGrpSpPr>
          <p:nvPr/>
        </p:nvGrpSpPr>
        <p:grpSpPr bwMode="auto">
          <a:xfrm>
            <a:off x="609600" y="762000"/>
            <a:ext cx="4038600" cy="4038600"/>
            <a:chOff x="1272" y="996"/>
            <a:chExt cx="2544" cy="2544"/>
          </a:xfrm>
        </p:grpSpPr>
        <p:sp>
          <p:nvSpPr>
            <p:cNvPr id="317443" name="Oval 3"/>
            <p:cNvSpPr>
              <a:spLocks noChangeArrowheads="1"/>
            </p:cNvSpPr>
            <p:nvPr/>
          </p:nvSpPr>
          <p:spPr bwMode="auto">
            <a:xfrm>
              <a:off x="1272" y="996"/>
              <a:ext cx="2544" cy="2544"/>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7444" name="Oval 4"/>
            <p:cNvSpPr>
              <a:spLocks noChangeArrowheads="1"/>
            </p:cNvSpPr>
            <p:nvPr/>
          </p:nvSpPr>
          <p:spPr bwMode="auto">
            <a:xfrm>
              <a:off x="1584" y="1296"/>
              <a:ext cx="1920" cy="1920"/>
            </a:xfrm>
            <a:prstGeom prst="ellipse">
              <a:avLst/>
            </a:prstGeom>
            <a:solidFill>
              <a:srgbClr val="FFCC00"/>
            </a:solidFill>
            <a:ln w="9525">
              <a:solidFill>
                <a:schemeClr val="tx1"/>
              </a:solidFill>
              <a:round/>
              <a:headEnd/>
              <a:tailEnd/>
            </a:ln>
            <a:effectLst/>
          </p:spPr>
          <p:txBody>
            <a:bodyPr wrap="none" anchor="ctr"/>
            <a:lstStyle/>
            <a:p>
              <a:pPr algn="ctr"/>
              <a:r>
                <a:rPr lang="en-US" sz="3600"/>
                <a:t>The Star</a:t>
              </a:r>
            </a:p>
          </p:txBody>
        </p:sp>
      </p:grpSp>
      <p:grpSp>
        <p:nvGrpSpPr>
          <p:cNvPr id="317445" name="Group 5"/>
          <p:cNvGrpSpPr>
            <a:grpSpLocks/>
          </p:cNvGrpSpPr>
          <p:nvPr/>
        </p:nvGrpSpPr>
        <p:grpSpPr bwMode="auto">
          <a:xfrm>
            <a:off x="3581400" y="228600"/>
            <a:ext cx="3479800" cy="1023938"/>
            <a:chOff x="3074" y="604"/>
            <a:chExt cx="2192" cy="645"/>
          </a:xfrm>
        </p:grpSpPr>
        <p:sp>
          <p:nvSpPr>
            <p:cNvPr id="317446" name="Text Box 6"/>
            <p:cNvSpPr txBox="1">
              <a:spLocks noChangeArrowheads="1"/>
            </p:cNvSpPr>
            <p:nvPr/>
          </p:nvSpPr>
          <p:spPr bwMode="auto">
            <a:xfrm>
              <a:off x="3302" y="604"/>
              <a:ext cx="1964" cy="404"/>
            </a:xfrm>
            <a:prstGeom prst="rect">
              <a:avLst/>
            </a:prstGeom>
            <a:noFill/>
            <a:ln w="9525">
              <a:noFill/>
              <a:miter lim="800000"/>
              <a:headEnd/>
              <a:tailEnd/>
            </a:ln>
            <a:effectLst/>
          </p:spPr>
          <p:txBody>
            <a:bodyPr wrap="none">
              <a:spAutoFit/>
            </a:bodyPr>
            <a:lstStyle/>
            <a:p>
              <a:r>
                <a:rPr lang="en-US" sz="3600"/>
                <a:t>The atmosphere</a:t>
              </a:r>
            </a:p>
          </p:txBody>
        </p:sp>
        <p:sp>
          <p:nvSpPr>
            <p:cNvPr id="317447" name="Line 7"/>
            <p:cNvSpPr>
              <a:spLocks noChangeShapeType="1"/>
            </p:cNvSpPr>
            <p:nvPr/>
          </p:nvSpPr>
          <p:spPr bwMode="auto">
            <a:xfrm flipH="1">
              <a:off x="3074" y="817"/>
              <a:ext cx="334" cy="432"/>
            </a:xfrm>
            <a:prstGeom prst="line">
              <a:avLst/>
            </a:prstGeom>
            <a:noFill/>
            <a:ln w="50800">
              <a:solidFill>
                <a:schemeClr val="tx1"/>
              </a:solidFill>
              <a:round/>
              <a:headEnd/>
              <a:tailEnd type="triangle" w="med" len="med"/>
            </a:ln>
            <a:effectLst/>
          </p:spPr>
          <p:txBody>
            <a:bodyPr/>
            <a:lstStyle/>
            <a:p>
              <a:endParaRPr lang="en-US"/>
            </a:p>
          </p:txBody>
        </p:sp>
      </p:grpSp>
      <p:sp>
        <p:nvSpPr>
          <p:cNvPr id="317448" name="Text Box 8"/>
          <p:cNvSpPr txBox="1">
            <a:spLocks noChangeArrowheads="1"/>
          </p:cNvSpPr>
          <p:nvPr/>
        </p:nvSpPr>
        <p:spPr bwMode="auto">
          <a:xfrm>
            <a:off x="4852988" y="1981200"/>
            <a:ext cx="4062412" cy="1066800"/>
          </a:xfrm>
          <a:prstGeom prst="rect">
            <a:avLst/>
          </a:prstGeom>
          <a:noFill/>
          <a:ln w="50800">
            <a:noFill/>
            <a:miter lim="800000"/>
            <a:headEnd/>
            <a:tailEnd/>
          </a:ln>
          <a:effectLst/>
        </p:spPr>
        <p:txBody>
          <a:bodyPr>
            <a:spAutoFit/>
          </a:bodyPr>
          <a:lstStyle/>
          <a:p>
            <a:r>
              <a:rPr lang="en-US" sz="3200"/>
              <a:t>Light from star is filtered by atmosphere</a:t>
            </a:r>
          </a:p>
        </p:txBody>
      </p:sp>
      <p:pic>
        <p:nvPicPr>
          <p:cNvPr id="317449" name="Picture 9" descr="spectrum"/>
          <p:cNvPicPr>
            <a:picLocks noChangeAspect="1" noChangeArrowheads="1"/>
          </p:cNvPicPr>
          <p:nvPr/>
        </p:nvPicPr>
        <p:blipFill>
          <a:blip r:embed="rId2" cstate="print"/>
          <a:srcRect/>
          <a:stretch>
            <a:fillRect/>
          </a:stretch>
        </p:blipFill>
        <p:spPr bwMode="auto">
          <a:xfrm>
            <a:off x="304800" y="4038600"/>
            <a:ext cx="82296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dissolve">
                                      <p:cBhvr>
                                        <p:cTn id="7" dur="500"/>
                                        <p:tgtEl>
                                          <p:spTgt spid="3174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17445"/>
                                        </p:tgtEl>
                                        <p:attrNameLst>
                                          <p:attrName>style.visibility</p:attrName>
                                        </p:attrNameLst>
                                      </p:cBhvr>
                                      <p:to>
                                        <p:strVal val="visible"/>
                                      </p:to>
                                    </p:set>
                                    <p:anim calcmode="lin" valueType="num">
                                      <p:cBhvr additive="base">
                                        <p:cTn id="12" dur="500" fill="hold"/>
                                        <p:tgtEl>
                                          <p:spTgt spid="317445"/>
                                        </p:tgtEl>
                                        <p:attrNameLst>
                                          <p:attrName>ppt_x</p:attrName>
                                        </p:attrNameLst>
                                      </p:cBhvr>
                                      <p:tavLst>
                                        <p:tav tm="0">
                                          <p:val>
                                            <p:strVal val="1+#ppt_w/2"/>
                                          </p:val>
                                        </p:tav>
                                        <p:tav tm="100000">
                                          <p:val>
                                            <p:strVal val="#ppt_x"/>
                                          </p:val>
                                        </p:tav>
                                      </p:tavLst>
                                    </p:anim>
                                    <p:anim calcmode="lin" valueType="num">
                                      <p:cBhvr additive="base">
                                        <p:cTn id="13" dur="500" fill="hold"/>
                                        <p:tgtEl>
                                          <p:spTgt spid="3174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17448"/>
                                        </p:tgtEl>
                                        <p:attrNameLst>
                                          <p:attrName>style.visibility</p:attrName>
                                        </p:attrNameLst>
                                      </p:cBhvr>
                                      <p:to>
                                        <p:strVal val="visible"/>
                                      </p:to>
                                    </p:set>
                                    <p:animEffect transition="in" filter="dissolve">
                                      <p:cBhvr>
                                        <p:cTn id="18" dur="500"/>
                                        <p:tgtEl>
                                          <p:spTgt spid="31744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17449"/>
                                        </p:tgtEl>
                                        <p:attrNameLst>
                                          <p:attrName>style.visibility</p:attrName>
                                        </p:attrNameLst>
                                      </p:cBhvr>
                                      <p:to>
                                        <p:strVal val="visible"/>
                                      </p:to>
                                    </p:set>
                                    <p:animEffect transition="in" filter="dissolve">
                                      <p:cBhvr>
                                        <p:cTn id="23" dur="500"/>
                                        <p:tgtEl>
                                          <p:spTgt spid="317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spectrallines"/>
          <p:cNvPicPr>
            <a:picLocks noChangeAspect="1" noChangeArrowheads="1"/>
          </p:cNvPicPr>
          <p:nvPr/>
        </p:nvPicPr>
        <p:blipFill>
          <a:blip r:embed="rId2" cstate="print"/>
          <a:srcRect/>
          <a:stretch>
            <a:fillRect/>
          </a:stretch>
        </p:blipFill>
        <p:spPr bwMode="auto">
          <a:xfrm>
            <a:off x="609600" y="152400"/>
            <a:ext cx="7543800" cy="6470650"/>
          </a:xfrm>
          <a:prstGeom prst="rect">
            <a:avLst/>
          </a:prstGeom>
          <a:noFill/>
        </p:spPr>
      </p:pic>
      <p:sp>
        <p:nvSpPr>
          <p:cNvPr id="318467" name="Text Box 3"/>
          <p:cNvSpPr txBox="1">
            <a:spLocks noChangeArrowheads="1"/>
          </p:cNvSpPr>
          <p:nvPr/>
        </p:nvSpPr>
        <p:spPr bwMode="auto">
          <a:xfrm>
            <a:off x="2286000" y="6608763"/>
            <a:ext cx="2657475" cy="244475"/>
          </a:xfrm>
          <a:prstGeom prst="rect">
            <a:avLst/>
          </a:prstGeom>
          <a:noFill/>
          <a:ln w="9525">
            <a:noFill/>
            <a:miter lim="800000"/>
            <a:headEnd/>
            <a:tailEnd/>
          </a:ln>
          <a:effectLst/>
        </p:spPr>
        <p:txBody>
          <a:bodyPr wrap="none">
            <a:spAutoFit/>
          </a:bodyPr>
          <a:lstStyle/>
          <a:p>
            <a:r>
              <a:rPr lang="en-US" sz="1000"/>
              <a:t>From Jay Pasachoff’s Contemporary Astronomy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1812925" y="981075"/>
            <a:ext cx="7102475" cy="3081338"/>
          </a:xfrm>
          <a:prstGeom prst="rect">
            <a:avLst/>
          </a:prstGeom>
          <a:noFill/>
          <a:ln w="38100">
            <a:noFill/>
            <a:miter lim="800000"/>
            <a:headEnd/>
            <a:tailEnd/>
          </a:ln>
          <a:effectLst/>
        </p:spPr>
        <p:txBody>
          <a:bodyPr>
            <a:spAutoFit/>
          </a:bodyPr>
          <a:lstStyle/>
          <a:p>
            <a:r>
              <a:rPr lang="en-US" b="1" u="sng"/>
              <a:t>3</a:t>
            </a:r>
            <a:r>
              <a:rPr lang="en-US" u="sng"/>
              <a:t>. Stars and brightness</a:t>
            </a:r>
            <a:endParaRPr lang="en-US"/>
          </a:p>
          <a:p>
            <a:r>
              <a:rPr lang="en-US"/>
              <a:t>Luminosity and brightness (Astro:1-7)</a:t>
            </a:r>
          </a:p>
          <a:p>
            <a:r>
              <a:rPr lang="en-US"/>
              <a:t>Magnitudes (Astro:8-10)</a:t>
            </a:r>
          </a:p>
          <a:p>
            <a:r>
              <a:rPr lang="en-US"/>
              <a:t>Distance to stars and brightness (Astro:11-12)</a:t>
            </a:r>
          </a:p>
          <a:p>
            <a:r>
              <a:rPr lang="en-US"/>
              <a:t>HR Diagrams, brightness and distance (Astro:13-14)</a:t>
            </a:r>
          </a:p>
          <a:p>
            <a:r>
              <a:rPr lang="en-US"/>
              <a:t>Parallax question (33:2 (3.6 pc))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228600" y="228600"/>
            <a:ext cx="8837613" cy="2287588"/>
          </a:xfrm>
          <a:prstGeom prst="rect">
            <a:avLst/>
          </a:prstGeom>
          <a:noFill/>
          <a:ln w="9525">
            <a:noFill/>
            <a:miter lim="800000"/>
            <a:headEnd/>
            <a:tailEnd/>
          </a:ln>
          <a:effectLst/>
        </p:spPr>
        <p:txBody>
          <a:bodyPr wrap="none">
            <a:spAutoFit/>
          </a:bodyPr>
          <a:lstStyle/>
          <a:p>
            <a:pPr eaLnBrk="0" hangingPunct="0"/>
            <a:r>
              <a:rPr lang="en-US" sz="4800"/>
              <a:t>Our Sun has a surface temp</a:t>
            </a:r>
          </a:p>
          <a:p>
            <a:pPr eaLnBrk="0" hangingPunct="0"/>
            <a:r>
              <a:rPr lang="en-US" sz="4800"/>
              <a:t>Of about 5000 K, and a radius of</a:t>
            </a:r>
          </a:p>
          <a:p>
            <a:pPr eaLnBrk="0" hangingPunct="0"/>
            <a:r>
              <a:rPr lang="en-US" sz="4800"/>
              <a:t>7 x 10</a:t>
            </a:r>
            <a:r>
              <a:rPr lang="en-US" sz="4800" baseline="30000"/>
              <a:t>8</a:t>
            </a:r>
            <a:r>
              <a:rPr lang="en-US" sz="4800"/>
              <a:t> m.  What is its Luminosity?</a:t>
            </a:r>
          </a:p>
        </p:txBody>
      </p:sp>
      <p:sp>
        <p:nvSpPr>
          <p:cNvPr id="282627" name="Text Box 3"/>
          <p:cNvSpPr txBox="1">
            <a:spLocks noChangeArrowheads="1"/>
          </p:cNvSpPr>
          <p:nvPr/>
        </p:nvSpPr>
        <p:spPr bwMode="auto">
          <a:xfrm>
            <a:off x="228600" y="2695575"/>
            <a:ext cx="8763000" cy="1190625"/>
          </a:xfrm>
          <a:prstGeom prst="rect">
            <a:avLst/>
          </a:prstGeom>
          <a:noFill/>
          <a:ln w="9525">
            <a:noFill/>
            <a:miter lim="800000"/>
            <a:headEnd/>
            <a:tailEnd/>
          </a:ln>
          <a:effectLst/>
        </p:spPr>
        <p:txBody>
          <a:bodyPr>
            <a:spAutoFit/>
          </a:bodyPr>
          <a:lstStyle/>
          <a:p>
            <a:r>
              <a:rPr lang="en-US" sz="3600"/>
              <a:t>L = </a:t>
            </a:r>
            <a:r>
              <a:rPr lang="en-US" sz="3600">
                <a:cs typeface="Times New Roman" charset="0"/>
              </a:rPr>
              <a:t>σAT</a:t>
            </a:r>
            <a:r>
              <a:rPr lang="en-US" sz="3600" baseline="30000">
                <a:cs typeface="Times New Roman" charset="0"/>
              </a:rPr>
              <a:t>4 =</a:t>
            </a:r>
            <a:r>
              <a:rPr lang="en-US" sz="3600">
                <a:cs typeface="Times New Roman" charset="0"/>
              </a:rPr>
              <a:t> 5.67x10</a:t>
            </a:r>
            <a:r>
              <a:rPr lang="en-US" sz="3600" baseline="30000">
                <a:cs typeface="Times New Roman" charset="0"/>
              </a:rPr>
              <a:t>-8</a:t>
            </a:r>
            <a:r>
              <a:rPr lang="en-US" sz="3600">
                <a:cs typeface="Times New Roman" charset="0"/>
              </a:rPr>
              <a:t>(4π(7x10</a:t>
            </a:r>
            <a:r>
              <a:rPr lang="en-US" sz="3600" baseline="30000">
                <a:cs typeface="Times New Roman" charset="0"/>
              </a:rPr>
              <a:t>8 </a:t>
            </a:r>
            <a:r>
              <a:rPr lang="en-US" sz="3600">
                <a:cs typeface="Times New Roman" charset="0"/>
              </a:rPr>
              <a:t>)</a:t>
            </a:r>
            <a:r>
              <a:rPr lang="en-US" sz="3600" baseline="30000">
                <a:cs typeface="Times New Roman" charset="0"/>
              </a:rPr>
              <a:t> 2 </a:t>
            </a:r>
            <a:r>
              <a:rPr lang="en-US" sz="3600">
                <a:cs typeface="Times New Roman" charset="0"/>
              </a:rPr>
              <a:t>)(5000)</a:t>
            </a:r>
            <a:r>
              <a:rPr lang="en-US" sz="3600" baseline="30000">
                <a:cs typeface="Times New Roman" charset="0"/>
              </a:rPr>
              <a:t>4 </a:t>
            </a:r>
            <a:r>
              <a:rPr lang="en-US" sz="3600">
                <a:cs typeface="Times New Roman" charset="0"/>
              </a:rPr>
              <a:t>= 2.2x10</a:t>
            </a:r>
            <a:r>
              <a:rPr lang="en-US" sz="3600" baseline="30000">
                <a:cs typeface="Times New Roman" charset="0"/>
              </a:rPr>
              <a:t>26</a:t>
            </a:r>
            <a:r>
              <a:rPr lang="en-US" sz="3600">
                <a:cs typeface="Times New Roman" charset="0"/>
              </a:rPr>
              <a:t> Watts</a:t>
            </a:r>
          </a:p>
        </p:txBody>
      </p:sp>
      <p:sp>
        <p:nvSpPr>
          <p:cNvPr id="282628" name="Text Box 4"/>
          <p:cNvSpPr txBox="1">
            <a:spLocks noChangeArrowheads="1"/>
          </p:cNvSpPr>
          <p:nvPr/>
        </p:nvSpPr>
        <p:spPr bwMode="auto">
          <a:xfrm>
            <a:off x="212725" y="6411913"/>
            <a:ext cx="1247775" cy="304800"/>
          </a:xfrm>
          <a:prstGeom prst="rect">
            <a:avLst/>
          </a:prstGeom>
          <a:noFill/>
          <a:ln w="9525">
            <a:noFill/>
            <a:miter lim="800000"/>
            <a:headEnd/>
            <a:tailEnd/>
          </a:ln>
          <a:effectLst/>
        </p:spPr>
        <p:txBody>
          <a:bodyPr wrap="none">
            <a:spAutoFit/>
          </a:bodyPr>
          <a:lstStyle/>
          <a:p>
            <a:r>
              <a:rPr lang="en-US" sz="1400">
                <a:cs typeface="Times New Roman" charset="0"/>
              </a:rPr>
              <a:t>2.2x10</a:t>
            </a:r>
            <a:r>
              <a:rPr lang="en-US" sz="1400" baseline="30000">
                <a:cs typeface="Times New Roman" charset="0"/>
              </a:rPr>
              <a:t>26</a:t>
            </a:r>
            <a:r>
              <a:rPr lang="en-US" sz="1400">
                <a:cs typeface="Times New Roman" charset="0"/>
              </a:rPr>
              <a:t> Watts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2627"/>
                                        </p:tgtEl>
                                        <p:attrNameLst>
                                          <p:attrName>style.visibility</p:attrName>
                                        </p:attrNameLst>
                                      </p:cBhvr>
                                      <p:to>
                                        <p:strVal val="visible"/>
                                      </p:to>
                                    </p:set>
                                    <p:animEffect transition="in" filter="dissolve">
                                      <p:cBhvr>
                                        <p:cTn id="7" dur="500"/>
                                        <p:tgtEl>
                                          <p:spTgt spid="282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228600" y="327025"/>
            <a:ext cx="8686800" cy="2530475"/>
          </a:xfrm>
          <a:prstGeom prst="rect">
            <a:avLst/>
          </a:prstGeom>
          <a:noFill/>
          <a:ln w="9525">
            <a:noFill/>
            <a:miter lim="800000"/>
            <a:headEnd/>
            <a:tailEnd/>
          </a:ln>
          <a:effectLst/>
        </p:spPr>
        <p:txBody>
          <a:bodyPr>
            <a:spAutoFit/>
          </a:bodyPr>
          <a:lstStyle/>
          <a:p>
            <a:pPr eaLnBrk="0" hangingPunct="0"/>
            <a:r>
              <a:rPr lang="en-US" sz="4000"/>
              <a:t>Another star has a luminosity of 3.2  x 10</a:t>
            </a:r>
            <a:r>
              <a:rPr lang="en-US" sz="4000" baseline="30000"/>
              <a:t>26 </a:t>
            </a:r>
            <a:r>
              <a:rPr lang="en-US" sz="4000"/>
              <a:t>Watts.  We measure an apparent brightness of 1.4 x 10</a:t>
            </a:r>
            <a:r>
              <a:rPr lang="en-US" sz="4000" baseline="30000"/>
              <a:t>-9 </a:t>
            </a:r>
            <a:r>
              <a:rPr lang="en-US" sz="4000"/>
              <a:t>W/m</a:t>
            </a:r>
            <a:r>
              <a:rPr lang="en-US" sz="4000" baseline="30000"/>
              <a:t>2</a:t>
            </a:r>
            <a:r>
              <a:rPr lang="en-US" sz="4000"/>
              <a:t>. How far are we from it? </a:t>
            </a:r>
          </a:p>
        </p:txBody>
      </p:sp>
      <p:sp>
        <p:nvSpPr>
          <p:cNvPr id="284675" name="Text Box 3"/>
          <p:cNvSpPr txBox="1">
            <a:spLocks noChangeArrowheads="1"/>
          </p:cNvSpPr>
          <p:nvPr/>
        </p:nvSpPr>
        <p:spPr bwMode="auto">
          <a:xfrm>
            <a:off x="228600" y="3048000"/>
            <a:ext cx="8763000" cy="701675"/>
          </a:xfrm>
          <a:prstGeom prst="rect">
            <a:avLst/>
          </a:prstGeom>
          <a:noFill/>
          <a:ln w="9525">
            <a:noFill/>
            <a:miter lim="800000"/>
            <a:headEnd/>
            <a:tailEnd/>
          </a:ln>
          <a:effectLst/>
        </p:spPr>
        <p:txBody>
          <a:bodyPr>
            <a:spAutoFit/>
          </a:bodyPr>
          <a:lstStyle/>
          <a:p>
            <a:r>
              <a:rPr lang="en-US" sz="4000"/>
              <a:t>b = L/</a:t>
            </a:r>
            <a:r>
              <a:rPr lang="en-US" sz="4000">
                <a:cs typeface="Times New Roman" charset="0"/>
              </a:rPr>
              <a:t>4πd</a:t>
            </a:r>
            <a:r>
              <a:rPr lang="en-US" sz="4000" baseline="30000">
                <a:cs typeface="Times New Roman" charset="0"/>
              </a:rPr>
              <a:t>2</a:t>
            </a:r>
            <a:r>
              <a:rPr lang="en-US" sz="4000"/>
              <a:t> , d = (L/</a:t>
            </a:r>
            <a:r>
              <a:rPr lang="en-US" sz="4000">
                <a:cs typeface="Times New Roman" charset="0"/>
              </a:rPr>
              <a:t>4πb)</a:t>
            </a:r>
            <a:r>
              <a:rPr lang="en-US" sz="4000" baseline="30000">
                <a:cs typeface="Times New Roman" charset="0"/>
              </a:rPr>
              <a:t>.5</a:t>
            </a:r>
            <a:r>
              <a:rPr lang="en-US" sz="4000">
                <a:cs typeface="Times New Roman" charset="0"/>
              </a:rPr>
              <a:t> = 1.3x10</a:t>
            </a:r>
            <a:r>
              <a:rPr lang="en-US" sz="4000" baseline="30000">
                <a:cs typeface="Times New Roman" charset="0"/>
              </a:rPr>
              <a:t>17</a:t>
            </a:r>
            <a:r>
              <a:rPr lang="en-US" sz="4000">
                <a:cs typeface="Times New Roman" charset="0"/>
              </a:rPr>
              <a:t> m </a:t>
            </a:r>
          </a:p>
        </p:txBody>
      </p:sp>
      <p:sp>
        <p:nvSpPr>
          <p:cNvPr id="284676" name="Text Box 4"/>
          <p:cNvSpPr txBox="1">
            <a:spLocks noChangeArrowheads="1"/>
          </p:cNvSpPr>
          <p:nvPr/>
        </p:nvSpPr>
        <p:spPr bwMode="auto">
          <a:xfrm>
            <a:off x="212725" y="6437313"/>
            <a:ext cx="862013" cy="274637"/>
          </a:xfrm>
          <a:prstGeom prst="rect">
            <a:avLst/>
          </a:prstGeom>
          <a:noFill/>
          <a:ln w="9525">
            <a:noFill/>
            <a:miter lim="800000"/>
            <a:headEnd/>
            <a:tailEnd/>
          </a:ln>
          <a:effectLst/>
        </p:spPr>
        <p:txBody>
          <a:bodyPr wrap="none">
            <a:spAutoFit/>
          </a:bodyPr>
          <a:lstStyle/>
          <a:p>
            <a:r>
              <a:rPr lang="en-US" sz="1200">
                <a:cs typeface="Times New Roman" charset="0"/>
              </a:rPr>
              <a:t>1.3x10</a:t>
            </a:r>
            <a:r>
              <a:rPr lang="en-US" sz="1200" baseline="30000">
                <a:cs typeface="Times New Roman" charset="0"/>
              </a:rPr>
              <a:t>17</a:t>
            </a:r>
            <a:r>
              <a:rPr lang="en-US" sz="1200">
                <a:cs typeface="Times New Roman" charset="0"/>
              </a:rPr>
              <a:t>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animEffect transition="in" filter="dissolve">
                                      <p:cBhvr>
                                        <p:cTn id="7" dur="500"/>
                                        <p:tgtEl>
                                          <p:spTgt spid="284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228600" y="228600"/>
            <a:ext cx="8170863" cy="2287588"/>
          </a:xfrm>
          <a:prstGeom prst="rect">
            <a:avLst/>
          </a:prstGeom>
          <a:noFill/>
          <a:ln w="9525">
            <a:noFill/>
            <a:miter lim="800000"/>
            <a:headEnd/>
            <a:tailEnd/>
          </a:ln>
          <a:effectLst/>
        </p:spPr>
        <p:txBody>
          <a:bodyPr wrap="none">
            <a:spAutoFit/>
          </a:bodyPr>
          <a:lstStyle/>
          <a:p>
            <a:pPr eaLnBrk="0" hangingPunct="0"/>
            <a:r>
              <a:rPr lang="en-US" sz="4800"/>
              <a:t>What is the Apparent Magnitude</a:t>
            </a:r>
          </a:p>
          <a:p>
            <a:pPr eaLnBrk="0" hangingPunct="0"/>
            <a:r>
              <a:rPr lang="en-US" sz="4800"/>
              <a:t>of a star that has an apparent </a:t>
            </a:r>
          </a:p>
          <a:p>
            <a:pPr eaLnBrk="0" hangingPunct="0"/>
            <a:r>
              <a:rPr lang="en-US" sz="4800"/>
              <a:t>brightness of 1.4 x 10</a:t>
            </a:r>
            <a:r>
              <a:rPr lang="en-US" sz="4800" baseline="30000"/>
              <a:t>-9 </a:t>
            </a:r>
            <a:r>
              <a:rPr lang="en-US" sz="4800"/>
              <a:t>W/m</a:t>
            </a:r>
            <a:r>
              <a:rPr lang="en-US" sz="4800" baseline="30000"/>
              <a:t>2</a:t>
            </a:r>
            <a:r>
              <a:rPr lang="en-US" sz="4800"/>
              <a:t> ?</a:t>
            </a:r>
          </a:p>
        </p:txBody>
      </p:sp>
      <p:sp>
        <p:nvSpPr>
          <p:cNvPr id="286723" name="Text Box 3"/>
          <p:cNvSpPr txBox="1">
            <a:spLocks noChangeArrowheads="1"/>
          </p:cNvSpPr>
          <p:nvPr/>
        </p:nvSpPr>
        <p:spPr bwMode="auto">
          <a:xfrm>
            <a:off x="228600" y="3048000"/>
            <a:ext cx="8763000" cy="1920875"/>
          </a:xfrm>
          <a:prstGeom prst="rect">
            <a:avLst/>
          </a:prstGeom>
          <a:noFill/>
          <a:ln w="9525">
            <a:noFill/>
            <a:miter lim="800000"/>
            <a:headEnd/>
            <a:tailEnd/>
          </a:ln>
          <a:effectLst/>
        </p:spPr>
        <p:txBody>
          <a:bodyPr>
            <a:spAutoFit/>
          </a:bodyPr>
          <a:lstStyle/>
          <a:p>
            <a:r>
              <a:rPr lang="en-US" sz="4000"/>
              <a:t>m = 2.5log</a:t>
            </a:r>
            <a:r>
              <a:rPr lang="en-US" sz="4000" baseline="-25000"/>
              <a:t>10 </a:t>
            </a:r>
            <a:r>
              <a:rPr lang="en-US" sz="4000"/>
              <a:t>(2.52 x 10</a:t>
            </a:r>
            <a:r>
              <a:rPr lang="en-US" sz="4000" baseline="30000"/>
              <a:t>-8W</a:t>
            </a:r>
            <a:r>
              <a:rPr lang="en-US" sz="4000"/>
              <a:t>/</a:t>
            </a:r>
            <a:r>
              <a:rPr lang="en-US" sz="4000" baseline="-25000"/>
              <a:t>m</a:t>
            </a:r>
            <a:r>
              <a:rPr lang="en-US" sz="4000"/>
              <a:t>2/b) =  2.5log</a:t>
            </a:r>
            <a:r>
              <a:rPr lang="en-US" sz="4000" baseline="-25000"/>
              <a:t>10 </a:t>
            </a:r>
            <a:r>
              <a:rPr lang="en-US" sz="4000"/>
              <a:t>(2.52 x 10</a:t>
            </a:r>
            <a:r>
              <a:rPr lang="en-US" sz="4000" baseline="30000"/>
              <a:t>-8W</a:t>
            </a:r>
            <a:r>
              <a:rPr lang="en-US" sz="4000"/>
              <a:t>/</a:t>
            </a:r>
            <a:r>
              <a:rPr lang="en-US" sz="4000" baseline="-25000"/>
              <a:t>m</a:t>
            </a:r>
            <a:r>
              <a:rPr lang="en-US" sz="4000"/>
              <a:t>2/ 1.4 x 10</a:t>
            </a:r>
            <a:r>
              <a:rPr lang="en-US" sz="4000" baseline="30000"/>
              <a:t>-9 </a:t>
            </a:r>
            <a:r>
              <a:rPr lang="en-US" sz="4000"/>
              <a:t>W/m</a:t>
            </a:r>
            <a:r>
              <a:rPr lang="en-US" sz="4000" baseline="30000"/>
              <a:t>2</a:t>
            </a:r>
            <a:r>
              <a:rPr lang="en-US" sz="4000"/>
              <a:t>) = 3.1</a:t>
            </a:r>
          </a:p>
        </p:txBody>
      </p:sp>
      <p:sp>
        <p:nvSpPr>
          <p:cNvPr id="286724" name="Text Box 4"/>
          <p:cNvSpPr txBox="1">
            <a:spLocks noChangeArrowheads="1"/>
          </p:cNvSpPr>
          <p:nvPr/>
        </p:nvSpPr>
        <p:spPr bwMode="auto">
          <a:xfrm>
            <a:off x="212725" y="6437313"/>
            <a:ext cx="374650" cy="274637"/>
          </a:xfrm>
          <a:prstGeom prst="rect">
            <a:avLst/>
          </a:prstGeom>
          <a:noFill/>
          <a:ln w="9525">
            <a:noFill/>
            <a:miter lim="800000"/>
            <a:headEnd/>
            <a:tailEnd/>
          </a:ln>
          <a:effectLst/>
        </p:spPr>
        <p:txBody>
          <a:bodyPr wrap="none">
            <a:spAutoFit/>
          </a:bodyPr>
          <a:lstStyle/>
          <a:p>
            <a:r>
              <a:rPr lang="en-US" sz="1200"/>
              <a:t>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23"/>
                                        </p:tgtEl>
                                        <p:attrNameLst>
                                          <p:attrName>style.visibility</p:attrName>
                                        </p:attrNameLst>
                                      </p:cBhvr>
                                      <p:to>
                                        <p:strVal val="visible"/>
                                      </p:to>
                                    </p:set>
                                    <p:animEffect transition="in" filter="dissolve">
                                      <p:cBhvr>
                                        <p:cTn id="7" dur="500"/>
                                        <p:tgtEl>
                                          <p:spTgt spid="286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533400" y="152400"/>
            <a:ext cx="8305800" cy="4486275"/>
          </a:xfrm>
          <a:prstGeom prst="rect">
            <a:avLst/>
          </a:prstGeom>
          <a:noFill/>
          <a:ln w="9525">
            <a:noFill/>
            <a:miter lim="800000"/>
            <a:headEnd/>
            <a:tailEnd/>
          </a:ln>
          <a:effectLst/>
        </p:spPr>
        <p:txBody>
          <a:bodyPr>
            <a:spAutoFit/>
          </a:bodyPr>
          <a:lstStyle/>
          <a:p>
            <a:pPr>
              <a:spcBef>
                <a:spcPct val="30000"/>
              </a:spcBef>
            </a:pPr>
            <a:r>
              <a:rPr lang="en-US" sz="3600"/>
              <a:t>Two trombonists, one at the top of a 215 m tall tower, and one at the bottom play what they think is the same note.  The one at the bottom plays a 256.0 Hz frequency, and hears a beat frequency of 5.2 Hz.  What is the gravitational field strength??  For us to hear the note in tune, should the top player slide out, or in? (Are they sharp or flat)</a:t>
            </a:r>
          </a:p>
        </p:txBody>
      </p:sp>
      <p:sp>
        <p:nvSpPr>
          <p:cNvPr id="258051" name="Text Box 3"/>
          <p:cNvSpPr txBox="1">
            <a:spLocks noChangeArrowheads="1"/>
          </p:cNvSpPr>
          <p:nvPr/>
        </p:nvSpPr>
        <p:spPr bwMode="auto">
          <a:xfrm>
            <a:off x="533400" y="4689475"/>
            <a:ext cx="8305800" cy="1633538"/>
          </a:xfrm>
          <a:prstGeom prst="rect">
            <a:avLst/>
          </a:prstGeom>
          <a:noFill/>
          <a:ln w="9525">
            <a:noFill/>
            <a:miter lim="800000"/>
            <a:headEnd/>
            <a:tailEnd/>
          </a:ln>
          <a:effectLst/>
        </p:spPr>
        <p:txBody>
          <a:bodyPr>
            <a:spAutoFit/>
          </a:bodyPr>
          <a:lstStyle/>
          <a:p>
            <a:pPr>
              <a:spcBef>
                <a:spcPct val="30000"/>
              </a:spcBef>
            </a:pPr>
            <a:r>
              <a:rPr lang="en-US" sz="4400">
                <a:cs typeface="Times New Roman" charset="0"/>
              </a:rPr>
              <a:t>Δ</a:t>
            </a:r>
            <a:r>
              <a:rPr lang="en-US" sz="4400"/>
              <a:t>f/f = g</a:t>
            </a:r>
            <a:r>
              <a:rPr lang="en-US" sz="4400">
                <a:cs typeface="Times New Roman" charset="0"/>
              </a:rPr>
              <a:t>Δh/c</a:t>
            </a:r>
            <a:r>
              <a:rPr lang="en-US" sz="4400" baseline="30000">
                <a:cs typeface="Times New Roman" charset="0"/>
              </a:rPr>
              <a:t>2</a:t>
            </a:r>
            <a:r>
              <a:rPr lang="en-US" sz="4400"/>
              <a:t>, </a:t>
            </a:r>
            <a:r>
              <a:rPr lang="en-US" sz="4400">
                <a:cs typeface="Times New Roman" charset="0"/>
              </a:rPr>
              <a:t>g</a:t>
            </a:r>
            <a:r>
              <a:rPr lang="en-US" sz="4400"/>
              <a:t> = </a:t>
            </a:r>
            <a:r>
              <a:rPr lang="en-US" sz="4400">
                <a:cs typeface="Times New Roman" charset="0"/>
              </a:rPr>
              <a:t>Δ</a:t>
            </a:r>
            <a:r>
              <a:rPr lang="en-US" sz="4400"/>
              <a:t>f</a:t>
            </a:r>
            <a:r>
              <a:rPr lang="en-US" sz="4400">
                <a:cs typeface="Times New Roman" charset="0"/>
              </a:rPr>
              <a:t>c</a:t>
            </a:r>
            <a:r>
              <a:rPr lang="en-US" sz="4400" baseline="30000">
                <a:cs typeface="Times New Roman" charset="0"/>
              </a:rPr>
              <a:t>2</a:t>
            </a:r>
            <a:r>
              <a:rPr lang="en-US" sz="4400"/>
              <a:t>/f</a:t>
            </a:r>
            <a:r>
              <a:rPr lang="en-US" sz="4400">
                <a:cs typeface="Times New Roman" charset="0"/>
              </a:rPr>
              <a:t>Δh</a:t>
            </a:r>
          </a:p>
          <a:p>
            <a:pPr>
              <a:spcBef>
                <a:spcPct val="30000"/>
              </a:spcBef>
            </a:pPr>
            <a:r>
              <a:rPr lang="en-US" sz="4400">
                <a:cs typeface="Times New Roman" charset="0"/>
              </a:rPr>
              <a:t>8.5 x 10</a:t>
            </a:r>
            <a:r>
              <a:rPr lang="en-US" sz="4400" baseline="30000">
                <a:cs typeface="Times New Roman" charset="0"/>
              </a:rPr>
              <a:t>12</a:t>
            </a:r>
            <a:r>
              <a:rPr lang="en-US" sz="4400">
                <a:cs typeface="Times New Roman" charset="0"/>
              </a:rPr>
              <a:t> m/s/s</a:t>
            </a:r>
          </a:p>
        </p:txBody>
      </p:sp>
      <p:sp>
        <p:nvSpPr>
          <p:cNvPr id="258052" name="Text Box 4"/>
          <p:cNvSpPr txBox="1">
            <a:spLocks noChangeArrowheads="1"/>
          </p:cNvSpPr>
          <p:nvPr/>
        </p:nvSpPr>
        <p:spPr bwMode="auto">
          <a:xfrm>
            <a:off x="136525" y="6488113"/>
            <a:ext cx="2087563" cy="304800"/>
          </a:xfrm>
          <a:prstGeom prst="rect">
            <a:avLst/>
          </a:prstGeom>
          <a:noFill/>
          <a:ln w="9525">
            <a:noFill/>
            <a:miter lim="800000"/>
            <a:headEnd/>
            <a:tailEnd/>
          </a:ln>
          <a:effectLst/>
        </p:spPr>
        <p:txBody>
          <a:bodyPr wrap="none">
            <a:spAutoFit/>
          </a:bodyPr>
          <a:lstStyle/>
          <a:p>
            <a:r>
              <a:rPr lang="en-US" sz="1400"/>
              <a:t>8.5 x 10</a:t>
            </a:r>
            <a:r>
              <a:rPr lang="en-US" sz="1400" baseline="30000"/>
              <a:t>12</a:t>
            </a:r>
            <a:r>
              <a:rPr lang="en-US" sz="1400"/>
              <a:t> m/s/s, out, sharp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checkerboard(across)">
                                      <p:cBhvr>
                                        <p:cTn id="7" dur="500"/>
                                        <p:tgtEl>
                                          <p:spTgt spid="258051"/>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228600" y="228600"/>
            <a:ext cx="8534400" cy="2287588"/>
          </a:xfrm>
          <a:prstGeom prst="rect">
            <a:avLst/>
          </a:prstGeom>
          <a:noFill/>
          <a:ln w="9525">
            <a:noFill/>
            <a:miter lim="800000"/>
            <a:headEnd/>
            <a:tailEnd/>
          </a:ln>
          <a:effectLst/>
        </p:spPr>
        <p:txBody>
          <a:bodyPr>
            <a:spAutoFit/>
          </a:bodyPr>
          <a:lstStyle/>
          <a:p>
            <a:pPr eaLnBrk="0" hangingPunct="0"/>
            <a:r>
              <a:rPr lang="en-US" sz="4800"/>
              <a:t>You are 320 pc from a star with an absolute magnitude of 6.3.  What is its apparent magnitude?</a:t>
            </a:r>
          </a:p>
        </p:txBody>
      </p:sp>
      <p:sp>
        <p:nvSpPr>
          <p:cNvPr id="288771" name="Text Box 3"/>
          <p:cNvSpPr txBox="1">
            <a:spLocks noChangeArrowheads="1"/>
          </p:cNvSpPr>
          <p:nvPr/>
        </p:nvSpPr>
        <p:spPr bwMode="auto">
          <a:xfrm>
            <a:off x="228600" y="3336925"/>
            <a:ext cx="8763000" cy="1920875"/>
          </a:xfrm>
          <a:prstGeom prst="rect">
            <a:avLst/>
          </a:prstGeom>
          <a:noFill/>
          <a:ln w="9525">
            <a:noFill/>
            <a:miter lim="800000"/>
            <a:headEnd/>
            <a:tailEnd/>
          </a:ln>
          <a:effectLst/>
        </p:spPr>
        <p:txBody>
          <a:bodyPr>
            <a:spAutoFit/>
          </a:bodyPr>
          <a:lstStyle/>
          <a:p>
            <a:r>
              <a:rPr lang="en-US" sz="4000"/>
              <a:t>M = m - 5 l</a:t>
            </a:r>
            <a:r>
              <a:rPr lang="en-US" sz="4000">
                <a:cs typeface="Times New Roman" charset="0"/>
              </a:rPr>
              <a:t>og</a:t>
            </a:r>
            <a:r>
              <a:rPr lang="en-US" sz="4000" baseline="-25000"/>
              <a:t>10</a:t>
            </a:r>
            <a:r>
              <a:rPr lang="en-US" sz="4000">
                <a:cs typeface="Times New Roman" charset="0"/>
              </a:rPr>
              <a:t>(d/10), </a:t>
            </a:r>
          </a:p>
          <a:p>
            <a:r>
              <a:rPr lang="en-US" sz="4000">
                <a:cs typeface="Times New Roman" charset="0"/>
              </a:rPr>
              <a:t>m = M + </a:t>
            </a:r>
            <a:r>
              <a:rPr lang="en-US" sz="4000"/>
              <a:t>5 l</a:t>
            </a:r>
            <a:r>
              <a:rPr lang="en-US" sz="4000">
                <a:cs typeface="Times New Roman" charset="0"/>
              </a:rPr>
              <a:t>og</a:t>
            </a:r>
            <a:r>
              <a:rPr lang="en-US" sz="4000" baseline="-25000"/>
              <a:t>10</a:t>
            </a:r>
            <a:r>
              <a:rPr lang="en-US" sz="4000">
                <a:cs typeface="Times New Roman" charset="0"/>
              </a:rPr>
              <a:t>(d/10) = 6.3 + </a:t>
            </a:r>
            <a:r>
              <a:rPr lang="en-US" sz="4000"/>
              <a:t>5 l</a:t>
            </a:r>
            <a:r>
              <a:rPr lang="en-US" sz="4000">
                <a:cs typeface="Times New Roman" charset="0"/>
              </a:rPr>
              <a:t>og</a:t>
            </a:r>
            <a:r>
              <a:rPr lang="en-US" sz="4000" baseline="-25000"/>
              <a:t>10</a:t>
            </a:r>
            <a:r>
              <a:rPr lang="en-US" sz="4000">
                <a:cs typeface="Times New Roman" charset="0"/>
              </a:rPr>
              <a:t>(320/10) = 14</a:t>
            </a:r>
          </a:p>
        </p:txBody>
      </p:sp>
      <p:sp>
        <p:nvSpPr>
          <p:cNvPr id="288772" name="Text Box 4"/>
          <p:cNvSpPr txBox="1">
            <a:spLocks noChangeArrowheads="1"/>
          </p:cNvSpPr>
          <p:nvPr/>
        </p:nvSpPr>
        <p:spPr bwMode="auto">
          <a:xfrm>
            <a:off x="212725" y="6437313"/>
            <a:ext cx="336550" cy="274637"/>
          </a:xfrm>
          <a:prstGeom prst="rect">
            <a:avLst/>
          </a:prstGeom>
          <a:noFill/>
          <a:ln w="9525">
            <a:noFill/>
            <a:miter lim="800000"/>
            <a:headEnd/>
            <a:tailEnd/>
          </a:ln>
          <a:effectLst/>
        </p:spPr>
        <p:txBody>
          <a:bodyPr wrap="none">
            <a:spAutoFit/>
          </a:bodyPr>
          <a:lstStyle/>
          <a:p>
            <a:r>
              <a:rPr lang="en-US" sz="1200">
                <a:cs typeface="Times New Roman" charset="0"/>
              </a:rPr>
              <a:t>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771"/>
                                        </p:tgtEl>
                                        <p:attrNameLst>
                                          <p:attrName>style.visibility</p:attrName>
                                        </p:attrNameLst>
                                      </p:cBhvr>
                                      <p:to>
                                        <p:strVal val="visible"/>
                                      </p:to>
                                    </p:set>
                                    <p:animEffect transition="in" filter="dissolve">
                                      <p:cBhvr>
                                        <p:cTn id="7" dur="5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288925" y="-128588"/>
            <a:ext cx="4481513" cy="762001"/>
          </a:xfrm>
          <a:prstGeom prst="rect">
            <a:avLst/>
          </a:prstGeom>
          <a:noFill/>
          <a:ln w="9525">
            <a:noFill/>
            <a:miter lim="800000"/>
            <a:headEnd/>
            <a:tailEnd/>
          </a:ln>
          <a:effectLst/>
        </p:spPr>
        <p:txBody>
          <a:bodyPr wrap="none">
            <a:spAutoFit/>
          </a:bodyPr>
          <a:lstStyle/>
          <a:p>
            <a:r>
              <a:rPr lang="en-US" sz="4400"/>
              <a:t>Cepheid Variables:</a:t>
            </a:r>
          </a:p>
        </p:txBody>
      </p:sp>
      <p:sp>
        <p:nvSpPr>
          <p:cNvPr id="290819" name="Text Box 3"/>
          <p:cNvSpPr txBox="1">
            <a:spLocks noChangeArrowheads="1"/>
          </p:cNvSpPr>
          <p:nvPr/>
        </p:nvSpPr>
        <p:spPr bwMode="auto">
          <a:xfrm>
            <a:off x="381000" y="533400"/>
            <a:ext cx="8305800" cy="3503613"/>
          </a:xfrm>
          <a:prstGeom prst="rect">
            <a:avLst/>
          </a:prstGeom>
          <a:noFill/>
          <a:ln w="9525">
            <a:noFill/>
            <a:miter lim="800000"/>
            <a:headEnd/>
            <a:tailEnd/>
          </a:ln>
          <a:effectLst/>
        </p:spPr>
        <p:txBody>
          <a:bodyPr>
            <a:spAutoFit/>
          </a:bodyPr>
          <a:lstStyle/>
          <a:p>
            <a:pPr marL="457200" indent="-457200"/>
            <a:r>
              <a:rPr lang="en-US" sz="3200"/>
              <a:t>How to measure the distance to a galaxy using Cepheid variable stars:</a:t>
            </a:r>
          </a:p>
          <a:p>
            <a:pPr marL="914400" lvl="1" indent="-457200">
              <a:buFontTx/>
              <a:buAutoNum type="arabicPeriod"/>
            </a:pPr>
            <a:r>
              <a:rPr lang="en-US" sz="3200"/>
              <a:t>Find the Cepheid, measure its spectrum</a:t>
            </a:r>
          </a:p>
          <a:p>
            <a:pPr marL="914400" lvl="1" indent="-457200">
              <a:buFontTx/>
              <a:buAutoNum type="arabicPeriod"/>
            </a:pPr>
            <a:r>
              <a:rPr lang="en-US" sz="3200"/>
              <a:t>Measure a couple periods, and its apparent magnitude m</a:t>
            </a:r>
          </a:p>
          <a:p>
            <a:pPr marL="914400" lvl="1" indent="-457200">
              <a:buFontTx/>
              <a:buAutoNum type="arabicPeriod"/>
            </a:pPr>
            <a:r>
              <a:rPr lang="en-US" sz="3200"/>
              <a:t>Look up its absolute magnitude</a:t>
            </a:r>
          </a:p>
          <a:p>
            <a:pPr marL="914400" lvl="1" indent="-457200">
              <a:buFontTx/>
              <a:buAutoNum type="arabicPeriod"/>
            </a:pPr>
            <a:r>
              <a:rPr lang="en-US" sz="3200"/>
              <a:t>Use M = m - 5 l</a:t>
            </a:r>
            <a:r>
              <a:rPr lang="en-US" sz="3200">
                <a:cs typeface="Times New Roman" charset="0"/>
              </a:rPr>
              <a:t>og</a:t>
            </a:r>
            <a:r>
              <a:rPr lang="en-US" sz="3200" baseline="-25000"/>
              <a:t>10</a:t>
            </a:r>
            <a:r>
              <a:rPr lang="en-US" sz="3200">
                <a:cs typeface="Times New Roman" charset="0"/>
              </a:rPr>
              <a:t>(d/10) to find d</a:t>
            </a:r>
          </a:p>
        </p:txBody>
      </p:sp>
      <p:pic>
        <p:nvPicPr>
          <p:cNvPr id="290820" name="Picture 4" descr="E:\Hubble Images\cepheid_period.JPG"/>
          <p:cNvPicPr>
            <a:picLocks noChangeAspect="1" noChangeArrowheads="1"/>
          </p:cNvPicPr>
          <p:nvPr/>
        </p:nvPicPr>
        <p:blipFill>
          <a:blip r:embed="rId3" cstate="print"/>
          <a:srcRect/>
          <a:stretch>
            <a:fillRect/>
          </a:stretch>
        </p:blipFill>
        <p:spPr bwMode="auto">
          <a:xfrm>
            <a:off x="609600" y="3989388"/>
            <a:ext cx="6400800" cy="28686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dissolve">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dissolve">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dissolve">
                                      <p:cBhvr>
                                        <p:cTn id="17" dur="500"/>
                                        <p:tgtEl>
                                          <p:spTgt spid="290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0819">
                                            <p:txEl>
                                              <p:pRg st="3" end="3"/>
                                            </p:txEl>
                                          </p:spTgt>
                                        </p:tgtEl>
                                        <p:attrNameLst>
                                          <p:attrName>style.visibility</p:attrName>
                                        </p:attrNameLst>
                                      </p:cBhvr>
                                      <p:to>
                                        <p:strVal val="visible"/>
                                      </p:to>
                                    </p:set>
                                    <p:animEffect transition="in" filter="dissolve">
                                      <p:cBhvr>
                                        <p:cTn id="22" dur="500"/>
                                        <p:tgtEl>
                                          <p:spTgt spid="290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0819">
                                            <p:txEl>
                                              <p:pRg st="4" end="4"/>
                                            </p:txEl>
                                          </p:spTgt>
                                        </p:tgtEl>
                                        <p:attrNameLst>
                                          <p:attrName>style.visibility</p:attrName>
                                        </p:attrNameLst>
                                      </p:cBhvr>
                                      <p:to>
                                        <p:strVal val="visible"/>
                                      </p:to>
                                    </p:set>
                                    <p:animEffect transition="in" filter="dissolve">
                                      <p:cBhvr>
                                        <p:cTn id="27" dur="500"/>
                                        <p:tgtEl>
                                          <p:spTgt spid="290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E:\Hubble Images\HR.JPG"/>
          <p:cNvPicPr>
            <a:picLocks noChangeAspect="1" noChangeArrowheads="1"/>
          </p:cNvPicPr>
          <p:nvPr/>
        </p:nvPicPr>
        <p:blipFill>
          <a:blip r:embed="rId2" cstate="print"/>
          <a:srcRect/>
          <a:stretch>
            <a:fillRect/>
          </a:stretch>
        </p:blipFill>
        <p:spPr bwMode="auto">
          <a:xfrm>
            <a:off x="304800" y="609600"/>
            <a:ext cx="4800600" cy="4073525"/>
          </a:xfrm>
          <a:prstGeom prst="rect">
            <a:avLst/>
          </a:prstGeom>
          <a:noFill/>
        </p:spPr>
      </p:pic>
      <p:sp>
        <p:nvSpPr>
          <p:cNvPr id="291843" name="Text Box 3"/>
          <p:cNvSpPr txBox="1">
            <a:spLocks noChangeArrowheads="1"/>
          </p:cNvSpPr>
          <p:nvPr/>
        </p:nvSpPr>
        <p:spPr bwMode="auto">
          <a:xfrm>
            <a:off x="441325" y="19050"/>
            <a:ext cx="4238625" cy="579438"/>
          </a:xfrm>
          <a:prstGeom prst="rect">
            <a:avLst/>
          </a:prstGeom>
          <a:noFill/>
          <a:ln w="9525">
            <a:noFill/>
            <a:miter lim="800000"/>
            <a:headEnd/>
            <a:tailEnd/>
          </a:ln>
          <a:effectLst/>
        </p:spPr>
        <p:txBody>
          <a:bodyPr wrap="none">
            <a:spAutoFit/>
          </a:bodyPr>
          <a:lstStyle/>
          <a:p>
            <a:r>
              <a:rPr lang="en-US" sz="3200"/>
              <a:t>Spectroscopic “parallax”</a:t>
            </a:r>
          </a:p>
        </p:txBody>
      </p:sp>
      <p:sp>
        <p:nvSpPr>
          <p:cNvPr id="291844" name="Line 4"/>
          <p:cNvSpPr>
            <a:spLocks noChangeShapeType="1"/>
          </p:cNvSpPr>
          <p:nvPr/>
        </p:nvSpPr>
        <p:spPr bwMode="auto">
          <a:xfrm flipH="1">
            <a:off x="914400" y="2133600"/>
            <a:ext cx="2133600" cy="0"/>
          </a:xfrm>
          <a:prstGeom prst="line">
            <a:avLst/>
          </a:prstGeom>
          <a:noFill/>
          <a:ln w="9525">
            <a:solidFill>
              <a:schemeClr val="tx1"/>
            </a:solidFill>
            <a:round/>
            <a:headEnd/>
            <a:tailEnd type="triangle" w="med" len="med"/>
          </a:ln>
          <a:effectLst/>
        </p:spPr>
        <p:txBody>
          <a:bodyPr/>
          <a:lstStyle/>
          <a:p>
            <a:endParaRPr lang="en-US"/>
          </a:p>
        </p:txBody>
      </p:sp>
      <p:sp>
        <p:nvSpPr>
          <p:cNvPr id="291845" name="Text Box 5"/>
          <p:cNvSpPr txBox="1">
            <a:spLocks noChangeArrowheads="1"/>
          </p:cNvSpPr>
          <p:nvPr/>
        </p:nvSpPr>
        <p:spPr bwMode="auto">
          <a:xfrm>
            <a:off x="5105400" y="838200"/>
            <a:ext cx="4191000" cy="3990975"/>
          </a:xfrm>
          <a:prstGeom prst="rect">
            <a:avLst/>
          </a:prstGeom>
          <a:noFill/>
          <a:ln w="9525">
            <a:noFill/>
            <a:miter lim="800000"/>
            <a:headEnd/>
            <a:tailEnd/>
          </a:ln>
          <a:effectLst/>
        </p:spPr>
        <p:txBody>
          <a:bodyPr>
            <a:spAutoFit/>
          </a:bodyPr>
          <a:lstStyle/>
          <a:p>
            <a:r>
              <a:rPr lang="en-US" sz="3200"/>
              <a:t>Since astronomers can </a:t>
            </a:r>
          </a:p>
          <a:p>
            <a:r>
              <a:rPr lang="en-US" sz="3200"/>
              <a:t>tell by the spectrum of </a:t>
            </a:r>
          </a:p>
          <a:p>
            <a:r>
              <a:rPr lang="en-US" sz="3200"/>
              <a:t>a star </a:t>
            </a:r>
            <a:r>
              <a:rPr lang="en-US" sz="3200" u="sng"/>
              <a:t>if</a:t>
            </a:r>
            <a:r>
              <a:rPr lang="en-US" sz="3200"/>
              <a:t> and </a:t>
            </a:r>
            <a:r>
              <a:rPr lang="en-US" sz="3200" u="sng"/>
              <a:t>where</a:t>
            </a:r>
            <a:r>
              <a:rPr lang="en-US" sz="3200"/>
              <a:t> it </a:t>
            </a:r>
          </a:p>
          <a:p>
            <a:r>
              <a:rPr lang="en-US" sz="3200"/>
              <a:t>falls on the main </a:t>
            </a:r>
          </a:p>
          <a:p>
            <a:r>
              <a:rPr lang="en-US" sz="3200"/>
              <a:t>sequence, they can get</a:t>
            </a:r>
          </a:p>
          <a:p>
            <a:r>
              <a:rPr lang="en-US" sz="3200"/>
              <a:t>the absolute magnitude.</a:t>
            </a:r>
          </a:p>
          <a:p>
            <a:r>
              <a:rPr lang="en-US" sz="3200"/>
              <a:t>If you then measure the </a:t>
            </a:r>
          </a:p>
          <a:p>
            <a:r>
              <a:rPr lang="en-US" sz="3200"/>
              <a:t>apparent magnitude, </a:t>
            </a:r>
          </a:p>
        </p:txBody>
      </p:sp>
      <p:sp>
        <p:nvSpPr>
          <p:cNvPr id="291846" name="Text Box 6"/>
          <p:cNvSpPr txBox="1">
            <a:spLocks noChangeArrowheads="1"/>
          </p:cNvSpPr>
          <p:nvPr/>
        </p:nvSpPr>
        <p:spPr bwMode="auto">
          <a:xfrm>
            <a:off x="228600" y="4816475"/>
            <a:ext cx="7875588" cy="2041525"/>
          </a:xfrm>
          <a:prstGeom prst="rect">
            <a:avLst/>
          </a:prstGeom>
          <a:noFill/>
          <a:ln w="9525">
            <a:noFill/>
            <a:miter lim="800000"/>
            <a:headEnd/>
            <a:tailEnd/>
          </a:ln>
          <a:effectLst/>
        </p:spPr>
        <p:txBody>
          <a:bodyPr wrap="none">
            <a:spAutoFit/>
          </a:bodyPr>
          <a:lstStyle/>
          <a:p>
            <a:r>
              <a:rPr lang="en-US" sz="3200"/>
              <a:t>it is a relatively simple process to calculate the </a:t>
            </a:r>
          </a:p>
          <a:p>
            <a:r>
              <a:rPr lang="en-US" sz="3200"/>
              <a:t>distance to the star: M = m - 5 l</a:t>
            </a:r>
            <a:r>
              <a:rPr lang="en-US" sz="3200">
                <a:cs typeface="Times New Roman" charset="0"/>
              </a:rPr>
              <a:t>og</a:t>
            </a:r>
            <a:r>
              <a:rPr lang="en-US" sz="3200" baseline="-25000"/>
              <a:t>10</a:t>
            </a:r>
            <a:r>
              <a:rPr lang="en-US" sz="3200">
                <a:cs typeface="Times New Roman" charset="0"/>
              </a:rPr>
              <a:t>(d/10)</a:t>
            </a:r>
          </a:p>
          <a:p>
            <a:endParaRPr lang="en-US" sz="3200">
              <a:cs typeface="Times New Roman" charset="0"/>
            </a:endParaRPr>
          </a:p>
          <a:p>
            <a:r>
              <a:rPr lang="en-US" sz="3200">
                <a:cs typeface="Times New Roman" charset="0"/>
              </a:rPr>
              <a:t>And you know </a:t>
            </a:r>
            <a:r>
              <a:rPr lang="en-US" sz="3200" u="sng">
                <a:cs typeface="Times New Roman" charset="0"/>
              </a:rPr>
              <a:t>M</a:t>
            </a:r>
            <a:r>
              <a:rPr lang="en-US" sz="3200">
                <a:cs typeface="Times New Roman" charset="0"/>
              </a:rPr>
              <a:t>, and </a:t>
            </a:r>
            <a:r>
              <a:rPr lang="en-US" sz="3200" u="sng">
                <a:cs typeface="Times New Roman" charset="0"/>
              </a:rPr>
              <a:t>m</a:t>
            </a:r>
            <a:r>
              <a:rPr lang="en-US" sz="3200">
                <a:cs typeface="Times New Roman" charset="0"/>
              </a:rPr>
              <a:t>…</a:t>
            </a:r>
          </a:p>
        </p:txBody>
      </p:sp>
      <p:sp>
        <p:nvSpPr>
          <p:cNvPr id="291847" name="Line 7"/>
          <p:cNvSpPr>
            <a:spLocks noChangeShapeType="1"/>
          </p:cNvSpPr>
          <p:nvPr/>
        </p:nvSpPr>
        <p:spPr bwMode="auto">
          <a:xfrm flipV="1">
            <a:off x="3048000" y="2133600"/>
            <a:ext cx="0" cy="1905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1848" name="Text Box 8"/>
          <p:cNvSpPr txBox="1">
            <a:spLocks noChangeArrowheads="1"/>
          </p:cNvSpPr>
          <p:nvPr/>
        </p:nvSpPr>
        <p:spPr bwMode="auto">
          <a:xfrm>
            <a:off x="7248525" y="6613525"/>
            <a:ext cx="1895475" cy="244475"/>
          </a:xfrm>
          <a:prstGeom prst="rect">
            <a:avLst/>
          </a:prstGeom>
          <a:noFill/>
          <a:ln w="9525">
            <a:noFill/>
            <a:miter lim="800000"/>
            <a:headEnd/>
            <a:tailEnd/>
          </a:ln>
          <a:effectLst/>
        </p:spPr>
        <p:txBody>
          <a:bodyPr wrap="none">
            <a:spAutoFit/>
          </a:bodyPr>
          <a:lstStyle/>
          <a:p>
            <a:r>
              <a:rPr lang="en-US" sz="1000"/>
              <a:t>From Douglas Giancoli’s Physics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E:\Hubble Images\HRspec.JPG"/>
          <p:cNvPicPr>
            <a:picLocks noChangeAspect="1" noChangeArrowheads="1"/>
          </p:cNvPicPr>
          <p:nvPr/>
        </p:nvPicPr>
        <p:blipFill>
          <a:blip r:embed="rId3" cstate="print"/>
          <a:srcRect/>
          <a:stretch>
            <a:fillRect/>
          </a:stretch>
        </p:blipFill>
        <p:spPr bwMode="auto">
          <a:xfrm>
            <a:off x="1371600" y="0"/>
            <a:ext cx="6294438" cy="5570538"/>
          </a:xfrm>
          <a:prstGeom prst="rect">
            <a:avLst/>
          </a:prstGeom>
          <a:noFill/>
        </p:spPr>
      </p:pic>
      <p:sp>
        <p:nvSpPr>
          <p:cNvPr id="292867" name="Rectangle 3"/>
          <p:cNvSpPr>
            <a:spLocks noChangeArrowheads="1"/>
          </p:cNvSpPr>
          <p:nvPr/>
        </p:nvSpPr>
        <p:spPr bwMode="auto">
          <a:xfrm>
            <a:off x="0" y="5791200"/>
            <a:ext cx="9118600" cy="823913"/>
          </a:xfrm>
          <a:prstGeom prst="rect">
            <a:avLst/>
          </a:prstGeom>
          <a:noFill/>
          <a:ln w="9525">
            <a:noFill/>
            <a:miter lim="800000"/>
            <a:headEnd/>
            <a:tailEnd/>
          </a:ln>
          <a:effectLst/>
        </p:spPr>
        <p:txBody>
          <a:bodyPr wrap="none">
            <a:spAutoFit/>
          </a:bodyPr>
          <a:lstStyle/>
          <a:p>
            <a:r>
              <a:rPr lang="en-US" sz="4800"/>
              <a:t>How far is an B0 that has an m of 8?</a:t>
            </a:r>
          </a:p>
        </p:txBody>
      </p:sp>
      <p:sp>
        <p:nvSpPr>
          <p:cNvPr id="292868" name="Line 4"/>
          <p:cNvSpPr>
            <a:spLocks noChangeShapeType="1"/>
          </p:cNvSpPr>
          <p:nvPr/>
        </p:nvSpPr>
        <p:spPr bwMode="auto">
          <a:xfrm flipV="1">
            <a:off x="2184400" y="-152400"/>
            <a:ext cx="0" cy="5410200"/>
          </a:xfrm>
          <a:prstGeom prst="line">
            <a:avLst/>
          </a:prstGeom>
          <a:noFill/>
          <a:ln w="9525">
            <a:solidFill>
              <a:schemeClr val="tx1"/>
            </a:solidFill>
            <a:round/>
            <a:headEnd/>
            <a:tailEnd/>
          </a:ln>
          <a:effectLst/>
        </p:spPr>
        <p:txBody>
          <a:bodyPr wrap="none" anchor="ctr"/>
          <a:lstStyle/>
          <a:p>
            <a:endParaRPr lang="en-US"/>
          </a:p>
        </p:txBody>
      </p:sp>
      <p:sp>
        <p:nvSpPr>
          <p:cNvPr id="292869" name="Line 5"/>
          <p:cNvSpPr>
            <a:spLocks noChangeShapeType="1"/>
          </p:cNvSpPr>
          <p:nvPr/>
        </p:nvSpPr>
        <p:spPr bwMode="auto">
          <a:xfrm>
            <a:off x="1752600" y="787400"/>
            <a:ext cx="5943600" cy="0"/>
          </a:xfrm>
          <a:prstGeom prst="line">
            <a:avLst/>
          </a:prstGeom>
          <a:noFill/>
          <a:ln w="9525">
            <a:solidFill>
              <a:schemeClr val="tx1"/>
            </a:solidFill>
            <a:round/>
            <a:headEnd/>
            <a:tailEnd/>
          </a:ln>
          <a:effectLst/>
        </p:spPr>
        <p:txBody>
          <a:bodyPr wrap="none" anchor="ctr"/>
          <a:lstStyle/>
          <a:p>
            <a:endParaRPr lang="en-US"/>
          </a:p>
        </p:txBody>
      </p:sp>
      <p:sp>
        <p:nvSpPr>
          <p:cNvPr id="292870" name="Text Box 6"/>
          <p:cNvSpPr txBox="1">
            <a:spLocks noChangeArrowheads="1"/>
          </p:cNvSpPr>
          <p:nvPr/>
        </p:nvSpPr>
        <p:spPr bwMode="auto">
          <a:xfrm>
            <a:off x="228600" y="1812925"/>
            <a:ext cx="8763000" cy="3749675"/>
          </a:xfrm>
          <a:prstGeom prst="rect">
            <a:avLst/>
          </a:prstGeom>
          <a:solidFill>
            <a:schemeClr val="bg1"/>
          </a:solidFill>
          <a:ln w="9525">
            <a:noFill/>
            <a:miter lim="800000"/>
            <a:headEnd/>
            <a:tailEnd/>
          </a:ln>
          <a:effectLst/>
        </p:spPr>
        <p:txBody>
          <a:bodyPr>
            <a:spAutoFit/>
          </a:bodyPr>
          <a:lstStyle/>
          <a:p>
            <a:r>
              <a:rPr lang="en-US" sz="4000"/>
              <a:t>M = m - 5 l</a:t>
            </a:r>
            <a:r>
              <a:rPr lang="en-US" sz="4000">
                <a:cs typeface="Times New Roman" charset="0"/>
              </a:rPr>
              <a:t>og</a:t>
            </a:r>
            <a:r>
              <a:rPr lang="en-US" sz="4000" baseline="-25000"/>
              <a:t>10</a:t>
            </a:r>
            <a:r>
              <a:rPr lang="en-US" sz="4000">
                <a:cs typeface="Times New Roman" charset="0"/>
              </a:rPr>
              <a:t>(d/10)</a:t>
            </a:r>
          </a:p>
          <a:p>
            <a:r>
              <a:rPr lang="en-US" sz="4000"/>
              <a:t>5 l</a:t>
            </a:r>
            <a:r>
              <a:rPr lang="en-US" sz="4000">
                <a:cs typeface="Times New Roman" charset="0"/>
              </a:rPr>
              <a:t>og</a:t>
            </a:r>
            <a:r>
              <a:rPr lang="en-US" sz="4000" baseline="-25000"/>
              <a:t>10</a:t>
            </a:r>
            <a:r>
              <a:rPr lang="en-US" sz="4000">
                <a:cs typeface="Times New Roman" charset="0"/>
              </a:rPr>
              <a:t>(d/10) = m - M</a:t>
            </a:r>
          </a:p>
          <a:p>
            <a:r>
              <a:rPr lang="en-US" sz="4000"/>
              <a:t>l</a:t>
            </a:r>
            <a:r>
              <a:rPr lang="en-US" sz="4000">
                <a:cs typeface="Times New Roman" charset="0"/>
              </a:rPr>
              <a:t>og</a:t>
            </a:r>
            <a:r>
              <a:rPr lang="en-US" sz="4000" baseline="-25000"/>
              <a:t>10</a:t>
            </a:r>
            <a:r>
              <a:rPr lang="en-US" sz="4000">
                <a:cs typeface="Times New Roman" charset="0"/>
              </a:rPr>
              <a:t>(d/10) = (m - M)/5</a:t>
            </a:r>
          </a:p>
          <a:p>
            <a:r>
              <a:rPr lang="en-US" sz="4000">
                <a:cs typeface="Times New Roman" charset="0"/>
              </a:rPr>
              <a:t>d/10 = 10</a:t>
            </a:r>
            <a:r>
              <a:rPr lang="en-US" sz="4000" baseline="30000">
                <a:cs typeface="Times New Roman" charset="0"/>
              </a:rPr>
              <a:t>((m - M)/5)</a:t>
            </a:r>
          </a:p>
          <a:p>
            <a:r>
              <a:rPr lang="en-US" sz="4000">
                <a:cs typeface="Times New Roman" charset="0"/>
              </a:rPr>
              <a:t>d = (10 pc)10</a:t>
            </a:r>
            <a:r>
              <a:rPr lang="en-US" sz="4000" baseline="30000">
                <a:cs typeface="Times New Roman" charset="0"/>
              </a:rPr>
              <a:t>((8 - -4.3)/5)</a:t>
            </a:r>
          </a:p>
          <a:p>
            <a:r>
              <a:rPr lang="en-US" sz="4000">
                <a:cs typeface="Times New Roman" charset="0"/>
              </a:rPr>
              <a:t>d = 2884 pc</a:t>
            </a:r>
          </a:p>
        </p:txBody>
      </p:sp>
      <p:sp>
        <p:nvSpPr>
          <p:cNvPr id="292871" name="Text Box 7"/>
          <p:cNvSpPr txBox="1">
            <a:spLocks noChangeArrowheads="1"/>
          </p:cNvSpPr>
          <p:nvPr/>
        </p:nvSpPr>
        <p:spPr bwMode="auto">
          <a:xfrm>
            <a:off x="212725" y="6583363"/>
            <a:ext cx="671513" cy="274637"/>
          </a:xfrm>
          <a:prstGeom prst="rect">
            <a:avLst/>
          </a:prstGeom>
          <a:noFill/>
          <a:ln w="9525">
            <a:noFill/>
            <a:miter lim="800000"/>
            <a:headEnd/>
            <a:tailEnd/>
          </a:ln>
          <a:effectLst/>
        </p:spPr>
        <p:txBody>
          <a:bodyPr wrap="none">
            <a:spAutoFit/>
          </a:bodyPr>
          <a:lstStyle/>
          <a:p>
            <a:r>
              <a:rPr lang="en-US" sz="1200">
                <a:cs typeface="Times New Roman" charset="0"/>
              </a:rPr>
              <a:t>2884 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70"/>
                                        </p:tgtEl>
                                        <p:attrNameLst>
                                          <p:attrName>style.visibility</p:attrName>
                                        </p:attrNameLst>
                                      </p:cBhvr>
                                      <p:to>
                                        <p:strVal val="visible"/>
                                      </p:to>
                                    </p:set>
                                    <p:animEffect transition="in" filter="dissolve">
                                      <p:cBhvr>
                                        <p:cTn id="7" dur="500"/>
                                        <p:tgtEl>
                                          <p:spTgt spid="292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762000" y="53975"/>
            <a:ext cx="4802188" cy="579438"/>
          </a:xfrm>
          <a:prstGeom prst="rect">
            <a:avLst/>
          </a:prstGeom>
          <a:noFill/>
          <a:ln w="9525">
            <a:noFill/>
            <a:miter lim="800000"/>
            <a:headEnd/>
            <a:tailEnd/>
          </a:ln>
          <a:effectLst/>
        </p:spPr>
        <p:txBody>
          <a:bodyPr wrap="none">
            <a:spAutoFit/>
          </a:bodyPr>
          <a:lstStyle/>
          <a:p>
            <a:pPr eaLnBrk="0" hangingPunct="0"/>
            <a:r>
              <a:rPr lang="en-US" sz="3200" b="1"/>
              <a:t>Parsecs - </a:t>
            </a:r>
            <a:r>
              <a:rPr lang="en-US" sz="3200" b="1" u="sng"/>
              <a:t>Par</a:t>
            </a:r>
            <a:r>
              <a:rPr lang="en-US" sz="3200" b="1"/>
              <a:t>allax </a:t>
            </a:r>
            <a:r>
              <a:rPr lang="en-US" sz="3200" b="1" u="sng"/>
              <a:t>Sec</a:t>
            </a:r>
            <a:r>
              <a:rPr lang="en-US" sz="3200" b="1"/>
              <a:t>onds</a:t>
            </a:r>
          </a:p>
        </p:txBody>
      </p:sp>
      <p:sp>
        <p:nvSpPr>
          <p:cNvPr id="319491" name="Text Box 3"/>
          <p:cNvSpPr txBox="1">
            <a:spLocks noChangeArrowheads="1"/>
          </p:cNvSpPr>
          <p:nvPr/>
        </p:nvSpPr>
        <p:spPr bwMode="auto">
          <a:xfrm>
            <a:off x="0" y="4648200"/>
            <a:ext cx="5365750" cy="2041525"/>
          </a:xfrm>
          <a:prstGeom prst="rect">
            <a:avLst/>
          </a:prstGeom>
          <a:noFill/>
          <a:ln w="9525">
            <a:noFill/>
            <a:miter lim="800000"/>
            <a:headEnd/>
            <a:tailEnd/>
          </a:ln>
          <a:effectLst/>
        </p:spPr>
        <p:txBody>
          <a:bodyPr wrap="none">
            <a:spAutoFit/>
          </a:bodyPr>
          <a:lstStyle/>
          <a:p>
            <a:pPr eaLnBrk="0" hangingPunct="0"/>
            <a:r>
              <a:rPr lang="en-US" sz="3200"/>
              <a:t>pc = </a:t>
            </a:r>
            <a:r>
              <a:rPr lang="en-US" sz="3200" u="sng"/>
              <a:t>1</a:t>
            </a:r>
            <a:endParaRPr lang="en-US" sz="3200"/>
          </a:p>
          <a:p>
            <a:pPr eaLnBrk="0" hangingPunct="0"/>
            <a:r>
              <a:rPr lang="en-US" sz="3200"/>
              <a:t> </a:t>
            </a:r>
            <a:r>
              <a:rPr lang="en-US"/>
              <a:t>    </a:t>
            </a:r>
            <a:r>
              <a:rPr lang="en-US" sz="3200"/>
              <a:t>   Ø </a:t>
            </a:r>
          </a:p>
          <a:p>
            <a:pPr eaLnBrk="0" hangingPunct="0"/>
            <a:r>
              <a:rPr lang="en-US" sz="3200"/>
              <a:t>Ø = parallax angle in </a:t>
            </a:r>
            <a:r>
              <a:rPr lang="en-US" sz="3200" u="sng"/>
              <a:t>seconds </a:t>
            </a:r>
          </a:p>
          <a:p>
            <a:pPr eaLnBrk="0" hangingPunct="0"/>
            <a:r>
              <a:rPr lang="en-US" sz="3200"/>
              <a:t>(1 second - 1/3600 of a degree) </a:t>
            </a:r>
          </a:p>
        </p:txBody>
      </p:sp>
      <p:pic>
        <p:nvPicPr>
          <p:cNvPr id="319492" name="Picture 4" descr="parallax"/>
          <p:cNvPicPr>
            <a:picLocks noChangeAspect="1" noChangeArrowheads="1"/>
          </p:cNvPicPr>
          <p:nvPr/>
        </p:nvPicPr>
        <p:blipFill>
          <a:blip r:embed="rId2" cstate="print"/>
          <a:srcRect/>
          <a:stretch>
            <a:fillRect/>
          </a:stretch>
        </p:blipFill>
        <p:spPr bwMode="auto">
          <a:xfrm>
            <a:off x="304800" y="609600"/>
            <a:ext cx="4267200" cy="4048125"/>
          </a:xfrm>
          <a:prstGeom prst="rect">
            <a:avLst/>
          </a:prstGeom>
          <a:noFill/>
        </p:spPr>
      </p:pic>
      <p:sp>
        <p:nvSpPr>
          <p:cNvPr id="319493" name="Text Box 5"/>
          <p:cNvSpPr txBox="1">
            <a:spLocks noChangeArrowheads="1"/>
          </p:cNvSpPr>
          <p:nvPr/>
        </p:nvSpPr>
        <p:spPr bwMode="auto">
          <a:xfrm>
            <a:off x="7248525" y="6613525"/>
            <a:ext cx="1895475" cy="244475"/>
          </a:xfrm>
          <a:prstGeom prst="rect">
            <a:avLst/>
          </a:prstGeom>
          <a:noFill/>
          <a:ln w="9525">
            <a:noFill/>
            <a:miter lim="800000"/>
            <a:headEnd/>
            <a:tailEnd/>
          </a:ln>
          <a:effectLst/>
        </p:spPr>
        <p:txBody>
          <a:bodyPr wrap="none">
            <a:spAutoFit/>
          </a:bodyPr>
          <a:lstStyle/>
          <a:p>
            <a:pPr eaLnBrk="0" hangingPunct="0"/>
            <a:r>
              <a:rPr lang="en-US" sz="1000"/>
              <a:t>From Douglas Giancoli’s Physics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p:cNvPicPr>
            <a:picLocks noChangeAspect="1" noChangeArrowheads="1"/>
          </p:cNvPicPr>
          <p:nvPr/>
        </p:nvPicPr>
        <p:blipFill>
          <a:blip r:embed="rId3" cstate="print"/>
          <a:srcRect/>
          <a:stretch>
            <a:fillRect/>
          </a:stretch>
        </p:blipFill>
        <p:spPr bwMode="auto">
          <a:xfrm>
            <a:off x="0" y="457200"/>
            <a:ext cx="8991600" cy="2068513"/>
          </a:xfrm>
          <a:prstGeom prst="rect">
            <a:avLst/>
          </a:prstGeom>
          <a:noFill/>
          <a:ln w="9525">
            <a:noFill/>
            <a:miter lim="800000"/>
            <a:headEnd/>
            <a:tailEnd/>
          </a:ln>
          <a:effectLst/>
        </p:spPr>
      </p:pic>
      <p:pic>
        <p:nvPicPr>
          <p:cNvPr id="320515" name="Picture 3"/>
          <p:cNvPicPr>
            <a:picLocks noChangeAspect="1" noChangeArrowheads="1"/>
          </p:cNvPicPr>
          <p:nvPr/>
        </p:nvPicPr>
        <p:blipFill>
          <a:blip r:embed="rId4" cstate="print"/>
          <a:srcRect/>
          <a:stretch>
            <a:fillRect/>
          </a:stretch>
        </p:blipFill>
        <p:spPr bwMode="auto">
          <a:xfrm>
            <a:off x="1143000" y="2971800"/>
            <a:ext cx="3765550" cy="3192463"/>
          </a:xfrm>
          <a:prstGeom prst="rect">
            <a:avLst/>
          </a:prstGeom>
          <a:noFill/>
          <a:ln w="9525">
            <a:noFill/>
            <a:miter lim="800000"/>
            <a:headEnd/>
            <a:tailEnd/>
          </a:ln>
          <a:effectLst/>
        </p:spPr>
      </p:pic>
      <p:pic>
        <p:nvPicPr>
          <p:cNvPr id="320516" name="Picture 4"/>
          <p:cNvPicPr>
            <a:picLocks noChangeAspect="1" noChangeArrowheads="1"/>
          </p:cNvPicPr>
          <p:nvPr/>
        </p:nvPicPr>
        <p:blipFill>
          <a:blip r:embed="rId5" cstate="print"/>
          <a:srcRect/>
          <a:stretch>
            <a:fillRect/>
          </a:stretch>
        </p:blipFill>
        <p:spPr bwMode="auto">
          <a:xfrm>
            <a:off x="1143000" y="2971800"/>
            <a:ext cx="3765550" cy="3192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20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20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533400" y="381000"/>
            <a:ext cx="8016875" cy="3622675"/>
          </a:xfrm>
          <a:prstGeom prst="rect">
            <a:avLst/>
          </a:prstGeom>
          <a:noFill/>
          <a:ln w="9525">
            <a:noFill/>
            <a:miter lim="800000"/>
            <a:headEnd/>
            <a:tailEnd/>
          </a:ln>
          <a:effectLst/>
        </p:spPr>
        <p:txBody>
          <a:bodyPr>
            <a:spAutoFit/>
          </a:bodyPr>
          <a:lstStyle/>
          <a:p>
            <a:pPr eaLnBrk="0" hangingPunct="0"/>
            <a:r>
              <a:rPr lang="en-US" sz="2400"/>
              <a:t>Example:  A star has an annual parallax of .037”.  What is its distance in parsecs?  How far away is it in km?</a:t>
            </a:r>
          </a:p>
          <a:p>
            <a:pPr eaLnBrk="0" hangingPunct="0"/>
            <a:endParaRPr lang="en-US" sz="2400"/>
          </a:p>
          <a:p>
            <a:pPr eaLnBrk="0" hangingPunct="0"/>
            <a:r>
              <a:rPr lang="en-US" sz="2400"/>
              <a:t>pc = 1/.037 = 27 pc</a:t>
            </a:r>
          </a:p>
          <a:p>
            <a:pPr eaLnBrk="0" hangingPunct="0"/>
            <a:endParaRPr lang="en-US" sz="2400"/>
          </a:p>
          <a:p>
            <a:pPr eaLnBrk="0" hangingPunct="0"/>
            <a:r>
              <a:rPr lang="en-US" sz="2400"/>
              <a:t>Tan(</a:t>
            </a:r>
            <a:r>
              <a:rPr lang="en-US" sz="2000"/>
              <a:t>Ø</a:t>
            </a:r>
            <a:r>
              <a:rPr lang="en-US" sz="2400"/>
              <a:t>) = </a:t>
            </a:r>
            <a:r>
              <a:rPr lang="en-US" sz="2400" u="sng"/>
              <a:t>O</a:t>
            </a:r>
            <a:r>
              <a:rPr lang="en-US" sz="2400"/>
              <a:t> =              </a:t>
            </a:r>
            <a:r>
              <a:rPr lang="en-US" sz="2400" u="sng"/>
              <a:t> (1 A.U)</a:t>
            </a:r>
          </a:p>
          <a:p>
            <a:pPr eaLnBrk="0" hangingPunct="0"/>
            <a:r>
              <a:rPr lang="en-US" sz="2400"/>
              <a:t>    </a:t>
            </a:r>
            <a:r>
              <a:rPr lang="en-US" sz="2000"/>
              <a:t>  </a:t>
            </a:r>
            <a:r>
              <a:rPr lang="en-US" sz="2400"/>
              <a:t> </a:t>
            </a:r>
            <a:r>
              <a:rPr lang="en-US" sz="2000"/>
              <a:t>  </a:t>
            </a:r>
            <a:r>
              <a:rPr lang="en-US" sz="2400"/>
              <a:t>       A           (distance to the star)</a:t>
            </a:r>
          </a:p>
          <a:p>
            <a:pPr eaLnBrk="0" hangingPunct="0"/>
            <a:endParaRPr lang="en-US" sz="2400"/>
          </a:p>
          <a:p>
            <a:pPr eaLnBrk="0" hangingPunct="0"/>
            <a:r>
              <a:rPr lang="en-US" sz="2000"/>
              <a:t>Ø = .037”/3600 = 1.02777 E-5 degrees</a:t>
            </a:r>
          </a:p>
          <a:p>
            <a:pPr eaLnBrk="0" hangingPunct="0"/>
            <a:r>
              <a:rPr lang="en-US" sz="2000"/>
              <a:t>d = 2.54E11 km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2">
                                            <p:txEl>
                                              <p:pRg st="0" end="0"/>
                                            </p:txEl>
                                          </p:spTgt>
                                        </p:tgtEl>
                                        <p:attrNameLst>
                                          <p:attrName>style.visibility</p:attrName>
                                        </p:attrNameLst>
                                      </p:cBhvr>
                                      <p:to>
                                        <p:strVal val="visible"/>
                                      </p:to>
                                    </p:set>
                                    <p:animEffect transition="in" filter="wipe(left)">
                                      <p:cBhvr>
                                        <p:cTn id="7" dur="500"/>
                                        <p:tgtEl>
                                          <p:spTgt spid="322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562">
                                            <p:txEl>
                                              <p:pRg st="2" end="2"/>
                                            </p:txEl>
                                          </p:spTgt>
                                        </p:tgtEl>
                                        <p:attrNameLst>
                                          <p:attrName>style.visibility</p:attrName>
                                        </p:attrNameLst>
                                      </p:cBhvr>
                                      <p:to>
                                        <p:strVal val="visible"/>
                                      </p:to>
                                    </p:set>
                                    <p:animEffect transition="in" filter="wipe(left)">
                                      <p:cBhvr>
                                        <p:cTn id="12" dur="500"/>
                                        <p:tgtEl>
                                          <p:spTgt spid="3225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2562">
                                            <p:txEl>
                                              <p:pRg st="4" end="4"/>
                                            </p:txEl>
                                          </p:spTgt>
                                        </p:tgtEl>
                                        <p:attrNameLst>
                                          <p:attrName>style.visibility</p:attrName>
                                        </p:attrNameLst>
                                      </p:cBhvr>
                                      <p:to>
                                        <p:strVal val="visible"/>
                                      </p:to>
                                    </p:set>
                                    <p:animEffect transition="in" filter="wipe(left)">
                                      <p:cBhvr>
                                        <p:cTn id="17" dur="500"/>
                                        <p:tgtEl>
                                          <p:spTgt spid="3225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2562">
                                            <p:txEl>
                                              <p:pRg st="5" end="5"/>
                                            </p:txEl>
                                          </p:spTgt>
                                        </p:tgtEl>
                                        <p:attrNameLst>
                                          <p:attrName>style.visibility</p:attrName>
                                        </p:attrNameLst>
                                      </p:cBhvr>
                                      <p:to>
                                        <p:strVal val="visible"/>
                                      </p:to>
                                    </p:set>
                                    <p:animEffect transition="in" filter="wipe(left)">
                                      <p:cBhvr>
                                        <p:cTn id="22" dur="500"/>
                                        <p:tgtEl>
                                          <p:spTgt spid="3225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2562">
                                            <p:txEl>
                                              <p:pRg st="7" end="7"/>
                                            </p:txEl>
                                          </p:spTgt>
                                        </p:tgtEl>
                                        <p:attrNameLst>
                                          <p:attrName>style.visibility</p:attrName>
                                        </p:attrNameLst>
                                      </p:cBhvr>
                                      <p:to>
                                        <p:strVal val="visible"/>
                                      </p:to>
                                    </p:set>
                                    <p:animEffect transition="in" filter="wipe(left)">
                                      <p:cBhvr>
                                        <p:cTn id="27" dur="500"/>
                                        <p:tgtEl>
                                          <p:spTgt spid="32256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2562">
                                            <p:txEl>
                                              <p:pRg st="8" end="8"/>
                                            </p:txEl>
                                          </p:spTgt>
                                        </p:tgtEl>
                                        <p:attrNameLst>
                                          <p:attrName>style.visibility</p:attrName>
                                        </p:attrNameLst>
                                      </p:cBhvr>
                                      <p:to>
                                        <p:strVal val="visible"/>
                                      </p:to>
                                    </p:set>
                                    <p:animEffect transition="in" filter="wipe(left)">
                                      <p:cBhvr>
                                        <p:cTn id="32" dur="500"/>
                                        <p:tgtEl>
                                          <p:spTgt spid="3225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898525" y="127000"/>
            <a:ext cx="6897688" cy="1555750"/>
          </a:xfrm>
          <a:prstGeom prst="rect">
            <a:avLst/>
          </a:prstGeom>
          <a:noFill/>
          <a:ln w="9525">
            <a:noFill/>
            <a:miter lim="800000"/>
            <a:headEnd/>
            <a:tailEnd/>
          </a:ln>
          <a:effectLst/>
        </p:spPr>
        <p:txBody>
          <a:bodyPr wrap="none">
            <a:spAutoFit/>
          </a:bodyPr>
          <a:lstStyle/>
          <a:p>
            <a:pPr eaLnBrk="0" hangingPunct="0"/>
            <a:r>
              <a:rPr lang="en-US" sz="4800"/>
              <a:t>How many arc seconds are </a:t>
            </a:r>
          </a:p>
          <a:p>
            <a:pPr eaLnBrk="0" hangingPunct="0"/>
            <a:r>
              <a:rPr lang="en-US" sz="4800"/>
              <a:t>there in 3.2 degrees?</a:t>
            </a:r>
          </a:p>
        </p:txBody>
      </p:sp>
      <p:sp>
        <p:nvSpPr>
          <p:cNvPr id="323587" name="Text Box 3"/>
          <p:cNvSpPr txBox="1">
            <a:spLocks noChangeArrowheads="1"/>
          </p:cNvSpPr>
          <p:nvPr/>
        </p:nvSpPr>
        <p:spPr bwMode="auto">
          <a:xfrm>
            <a:off x="914400" y="2659063"/>
            <a:ext cx="5106988" cy="762000"/>
          </a:xfrm>
          <a:prstGeom prst="rect">
            <a:avLst/>
          </a:prstGeom>
          <a:noFill/>
          <a:ln w="9525">
            <a:noFill/>
            <a:miter lim="800000"/>
            <a:headEnd/>
            <a:tailEnd/>
          </a:ln>
          <a:effectLst/>
        </p:spPr>
        <p:txBody>
          <a:bodyPr wrap="none">
            <a:spAutoFit/>
          </a:bodyPr>
          <a:lstStyle/>
          <a:p>
            <a:pPr eaLnBrk="0" hangingPunct="0">
              <a:spcBef>
                <a:spcPct val="30000"/>
              </a:spcBef>
            </a:pPr>
            <a:r>
              <a:rPr lang="en-US" sz="4400"/>
              <a:t>3.2</a:t>
            </a:r>
            <a:r>
              <a:rPr lang="en-US" sz="4400" baseline="30000"/>
              <a:t>o</a:t>
            </a:r>
            <a:r>
              <a:rPr lang="en-US" sz="4400"/>
              <a:t>*3600”/o=11520”</a:t>
            </a:r>
            <a:endParaRPr lang="en-US" sz="12900"/>
          </a:p>
        </p:txBody>
      </p:sp>
      <p:sp>
        <p:nvSpPr>
          <p:cNvPr id="323588" name="Text Box 4"/>
          <p:cNvSpPr txBox="1">
            <a:spLocks noChangeArrowheads="1"/>
          </p:cNvSpPr>
          <p:nvPr/>
        </p:nvSpPr>
        <p:spPr bwMode="auto">
          <a:xfrm>
            <a:off x="152400" y="6553200"/>
            <a:ext cx="633413" cy="274638"/>
          </a:xfrm>
          <a:prstGeom prst="rect">
            <a:avLst/>
          </a:prstGeom>
          <a:noFill/>
          <a:ln w="9525">
            <a:noFill/>
            <a:miter lim="800000"/>
            <a:headEnd/>
            <a:tailEnd/>
          </a:ln>
          <a:effectLst/>
        </p:spPr>
        <p:txBody>
          <a:bodyPr wrap="none">
            <a:spAutoFit/>
          </a:bodyPr>
          <a:lstStyle/>
          <a:p>
            <a:pPr eaLnBrk="0" hangingPunct="0"/>
            <a:r>
              <a:rPr lang="en-US" sz="1200"/>
              <a:t>11520”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3587"/>
                                        </p:tgtEl>
                                        <p:attrNameLst>
                                          <p:attrName>style.visibility</p:attrName>
                                        </p:attrNameLst>
                                      </p:cBhvr>
                                      <p:to>
                                        <p:strVal val="visible"/>
                                      </p:to>
                                    </p:set>
                                    <p:anim calcmode="lin" valueType="num">
                                      <p:cBhvr additive="base">
                                        <p:cTn id="7" dur="500" fill="hold"/>
                                        <p:tgtEl>
                                          <p:spTgt spid="323587"/>
                                        </p:tgtEl>
                                        <p:attrNameLst>
                                          <p:attrName>ppt_x</p:attrName>
                                        </p:attrNameLst>
                                      </p:cBhvr>
                                      <p:tavLst>
                                        <p:tav tm="0">
                                          <p:val>
                                            <p:strVal val="1+#ppt_w/2"/>
                                          </p:val>
                                        </p:tav>
                                        <p:tav tm="100000">
                                          <p:val>
                                            <p:strVal val="#ppt_x"/>
                                          </p:val>
                                        </p:tav>
                                      </p:tavLst>
                                    </p:anim>
                                    <p:anim calcmode="lin" valueType="num">
                                      <p:cBhvr additive="base">
                                        <p:cTn id="8" dur="500" fill="hold"/>
                                        <p:tgtEl>
                                          <p:spTgt spid="3235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898525" y="127000"/>
            <a:ext cx="7188200" cy="1555750"/>
          </a:xfrm>
          <a:prstGeom prst="rect">
            <a:avLst/>
          </a:prstGeom>
          <a:noFill/>
          <a:ln w="9525">
            <a:noFill/>
            <a:miter lim="800000"/>
            <a:headEnd/>
            <a:tailEnd/>
          </a:ln>
          <a:effectLst/>
        </p:spPr>
        <p:txBody>
          <a:bodyPr wrap="none">
            <a:spAutoFit/>
          </a:bodyPr>
          <a:lstStyle/>
          <a:p>
            <a:pPr eaLnBrk="0" hangingPunct="0"/>
            <a:r>
              <a:rPr lang="en-US" sz="4800"/>
              <a:t>45 arc seconds is how many </a:t>
            </a:r>
          </a:p>
          <a:p>
            <a:pPr eaLnBrk="0" hangingPunct="0"/>
            <a:r>
              <a:rPr lang="en-US" sz="4800"/>
              <a:t>degrees?</a:t>
            </a:r>
          </a:p>
        </p:txBody>
      </p:sp>
      <p:sp>
        <p:nvSpPr>
          <p:cNvPr id="325635" name="Text Box 3"/>
          <p:cNvSpPr txBox="1">
            <a:spLocks noChangeArrowheads="1"/>
          </p:cNvSpPr>
          <p:nvPr/>
        </p:nvSpPr>
        <p:spPr bwMode="auto">
          <a:xfrm>
            <a:off x="898525" y="2376488"/>
            <a:ext cx="5116513" cy="823912"/>
          </a:xfrm>
          <a:prstGeom prst="rect">
            <a:avLst/>
          </a:prstGeom>
          <a:noFill/>
          <a:ln w="9525">
            <a:noFill/>
            <a:miter lim="800000"/>
            <a:headEnd/>
            <a:tailEnd/>
          </a:ln>
          <a:effectLst/>
        </p:spPr>
        <p:txBody>
          <a:bodyPr wrap="none">
            <a:spAutoFit/>
          </a:bodyPr>
          <a:lstStyle/>
          <a:p>
            <a:pPr eaLnBrk="0" hangingPunct="0"/>
            <a:r>
              <a:rPr lang="en-US" sz="4800"/>
              <a:t>45”/3600”/o=.0125</a:t>
            </a:r>
            <a:r>
              <a:rPr lang="en-US" sz="4800" baseline="30000"/>
              <a:t>o</a:t>
            </a:r>
          </a:p>
        </p:txBody>
      </p:sp>
      <p:sp>
        <p:nvSpPr>
          <p:cNvPr id="325636" name="Text Box 4"/>
          <p:cNvSpPr txBox="1">
            <a:spLocks noChangeArrowheads="1"/>
          </p:cNvSpPr>
          <p:nvPr/>
        </p:nvSpPr>
        <p:spPr bwMode="auto">
          <a:xfrm>
            <a:off x="228600" y="6400800"/>
            <a:ext cx="641350" cy="304800"/>
          </a:xfrm>
          <a:prstGeom prst="rect">
            <a:avLst/>
          </a:prstGeom>
          <a:noFill/>
          <a:ln w="9525">
            <a:noFill/>
            <a:miter lim="800000"/>
            <a:headEnd/>
            <a:tailEnd/>
          </a:ln>
          <a:effectLst/>
        </p:spPr>
        <p:txBody>
          <a:bodyPr wrap="none">
            <a:spAutoFit/>
          </a:bodyPr>
          <a:lstStyle/>
          <a:p>
            <a:pPr eaLnBrk="0" hangingPunct="0"/>
            <a:r>
              <a:rPr lang="en-US" sz="1400"/>
              <a:t>.0125</a:t>
            </a:r>
            <a:r>
              <a:rPr lang="en-US" sz="1400" baseline="3000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5635"/>
                                        </p:tgtEl>
                                        <p:attrNameLst>
                                          <p:attrName>style.visibility</p:attrName>
                                        </p:attrNameLst>
                                      </p:cBhvr>
                                      <p:to>
                                        <p:strVal val="visible"/>
                                      </p:to>
                                    </p:set>
                                    <p:animEffect transition="in" filter="checkerboard(across)">
                                      <p:cBhvr>
                                        <p:cTn id="7" dur="500"/>
                                        <p:tgtEl>
                                          <p:spTgt spid="325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txBox="1">
            <a:spLocks noChangeArrowheads="1"/>
          </p:cNvSpPr>
          <p:nvPr/>
        </p:nvSpPr>
        <p:spPr bwMode="auto">
          <a:xfrm>
            <a:off x="898525" y="127000"/>
            <a:ext cx="7643813" cy="1555750"/>
          </a:xfrm>
          <a:prstGeom prst="rect">
            <a:avLst/>
          </a:prstGeom>
          <a:noFill/>
          <a:ln w="9525">
            <a:noFill/>
            <a:miter lim="800000"/>
            <a:headEnd/>
            <a:tailEnd/>
          </a:ln>
          <a:effectLst/>
        </p:spPr>
        <p:txBody>
          <a:bodyPr wrap="none">
            <a:spAutoFit/>
          </a:bodyPr>
          <a:lstStyle/>
          <a:p>
            <a:pPr eaLnBrk="0" hangingPunct="0"/>
            <a:r>
              <a:rPr lang="en-US" sz="4800"/>
              <a:t>If a star has a parallax of .12”,</a:t>
            </a:r>
          </a:p>
          <a:p>
            <a:pPr eaLnBrk="0" hangingPunct="0"/>
            <a:r>
              <a:rPr lang="en-US" sz="4800"/>
              <a:t>what is its distance in parsecs?</a:t>
            </a:r>
          </a:p>
        </p:txBody>
      </p:sp>
      <p:sp>
        <p:nvSpPr>
          <p:cNvPr id="327683" name="Text Box 3"/>
          <p:cNvSpPr txBox="1">
            <a:spLocks noChangeArrowheads="1"/>
          </p:cNvSpPr>
          <p:nvPr/>
        </p:nvSpPr>
        <p:spPr bwMode="auto">
          <a:xfrm>
            <a:off x="898525" y="2101850"/>
            <a:ext cx="6453188" cy="1555750"/>
          </a:xfrm>
          <a:prstGeom prst="rect">
            <a:avLst/>
          </a:prstGeom>
          <a:noFill/>
          <a:ln w="9525">
            <a:noFill/>
            <a:miter lim="800000"/>
            <a:headEnd/>
            <a:tailEnd/>
          </a:ln>
          <a:effectLst/>
        </p:spPr>
        <p:txBody>
          <a:bodyPr wrap="none">
            <a:spAutoFit/>
          </a:bodyPr>
          <a:lstStyle/>
          <a:p>
            <a:pPr eaLnBrk="0" hangingPunct="0"/>
            <a:r>
              <a:rPr lang="en-US" sz="4800"/>
              <a:t>Parsecs = 1/arcseconds = </a:t>
            </a:r>
          </a:p>
          <a:p>
            <a:pPr eaLnBrk="0" hangingPunct="0"/>
            <a:r>
              <a:rPr lang="en-US" sz="4800"/>
              <a:t>1/.12 = 8.3 pc</a:t>
            </a:r>
          </a:p>
        </p:txBody>
      </p:sp>
      <p:sp>
        <p:nvSpPr>
          <p:cNvPr id="327684" name="Text Box 4"/>
          <p:cNvSpPr txBox="1">
            <a:spLocks noChangeArrowheads="1"/>
          </p:cNvSpPr>
          <p:nvPr/>
        </p:nvSpPr>
        <p:spPr bwMode="auto">
          <a:xfrm>
            <a:off x="228600" y="6430963"/>
            <a:ext cx="557213" cy="274637"/>
          </a:xfrm>
          <a:prstGeom prst="rect">
            <a:avLst/>
          </a:prstGeom>
          <a:noFill/>
          <a:ln w="9525">
            <a:noFill/>
            <a:miter lim="800000"/>
            <a:headEnd/>
            <a:tailEnd/>
          </a:ln>
          <a:effectLst/>
        </p:spPr>
        <p:txBody>
          <a:bodyPr wrap="none">
            <a:spAutoFit/>
          </a:bodyPr>
          <a:lstStyle/>
          <a:p>
            <a:pPr eaLnBrk="0" hangingPunct="0"/>
            <a:r>
              <a:rPr lang="en-US" sz="1200"/>
              <a:t>8.3 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7683"/>
                                        </p:tgtEl>
                                        <p:attrNameLst>
                                          <p:attrName>style.visibility</p:attrName>
                                        </p:attrNameLst>
                                      </p:cBhvr>
                                      <p:to>
                                        <p:strVal val="visible"/>
                                      </p:to>
                                    </p:set>
                                    <p:anim to="" calcmode="lin" valueType="num">
                                      <p:cBhvr>
                                        <p:cTn id="7" dur="1" fill="hold"/>
                                        <p:tgtEl>
                                          <p:spTgt spid="3276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304800" y="228600"/>
            <a:ext cx="5791200" cy="701675"/>
          </a:xfrm>
          <a:prstGeom prst="rect">
            <a:avLst/>
          </a:prstGeom>
          <a:noFill/>
          <a:ln w="9525">
            <a:noFill/>
            <a:miter lim="800000"/>
            <a:headEnd/>
            <a:tailEnd/>
          </a:ln>
          <a:effectLst/>
        </p:spPr>
        <p:txBody>
          <a:bodyPr>
            <a:spAutoFit/>
          </a:bodyPr>
          <a:lstStyle/>
          <a:p>
            <a:r>
              <a:rPr lang="en-US" sz="4000" b="1">
                <a:solidFill>
                  <a:srgbClr val="0099FF"/>
                </a:solidFill>
              </a:rPr>
              <a:t>Black Holes:</a:t>
            </a:r>
          </a:p>
        </p:txBody>
      </p:sp>
      <p:sp>
        <p:nvSpPr>
          <p:cNvPr id="270339" name="Text Box 3"/>
          <p:cNvSpPr txBox="1">
            <a:spLocks noChangeArrowheads="1"/>
          </p:cNvSpPr>
          <p:nvPr/>
        </p:nvSpPr>
        <p:spPr bwMode="auto">
          <a:xfrm>
            <a:off x="304800" y="1219200"/>
            <a:ext cx="8474075" cy="2041525"/>
          </a:xfrm>
          <a:prstGeom prst="rect">
            <a:avLst/>
          </a:prstGeom>
          <a:noFill/>
          <a:ln w="9525">
            <a:noFill/>
            <a:miter lim="800000"/>
            <a:headEnd/>
            <a:tailEnd/>
          </a:ln>
          <a:effectLst/>
        </p:spPr>
        <p:txBody>
          <a:bodyPr>
            <a:spAutoFit/>
          </a:bodyPr>
          <a:lstStyle/>
          <a:p>
            <a:r>
              <a:rPr lang="en-US" sz="3200">
                <a:solidFill>
                  <a:srgbClr val="0099FF"/>
                </a:solidFill>
              </a:rPr>
              <a:t>Gravitational Potential per unit mass:</a:t>
            </a:r>
          </a:p>
          <a:p>
            <a:endParaRPr lang="en-US" sz="3200">
              <a:solidFill>
                <a:srgbClr val="0099FF"/>
              </a:solidFill>
            </a:endParaRPr>
          </a:p>
          <a:p>
            <a:r>
              <a:rPr lang="en-US" sz="3200">
                <a:solidFill>
                  <a:srgbClr val="0099FF"/>
                </a:solidFill>
              </a:rPr>
              <a:t>V = </a:t>
            </a:r>
            <a:r>
              <a:rPr lang="en-US" sz="3200" u="sng">
                <a:solidFill>
                  <a:srgbClr val="0099FF"/>
                </a:solidFill>
              </a:rPr>
              <a:t>-GM</a:t>
            </a:r>
            <a:r>
              <a:rPr lang="en-US" sz="3200">
                <a:solidFill>
                  <a:srgbClr val="0099FF"/>
                </a:solidFill>
              </a:rPr>
              <a:t>		so PE = Vm</a:t>
            </a:r>
          </a:p>
          <a:p>
            <a:r>
              <a:rPr lang="en-US" sz="3200">
                <a:solidFill>
                  <a:srgbClr val="0099FF"/>
                </a:solidFill>
              </a:rPr>
              <a:t>           r</a:t>
            </a:r>
          </a:p>
        </p:txBody>
      </p:sp>
      <p:sp>
        <p:nvSpPr>
          <p:cNvPr id="270340" name="Text Box 4"/>
          <p:cNvSpPr txBox="1">
            <a:spLocks noChangeArrowheads="1"/>
          </p:cNvSpPr>
          <p:nvPr/>
        </p:nvSpPr>
        <p:spPr bwMode="auto">
          <a:xfrm>
            <a:off x="381000" y="3352800"/>
            <a:ext cx="8474075" cy="2041525"/>
          </a:xfrm>
          <a:prstGeom prst="rect">
            <a:avLst/>
          </a:prstGeom>
          <a:noFill/>
          <a:ln w="9525">
            <a:noFill/>
            <a:miter lim="800000"/>
            <a:headEnd/>
            <a:tailEnd/>
          </a:ln>
          <a:effectLst/>
        </p:spPr>
        <p:txBody>
          <a:bodyPr>
            <a:spAutoFit/>
          </a:bodyPr>
          <a:lstStyle/>
          <a:p>
            <a:r>
              <a:rPr lang="en-US" sz="3200">
                <a:solidFill>
                  <a:srgbClr val="0099FF"/>
                </a:solidFill>
              </a:rPr>
              <a:t>At escape velocity, kinetic = potential</a:t>
            </a:r>
          </a:p>
          <a:p>
            <a:endParaRPr lang="en-US" sz="3200">
              <a:solidFill>
                <a:srgbClr val="0099FF"/>
              </a:solidFill>
            </a:endParaRPr>
          </a:p>
          <a:p>
            <a:r>
              <a:rPr lang="en-US" sz="3200" baseline="30000">
                <a:solidFill>
                  <a:srgbClr val="0099FF"/>
                </a:solidFill>
              </a:rPr>
              <a:t>1</a:t>
            </a:r>
            <a:r>
              <a:rPr lang="en-US" sz="3200">
                <a:solidFill>
                  <a:srgbClr val="0099FF"/>
                </a:solidFill>
              </a:rPr>
              <a:t>/</a:t>
            </a:r>
            <a:r>
              <a:rPr lang="en-US" sz="3200" baseline="-25000">
                <a:solidFill>
                  <a:srgbClr val="0099FF"/>
                </a:solidFill>
              </a:rPr>
              <a:t>2</a:t>
            </a:r>
            <a:r>
              <a:rPr lang="en-US" sz="3200">
                <a:solidFill>
                  <a:srgbClr val="0099FF"/>
                </a:solidFill>
              </a:rPr>
              <a:t>mv</a:t>
            </a:r>
            <a:r>
              <a:rPr lang="en-US" sz="3200" baseline="30000">
                <a:solidFill>
                  <a:srgbClr val="0099FF"/>
                </a:solidFill>
              </a:rPr>
              <a:t>2</a:t>
            </a:r>
            <a:r>
              <a:rPr lang="en-US" sz="3200">
                <a:solidFill>
                  <a:srgbClr val="0099FF"/>
                </a:solidFill>
              </a:rPr>
              <a:t> = </a:t>
            </a:r>
            <a:r>
              <a:rPr lang="en-US" sz="3200" u="sng">
                <a:solidFill>
                  <a:srgbClr val="0099FF"/>
                </a:solidFill>
              </a:rPr>
              <a:t>GM</a:t>
            </a:r>
            <a:r>
              <a:rPr lang="en-US" sz="3200">
                <a:solidFill>
                  <a:srgbClr val="0099FF"/>
                </a:solidFill>
              </a:rPr>
              <a:t>m	substituting c for v:	</a:t>
            </a:r>
          </a:p>
          <a:p>
            <a:r>
              <a:rPr lang="en-US" sz="3200">
                <a:solidFill>
                  <a:srgbClr val="0099FF"/>
                </a:solidFill>
              </a:rPr>
              <a:t>                 r</a:t>
            </a:r>
          </a:p>
        </p:txBody>
      </p:sp>
      <p:sp>
        <p:nvSpPr>
          <p:cNvPr id="270341" name="Text Box 5"/>
          <p:cNvSpPr txBox="1">
            <a:spLocks noChangeArrowheads="1"/>
          </p:cNvSpPr>
          <p:nvPr/>
        </p:nvSpPr>
        <p:spPr bwMode="auto">
          <a:xfrm>
            <a:off x="428625" y="5429250"/>
            <a:ext cx="8474075" cy="1066800"/>
          </a:xfrm>
          <a:prstGeom prst="rect">
            <a:avLst/>
          </a:prstGeom>
          <a:noFill/>
          <a:ln w="9525">
            <a:noFill/>
            <a:miter lim="800000"/>
            <a:headEnd/>
            <a:tailEnd/>
          </a:ln>
          <a:effectLst/>
        </p:spPr>
        <p:txBody>
          <a:bodyPr>
            <a:spAutoFit/>
          </a:bodyPr>
          <a:lstStyle/>
          <a:p>
            <a:r>
              <a:rPr lang="en-US" sz="3200">
                <a:solidFill>
                  <a:srgbClr val="0099FF"/>
                </a:solidFill>
              </a:rPr>
              <a:t>r = </a:t>
            </a:r>
            <a:r>
              <a:rPr lang="en-US" sz="3200" u="sng">
                <a:solidFill>
                  <a:srgbClr val="0099FF"/>
                </a:solidFill>
              </a:rPr>
              <a:t>2GM</a:t>
            </a:r>
            <a:r>
              <a:rPr lang="en-US" sz="3200">
                <a:solidFill>
                  <a:srgbClr val="0099FF"/>
                </a:solidFill>
              </a:rPr>
              <a:t>  	where r is the </a:t>
            </a:r>
            <a:r>
              <a:rPr lang="en-US" sz="3200" u="sng">
                <a:solidFill>
                  <a:srgbClr val="0099FF"/>
                </a:solidFill>
              </a:rPr>
              <a:t>Schwarzschild</a:t>
            </a:r>
            <a:r>
              <a:rPr lang="en-US" sz="3200">
                <a:solidFill>
                  <a:srgbClr val="0099FF"/>
                </a:solidFill>
              </a:rPr>
              <a:t> radius</a:t>
            </a:r>
          </a:p>
          <a:p>
            <a:r>
              <a:rPr lang="en-US" sz="3200">
                <a:solidFill>
                  <a:srgbClr val="0099FF"/>
                </a:solidFill>
              </a:rPr>
              <a:t>        c</a:t>
            </a:r>
            <a:r>
              <a:rPr lang="en-US" sz="3200" baseline="30000">
                <a:solidFill>
                  <a:srgbClr val="0099FF"/>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wipe(left)">
                                      <p:cBhvr>
                                        <p:cTn id="7" dur="500"/>
                                        <p:tgtEl>
                                          <p:spTgt spid="270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340"/>
                                        </p:tgtEl>
                                        <p:attrNameLst>
                                          <p:attrName>style.visibility</p:attrName>
                                        </p:attrNameLst>
                                      </p:cBhvr>
                                      <p:to>
                                        <p:strVal val="visible"/>
                                      </p:to>
                                    </p:set>
                                    <p:animEffect transition="in" filter="wipe(left)">
                                      <p:cBhvr>
                                        <p:cTn id="12" dur="500"/>
                                        <p:tgtEl>
                                          <p:spTgt spid="270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41"/>
                                        </p:tgtEl>
                                        <p:attrNameLst>
                                          <p:attrName>style.visibility</p:attrName>
                                        </p:attrNameLst>
                                      </p:cBhvr>
                                      <p:to>
                                        <p:strVal val="visible"/>
                                      </p:to>
                                    </p:set>
                                    <p:animEffect transition="in" filter="wipe(left)">
                                      <p:cBhvr>
                                        <p:cTn id="17" dur="5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utoUpdateAnimBg="0"/>
      <p:bldP spid="270340" grpId="0" autoUpdateAnimBg="0"/>
      <p:bldP spid="27034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898525" y="127000"/>
            <a:ext cx="7050088" cy="2287588"/>
          </a:xfrm>
          <a:prstGeom prst="rect">
            <a:avLst/>
          </a:prstGeom>
          <a:noFill/>
          <a:ln w="9525">
            <a:noFill/>
            <a:miter lim="800000"/>
            <a:headEnd/>
            <a:tailEnd/>
          </a:ln>
          <a:effectLst/>
        </p:spPr>
        <p:txBody>
          <a:bodyPr wrap="none">
            <a:spAutoFit/>
          </a:bodyPr>
          <a:lstStyle/>
          <a:p>
            <a:pPr eaLnBrk="0" hangingPunct="0"/>
            <a:r>
              <a:rPr lang="en-US" sz="4800"/>
              <a:t>If a star is 89 parsecs away, </a:t>
            </a:r>
          </a:p>
          <a:p>
            <a:pPr eaLnBrk="0" hangingPunct="0"/>
            <a:r>
              <a:rPr lang="en-US" sz="4800"/>
              <a:t>what is its parallax in arc</a:t>
            </a:r>
          </a:p>
          <a:p>
            <a:pPr eaLnBrk="0" hangingPunct="0"/>
            <a:r>
              <a:rPr lang="en-US" sz="4800"/>
              <a:t>seconds?</a:t>
            </a:r>
          </a:p>
        </p:txBody>
      </p:sp>
      <p:sp>
        <p:nvSpPr>
          <p:cNvPr id="329731" name="Text Box 3"/>
          <p:cNvSpPr txBox="1">
            <a:spLocks noChangeArrowheads="1"/>
          </p:cNvSpPr>
          <p:nvPr/>
        </p:nvSpPr>
        <p:spPr bwMode="auto">
          <a:xfrm>
            <a:off x="762000" y="2466975"/>
            <a:ext cx="7908925" cy="3019425"/>
          </a:xfrm>
          <a:prstGeom prst="rect">
            <a:avLst/>
          </a:prstGeom>
          <a:noFill/>
          <a:ln w="9525">
            <a:noFill/>
            <a:miter lim="800000"/>
            <a:headEnd/>
            <a:tailEnd/>
          </a:ln>
          <a:effectLst/>
        </p:spPr>
        <p:txBody>
          <a:bodyPr wrap="none">
            <a:spAutoFit/>
          </a:bodyPr>
          <a:lstStyle/>
          <a:p>
            <a:pPr eaLnBrk="0" hangingPunct="0"/>
            <a:r>
              <a:rPr lang="en-US" sz="4800"/>
              <a:t>Parsecs = 1/arcseconds so 89 = </a:t>
            </a:r>
          </a:p>
          <a:p>
            <a:pPr eaLnBrk="0" hangingPunct="0"/>
            <a:r>
              <a:rPr lang="en-US" sz="4800"/>
              <a:t>1/arseconds, arseconds = 1/89 </a:t>
            </a:r>
          </a:p>
          <a:p>
            <a:pPr eaLnBrk="0" hangingPunct="0"/>
            <a:r>
              <a:rPr lang="en-US" sz="4800"/>
              <a:t>= .0112”</a:t>
            </a:r>
          </a:p>
          <a:p>
            <a:pPr eaLnBrk="0" hangingPunct="0"/>
            <a:endParaRPr lang="en-US" sz="4800"/>
          </a:p>
        </p:txBody>
      </p:sp>
      <p:sp>
        <p:nvSpPr>
          <p:cNvPr id="329732" name="Text Box 4"/>
          <p:cNvSpPr txBox="1">
            <a:spLocks noChangeArrowheads="1"/>
          </p:cNvSpPr>
          <p:nvPr/>
        </p:nvSpPr>
        <p:spPr bwMode="auto">
          <a:xfrm>
            <a:off x="228600" y="6430963"/>
            <a:ext cx="595313" cy="274637"/>
          </a:xfrm>
          <a:prstGeom prst="rect">
            <a:avLst/>
          </a:prstGeom>
          <a:noFill/>
          <a:ln w="9525">
            <a:noFill/>
            <a:miter lim="800000"/>
            <a:headEnd/>
            <a:tailEnd/>
          </a:ln>
          <a:effectLst/>
        </p:spPr>
        <p:txBody>
          <a:bodyPr wrap="none">
            <a:spAutoFit/>
          </a:bodyPr>
          <a:lstStyle/>
          <a:p>
            <a:pPr eaLnBrk="0" hangingPunct="0"/>
            <a:r>
              <a:rPr lang="en-US" sz="1200"/>
              <a:t>.0112”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9731"/>
                                        </p:tgtEl>
                                        <p:attrNameLst>
                                          <p:attrName>style.visibility</p:attrName>
                                        </p:attrNameLst>
                                      </p:cBhvr>
                                      <p:to>
                                        <p:strVal val="visible"/>
                                      </p:to>
                                    </p:set>
                                    <p:anim to="" calcmode="lin" valueType="num">
                                      <p:cBhvr>
                                        <p:cTn id="7" dur="1" fill="hold"/>
                                        <p:tgtEl>
                                          <p:spTgt spid="3297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txBox="1">
            <a:spLocks noChangeArrowheads="1"/>
          </p:cNvSpPr>
          <p:nvPr/>
        </p:nvSpPr>
        <p:spPr bwMode="auto">
          <a:xfrm>
            <a:off x="838200" y="1524000"/>
            <a:ext cx="7102475" cy="2654300"/>
          </a:xfrm>
          <a:prstGeom prst="rect">
            <a:avLst/>
          </a:prstGeom>
          <a:noFill/>
          <a:ln w="38100">
            <a:noFill/>
            <a:miter lim="800000"/>
            <a:headEnd/>
            <a:tailEnd/>
          </a:ln>
          <a:effectLst/>
        </p:spPr>
        <p:txBody>
          <a:bodyPr>
            <a:spAutoFit/>
          </a:bodyPr>
          <a:lstStyle/>
          <a:p>
            <a:r>
              <a:rPr lang="en-US" b="1" u="sng"/>
              <a:t>4</a:t>
            </a:r>
            <a:r>
              <a:rPr lang="en-US" u="sng"/>
              <a:t>. Stellar Evolution</a:t>
            </a:r>
            <a:endParaRPr lang="en-US"/>
          </a:p>
          <a:p>
            <a:r>
              <a:rPr lang="en-US"/>
              <a:t>Formation of Protostars (from lecture)</a:t>
            </a:r>
          </a:p>
          <a:p>
            <a:r>
              <a:rPr lang="en-US"/>
              <a:t>Stellar dynamics - stability of a star (33-2)</a:t>
            </a:r>
          </a:p>
          <a:p>
            <a:r>
              <a:rPr lang="en-US"/>
              <a:t>Creation of elements in a star (33-2)</a:t>
            </a:r>
          </a:p>
          <a:p>
            <a:r>
              <a:rPr lang="en-US"/>
              <a:t>Helium in a main sequence star (33-2)</a:t>
            </a:r>
          </a:p>
          <a:p>
            <a:r>
              <a:rPr lang="en-US"/>
              <a:t>Basic outline of stellar evolution (33-2)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533400" y="206375"/>
            <a:ext cx="5875338" cy="823913"/>
          </a:xfrm>
          <a:prstGeom prst="rect">
            <a:avLst/>
          </a:prstGeom>
          <a:noFill/>
          <a:ln w="9525">
            <a:noFill/>
            <a:miter lim="800000"/>
            <a:headEnd/>
            <a:tailEnd/>
          </a:ln>
          <a:effectLst/>
        </p:spPr>
        <p:txBody>
          <a:bodyPr wrap="none">
            <a:spAutoFit/>
          </a:bodyPr>
          <a:lstStyle/>
          <a:p>
            <a:r>
              <a:rPr lang="en-US" sz="4800"/>
              <a:t>Formation of protostar:</a:t>
            </a:r>
          </a:p>
        </p:txBody>
      </p:sp>
      <p:sp>
        <p:nvSpPr>
          <p:cNvPr id="333827" name="Text Box 3"/>
          <p:cNvSpPr txBox="1">
            <a:spLocks noChangeArrowheads="1"/>
          </p:cNvSpPr>
          <p:nvPr/>
        </p:nvSpPr>
        <p:spPr bwMode="auto">
          <a:xfrm>
            <a:off x="1219200" y="1143000"/>
            <a:ext cx="6591300" cy="2838450"/>
          </a:xfrm>
          <a:prstGeom prst="rect">
            <a:avLst/>
          </a:prstGeom>
          <a:noFill/>
          <a:ln w="9525">
            <a:noFill/>
            <a:miter lim="800000"/>
            <a:headEnd/>
            <a:tailEnd/>
          </a:ln>
          <a:effectLst/>
        </p:spPr>
        <p:txBody>
          <a:bodyPr>
            <a:spAutoFit/>
          </a:bodyPr>
          <a:lstStyle/>
          <a:p>
            <a:pPr marL="457200" indent="-457200">
              <a:buFontTx/>
              <a:buAutoNum type="arabicPeriod"/>
            </a:pPr>
            <a:r>
              <a:rPr lang="en-US" sz="3600">
                <a:cs typeface="Times New Roman" charset="0"/>
              </a:rPr>
              <a:t>Gaseous clouds contract under their own gravity.</a:t>
            </a:r>
          </a:p>
          <a:p>
            <a:pPr marL="457200" indent="-457200">
              <a:buFontTx/>
              <a:buAutoNum type="arabicPeriod"/>
            </a:pPr>
            <a:r>
              <a:rPr lang="en-US" sz="3600">
                <a:cs typeface="Times New Roman" charset="0"/>
              </a:rPr>
              <a:t>Gravitational potential turns to heat.</a:t>
            </a:r>
          </a:p>
          <a:p>
            <a:pPr marL="457200" indent="-457200">
              <a:buFontTx/>
              <a:buAutoNum type="arabicPeriod"/>
            </a:pPr>
            <a:r>
              <a:rPr lang="en-US" sz="3600">
                <a:cs typeface="Times New Roman" charset="0"/>
              </a:rPr>
              <a:t>Heat and pressure start fusion.</a:t>
            </a:r>
          </a:p>
        </p:txBody>
      </p:sp>
      <p:sp>
        <p:nvSpPr>
          <p:cNvPr id="333828" name="Text Box 4"/>
          <p:cNvSpPr txBox="1">
            <a:spLocks noChangeArrowheads="1"/>
          </p:cNvSpPr>
          <p:nvPr/>
        </p:nvSpPr>
        <p:spPr bwMode="auto">
          <a:xfrm>
            <a:off x="762000" y="4343400"/>
            <a:ext cx="5859463" cy="1555750"/>
          </a:xfrm>
          <a:prstGeom prst="rect">
            <a:avLst/>
          </a:prstGeom>
          <a:noFill/>
          <a:ln w="9525">
            <a:noFill/>
            <a:miter lim="800000"/>
            <a:headEnd/>
            <a:tailEnd/>
          </a:ln>
          <a:effectLst/>
        </p:spPr>
        <p:txBody>
          <a:bodyPr wrap="none">
            <a:spAutoFit/>
          </a:bodyPr>
          <a:lstStyle/>
          <a:p>
            <a:r>
              <a:rPr lang="en-US" sz="4800"/>
              <a:t>Birth of a star</a:t>
            </a:r>
          </a:p>
          <a:p>
            <a:r>
              <a:rPr lang="en-US" sz="4800">
                <a:hlinkClick r:id="rId2" action="ppaction://hlinkfile"/>
              </a:rPr>
              <a:t>IP Demo: Star_Birth.ip</a:t>
            </a:r>
            <a:endParaRPr lang="en-US"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wipe(lef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wipe(left)">
                                      <p:cBhvr>
                                        <p:cTn id="12" dur="500"/>
                                        <p:tgtEl>
                                          <p:spTgt spid="333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3827">
                                            <p:txEl>
                                              <p:pRg st="2" end="2"/>
                                            </p:txEl>
                                          </p:spTgt>
                                        </p:tgtEl>
                                        <p:attrNameLst>
                                          <p:attrName>style.visibility</p:attrName>
                                        </p:attrNameLst>
                                      </p:cBhvr>
                                      <p:to>
                                        <p:strVal val="visible"/>
                                      </p:to>
                                    </p:set>
                                    <p:animEffect transition="in" filter="wipe(left)">
                                      <p:cBhvr>
                                        <p:cTn id="17" dur="500"/>
                                        <p:tgtEl>
                                          <p:spTgt spid="333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bldLvl="4"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533400" y="206375"/>
            <a:ext cx="3552825" cy="823913"/>
          </a:xfrm>
          <a:prstGeom prst="rect">
            <a:avLst/>
          </a:prstGeom>
          <a:noFill/>
          <a:ln w="9525">
            <a:noFill/>
            <a:miter lim="800000"/>
            <a:headEnd/>
            <a:tailEnd/>
          </a:ln>
          <a:effectLst/>
        </p:spPr>
        <p:txBody>
          <a:bodyPr wrap="none">
            <a:spAutoFit/>
          </a:bodyPr>
          <a:lstStyle/>
          <a:p>
            <a:r>
              <a:rPr lang="en-US" sz="4800"/>
              <a:t>Birth of a star</a:t>
            </a:r>
          </a:p>
        </p:txBody>
      </p:sp>
      <p:sp>
        <p:nvSpPr>
          <p:cNvPr id="334851" name="Text Box 3"/>
          <p:cNvSpPr txBox="1">
            <a:spLocks noChangeArrowheads="1"/>
          </p:cNvSpPr>
          <p:nvPr/>
        </p:nvSpPr>
        <p:spPr bwMode="auto">
          <a:xfrm>
            <a:off x="304800" y="1143000"/>
            <a:ext cx="8686800" cy="1920875"/>
          </a:xfrm>
          <a:prstGeom prst="rect">
            <a:avLst/>
          </a:prstGeom>
          <a:noFill/>
          <a:ln w="9525">
            <a:noFill/>
            <a:miter lim="800000"/>
            <a:headEnd/>
            <a:tailEnd/>
          </a:ln>
          <a:effectLst/>
        </p:spPr>
        <p:txBody>
          <a:bodyPr>
            <a:spAutoFit/>
          </a:bodyPr>
          <a:lstStyle/>
          <a:p>
            <a:pPr marL="457200" indent="-457200">
              <a:buFontTx/>
              <a:buAutoNum type="arabicPeriod"/>
            </a:pPr>
            <a:r>
              <a:rPr lang="en-US" sz="4000">
                <a:cs typeface="Times New Roman" charset="0"/>
              </a:rPr>
              <a:t>Rotation speeds up (demo)</a:t>
            </a:r>
          </a:p>
          <a:p>
            <a:pPr marL="457200" indent="-457200">
              <a:buFontTx/>
              <a:buAutoNum type="arabicPeriod"/>
            </a:pPr>
            <a:r>
              <a:rPr lang="en-US" sz="4000">
                <a:cs typeface="Times New Roman" charset="0"/>
              </a:rPr>
              <a:t>Mechanism for slowing…</a:t>
            </a:r>
          </a:p>
          <a:p>
            <a:pPr marL="457200" indent="-457200">
              <a:buFontTx/>
              <a:buAutoNum type="arabicPeriod"/>
            </a:pPr>
            <a:r>
              <a:rPr lang="en-US" sz="4000">
                <a:cs typeface="Times New Roman" charset="0"/>
              </a:rPr>
              <a:t>B-Field – Polar Jets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wipe(left)">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wipe(left)">
                                      <p:cBhvr>
                                        <p:cTn id="12" dur="5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wipe(left)">
                                      <p:cBhvr>
                                        <p:cTn id="17" dur="500"/>
                                        <p:tgtEl>
                                          <p:spTgt spid="334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star_birth_trifid"/>
          <p:cNvPicPr>
            <a:picLocks noChangeAspect="1" noChangeArrowheads="1"/>
          </p:cNvPicPr>
          <p:nvPr/>
        </p:nvPicPr>
        <p:blipFill>
          <a:blip r:embed="rId3" cstate="print"/>
          <a:srcRect/>
          <a:stretch>
            <a:fillRect/>
          </a:stretch>
        </p:blipFill>
        <p:spPr bwMode="auto">
          <a:xfrm>
            <a:off x="1370013" y="0"/>
            <a:ext cx="64008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533400" y="206375"/>
            <a:ext cx="3552825" cy="823913"/>
          </a:xfrm>
          <a:prstGeom prst="rect">
            <a:avLst/>
          </a:prstGeom>
          <a:noFill/>
          <a:ln w="9525">
            <a:noFill/>
            <a:miter lim="800000"/>
            <a:headEnd/>
            <a:tailEnd/>
          </a:ln>
          <a:effectLst/>
        </p:spPr>
        <p:txBody>
          <a:bodyPr wrap="none">
            <a:spAutoFit/>
          </a:bodyPr>
          <a:lstStyle/>
          <a:p>
            <a:r>
              <a:rPr lang="en-US" sz="4800"/>
              <a:t>Birth of a star</a:t>
            </a:r>
          </a:p>
        </p:txBody>
      </p:sp>
      <p:sp>
        <p:nvSpPr>
          <p:cNvPr id="337923" name="Text Box 3"/>
          <p:cNvSpPr txBox="1">
            <a:spLocks noChangeArrowheads="1"/>
          </p:cNvSpPr>
          <p:nvPr/>
        </p:nvSpPr>
        <p:spPr bwMode="auto">
          <a:xfrm>
            <a:off x="304800" y="1143000"/>
            <a:ext cx="8686800" cy="1920875"/>
          </a:xfrm>
          <a:prstGeom prst="rect">
            <a:avLst/>
          </a:prstGeom>
          <a:noFill/>
          <a:ln w="9525">
            <a:noFill/>
            <a:miter lim="800000"/>
            <a:headEnd/>
            <a:tailEnd/>
          </a:ln>
          <a:effectLst/>
        </p:spPr>
        <p:txBody>
          <a:bodyPr>
            <a:spAutoFit/>
          </a:bodyPr>
          <a:lstStyle/>
          <a:p>
            <a:pPr marL="457200" indent="-457200">
              <a:buFontTx/>
              <a:buAutoNum type="arabicPeriod"/>
            </a:pPr>
            <a:r>
              <a:rPr lang="en-US" sz="4000">
                <a:cs typeface="Times New Roman" charset="0"/>
              </a:rPr>
              <a:t>Spin Slows - Fusion</a:t>
            </a:r>
          </a:p>
          <a:p>
            <a:pPr marL="457200" indent="-457200">
              <a:buFontTx/>
              <a:buAutoNum type="arabicPeriod"/>
            </a:pPr>
            <a:r>
              <a:rPr lang="en-US" sz="4000">
                <a:cs typeface="Times New Roman" charset="0"/>
              </a:rPr>
              <a:t>Nebula often blown away</a:t>
            </a:r>
          </a:p>
          <a:p>
            <a:pPr marL="457200" indent="-457200">
              <a:buFontTx/>
              <a:buAutoNum type="arabicPeriod"/>
            </a:pPr>
            <a:r>
              <a:rPr lang="en-US" sz="4000">
                <a:cs typeface="Times New Roman" charset="0"/>
              </a:rPr>
              <a:t>Accretion disk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Effect transition="in" filter="wipe(left)">
                                      <p:cBhvr>
                                        <p:cTn id="7" dur="500"/>
                                        <p:tgtEl>
                                          <p:spTgt spid="337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23">
                                            <p:txEl>
                                              <p:pRg st="1" end="1"/>
                                            </p:txEl>
                                          </p:spTgt>
                                        </p:tgtEl>
                                        <p:attrNameLst>
                                          <p:attrName>style.visibility</p:attrName>
                                        </p:attrNameLst>
                                      </p:cBhvr>
                                      <p:to>
                                        <p:strVal val="visible"/>
                                      </p:to>
                                    </p:set>
                                    <p:animEffect transition="in" filter="wipe(left)">
                                      <p:cBhvr>
                                        <p:cTn id="12" dur="500"/>
                                        <p:tgtEl>
                                          <p:spTgt spid="337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23">
                                            <p:txEl>
                                              <p:pRg st="2" end="2"/>
                                            </p:txEl>
                                          </p:spTgt>
                                        </p:tgtEl>
                                        <p:attrNameLst>
                                          <p:attrName>style.visibility</p:attrName>
                                        </p:attrNameLst>
                                      </p:cBhvr>
                                      <p:to>
                                        <p:strVal val="visible"/>
                                      </p:to>
                                    </p:set>
                                    <p:animEffect transition="in" filter="wipe(left)">
                                      <p:cBhvr>
                                        <p:cTn id="17" dur="500"/>
                                        <p:tgtEl>
                                          <p:spTgt spid="337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9905aw"/>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533400" y="206375"/>
            <a:ext cx="5872163" cy="823913"/>
          </a:xfrm>
          <a:prstGeom prst="rect">
            <a:avLst/>
          </a:prstGeom>
          <a:noFill/>
          <a:ln w="9525">
            <a:noFill/>
            <a:miter lim="800000"/>
            <a:headEnd/>
            <a:tailEnd/>
          </a:ln>
          <a:effectLst/>
        </p:spPr>
        <p:txBody>
          <a:bodyPr wrap="none">
            <a:spAutoFit/>
          </a:bodyPr>
          <a:lstStyle/>
          <a:p>
            <a:r>
              <a:rPr lang="en-US" sz="4800"/>
              <a:t>Birth of a solar system:</a:t>
            </a:r>
          </a:p>
        </p:txBody>
      </p:sp>
      <p:grpSp>
        <p:nvGrpSpPr>
          <p:cNvPr id="340995" name="Group 3"/>
          <p:cNvGrpSpPr>
            <a:grpSpLocks/>
          </p:cNvGrpSpPr>
          <p:nvPr/>
        </p:nvGrpSpPr>
        <p:grpSpPr bwMode="auto">
          <a:xfrm>
            <a:off x="1323975" y="1371600"/>
            <a:ext cx="4953000" cy="4953000"/>
            <a:chOff x="834" y="864"/>
            <a:chExt cx="3120" cy="3120"/>
          </a:xfrm>
        </p:grpSpPr>
        <p:sp>
          <p:nvSpPr>
            <p:cNvPr id="340996" name="Oval 4"/>
            <p:cNvSpPr>
              <a:spLocks noChangeArrowheads="1"/>
            </p:cNvSpPr>
            <p:nvPr/>
          </p:nvSpPr>
          <p:spPr bwMode="auto">
            <a:xfrm>
              <a:off x="834" y="864"/>
              <a:ext cx="3120" cy="3120"/>
            </a:xfrm>
            <a:prstGeom prst="ellipse">
              <a:avLst/>
            </a:prstGeom>
            <a:solidFill>
              <a:srgbClr val="3366FF"/>
            </a:solidFill>
            <a:ln w="9525">
              <a:solidFill>
                <a:schemeClr val="tx1"/>
              </a:solidFill>
              <a:round/>
              <a:headEnd/>
              <a:tailEnd/>
            </a:ln>
            <a:effectLst/>
          </p:spPr>
          <p:txBody>
            <a:bodyPr wrap="none" anchor="ctr"/>
            <a:lstStyle/>
            <a:p>
              <a:endParaRPr lang="en-US"/>
            </a:p>
          </p:txBody>
        </p:sp>
        <p:sp>
          <p:nvSpPr>
            <p:cNvPr id="340997" name="Oval 5"/>
            <p:cNvSpPr>
              <a:spLocks noChangeArrowheads="1"/>
            </p:cNvSpPr>
            <p:nvPr/>
          </p:nvSpPr>
          <p:spPr bwMode="auto">
            <a:xfrm>
              <a:off x="1485" y="1506"/>
              <a:ext cx="1824" cy="1824"/>
            </a:xfrm>
            <a:prstGeom prst="ellipse">
              <a:avLst/>
            </a:prstGeom>
            <a:solidFill>
              <a:srgbClr val="993300"/>
            </a:solidFill>
            <a:ln w="9525">
              <a:solidFill>
                <a:schemeClr val="tx1"/>
              </a:solidFill>
              <a:round/>
              <a:headEnd/>
              <a:tailEnd/>
            </a:ln>
            <a:effectLst/>
          </p:spPr>
          <p:txBody>
            <a:bodyPr wrap="none" anchor="ctr"/>
            <a:lstStyle/>
            <a:p>
              <a:endParaRPr lang="en-US"/>
            </a:p>
          </p:txBody>
        </p:sp>
        <p:sp>
          <p:nvSpPr>
            <p:cNvPr id="340998" name="Oval 6"/>
            <p:cNvSpPr>
              <a:spLocks noChangeArrowheads="1"/>
            </p:cNvSpPr>
            <p:nvPr/>
          </p:nvSpPr>
          <p:spPr bwMode="auto">
            <a:xfrm>
              <a:off x="1998" y="2007"/>
              <a:ext cx="816" cy="81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340999" name="Oval 7"/>
            <p:cNvSpPr>
              <a:spLocks noChangeArrowheads="1"/>
            </p:cNvSpPr>
            <p:nvPr/>
          </p:nvSpPr>
          <p:spPr bwMode="auto">
            <a:xfrm>
              <a:off x="2199" y="2196"/>
              <a:ext cx="432" cy="432"/>
            </a:xfrm>
            <a:prstGeom prst="ellipse">
              <a:avLst/>
            </a:prstGeom>
            <a:solidFill>
              <a:srgbClr val="FFFF00"/>
            </a:solidFill>
            <a:ln w="9525">
              <a:solidFill>
                <a:schemeClr val="tx1"/>
              </a:solidFill>
              <a:round/>
              <a:headEnd/>
              <a:tailEnd/>
            </a:ln>
            <a:effectLst/>
          </p:spPr>
          <p:txBody>
            <a:bodyPr wrap="none" anchor="ctr"/>
            <a:lstStyle/>
            <a:p>
              <a:endParaRPr lang="en-US"/>
            </a:p>
          </p:txBody>
        </p:sp>
      </p:grpSp>
      <p:grpSp>
        <p:nvGrpSpPr>
          <p:cNvPr id="341000" name="Group 8"/>
          <p:cNvGrpSpPr>
            <a:grpSpLocks/>
          </p:cNvGrpSpPr>
          <p:nvPr/>
        </p:nvGrpSpPr>
        <p:grpSpPr bwMode="auto">
          <a:xfrm>
            <a:off x="3886200" y="3886200"/>
            <a:ext cx="4695825" cy="2046288"/>
            <a:chOff x="2448" y="2448"/>
            <a:chExt cx="2958" cy="1289"/>
          </a:xfrm>
        </p:grpSpPr>
        <p:sp>
          <p:nvSpPr>
            <p:cNvPr id="341001" name="Text Box 9"/>
            <p:cNvSpPr txBox="1">
              <a:spLocks noChangeArrowheads="1"/>
            </p:cNvSpPr>
            <p:nvPr/>
          </p:nvSpPr>
          <p:spPr bwMode="auto">
            <a:xfrm>
              <a:off x="3782" y="3372"/>
              <a:ext cx="1624" cy="365"/>
            </a:xfrm>
            <a:prstGeom prst="rect">
              <a:avLst/>
            </a:prstGeom>
            <a:noFill/>
            <a:ln w="9525">
              <a:noFill/>
              <a:miter lim="800000"/>
              <a:headEnd/>
              <a:tailEnd/>
            </a:ln>
            <a:effectLst/>
          </p:spPr>
          <p:txBody>
            <a:bodyPr wrap="none">
              <a:spAutoFit/>
            </a:bodyPr>
            <a:lstStyle/>
            <a:p>
              <a:r>
                <a:rPr lang="en-US" sz="3200" b="1"/>
                <a:t>The New Star</a:t>
              </a:r>
            </a:p>
          </p:txBody>
        </p:sp>
        <p:sp>
          <p:nvSpPr>
            <p:cNvPr id="341002" name="Line 10"/>
            <p:cNvSpPr>
              <a:spLocks noChangeShapeType="1"/>
            </p:cNvSpPr>
            <p:nvPr/>
          </p:nvSpPr>
          <p:spPr bwMode="auto">
            <a:xfrm flipH="1" flipV="1">
              <a:off x="2448" y="2448"/>
              <a:ext cx="1296" cy="1008"/>
            </a:xfrm>
            <a:prstGeom prst="line">
              <a:avLst/>
            </a:prstGeom>
            <a:noFill/>
            <a:ln w="25400">
              <a:solidFill>
                <a:schemeClr val="tx1"/>
              </a:solidFill>
              <a:round/>
              <a:headEnd/>
              <a:tailEnd type="triangle" w="med" len="med"/>
            </a:ln>
            <a:effectLst/>
          </p:spPr>
          <p:txBody>
            <a:bodyPr/>
            <a:lstStyle/>
            <a:p>
              <a:endParaRPr lang="en-US"/>
            </a:p>
          </p:txBody>
        </p:sp>
      </p:grpSp>
      <p:grpSp>
        <p:nvGrpSpPr>
          <p:cNvPr id="341003" name="Group 11"/>
          <p:cNvGrpSpPr>
            <a:grpSpLocks/>
          </p:cNvGrpSpPr>
          <p:nvPr/>
        </p:nvGrpSpPr>
        <p:grpSpPr bwMode="auto">
          <a:xfrm>
            <a:off x="4879975" y="3957638"/>
            <a:ext cx="4035425" cy="1223962"/>
            <a:chOff x="3074" y="2493"/>
            <a:chExt cx="2542" cy="771"/>
          </a:xfrm>
        </p:grpSpPr>
        <p:sp>
          <p:nvSpPr>
            <p:cNvPr id="341004" name="Text Box 12"/>
            <p:cNvSpPr txBox="1">
              <a:spLocks noChangeArrowheads="1"/>
            </p:cNvSpPr>
            <p:nvPr/>
          </p:nvSpPr>
          <p:spPr bwMode="auto">
            <a:xfrm>
              <a:off x="4200" y="2899"/>
              <a:ext cx="1416" cy="365"/>
            </a:xfrm>
            <a:prstGeom prst="rect">
              <a:avLst/>
            </a:prstGeom>
            <a:noFill/>
            <a:ln w="9525">
              <a:noFill/>
              <a:miter lim="800000"/>
              <a:headEnd/>
              <a:tailEnd/>
            </a:ln>
            <a:effectLst/>
          </p:spPr>
          <p:txBody>
            <a:bodyPr wrap="none">
              <a:spAutoFit/>
            </a:bodyPr>
            <a:lstStyle/>
            <a:p>
              <a:r>
                <a:rPr lang="en-US" sz="3200" b="1"/>
                <a:t>Rocky Stuff</a:t>
              </a:r>
            </a:p>
          </p:txBody>
        </p:sp>
        <p:sp>
          <p:nvSpPr>
            <p:cNvPr id="341005" name="Line 13"/>
            <p:cNvSpPr>
              <a:spLocks noChangeShapeType="1"/>
            </p:cNvSpPr>
            <p:nvPr/>
          </p:nvSpPr>
          <p:spPr bwMode="auto">
            <a:xfrm flipH="1" flipV="1">
              <a:off x="3074" y="2493"/>
              <a:ext cx="1150" cy="531"/>
            </a:xfrm>
            <a:prstGeom prst="line">
              <a:avLst/>
            </a:prstGeom>
            <a:noFill/>
            <a:ln w="25400">
              <a:solidFill>
                <a:schemeClr val="tx1"/>
              </a:solidFill>
              <a:round/>
              <a:headEnd/>
              <a:tailEnd type="triangle" w="med" len="med"/>
            </a:ln>
            <a:effectLst/>
          </p:spPr>
          <p:txBody>
            <a:bodyPr/>
            <a:lstStyle/>
            <a:p>
              <a:endParaRPr lang="en-US"/>
            </a:p>
          </p:txBody>
        </p:sp>
      </p:grpSp>
      <p:grpSp>
        <p:nvGrpSpPr>
          <p:cNvPr id="341006" name="Group 14"/>
          <p:cNvGrpSpPr>
            <a:grpSpLocks/>
          </p:cNvGrpSpPr>
          <p:nvPr/>
        </p:nvGrpSpPr>
        <p:grpSpPr bwMode="auto">
          <a:xfrm>
            <a:off x="5105400" y="1143000"/>
            <a:ext cx="4038600" cy="1066800"/>
            <a:chOff x="3216" y="720"/>
            <a:chExt cx="2544" cy="672"/>
          </a:xfrm>
        </p:grpSpPr>
        <p:sp>
          <p:nvSpPr>
            <p:cNvPr id="341007" name="Text Box 15"/>
            <p:cNvSpPr txBox="1">
              <a:spLocks noChangeArrowheads="1"/>
            </p:cNvSpPr>
            <p:nvPr/>
          </p:nvSpPr>
          <p:spPr bwMode="auto">
            <a:xfrm>
              <a:off x="3504" y="720"/>
              <a:ext cx="2256" cy="365"/>
            </a:xfrm>
            <a:prstGeom prst="rect">
              <a:avLst/>
            </a:prstGeom>
            <a:noFill/>
            <a:ln w="25400">
              <a:noFill/>
              <a:miter lim="800000"/>
              <a:headEnd/>
              <a:tailEnd/>
            </a:ln>
            <a:effectLst/>
          </p:spPr>
          <p:txBody>
            <a:bodyPr wrap="none">
              <a:spAutoFit/>
            </a:bodyPr>
            <a:lstStyle/>
            <a:p>
              <a:r>
                <a:rPr lang="en-US" sz="3200" b="1"/>
                <a:t>Icy and Gassy Stuff</a:t>
              </a:r>
            </a:p>
          </p:txBody>
        </p:sp>
        <p:sp>
          <p:nvSpPr>
            <p:cNvPr id="341008" name="Line 16"/>
            <p:cNvSpPr>
              <a:spLocks noChangeShapeType="1"/>
            </p:cNvSpPr>
            <p:nvPr/>
          </p:nvSpPr>
          <p:spPr bwMode="auto">
            <a:xfrm flipH="1">
              <a:off x="3216" y="960"/>
              <a:ext cx="336" cy="432"/>
            </a:xfrm>
            <a:prstGeom prst="line">
              <a:avLst/>
            </a:prstGeom>
            <a:noFill/>
            <a:ln w="25400">
              <a:solidFill>
                <a:schemeClr val="tx1"/>
              </a:solidFill>
              <a:round/>
              <a:headEnd/>
              <a:tailEnd type="triangle" w="med" len="med"/>
            </a:ln>
            <a:effectLst/>
          </p:spPr>
          <p:txBody>
            <a:bodyPr/>
            <a:lstStyle/>
            <a:p>
              <a:endParaRPr lang="en-US"/>
            </a:p>
          </p:txBody>
        </p:sp>
      </p:grpSp>
      <p:sp>
        <p:nvSpPr>
          <p:cNvPr id="341009" name="Text Box 17"/>
          <p:cNvSpPr txBox="1">
            <a:spLocks noChangeArrowheads="1"/>
          </p:cNvSpPr>
          <p:nvPr/>
        </p:nvSpPr>
        <p:spPr bwMode="auto">
          <a:xfrm>
            <a:off x="212725" y="933450"/>
            <a:ext cx="2770188" cy="579438"/>
          </a:xfrm>
          <a:prstGeom prst="rect">
            <a:avLst/>
          </a:prstGeom>
          <a:noFill/>
          <a:ln w="25400">
            <a:noFill/>
            <a:miter lim="800000"/>
            <a:headEnd/>
            <a:tailEnd/>
          </a:ln>
          <a:effectLst/>
        </p:spPr>
        <p:txBody>
          <a:bodyPr wrap="none">
            <a:spAutoFit/>
          </a:bodyPr>
          <a:lstStyle/>
          <a:p>
            <a:r>
              <a:rPr lang="en-US" sz="3200" b="1"/>
              <a:t>Accretion Disk</a:t>
            </a:r>
          </a:p>
        </p:txBody>
      </p:sp>
      <p:sp>
        <p:nvSpPr>
          <p:cNvPr id="341010" name="Line 18"/>
          <p:cNvSpPr>
            <a:spLocks noChangeShapeType="1"/>
          </p:cNvSpPr>
          <p:nvPr/>
        </p:nvSpPr>
        <p:spPr bwMode="auto">
          <a:xfrm>
            <a:off x="457200" y="1447800"/>
            <a:ext cx="1066800" cy="2514600"/>
          </a:xfrm>
          <a:prstGeom prst="line">
            <a:avLst/>
          </a:prstGeom>
          <a:noFill/>
          <a:ln w="25400">
            <a:solidFill>
              <a:schemeClr val="tx1"/>
            </a:solidFill>
            <a:round/>
            <a:headEnd/>
            <a:tailEnd type="triangle" w="med" len="med"/>
          </a:ln>
          <a:effectLst/>
        </p:spPr>
        <p:txBody>
          <a:bodyPr/>
          <a:lstStyle/>
          <a:p>
            <a:endParaRPr lang="en-US"/>
          </a:p>
        </p:txBody>
      </p:sp>
      <p:sp>
        <p:nvSpPr>
          <p:cNvPr id="341011" name="Line 19"/>
          <p:cNvSpPr>
            <a:spLocks noChangeShapeType="1"/>
          </p:cNvSpPr>
          <p:nvPr/>
        </p:nvSpPr>
        <p:spPr bwMode="auto">
          <a:xfrm>
            <a:off x="2895600" y="1295400"/>
            <a:ext cx="533400" cy="228600"/>
          </a:xfrm>
          <a:prstGeom prst="line">
            <a:avLst/>
          </a:prstGeom>
          <a:noFill/>
          <a:ln w="254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1000"/>
                                        </p:tgtEl>
                                        <p:attrNameLst>
                                          <p:attrName>style.visibility</p:attrName>
                                        </p:attrNameLst>
                                      </p:cBhvr>
                                      <p:to>
                                        <p:strVal val="visible"/>
                                      </p:to>
                                    </p:set>
                                    <p:anim calcmode="lin" valueType="num">
                                      <p:cBhvr additive="base">
                                        <p:cTn id="7" dur="500" fill="hold"/>
                                        <p:tgtEl>
                                          <p:spTgt spid="341000"/>
                                        </p:tgtEl>
                                        <p:attrNameLst>
                                          <p:attrName>ppt_x</p:attrName>
                                        </p:attrNameLst>
                                      </p:cBhvr>
                                      <p:tavLst>
                                        <p:tav tm="0">
                                          <p:val>
                                            <p:strVal val="1+#ppt_w/2"/>
                                          </p:val>
                                        </p:tav>
                                        <p:tav tm="100000">
                                          <p:val>
                                            <p:strVal val="#ppt_x"/>
                                          </p:val>
                                        </p:tav>
                                      </p:tavLst>
                                    </p:anim>
                                    <p:anim calcmode="lin" valueType="num">
                                      <p:cBhvr additive="base">
                                        <p:cTn id="8" dur="500" fill="hold"/>
                                        <p:tgtEl>
                                          <p:spTgt spid="3410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1003"/>
                                        </p:tgtEl>
                                        <p:attrNameLst>
                                          <p:attrName>style.visibility</p:attrName>
                                        </p:attrNameLst>
                                      </p:cBhvr>
                                      <p:to>
                                        <p:strVal val="visible"/>
                                      </p:to>
                                    </p:set>
                                    <p:anim calcmode="lin" valueType="num">
                                      <p:cBhvr additive="base">
                                        <p:cTn id="13" dur="500" fill="hold"/>
                                        <p:tgtEl>
                                          <p:spTgt spid="341003"/>
                                        </p:tgtEl>
                                        <p:attrNameLst>
                                          <p:attrName>ppt_x</p:attrName>
                                        </p:attrNameLst>
                                      </p:cBhvr>
                                      <p:tavLst>
                                        <p:tav tm="0">
                                          <p:val>
                                            <p:strVal val="1+#ppt_w/2"/>
                                          </p:val>
                                        </p:tav>
                                        <p:tav tm="100000">
                                          <p:val>
                                            <p:strVal val="#ppt_x"/>
                                          </p:val>
                                        </p:tav>
                                      </p:tavLst>
                                    </p:anim>
                                    <p:anim calcmode="lin" valueType="num">
                                      <p:cBhvr additive="base">
                                        <p:cTn id="14" dur="500" fill="hold"/>
                                        <p:tgtEl>
                                          <p:spTgt spid="3410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41006"/>
                                        </p:tgtEl>
                                        <p:attrNameLst>
                                          <p:attrName>style.visibility</p:attrName>
                                        </p:attrNameLst>
                                      </p:cBhvr>
                                      <p:to>
                                        <p:strVal val="visible"/>
                                      </p:to>
                                    </p:set>
                                    <p:anim calcmode="lin" valueType="num">
                                      <p:cBhvr>
                                        <p:cTn id="19" dur="1000" fill="hold"/>
                                        <p:tgtEl>
                                          <p:spTgt spid="341006"/>
                                        </p:tgtEl>
                                        <p:attrNameLst>
                                          <p:attrName>ppt_w</p:attrName>
                                        </p:attrNameLst>
                                      </p:cBhvr>
                                      <p:tavLst>
                                        <p:tav tm="0">
                                          <p:val>
                                            <p:fltVal val="0"/>
                                          </p:val>
                                        </p:tav>
                                        <p:tav tm="100000">
                                          <p:val>
                                            <p:strVal val="#ppt_w"/>
                                          </p:val>
                                        </p:tav>
                                      </p:tavLst>
                                    </p:anim>
                                    <p:anim calcmode="lin" valueType="num">
                                      <p:cBhvr>
                                        <p:cTn id="20" dur="1000" fill="hold"/>
                                        <p:tgtEl>
                                          <p:spTgt spid="341006"/>
                                        </p:tgtEl>
                                        <p:attrNameLst>
                                          <p:attrName>ppt_h</p:attrName>
                                        </p:attrNameLst>
                                      </p:cBhvr>
                                      <p:tavLst>
                                        <p:tav tm="0">
                                          <p:val>
                                            <p:fltVal val="0"/>
                                          </p:val>
                                        </p:tav>
                                        <p:tav tm="100000">
                                          <p:val>
                                            <p:strVal val="#ppt_h"/>
                                          </p:val>
                                        </p:tav>
                                      </p:tavLst>
                                    </p:anim>
                                    <p:anim calcmode="lin" valueType="num">
                                      <p:cBhvr>
                                        <p:cTn id="21" dur="1000" fill="hold"/>
                                        <p:tgtEl>
                                          <p:spTgt spid="34100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410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Oval 2"/>
          <p:cNvSpPr>
            <a:spLocks noChangeArrowheads="1"/>
          </p:cNvSpPr>
          <p:nvPr/>
        </p:nvSpPr>
        <p:spPr bwMode="auto">
          <a:xfrm>
            <a:off x="2057400" y="1371600"/>
            <a:ext cx="4724400" cy="4724400"/>
          </a:xfrm>
          <a:prstGeom prst="ellipse">
            <a:avLst/>
          </a:prstGeom>
          <a:solidFill>
            <a:srgbClr val="FFFF00"/>
          </a:solidFill>
          <a:ln w="25400">
            <a:noFill/>
            <a:round/>
            <a:headEnd/>
            <a:tailEnd/>
          </a:ln>
          <a:effectLst/>
        </p:spPr>
        <p:txBody>
          <a:bodyPr wrap="none" anchor="ctr"/>
          <a:lstStyle/>
          <a:p>
            <a:endParaRPr lang="en-US"/>
          </a:p>
        </p:txBody>
      </p:sp>
      <p:grpSp>
        <p:nvGrpSpPr>
          <p:cNvPr id="342019" name="Group 3"/>
          <p:cNvGrpSpPr>
            <a:grpSpLocks/>
          </p:cNvGrpSpPr>
          <p:nvPr/>
        </p:nvGrpSpPr>
        <p:grpSpPr bwMode="auto">
          <a:xfrm>
            <a:off x="288925" y="1447800"/>
            <a:ext cx="6492875" cy="4648200"/>
            <a:chOff x="182" y="912"/>
            <a:chExt cx="4090" cy="2928"/>
          </a:xfrm>
        </p:grpSpPr>
        <p:sp>
          <p:nvSpPr>
            <p:cNvPr id="342020" name="Line 4"/>
            <p:cNvSpPr>
              <a:spLocks noChangeShapeType="1"/>
            </p:cNvSpPr>
            <p:nvPr/>
          </p:nvSpPr>
          <p:spPr bwMode="auto">
            <a:xfrm>
              <a:off x="2784" y="912"/>
              <a:ext cx="0" cy="528"/>
            </a:xfrm>
            <a:prstGeom prst="line">
              <a:avLst/>
            </a:prstGeom>
            <a:noFill/>
            <a:ln w="25400">
              <a:solidFill>
                <a:schemeClr val="tx1"/>
              </a:solidFill>
              <a:round/>
              <a:headEnd/>
              <a:tailEnd type="triangle" w="med" len="med"/>
            </a:ln>
            <a:effectLst/>
          </p:spPr>
          <p:txBody>
            <a:bodyPr/>
            <a:lstStyle/>
            <a:p>
              <a:endParaRPr lang="en-US"/>
            </a:p>
          </p:txBody>
        </p:sp>
        <p:sp>
          <p:nvSpPr>
            <p:cNvPr id="342021" name="Line 5"/>
            <p:cNvSpPr>
              <a:spLocks noChangeShapeType="1"/>
            </p:cNvSpPr>
            <p:nvPr/>
          </p:nvSpPr>
          <p:spPr bwMode="auto">
            <a:xfrm>
              <a:off x="1295" y="2349"/>
              <a:ext cx="478" cy="0"/>
            </a:xfrm>
            <a:prstGeom prst="line">
              <a:avLst/>
            </a:prstGeom>
            <a:noFill/>
            <a:ln w="25400">
              <a:solidFill>
                <a:schemeClr val="tx1"/>
              </a:solidFill>
              <a:round/>
              <a:headEnd/>
              <a:tailEnd type="triangle" w="med" len="med"/>
            </a:ln>
            <a:effectLst/>
          </p:spPr>
          <p:txBody>
            <a:bodyPr/>
            <a:lstStyle/>
            <a:p>
              <a:endParaRPr lang="en-US"/>
            </a:p>
          </p:txBody>
        </p:sp>
        <p:sp>
          <p:nvSpPr>
            <p:cNvPr id="342022" name="Line 6"/>
            <p:cNvSpPr>
              <a:spLocks noChangeShapeType="1"/>
            </p:cNvSpPr>
            <p:nvPr/>
          </p:nvSpPr>
          <p:spPr bwMode="auto">
            <a:xfrm flipV="1">
              <a:off x="2784" y="3408"/>
              <a:ext cx="0" cy="432"/>
            </a:xfrm>
            <a:prstGeom prst="line">
              <a:avLst/>
            </a:prstGeom>
            <a:noFill/>
            <a:ln w="25400">
              <a:solidFill>
                <a:schemeClr val="tx1"/>
              </a:solidFill>
              <a:round/>
              <a:headEnd/>
              <a:tailEnd type="triangle" w="med" len="med"/>
            </a:ln>
            <a:effectLst/>
          </p:spPr>
          <p:txBody>
            <a:bodyPr/>
            <a:lstStyle/>
            <a:p>
              <a:endParaRPr lang="en-US"/>
            </a:p>
          </p:txBody>
        </p:sp>
        <p:sp>
          <p:nvSpPr>
            <p:cNvPr id="342023" name="Line 7"/>
            <p:cNvSpPr>
              <a:spLocks noChangeShapeType="1"/>
            </p:cNvSpPr>
            <p:nvPr/>
          </p:nvSpPr>
          <p:spPr bwMode="auto">
            <a:xfrm flipH="1">
              <a:off x="3792" y="2352"/>
              <a:ext cx="480" cy="0"/>
            </a:xfrm>
            <a:prstGeom prst="line">
              <a:avLst/>
            </a:prstGeom>
            <a:noFill/>
            <a:ln w="25400">
              <a:solidFill>
                <a:schemeClr val="tx1"/>
              </a:solidFill>
              <a:round/>
              <a:headEnd/>
              <a:tailEnd type="triangle" w="med" len="med"/>
            </a:ln>
            <a:effectLst/>
          </p:spPr>
          <p:txBody>
            <a:bodyPr/>
            <a:lstStyle/>
            <a:p>
              <a:endParaRPr lang="en-US"/>
            </a:p>
          </p:txBody>
        </p:sp>
        <p:sp>
          <p:nvSpPr>
            <p:cNvPr id="342024" name="Line 8"/>
            <p:cNvSpPr>
              <a:spLocks noChangeShapeType="1"/>
            </p:cNvSpPr>
            <p:nvPr/>
          </p:nvSpPr>
          <p:spPr bwMode="auto">
            <a:xfrm flipH="1">
              <a:off x="3408" y="1248"/>
              <a:ext cx="384" cy="384"/>
            </a:xfrm>
            <a:prstGeom prst="line">
              <a:avLst/>
            </a:prstGeom>
            <a:noFill/>
            <a:ln w="25400">
              <a:solidFill>
                <a:schemeClr val="tx1"/>
              </a:solidFill>
              <a:round/>
              <a:headEnd/>
              <a:tailEnd type="triangle" w="med" len="med"/>
            </a:ln>
            <a:effectLst/>
          </p:spPr>
          <p:txBody>
            <a:bodyPr/>
            <a:lstStyle/>
            <a:p>
              <a:endParaRPr lang="en-US"/>
            </a:p>
          </p:txBody>
        </p:sp>
        <p:sp>
          <p:nvSpPr>
            <p:cNvPr id="342025" name="Line 9"/>
            <p:cNvSpPr>
              <a:spLocks noChangeShapeType="1"/>
            </p:cNvSpPr>
            <p:nvPr/>
          </p:nvSpPr>
          <p:spPr bwMode="auto">
            <a:xfrm>
              <a:off x="1680" y="1344"/>
              <a:ext cx="384" cy="384"/>
            </a:xfrm>
            <a:prstGeom prst="line">
              <a:avLst/>
            </a:prstGeom>
            <a:noFill/>
            <a:ln w="25400">
              <a:solidFill>
                <a:schemeClr val="tx1"/>
              </a:solidFill>
              <a:round/>
              <a:headEnd/>
              <a:tailEnd type="triangle" w="med" len="med"/>
            </a:ln>
            <a:effectLst/>
          </p:spPr>
          <p:txBody>
            <a:bodyPr/>
            <a:lstStyle/>
            <a:p>
              <a:endParaRPr lang="en-US"/>
            </a:p>
          </p:txBody>
        </p:sp>
        <p:sp>
          <p:nvSpPr>
            <p:cNvPr id="342026" name="Line 10"/>
            <p:cNvSpPr>
              <a:spLocks noChangeShapeType="1"/>
            </p:cNvSpPr>
            <p:nvPr/>
          </p:nvSpPr>
          <p:spPr bwMode="auto">
            <a:xfrm flipV="1">
              <a:off x="1776" y="3072"/>
              <a:ext cx="384" cy="384"/>
            </a:xfrm>
            <a:prstGeom prst="line">
              <a:avLst/>
            </a:prstGeom>
            <a:noFill/>
            <a:ln w="25400">
              <a:solidFill>
                <a:schemeClr val="tx1"/>
              </a:solidFill>
              <a:round/>
              <a:headEnd/>
              <a:tailEnd type="triangle" w="med" len="med"/>
            </a:ln>
            <a:effectLst/>
          </p:spPr>
          <p:txBody>
            <a:bodyPr/>
            <a:lstStyle/>
            <a:p>
              <a:endParaRPr lang="en-US"/>
            </a:p>
          </p:txBody>
        </p:sp>
        <p:sp>
          <p:nvSpPr>
            <p:cNvPr id="342027" name="Line 11"/>
            <p:cNvSpPr>
              <a:spLocks noChangeShapeType="1"/>
            </p:cNvSpPr>
            <p:nvPr/>
          </p:nvSpPr>
          <p:spPr bwMode="auto">
            <a:xfrm flipH="1" flipV="1">
              <a:off x="3552" y="3024"/>
              <a:ext cx="336" cy="336"/>
            </a:xfrm>
            <a:prstGeom prst="line">
              <a:avLst/>
            </a:prstGeom>
            <a:noFill/>
            <a:ln w="25400">
              <a:solidFill>
                <a:schemeClr val="tx1"/>
              </a:solidFill>
              <a:round/>
              <a:headEnd/>
              <a:tailEnd type="triangle" w="med" len="med"/>
            </a:ln>
            <a:effectLst/>
          </p:spPr>
          <p:txBody>
            <a:bodyPr/>
            <a:lstStyle/>
            <a:p>
              <a:endParaRPr lang="en-US"/>
            </a:p>
          </p:txBody>
        </p:sp>
        <p:sp>
          <p:nvSpPr>
            <p:cNvPr id="342028" name="Text Box 12"/>
            <p:cNvSpPr txBox="1">
              <a:spLocks noChangeArrowheads="1"/>
            </p:cNvSpPr>
            <p:nvPr/>
          </p:nvSpPr>
          <p:spPr bwMode="auto">
            <a:xfrm>
              <a:off x="182" y="924"/>
              <a:ext cx="1182" cy="979"/>
            </a:xfrm>
            <a:prstGeom prst="rect">
              <a:avLst/>
            </a:prstGeom>
            <a:noFill/>
            <a:ln w="25400">
              <a:noFill/>
              <a:miter lim="800000"/>
              <a:headEnd/>
              <a:tailEnd/>
            </a:ln>
            <a:effectLst/>
          </p:spPr>
          <p:txBody>
            <a:bodyPr wrap="none">
              <a:spAutoFit/>
            </a:bodyPr>
            <a:lstStyle/>
            <a:p>
              <a:r>
                <a:rPr lang="en-US" sz="3200" b="1"/>
                <a:t>Gravity - </a:t>
              </a:r>
            </a:p>
            <a:p>
              <a:r>
                <a:rPr lang="en-US" sz="3200" b="1"/>
                <a:t>Crushing</a:t>
              </a:r>
            </a:p>
            <a:p>
              <a:r>
                <a:rPr lang="en-US" sz="3200" b="1"/>
                <a:t>Pressure</a:t>
              </a:r>
            </a:p>
          </p:txBody>
        </p:sp>
      </p:grpSp>
      <p:grpSp>
        <p:nvGrpSpPr>
          <p:cNvPr id="342029" name="Group 13"/>
          <p:cNvGrpSpPr>
            <a:grpSpLocks/>
          </p:cNvGrpSpPr>
          <p:nvPr/>
        </p:nvGrpSpPr>
        <p:grpSpPr bwMode="auto">
          <a:xfrm>
            <a:off x="2819400" y="1390650"/>
            <a:ext cx="5754688" cy="4019550"/>
            <a:chOff x="1776" y="876"/>
            <a:chExt cx="3625" cy="2532"/>
          </a:xfrm>
        </p:grpSpPr>
        <p:sp>
          <p:nvSpPr>
            <p:cNvPr id="342030" name="Line 14"/>
            <p:cNvSpPr>
              <a:spLocks noChangeShapeType="1"/>
            </p:cNvSpPr>
            <p:nvPr/>
          </p:nvSpPr>
          <p:spPr bwMode="auto">
            <a:xfrm flipV="1">
              <a:off x="2781" y="1393"/>
              <a:ext cx="0" cy="530"/>
            </a:xfrm>
            <a:prstGeom prst="line">
              <a:avLst/>
            </a:prstGeom>
            <a:noFill/>
            <a:ln w="25400">
              <a:solidFill>
                <a:srgbClr val="FF0000"/>
              </a:solidFill>
              <a:round/>
              <a:headEnd/>
              <a:tailEnd type="triangle" w="med" len="med"/>
            </a:ln>
            <a:effectLst/>
          </p:spPr>
          <p:txBody>
            <a:bodyPr/>
            <a:lstStyle/>
            <a:p>
              <a:endParaRPr lang="en-US"/>
            </a:p>
          </p:txBody>
        </p:sp>
        <p:sp>
          <p:nvSpPr>
            <p:cNvPr id="342031" name="Line 15"/>
            <p:cNvSpPr>
              <a:spLocks noChangeShapeType="1"/>
            </p:cNvSpPr>
            <p:nvPr/>
          </p:nvSpPr>
          <p:spPr bwMode="auto">
            <a:xfrm flipV="1">
              <a:off x="3213" y="2349"/>
              <a:ext cx="579" cy="3"/>
            </a:xfrm>
            <a:prstGeom prst="line">
              <a:avLst/>
            </a:prstGeom>
            <a:noFill/>
            <a:ln w="25400">
              <a:solidFill>
                <a:srgbClr val="FF0000"/>
              </a:solidFill>
              <a:round/>
              <a:headEnd/>
              <a:tailEnd type="triangle" w="med" len="med"/>
            </a:ln>
            <a:effectLst/>
          </p:spPr>
          <p:txBody>
            <a:bodyPr/>
            <a:lstStyle/>
            <a:p>
              <a:endParaRPr lang="en-US"/>
            </a:p>
          </p:txBody>
        </p:sp>
        <p:sp>
          <p:nvSpPr>
            <p:cNvPr id="342032" name="Line 16"/>
            <p:cNvSpPr>
              <a:spLocks noChangeShapeType="1"/>
            </p:cNvSpPr>
            <p:nvPr/>
          </p:nvSpPr>
          <p:spPr bwMode="auto">
            <a:xfrm>
              <a:off x="2781" y="2832"/>
              <a:ext cx="3" cy="576"/>
            </a:xfrm>
            <a:prstGeom prst="line">
              <a:avLst/>
            </a:prstGeom>
            <a:noFill/>
            <a:ln w="25400">
              <a:solidFill>
                <a:srgbClr val="FF0000"/>
              </a:solidFill>
              <a:round/>
              <a:headEnd/>
              <a:tailEnd type="triangle" w="med" len="med"/>
            </a:ln>
            <a:effectLst/>
          </p:spPr>
          <p:txBody>
            <a:bodyPr/>
            <a:lstStyle/>
            <a:p>
              <a:endParaRPr lang="en-US"/>
            </a:p>
          </p:txBody>
        </p:sp>
        <p:sp>
          <p:nvSpPr>
            <p:cNvPr id="342033" name="Line 17"/>
            <p:cNvSpPr>
              <a:spLocks noChangeShapeType="1"/>
            </p:cNvSpPr>
            <p:nvPr/>
          </p:nvSpPr>
          <p:spPr bwMode="auto">
            <a:xfrm flipH="1">
              <a:off x="1776" y="2352"/>
              <a:ext cx="429" cy="0"/>
            </a:xfrm>
            <a:prstGeom prst="line">
              <a:avLst/>
            </a:prstGeom>
            <a:noFill/>
            <a:ln w="25400">
              <a:solidFill>
                <a:srgbClr val="FF0000"/>
              </a:solidFill>
              <a:round/>
              <a:headEnd/>
              <a:tailEnd type="triangle" w="med" len="med"/>
            </a:ln>
            <a:effectLst/>
          </p:spPr>
          <p:txBody>
            <a:bodyPr/>
            <a:lstStyle/>
            <a:p>
              <a:endParaRPr lang="en-US"/>
            </a:p>
          </p:txBody>
        </p:sp>
        <p:sp>
          <p:nvSpPr>
            <p:cNvPr id="342034" name="Line 18"/>
            <p:cNvSpPr>
              <a:spLocks noChangeShapeType="1"/>
            </p:cNvSpPr>
            <p:nvPr/>
          </p:nvSpPr>
          <p:spPr bwMode="auto">
            <a:xfrm flipH="1">
              <a:off x="2160" y="2688"/>
              <a:ext cx="381" cy="384"/>
            </a:xfrm>
            <a:prstGeom prst="line">
              <a:avLst/>
            </a:prstGeom>
            <a:noFill/>
            <a:ln w="25400">
              <a:solidFill>
                <a:srgbClr val="FF0000"/>
              </a:solidFill>
              <a:round/>
              <a:headEnd/>
              <a:tailEnd type="triangle" w="med" len="med"/>
            </a:ln>
            <a:effectLst/>
          </p:spPr>
          <p:txBody>
            <a:bodyPr/>
            <a:lstStyle/>
            <a:p>
              <a:endParaRPr lang="en-US"/>
            </a:p>
          </p:txBody>
        </p:sp>
        <p:sp>
          <p:nvSpPr>
            <p:cNvPr id="342035" name="Line 19"/>
            <p:cNvSpPr>
              <a:spLocks noChangeShapeType="1"/>
            </p:cNvSpPr>
            <p:nvPr/>
          </p:nvSpPr>
          <p:spPr bwMode="auto">
            <a:xfrm flipV="1">
              <a:off x="3069" y="1584"/>
              <a:ext cx="387" cy="432"/>
            </a:xfrm>
            <a:prstGeom prst="line">
              <a:avLst/>
            </a:prstGeom>
            <a:noFill/>
            <a:ln w="25400">
              <a:solidFill>
                <a:srgbClr val="FF0000"/>
              </a:solidFill>
              <a:round/>
              <a:headEnd/>
              <a:tailEnd type="triangle" w="med" len="med"/>
            </a:ln>
            <a:effectLst/>
          </p:spPr>
          <p:txBody>
            <a:bodyPr/>
            <a:lstStyle/>
            <a:p>
              <a:endParaRPr lang="en-US"/>
            </a:p>
          </p:txBody>
        </p:sp>
        <p:sp>
          <p:nvSpPr>
            <p:cNvPr id="342036" name="Line 20"/>
            <p:cNvSpPr>
              <a:spLocks noChangeShapeType="1"/>
            </p:cNvSpPr>
            <p:nvPr/>
          </p:nvSpPr>
          <p:spPr bwMode="auto">
            <a:xfrm>
              <a:off x="3069" y="2640"/>
              <a:ext cx="483" cy="384"/>
            </a:xfrm>
            <a:prstGeom prst="line">
              <a:avLst/>
            </a:prstGeom>
            <a:noFill/>
            <a:ln w="25400">
              <a:solidFill>
                <a:srgbClr val="FF0000"/>
              </a:solidFill>
              <a:round/>
              <a:headEnd/>
              <a:tailEnd type="triangle" w="med" len="med"/>
            </a:ln>
            <a:effectLst/>
          </p:spPr>
          <p:txBody>
            <a:bodyPr/>
            <a:lstStyle/>
            <a:p>
              <a:endParaRPr lang="en-US"/>
            </a:p>
          </p:txBody>
        </p:sp>
        <p:sp>
          <p:nvSpPr>
            <p:cNvPr id="342037" name="Line 21"/>
            <p:cNvSpPr>
              <a:spLocks noChangeShapeType="1"/>
            </p:cNvSpPr>
            <p:nvPr/>
          </p:nvSpPr>
          <p:spPr bwMode="auto">
            <a:xfrm flipH="1" flipV="1">
              <a:off x="2064" y="1728"/>
              <a:ext cx="429" cy="336"/>
            </a:xfrm>
            <a:prstGeom prst="line">
              <a:avLst/>
            </a:prstGeom>
            <a:noFill/>
            <a:ln w="25400">
              <a:solidFill>
                <a:srgbClr val="FF0000"/>
              </a:solidFill>
              <a:round/>
              <a:headEnd/>
              <a:tailEnd type="triangle" w="med" len="med"/>
            </a:ln>
            <a:effectLst/>
          </p:spPr>
          <p:txBody>
            <a:bodyPr/>
            <a:lstStyle/>
            <a:p>
              <a:endParaRPr lang="en-US"/>
            </a:p>
          </p:txBody>
        </p:sp>
        <p:sp>
          <p:nvSpPr>
            <p:cNvPr id="342038" name="Text Box 22"/>
            <p:cNvSpPr txBox="1">
              <a:spLocks noChangeArrowheads="1"/>
            </p:cNvSpPr>
            <p:nvPr/>
          </p:nvSpPr>
          <p:spPr bwMode="auto">
            <a:xfrm>
              <a:off x="4262" y="876"/>
              <a:ext cx="1139" cy="979"/>
            </a:xfrm>
            <a:prstGeom prst="rect">
              <a:avLst/>
            </a:prstGeom>
            <a:noFill/>
            <a:ln w="25400">
              <a:noFill/>
              <a:miter lim="800000"/>
              <a:headEnd/>
              <a:tailEnd/>
            </a:ln>
            <a:effectLst/>
          </p:spPr>
          <p:txBody>
            <a:bodyPr wrap="none">
              <a:spAutoFit/>
            </a:bodyPr>
            <a:lstStyle/>
            <a:p>
              <a:r>
                <a:rPr lang="en-US" sz="3200" b="1">
                  <a:solidFill>
                    <a:srgbClr val="FF0000"/>
                  </a:solidFill>
                </a:rPr>
                <a:t>Heat - </a:t>
              </a:r>
            </a:p>
            <a:p>
              <a:r>
                <a:rPr lang="en-US" sz="3200" b="1">
                  <a:solidFill>
                    <a:srgbClr val="FF0000"/>
                  </a:solidFill>
                </a:rPr>
                <a:t>Thermal</a:t>
              </a:r>
            </a:p>
            <a:p>
              <a:r>
                <a:rPr lang="en-US" sz="3200" b="1">
                  <a:solidFill>
                    <a:srgbClr val="FF0000"/>
                  </a:solidFill>
                </a:rPr>
                <a:t>Agitation</a:t>
              </a:r>
            </a:p>
          </p:txBody>
        </p:sp>
      </p:grpSp>
      <p:sp>
        <p:nvSpPr>
          <p:cNvPr id="342039" name="Text Box 23"/>
          <p:cNvSpPr txBox="1">
            <a:spLocks noChangeArrowheads="1"/>
          </p:cNvSpPr>
          <p:nvPr/>
        </p:nvSpPr>
        <p:spPr bwMode="auto">
          <a:xfrm>
            <a:off x="762000" y="152400"/>
            <a:ext cx="7316788" cy="1066800"/>
          </a:xfrm>
          <a:prstGeom prst="rect">
            <a:avLst/>
          </a:prstGeom>
          <a:noFill/>
          <a:ln w="25400">
            <a:noFill/>
            <a:miter lim="800000"/>
            <a:headEnd/>
            <a:tailEnd/>
          </a:ln>
          <a:effectLst/>
        </p:spPr>
        <p:txBody>
          <a:bodyPr wrap="none">
            <a:spAutoFit/>
          </a:bodyPr>
          <a:lstStyle/>
          <a:p>
            <a:r>
              <a:rPr lang="en-US" sz="3200" b="1"/>
              <a:t>Thermal Agitation balances the tendency</a:t>
            </a:r>
          </a:p>
          <a:p>
            <a:r>
              <a:rPr lang="en-US" sz="3200" b="1"/>
              <a:t> of gravity to crush a star: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2019"/>
                                        </p:tgtEl>
                                        <p:attrNameLst>
                                          <p:attrName>style.visibility</p:attrName>
                                        </p:attrNameLst>
                                      </p:cBhvr>
                                      <p:to>
                                        <p:strVal val="visible"/>
                                      </p:to>
                                    </p:set>
                                    <p:animEffect transition="in" filter="dissolve">
                                      <p:cBhvr>
                                        <p:cTn id="7" dur="500"/>
                                        <p:tgtEl>
                                          <p:spTgt spid="3420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2029"/>
                                        </p:tgtEl>
                                        <p:attrNameLst>
                                          <p:attrName>style.visibility</p:attrName>
                                        </p:attrNameLst>
                                      </p:cBhvr>
                                      <p:to>
                                        <p:strVal val="visible"/>
                                      </p:to>
                                    </p:set>
                                    <p:animEffect transition="in" filter="dissolve">
                                      <p:cBhvr>
                                        <p:cTn id="12" dur="500"/>
                                        <p:tgtEl>
                                          <p:spTgt spid="342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685800" y="381000"/>
            <a:ext cx="7162800" cy="5457825"/>
          </a:xfrm>
          <a:prstGeom prst="rect">
            <a:avLst/>
          </a:prstGeom>
          <a:noFill/>
          <a:ln w="9525">
            <a:noFill/>
            <a:miter lim="800000"/>
            <a:headEnd/>
            <a:tailEnd/>
          </a:ln>
          <a:effectLst/>
        </p:spPr>
        <p:txBody>
          <a:bodyPr>
            <a:spAutoFit/>
          </a:bodyPr>
          <a:lstStyle/>
          <a:p>
            <a:pPr marL="457200" indent="-457200">
              <a:buFontTx/>
              <a:buAutoNum type="arabicPeriod"/>
            </a:pPr>
            <a:r>
              <a:rPr lang="en-US" sz="4000">
                <a:cs typeface="Times New Roman" charset="0"/>
              </a:rPr>
              <a:t>The rate of burn depends roughly on the cube of the mass</a:t>
            </a:r>
          </a:p>
          <a:p>
            <a:pPr marL="457200" indent="-457200">
              <a:buFontTx/>
              <a:buAutoNum type="arabicPeriod"/>
            </a:pPr>
            <a:r>
              <a:rPr lang="en-US" sz="4000">
                <a:cs typeface="Times New Roman" charset="0"/>
              </a:rPr>
              <a:t>Large stars – Brief</a:t>
            </a:r>
          </a:p>
          <a:p>
            <a:pPr marL="457200" indent="-457200">
              <a:buFontTx/>
              <a:buAutoNum type="arabicPeriod"/>
            </a:pPr>
            <a:r>
              <a:rPr lang="en-US" sz="4000">
                <a:cs typeface="Times New Roman" charset="0"/>
              </a:rPr>
              <a:t>Small stars – Durable</a:t>
            </a:r>
          </a:p>
          <a:p>
            <a:pPr marL="457200" indent="-457200">
              <a:buFontTx/>
              <a:buAutoNum type="arabicPeriod"/>
            </a:pPr>
            <a:r>
              <a:rPr lang="en-US" sz="4800" u="sng">
                <a:solidFill>
                  <a:schemeClr val="accent2"/>
                </a:solidFill>
                <a:cs typeface="Times New Roman" charset="0"/>
              </a:rPr>
              <a:t>B</a:t>
            </a:r>
            <a:r>
              <a:rPr lang="en-US" sz="4000">
                <a:solidFill>
                  <a:schemeClr val="accent2"/>
                </a:solidFill>
                <a:cs typeface="Times New Roman" charset="0"/>
              </a:rPr>
              <a:t>ig stars are </a:t>
            </a:r>
            <a:r>
              <a:rPr lang="en-US" sz="4800" u="sng">
                <a:solidFill>
                  <a:schemeClr val="accent2"/>
                </a:solidFill>
                <a:cs typeface="Times New Roman" charset="0"/>
              </a:rPr>
              <a:t>B</a:t>
            </a:r>
            <a:r>
              <a:rPr lang="en-US" sz="4000">
                <a:solidFill>
                  <a:schemeClr val="accent2"/>
                </a:solidFill>
                <a:cs typeface="Times New Roman" charset="0"/>
              </a:rPr>
              <a:t>rief, </a:t>
            </a:r>
            <a:r>
              <a:rPr lang="en-US" sz="4800" u="sng">
                <a:solidFill>
                  <a:schemeClr val="accent2"/>
                </a:solidFill>
                <a:cs typeface="Times New Roman" charset="0"/>
              </a:rPr>
              <a:t>B</a:t>
            </a:r>
            <a:r>
              <a:rPr lang="en-US" sz="4000">
                <a:solidFill>
                  <a:schemeClr val="accent2"/>
                </a:solidFill>
                <a:cs typeface="Times New Roman" charset="0"/>
              </a:rPr>
              <a:t>right, and </a:t>
            </a:r>
            <a:r>
              <a:rPr lang="en-US" sz="4800" u="sng">
                <a:solidFill>
                  <a:schemeClr val="accent2"/>
                </a:solidFill>
                <a:cs typeface="Times New Roman" charset="0"/>
              </a:rPr>
              <a:t>B</a:t>
            </a:r>
            <a:r>
              <a:rPr lang="en-US" sz="4000">
                <a:solidFill>
                  <a:schemeClr val="accent2"/>
                </a:solidFill>
                <a:cs typeface="Times New Roman" charset="0"/>
              </a:rPr>
              <a:t>lue</a:t>
            </a:r>
          </a:p>
          <a:p>
            <a:pPr marL="457200" indent="-457200">
              <a:buFontTx/>
              <a:buAutoNum type="arabicPeriod"/>
            </a:pPr>
            <a:r>
              <a:rPr lang="en-US" sz="4800" u="sng">
                <a:solidFill>
                  <a:srgbClr val="FF0000"/>
                </a:solidFill>
                <a:cs typeface="Times New Roman" charset="0"/>
              </a:rPr>
              <a:t>D</a:t>
            </a:r>
            <a:r>
              <a:rPr lang="en-US" sz="4000">
                <a:solidFill>
                  <a:srgbClr val="FF0000"/>
                </a:solidFill>
                <a:cs typeface="Times New Roman" charset="0"/>
              </a:rPr>
              <a:t>iminutive stars are </a:t>
            </a:r>
            <a:r>
              <a:rPr lang="en-US" sz="4800" u="sng">
                <a:solidFill>
                  <a:srgbClr val="FF0000"/>
                </a:solidFill>
                <a:cs typeface="Times New Roman" charset="0"/>
              </a:rPr>
              <a:t>D</a:t>
            </a:r>
            <a:r>
              <a:rPr lang="en-US" sz="4000">
                <a:solidFill>
                  <a:srgbClr val="FF0000"/>
                </a:solidFill>
                <a:cs typeface="Times New Roman" charset="0"/>
              </a:rPr>
              <a:t>urable, </a:t>
            </a:r>
            <a:r>
              <a:rPr lang="en-US" sz="4800" u="sng">
                <a:solidFill>
                  <a:srgbClr val="FF0000"/>
                </a:solidFill>
                <a:cs typeface="Times New Roman" charset="0"/>
              </a:rPr>
              <a:t>D</a:t>
            </a:r>
            <a:r>
              <a:rPr lang="en-US" sz="4000">
                <a:solidFill>
                  <a:srgbClr val="FF0000"/>
                </a:solidFill>
                <a:cs typeface="Times New Roman" charset="0"/>
              </a:rPr>
              <a:t>im and re</a:t>
            </a:r>
            <a:r>
              <a:rPr lang="en-US" sz="4800" u="sng">
                <a:solidFill>
                  <a:srgbClr val="FF0000"/>
                </a:solidFill>
                <a:cs typeface="Times New Roman"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3042">
                                            <p:txEl>
                                              <p:pRg st="0" end="0"/>
                                            </p:txEl>
                                          </p:spTgt>
                                        </p:tgtEl>
                                        <p:attrNameLst>
                                          <p:attrName>style.visibility</p:attrName>
                                        </p:attrNameLst>
                                      </p:cBhvr>
                                      <p:to>
                                        <p:strVal val="visible"/>
                                      </p:to>
                                    </p:set>
                                    <p:animEffect transition="in" filter="wipe(left)">
                                      <p:cBhvr>
                                        <p:cTn id="7" dur="500"/>
                                        <p:tgtEl>
                                          <p:spTgt spid="343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3042">
                                            <p:txEl>
                                              <p:pRg st="1" end="1"/>
                                            </p:txEl>
                                          </p:spTgt>
                                        </p:tgtEl>
                                        <p:attrNameLst>
                                          <p:attrName>style.visibility</p:attrName>
                                        </p:attrNameLst>
                                      </p:cBhvr>
                                      <p:to>
                                        <p:strVal val="visible"/>
                                      </p:to>
                                    </p:set>
                                    <p:animEffect transition="in" filter="wipe(left)">
                                      <p:cBhvr>
                                        <p:cTn id="12" dur="500"/>
                                        <p:tgtEl>
                                          <p:spTgt spid="343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3042">
                                            <p:txEl>
                                              <p:pRg st="2" end="2"/>
                                            </p:txEl>
                                          </p:spTgt>
                                        </p:tgtEl>
                                        <p:attrNameLst>
                                          <p:attrName>style.visibility</p:attrName>
                                        </p:attrNameLst>
                                      </p:cBhvr>
                                      <p:to>
                                        <p:strVal val="visible"/>
                                      </p:to>
                                    </p:set>
                                    <p:animEffect transition="in" filter="wipe(left)">
                                      <p:cBhvr>
                                        <p:cTn id="17" dur="500"/>
                                        <p:tgtEl>
                                          <p:spTgt spid="343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3042">
                                            <p:txEl>
                                              <p:pRg st="3" end="3"/>
                                            </p:txEl>
                                          </p:spTgt>
                                        </p:tgtEl>
                                        <p:attrNameLst>
                                          <p:attrName>style.visibility</p:attrName>
                                        </p:attrNameLst>
                                      </p:cBhvr>
                                      <p:to>
                                        <p:strVal val="visible"/>
                                      </p:to>
                                    </p:set>
                                    <p:animEffect transition="in" filter="wipe(left)">
                                      <p:cBhvr>
                                        <p:cTn id="22" dur="500"/>
                                        <p:tgtEl>
                                          <p:spTgt spid="3430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3042">
                                            <p:txEl>
                                              <p:pRg st="4" end="4"/>
                                            </p:txEl>
                                          </p:spTgt>
                                        </p:tgtEl>
                                        <p:attrNameLst>
                                          <p:attrName>style.visibility</p:attrName>
                                        </p:attrNameLst>
                                      </p:cBhvr>
                                      <p:to>
                                        <p:strVal val="visible"/>
                                      </p:to>
                                    </p:set>
                                    <p:animEffect transition="in" filter="wipe(left)">
                                      <p:cBhvr>
                                        <p:cTn id="27" dur="500"/>
                                        <p:tgtEl>
                                          <p:spTgt spid="3430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build="p" bldLvl="4"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304800" y="228600"/>
            <a:ext cx="5791200" cy="701675"/>
          </a:xfrm>
          <a:prstGeom prst="rect">
            <a:avLst/>
          </a:prstGeom>
          <a:noFill/>
          <a:ln w="9525">
            <a:noFill/>
            <a:miter lim="800000"/>
            <a:headEnd/>
            <a:tailEnd/>
          </a:ln>
          <a:effectLst/>
        </p:spPr>
        <p:txBody>
          <a:bodyPr>
            <a:spAutoFit/>
          </a:bodyPr>
          <a:lstStyle/>
          <a:p>
            <a:r>
              <a:rPr lang="en-US" sz="4000" b="1">
                <a:solidFill>
                  <a:srgbClr val="0099FF"/>
                </a:solidFill>
              </a:rPr>
              <a:t>Black Holes:</a:t>
            </a:r>
          </a:p>
        </p:txBody>
      </p:sp>
      <p:sp>
        <p:nvSpPr>
          <p:cNvPr id="272387" name="Text Box 3"/>
          <p:cNvSpPr txBox="1">
            <a:spLocks noChangeArrowheads="1"/>
          </p:cNvSpPr>
          <p:nvPr/>
        </p:nvSpPr>
        <p:spPr bwMode="auto">
          <a:xfrm>
            <a:off x="381000" y="1066800"/>
            <a:ext cx="8474075" cy="2041525"/>
          </a:xfrm>
          <a:prstGeom prst="rect">
            <a:avLst/>
          </a:prstGeom>
          <a:noFill/>
          <a:ln w="9525">
            <a:noFill/>
            <a:miter lim="800000"/>
            <a:headEnd/>
            <a:tailEnd/>
          </a:ln>
          <a:effectLst/>
        </p:spPr>
        <p:txBody>
          <a:bodyPr>
            <a:spAutoFit/>
          </a:bodyPr>
          <a:lstStyle/>
          <a:p>
            <a:r>
              <a:rPr lang="en-US" sz="3200">
                <a:solidFill>
                  <a:srgbClr val="0099FF"/>
                </a:solidFill>
              </a:rPr>
              <a:t>At escape velocity, kinetic = potential</a:t>
            </a:r>
          </a:p>
          <a:p>
            <a:endParaRPr lang="en-US" sz="3200">
              <a:solidFill>
                <a:srgbClr val="0099FF"/>
              </a:solidFill>
            </a:endParaRPr>
          </a:p>
          <a:p>
            <a:r>
              <a:rPr lang="en-US" sz="3200" baseline="30000">
                <a:solidFill>
                  <a:srgbClr val="0099FF"/>
                </a:solidFill>
              </a:rPr>
              <a:t>1</a:t>
            </a:r>
            <a:r>
              <a:rPr lang="en-US" sz="3200">
                <a:solidFill>
                  <a:srgbClr val="0099FF"/>
                </a:solidFill>
              </a:rPr>
              <a:t>/</a:t>
            </a:r>
            <a:r>
              <a:rPr lang="en-US" sz="3200" baseline="-25000">
                <a:solidFill>
                  <a:srgbClr val="0099FF"/>
                </a:solidFill>
              </a:rPr>
              <a:t>2</a:t>
            </a:r>
            <a:r>
              <a:rPr lang="en-US" sz="3200">
                <a:solidFill>
                  <a:srgbClr val="0099FF"/>
                </a:solidFill>
              </a:rPr>
              <a:t>mv</a:t>
            </a:r>
            <a:r>
              <a:rPr lang="en-US" sz="3200" baseline="30000">
                <a:solidFill>
                  <a:srgbClr val="0099FF"/>
                </a:solidFill>
              </a:rPr>
              <a:t>2</a:t>
            </a:r>
            <a:r>
              <a:rPr lang="en-US" sz="3200">
                <a:solidFill>
                  <a:srgbClr val="0099FF"/>
                </a:solidFill>
              </a:rPr>
              <a:t> = </a:t>
            </a:r>
            <a:r>
              <a:rPr lang="en-US" sz="3200" u="sng">
                <a:solidFill>
                  <a:srgbClr val="0099FF"/>
                </a:solidFill>
              </a:rPr>
              <a:t>GM</a:t>
            </a:r>
            <a:r>
              <a:rPr lang="en-US" sz="3200">
                <a:solidFill>
                  <a:srgbClr val="0099FF"/>
                </a:solidFill>
              </a:rPr>
              <a:t>m	substituting c for v:	</a:t>
            </a:r>
          </a:p>
          <a:p>
            <a:r>
              <a:rPr lang="en-US" sz="3200">
                <a:solidFill>
                  <a:srgbClr val="0099FF"/>
                </a:solidFill>
              </a:rPr>
              <a:t>                 r</a:t>
            </a:r>
          </a:p>
        </p:txBody>
      </p:sp>
      <p:sp>
        <p:nvSpPr>
          <p:cNvPr id="272388" name="Text Box 4"/>
          <p:cNvSpPr txBox="1">
            <a:spLocks noChangeArrowheads="1"/>
          </p:cNvSpPr>
          <p:nvPr/>
        </p:nvSpPr>
        <p:spPr bwMode="auto">
          <a:xfrm>
            <a:off x="304800" y="3200400"/>
            <a:ext cx="8474075" cy="579438"/>
          </a:xfrm>
          <a:prstGeom prst="rect">
            <a:avLst/>
          </a:prstGeom>
          <a:noFill/>
          <a:ln w="9525">
            <a:noFill/>
            <a:miter lim="800000"/>
            <a:headEnd/>
            <a:tailEnd/>
          </a:ln>
          <a:effectLst/>
        </p:spPr>
        <p:txBody>
          <a:bodyPr>
            <a:spAutoFit/>
          </a:bodyPr>
          <a:lstStyle/>
          <a:p>
            <a:r>
              <a:rPr lang="en-US" sz="3200">
                <a:solidFill>
                  <a:srgbClr val="0099FF"/>
                </a:solidFill>
              </a:rPr>
              <a:t>v = (2GM/r)</a:t>
            </a:r>
            <a:r>
              <a:rPr lang="en-US" sz="3200" baseline="30000">
                <a:solidFill>
                  <a:srgbClr val="0099FF"/>
                </a:solidFill>
              </a:rPr>
              <a:t>1/2</a:t>
            </a:r>
          </a:p>
        </p:txBody>
      </p:sp>
      <p:sp>
        <p:nvSpPr>
          <p:cNvPr id="272389" name="Text Box 5"/>
          <p:cNvSpPr txBox="1">
            <a:spLocks noChangeArrowheads="1"/>
          </p:cNvSpPr>
          <p:nvPr/>
        </p:nvSpPr>
        <p:spPr bwMode="auto">
          <a:xfrm>
            <a:off x="304800" y="3657600"/>
            <a:ext cx="8839200" cy="3016250"/>
          </a:xfrm>
          <a:prstGeom prst="rect">
            <a:avLst/>
          </a:prstGeom>
          <a:noFill/>
          <a:ln w="9525">
            <a:noFill/>
            <a:miter lim="800000"/>
            <a:headEnd/>
            <a:tailEnd/>
          </a:ln>
          <a:effectLst/>
        </p:spPr>
        <p:txBody>
          <a:bodyPr>
            <a:spAutoFit/>
          </a:bodyPr>
          <a:lstStyle/>
          <a:p>
            <a:r>
              <a:rPr lang="en-US" sz="3200">
                <a:solidFill>
                  <a:srgbClr val="0099FF"/>
                </a:solidFill>
              </a:rPr>
              <a:t>As r gets smaller, v gets bigger</a:t>
            </a:r>
          </a:p>
          <a:p>
            <a:r>
              <a:rPr lang="en-US" sz="3200">
                <a:solidFill>
                  <a:srgbClr val="0099FF"/>
                </a:solidFill>
              </a:rPr>
              <a:t>Were the Earth  .35” in radius it would be a black hole</a:t>
            </a:r>
          </a:p>
          <a:p>
            <a:r>
              <a:rPr lang="en-US" sz="3200">
                <a:solidFill>
                  <a:srgbClr val="0099FF"/>
                </a:solidFill>
              </a:rPr>
              <a:t>The sun would be 1.9 miles in radius.</a:t>
            </a:r>
          </a:p>
          <a:p>
            <a:r>
              <a:rPr lang="en-US" sz="3200">
                <a:solidFill>
                  <a:srgbClr val="0099FF"/>
                </a:solidFill>
              </a:rPr>
              <a:t>The sun and the earth will never become black holes.</a:t>
            </a:r>
          </a:p>
          <a:p>
            <a:r>
              <a:rPr lang="en-US" sz="3200">
                <a:solidFill>
                  <a:srgbClr val="0099FF"/>
                </a:solidFill>
              </a:rPr>
              <a:t>Not all by themselves…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ipe(left)">
                                      <p:cBhvr>
                                        <p:cTn id="7" dur="500"/>
                                        <p:tgtEl>
                                          <p:spTgt spid="2723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2388"/>
                                        </p:tgtEl>
                                        <p:attrNameLst>
                                          <p:attrName>style.visibility</p:attrName>
                                        </p:attrNameLst>
                                      </p:cBhvr>
                                      <p:to>
                                        <p:strVal val="visible"/>
                                      </p:to>
                                    </p:set>
                                    <p:animEffect transition="in" filter="wipe(left)">
                                      <p:cBhvr>
                                        <p:cTn id="12" dur="500"/>
                                        <p:tgtEl>
                                          <p:spTgt spid="2723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2389">
                                            <p:txEl>
                                              <p:pRg st="0" end="0"/>
                                            </p:txEl>
                                          </p:spTgt>
                                        </p:tgtEl>
                                        <p:attrNameLst>
                                          <p:attrName>style.visibility</p:attrName>
                                        </p:attrNameLst>
                                      </p:cBhvr>
                                      <p:to>
                                        <p:strVal val="visible"/>
                                      </p:to>
                                    </p:set>
                                    <p:animEffect transition="in" filter="wipe(left)">
                                      <p:cBhvr>
                                        <p:cTn id="17" dur="500"/>
                                        <p:tgtEl>
                                          <p:spTgt spid="2723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2389">
                                            <p:txEl>
                                              <p:pRg st="1" end="1"/>
                                            </p:txEl>
                                          </p:spTgt>
                                        </p:tgtEl>
                                        <p:attrNameLst>
                                          <p:attrName>style.visibility</p:attrName>
                                        </p:attrNameLst>
                                      </p:cBhvr>
                                      <p:to>
                                        <p:strVal val="visible"/>
                                      </p:to>
                                    </p:set>
                                    <p:animEffect transition="in" filter="wipe(left)">
                                      <p:cBhvr>
                                        <p:cTn id="22" dur="500"/>
                                        <p:tgtEl>
                                          <p:spTgt spid="27238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2389">
                                            <p:txEl>
                                              <p:pRg st="2" end="2"/>
                                            </p:txEl>
                                          </p:spTgt>
                                        </p:tgtEl>
                                        <p:attrNameLst>
                                          <p:attrName>style.visibility</p:attrName>
                                        </p:attrNameLst>
                                      </p:cBhvr>
                                      <p:to>
                                        <p:strVal val="visible"/>
                                      </p:to>
                                    </p:set>
                                    <p:animEffect transition="in" filter="wipe(left)">
                                      <p:cBhvr>
                                        <p:cTn id="27" dur="500"/>
                                        <p:tgtEl>
                                          <p:spTgt spid="27238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2389">
                                            <p:txEl>
                                              <p:pRg st="3" end="3"/>
                                            </p:txEl>
                                          </p:spTgt>
                                        </p:tgtEl>
                                        <p:attrNameLst>
                                          <p:attrName>style.visibility</p:attrName>
                                        </p:attrNameLst>
                                      </p:cBhvr>
                                      <p:to>
                                        <p:strVal val="visible"/>
                                      </p:to>
                                    </p:set>
                                    <p:animEffect transition="in" filter="wipe(left)">
                                      <p:cBhvr>
                                        <p:cTn id="32" dur="500"/>
                                        <p:tgtEl>
                                          <p:spTgt spid="27238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2389">
                                            <p:txEl>
                                              <p:pRg st="4" end="4"/>
                                            </p:txEl>
                                          </p:spTgt>
                                        </p:tgtEl>
                                        <p:attrNameLst>
                                          <p:attrName>style.visibility</p:attrName>
                                        </p:attrNameLst>
                                      </p:cBhvr>
                                      <p:to>
                                        <p:strVal val="visible"/>
                                      </p:to>
                                    </p:set>
                                    <p:animEffect transition="in" filter="wipe(left)">
                                      <p:cBhvr>
                                        <p:cTn id="37" dur="500"/>
                                        <p:tgtEl>
                                          <p:spTgt spid="2723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utoUpdateAnimBg="0"/>
      <p:bldP spid="272388" grpId="0" autoUpdateAnimBg="0"/>
      <p:bldP spid="27238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descr="hr_lifespan"/>
          <p:cNvPicPr>
            <a:picLocks noChangeAspect="1" noChangeArrowheads="1"/>
          </p:cNvPicPr>
          <p:nvPr/>
        </p:nvPicPr>
        <p:blipFill>
          <a:blip r:embed="rId2" cstate="print"/>
          <a:srcRect/>
          <a:stretch>
            <a:fillRect/>
          </a:stretch>
        </p:blipFill>
        <p:spPr bwMode="auto">
          <a:xfrm>
            <a:off x="381000" y="392113"/>
            <a:ext cx="8382000" cy="6389687"/>
          </a:xfrm>
          <a:prstGeom prst="rect">
            <a:avLst/>
          </a:prstGeom>
          <a:noFill/>
          <a:ln w="19050">
            <a:solidFill>
              <a:srgbClr val="000000"/>
            </a:solidFill>
            <a:miter lim="800000"/>
            <a:headEnd/>
            <a:tailEnd/>
          </a:ln>
        </p:spPr>
      </p:pic>
      <p:sp>
        <p:nvSpPr>
          <p:cNvPr id="344067" name="Text Box 3"/>
          <p:cNvSpPr txBox="1">
            <a:spLocks noChangeArrowheads="1"/>
          </p:cNvSpPr>
          <p:nvPr/>
        </p:nvSpPr>
        <p:spPr bwMode="auto">
          <a:xfrm>
            <a:off x="6400800" y="6613525"/>
            <a:ext cx="2276475" cy="244475"/>
          </a:xfrm>
          <a:prstGeom prst="rect">
            <a:avLst/>
          </a:prstGeom>
          <a:noFill/>
          <a:ln w="9525">
            <a:noFill/>
            <a:miter lim="800000"/>
            <a:headEnd/>
            <a:tailEnd/>
          </a:ln>
          <a:effectLst/>
        </p:spPr>
        <p:txBody>
          <a:bodyPr wrap="none">
            <a:spAutoFit/>
          </a:bodyPr>
          <a:lstStyle/>
          <a:p>
            <a:r>
              <a:rPr lang="en-US" sz="1000"/>
              <a:t>From Robert Garfinkle’s “Star Hopping”</a:t>
            </a:r>
          </a:p>
        </p:txBody>
      </p:sp>
      <p:grpSp>
        <p:nvGrpSpPr>
          <p:cNvPr id="344068" name="Group 4"/>
          <p:cNvGrpSpPr>
            <a:grpSpLocks/>
          </p:cNvGrpSpPr>
          <p:nvPr/>
        </p:nvGrpSpPr>
        <p:grpSpPr bwMode="auto">
          <a:xfrm>
            <a:off x="2209800" y="533400"/>
            <a:ext cx="3625850" cy="914400"/>
            <a:chOff x="1392" y="336"/>
            <a:chExt cx="2284" cy="576"/>
          </a:xfrm>
        </p:grpSpPr>
        <p:sp>
          <p:nvSpPr>
            <p:cNvPr id="344069" name="Text Box 5"/>
            <p:cNvSpPr txBox="1">
              <a:spLocks noChangeArrowheads="1"/>
            </p:cNvSpPr>
            <p:nvPr/>
          </p:nvSpPr>
          <p:spPr bwMode="auto">
            <a:xfrm>
              <a:off x="1728" y="336"/>
              <a:ext cx="1948" cy="383"/>
            </a:xfrm>
            <a:prstGeom prst="rect">
              <a:avLst/>
            </a:prstGeom>
            <a:solidFill>
              <a:schemeClr val="bg1"/>
            </a:solidFill>
            <a:ln w="28575">
              <a:solidFill>
                <a:schemeClr val="tx1"/>
              </a:solidFill>
              <a:miter lim="800000"/>
              <a:headEnd/>
              <a:tailEnd/>
            </a:ln>
            <a:effectLst/>
          </p:spPr>
          <p:txBody>
            <a:bodyPr wrap="none">
              <a:spAutoFit/>
            </a:bodyPr>
            <a:lstStyle/>
            <a:p>
              <a:r>
                <a:rPr lang="en-US" sz="3200" b="1">
                  <a:solidFill>
                    <a:schemeClr val="tx2"/>
                  </a:solidFill>
                </a:rPr>
                <a:t>.01 Billion Years</a:t>
              </a:r>
            </a:p>
          </p:txBody>
        </p:sp>
        <p:sp>
          <p:nvSpPr>
            <p:cNvPr id="344070" name="Line 6"/>
            <p:cNvSpPr>
              <a:spLocks noChangeShapeType="1"/>
            </p:cNvSpPr>
            <p:nvPr/>
          </p:nvSpPr>
          <p:spPr bwMode="auto">
            <a:xfrm flipH="1">
              <a:off x="1392" y="720"/>
              <a:ext cx="336" cy="192"/>
            </a:xfrm>
            <a:prstGeom prst="line">
              <a:avLst/>
            </a:prstGeom>
            <a:noFill/>
            <a:ln w="28575">
              <a:solidFill>
                <a:schemeClr val="tx1"/>
              </a:solidFill>
              <a:round/>
              <a:headEnd/>
              <a:tailEnd type="triangle" w="med" len="med"/>
            </a:ln>
            <a:effectLst/>
          </p:spPr>
          <p:txBody>
            <a:bodyPr/>
            <a:lstStyle/>
            <a:p>
              <a:endParaRPr lang="en-US"/>
            </a:p>
          </p:txBody>
        </p:sp>
      </p:grpSp>
      <p:grpSp>
        <p:nvGrpSpPr>
          <p:cNvPr id="344071" name="Group 7"/>
          <p:cNvGrpSpPr>
            <a:grpSpLocks/>
          </p:cNvGrpSpPr>
          <p:nvPr/>
        </p:nvGrpSpPr>
        <p:grpSpPr bwMode="auto">
          <a:xfrm>
            <a:off x="533400" y="1828800"/>
            <a:ext cx="2889250" cy="1446213"/>
            <a:chOff x="336" y="1152"/>
            <a:chExt cx="1820" cy="911"/>
          </a:xfrm>
        </p:grpSpPr>
        <p:sp>
          <p:nvSpPr>
            <p:cNvPr id="344072" name="Text Box 8"/>
            <p:cNvSpPr txBox="1">
              <a:spLocks noChangeArrowheads="1"/>
            </p:cNvSpPr>
            <p:nvPr/>
          </p:nvSpPr>
          <p:spPr bwMode="auto">
            <a:xfrm>
              <a:off x="336" y="1680"/>
              <a:ext cx="1820" cy="383"/>
            </a:xfrm>
            <a:prstGeom prst="rect">
              <a:avLst/>
            </a:prstGeom>
            <a:solidFill>
              <a:schemeClr val="bg1"/>
            </a:solidFill>
            <a:ln w="28575">
              <a:solidFill>
                <a:schemeClr val="tx1"/>
              </a:solidFill>
              <a:miter lim="800000"/>
              <a:headEnd/>
              <a:tailEnd/>
            </a:ln>
            <a:effectLst/>
          </p:spPr>
          <p:txBody>
            <a:bodyPr wrap="none">
              <a:spAutoFit/>
            </a:bodyPr>
            <a:lstStyle/>
            <a:p>
              <a:r>
                <a:rPr lang="en-US" sz="3200" b="1">
                  <a:solidFill>
                    <a:schemeClr val="tx2"/>
                  </a:solidFill>
                </a:rPr>
                <a:t>.1 Billion Years</a:t>
              </a:r>
            </a:p>
          </p:txBody>
        </p:sp>
        <p:sp>
          <p:nvSpPr>
            <p:cNvPr id="344073" name="Line 9"/>
            <p:cNvSpPr>
              <a:spLocks noChangeShapeType="1"/>
            </p:cNvSpPr>
            <p:nvPr/>
          </p:nvSpPr>
          <p:spPr bwMode="auto">
            <a:xfrm flipV="1">
              <a:off x="1392" y="1152"/>
              <a:ext cx="192" cy="528"/>
            </a:xfrm>
            <a:prstGeom prst="line">
              <a:avLst/>
            </a:prstGeom>
            <a:noFill/>
            <a:ln w="28575">
              <a:solidFill>
                <a:schemeClr val="tx1"/>
              </a:solidFill>
              <a:round/>
              <a:headEnd/>
              <a:tailEnd type="triangle" w="med" len="med"/>
            </a:ln>
            <a:effectLst/>
          </p:spPr>
          <p:txBody>
            <a:bodyPr/>
            <a:lstStyle/>
            <a:p>
              <a:endParaRPr lang="en-US"/>
            </a:p>
          </p:txBody>
        </p:sp>
      </p:grpSp>
      <p:grpSp>
        <p:nvGrpSpPr>
          <p:cNvPr id="344074" name="Group 10"/>
          <p:cNvGrpSpPr>
            <a:grpSpLocks/>
          </p:cNvGrpSpPr>
          <p:nvPr/>
        </p:nvGrpSpPr>
        <p:grpSpPr bwMode="auto">
          <a:xfrm>
            <a:off x="3733800" y="1524000"/>
            <a:ext cx="3092450" cy="990600"/>
            <a:chOff x="2352" y="960"/>
            <a:chExt cx="1948" cy="624"/>
          </a:xfrm>
        </p:grpSpPr>
        <p:sp>
          <p:nvSpPr>
            <p:cNvPr id="344075" name="Text Box 11"/>
            <p:cNvSpPr txBox="1">
              <a:spLocks noChangeArrowheads="1"/>
            </p:cNvSpPr>
            <p:nvPr/>
          </p:nvSpPr>
          <p:spPr bwMode="auto">
            <a:xfrm>
              <a:off x="2544" y="960"/>
              <a:ext cx="1756" cy="383"/>
            </a:xfrm>
            <a:prstGeom prst="rect">
              <a:avLst/>
            </a:prstGeom>
            <a:solidFill>
              <a:schemeClr val="bg1"/>
            </a:solidFill>
            <a:ln w="28575">
              <a:solidFill>
                <a:schemeClr val="tx1"/>
              </a:solidFill>
              <a:miter lim="800000"/>
              <a:headEnd/>
              <a:tailEnd/>
            </a:ln>
            <a:effectLst/>
          </p:spPr>
          <p:txBody>
            <a:bodyPr wrap="none">
              <a:spAutoFit/>
            </a:bodyPr>
            <a:lstStyle/>
            <a:p>
              <a:r>
                <a:rPr lang="en-US" sz="3200" b="1">
                  <a:solidFill>
                    <a:schemeClr val="tx2"/>
                  </a:solidFill>
                </a:rPr>
                <a:t>1 Billion Years</a:t>
              </a:r>
            </a:p>
          </p:txBody>
        </p:sp>
        <p:sp>
          <p:nvSpPr>
            <p:cNvPr id="344076" name="Line 12"/>
            <p:cNvSpPr>
              <a:spLocks noChangeShapeType="1"/>
            </p:cNvSpPr>
            <p:nvPr/>
          </p:nvSpPr>
          <p:spPr bwMode="auto">
            <a:xfrm flipH="1">
              <a:off x="2352" y="1344"/>
              <a:ext cx="192" cy="240"/>
            </a:xfrm>
            <a:prstGeom prst="line">
              <a:avLst/>
            </a:prstGeom>
            <a:noFill/>
            <a:ln w="28575">
              <a:solidFill>
                <a:schemeClr val="tx1"/>
              </a:solidFill>
              <a:round/>
              <a:headEnd/>
              <a:tailEnd type="triangle" w="med" len="med"/>
            </a:ln>
            <a:effectLst/>
          </p:spPr>
          <p:txBody>
            <a:bodyPr/>
            <a:lstStyle/>
            <a:p>
              <a:endParaRPr lang="en-US"/>
            </a:p>
          </p:txBody>
        </p:sp>
      </p:grpSp>
      <p:grpSp>
        <p:nvGrpSpPr>
          <p:cNvPr id="344077" name="Group 13"/>
          <p:cNvGrpSpPr>
            <a:grpSpLocks/>
          </p:cNvGrpSpPr>
          <p:nvPr/>
        </p:nvGrpSpPr>
        <p:grpSpPr bwMode="auto">
          <a:xfrm>
            <a:off x="3276600" y="3429000"/>
            <a:ext cx="2990850" cy="1446213"/>
            <a:chOff x="336" y="1152"/>
            <a:chExt cx="1884" cy="911"/>
          </a:xfrm>
        </p:grpSpPr>
        <p:sp>
          <p:nvSpPr>
            <p:cNvPr id="344078" name="Text Box 14"/>
            <p:cNvSpPr txBox="1">
              <a:spLocks noChangeArrowheads="1"/>
            </p:cNvSpPr>
            <p:nvPr/>
          </p:nvSpPr>
          <p:spPr bwMode="auto">
            <a:xfrm>
              <a:off x="336" y="1680"/>
              <a:ext cx="1884" cy="383"/>
            </a:xfrm>
            <a:prstGeom prst="rect">
              <a:avLst/>
            </a:prstGeom>
            <a:solidFill>
              <a:schemeClr val="bg1"/>
            </a:solidFill>
            <a:ln w="28575">
              <a:solidFill>
                <a:schemeClr val="tx1"/>
              </a:solidFill>
              <a:miter lim="800000"/>
              <a:headEnd/>
              <a:tailEnd/>
            </a:ln>
            <a:effectLst/>
          </p:spPr>
          <p:txBody>
            <a:bodyPr wrap="none">
              <a:spAutoFit/>
            </a:bodyPr>
            <a:lstStyle/>
            <a:p>
              <a:r>
                <a:rPr lang="en-US" sz="3200" b="1">
                  <a:solidFill>
                    <a:schemeClr val="tx2"/>
                  </a:solidFill>
                </a:rPr>
                <a:t>10 Billion Years</a:t>
              </a:r>
            </a:p>
          </p:txBody>
        </p:sp>
        <p:sp>
          <p:nvSpPr>
            <p:cNvPr id="344079" name="Line 15"/>
            <p:cNvSpPr>
              <a:spLocks noChangeShapeType="1"/>
            </p:cNvSpPr>
            <p:nvPr/>
          </p:nvSpPr>
          <p:spPr bwMode="auto">
            <a:xfrm flipV="1">
              <a:off x="1392" y="1152"/>
              <a:ext cx="192" cy="528"/>
            </a:xfrm>
            <a:prstGeom prst="line">
              <a:avLst/>
            </a:prstGeom>
            <a:noFill/>
            <a:ln w="28575">
              <a:solidFill>
                <a:schemeClr val="tx1"/>
              </a:solidFill>
              <a:round/>
              <a:headEnd/>
              <a:tailEnd type="triangle" w="med" len="med"/>
            </a:ln>
            <a:effectLst/>
          </p:spPr>
          <p:txBody>
            <a:bodyPr/>
            <a:lstStyle/>
            <a:p>
              <a:endParaRPr lang="en-US"/>
            </a:p>
          </p:txBody>
        </p:sp>
      </p:grpSp>
      <p:grpSp>
        <p:nvGrpSpPr>
          <p:cNvPr id="344080" name="Group 16"/>
          <p:cNvGrpSpPr>
            <a:grpSpLocks/>
          </p:cNvGrpSpPr>
          <p:nvPr/>
        </p:nvGrpSpPr>
        <p:grpSpPr bwMode="auto">
          <a:xfrm>
            <a:off x="6248400" y="2819400"/>
            <a:ext cx="2481263" cy="1095375"/>
            <a:chOff x="2352" y="960"/>
            <a:chExt cx="1563" cy="690"/>
          </a:xfrm>
        </p:grpSpPr>
        <p:sp>
          <p:nvSpPr>
            <p:cNvPr id="344081" name="Text Box 17"/>
            <p:cNvSpPr txBox="1">
              <a:spLocks noChangeArrowheads="1"/>
            </p:cNvSpPr>
            <p:nvPr/>
          </p:nvSpPr>
          <p:spPr bwMode="auto">
            <a:xfrm>
              <a:off x="2544" y="960"/>
              <a:ext cx="1371" cy="690"/>
            </a:xfrm>
            <a:prstGeom prst="rect">
              <a:avLst/>
            </a:prstGeom>
            <a:solidFill>
              <a:schemeClr val="bg1"/>
            </a:solidFill>
            <a:ln w="28575">
              <a:solidFill>
                <a:schemeClr val="tx1"/>
              </a:solidFill>
              <a:miter lim="800000"/>
              <a:headEnd/>
              <a:tailEnd/>
            </a:ln>
            <a:effectLst/>
          </p:spPr>
          <p:txBody>
            <a:bodyPr wrap="none">
              <a:spAutoFit/>
            </a:bodyPr>
            <a:lstStyle/>
            <a:p>
              <a:r>
                <a:rPr lang="en-US" sz="3200" b="1">
                  <a:solidFill>
                    <a:schemeClr val="tx2"/>
                  </a:solidFill>
                </a:rPr>
                <a:t>100 Billion </a:t>
              </a:r>
            </a:p>
            <a:p>
              <a:r>
                <a:rPr lang="en-US" sz="3200" b="1">
                  <a:solidFill>
                    <a:schemeClr val="tx2"/>
                  </a:solidFill>
                </a:rPr>
                <a:t>Years</a:t>
              </a:r>
            </a:p>
          </p:txBody>
        </p:sp>
        <p:sp>
          <p:nvSpPr>
            <p:cNvPr id="344082" name="Line 18"/>
            <p:cNvSpPr>
              <a:spLocks noChangeShapeType="1"/>
            </p:cNvSpPr>
            <p:nvPr/>
          </p:nvSpPr>
          <p:spPr bwMode="auto">
            <a:xfrm flipH="1">
              <a:off x="2352" y="1344"/>
              <a:ext cx="192" cy="240"/>
            </a:xfrm>
            <a:prstGeom prst="line">
              <a:avLst/>
            </a:prstGeom>
            <a:noFill/>
            <a:ln w="28575">
              <a:solidFill>
                <a:schemeClr val="tx1"/>
              </a:solidFill>
              <a:round/>
              <a:headEnd/>
              <a:tailEnd type="triangle" w="med" len="med"/>
            </a:ln>
            <a:effectLst/>
          </p:spPr>
          <p:txBody>
            <a:bodyPr/>
            <a:lstStyle/>
            <a:p>
              <a:endParaRPr lang="en-US"/>
            </a:p>
          </p:txBody>
        </p:sp>
      </p:grpSp>
      <p:grpSp>
        <p:nvGrpSpPr>
          <p:cNvPr id="344083" name="Group 19"/>
          <p:cNvGrpSpPr>
            <a:grpSpLocks/>
          </p:cNvGrpSpPr>
          <p:nvPr/>
        </p:nvGrpSpPr>
        <p:grpSpPr bwMode="auto">
          <a:xfrm>
            <a:off x="4876800" y="4419600"/>
            <a:ext cx="3194050" cy="1446213"/>
            <a:chOff x="336" y="1152"/>
            <a:chExt cx="2012" cy="911"/>
          </a:xfrm>
        </p:grpSpPr>
        <p:sp>
          <p:nvSpPr>
            <p:cNvPr id="344084" name="Text Box 20"/>
            <p:cNvSpPr txBox="1">
              <a:spLocks noChangeArrowheads="1"/>
            </p:cNvSpPr>
            <p:nvPr/>
          </p:nvSpPr>
          <p:spPr bwMode="auto">
            <a:xfrm>
              <a:off x="336" y="1680"/>
              <a:ext cx="2012" cy="383"/>
            </a:xfrm>
            <a:prstGeom prst="rect">
              <a:avLst/>
            </a:prstGeom>
            <a:solidFill>
              <a:schemeClr val="bg1"/>
            </a:solidFill>
            <a:ln w="28575">
              <a:solidFill>
                <a:schemeClr val="tx1"/>
              </a:solidFill>
              <a:miter lim="800000"/>
              <a:headEnd/>
              <a:tailEnd/>
            </a:ln>
            <a:effectLst/>
          </p:spPr>
          <p:txBody>
            <a:bodyPr wrap="none">
              <a:spAutoFit/>
            </a:bodyPr>
            <a:lstStyle/>
            <a:p>
              <a:r>
                <a:rPr lang="en-US" sz="3200" b="1">
                  <a:solidFill>
                    <a:schemeClr val="tx2"/>
                  </a:solidFill>
                </a:rPr>
                <a:t>500 Billion Years</a:t>
              </a:r>
            </a:p>
          </p:txBody>
        </p:sp>
        <p:sp>
          <p:nvSpPr>
            <p:cNvPr id="344085" name="Line 21"/>
            <p:cNvSpPr>
              <a:spLocks noChangeShapeType="1"/>
            </p:cNvSpPr>
            <p:nvPr/>
          </p:nvSpPr>
          <p:spPr bwMode="auto">
            <a:xfrm flipV="1">
              <a:off x="1392" y="1152"/>
              <a:ext cx="192" cy="528"/>
            </a:xfrm>
            <a:prstGeom prst="line">
              <a:avLst/>
            </a:prstGeom>
            <a:noFill/>
            <a:ln w="2857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4068"/>
                                        </p:tgtEl>
                                        <p:attrNameLst>
                                          <p:attrName>style.visibility</p:attrName>
                                        </p:attrNameLst>
                                      </p:cBhvr>
                                      <p:to>
                                        <p:strVal val="visible"/>
                                      </p:to>
                                    </p:set>
                                    <p:anim calcmode="lin" valueType="num">
                                      <p:cBhvr additive="base">
                                        <p:cTn id="7" dur="500" fill="hold"/>
                                        <p:tgtEl>
                                          <p:spTgt spid="344068"/>
                                        </p:tgtEl>
                                        <p:attrNameLst>
                                          <p:attrName>ppt_x</p:attrName>
                                        </p:attrNameLst>
                                      </p:cBhvr>
                                      <p:tavLst>
                                        <p:tav tm="0">
                                          <p:val>
                                            <p:strVal val="1+#ppt_w/2"/>
                                          </p:val>
                                        </p:tav>
                                        <p:tav tm="100000">
                                          <p:val>
                                            <p:strVal val="#ppt_x"/>
                                          </p:val>
                                        </p:tav>
                                      </p:tavLst>
                                    </p:anim>
                                    <p:anim calcmode="lin" valueType="num">
                                      <p:cBhvr additive="base">
                                        <p:cTn id="8" dur="500" fill="hold"/>
                                        <p:tgtEl>
                                          <p:spTgt spid="3440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4071"/>
                                        </p:tgtEl>
                                        <p:attrNameLst>
                                          <p:attrName>style.visibility</p:attrName>
                                        </p:attrNameLst>
                                      </p:cBhvr>
                                      <p:to>
                                        <p:strVal val="visible"/>
                                      </p:to>
                                    </p:set>
                                    <p:anim calcmode="lin" valueType="num">
                                      <p:cBhvr additive="base">
                                        <p:cTn id="13" dur="500" fill="hold"/>
                                        <p:tgtEl>
                                          <p:spTgt spid="344071"/>
                                        </p:tgtEl>
                                        <p:attrNameLst>
                                          <p:attrName>ppt_x</p:attrName>
                                        </p:attrNameLst>
                                      </p:cBhvr>
                                      <p:tavLst>
                                        <p:tav tm="0">
                                          <p:val>
                                            <p:strVal val="1+#ppt_w/2"/>
                                          </p:val>
                                        </p:tav>
                                        <p:tav tm="100000">
                                          <p:val>
                                            <p:strVal val="#ppt_x"/>
                                          </p:val>
                                        </p:tav>
                                      </p:tavLst>
                                    </p:anim>
                                    <p:anim calcmode="lin" valueType="num">
                                      <p:cBhvr additive="base">
                                        <p:cTn id="14" dur="500" fill="hold"/>
                                        <p:tgtEl>
                                          <p:spTgt spid="3440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44074"/>
                                        </p:tgtEl>
                                        <p:attrNameLst>
                                          <p:attrName>style.visibility</p:attrName>
                                        </p:attrNameLst>
                                      </p:cBhvr>
                                      <p:to>
                                        <p:strVal val="visible"/>
                                      </p:to>
                                    </p:set>
                                    <p:anim calcmode="lin" valueType="num">
                                      <p:cBhvr additive="base">
                                        <p:cTn id="19" dur="500" fill="hold"/>
                                        <p:tgtEl>
                                          <p:spTgt spid="344074"/>
                                        </p:tgtEl>
                                        <p:attrNameLst>
                                          <p:attrName>ppt_x</p:attrName>
                                        </p:attrNameLst>
                                      </p:cBhvr>
                                      <p:tavLst>
                                        <p:tav tm="0">
                                          <p:val>
                                            <p:strVal val="1+#ppt_w/2"/>
                                          </p:val>
                                        </p:tav>
                                        <p:tav tm="100000">
                                          <p:val>
                                            <p:strVal val="#ppt_x"/>
                                          </p:val>
                                        </p:tav>
                                      </p:tavLst>
                                    </p:anim>
                                    <p:anim calcmode="lin" valueType="num">
                                      <p:cBhvr additive="base">
                                        <p:cTn id="20" dur="500" fill="hold"/>
                                        <p:tgtEl>
                                          <p:spTgt spid="344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4077"/>
                                        </p:tgtEl>
                                        <p:attrNameLst>
                                          <p:attrName>style.visibility</p:attrName>
                                        </p:attrNameLst>
                                      </p:cBhvr>
                                      <p:to>
                                        <p:strVal val="visible"/>
                                      </p:to>
                                    </p:set>
                                    <p:anim calcmode="lin" valueType="num">
                                      <p:cBhvr additive="base">
                                        <p:cTn id="25" dur="500" fill="hold"/>
                                        <p:tgtEl>
                                          <p:spTgt spid="344077"/>
                                        </p:tgtEl>
                                        <p:attrNameLst>
                                          <p:attrName>ppt_x</p:attrName>
                                        </p:attrNameLst>
                                      </p:cBhvr>
                                      <p:tavLst>
                                        <p:tav tm="0">
                                          <p:val>
                                            <p:strVal val="1+#ppt_w/2"/>
                                          </p:val>
                                        </p:tav>
                                        <p:tav tm="100000">
                                          <p:val>
                                            <p:strVal val="#ppt_x"/>
                                          </p:val>
                                        </p:tav>
                                      </p:tavLst>
                                    </p:anim>
                                    <p:anim calcmode="lin" valueType="num">
                                      <p:cBhvr additive="base">
                                        <p:cTn id="26" dur="500" fill="hold"/>
                                        <p:tgtEl>
                                          <p:spTgt spid="3440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44080"/>
                                        </p:tgtEl>
                                        <p:attrNameLst>
                                          <p:attrName>style.visibility</p:attrName>
                                        </p:attrNameLst>
                                      </p:cBhvr>
                                      <p:to>
                                        <p:strVal val="visible"/>
                                      </p:to>
                                    </p:set>
                                    <p:anim calcmode="lin" valueType="num">
                                      <p:cBhvr additive="base">
                                        <p:cTn id="31" dur="500" fill="hold"/>
                                        <p:tgtEl>
                                          <p:spTgt spid="344080"/>
                                        </p:tgtEl>
                                        <p:attrNameLst>
                                          <p:attrName>ppt_x</p:attrName>
                                        </p:attrNameLst>
                                      </p:cBhvr>
                                      <p:tavLst>
                                        <p:tav tm="0">
                                          <p:val>
                                            <p:strVal val="1+#ppt_w/2"/>
                                          </p:val>
                                        </p:tav>
                                        <p:tav tm="100000">
                                          <p:val>
                                            <p:strVal val="#ppt_x"/>
                                          </p:val>
                                        </p:tav>
                                      </p:tavLst>
                                    </p:anim>
                                    <p:anim calcmode="lin" valueType="num">
                                      <p:cBhvr additive="base">
                                        <p:cTn id="32" dur="500" fill="hold"/>
                                        <p:tgtEl>
                                          <p:spTgt spid="3440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44083"/>
                                        </p:tgtEl>
                                        <p:attrNameLst>
                                          <p:attrName>style.visibility</p:attrName>
                                        </p:attrNameLst>
                                      </p:cBhvr>
                                      <p:to>
                                        <p:strVal val="visible"/>
                                      </p:to>
                                    </p:set>
                                    <p:anim calcmode="lin" valueType="num">
                                      <p:cBhvr additive="base">
                                        <p:cTn id="37" dur="500" fill="hold"/>
                                        <p:tgtEl>
                                          <p:spTgt spid="344083"/>
                                        </p:tgtEl>
                                        <p:attrNameLst>
                                          <p:attrName>ppt_x</p:attrName>
                                        </p:attrNameLst>
                                      </p:cBhvr>
                                      <p:tavLst>
                                        <p:tav tm="0">
                                          <p:val>
                                            <p:strVal val="1+#ppt_w/2"/>
                                          </p:val>
                                        </p:tav>
                                        <p:tav tm="100000">
                                          <p:val>
                                            <p:strVal val="#ppt_x"/>
                                          </p:val>
                                        </p:tav>
                                      </p:tavLst>
                                    </p:anim>
                                    <p:anim calcmode="lin" valueType="num">
                                      <p:cBhvr additive="base">
                                        <p:cTn id="38" dur="500" fill="hold"/>
                                        <p:tgtEl>
                                          <p:spTgt spid="344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HR_Size"/>
          <p:cNvPicPr>
            <a:picLocks noChangeAspect="1" noChangeArrowheads="1"/>
          </p:cNvPicPr>
          <p:nvPr/>
        </p:nvPicPr>
        <p:blipFill>
          <a:blip r:embed="rId2" cstate="print"/>
          <a:srcRect/>
          <a:stretch>
            <a:fillRect/>
          </a:stretch>
        </p:blipFill>
        <p:spPr bwMode="auto">
          <a:xfrm>
            <a:off x="228600" y="892175"/>
            <a:ext cx="8686800" cy="5073650"/>
          </a:xfrm>
          <a:prstGeom prst="rect">
            <a:avLst/>
          </a:prstGeom>
          <a:noFill/>
        </p:spPr>
      </p:pic>
      <p:sp>
        <p:nvSpPr>
          <p:cNvPr id="345091" name="Rectangle 3"/>
          <p:cNvSpPr>
            <a:spLocks noChangeArrowheads="1"/>
          </p:cNvSpPr>
          <p:nvPr/>
        </p:nvSpPr>
        <p:spPr bwMode="auto">
          <a:xfrm>
            <a:off x="6096000" y="6613525"/>
            <a:ext cx="2771775" cy="244475"/>
          </a:xfrm>
          <a:prstGeom prst="rect">
            <a:avLst/>
          </a:prstGeom>
          <a:noFill/>
          <a:ln w="9525">
            <a:noFill/>
            <a:miter lim="800000"/>
            <a:headEnd/>
            <a:tailEnd/>
          </a:ln>
          <a:effectLst/>
        </p:spPr>
        <p:txBody>
          <a:bodyPr wrap="none">
            <a:spAutoFit/>
          </a:bodyPr>
          <a:lstStyle/>
          <a:p>
            <a:r>
              <a:rPr lang="en-US" sz="1000"/>
              <a:t>From Jay Pasachoff’s “Contemporary Astronomy”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096000" y="6613525"/>
            <a:ext cx="2771775" cy="244475"/>
          </a:xfrm>
          <a:prstGeom prst="rect">
            <a:avLst/>
          </a:prstGeom>
          <a:noFill/>
          <a:ln w="9525">
            <a:noFill/>
            <a:miter lim="800000"/>
            <a:headEnd/>
            <a:tailEnd/>
          </a:ln>
          <a:effectLst/>
        </p:spPr>
        <p:txBody>
          <a:bodyPr wrap="none">
            <a:spAutoFit/>
          </a:bodyPr>
          <a:lstStyle/>
          <a:p>
            <a:r>
              <a:rPr lang="en-US" sz="1000"/>
              <a:t>From Jay Pasachoff’s “Contemporary Astronomy”</a:t>
            </a:r>
          </a:p>
        </p:txBody>
      </p:sp>
      <p:pic>
        <p:nvPicPr>
          <p:cNvPr id="346115" name="Picture 3" descr="EtaCarC"/>
          <p:cNvPicPr>
            <a:picLocks noChangeAspect="1" noChangeArrowheads="1"/>
          </p:cNvPicPr>
          <p:nvPr/>
        </p:nvPicPr>
        <p:blipFill>
          <a:blip r:embed="rId2" cstate="print"/>
          <a:srcRect/>
          <a:stretch>
            <a:fillRect/>
          </a:stretch>
        </p:blipFill>
        <p:spPr bwMode="auto">
          <a:xfrm>
            <a:off x="1676400" y="762000"/>
            <a:ext cx="5294313" cy="5905500"/>
          </a:xfrm>
          <a:prstGeom prst="rect">
            <a:avLst/>
          </a:prstGeom>
          <a:noFill/>
        </p:spPr>
      </p:pic>
      <p:sp>
        <p:nvSpPr>
          <p:cNvPr id="346116" name="Text Box 4"/>
          <p:cNvSpPr txBox="1">
            <a:spLocks noChangeArrowheads="1"/>
          </p:cNvSpPr>
          <p:nvPr/>
        </p:nvSpPr>
        <p:spPr bwMode="auto">
          <a:xfrm>
            <a:off x="1828800" y="1066800"/>
            <a:ext cx="4719638" cy="579438"/>
          </a:xfrm>
          <a:prstGeom prst="rect">
            <a:avLst/>
          </a:prstGeom>
          <a:noFill/>
          <a:ln w="25400">
            <a:noFill/>
            <a:miter lim="800000"/>
            <a:headEnd/>
            <a:tailEnd/>
          </a:ln>
          <a:effectLst/>
        </p:spPr>
        <p:txBody>
          <a:bodyPr wrap="none">
            <a:spAutoFit/>
          </a:bodyPr>
          <a:lstStyle/>
          <a:p>
            <a:r>
              <a:rPr lang="en-US" sz="3200" b="1">
                <a:solidFill>
                  <a:schemeClr val="bg1"/>
                </a:solidFill>
              </a:rPr>
              <a:t>A Star trying to be too big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533400" y="206375"/>
            <a:ext cx="6953250" cy="823913"/>
          </a:xfrm>
          <a:prstGeom prst="rect">
            <a:avLst/>
          </a:prstGeom>
          <a:noFill/>
          <a:ln w="9525">
            <a:noFill/>
            <a:miter lim="800000"/>
            <a:headEnd/>
            <a:tailEnd/>
          </a:ln>
          <a:effectLst/>
        </p:spPr>
        <p:txBody>
          <a:bodyPr wrap="none">
            <a:spAutoFit/>
          </a:bodyPr>
          <a:lstStyle/>
          <a:p>
            <a:r>
              <a:rPr lang="en-US" sz="4800"/>
              <a:t>Life on the Main Sequence:</a:t>
            </a:r>
          </a:p>
        </p:txBody>
      </p:sp>
      <p:sp>
        <p:nvSpPr>
          <p:cNvPr id="347139" name="Text Box 3"/>
          <p:cNvSpPr txBox="1">
            <a:spLocks noChangeArrowheads="1"/>
          </p:cNvSpPr>
          <p:nvPr/>
        </p:nvSpPr>
        <p:spPr bwMode="auto">
          <a:xfrm>
            <a:off x="1219200" y="1143000"/>
            <a:ext cx="7162800" cy="3749675"/>
          </a:xfrm>
          <a:prstGeom prst="rect">
            <a:avLst/>
          </a:prstGeom>
          <a:noFill/>
          <a:ln w="9525">
            <a:noFill/>
            <a:miter lim="800000"/>
            <a:headEnd/>
            <a:tailEnd/>
          </a:ln>
          <a:effectLst/>
        </p:spPr>
        <p:txBody>
          <a:bodyPr>
            <a:spAutoFit/>
          </a:bodyPr>
          <a:lstStyle/>
          <a:p>
            <a:pPr marL="457200" indent="-457200">
              <a:buFontTx/>
              <a:buAutoNum type="arabicPeriod"/>
            </a:pPr>
            <a:r>
              <a:rPr lang="en-US" sz="4000">
                <a:cs typeface="Times New Roman" charset="0"/>
              </a:rPr>
              <a:t>Energy comes primarily from the Proton-Proton cycle:</a:t>
            </a:r>
          </a:p>
          <a:p>
            <a:pPr marL="914400" lvl="1" indent="-457200"/>
            <a:r>
              <a:rPr lang="en-US" sz="4000" baseline="30000">
                <a:cs typeface="Times New Roman" charset="0"/>
              </a:rPr>
              <a:t>1</a:t>
            </a:r>
            <a:r>
              <a:rPr lang="en-US" sz="4000">
                <a:cs typeface="Times New Roman" charset="0"/>
              </a:rPr>
              <a:t>H + </a:t>
            </a:r>
            <a:r>
              <a:rPr lang="en-US" sz="4000" baseline="30000">
                <a:cs typeface="Times New Roman" charset="0"/>
              </a:rPr>
              <a:t>1</a:t>
            </a:r>
            <a:r>
              <a:rPr lang="en-US" sz="4000">
                <a:cs typeface="Times New Roman" charset="0"/>
              </a:rPr>
              <a:t>H = </a:t>
            </a:r>
            <a:r>
              <a:rPr lang="en-US" sz="4000" baseline="30000">
                <a:cs typeface="Times New Roman" charset="0"/>
              </a:rPr>
              <a:t>2</a:t>
            </a:r>
            <a:r>
              <a:rPr lang="en-US" sz="4000">
                <a:cs typeface="Times New Roman" charset="0"/>
              </a:rPr>
              <a:t>H + e</a:t>
            </a:r>
            <a:r>
              <a:rPr lang="en-US" sz="4000" baseline="30000">
                <a:cs typeface="Times New Roman" charset="0"/>
              </a:rPr>
              <a:t>+</a:t>
            </a:r>
            <a:r>
              <a:rPr lang="en-US" sz="4000">
                <a:cs typeface="Times New Roman" charset="0"/>
              </a:rPr>
              <a:t> + ν</a:t>
            </a:r>
          </a:p>
          <a:p>
            <a:pPr marL="914400" lvl="1" indent="-457200"/>
            <a:r>
              <a:rPr lang="en-US" sz="4000" baseline="30000">
                <a:cs typeface="Times New Roman" charset="0"/>
              </a:rPr>
              <a:t>1</a:t>
            </a:r>
            <a:r>
              <a:rPr lang="en-US" sz="4000">
                <a:cs typeface="Times New Roman" charset="0"/>
              </a:rPr>
              <a:t>H + </a:t>
            </a:r>
            <a:r>
              <a:rPr lang="en-US" sz="4000" baseline="30000">
                <a:cs typeface="Times New Roman" charset="0"/>
              </a:rPr>
              <a:t>2</a:t>
            </a:r>
            <a:r>
              <a:rPr lang="en-US" sz="4000">
                <a:cs typeface="Times New Roman" charset="0"/>
              </a:rPr>
              <a:t>H = </a:t>
            </a:r>
            <a:r>
              <a:rPr lang="en-US" sz="4000" baseline="30000">
                <a:cs typeface="Times New Roman" charset="0"/>
              </a:rPr>
              <a:t>3</a:t>
            </a:r>
            <a:r>
              <a:rPr lang="en-US" sz="4000">
                <a:cs typeface="Times New Roman" charset="0"/>
              </a:rPr>
              <a:t>He + γ</a:t>
            </a:r>
          </a:p>
          <a:p>
            <a:pPr marL="914400" lvl="1" indent="-457200"/>
            <a:r>
              <a:rPr lang="en-US" sz="4000" baseline="30000">
                <a:cs typeface="Times New Roman" charset="0"/>
              </a:rPr>
              <a:t>3</a:t>
            </a:r>
            <a:r>
              <a:rPr lang="en-US" sz="4000">
                <a:cs typeface="Times New Roman" charset="0"/>
              </a:rPr>
              <a:t>He + </a:t>
            </a:r>
            <a:r>
              <a:rPr lang="en-US" sz="4000" baseline="30000">
                <a:cs typeface="Times New Roman" charset="0"/>
              </a:rPr>
              <a:t>3</a:t>
            </a:r>
            <a:r>
              <a:rPr lang="en-US" sz="4000">
                <a:cs typeface="Times New Roman" charset="0"/>
              </a:rPr>
              <a:t>He = </a:t>
            </a:r>
            <a:r>
              <a:rPr lang="en-US" sz="4000" baseline="30000">
                <a:cs typeface="Times New Roman" charset="0"/>
              </a:rPr>
              <a:t>4</a:t>
            </a:r>
            <a:r>
              <a:rPr lang="en-US" sz="4000">
                <a:cs typeface="Times New Roman" charset="0"/>
              </a:rPr>
              <a:t>He + </a:t>
            </a:r>
            <a:r>
              <a:rPr lang="en-US" sz="4000" baseline="30000">
                <a:cs typeface="Times New Roman" charset="0"/>
              </a:rPr>
              <a:t>1</a:t>
            </a:r>
            <a:r>
              <a:rPr lang="en-US" sz="4000">
                <a:cs typeface="Times New Roman" charset="0"/>
              </a:rPr>
              <a:t>H + </a:t>
            </a:r>
            <a:r>
              <a:rPr lang="en-US" sz="4000" baseline="30000">
                <a:cs typeface="Times New Roman" charset="0"/>
              </a:rPr>
              <a:t>1</a:t>
            </a:r>
            <a:r>
              <a:rPr lang="en-US" sz="4000">
                <a:cs typeface="Times New Roman" charset="0"/>
              </a:rPr>
              <a:t>H</a:t>
            </a:r>
          </a:p>
          <a:p>
            <a:pPr marL="914400" lvl="1" indent="-457200"/>
            <a:r>
              <a:rPr lang="en-US" sz="4000">
                <a:cs typeface="Times New Roman" charset="0"/>
              </a:rPr>
              <a:t>(requires heat and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wipe(left)">
                                      <p:cBhvr>
                                        <p:cTn id="7" dur="500"/>
                                        <p:tgtEl>
                                          <p:spTgt spid="3471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7139">
                                            <p:txEl>
                                              <p:pRg st="1" end="1"/>
                                            </p:txEl>
                                          </p:spTgt>
                                        </p:tgtEl>
                                        <p:attrNameLst>
                                          <p:attrName>style.visibility</p:attrName>
                                        </p:attrNameLst>
                                      </p:cBhvr>
                                      <p:to>
                                        <p:strVal val="visible"/>
                                      </p:to>
                                    </p:set>
                                    <p:animEffect transition="in" filter="wipe(left)">
                                      <p:cBhvr>
                                        <p:cTn id="10" dur="500"/>
                                        <p:tgtEl>
                                          <p:spTgt spid="34713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7139">
                                            <p:txEl>
                                              <p:pRg st="2" end="2"/>
                                            </p:txEl>
                                          </p:spTgt>
                                        </p:tgtEl>
                                        <p:attrNameLst>
                                          <p:attrName>style.visibility</p:attrName>
                                        </p:attrNameLst>
                                      </p:cBhvr>
                                      <p:to>
                                        <p:strVal val="visible"/>
                                      </p:to>
                                    </p:set>
                                    <p:animEffect transition="in" filter="wipe(left)">
                                      <p:cBhvr>
                                        <p:cTn id="13" dur="500"/>
                                        <p:tgtEl>
                                          <p:spTgt spid="34713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7139">
                                            <p:txEl>
                                              <p:pRg st="3" end="3"/>
                                            </p:txEl>
                                          </p:spTgt>
                                        </p:tgtEl>
                                        <p:attrNameLst>
                                          <p:attrName>style.visibility</p:attrName>
                                        </p:attrNameLst>
                                      </p:cBhvr>
                                      <p:to>
                                        <p:strVal val="visible"/>
                                      </p:to>
                                    </p:set>
                                    <p:animEffect transition="in" filter="wipe(left)">
                                      <p:cBhvr>
                                        <p:cTn id="16" dur="500"/>
                                        <p:tgtEl>
                                          <p:spTgt spid="34713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7139">
                                            <p:txEl>
                                              <p:pRg st="4" end="4"/>
                                            </p:txEl>
                                          </p:spTgt>
                                        </p:tgtEl>
                                        <p:attrNameLst>
                                          <p:attrName>style.visibility</p:attrName>
                                        </p:attrNameLst>
                                      </p:cBhvr>
                                      <p:to>
                                        <p:strVal val="visible"/>
                                      </p:to>
                                    </p:set>
                                    <p:animEffect transition="in" filter="wipe(left)">
                                      <p:cBhvr>
                                        <p:cTn id="19" dur="500"/>
                                        <p:tgtEl>
                                          <p:spTgt spid="347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533400" y="206375"/>
            <a:ext cx="4887913" cy="823913"/>
          </a:xfrm>
          <a:prstGeom prst="rect">
            <a:avLst/>
          </a:prstGeom>
          <a:noFill/>
          <a:ln w="9525">
            <a:noFill/>
            <a:miter lim="800000"/>
            <a:headEnd/>
            <a:tailEnd/>
          </a:ln>
          <a:effectLst/>
        </p:spPr>
        <p:txBody>
          <a:bodyPr wrap="none">
            <a:spAutoFit/>
          </a:bodyPr>
          <a:lstStyle/>
          <a:p>
            <a:r>
              <a:rPr lang="en-US" sz="4800"/>
              <a:t>The death of a star:</a:t>
            </a:r>
          </a:p>
        </p:txBody>
      </p:sp>
      <p:sp>
        <p:nvSpPr>
          <p:cNvPr id="348163" name="Text Box 3"/>
          <p:cNvSpPr txBox="1">
            <a:spLocks noChangeArrowheads="1"/>
          </p:cNvSpPr>
          <p:nvPr/>
        </p:nvSpPr>
        <p:spPr bwMode="auto">
          <a:xfrm>
            <a:off x="1219200" y="1143000"/>
            <a:ext cx="7162800" cy="4478338"/>
          </a:xfrm>
          <a:prstGeom prst="rect">
            <a:avLst/>
          </a:prstGeom>
          <a:noFill/>
          <a:ln w="9525">
            <a:noFill/>
            <a:miter lim="800000"/>
            <a:headEnd/>
            <a:tailEnd/>
          </a:ln>
          <a:effectLst/>
        </p:spPr>
        <p:txBody>
          <a:bodyPr>
            <a:spAutoFit/>
          </a:bodyPr>
          <a:lstStyle/>
          <a:p>
            <a:pPr marL="457200" indent="-457200">
              <a:buFontTx/>
              <a:buAutoNum type="arabicPeriod"/>
            </a:pPr>
            <a:r>
              <a:rPr lang="en-US" sz="3200">
                <a:cs typeface="Times New Roman" charset="0"/>
              </a:rPr>
              <a:t>Helium displaces Hydrogen in core</a:t>
            </a:r>
          </a:p>
          <a:p>
            <a:pPr marL="457200" indent="-457200">
              <a:buFontTx/>
              <a:buAutoNum type="arabicPeriod"/>
            </a:pPr>
            <a:r>
              <a:rPr lang="en-US" sz="3200">
                <a:cs typeface="Times New Roman" charset="0"/>
              </a:rPr>
              <a:t>Star Cools</a:t>
            </a:r>
          </a:p>
          <a:p>
            <a:pPr marL="457200" indent="-457200">
              <a:buFontTx/>
              <a:buAutoNum type="arabicPeriod"/>
            </a:pPr>
            <a:r>
              <a:rPr lang="en-US" sz="3200">
                <a:cs typeface="Times New Roman" charset="0"/>
              </a:rPr>
              <a:t>Heat energy no longer balances gravity.</a:t>
            </a:r>
          </a:p>
          <a:p>
            <a:pPr marL="457200" indent="-457200">
              <a:buFontTx/>
              <a:buAutoNum type="arabicPeriod"/>
            </a:pPr>
            <a:r>
              <a:rPr lang="en-US" sz="3200">
                <a:cs typeface="Times New Roman" charset="0"/>
              </a:rPr>
              <a:t>Gravity collapses the He core.</a:t>
            </a:r>
            <a:endParaRPr lang="en-US" sz="4000">
              <a:cs typeface="Times New Roman" charset="0"/>
            </a:endParaRPr>
          </a:p>
          <a:p>
            <a:pPr marL="457200" indent="-457200">
              <a:buFontTx/>
              <a:buAutoNum type="arabicPeriod"/>
            </a:pPr>
            <a:r>
              <a:rPr lang="en-US" sz="3200">
                <a:cs typeface="Times New Roman" charset="0"/>
              </a:rPr>
              <a:t>Implosion spurs hydrogen fusion</a:t>
            </a:r>
          </a:p>
          <a:p>
            <a:pPr marL="457200" indent="-457200">
              <a:buFontTx/>
              <a:buAutoNum type="arabicPeriod"/>
            </a:pPr>
            <a:r>
              <a:rPr lang="en-US" sz="3200">
                <a:cs typeface="Times New Roman" charset="0"/>
              </a:rPr>
              <a:t>Star is puffed up</a:t>
            </a:r>
          </a:p>
          <a:p>
            <a:pPr marL="457200" indent="-457200">
              <a:buFontTx/>
              <a:buAutoNum type="arabicPeriod"/>
            </a:pPr>
            <a:r>
              <a:rPr lang="en-US" sz="3200">
                <a:cs typeface="Times New Roman" charset="0"/>
              </a:rPr>
              <a:t>It is now a Red Giant </a:t>
            </a:r>
          </a:p>
          <a:p>
            <a:pPr marL="457200" indent="-457200">
              <a:buFontTx/>
              <a:buAutoNum type="arabicPeriod"/>
            </a:pPr>
            <a:r>
              <a:rPr lang="en-US" sz="3200"/>
              <a:t> Sun expands orbit of Venus or Earth </a:t>
            </a:r>
          </a:p>
          <a:p>
            <a:pPr marL="457200" indent="-457200">
              <a:buFontTx/>
              <a:buAutoNum type="arabicPeriod"/>
            </a:pPr>
            <a:r>
              <a:rPr lang="en-US" sz="3200"/>
              <a:t> Star 8 solar masses -&gt; 1 or 2 residual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Effect transition="in" filter="wipe(left)">
                                      <p:cBhvr>
                                        <p:cTn id="7" dur="500"/>
                                        <p:tgtEl>
                                          <p:spTgt spid="348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63">
                                            <p:txEl>
                                              <p:pRg st="1" end="1"/>
                                            </p:txEl>
                                          </p:spTgt>
                                        </p:tgtEl>
                                        <p:attrNameLst>
                                          <p:attrName>style.visibility</p:attrName>
                                        </p:attrNameLst>
                                      </p:cBhvr>
                                      <p:to>
                                        <p:strVal val="visible"/>
                                      </p:to>
                                    </p:set>
                                    <p:animEffect transition="in" filter="wipe(left)">
                                      <p:cBhvr>
                                        <p:cTn id="12" dur="500"/>
                                        <p:tgtEl>
                                          <p:spTgt spid="348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63">
                                            <p:txEl>
                                              <p:pRg st="2" end="2"/>
                                            </p:txEl>
                                          </p:spTgt>
                                        </p:tgtEl>
                                        <p:attrNameLst>
                                          <p:attrName>style.visibility</p:attrName>
                                        </p:attrNameLst>
                                      </p:cBhvr>
                                      <p:to>
                                        <p:strVal val="visible"/>
                                      </p:to>
                                    </p:set>
                                    <p:animEffect transition="in" filter="wipe(left)">
                                      <p:cBhvr>
                                        <p:cTn id="17" dur="500"/>
                                        <p:tgtEl>
                                          <p:spTgt spid="348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163">
                                            <p:txEl>
                                              <p:pRg st="3" end="3"/>
                                            </p:txEl>
                                          </p:spTgt>
                                        </p:tgtEl>
                                        <p:attrNameLst>
                                          <p:attrName>style.visibility</p:attrName>
                                        </p:attrNameLst>
                                      </p:cBhvr>
                                      <p:to>
                                        <p:strVal val="visible"/>
                                      </p:to>
                                    </p:set>
                                    <p:animEffect transition="in" filter="wipe(left)">
                                      <p:cBhvr>
                                        <p:cTn id="22" dur="500"/>
                                        <p:tgtEl>
                                          <p:spTgt spid="348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8163">
                                            <p:txEl>
                                              <p:pRg st="4" end="4"/>
                                            </p:txEl>
                                          </p:spTgt>
                                        </p:tgtEl>
                                        <p:attrNameLst>
                                          <p:attrName>style.visibility</p:attrName>
                                        </p:attrNameLst>
                                      </p:cBhvr>
                                      <p:to>
                                        <p:strVal val="visible"/>
                                      </p:to>
                                    </p:set>
                                    <p:animEffect transition="in" filter="wipe(left)">
                                      <p:cBhvr>
                                        <p:cTn id="27" dur="500"/>
                                        <p:tgtEl>
                                          <p:spTgt spid="348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8163">
                                            <p:txEl>
                                              <p:pRg st="5" end="5"/>
                                            </p:txEl>
                                          </p:spTgt>
                                        </p:tgtEl>
                                        <p:attrNameLst>
                                          <p:attrName>style.visibility</p:attrName>
                                        </p:attrNameLst>
                                      </p:cBhvr>
                                      <p:to>
                                        <p:strVal val="visible"/>
                                      </p:to>
                                    </p:set>
                                    <p:animEffect transition="in" filter="wipe(left)">
                                      <p:cBhvr>
                                        <p:cTn id="32" dur="500"/>
                                        <p:tgtEl>
                                          <p:spTgt spid="348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8163">
                                            <p:txEl>
                                              <p:pRg st="6" end="6"/>
                                            </p:txEl>
                                          </p:spTgt>
                                        </p:tgtEl>
                                        <p:attrNameLst>
                                          <p:attrName>style.visibility</p:attrName>
                                        </p:attrNameLst>
                                      </p:cBhvr>
                                      <p:to>
                                        <p:strVal val="visible"/>
                                      </p:to>
                                    </p:set>
                                    <p:animEffect transition="in" filter="wipe(left)">
                                      <p:cBhvr>
                                        <p:cTn id="37" dur="500"/>
                                        <p:tgtEl>
                                          <p:spTgt spid="3481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8163">
                                            <p:txEl>
                                              <p:pRg st="7" end="7"/>
                                            </p:txEl>
                                          </p:spTgt>
                                        </p:tgtEl>
                                        <p:attrNameLst>
                                          <p:attrName>style.visibility</p:attrName>
                                        </p:attrNameLst>
                                      </p:cBhvr>
                                      <p:to>
                                        <p:strVal val="visible"/>
                                      </p:to>
                                    </p:set>
                                    <p:animEffect transition="in" filter="wipe(left)">
                                      <p:cBhvr>
                                        <p:cTn id="42" dur="500"/>
                                        <p:tgtEl>
                                          <p:spTgt spid="3481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8163">
                                            <p:txEl>
                                              <p:pRg st="8" end="8"/>
                                            </p:txEl>
                                          </p:spTgt>
                                        </p:tgtEl>
                                        <p:attrNameLst>
                                          <p:attrName>style.visibility</p:attrName>
                                        </p:attrNameLst>
                                      </p:cBhvr>
                                      <p:to>
                                        <p:strVal val="visible"/>
                                      </p:to>
                                    </p:set>
                                    <p:animEffect transition="in" filter="wipe(left)">
                                      <p:cBhvr>
                                        <p:cTn id="47" dur="500"/>
                                        <p:tgtEl>
                                          <p:spTgt spid="3481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bldLvl="4"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533400" y="206375"/>
            <a:ext cx="3960813" cy="823913"/>
          </a:xfrm>
          <a:prstGeom prst="rect">
            <a:avLst/>
          </a:prstGeom>
          <a:noFill/>
          <a:ln w="9525">
            <a:noFill/>
            <a:miter lim="800000"/>
            <a:headEnd/>
            <a:tailEnd/>
          </a:ln>
          <a:effectLst/>
        </p:spPr>
        <p:txBody>
          <a:bodyPr wrap="none">
            <a:spAutoFit/>
          </a:bodyPr>
          <a:lstStyle/>
          <a:p>
            <a:r>
              <a:rPr lang="en-US" sz="4800"/>
              <a:t>Carbon Fusion:</a:t>
            </a:r>
          </a:p>
        </p:txBody>
      </p:sp>
      <p:sp>
        <p:nvSpPr>
          <p:cNvPr id="349187" name="Text Box 3"/>
          <p:cNvSpPr txBox="1">
            <a:spLocks noChangeArrowheads="1"/>
          </p:cNvSpPr>
          <p:nvPr/>
        </p:nvSpPr>
        <p:spPr bwMode="auto">
          <a:xfrm>
            <a:off x="914400" y="1066800"/>
            <a:ext cx="7924800" cy="3503613"/>
          </a:xfrm>
          <a:prstGeom prst="rect">
            <a:avLst/>
          </a:prstGeom>
          <a:noFill/>
          <a:ln w="9525">
            <a:noFill/>
            <a:miter lim="800000"/>
            <a:headEnd/>
            <a:tailEnd/>
          </a:ln>
          <a:effectLst/>
        </p:spPr>
        <p:txBody>
          <a:bodyPr>
            <a:spAutoFit/>
          </a:bodyPr>
          <a:lstStyle/>
          <a:p>
            <a:pPr marL="457200" indent="-457200" eaLnBrk="0" hangingPunct="0">
              <a:buFontTx/>
              <a:buAutoNum type="arabicPeriod"/>
            </a:pPr>
            <a:r>
              <a:rPr lang="en-US" sz="3200">
                <a:cs typeface="Times New Roman" charset="0"/>
              </a:rPr>
              <a:t>IFF m &gt; .7 Msun:</a:t>
            </a:r>
          </a:p>
          <a:p>
            <a:pPr marL="1371600" lvl="2" indent="-457200" eaLnBrk="0" hangingPunct="0"/>
            <a:r>
              <a:rPr lang="en-US" sz="3200" baseline="30000">
                <a:cs typeface="Times New Roman" charset="0"/>
              </a:rPr>
              <a:t>12</a:t>
            </a:r>
            <a:r>
              <a:rPr lang="en-US" sz="3200">
                <a:cs typeface="Times New Roman" charset="0"/>
              </a:rPr>
              <a:t>C + </a:t>
            </a:r>
            <a:r>
              <a:rPr lang="en-US" sz="3200" baseline="30000">
                <a:cs typeface="Times New Roman" charset="0"/>
              </a:rPr>
              <a:t>12</a:t>
            </a:r>
            <a:r>
              <a:rPr lang="en-US" sz="3200">
                <a:cs typeface="Times New Roman" charset="0"/>
              </a:rPr>
              <a:t>C = </a:t>
            </a:r>
            <a:r>
              <a:rPr lang="en-US" sz="3200" baseline="30000">
                <a:cs typeface="Times New Roman" charset="0"/>
              </a:rPr>
              <a:t>24</a:t>
            </a:r>
            <a:r>
              <a:rPr lang="en-US" sz="3200">
                <a:cs typeface="Times New Roman" charset="0"/>
              </a:rPr>
              <a:t>Mg + γ</a:t>
            </a:r>
          </a:p>
          <a:p>
            <a:pPr marL="1371600" lvl="2" indent="-457200" eaLnBrk="0" hangingPunct="0"/>
            <a:r>
              <a:rPr lang="en-US" sz="3200" baseline="30000">
                <a:cs typeface="Times New Roman" charset="0"/>
              </a:rPr>
              <a:t>16</a:t>
            </a:r>
            <a:r>
              <a:rPr lang="en-US" sz="3200">
                <a:cs typeface="Times New Roman" charset="0"/>
              </a:rPr>
              <a:t>O + </a:t>
            </a:r>
            <a:r>
              <a:rPr lang="en-US" sz="3200" baseline="30000">
                <a:cs typeface="Times New Roman" charset="0"/>
              </a:rPr>
              <a:t>16</a:t>
            </a:r>
            <a:r>
              <a:rPr lang="en-US" sz="3200">
                <a:cs typeface="Times New Roman" charset="0"/>
              </a:rPr>
              <a:t>O = </a:t>
            </a:r>
            <a:r>
              <a:rPr lang="en-US" sz="3200" baseline="30000">
                <a:cs typeface="Times New Roman" charset="0"/>
              </a:rPr>
              <a:t>28</a:t>
            </a:r>
            <a:r>
              <a:rPr lang="en-US" sz="3200">
                <a:cs typeface="Times New Roman" charset="0"/>
              </a:rPr>
              <a:t>Si + </a:t>
            </a:r>
            <a:r>
              <a:rPr lang="en-US" sz="3200" baseline="30000">
                <a:cs typeface="Times New Roman" charset="0"/>
              </a:rPr>
              <a:t>4</a:t>
            </a:r>
            <a:r>
              <a:rPr lang="en-US" sz="3200">
                <a:cs typeface="Times New Roman" charset="0"/>
              </a:rPr>
              <a:t>He</a:t>
            </a:r>
          </a:p>
          <a:p>
            <a:pPr marL="457200" indent="-457200" eaLnBrk="0" hangingPunct="0">
              <a:buFontTx/>
              <a:buAutoNum type="arabicPeriod"/>
            </a:pPr>
            <a:r>
              <a:rPr lang="en-US" sz="3200">
                <a:cs typeface="Times New Roman" charset="0"/>
              </a:rPr>
              <a:t>Nuclei as heavy as </a:t>
            </a:r>
            <a:r>
              <a:rPr lang="en-US" sz="3200" baseline="30000">
                <a:cs typeface="Times New Roman" charset="0"/>
              </a:rPr>
              <a:t>56</a:t>
            </a:r>
            <a:r>
              <a:rPr lang="en-US" sz="3200">
                <a:cs typeface="Times New Roman" charset="0"/>
              </a:rPr>
              <a:t>Fe and </a:t>
            </a:r>
            <a:r>
              <a:rPr lang="en-US" sz="3200" baseline="30000">
                <a:cs typeface="Times New Roman" charset="0"/>
              </a:rPr>
              <a:t>56</a:t>
            </a:r>
            <a:r>
              <a:rPr lang="en-US" sz="3200">
                <a:cs typeface="Times New Roman" charset="0"/>
              </a:rPr>
              <a:t>Ni can be created if the star core is hot enough.</a:t>
            </a:r>
          </a:p>
          <a:p>
            <a:pPr marL="457200" indent="-457200" eaLnBrk="0" hangingPunct="0">
              <a:buFontTx/>
              <a:buAutoNum type="arabicPeriod"/>
            </a:pPr>
            <a:r>
              <a:rPr lang="en-US" sz="3200">
                <a:cs typeface="Times New Roman" charset="0"/>
              </a:rPr>
              <a:t>Nucleosynthesis  and fusion stop with </a:t>
            </a:r>
            <a:r>
              <a:rPr lang="en-US" sz="3200" baseline="30000">
                <a:cs typeface="Times New Roman" charset="0"/>
              </a:rPr>
              <a:t>56</a:t>
            </a:r>
            <a:r>
              <a:rPr lang="en-US" sz="3200">
                <a:cs typeface="Times New Roman" charset="0"/>
              </a:rPr>
              <a:t>Fe and </a:t>
            </a:r>
            <a:r>
              <a:rPr lang="en-US" sz="3200" baseline="30000">
                <a:cs typeface="Times New Roman" charset="0"/>
              </a:rPr>
              <a:t>56</a:t>
            </a:r>
            <a:r>
              <a:rPr lang="en-US" sz="3200">
                <a:cs typeface="Times New Roman" charset="0"/>
              </a:rPr>
              <a:t>Ni (Binding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wipe(left)">
                                      <p:cBhvr>
                                        <p:cTn id="7" dur="500"/>
                                        <p:tgtEl>
                                          <p:spTgt spid="34918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9187">
                                            <p:txEl>
                                              <p:pRg st="1" end="1"/>
                                            </p:txEl>
                                          </p:spTgt>
                                        </p:tgtEl>
                                        <p:attrNameLst>
                                          <p:attrName>style.visibility</p:attrName>
                                        </p:attrNameLst>
                                      </p:cBhvr>
                                      <p:to>
                                        <p:strVal val="visible"/>
                                      </p:to>
                                    </p:set>
                                    <p:animEffect transition="in" filter="wipe(left)">
                                      <p:cBhvr>
                                        <p:cTn id="10" dur="500"/>
                                        <p:tgtEl>
                                          <p:spTgt spid="34918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animEffect transition="in" filter="wipe(left)">
                                      <p:cBhvr>
                                        <p:cTn id="13" dur="500"/>
                                        <p:tgtEl>
                                          <p:spTgt spid="34918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9187">
                                            <p:txEl>
                                              <p:pRg st="3" end="3"/>
                                            </p:txEl>
                                          </p:spTgt>
                                        </p:tgtEl>
                                        <p:attrNameLst>
                                          <p:attrName>style.visibility</p:attrName>
                                        </p:attrNameLst>
                                      </p:cBhvr>
                                      <p:to>
                                        <p:strVal val="visible"/>
                                      </p:to>
                                    </p:set>
                                    <p:animEffect transition="in" filter="wipe(left)">
                                      <p:cBhvr>
                                        <p:cTn id="18" dur="500"/>
                                        <p:tgtEl>
                                          <p:spTgt spid="34918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9187">
                                            <p:txEl>
                                              <p:pRg st="4" end="4"/>
                                            </p:txEl>
                                          </p:spTgt>
                                        </p:tgtEl>
                                        <p:attrNameLst>
                                          <p:attrName>style.visibility</p:attrName>
                                        </p:attrNameLst>
                                      </p:cBhvr>
                                      <p:to>
                                        <p:strVal val="visible"/>
                                      </p:to>
                                    </p:set>
                                    <p:animEffect transition="in" filter="wipe(left)">
                                      <p:cBhvr>
                                        <p:cTn id="23" dur="500"/>
                                        <p:tgtEl>
                                          <p:spTgt spid="349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curve_of_Binding_energy"/>
          <p:cNvPicPr>
            <a:picLocks noChangeAspect="1" noChangeArrowheads="1"/>
          </p:cNvPicPr>
          <p:nvPr/>
        </p:nvPicPr>
        <p:blipFill>
          <a:blip r:embed="rId2" cstate="print"/>
          <a:srcRect/>
          <a:stretch>
            <a:fillRect/>
          </a:stretch>
        </p:blipFill>
        <p:spPr bwMode="auto">
          <a:xfrm>
            <a:off x="762000" y="436563"/>
            <a:ext cx="7467600" cy="5864225"/>
          </a:xfrm>
          <a:prstGeom prst="rect">
            <a:avLst/>
          </a:prstGeom>
          <a:noFill/>
        </p:spPr>
      </p:pic>
      <p:sp>
        <p:nvSpPr>
          <p:cNvPr id="350211" name="Text Box 3"/>
          <p:cNvSpPr txBox="1">
            <a:spLocks noChangeArrowheads="1"/>
          </p:cNvSpPr>
          <p:nvPr/>
        </p:nvSpPr>
        <p:spPr bwMode="auto">
          <a:xfrm>
            <a:off x="6400800" y="6613525"/>
            <a:ext cx="2009775" cy="244475"/>
          </a:xfrm>
          <a:prstGeom prst="rect">
            <a:avLst/>
          </a:prstGeom>
          <a:noFill/>
          <a:ln w="9525">
            <a:noFill/>
            <a:miter lim="800000"/>
            <a:headEnd/>
            <a:tailEnd/>
          </a:ln>
          <a:effectLst/>
        </p:spPr>
        <p:txBody>
          <a:bodyPr wrap="none">
            <a:spAutoFit/>
          </a:bodyPr>
          <a:lstStyle/>
          <a:p>
            <a:r>
              <a:rPr lang="en-US" sz="1000"/>
              <a:t>From Douglas Giancoli’s “Physics”</a:t>
            </a:r>
          </a:p>
        </p:txBody>
      </p:sp>
      <p:grpSp>
        <p:nvGrpSpPr>
          <p:cNvPr id="350212" name="Group 4"/>
          <p:cNvGrpSpPr>
            <a:grpSpLocks/>
          </p:cNvGrpSpPr>
          <p:nvPr/>
        </p:nvGrpSpPr>
        <p:grpSpPr bwMode="auto">
          <a:xfrm>
            <a:off x="1676400" y="1295400"/>
            <a:ext cx="6705600" cy="5075238"/>
            <a:chOff x="1056" y="816"/>
            <a:chExt cx="4224" cy="3197"/>
          </a:xfrm>
        </p:grpSpPr>
        <p:sp>
          <p:nvSpPr>
            <p:cNvPr id="350213" name="Text Box 5"/>
            <p:cNvSpPr txBox="1">
              <a:spLocks noChangeArrowheads="1"/>
            </p:cNvSpPr>
            <p:nvPr/>
          </p:nvSpPr>
          <p:spPr bwMode="auto">
            <a:xfrm>
              <a:off x="2256" y="1776"/>
              <a:ext cx="3024" cy="1298"/>
            </a:xfrm>
            <a:prstGeom prst="rect">
              <a:avLst/>
            </a:prstGeom>
            <a:solidFill>
              <a:schemeClr val="bg1"/>
            </a:solidFill>
            <a:ln w="19050">
              <a:solidFill>
                <a:schemeClr val="tx1"/>
              </a:solidFill>
              <a:miter lim="800000"/>
              <a:headEnd/>
              <a:tailEnd/>
            </a:ln>
            <a:effectLst/>
          </p:spPr>
          <p:txBody>
            <a:bodyPr>
              <a:spAutoFit/>
            </a:bodyPr>
            <a:lstStyle/>
            <a:p>
              <a:r>
                <a:rPr lang="en-US" sz="3200" b="1"/>
                <a:t>Most tightly bound nuclei</a:t>
              </a:r>
            </a:p>
            <a:p>
              <a:r>
                <a:rPr lang="en-US" sz="3200" b="1"/>
                <a:t>(If you go from less to more bound you release energy)</a:t>
              </a:r>
            </a:p>
          </p:txBody>
        </p:sp>
        <p:sp>
          <p:nvSpPr>
            <p:cNvPr id="350214" name="Line 6"/>
            <p:cNvSpPr>
              <a:spLocks noChangeShapeType="1"/>
            </p:cNvSpPr>
            <p:nvPr/>
          </p:nvSpPr>
          <p:spPr bwMode="auto">
            <a:xfrm flipV="1">
              <a:off x="1776" y="816"/>
              <a:ext cx="1" cy="2784"/>
            </a:xfrm>
            <a:prstGeom prst="line">
              <a:avLst/>
            </a:prstGeom>
            <a:noFill/>
            <a:ln w="28575">
              <a:solidFill>
                <a:schemeClr val="tx1"/>
              </a:solidFill>
              <a:round/>
              <a:headEnd/>
              <a:tailEnd type="triangle" w="med" len="med"/>
            </a:ln>
            <a:effectLst/>
          </p:spPr>
          <p:txBody>
            <a:bodyPr/>
            <a:lstStyle/>
            <a:p>
              <a:endParaRPr lang="en-US"/>
            </a:p>
          </p:txBody>
        </p:sp>
        <p:sp>
          <p:nvSpPr>
            <p:cNvPr id="350215" name="Text Box 7"/>
            <p:cNvSpPr txBox="1">
              <a:spLocks noChangeArrowheads="1"/>
            </p:cNvSpPr>
            <p:nvPr/>
          </p:nvSpPr>
          <p:spPr bwMode="auto">
            <a:xfrm>
              <a:off x="1056" y="3648"/>
              <a:ext cx="1462" cy="365"/>
            </a:xfrm>
            <a:prstGeom prst="rect">
              <a:avLst/>
            </a:prstGeom>
            <a:solidFill>
              <a:schemeClr val="bg1"/>
            </a:solidFill>
            <a:ln w="9525">
              <a:noFill/>
              <a:miter lim="800000"/>
              <a:headEnd/>
              <a:tailEnd/>
            </a:ln>
            <a:effectLst/>
          </p:spPr>
          <p:txBody>
            <a:bodyPr wrap="none">
              <a:spAutoFit/>
            </a:bodyPr>
            <a:lstStyle/>
            <a:p>
              <a:r>
                <a:rPr lang="en-US" sz="3200" baseline="30000">
                  <a:cs typeface="Times New Roman" charset="0"/>
                </a:rPr>
                <a:t>56</a:t>
              </a:r>
              <a:r>
                <a:rPr lang="en-US" sz="3200">
                  <a:cs typeface="Times New Roman" charset="0"/>
                </a:rPr>
                <a:t>Fe and </a:t>
              </a:r>
              <a:r>
                <a:rPr lang="en-US" sz="3200" baseline="30000">
                  <a:cs typeface="Times New Roman" charset="0"/>
                </a:rPr>
                <a:t>56</a:t>
              </a:r>
              <a:r>
                <a:rPr lang="en-US" sz="3200">
                  <a:cs typeface="Times New Roman" charset="0"/>
                </a:rPr>
                <a:t>Ni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50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914400" y="304800"/>
            <a:ext cx="7239000" cy="6427788"/>
          </a:xfrm>
          <a:prstGeom prst="rect">
            <a:avLst/>
          </a:prstGeom>
          <a:noFill/>
          <a:ln w="9525">
            <a:noFill/>
            <a:miter lim="800000"/>
            <a:headEnd/>
            <a:tailEnd/>
          </a:ln>
          <a:effectLst/>
        </p:spPr>
        <p:txBody>
          <a:bodyPr>
            <a:spAutoFit/>
          </a:bodyPr>
          <a:lstStyle/>
          <a:p>
            <a:r>
              <a:rPr lang="en-US" sz="3200">
                <a:solidFill>
                  <a:schemeClr val="bg1"/>
                </a:solidFill>
              </a:rPr>
              <a:t>If the mass of the star is greater than 1.4 times the mass of the sun.  (This is called the Chandrasekhar limit) it don’t care about no Pauli exclusion principle.</a:t>
            </a:r>
          </a:p>
          <a:p>
            <a:endParaRPr lang="en-US" sz="3200">
              <a:solidFill>
                <a:schemeClr val="bg1"/>
              </a:solidFill>
            </a:endParaRPr>
          </a:p>
          <a:p>
            <a:r>
              <a:rPr lang="en-US" sz="3200">
                <a:solidFill>
                  <a:schemeClr val="bg1"/>
                </a:solidFill>
              </a:rPr>
              <a:t>When the Carbon Fusion fires burn down, gravity crushes the star.</a:t>
            </a:r>
          </a:p>
          <a:p>
            <a:endParaRPr lang="en-US" sz="3200">
              <a:solidFill>
                <a:schemeClr val="bg1"/>
              </a:solidFill>
            </a:endParaRPr>
          </a:p>
          <a:p>
            <a:r>
              <a:rPr lang="en-US" sz="3200">
                <a:solidFill>
                  <a:schemeClr val="bg1"/>
                </a:solidFill>
              </a:rPr>
              <a:t>The collapse of the star releases an incredible amount of energy.  The star becomes a supernova, increasing in  brightness by billions of times for a few days, and then dies 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1234">
                                            <p:txEl>
                                              <p:pRg st="0" end="0"/>
                                            </p:txEl>
                                          </p:spTgt>
                                        </p:tgtEl>
                                        <p:attrNameLst>
                                          <p:attrName>style.visibility</p:attrName>
                                        </p:attrNameLst>
                                      </p:cBhvr>
                                      <p:to>
                                        <p:strVal val="visible"/>
                                      </p:to>
                                    </p:set>
                                    <p:animEffect transition="in" filter="dissolve">
                                      <p:cBhvr>
                                        <p:cTn id="7" dur="500"/>
                                        <p:tgtEl>
                                          <p:spTgt spid="351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1234">
                                            <p:txEl>
                                              <p:pRg st="2" end="2"/>
                                            </p:txEl>
                                          </p:spTgt>
                                        </p:tgtEl>
                                        <p:attrNameLst>
                                          <p:attrName>style.visibility</p:attrName>
                                        </p:attrNameLst>
                                      </p:cBhvr>
                                      <p:to>
                                        <p:strVal val="visible"/>
                                      </p:to>
                                    </p:set>
                                    <p:animEffect transition="in" filter="dissolve">
                                      <p:cBhvr>
                                        <p:cTn id="12" dur="500"/>
                                        <p:tgtEl>
                                          <p:spTgt spid="3512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1234">
                                            <p:txEl>
                                              <p:pRg st="4" end="4"/>
                                            </p:txEl>
                                          </p:spTgt>
                                        </p:tgtEl>
                                        <p:attrNameLst>
                                          <p:attrName>style.visibility</p:attrName>
                                        </p:attrNameLst>
                                      </p:cBhvr>
                                      <p:to>
                                        <p:strVal val="visible"/>
                                      </p:to>
                                    </p:set>
                                    <p:animEffect transition="in" filter="dissolve">
                                      <p:cBhvr>
                                        <p:cTn id="17" dur="500"/>
                                        <p:tgtEl>
                                          <p:spTgt spid="351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53283" name="Text Box 3"/>
          <p:cNvSpPr txBox="1">
            <a:spLocks noChangeArrowheads="1"/>
          </p:cNvSpPr>
          <p:nvPr/>
        </p:nvSpPr>
        <p:spPr bwMode="auto">
          <a:xfrm>
            <a:off x="914400" y="304800"/>
            <a:ext cx="7924800" cy="6427788"/>
          </a:xfrm>
          <a:prstGeom prst="rect">
            <a:avLst/>
          </a:prstGeom>
          <a:noFill/>
          <a:ln w="9525">
            <a:noFill/>
            <a:miter lim="800000"/>
            <a:headEnd/>
            <a:tailEnd/>
          </a:ln>
          <a:effectLst/>
        </p:spPr>
        <p:txBody>
          <a:bodyPr>
            <a:spAutoFit/>
          </a:bodyPr>
          <a:lstStyle/>
          <a:p>
            <a:r>
              <a:rPr lang="en-US" sz="3200">
                <a:solidFill>
                  <a:schemeClr val="bg1"/>
                </a:solidFill>
              </a:rPr>
              <a:t>The terrific energy released by the collapse of the star creates elements heavier than Iron, and forces electrons and protons to combine creating neutrons.</a:t>
            </a:r>
          </a:p>
          <a:p>
            <a:endParaRPr lang="en-US" sz="3200">
              <a:solidFill>
                <a:schemeClr val="bg1"/>
              </a:solidFill>
            </a:endParaRPr>
          </a:p>
          <a:p>
            <a:r>
              <a:rPr lang="en-US" sz="3200">
                <a:solidFill>
                  <a:schemeClr val="bg1"/>
                </a:solidFill>
              </a:rPr>
              <a:t>Dogs become cats.</a:t>
            </a:r>
          </a:p>
          <a:p>
            <a:r>
              <a:rPr lang="en-US" sz="3200">
                <a:solidFill>
                  <a:schemeClr val="bg1"/>
                </a:solidFill>
              </a:rPr>
              <a:t>Republicans support campaign finance reform.</a:t>
            </a:r>
          </a:p>
          <a:p>
            <a:r>
              <a:rPr lang="en-US" sz="3200">
                <a:solidFill>
                  <a:schemeClr val="bg1"/>
                </a:solidFill>
              </a:rPr>
              <a:t>Democrats vote for tax cuts.</a:t>
            </a:r>
          </a:p>
          <a:p>
            <a:endParaRPr lang="en-US" sz="3200">
              <a:solidFill>
                <a:schemeClr val="bg1"/>
              </a:solidFill>
            </a:endParaRPr>
          </a:p>
          <a:p>
            <a:r>
              <a:rPr lang="en-US" sz="3200">
                <a:solidFill>
                  <a:schemeClr val="bg1"/>
                </a:solidFill>
              </a:rPr>
              <a:t>In February of 1987, a supernova occurred in the Large Magellenic Cloud, 170,000 ly from Earth.  It was briefly visible to the naked eye.</a:t>
            </a:r>
          </a:p>
          <a:p>
            <a:r>
              <a:rPr lang="en-US" sz="3200">
                <a:solidFill>
                  <a:schemeClr val="bg1"/>
                </a:solidFill>
              </a:rPr>
              <a:t>(Assuming your eye was naked in Australia)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dissolve">
                                      <p:cBhvr>
                                        <p:cTn id="7" dur="500"/>
                                        <p:tgtEl>
                                          <p:spTgt spid="353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3283">
                                            <p:txEl>
                                              <p:pRg st="2" end="2"/>
                                            </p:txEl>
                                          </p:spTgt>
                                        </p:tgtEl>
                                        <p:attrNameLst>
                                          <p:attrName>style.visibility</p:attrName>
                                        </p:attrNameLst>
                                      </p:cBhvr>
                                      <p:to>
                                        <p:strVal val="visible"/>
                                      </p:to>
                                    </p:set>
                                    <p:animEffect transition="in" filter="dissolve">
                                      <p:cBhvr>
                                        <p:cTn id="12" dur="500"/>
                                        <p:tgtEl>
                                          <p:spTgt spid="353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3283">
                                            <p:txEl>
                                              <p:pRg st="3" end="3"/>
                                            </p:txEl>
                                          </p:spTgt>
                                        </p:tgtEl>
                                        <p:attrNameLst>
                                          <p:attrName>style.visibility</p:attrName>
                                        </p:attrNameLst>
                                      </p:cBhvr>
                                      <p:to>
                                        <p:strVal val="visible"/>
                                      </p:to>
                                    </p:set>
                                    <p:animEffect transition="in" filter="dissolve">
                                      <p:cBhvr>
                                        <p:cTn id="17" dur="500"/>
                                        <p:tgtEl>
                                          <p:spTgt spid="353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3283">
                                            <p:txEl>
                                              <p:pRg st="4" end="4"/>
                                            </p:txEl>
                                          </p:spTgt>
                                        </p:tgtEl>
                                        <p:attrNameLst>
                                          <p:attrName>style.visibility</p:attrName>
                                        </p:attrNameLst>
                                      </p:cBhvr>
                                      <p:to>
                                        <p:strVal val="visible"/>
                                      </p:to>
                                    </p:set>
                                    <p:animEffect transition="in" filter="dissolve">
                                      <p:cBhvr>
                                        <p:cTn id="22" dur="500"/>
                                        <p:tgtEl>
                                          <p:spTgt spid="3532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3283">
                                            <p:txEl>
                                              <p:pRg st="6" end="6"/>
                                            </p:txEl>
                                          </p:spTgt>
                                        </p:tgtEl>
                                        <p:attrNameLst>
                                          <p:attrName>style.visibility</p:attrName>
                                        </p:attrNameLst>
                                      </p:cBhvr>
                                      <p:to>
                                        <p:strVal val="visible"/>
                                      </p:to>
                                    </p:set>
                                    <p:animEffect transition="in" filter="dissolve">
                                      <p:cBhvr>
                                        <p:cTn id="27" dur="500"/>
                                        <p:tgtEl>
                                          <p:spTgt spid="35328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3283">
                                            <p:txEl>
                                              <p:pRg st="7" end="7"/>
                                            </p:txEl>
                                          </p:spTgt>
                                        </p:tgtEl>
                                        <p:attrNameLst>
                                          <p:attrName>style.visibility</p:attrName>
                                        </p:attrNameLst>
                                      </p:cBhvr>
                                      <p:to>
                                        <p:strVal val="visible"/>
                                      </p:to>
                                    </p:set>
                                    <p:animEffect transition="in" filter="dissolve">
                                      <p:cBhvr>
                                        <p:cTn id="32" dur="500"/>
                                        <p:tgtEl>
                                          <p:spTgt spid="353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Oval 2"/>
          <p:cNvSpPr>
            <a:spLocks noChangeArrowheads="1"/>
          </p:cNvSpPr>
          <p:nvPr/>
        </p:nvSpPr>
        <p:spPr bwMode="auto">
          <a:xfrm>
            <a:off x="2057400" y="1371600"/>
            <a:ext cx="4724400" cy="4724400"/>
          </a:xfrm>
          <a:prstGeom prst="ellipse">
            <a:avLst/>
          </a:prstGeom>
          <a:solidFill>
            <a:srgbClr val="FFFF00"/>
          </a:solidFill>
          <a:ln w="25400">
            <a:noFill/>
            <a:round/>
            <a:headEnd/>
            <a:tailEnd/>
          </a:ln>
          <a:effectLst/>
        </p:spPr>
        <p:txBody>
          <a:bodyPr wrap="none" anchor="ctr"/>
          <a:lstStyle/>
          <a:p>
            <a:endParaRPr lang="en-US"/>
          </a:p>
        </p:txBody>
      </p:sp>
      <p:sp>
        <p:nvSpPr>
          <p:cNvPr id="355331" name="Text Box 3"/>
          <p:cNvSpPr txBox="1">
            <a:spLocks noChangeArrowheads="1"/>
          </p:cNvSpPr>
          <p:nvPr/>
        </p:nvSpPr>
        <p:spPr bwMode="auto">
          <a:xfrm>
            <a:off x="762000" y="152400"/>
            <a:ext cx="6988175" cy="579438"/>
          </a:xfrm>
          <a:prstGeom prst="rect">
            <a:avLst/>
          </a:prstGeom>
          <a:noFill/>
          <a:ln w="25400">
            <a:noFill/>
            <a:miter lim="800000"/>
            <a:headEnd/>
            <a:tailEnd/>
          </a:ln>
          <a:effectLst/>
        </p:spPr>
        <p:txBody>
          <a:bodyPr wrap="none">
            <a:spAutoFit/>
          </a:bodyPr>
          <a:lstStyle/>
          <a:p>
            <a:r>
              <a:rPr lang="en-US" sz="3200" b="1" baseline="30000"/>
              <a:t>4</a:t>
            </a:r>
            <a:r>
              <a:rPr lang="en-US" sz="3200" b="1"/>
              <a:t>He accumulates in the core of the star:</a:t>
            </a:r>
          </a:p>
        </p:txBody>
      </p:sp>
      <p:grpSp>
        <p:nvGrpSpPr>
          <p:cNvPr id="355332" name="Group 4"/>
          <p:cNvGrpSpPr>
            <a:grpSpLocks/>
          </p:cNvGrpSpPr>
          <p:nvPr/>
        </p:nvGrpSpPr>
        <p:grpSpPr bwMode="auto">
          <a:xfrm>
            <a:off x="3276600" y="2590800"/>
            <a:ext cx="2209800" cy="2133600"/>
            <a:chOff x="2064" y="1632"/>
            <a:chExt cx="1392" cy="1344"/>
          </a:xfrm>
        </p:grpSpPr>
        <p:sp>
          <p:nvSpPr>
            <p:cNvPr id="355333" name="Oval 5"/>
            <p:cNvSpPr>
              <a:spLocks noChangeArrowheads="1"/>
            </p:cNvSpPr>
            <p:nvPr/>
          </p:nvSpPr>
          <p:spPr bwMode="auto">
            <a:xfrm>
              <a:off x="2337" y="1890"/>
              <a:ext cx="864" cy="864"/>
            </a:xfrm>
            <a:prstGeom prst="ellipse">
              <a:avLst/>
            </a:prstGeom>
            <a:solidFill>
              <a:srgbClr val="3366FF"/>
            </a:solidFill>
            <a:ln w="25400">
              <a:noFill/>
              <a:round/>
              <a:headEnd/>
              <a:tailEnd/>
            </a:ln>
            <a:effectLst/>
          </p:spPr>
          <p:txBody>
            <a:bodyPr wrap="none" anchor="ctr"/>
            <a:lstStyle/>
            <a:p>
              <a:endParaRPr lang="en-US"/>
            </a:p>
          </p:txBody>
        </p:sp>
        <p:sp>
          <p:nvSpPr>
            <p:cNvPr id="355334" name="Line 6"/>
            <p:cNvSpPr>
              <a:spLocks noChangeShapeType="1"/>
            </p:cNvSpPr>
            <p:nvPr/>
          </p:nvSpPr>
          <p:spPr bwMode="auto">
            <a:xfrm flipV="1">
              <a:off x="2766" y="1632"/>
              <a:ext cx="0" cy="240"/>
            </a:xfrm>
            <a:prstGeom prst="line">
              <a:avLst/>
            </a:prstGeom>
            <a:noFill/>
            <a:ln w="25400">
              <a:solidFill>
                <a:schemeClr val="tx1"/>
              </a:solidFill>
              <a:round/>
              <a:headEnd/>
              <a:tailEnd type="triangle" w="med" len="med"/>
            </a:ln>
            <a:effectLst/>
          </p:spPr>
          <p:txBody>
            <a:bodyPr/>
            <a:lstStyle/>
            <a:p>
              <a:endParaRPr lang="en-US"/>
            </a:p>
          </p:txBody>
        </p:sp>
        <p:sp>
          <p:nvSpPr>
            <p:cNvPr id="355335" name="Line 7"/>
            <p:cNvSpPr>
              <a:spLocks noChangeShapeType="1"/>
            </p:cNvSpPr>
            <p:nvPr/>
          </p:nvSpPr>
          <p:spPr bwMode="auto">
            <a:xfrm>
              <a:off x="3216" y="2331"/>
              <a:ext cx="240" cy="0"/>
            </a:xfrm>
            <a:prstGeom prst="line">
              <a:avLst/>
            </a:prstGeom>
            <a:noFill/>
            <a:ln w="25400">
              <a:solidFill>
                <a:schemeClr val="tx1"/>
              </a:solidFill>
              <a:round/>
              <a:headEnd/>
              <a:tailEnd type="triangle" w="med" len="med"/>
            </a:ln>
            <a:effectLst/>
          </p:spPr>
          <p:txBody>
            <a:bodyPr/>
            <a:lstStyle/>
            <a:p>
              <a:endParaRPr lang="en-US"/>
            </a:p>
          </p:txBody>
        </p:sp>
        <p:sp>
          <p:nvSpPr>
            <p:cNvPr id="355336" name="Line 8"/>
            <p:cNvSpPr>
              <a:spLocks noChangeShapeType="1"/>
            </p:cNvSpPr>
            <p:nvPr/>
          </p:nvSpPr>
          <p:spPr bwMode="auto">
            <a:xfrm>
              <a:off x="2784" y="2736"/>
              <a:ext cx="0" cy="240"/>
            </a:xfrm>
            <a:prstGeom prst="line">
              <a:avLst/>
            </a:prstGeom>
            <a:noFill/>
            <a:ln w="25400">
              <a:solidFill>
                <a:schemeClr val="tx1"/>
              </a:solidFill>
              <a:round/>
              <a:headEnd/>
              <a:tailEnd type="triangle" w="med" len="med"/>
            </a:ln>
            <a:effectLst/>
          </p:spPr>
          <p:txBody>
            <a:bodyPr/>
            <a:lstStyle/>
            <a:p>
              <a:endParaRPr lang="en-US"/>
            </a:p>
          </p:txBody>
        </p:sp>
        <p:sp>
          <p:nvSpPr>
            <p:cNvPr id="355337" name="Line 9"/>
            <p:cNvSpPr>
              <a:spLocks noChangeShapeType="1"/>
            </p:cNvSpPr>
            <p:nvPr/>
          </p:nvSpPr>
          <p:spPr bwMode="auto">
            <a:xfrm flipH="1">
              <a:off x="2064" y="2322"/>
              <a:ext cx="288" cy="0"/>
            </a:xfrm>
            <a:prstGeom prst="line">
              <a:avLst/>
            </a:prstGeom>
            <a:noFill/>
            <a:ln w="25400">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5332"/>
                                        </p:tgtEl>
                                        <p:attrNameLst>
                                          <p:attrName>style.visibility</p:attrName>
                                        </p:attrNameLst>
                                      </p:cBhvr>
                                      <p:to>
                                        <p:strVal val="visible"/>
                                      </p:to>
                                    </p:set>
                                    <p:anim calcmode="lin" valueType="num">
                                      <p:cBhvr>
                                        <p:cTn id="7" dur="500" fill="hold"/>
                                        <p:tgtEl>
                                          <p:spTgt spid="355332"/>
                                        </p:tgtEl>
                                        <p:attrNameLst>
                                          <p:attrName>ppt_w</p:attrName>
                                        </p:attrNameLst>
                                      </p:cBhvr>
                                      <p:tavLst>
                                        <p:tav tm="0">
                                          <p:val>
                                            <p:fltVal val="0"/>
                                          </p:val>
                                        </p:tav>
                                        <p:tav tm="100000">
                                          <p:val>
                                            <p:strVal val="#ppt_w"/>
                                          </p:val>
                                        </p:tav>
                                      </p:tavLst>
                                    </p:anim>
                                    <p:anim calcmode="lin" valueType="num">
                                      <p:cBhvr>
                                        <p:cTn id="8" dur="500" fill="hold"/>
                                        <p:tgtEl>
                                          <p:spTgt spid="355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304800" y="228600"/>
            <a:ext cx="8423275" cy="2287588"/>
          </a:xfrm>
          <a:prstGeom prst="rect">
            <a:avLst/>
          </a:prstGeom>
          <a:noFill/>
          <a:ln w="9525">
            <a:noFill/>
            <a:miter lim="800000"/>
            <a:headEnd/>
            <a:tailEnd/>
          </a:ln>
          <a:effectLst/>
        </p:spPr>
        <p:txBody>
          <a:bodyPr>
            <a:spAutoFit/>
          </a:bodyPr>
          <a:lstStyle/>
          <a:p>
            <a:r>
              <a:rPr lang="en-US" sz="4800"/>
              <a:t>What is the recession rate of a galaxy that is 26 Mpc away? </a:t>
            </a:r>
          </a:p>
          <a:p>
            <a:r>
              <a:rPr lang="en-US" sz="4800"/>
              <a:t>(Use H = </a:t>
            </a:r>
            <a:r>
              <a:rPr lang="en-US" sz="4400"/>
              <a:t>50 </a:t>
            </a:r>
            <a:r>
              <a:rPr lang="en-US" sz="4400" baseline="30000"/>
              <a:t>km/s</a:t>
            </a:r>
            <a:r>
              <a:rPr lang="en-US" sz="4400"/>
              <a:t>/</a:t>
            </a:r>
            <a:r>
              <a:rPr lang="en-US" sz="4400" baseline="-25000"/>
              <a:t>Mpc </a:t>
            </a:r>
            <a:r>
              <a:rPr lang="en-US" sz="4800"/>
              <a:t>)</a:t>
            </a:r>
          </a:p>
        </p:txBody>
      </p:sp>
      <p:sp>
        <p:nvSpPr>
          <p:cNvPr id="260099" name="Text Box 3"/>
          <p:cNvSpPr txBox="1">
            <a:spLocks noChangeArrowheads="1"/>
          </p:cNvSpPr>
          <p:nvPr/>
        </p:nvSpPr>
        <p:spPr bwMode="auto">
          <a:xfrm>
            <a:off x="152400" y="6553200"/>
            <a:ext cx="823913" cy="274638"/>
          </a:xfrm>
          <a:prstGeom prst="rect">
            <a:avLst/>
          </a:prstGeom>
          <a:noFill/>
          <a:ln w="9525">
            <a:noFill/>
            <a:miter lim="800000"/>
            <a:headEnd/>
            <a:tailEnd/>
          </a:ln>
          <a:effectLst/>
        </p:spPr>
        <p:txBody>
          <a:bodyPr wrap="none">
            <a:spAutoFit/>
          </a:bodyPr>
          <a:lstStyle/>
          <a:p>
            <a:pPr>
              <a:spcBef>
                <a:spcPct val="30000"/>
              </a:spcBef>
            </a:pPr>
            <a:r>
              <a:rPr lang="en-US" sz="1200"/>
              <a:t>1300 km/s</a:t>
            </a:r>
          </a:p>
        </p:txBody>
      </p:sp>
      <p:sp>
        <p:nvSpPr>
          <p:cNvPr id="260100" name="Text Box 4"/>
          <p:cNvSpPr txBox="1">
            <a:spLocks noChangeArrowheads="1"/>
          </p:cNvSpPr>
          <p:nvPr/>
        </p:nvSpPr>
        <p:spPr bwMode="auto">
          <a:xfrm>
            <a:off x="228600" y="2819400"/>
            <a:ext cx="8686800" cy="762000"/>
          </a:xfrm>
          <a:prstGeom prst="rect">
            <a:avLst/>
          </a:prstGeom>
          <a:noFill/>
          <a:ln w="9525">
            <a:noFill/>
            <a:miter lim="800000"/>
            <a:headEnd/>
            <a:tailEnd/>
          </a:ln>
          <a:effectLst/>
        </p:spPr>
        <p:txBody>
          <a:bodyPr>
            <a:spAutoFit/>
          </a:bodyPr>
          <a:lstStyle/>
          <a:p>
            <a:pPr>
              <a:spcBef>
                <a:spcPct val="30000"/>
              </a:spcBef>
            </a:pPr>
            <a:r>
              <a:rPr lang="en-US" sz="4000"/>
              <a:t>26 Mpc*(</a:t>
            </a:r>
            <a:r>
              <a:rPr lang="en-US" sz="4400"/>
              <a:t>50 </a:t>
            </a:r>
            <a:r>
              <a:rPr lang="en-US" sz="4400" baseline="30000"/>
              <a:t>km/s</a:t>
            </a:r>
            <a:r>
              <a:rPr lang="en-US" sz="4400"/>
              <a:t>/</a:t>
            </a:r>
            <a:r>
              <a:rPr lang="en-US" sz="4400" baseline="-25000"/>
              <a:t>Mpc</a:t>
            </a:r>
            <a:r>
              <a:rPr lang="en-US" sz="4000"/>
              <a:t>) = 1300 km/s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533400" y="206375"/>
            <a:ext cx="4887913" cy="823913"/>
          </a:xfrm>
          <a:prstGeom prst="rect">
            <a:avLst/>
          </a:prstGeom>
          <a:noFill/>
          <a:ln w="9525">
            <a:noFill/>
            <a:miter lim="800000"/>
            <a:headEnd/>
            <a:tailEnd/>
          </a:ln>
          <a:effectLst/>
        </p:spPr>
        <p:txBody>
          <a:bodyPr wrap="none">
            <a:spAutoFit/>
          </a:bodyPr>
          <a:lstStyle/>
          <a:p>
            <a:r>
              <a:rPr lang="en-US" sz="4800"/>
              <a:t>The death of a star:</a:t>
            </a:r>
          </a:p>
        </p:txBody>
      </p:sp>
      <p:sp>
        <p:nvSpPr>
          <p:cNvPr id="356355" name="Text Box 3"/>
          <p:cNvSpPr txBox="1">
            <a:spLocks noChangeArrowheads="1"/>
          </p:cNvSpPr>
          <p:nvPr/>
        </p:nvSpPr>
        <p:spPr bwMode="auto">
          <a:xfrm>
            <a:off x="1219200" y="1143000"/>
            <a:ext cx="7162800" cy="4478338"/>
          </a:xfrm>
          <a:prstGeom prst="rect">
            <a:avLst/>
          </a:prstGeom>
          <a:noFill/>
          <a:ln w="9525">
            <a:noFill/>
            <a:miter lim="800000"/>
            <a:headEnd/>
            <a:tailEnd/>
          </a:ln>
          <a:effectLst/>
        </p:spPr>
        <p:txBody>
          <a:bodyPr>
            <a:spAutoFit/>
          </a:bodyPr>
          <a:lstStyle/>
          <a:p>
            <a:pPr marL="457200" indent="-457200">
              <a:buFontTx/>
              <a:buAutoNum type="arabicPeriod"/>
            </a:pPr>
            <a:r>
              <a:rPr lang="en-US" sz="3200">
                <a:cs typeface="Times New Roman" charset="0"/>
              </a:rPr>
              <a:t>Helium displaces Hydrogen in core</a:t>
            </a:r>
          </a:p>
          <a:p>
            <a:pPr marL="457200" indent="-457200">
              <a:buFontTx/>
              <a:buAutoNum type="arabicPeriod"/>
            </a:pPr>
            <a:r>
              <a:rPr lang="en-US" sz="3200">
                <a:cs typeface="Times New Roman" charset="0"/>
              </a:rPr>
              <a:t>Star Cools</a:t>
            </a:r>
          </a:p>
          <a:p>
            <a:pPr marL="457200" indent="-457200">
              <a:buFontTx/>
              <a:buAutoNum type="arabicPeriod"/>
            </a:pPr>
            <a:r>
              <a:rPr lang="en-US" sz="3200">
                <a:cs typeface="Times New Roman" charset="0"/>
              </a:rPr>
              <a:t>Heat energy no longer balances gravity.</a:t>
            </a:r>
          </a:p>
          <a:p>
            <a:pPr marL="457200" indent="-457200">
              <a:buFontTx/>
              <a:buAutoNum type="arabicPeriod"/>
            </a:pPr>
            <a:r>
              <a:rPr lang="en-US" sz="3200">
                <a:cs typeface="Times New Roman" charset="0"/>
              </a:rPr>
              <a:t>Gravity collapses the He core.</a:t>
            </a:r>
            <a:endParaRPr lang="en-US" sz="4000">
              <a:cs typeface="Times New Roman" charset="0"/>
            </a:endParaRPr>
          </a:p>
          <a:p>
            <a:pPr marL="457200" indent="-457200">
              <a:buFontTx/>
              <a:buAutoNum type="arabicPeriod"/>
            </a:pPr>
            <a:r>
              <a:rPr lang="en-US" sz="3200">
                <a:cs typeface="Times New Roman" charset="0"/>
              </a:rPr>
              <a:t>Implosion spurs hydrogen fusion</a:t>
            </a:r>
          </a:p>
          <a:p>
            <a:pPr marL="457200" indent="-457200">
              <a:buFontTx/>
              <a:buAutoNum type="arabicPeriod"/>
            </a:pPr>
            <a:r>
              <a:rPr lang="en-US" sz="3200">
                <a:cs typeface="Times New Roman" charset="0"/>
              </a:rPr>
              <a:t>Star is puffed up</a:t>
            </a:r>
          </a:p>
          <a:p>
            <a:pPr marL="457200" indent="-457200">
              <a:buFontTx/>
              <a:buAutoNum type="arabicPeriod"/>
            </a:pPr>
            <a:r>
              <a:rPr lang="en-US" sz="3200">
                <a:cs typeface="Times New Roman" charset="0"/>
              </a:rPr>
              <a:t>It is now a Red Giant </a:t>
            </a:r>
          </a:p>
          <a:p>
            <a:pPr marL="457200" indent="-457200">
              <a:buFontTx/>
              <a:buAutoNum type="arabicPeriod"/>
            </a:pPr>
            <a:r>
              <a:rPr lang="en-US" sz="3200"/>
              <a:t> Sun expands orbit of Venus or Earth </a:t>
            </a:r>
          </a:p>
          <a:p>
            <a:pPr marL="457200" indent="-457200">
              <a:buFontTx/>
              <a:buAutoNum type="arabicPeriod"/>
            </a:pPr>
            <a:r>
              <a:rPr lang="en-US" sz="3200"/>
              <a:t> Star 8 solar masses -&gt; 1 or 2 residual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wipe(left)">
                                      <p:cBhvr>
                                        <p:cTn id="7" dur="500"/>
                                        <p:tgtEl>
                                          <p:spTgt spid="356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6355">
                                            <p:txEl>
                                              <p:pRg st="1" end="1"/>
                                            </p:txEl>
                                          </p:spTgt>
                                        </p:tgtEl>
                                        <p:attrNameLst>
                                          <p:attrName>style.visibility</p:attrName>
                                        </p:attrNameLst>
                                      </p:cBhvr>
                                      <p:to>
                                        <p:strVal val="visible"/>
                                      </p:to>
                                    </p:set>
                                    <p:animEffect transition="in" filter="wipe(left)">
                                      <p:cBhvr>
                                        <p:cTn id="12" dur="500"/>
                                        <p:tgtEl>
                                          <p:spTgt spid="356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6355">
                                            <p:txEl>
                                              <p:pRg st="2" end="2"/>
                                            </p:txEl>
                                          </p:spTgt>
                                        </p:tgtEl>
                                        <p:attrNameLst>
                                          <p:attrName>style.visibility</p:attrName>
                                        </p:attrNameLst>
                                      </p:cBhvr>
                                      <p:to>
                                        <p:strVal val="visible"/>
                                      </p:to>
                                    </p:set>
                                    <p:animEffect transition="in" filter="wipe(left)">
                                      <p:cBhvr>
                                        <p:cTn id="17" dur="500"/>
                                        <p:tgtEl>
                                          <p:spTgt spid="356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6355">
                                            <p:txEl>
                                              <p:pRg st="3" end="3"/>
                                            </p:txEl>
                                          </p:spTgt>
                                        </p:tgtEl>
                                        <p:attrNameLst>
                                          <p:attrName>style.visibility</p:attrName>
                                        </p:attrNameLst>
                                      </p:cBhvr>
                                      <p:to>
                                        <p:strVal val="visible"/>
                                      </p:to>
                                    </p:set>
                                    <p:animEffect transition="in" filter="wipe(left)">
                                      <p:cBhvr>
                                        <p:cTn id="22" dur="500"/>
                                        <p:tgtEl>
                                          <p:spTgt spid="356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6355">
                                            <p:txEl>
                                              <p:pRg st="4" end="4"/>
                                            </p:txEl>
                                          </p:spTgt>
                                        </p:tgtEl>
                                        <p:attrNameLst>
                                          <p:attrName>style.visibility</p:attrName>
                                        </p:attrNameLst>
                                      </p:cBhvr>
                                      <p:to>
                                        <p:strVal val="visible"/>
                                      </p:to>
                                    </p:set>
                                    <p:animEffect transition="in" filter="wipe(left)">
                                      <p:cBhvr>
                                        <p:cTn id="27" dur="500"/>
                                        <p:tgtEl>
                                          <p:spTgt spid="356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6355">
                                            <p:txEl>
                                              <p:pRg st="5" end="5"/>
                                            </p:txEl>
                                          </p:spTgt>
                                        </p:tgtEl>
                                        <p:attrNameLst>
                                          <p:attrName>style.visibility</p:attrName>
                                        </p:attrNameLst>
                                      </p:cBhvr>
                                      <p:to>
                                        <p:strVal val="visible"/>
                                      </p:to>
                                    </p:set>
                                    <p:animEffect transition="in" filter="wipe(left)">
                                      <p:cBhvr>
                                        <p:cTn id="32" dur="500"/>
                                        <p:tgtEl>
                                          <p:spTgt spid="356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6355">
                                            <p:txEl>
                                              <p:pRg st="6" end="6"/>
                                            </p:txEl>
                                          </p:spTgt>
                                        </p:tgtEl>
                                        <p:attrNameLst>
                                          <p:attrName>style.visibility</p:attrName>
                                        </p:attrNameLst>
                                      </p:cBhvr>
                                      <p:to>
                                        <p:strVal val="visible"/>
                                      </p:to>
                                    </p:set>
                                    <p:animEffect transition="in" filter="wipe(left)">
                                      <p:cBhvr>
                                        <p:cTn id="37" dur="500"/>
                                        <p:tgtEl>
                                          <p:spTgt spid="356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6355">
                                            <p:txEl>
                                              <p:pRg st="7" end="7"/>
                                            </p:txEl>
                                          </p:spTgt>
                                        </p:tgtEl>
                                        <p:attrNameLst>
                                          <p:attrName>style.visibility</p:attrName>
                                        </p:attrNameLst>
                                      </p:cBhvr>
                                      <p:to>
                                        <p:strVal val="visible"/>
                                      </p:to>
                                    </p:set>
                                    <p:animEffect transition="in" filter="wipe(left)">
                                      <p:cBhvr>
                                        <p:cTn id="42" dur="500"/>
                                        <p:tgtEl>
                                          <p:spTgt spid="356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6355">
                                            <p:txEl>
                                              <p:pRg st="8" end="8"/>
                                            </p:txEl>
                                          </p:spTgt>
                                        </p:tgtEl>
                                        <p:attrNameLst>
                                          <p:attrName>style.visibility</p:attrName>
                                        </p:attrNameLst>
                                      </p:cBhvr>
                                      <p:to>
                                        <p:strVal val="visible"/>
                                      </p:to>
                                    </p:set>
                                    <p:animEffect transition="in" filter="wipe(left)">
                                      <p:cBhvr>
                                        <p:cTn id="47" dur="500"/>
                                        <p:tgtEl>
                                          <p:spTgt spid="356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bldLvl="4"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533400" y="206375"/>
            <a:ext cx="6242050" cy="823913"/>
          </a:xfrm>
          <a:prstGeom prst="rect">
            <a:avLst/>
          </a:prstGeom>
          <a:noFill/>
          <a:ln w="9525">
            <a:noFill/>
            <a:miter lim="800000"/>
            <a:headEnd/>
            <a:tailEnd/>
          </a:ln>
          <a:effectLst/>
        </p:spPr>
        <p:txBody>
          <a:bodyPr wrap="none">
            <a:spAutoFit/>
          </a:bodyPr>
          <a:lstStyle/>
          <a:p>
            <a:r>
              <a:rPr lang="en-US" sz="4800"/>
              <a:t>Collapse of the He Core:</a:t>
            </a:r>
          </a:p>
        </p:txBody>
      </p:sp>
      <p:pic>
        <p:nvPicPr>
          <p:cNvPr id="357379" name="Picture 3" descr="hr_redgiant"/>
          <p:cNvPicPr>
            <a:picLocks noChangeAspect="1" noChangeArrowheads="1"/>
          </p:cNvPicPr>
          <p:nvPr/>
        </p:nvPicPr>
        <p:blipFill>
          <a:blip r:embed="rId2" cstate="print"/>
          <a:srcRect/>
          <a:stretch>
            <a:fillRect/>
          </a:stretch>
        </p:blipFill>
        <p:spPr bwMode="auto">
          <a:xfrm>
            <a:off x="838200" y="990600"/>
            <a:ext cx="6629400" cy="5583238"/>
          </a:xfrm>
          <a:prstGeom prst="rect">
            <a:avLst/>
          </a:prstGeom>
          <a:noFill/>
        </p:spPr>
      </p:pic>
      <p:grpSp>
        <p:nvGrpSpPr>
          <p:cNvPr id="357380" name="Group 4"/>
          <p:cNvGrpSpPr>
            <a:grpSpLocks/>
          </p:cNvGrpSpPr>
          <p:nvPr/>
        </p:nvGrpSpPr>
        <p:grpSpPr bwMode="auto">
          <a:xfrm>
            <a:off x="4267200" y="4038600"/>
            <a:ext cx="2273300" cy="808038"/>
            <a:chOff x="2688" y="2544"/>
            <a:chExt cx="1432" cy="509"/>
          </a:xfrm>
        </p:grpSpPr>
        <p:sp>
          <p:nvSpPr>
            <p:cNvPr id="357381" name="Line 5"/>
            <p:cNvSpPr>
              <a:spLocks noChangeShapeType="1"/>
            </p:cNvSpPr>
            <p:nvPr/>
          </p:nvSpPr>
          <p:spPr bwMode="auto">
            <a:xfrm>
              <a:off x="2784" y="2544"/>
              <a:ext cx="912" cy="0"/>
            </a:xfrm>
            <a:prstGeom prst="line">
              <a:avLst/>
            </a:prstGeom>
            <a:noFill/>
            <a:ln w="28575">
              <a:solidFill>
                <a:schemeClr val="tx1"/>
              </a:solidFill>
              <a:round/>
              <a:headEnd/>
              <a:tailEnd type="triangle" w="med" len="med"/>
            </a:ln>
            <a:effectLst/>
          </p:spPr>
          <p:txBody>
            <a:bodyPr/>
            <a:lstStyle/>
            <a:p>
              <a:endParaRPr lang="en-US"/>
            </a:p>
          </p:txBody>
        </p:sp>
        <p:sp>
          <p:nvSpPr>
            <p:cNvPr id="357382" name="Text Box 6"/>
            <p:cNvSpPr txBox="1">
              <a:spLocks noChangeArrowheads="1"/>
            </p:cNvSpPr>
            <p:nvPr/>
          </p:nvSpPr>
          <p:spPr bwMode="auto">
            <a:xfrm>
              <a:off x="2688" y="2688"/>
              <a:ext cx="1432" cy="365"/>
            </a:xfrm>
            <a:prstGeom prst="rect">
              <a:avLst/>
            </a:prstGeom>
            <a:solidFill>
              <a:schemeClr val="bg1"/>
            </a:solidFill>
            <a:ln w="9525">
              <a:noFill/>
              <a:miter lim="800000"/>
              <a:headEnd/>
              <a:tailEnd/>
            </a:ln>
            <a:effectLst/>
          </p:spPr>
          <p:txBody>
            <a:bodyPr wrap="none">
              <a:spAutoFit/>
            </a:bodyPr>
            <a:lstStyle/>
            <a:p>
              <a:r>
                <a:rPr lang="en-US" sz="3200" b="1"/>
                <a:t>Cools Down</a:t>
              </a:r>
            </a:p>
          </p:txBody>
        </p:sp>
      </p:grpSp>
      <p:grpSp>
        <p:nvGrpSpPr>
          <p:cNvPr id="357383" name="Group 7"/>
          <p:cNvGrpSpPr>
            <a:grpSpLocks/>
          </p:cNvGrpSpPr>
          <p:nvPr/>
        </p:nvGrpSpPr>
        <p:grpSpPr bwMode="auto">
          <a:xfrm>
            <a:off x="5924550" y="2038350"/>
            <a:ext cx="1868488" cy="2057400"/>
            <a:chOff x="3732" y="1284"/>
            <a:chExt cx="1177" cy="1296"/>
          </a:xfrm>
        </p:grpSpPr>
        <p:sp>
          <p:nvSpPr>
            <p:cNvPr id="357384" name="Line 8"/>
            <p:cNvSpPr>
              <a:spLocks noChangeShapeType="1"/>
            </p:cNvSpPr>
            <p:nvPr/>
          </p:nvSpPr>
          <p:spPr bwMode="auto">
            <a:xfrm flipV="1">
              <a:off x="3732" y="1284"/>
              <a:ext cx="0" cy="1296"/>
            </a:xfrm>
            <a:prstGeom prst="line">
              <a:avLst/>
            </a:prstGeom>
            <a:noFill/>
            <a:ln w="28575">
              <a:solidFill>
                <a:schemeClr val="tx1"/>
              </a:solidFill>
              <a:round/>
              <a:headEnd/>
              <a:tailEnd type="triangle" w="med" len="med"/>
            </a:ln>
            <a:effectLst/>
          </p:spPr>
          <p:txBody>
            <a:bodyPr/>
            <a:lstStyle/>
            <a:p>
              <a:endParaRPr lang="en-US"/>
            </a:p>
          </p:txBody>
        </p:sp>
        <p:sp>
          <p:nvSpPr>
            <p:cNvPr id="357385" name="Text Box 9"/>
            <p:cNvSpPr txBox="1">
              <a:spLocks noChangeArrowheads="1"/>
            </p:cNvSpPr>
            <p:nvPr/>
          </p:nvSpPr>
          <p:spPr bwMode="auto">
            <a:xfrm>
              <a:off x="3840" y="1824"/>
              <a:ext cx="1069" cy="365"/>
            </a:xfrm>
            <a:prstGeom prst="rect">
              <a:avLst/>
            </a:prstGeom>
            <a:solidFill>
              <a:schemeClr val="bg1"/>
            </a:solidFill>
            <a:ln w="9525">
              <a:noFill/>
              <a:miter lim="800000"/>
              <a:headEnd/>
              <a:tailEnd/>
            </a:ln>
            <a:effectLst/>
          </p:spPr>
          <p:txBody>
            <a:bodyPr wrap="none">
              <a:spAutoFit/>
            </a:bodyPr>
            <a:lstStyle/>
            <a:p>
              <a:r>
                <a:rPr lang="en-US" sz="3200" b="1"/>
                <a:t>Expands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additive="base">
                                        <p:cTn id="7" dur="500" fill="hold"/>
                                        <p:tgtEl>
                                          <p:spTgt spid="357380"/>
                                        </p:tgtEl>
                                        <p:attrNameLst>
                                          <p:attrName>ppt_x</p:attrName>
                                        </p:attrNameLst>
                                      </p:cBhvr>
                                      <p:tavLst>
                                        <p:tav tm="0">
                                          <p:val>
                                            <p:strVal val="0-#ppt_w/2"/>
                                          </p:val>
                                        </p:tav>
                                        <p:tav tm="100000">
                                          <p:val>
                                            <p:strVal val="#ppt_x"/>
                                          </p:val>
                                        </p:tav>
                                      </p:tavLst>
                                    </p:anim>
                                    <p:anim calcmode="lin" valueType="num">
                                      <p:cBhvr additive="base">
                                        <p:cTn id="8" dur="500" fill="hold"/>
                                        <p:tgtEl>
                                          <p:spTgt spid="3573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7383"/>
                                        </p:tgtEl>
                                        <p:attrNameLst>
                                          <p:attrName>style.visibility</p:attrName>
                                        </p:attrNameLst>
                                      </p:cBhvr>
                                      <p:to>
                                        <p:strVal val="visible"/>
                                      </p:to>
                                    </p:set>
                                    <p:anim calcmode="lin" valueType="num">
                                      <p:cBhvr additive="base">
                                        <p:cTn id="13" dur="500" fill="hold"/>
                                        <p:tgtEl>
                                          <p:spTgt spid="357383"/>
                                        </p:tgtEl>
                                        <p:attrNameLst>
                                          <p:attrName>ppt_x</p:attrName>
                                        </p:attrNameLst>
                                      </p:cBhvr>
                                      <p:tavLst>
                                        <p:tav tm="0">
                                          <p:val>
                                            <p:strVal val="#ppt_x"/>
                                          </p:val>
                                        </p:tav>
                                        <p:tav tm="100000">
                                          <p:val>
                                            <p:strVal val="#ppt_x"/>
                                          </p:val>
                                        </p:tav>
                                      </p:tavLst>
                                    </p:anim>
                                    <p:anim calcmode="lin" valueType="num">
                                      <p:cBhvr additive="base">
                                        <p:cTn id="14" dur="500" fill="hold"/>
                                        <p:tgtEl>
                                          <p:spTgt spid="357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hr_redgiant"/>
          <p:cNvPicPr>
            <a:picLocks noChangeAspect="1" noChangeArrowheads="1"/>
          </p:cNvPicPr>
          <p:nvPr/>
        </p:nvPicPr>
        <p:blipFill>
          <a:blip r:embed="rId2" cstate="print"/>
          <a:srcRect/>
          <a:stretch>
            <a:fillRect/>
          </a:stretch>
        </p:blipFill>
        <p:spPr bwMode="auto">
          <a:xfrm>
            <a:off x="609600" y="228600"/>
            <a:ext cx="8001000" cy="6537325"/>
          </a:xfrm>
          <a:prstGeom prst="rect">
            <a:avLst/>
          </a:prstGeom>
          <a:noFill/>
        </p:spPr>
      </p:pic>
      <p:sp>
        <p:nvSpPr>
          <p:cNvPr id="358403" name="Text Box 3"/>
          <p:cNvSpPr txBox="1">
            <a:spLocks noChangeArrowheads="1"/>
          </p:cNvSpPr>
          <p:nvPr/>
        </p:nvSpPr>
        <p:spPr bwMode="auto">
          <a:xfrm>
            <a:off x="152400" y="0"/>
            <a:ext cx="1582738" cy="823913"/>
          </a:xfrm>
          <a:prstGeom prst="rect">
            <a:avLst/>
          </a:prstGeom>
          <a:solidFill>
            <a:schemeClr val="bg1"/>
          </a:solidFill>
          <a:ln w="9525">
            <a:noFill/>
            <a:miter lim="800000"/>
            <a:headEnd/>
            <a:tailEnd/>
          </a:ln>
          <a:effectLst/>
        </p:spPr>
        <p:txBody>
          <a:bodyPr wrap="none">
            <a:spAutoFit/>
          </a:bodyPr>
          <a:lstStyle/>
          <a:p>
            <a:r>
              <a:rPr lang="en-US" sz="4000"/>
              <a:t>So far</a:t>
            </a:r>
            <a:r>
              <a:rPr lang="en-US" sz="4800"/>
              <a:t>:</a:t>
            </a:r>
          </a:p>
        </p:txBody>
      </p:sp>
      <p:grpSp>
        <p:nvGrpSpPr>
          <p:cNvPr id="358404" name="Group 4"/>
          <p:cNvGrpSpPr>
            <a:grpSpLocks/>
          </p:cNvGrpSpPr>
          <p:nvPr/>
        </p:nvGrpSpPr>
        <p:grpSpPr bwMode="auto">
          <a:xfrm>
            <a:off x="4800600" y="3810000"/>
            <a:ext cx="4208463" cy="1889125"/>
            <a:chOff x="3024" y="2400"/>
            <a:chExt cx="3958" cy="779"/>
          </a:xfrm>
        </p:grpSpPr>
        <p:sp>
          <p:nvSpPr>
            <p:cNvPr id="358405" name="Text Box 5"/>
            <p:cNvSpPr txBox="1">
              <a:spLocks noChangeArrowheads="1"/>
            </p:cNvSpPr>
            <p:nvPr/>
          </p:nvSpPr>
          <p:spPr bwMode="auto">
            <a:xfrm>
              <a:off x="3024" y="2928"/>
              <a:ext cx="3958" cy="251"/>
            </a:xfrm>
            <a:prstGeom prst="rect">
              <a:avLst/>
            </a:prstGeom>
            <a:solidFill>
              <a:schemeClr val="bg1"/>
            </a:solidFill>
            <a:ln w="28575">
              <a:solidFill>
                <a:schemeClr val="tx1"/>
              </a:solidFill>
              <a:miter lim="800000"/>
              <a:headEnd/>
              <a:tailEnd/>
            </a:ln>
            <a:effectLst/>
          </p:spPr>
          <p:txBody>
            <a:bodyPr wrap="none">
              <a:spAutoFit/>
            </a:bodyPr>
            <a:lstStyle/>
            <a:p>
              <a:r>
                <a:rPr lang="en-US" sz="3200" b="1"/>
                <a:t>Hydrogen Fusion stops</a:t>
              </a:r>
            </a:p>
          </p:txBody>
        </p:sp>
        <p:sp>
          <p:nvSpPr>
            <p:cNvPr id="358406" name="Line 6"/>
            <p:cNvSpPr>
              <a:spLocks noChangeShapeType="1"/>
            </p:cNvSpPr>
            <p:nvPr/>
          </p:nvSpPr>
          <p:spPr bwMode="auto">
            <a:xfrm flipH="1" flipV="1">
              <a:off x="3120" y="2400"/>
              <a:ext cx="336" cy="528"/>
            </a:xfrm>
            <a:prstGeom prst="line">
              <a:avLst/>
            </a:prstGeom>
            <a:noFill/>
            <a:ln w="28575">
              <a:solidFill>
                <a:schemeClr val="tx1"/>
              </a:solidFill>
              <a:round/>
              <a:headEnd/>
              <a:tailEnd type="triangle" w="med" len="med"/>
            </a:ln>
            <a:effectLst/>
          </p:spPr>
          <p:txBody>
            <a:bodyPr/>
            <a:lstStyle/>
            <a:p>
              <a:endParaRPr lang="en-US"/>
            </a:p>
          </p:txBody>
        </p:sp>
      </p:grpSp>
      <p:grpSp>
        <p:nvGrpSpPr>
          <p:cNvPr id="358407" name="Group 7"/>
          <p:cNvGrpSpPr>
            <a:grpSpLocks/>
          </p:cNvGrpSpPr>
          <p:nvPr/>
        </p:nvGrpSpPr>
        <p:grpSpPr bwMode="auto">
          <a:xfrm>
            <a:off x="6019800" y="457200"/>
            <a:ext cx="2925763" cy="1524000"/>
            <a:chOff x="3792" y="288"/>
            <a:chExt cx="1843" cy="960"/>
          </a:xfrm>
        </p:grpSpPr>
        <p:sp>
          <p:nvSpPr>
            <p:cNvPr id="358408" name="Text Box 8"/>
            <p:cNvSpPr txBox="1">
              <a:spLocks noChangeArrowheads="1"/>
            </p:cNvSpPr>
            <p:nvPr/>
          </p:nvSpPr>
          <p:spPr bwMode="auto">
            <a:xfrm>
              <a:off x="3888" y="288"/>
              <a:ext cx="1747" cy="383"/>
            </a:xfrm>
            <a:prstGeom prst="rect">
              <a:avLst/>
            </a:prstGeom>
            <a:solidFill>
              <a:schemeClr val="bg1"/>
            </a:solidFill>
            <a:ln w="28575">
              <a:solidFill>
                <a:schemeClr val="tx1"/>
              </a:solidFill>
              <a:miter lim="800000"/>
              <a:headEnd/>
              <a:tailEnd/>
            </a:ln>
            <a:effectLst/>
          </p:spPr>
          <p:txBody>
            <a:bodyPr wrap="none">
              <a:spAutoFit/>
            </a:bodyPr>
            <a:lstStyle/>
            <a:p>
              <a:r>
                <a:rPr lang="en-US" sz="3200" b="1"/>
                <a:t>Helium Fusion</a:t>
              </a:r>
            </a:p>
          </p:txBody>
        </p:sp>
        <p:sp>
          <p:nvSpPr>
            <p:cNvPr id="358409" name="Line 9"/>
            <p:cNvSpPr>
              <a:spLocks noChangeShapeType="1"/>
            </p:cNvSpPr>
            <p:nvPr/>
          </p:nvSpPr>
          <p:spPr bwMode="auto">
            <a:xfrm flipH="1">
              <a:off x="3792" y="672"/>
              <a:ext cx="192" cy="576"/>
            </a:xfrm>
            <a:prstGeom prst="line">
              <a:avLst/>
            </a:prstGeom>
            <a:noFill/>
            <a:ln w="28575">
              <a:solidFill>
                <a:schemeClr val="tx1"/>
              </a:solidFill>
              <a:round/>
              <a:headEnd/>
              <a:tailEnd type="triangle" w="med" len="med"/>
            </a:ln>
            <a:effectLst/>
          </p:spPr>
          <p:txBody>
            <a:bodyPr/>
            <a:lstStyle/>
            <a:p>
              <a:endParaRPr lang="en-US"/>
            </a:p>
          </p:txBody>
        </p:sp>
      </p:grpSp>
      <p:grpSp>
        <p:nvGrpSpPr>
          <p:cNvPr id="358410" name="Group 10"/>
          <p:cNvGrpSpPr>
            <a:grpSpLocks/>
          </p:cNvGrpSpPr>
          <p:nvPr/>
        </p:nvGrpSpPr>
        <p:grpSpPr bwMode="auto">
          <a:xfrm>
            <a:off x="1828800" y="381000"/>
            <a:ext cx="3581400" cy="1066800"/>
            <a:chOff x="1152" y="240"/>
            <a:chExt cx="2256" cy="672"/>
          </a:xfrm>
        </p:grpSpPr>
        <p:sp>
          <p:nvSpPr>
            <p:cNvPr id="358411" name="Text Box 11"/>
            <p:cNvSpPr txBox="1">
              <a:spLocks noChangeArrowheads="1"/>
            </p:cNvSpPr>
            <p:nvPr/>
          </p:nvSpPr>
          <p:spPr bwMode="auto">
            <a:xfrm>
              <a:off x="1152" y="240"/>
              <a:ext cx="2133" cy="383"/>
            </a:xfrm>
            <a:prstGeom prst="rect">
              <a:avLst/>
            </a:prstGeom>
            <a:solidFill>
              <a:schemeClr val="bg1"/>
            </a:solidFill>
            <a:ln w="28575">
              <a:solidFill>
                <a:schemeClr val="tx1"/>
              </a:solidFill>
              <a:miter lim="800000"/>
              <a:headEnd/>
              <a:tailEnd/>
            </a:ln>
            <a:effectLst/>
          </p:spPr>
          <p:txBody>
            <a:bodyPr wrap="none">
              <a:spAutoFit/>
            </a:bodyPr>
            <a:lstStyle/>
            <a:p>
              <a:r>
                <a:rPr lang="en-US" sz="3200" b="1"/>
                <a:t>Collapse of C core</a:t>
              </a:r>
            </a:p>
          </p:txBody>
        </p:sp>
        <p:sp>
          <p:nvSpPr>
            <p:cNvPr id="358412" name="Line 12"/>
            <p:cNvSpPr>
              <a:spLocks noChangeShapeType="1"/>
            </p:cNvSpPr>
            <p:nvPr/>
          </p:nvSpPr>
          <p:spPr bwMode="auto">
            <a:xfrm>
              <a:off x="3216" y="624"/>
              <a:ext cx="192" cy="288"/>
            </a:xfrm>
            <a:prstGeom prst="line">
              <a:avLst/>
            </a:prstGeom>
            <a:noFill/>
            <a:ln w="28575">
              <a:solidFill>
                <a:schemeClr val="tx1"/>
              </a:solidFill>
              <a:round/>
              <a:headEnd/>
              <a:tailEnd type="triangle" w="med" len="med"/>
            </a:ln>
            <a:effectLst/>
          </p:spPr>
          <p:txBody>
            <a:bodyPr/>
            <a:lstStyle/>
            <a:p>
              <a:endParaRPr lang="en-US"/>
            </a:p>
          </p:txBody>
        </p:sp>
      </p:grpSp>
      <p:grpSp>
        <p:nvGrpSpPr>
          <p:cNvPr id="358413" name="Group 13"/>
          <p:cNvGrpSpPr>
            <a:grpSpLocks/>
          </p:cNvGrpSpPr>
          <p:nvPr/>
        </p:nvGrpSpPr>
        <p:grpSpPr bwMode="auto">
          <a:xfrm>
            <a:off x="2286000" y="1600200"/>
            <a:ext cx="3352800" cy="2238375"/>
            <a:chOff x="1440" y="1008"/>
            <a:chExt cx="2112" cy="1410"/>
          </a:xfrm>
        </p:grpSpPr>
        <p:sp>
          <p:nvSpPr>
            <p:cNvPr id="358414" name="Text Box 14"/>
            <p:cNvSpPr txBox="1">
              <a:spLocks noChangeArrowheads="1"/>
            </p:cNvSpPr>
            <p:nvPr/>
          </p:nvSpPr>
          <p:spPr bwMode="auto">
            <a:xfrm>
              <a:off x="1776" y="1728"/>
              <a:ext cx="1776" cy="690"/>
            </a:xfrm>
            <a:prstGeom prst="rect">
              <a:avLst/>
            </a:prstGeom>
            <a:solidFill>
              <a:schemeClr val="bg1"/>
            </a:solidFill>
            <a:ln w="28575">
              <a:solidFill>
                <a:schemeClr val="tx1"/>
              </a:solidFill>
              <a:miter lim="800000"/>
              <a:headEnd/>
              <a:tailEnd/>
            </a:ln>
            <a:effectLst/>
          </p:spPr>
          <p:txBody>
            <a:bodyPr wrap="none">
              <a:spAutoFit/>
            </a:bodyPr>
            <a:lstStyle/>
            <a:p>
              <a:r>
                <a:rPr lang="en-US" sz="3200" b="1"/>
                <a:t>Carbon Fusion</a:t>
              </a:r>
            </a:p>
            <a:p>
              <a:r>
                <a:rPr lang="en-US" sz="3200" b="1"/>
                <a:t>(if &gt; .7 M</a:t>
              </a:r>
              <a:r>
                <a:rPr lang="en-US" sz="3200" b="1" baseline="-25000"/>
                <a:t>sun</a:t>
              </a:r>
              <a:r>
                <a:rPr lang="en-US" sz="3200" b="1"/>
                <a:t>)</a:t>
              </a:r>
            </a:p>
          </p:txBody>
        </p:sp>
        <p:sp>
          <p:nvSpPr>
            <p:cNvPr id="358415" name="Line 15"/>
            <p:cNvSpPr>
              <a:spLocks noChangeShapeType="1"/>
            </p:cNvSpPr>
            <p:nvPr/>
          </p:nvSpPr>
          <p:spPr bwMode="auto">
            <a:xfrm flipH="1" flipV="1">
              <a:off x="1920" y="1008"/>
              <a:ext cx="240" cy="720"/>
            </a:xfrm>
            <a:prstGeom prst="line">
              <a:avLst/>
            </a:prstGeom>
            <a:noFill/>
            <a:ln w="28575">
              <a:solidFill>
                <a:schemeClr val="tx1"/>
              </a:solidFill>
              <a:round/>
              <a:headEnd/>
              <a:tailEnd type="triangle" w="med" len="med"/>
            </a:ln>
            <a:effectLst/>
          </p:spPr>
          <p:txBody>
            <a:bodyPr/>
            <a:lstStyle/>
            <a:p>
              <a:endParaRPr lang="en-US"/>
            </a:p>
          </p:txBody>
        </p:sp>
        <p:sp>
          <p:nvSpPr>
            <p:cNvPr id="358416" name="Line 16"/>
            <p:cNvSpPr>
              <a:spLocks noChangeShapeType="1"/>
            </p:cNvSpPr>
            <p:nvPr/>
          </p:nvSpPr>
          <p:spPr bwMode="auto">
            <a:xfrm flipH="1">
              <a:off x="1440" y="1920"/>
              <a:ext cx="288" cy="48"/>
            </a:xfrm>
            <a:prstGeom prst="line">
              <a:avLst/>
            </a:prstGeom>
            <a:noFill/>
            <a:ln w="28575">
              <a:solidFill>
                <a:schemeClr val="tx1"/>
              </a:solidFill>
              <a:round/>
              <a:headEnd/>
              <a:tailEnd type="triangle" w="med" len="med"/>
            </a:ln>
            <a:effectLst/>
          </p:spPr>
          <p:txBody>
            <a:bodyPr/>
            <a:lstStyle/>
            <a:p>
              <a:endParaRPr lang="en-US"/>
            </a:p>
          </p:txBody>
        </p:sp>
      </p:grpSp>
      <p:grpSp>
        <p:nvGrpSpPr>
          <p:cNvPr id="358417" name="Group 17"/>
          <p:cNvGrpSpPr>
            <a:grpSpLocks/>
          </p:cNvGrpSpPr>
          <p:nvPr/>
        </p:nvGrpSpPr>
        <p:grpSpPr bwMode="auto">
          <a:xfrm>
            <a:off x="5943600" y="2514600"/>
            <a:ext cx="3048000" cy="1628775"/>
            <a:chOff x="3744" y="1584"/>
            <a:chExt cx="1920" cy="1026"/>
          </a:xfrm>
        </p:grpSpPr>
        <p:sp>
          <p:nvSpPr>
            <p:cNvPr id="358418" name="Line 18"/>
            <p:cNvSpPr>
              <a:spLocks noChangeShapeType="1"/>
            </p:cNvSpPr>
            <p:nvPr/>
          </p:nvSpPr>
          <p:spPr bwMode="auto">
            <a:xfrm flipH="1" flipV="1">
              <a:off x="3936" y="1584"/>
              <a:ext cx="412" cy="480"/>
            </a:xfrm>
            <a:prstGeom prst="line">
              <a:avLst/>
            </a:prstGeom>
            <a:noFill/>
            <a:ln w="28575">
              <a:solidFill>
                <a:schemeClr val="tx1"/>
              </a:solidFill>
              <a:round/>
              <a:headEnd/>
              <a:tailEnd type="triangle" w="med" len="med"/>
            </a:ln>
            <a:effectLst/>
          </p:spPr>
          <p:txBody>
            <a:bodyPr/>
            <a:lstStyle/>
            <a:p>
              <a:endParaRPr lang="en-US"/>
            </a:p>
          </p:txBody>
        </p:sp>
        <p:sp>
          <p:nvSpPr>
            <p:cNvPr id="358419" name="Line 19"/>
            <p:cNvSpPr>
              <a:spLocks noChangeShapeType="1"/>
            </p:cNvSpPr>
            <p:nvPr/>
          </p:nvSpPr>
          <p:spPr bwMode="auto">
            <a:xfrm flipH="1" flipV="1">
              <a:off x="3744" y="2160"/>
              <a:ext cx="641" cy="96"/>
            </a:xfrm>
            <a:prstGeom prst="line">
              <a:avLst/>
            </a:prstGeom>
            <a:noFill/>
            <a:ln w="28575">
              <a:solidFill>
                <a:schemeClr val="tx1"/>
              </a:solidFill>
              <a:round/>
              <a:headEnd/>
              <a:tailEnd type="triangle" w="med" len="med"/>
            </a:ln>
            <a:effectLst/>
          </p:spPr>
          <p:txBody>
            <a:bodyPr/>
            <a:lstStyle/>
            <a:p>
              <a:endParaRPr lang="en-US"/>
            </a:p>
          </p:txBody>
        </p:sp>
        <p:sp>
          <p:nvSpPr>
            <p:cNvPr id="358420" name="Text Box 20"/>
            <p:cNvSpPr txBox="1">
              <a:spLocks noChangeArrowheads="1"/>
            </p:cNvSpPr>
            <p:nvPr/>
          </p:nvSpPr>
          <p:spPr bwMode="auto">
            <a:xfrm>
              <a:off x="4272" y="1920"/>
              <a:ext cx="1392" cy="690"/>
            </a:xfrm>
            <a:prstGeom prst="rect">
              <a:avLst/>
            </a:prstGeom>
            <a:solidFill>
              <a:schemeClr val="bg1"/>
            </a:solidFill>
            <a:ln w="28575">
              <a:solidFill>
                <a:schemeClr val="tx1"/>
              </a:solidFill>
              <a:miter lim="800000"/>
              <a:headEnd/>
              <a:tailEnd/>
            </a:ln>
            <a:effectLst/>
          </p:spPr>
          <p:txBody>
            <a:bodyPr>
              <a:spAutoFit/>
            </a:bodyPr>
            <a:lstStyle/>
            <a:p>
              <a:r>
                <a:rPr lang="en-US" sz="3200" b="1"/>
                <a:t>Collapse of He Core</a:t>
              </a:r>
            </a:p>
          </p:txBody>
        </p:sp>
      </p:grpSp>
      <p:grpSp>
        <p:nvGrpSpPr>
          <p:cNvPr id="358421" name="Group 21"/>
          <p:cNvGrpSpPr>
            <a:grpSpLocks/>
          </p:cNvGrpSpPr>
          <p:nvPr/>
        </p:nvGrpSpPr>
        <p:grpSpPr bwMode="auto">
          <a:xfrm>
            <a:off x="152400" y="5105400"/>
            <a:ext cx="3581400" cy="1095375"/>
            <a:chOff x="96" y="3216"/>
            <a:chExt cx="2256" cy="690"/>
          </a:xfrm>
        </p:grpSpPr>
        <p:sp>
          <p:nvSpPr>
            <p:cNvPr id="358422" name="Text Box 22"/>
            <p:cNvSpPr txBox="1">
              <a:spLocks noChangeArrowheads="1"/>
            </p:cNvSpPr>
            <p:nvPr/>
          </p:nvSpPr>
          <p:spPr bwMode="auto">
            <a:xfrm>
              <a:off x="96" y="3216"/>
              <a:ext cx="1372" cy="690"/>
            </a:xfrm>
            <a:prstGeom prst="rect">
              <a:avLst/>
            </a:prstGeom>
            <a:solidFill>
              <a:schemeClr val="bg1"/>
            </a:solidFill>
            <a:ln w="28575">
              <a:solidFill>
                <a:schemeClr val="tx1"/>
              </a:solidFill>
              <a:miter lim="800000"/>
              <a:headEnd/>
              <a:tailEnd/>
            </a:ln>
            <a:effectLst/>
          </p:spPr>
          <p:txBody>
            <a:bodyPr wrap="none">
              <a:spAutoFit/>
            </a:bodyPr>
            <a:lstStyle/>
            <a:p>
              <a:r>
                <a:rPr lang="en-US" sz="3200" b="1"/>
                <a:t>Degenerate</a:t>
              </a:r>
            </a:p>
            <a:p>
              <a:r>
                <a:rPr lang="en-US" sz="3200" b="1"/>
                <a:t>Matter</a:t>
              </a:r>
            </a:p>
          </p:txBody>
        </p:sp>
        <p:sp>
          <p:nvSpPr>
            <p:cNvPr id="358423" name="Line 23"/>
            <p:cNvSpPr>
              <a:spLocks noChangeShapeType="1"/>
            </p:cNvSpPr>
            <p:nvPr/>
          </p:nvSpPr>
          <p:spPr bwMode="auto">
            <a:xfrm flipV="1">
              <a:off x="1488" y="3408"/>
              <a:ext cx="864" cy="144"/>
            </a:xfrm>
            <a:prstGeom prst="line">
              <a:avLst/>
            </a:prstGeom>
            <a:noFill/>
            <a:ln w="2857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ppt_x"/>
                                          </p:val>
                                        </p:tav>
                                        <p:tav tm="100000">
                                          <p:val>
                                            <p:strVal val="#ppt_x"/>
                                          </p:val>
                                        </p:tav>
                                      </p:tavLst>
                                    </p:anim>
                                    <p:anim calcmode="lin" valueType="num">
                                      <p:cBhvr additive="base">
                                        <p:cTn id="8" dur="500" fill="hold"/>
                                        <p:tgtEl>
                                          <p:spTgt spid="3584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58417"/>
                                        </p:tgtEl>
                                        <p:attrNameLst>
                                          <p:attrName>style.visibility</p:attrName>
                                        </p:attrNameLst>
                                      </p:cBhvr>
                                      <p:to>
                                        <p:strVal val="visible"/>
                                      </p:to>
                                    </p:set>
                                    <p:anim calcmode="lin" valueType="num">
                                      <p:cBhvr additive="base">
                                        <p:cTn id="13" dur="500" fill="hold"/>
                                        <p:tgtEl>
                                          <p:spTgt spid="358417"/>
                                        </p:tgtEl>
                                        <p:attrNameLst>
                                          <p:attrName>ppt_x</p:attrName>
                                        </p:attrNameLst>
                                      </p:cBhvr>
                                      <p:tavLst>
                                        <p:tav tm="0">
                                          <p:val>
                                            <p:strVal val="1+#ppt_w/2"/>
                                          </p:val>
                                        </p:tav>
                                        <p:tav tm="100000">
                                          <p:val>
                                            <p:strVal val="#ppt_x"/>
                                          </p:val>
                                        </p:tav>
                                      </p:tavLst>
                                    </p:anim>
                                    <p:anim calcmode="lin" valueType="num">
                                      <p:cBhvr additive="base">
                                        <p:cTn id="14" dur="500" fill="hold"/>
                                        <p:tgtEl>
                                          <p:spTgt spid="3584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58407"/>
                                        </p:tgtEl>
                                        <p:attrNameLst>
                                          <p:attrName>style.visibility</p:attrName>
                                        </p:attrNameLst>
                                      </p:cBhvr>
                                      <p:to>
                                        <p:strVal val="visible"/>
                                      </p:to>
                                    </p:set>
                                    <p:anim calcmode="lin" valueType="num">
                                      <p:cBhvr additive="base">
                                        <p:cTn id="19" dur="500" fill="hold"/>
                                        <p:tgtEl>
                                          <p:spTgt spid="358407"/>
                                        </p:tgtEl>
                                        <p:attrNameLst>
                                          <p:attrName>ppt_x</p:attrName>
                                        </p:attrNameLst>
                                      </p:cBhvr>
                                      <p:tavLst>
                                        <p:tav tm="0">
                                          <p:val>
                                            <p:strVal val="1+#ppt_w/2"/>
                                          </p:val>
                                        </p:tav>
                                        <p:tav tm="100000">
                                          <p:val>
                                            <p:strVal val="#ppt_x"/>
                                          </p:val>
                                        </p:tav>
                                      </p:tavLst>
                                    </p:anim>
                                    <p:anim calcmode="lin" valueType="num">
                                      <p:cBhvr additive="base">
                                        <p:cTn id="20" dur="500" fill="hold"/>
                                        <p:tgtEl>
                                          <p:spTgt spid="35840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58410"/>
                                        </p:tgtEl>
                                        <p:attrNameLst>
                                          <p:attrName>style.visibility</p:attrName>
                                        </p:attrNameLst>
                                      </p:cBhvr>
                                      <p:to>
                                        <p:strVal val="visible"/>
                                      </p:to>
                                    </p:set>
                                    <p:anim calcmode="lin" valueType="num">
                                      <p:cBhvr additive="base">
                                        <p:cTn id="25" dur="500" fill="hold"/>
                                        <p:tgtEl>
                                          <p:spTgt spid="358410"/>
                                        </p:tgtEl>
                                        <p:attrNameLst>
                                          <p:attrName>ppt_x</p:attrName>
                                        </p:attrNameLst>
                                      </p:cBhvr>
                                      <p:tavLst>
                                        <p:tav tm="0">
                                          <p:val>
                                            <p:strVal val="0-#ppt_w/2"/>
                                          </p:val>
                                        </p:tav>
                                        <p:tav tm="100000">
                                          <p:val>
                                            <p:strVal val="#ppt_x"/>
                                          </p:val>
                                        </p:tav>
                                      </p:tavLst>
                                    </p:anim>
                                    <p:anim calcmode="lin" valueType="num">
                                      <p:cBhvr additive="base">
                                        <p:cTn id="26" dur="500" fill="hold"/>
                                        <p:tgtEl>
                                          <p:spTgt spid="3584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58413"/>
                                        </p:tgtEl>
                                        <p:attrNameLst>
                                          <p:attrName>style.visibility</p:attrName>
                                        </p:attrNameLst>
                                      </p:cBhvr>
                                      <p:to>
                                        <p:strVal val="visible"/>
                                      </p:to>
                                    </p:set>
                                    <p:anim calcmode="lin" valueType="num">
                                      <p:cBhvr additive="base">
                                        <p:cTn id="31" dur="500" fill="hold"/>
                                        <p:tgtEl>
                                          <p:spTgt spid="358413"/>
                                        </p:tgtEl>
                                        <p:attrNameLst>
                                          <p:attrName>ppt_x</p:attrName>
                                        </p:attrNameLst>
                                      </p:cBhvr>
                                      <p:tavLst>
                                        <p:tav tm="0">
                                          <p:val>
                                            <p:strVal val="0-#ppt_w/2"/>
                                          </p:val>
                                        </p:tav>
                                        <p:tav tm="100000">
                                          <p:val>
                                            <p:strVal val="#ppt_x"/>
                                          </p:val>
                                        </p:tav>
                                      </p:tavLst>
                                    </p:anim>
                                    <p:anim calcmode="lin" valueType="num">
                                      <p:cBhvr additive="base">
                                        <p:cTn id="32" dur="500" fill="hold"/>
                                        <p:tgtEl>
                                          <p:spTgt spid="3584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58421"/>
                                        </p:tgtEl>
                                        <p:attrNameLst>
                                          <p:attrName>style.visibility</p:attrName>
                                        </p:attrNameLst>
                                      </p:cBhvr>
                                      <p:to>
                                        <p:strVal val="visible"/>
                                      </p:to>
                                    </p:set>
                                    <p:anim calcmode="lin" valueType="num">
                                      <p:cBhvr additive="base">
                                        <p:cTn id="37" dur="500" fill="hold"/>
                                        <p:tgtEl>
                                          <p:spTgt spid="358421"/>
                                        </p:tgtEl>
                                        <p:attrNameLst>
                                          <p:attrName>ppt_x</p:attrName>
                                        </p:attrNameLst>
                                      </p:cBhvr>
                                      <p:tavLst>
                                        <p:tav tm="0">
                                          <p:val>
                                            <p:strVal val="0-#ppt_w/2"/>
                                          </p:val>
                                        </p:tav>
                                        <p:tav tm="100000">
                                          <p:val>
                                            <p:strVal val="#ppt_x"/>
                                          </p:val>
                                        </p:tav>
                                      </p:tavLst>
                                    </p:anim>
                                    <p:anim calcmode="lin" valueType="num">
                                      <p:cBhvr additive="base">
                                        <p:cTn id="38" dur="500" fill="hold"/>
                                        <p:tgtEl>
                                          <p:spTgt spid="358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That’s all folks</a:t>
            </a:r>
          </a:p>
        </p:txBody>
      </p:sp>
      <p:sp>
        <p:nvSpPr>
          <p:cNvPr id="332803" name="Rectangle 3"/>
          <p:cNvSpPr>
            <a:spLocks noGrp="1" noChangeArrowheads="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304800" y="228600"/>
            <a:ext cx="8423275" cy="3019425"/>
          </a:xfrm>
          <a:prstGeom prst="rect">
            <a:avLst/>
          </a:prstGeom>
          <a:noFill/>
          <a:ln w="9525">
            <a:noFill/>
            <a:miter lim="800000"/>
            <a:headEnd/>
            <a:tailEnd/>
          </a:ln>
          <a:effectLst/>
        </p:spPr>
        <p:txBody>
          <a:bodyPr>
            <a:spAutoFit/>
          </a:bodyPr>
          <a:lstStyle/>
          <a:p>
            <a:r>
              <a:rPr lang="en-US" sz="4800"/>
              <a:t>What is the distance to a galaxy that has a 480 nm line that comes in at 497 nm? </a:t>
            </a:r>
          </a:p>
          <a:p>
            <a:r>
              <a:rPr lang="en-US" sz="4800"/>
              <a:t>(Use H = </a:t>
            </a:r>
            <a:r>
              <a:rPr lang="en-US" sz="4400"/>
              <a:t>50 </a:t>
            </a:r>
            <a:r>
              <a:rPr lang="en-US" sz="4400" baseline="30000"/>
              <a:t>km/s</a:t>
            </a:r>
            <a:r>
              <a:rPr lang="en-US" sz="4400"/>
              <a:t>/</a:t>
            </a:r>
            <a:r>
              <a:rPr lang="en-US" sz="4400" baseline="-25000"/>
              <a:t>Mpc </a:t>
            </a:r>
            <a:r>
              <a:rPr lang="en-US" sz="4800"/>
              <a:t>)</a:t>
            </a:r>
          </a:p>
        </p:txBody>
      </p:sp>
      <p:sp>
        <p:nvSpPr>
          <p:cNvPr id="262147" name="Rectangle 3"/>
          <p:cNvSpPr>
            <a:spLocks noChangeArrowheads="1"/>
          </p:cNvSpPr>
          <p:nvPr/>
        </p:nvSpPr>
        <p:spPr bwMode="auto">
          <a:xfrm>
            <a:off x="76200" y="6507163"/>
            <a:ext cx="730250" cy="274637"/>
          </a:xfrm>
          <a:prstGeom prst="rect">
            <a:avLst/>
          </a:prstGeom>
          <a:noFill/>
          <a:ln w="9525">
            <a:noFill/>
            <a:miter lim="800000"/>
            <a:headEnd/>
            <a:tailEnd/>
          </a:ln>
          <a:effectLst/>
        </p:spPr>
        <p:txBody>
          <a:bodyPr wrap="none">
            <a:spAutoFit/>
          </a:bodyPr>
          <a:lstStyle/>
          <a:p>
            <a:pPr>
              <a:spcBef>
                <a:spcPct val="30000"/>
              </a:spcBef>
            </a:pPr>
            <a:r>
              <a:rPr lang="en-US" sz="1200"/>
              <a:t>210 Mpc</a:t>
            </a:r>
          </a:p>
        </p:txBody>
      </p:sp>
      <p:sp>
        <p:nvSpPr>
          <p:cNvPr id="262148" name="Text Box 4"/>
          <p:cNvSpPr txBox="1">
            <a:spLocks noChangeArrowheads="1"/>
          </p:cNvSpPr>
          <p:nvPr/>
        </p:nvSpPr>
        <p:spPr bwMode="auto">
          <a:xfrm>
            <a:off x="228600" y="3581400"/>
            <a:ext cx="8686800" cy="1573213"/>
          </a:xfrm>
          <a:prstGeom prst="rect">
            <a:avLst/>
          </a:prstGeom>
          <a:noFill/>
          <a:ln w="9525">
            <a:noFill/>
            <a:miter lim="800000"/>
            <a:headEnd/>
            <a:tailEnd/>
          </a:ln>
          <a:effectLst/>
        </p:spPr>
        <p:txBody>
          <a:bodyPr>
            <a:spAutoFit/>
          </a:bodyPr>
          <a:lstStyle/>
          <a:p>
            <a:pPr>
              <a:spcBef>
                <a:spcPct val="30000"/>
              </a:spcBef>
            </a:pPr>
            <a:r>
              <a:rPr lang="en-US" sz="4000"/>
              <a:t>(497-480)/480*3E5 = 10625 km/s</a:t>
            </a:r>
          </a:p>
          <a:p>
            <a:pPr>
              <a:spcBef>
                <a:spcPct val="30000"/>
              </a:spcBef>
            </a:pPr>
            <a:r>
              <a:rPr lang="en-US" sz="4000"/>
              <a:t>10625 km/s /(</a:t>
            </a:r>
            <a:r>
              <a:rPr lang="en-US" sz="4400"/>
              <a:t>50 </a:t>
            </a:r>
            <a:r>
              <a:rPr lang="en-US" sz="4400" baseline="30000"/>
              <a:t>km/s</a:t>
            </a:r>
            <a:r>
              <a:rPr lang="en-US" sz="4400"/>
              <a:t>/</a:t>
            </a:r>
            <a:r>
              <a:rPr lang="en-US" sz="4400" baseline="-25000"/>
              <a:t>Mpc</a:t>
            </a:r>
            <a:r>
              <a:rPr lang="en-US" sz="4000"/>
              <a:t>) = 212.5 Mpc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2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685800" y="914400"/>
            <a:ext cx="7475538" cy="2654300"/>
          </a:xfrm>
          <a:prstGeom prst="rect">
            <a:avLst/>
          </a:prstGeom>
          <a:noFill/>
          <a:ln w="38100">
            <a:noFill/>
            <a:miter lim="800000"/>
            <a:headEnd/>
            <a:tailEnd/>
          </a:ln>
          <a:effectLst/>
        </p:spPr>
        <p:txBody>
          <a:bodyPr wrap="none">
            <a:spAutoFit/>
          </a:bodyPr>
          <a:lstStyle/>
          <a:p>
            <a:r>
              <a:rPr lang="en-US" b="1" u="sng"/>
              <a:t>2.</a:t>
            </a:r>
            <a:r>
              <a:rPr lang="en-US" u="sng"/>
              <a:t> H-R Diagrams and star types</a:t>
            </a:r>
            <a:endParaRPr lang="en-US"/>
          </a:p>
          <a:p>
            <a:r>
              <a:rPr lang="en-US"/>
              <a:t>HR Diagrams (general) (33-2)</a:t>
            </a:r>
          </a:p>
          <a:p>
            <a:r>
              <a:rPr lang="en-US"/>
              <a:t>HR Diagrams (conceptual) (33-2)</a:t>
            </a:r>
          </a:p>
          <a:p>
            <a:r>
              <a:rPr lang="en-US"/>
              <a:t>Types of stars (33-2)</a:t>
            </a:r>
          </a:p>
          <a:p>
            <a:r>
              <a:rPr lang="en-US"/>
              <a:t>H-R Diagrams (33:36)</a:t>
            </a:r>
          </a:p>
          <a:p>
            <a:r>
              <a:rPr lang="en-US"/>
              <a:t>Spectral type/Dark line spectra (from lecture, 27-9)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533400" y="304800"/>
            <a:ext cx="5630863" cy="701675"/>
          </a:xfrm>
          <a:prstGeom prst="rect">
            <a:avLst/>
          </a:prstGeom>
          <a:noFill/>
          <a:ln w="9525">
            <a:noFill/>
            <a:miter lim="800000"/>
            <a:headEnd/>
            <a:tailEnd/>
          </a:ln>
          <a:effectLst/>
        </p:spPr>
        <p:txBody>
          <a:bodyPr wrap="none">
            <a:spAutoFit/>
          </a:bodyPr>
          <a:lstStyle/>
          <a:p>
            <a:r>
              <a:rPr lang="en-US" sz="4000"/>
              <a:t>Concept 4 – H-R diagrams</a:t>
            </a:r>
          </a:p>
        </p:txBody>
      </p:sp>
      <p:pic>
        <p:nvPicPr>
          <p:cNvPr id="274435" name="Picture 3" descr="E:\Hubble Images\HR.JPG"/>
          <p:cNvPicPr>
            <a:picLocks noChangeAspect="1" noChangeArrowheads="1"/>
          </p:cNvPicPr>
          <p:nvPr/>
        </p:nvPicPr>
        <p:blipFill>
          <a:blip r:embed="rId2" cstate="print"/>
          <a:srcRect/>
          <a:stretch>
            <a:fillRect/>
          </a:stretch>
        </p:blipFill>
        <p:spPr bwMode="auto">
          <a:xfrm>
            <a:off x="1066800" y="990600"/>
            <a:ext cx="3962400" cy="3362325"/>
          </a:xfrm>
          <a:prstGeom prst="rect">
            <a:avLst/>
          </a:prstGeom>
          <a:noFill/>
        </p:spPr>
      </p:pic>
      <p:sp>
        <p:nvSpPr>
          <p:cNvPr id="274436" name="Text Box 4"/>
          <p:cNvSpPr txBox="1">
            <a:spLocks noChangeArrowheads="1"/>
          </p:cNvSpPr>
          <p:nvPr/>
        </p:nvSpPr>
        <p:spPr bwMode="auto">
          <a:xfrm>
            <a:off x="5029200" y="990600"/>
            <a:ext cx="3932238" cy="3503613"/>
          </a:xfrm>
          <a:prstGeom prst="rect">
            <a:avLst/>
          </a:prstGeom>
          <a:noFill/>
          <a:ln w="9525">
            <a:noFill/>
            <a:miter lim="800000"/>
            <a:headEnd/>
            <a:tailEnd/>
          </a:ln>
          <a:effectLst/>
        </p:spPr>
        <p:txBody>
          <a:bodyPr wrap="none">
            <a:spAutoFit/>
          </a:bodyPr>
          <a:lstStyle/>
          <a:p>
            <a:r>
              <a:rPr lang="en-US" sz="3200"/>
              <a:t>In 1910, Enjar </a:t>
            </a:r>
          </a:p>
          <a:p>
            <a:r>
              <a:rPr lang="en-US" sz="3200" u="sng"/>
              <a:t>Hertzsprung</a:t>
            </a:r>
            <a:r>
              <a:rPr lang="en-US" sz="3200"/>
              <a:t> of </a:t>
            </a:r>
          </a:p>
          <a:p>
            <a:r>
              <a:rPr lang="en-US" sz="3200"/>
              <a:t>Denmark, and </a:t>
            </a:r>
          </a:p>
          <a:p>
            <a:r>
              <a:rPr lang="en-US" sz="3200"/>
              <a:t>Henry Norris </a:t>
            </a:r>
            <a:r>
              <a:rPr lang="en-US" sz="3200" u="sng"/>
              <a:t>Russell</a:t>
            </a:r>
            <a:r>
              <a:rPr lang="en-US" sz="3200"/>
              <a:t> </a:t>
            </a:r>
          </a:p>
          <a:p>
            <a:r>
              <a:rPr lang="en-US" sz="3200"/>
              <a:t>at Princeton plotted M </a:t>
            </a:r>
          </a:p>
          <a:p>
            <a:r>
              <a:rPr lang="en-US" sz="3200"/>
              <a:t>vs T in independent</a:t>
            </a:r>
          </a:p>
          <a:p>
            <a:r>
              <a:rPr lang="en-US" sz="3200"/>
              <a:t>research.</a:t>
            </a:r>
          </a:p>
        </p:txBody>
      </p:sp>
      <p:sp>
        <p:nvSpPr>
          <p:cNvPr id="274437" name="Text Box 5"/>
          <p:cNvSpPr txBox="1">
            <a:spLocks noChangeArrowheads="1"/>
          </p:cNvSpPr>
          <p:nvPr/>
        </p:nvSpPr>
        <p:spPr bwMode="auto">
          <a:xfrm>
            <a:off x="2286000" y="6608763"/>
            <a:ext cx="1895475" cy="244475"/>
          </a:xfrm>
          <a:prstGeom prst="rect">
            <a:avLst/>
          </a:prstGeom>
          <a:noFill/>
          <a:ln w="9525">
            <a:noFill/>
            <a:miter lim="800000"/>
            <a:headEnd/>
            <a:tailEnd/>
          </a:ln>
          <a:effectLst/>
        </p:spPr>
        <p:txBody>
          <a:bodyPr wrap="none">
            <a:spAutoFit/>
          </a:bodyPr>
          <a:lstStyle/>
          <a:p>
            <a:r>
              <a:rPr lang="en-US" sz="1000"/>
              <a:t>From Douglas Giancoli’s Physics</a:t>
            </a:r>
          </a:p>
        </p:txBody>
      </p:sp>
      <p:grpSp>
        <p:nvGrpSpPr>
          <p:cNvPr id="274438" name="Group 6"/>
          <p:cNvGrpSpPr>
            <a:grpSpLocks/>
          </p:cNvGrpSpPr>
          <p:nvPr/>
        </p:nvGrpSpPr>
        <p:grpSpPr bwMode="auto">
          <a:xfrm>
            <a:off x="374650" y="1524000"/>
            <a:ext cx="8769350" cy="4373563"/>
            <a:chOff x="236" y="960"/>
            <a:chExt cx="5524" cy="2755"/>
          </a:xfrm>
        </p:grpSpPr>
        <p:sp>
          <p:nvSpPr>
            <p:cNvPr id="274439" name="Text Box 7"/>
            <p:cNvSpPr txBox="1">
              <a:spLocks noChangeArrowheads="1"/>
            </p:cNvSpPr>
            <p:nvPr/>
          </p:nvSpPr>
          <p:spPr bwMode="auto">
            <a:xfrm>
              <a:off x="236" y="2736"/>
              <a:ext cx="5524" cy="979"/>
            </a:xfrm>
            <a:prstGeom prst="rect">
              <a:avLst/>
            </a:prstGeom>
            <a:noFill/>
            <a:ln w="9525">
              <a:noFill/>
              <a:miter lim="800000"/>
              <a:headEnd/>
              <a:tailEnd/>
            </a:ln>
            <a:effectLst/>
          </p:spPr>
          <p:txBody>
            <a:bodyPr wrap="none">
              <a:spAutoFit/>
            </a:bodyPr>
            <a:lstStyle/>
            <a:p>
              <a:r>
                <a:rPr lang="en-US" sz="3200"/>
                <a:t>Most stars fell on a diagonal band, called the main</a:t>
              </a:r>
            </a:p>
            <a:p>
              <a:r>
                <a:rPr lang="en-US" sz="3200"/>
                <a:t>sequence.  Our sun falls on the main sequence.  New</a:t>
              </a:r>
            </a:p>
            <a:p>
              <a:r>
                <a:rPr lang="en-US" sz="3200"/>
                <a:t>and old stars are off the main sequence.</a:t>
              </a:r>
            </a:p>
          </p:txBody>
        </p:sp>
        <p:sp>
          <p:nvSpPr>
            <p:cNvPr id="274440" name="Line 8"/>
            <p:cNvSpPr>
              <a:spLocks noChangeShapeType="1"/>
            </p:cNvSpPr>
            <p:nvPr/>
          </p:nvSpPr>
          <p:spPr bwMode="auto">
            <a:xfrm>
              <a:off x="1344" y="960"/>
              <a:ext cx="1344" cy="912"/>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4438"/>
                                        </p:tgtEl>
                                        <p:attrNameLst>
                                          <p:attrName>style.visibility</p:attrName>
                                        </p:attrNameLst>
                                      </p:cBhvr>
                                      <p:to>
                                        <p:strVal val="visible"/>
                                      </p:to>
                                    </p:set>
                                    <p:animEffect transition="in" filter="dissolve">
                                      <p:cBhvr>
                                        <p:cTn id="7"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5329</TotalTime>
  <Words>3393</Words>
  <Application>Microsoft Office PowerPoint</Application>
  <PresentationFormat>On-screen Show (4:3)</PresentationFormat>
  <Paragraphs>382</Paragraphs>
  <Slides>63</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Times New Roman</vt:lpstr>
      <vt:lpstr>Verdana</vt:lpstr>
      <vt:lpstr>Arial</vt:lpstr>
      <vt:lpstr>Arial Unicode MS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That’s all folks</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Murray, Christopher</cp:lastModifiedBy>
  <cp:revision>574</cp:revision>
  <dcterms:created xsi:type="dcterms:W3CDTF">2001-03-01T17:38:38Z</dcterms:created>
  <dcterms:modified xsi:type="dcterms:W3CDTF">2015-04-08T15:35:24Z</dcterms:modified>
</cp:coreProperties>
</file>