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77" r:id="rId8"/>
    <p:sldId id="262" r:id="rId9"/>
    <p:sldId id="263" r:id="rId10"/>
    <p:sldId id="264" r:id="rId11"/>
    <p:sldId id="265" r:id="rId12"/>
    <p:sldId id="270" r:id="rId13"/>
    <p:sldId id="273" r:id="rId14"/>
    <p:sldId id="271" r:id="rId15"/>
    <p:sldId id="276" r:id="rId16"/>
    <p:sldId id="274" r:id="rId17"/>
    <p:sldId id="266" r:id="rId18"/>
    <p:sldId id="267" r:id="rId19"/>
    <p:sldId id="268" r:id="rId20"/>
    <p:sldId id="278" r:id="rId21"/>
    <p:sldId id="269" r:id="rId22"/>
    <p:sldId id="275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C3E80-A54D-4097-80D2-FEE0B3D13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C551D-E5E7-46D7-974D-C840AE166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98F5A-1E27-47AE-8759-3AA1BEA7E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25AA4-B00B-4CBE-AFD0-247740387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E5974-615F-45DD-BC2A-1BAE310B9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743B-CCE6-43E3-ADEC-AC439E3DC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85951-407E-477B-8A1C-4961719BE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C94A9-8D80-43BC-83C9-FCD5F0940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8D332-87E2-4521-8F85-3B0CE5A38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FF5C-0A91-447B-B128-1B196B23E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A8E86-99DD-4E60-9EC6-B9FC9BB69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B4E176-8B97-484D-8162-3B18EC63AC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ds.org/billa/tnp" TargetMode="External"/><Relationship Id="rId2" Type="http://schemas.openxmlformats.org/officeDocument/2006/relationships/hyperlink" Target="http://www.hawastsoc.org/solar/homepag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alaxyphoto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77975" y="1022350"/>
            <a:ext cx="600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Introduction to Astrophysics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50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We’re thirty thousand light years from galactic central point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We go ‘round every two hundred million years, </a:t>
            </a:r>
          </a:p>
        </p:txBody>
      </p:sp>
      <p:pic>
        <p:nvPicPr>
          <p:cNvPr id="13315" name="Picture 3" descr="Milky_Way_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315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6215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And our galaxy is only one of millions of billions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In this amazing and expanding Universe. </a:t>
            </a:r>
          </a:p>
        </p:txBody>
      </p:sp>
      <p:pic>
        <p:nvPicPr>
          <p:cNvPr id="14342" name="Picture 6" descr="Deep_Field"/>
          <p:cNvPicPr>
            <a:picLocks noChangeAspect="1" noChangeArrowheads="1"/>
          </p:cNvPicPr>
          <p:nvPr/>
        </p:nvPicPr>
        <p:blipFill>
          <a:blip r:embed="rId2" cstate="print"/>
          <a:srcRect t="10347" b="35051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taCa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"/>
            <a:ext cx="5943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agle_N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"/>
            <a:ext cx="5943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"/>
            <a:ext cx="5943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urg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13" y="112713"/>
            <a:ext cx="5945187" cy="663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9734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687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The Universe itself keeps on expanding and expanding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In all of the directions it can whizz </a:t>
            </a:r>
          </a:p>
        </p:txBody>
      </p:sp>
      <p:pic>
        <p:nvPicPr>
          <p:cNvPr id="15363" name="Picture 3" descr="cobe2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8929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374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As fast as it can go, the speed of light you know, 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Twelve million miles a minute, and that’s the fastest speed there is </a:t>
            </a:r>
          </a:p>
        </p:txBody>
      </p:sp>
      <p:pic>
        <p:nvPicPr>
          <p:cNvPr id="16387" name="Picture 3" descr="pscz_v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291138" cy="499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685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So remember, when you’re feeling very small and insecure…</a:t>
            </a:r>
          </a:p>
          <a:p>
            <a:endParaRPr lang="en-US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022725" y="33178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Now for something completely different…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608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So remember when you’re feeling very small and insecure…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How amazingly unlikely is your birth,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62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And pray that there’s intelligent life somewhere out in space,</a:t>
            </a:r>
          </a:p>
          <a:p>
            <a:endParaRPr lang="en-US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18435" name="Picture 3" descr="very-large-array"/>
          <p:cNvPicPr>
            <a:picLocks noChangeAspect="1" noChangeArrowheads="1"/>
          </p:cNvPicPr>
          <p:nvPr/>
        </p:nvPicPr>
        <p:blipFill>
          <a:blip r:embed="rId2" cstate="print"/>
          <a:srcRect l="926" t="1543" r="926" b="1222"/>
          <a:stretch>
            <a:fillRect/>
          </a:stretch>
        </p:blipFill>
        <p:spPr bwMode="auto">
          <a:xfrm>
            <a:off x="533400" y="1447800"/>
            <a:ext cx="8077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037" descr="trump"/>
          <p:cNvPicPr>
            <a:picLocks noChangeAspect="1" noChangeArrowheads="1"/>
          </p:cNvPicPr>
          <p:nvPr/>
        </p:nvPicPr>
        <p:blipFill>
          <a:blip r:embed="rId2" cstate="print"/>
          <a:srcRect l="13840"/>
          <a:stretch>
            <a:fillRect/>
          </a:stretch>
        </p:blipFill>
        <p:spPr bwMode="auto">
          <a:xfrm>
            <a:off x="5791200" y="4648200"/>
            <a:ext cx="2846388" cy="1635125"/>
          </a:xfrm>
          <a:prstGeom prst="rect">
            <a:avLst/>
          </a:prstGeom>
          <a:noFill/>
        </p:spPr>
      </p:pic>
      <p:pic>
        <p:nvPicPr>
          <p:cNvPr id="25612" name="Picture 1036" descr="jessegm"/>
          <p:cNvPicPr>
            <a:picLocks noChangeAspect="1" noChangeArrowheads="1"/>
          </p:cNvPicPr>
          <p:nvPr/>
        </p:nvPicPr>
        <p:blipFill>
          <a:blip r:embed="rId3" cstate="print"/>
          <a:srcRect l="11076" b="3076"/>
          <a:stretch>
            <a:fillRect/>
          </a:stretch>
        </p:blipFill>
        <p:spPr bwMode="auto">
          <a:xfrm>
            <a:off x="685800" y="1066800"/>
            <a:ext cx="3670300" cy="4800600"/>
          </a:xfrm>
          <a:prstGeom prst="rect">
            <a:avLst/>
          </a:prstGeom>
          <a:noFill/>
        </p:spPr>
      </p:pic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304800" y="457200"/>
            <a:ext cx="636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‘Cause there’s &lt;expletive&gt;-all down here on earth.</a:t>
            </a:r>
          </a:p>
        </p:txBody>
      </p:sp>
      <p:pic>
        <p:nvPicPr>
          <p:cNvPr id="25611" name="Picture 1035" descr="perotear"/>
          <p:cNvPicPr>
            <a:picLocks noChangeAspect="1" noChangeArrowheads="1"/>
          </p:cNvPicPr>
          <p:nvPr/>
        </p:nvPicPr>
        <p:blipFill>
          <a:blip r:embed="rId4" cstate="print"/>
          <a:srcRect l="6033" t="3944" r="6474" b="9285"/>
          <a:stretch>
            <a:fillRect/>
          </a:stretch>
        </p:blipFill>
        <p:spPr bwMode="auto">
          <a:xfrm>
            <a:off x="5105400" y="1295400"/>
            <a:ext cx="3200400" cy="2427288"/>
          </a:xfrm>
          <a:prstGeom prst="rect">
            <a:avLst/>
          </a:prstGeom>
          <a:noFill/>
        </p:spPr>
      </p:pic>
      <p:pic>
        <p:nvPicPr>
          <p:cNvPr id="25615" name="Picture 1039" descr="bill_sizem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4438" y="2200275"/>
            <a:ext cx="1635125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3429000"/>
            <a:ext cx="8458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All material, of course, stolen largely from Monty Python’s “Meaning of Life” and the Hubble Website.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The velocity map came from The IRAS PSCz Redshift Survey team, Will Saunders (Edinburgh) et. al.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Thanks also to NASA for the COBE picture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And of course, to Microsoft Encarta for the sperm.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Pictures of the solar system came from Views of the Solar System </a:t>
            </a:r>
            <a:r>
              <a:rPr lang="en-US" sz="1200">
                <a:solidFill>
                  <a:schemeClr val="bg1"/>
                </a:solidFill>
                <a:hlinkClick r:id="rId2"/>
              </a:rPr>
              <a:t>www.hawastsoc.org/solar/homepage.htm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and  The Nine Planets  </a:t>
            </a:r>
            <a:r>
              <a:rPr lang="en-US" sz="1200">
                <a:solidFill>
                  <a:schemeClr val="bg1"/>
                </a:solidFill>
                <a:hlinkClick r:id="rId3"/>
              </a:rPr>
              <a:t>www.seds.org/billa/tnp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r>
              <a:rPr lang="en-US" sz="1200">
                <a:solidFill>
                  <a:schemeClr val="bg1"/>
                </a:solidFill>
              </a:rPr>
              <a:t>Thanks also to Jason Ware's Galaxy Photography page at  </a:t>
            </a:r>
            <a:r>
              <a:rPr lang="en-US" sz="1200">
                <a:solidFill>
                  <a:schemeClr val="bg1"/>
                </a:solidFill>
                <a:hlinkClick r:id="rId4"/>
              </a:rPr>
              <a:t>www.galaxyphoto.com/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7785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charset="0"/>
              </a:rPr>
              <a:t>Just remember that you’re standing on a planet that’s evolving</a:t>
            </a:r>
          </a:p>
          <a:p>
            <a:r>
              <a:rPr lang="en-US">
                <a:solidFill>
                  <a:schemeClr val="bg1"/>
                </a:solidFill>
                <a:cs typeface="Times New Roman" charset="0"/>
              </a:rPr>
              <a:t>And revolving at nine hundred miles an hour,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100" name="Picture 4" descr="eart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371600"/>
            <a:ext cx="476885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35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charset="0"/>
              </a:rPr>
              <a:t>That’s orbiting at nineteen miles a second, so it’s reckoned</a:t>
            </a:r>
          </a:p>
          <a:p>
            <a:r>
              <a:rPr lang="en-US">
                <a:solidFill>
                  <a:schemeClr val="bg1"/>
                </a:solidFill>
                <a:cs typeface="Times New Roman" charset="0"/>
              </a:rPr>
              <a:t>A sun that is source of all our power.</a:t>
            </a:r>
            <a:endParaRPr lang="en-US">
              <a:solidFill>
                <a:srgbClr val="FF0000"/>
              </a:solidFill>
              <a:cs typeface="Times New Roman" charset="0"/>
            </a:endParaRPr>
          </a:p>
        </p:txBody>
      </p:sp>
      <p:pic>
        <p:nvPicPr>
          <p:cNvPr id="6148" name="Picture 4" descr="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38275"/>
            <a:ext cx="6553200" cy="517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227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Times New Roman" charset="0"/>
              </a:rPr>
              <a:t>The sun, and you and me, and all the stars that we can see</a:t>
            </a:r>
          </a:p>
          <a:p>
            <a:r>
              <a:rPr lang="en-US">
                <a:solidFill>
                  <a:schemeClr val="bg1"/>
                </a:solidFill>
                <a:cs typeface="Times New Roman" charset="0"/>
              </a:rPr>
              <a:t>Are moving at a million miles a day</a:t>
            </a:r>
            <a:r>
              <a:rPr lang="en-US">
                <a:solidFill>
                  <a:srgbClr val="FF0000"/>
                </a:solidFill>
                <a:cs typeface="Times New Roman" charset="0"/>
              </a:rPr>
              <a:t> </a:t>
            </a:r>
          </a:p>
        </p:txBody>
      </p:sp>
      <p:pic>
        <p:nvPicPr>
          <p:cNvPr id="7172" name="Picture 4" descr="spi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00800" cy="513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6678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In an outer spiral arm at forty thousand miles an hour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Of the galaxy we call the Milky Way.</a:t>
            </a:r>
            <a:r>
              <a:rPr lang="en-US">
                <a:solidFill>
                  <a:srgbClr val="FF0000"/>
                </a:solidFill>
                <a:cs typeface="Times New Roman" charset="0"/>
              </a:rPr>
              <a:t> </a:t>
            </a:r>
          </a:p>
        </p:txBody>
      </p:sp>
      <p:pic>
        <p:nvPicPr>
          <p:cNvPr id="8195" name="Picture 3" descr="Spir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2857500" cy="357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piral2"/>
          <p:cNvPicPr>
            <a:picLocks noChangeAspect="1" noChangeArrowheads="1"/>
          </p:cNvPicPr>
          <p:nvPr/>
        </p:nvPicPr>
        <p:blipFill>
          <a:blip r:embed="rId2" cstate="print"/>
          <a:srcRect t="22241" b="12424"/>
          <a:stretch>
            <a:fillRect/>
          </a:stretch>
        </p:blipFill>
        <p:spPr bwMode="auto">
          <a:xfrm>
            <a:off x="609600" y="190500"/>
            <a:ext cx="81534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6111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Our galaxy itself contains a hundred billion stars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It’s a hundred thousand light years side to side. </a:t>
            </a:r>
          </a:p>
        </p:txBody>
      </p:sp>
      <p:pic>
        <p:nvPicPr>
          <p:cNvPr id="11269" name="Picture 5" descr="Star_Birth_Ring"/>
          <p:cNvPicPr>
            <a:picLocks noChangeAspect="1" noChangeArrowheads="1"/>
          </p:cNvPicPr>
          <p:nvPr/>
        </p:nvPicPr>
        <p:blipFill>
          <a:blip r:embed="rId2" cstate="print"/>
          <a:srcRect l="34752" t="2142" r="1419" b="1472"/>
          <a:stretch>
            <a:fillRect/>
          </a:stretch>
        </p:blipFill>
        <p:spPr bwMode="auto">
          <a:xfrm>
            <a:off x="2819400" y="2286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722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It bulges in the middle, sixteen thousand light years thick,</a:t>
            </a:r>
          </a:p>
          <a:p>
            <a:r>
              <a:rPr lang="en-US">
                <a:solidFill>
                  <a:srgbClr val="FFFFFF"/>
                </a:solidFill>
                <a:cs typeface="Times New Roman" charset="0"/>
              </a:rPr>
              <a:t>But out by us it’s just three thousand light years wide. </a:t>
            </a:r>
          </a:p>
        </p:txBody>
      </p:sp>
      <p:pic>
        <p:nvPicPr>
          <p:cNvPr id="12292" name="Picture 4" descr="milkyway"/>
          <p:cNvPicPr>
            <a:picLocks noChangeAspect="1" noChangeArrowheads="1"/>
          </p:cNvPicPr>
          <p:nvPr/>
        </p:nvPicPr>
        <p:blipFill>
          <a:blip r:embed="rId2" cstate="print"/>
          <a:srcRect t="25000" b="27777"/>
          <a:stretch>
            <a:fillRect/>
          </a:stretch>
        </p:blipFill>
        <p:spPr bwMode="auto">
          <a:xfrm>
            <a:off x="747713" y="2057400"/>
            <a:ext cx="764698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356</Words>
  <Application>Microsoft Office PowerPoint</Application>
  <PresentationFormat>On-screen Show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Times New Roman</vt:lpstr>
      <vt:lpstr>Default Design</vt:lpstr>
      <vt:lpstr>Slide 1</vt:lpstr>
      <vt:lpstr>Now for something completely different…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43</cp:revision>
  <dcterms:created xsi:type="dcterms:W3CDTF">2000-02-14T22:29:02Z</dcterms:created>
  <dcterms:modified xsi:type="dcterms:W3CDTF">2015-04-08T15:42:13Z</dcterms:modified>
</cp:coreProperties>
</file>