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379" r:id="rId3"/>
    <p:sldId id="450" r:id="rId4"/>
    <p:sldId id="451" r:id="rId5"/>
    <p:sldId id="452" r:id="rId6"/>
    <p:sldId id="453" r:id="rId7"/>
    <p:sldId id="454" r:id="rId8"/>
    <p:sldId id="448" r:id="rId9"/>
    <p:sldId id="449" r:id="rId10"/>
    <p:sldId id="455" r:id="rId11"/>
    <p:sldId id="456" r:id="rId12"/>
    <p:sldId id="45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78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E216BF-3811-43D6-B912-DBC89B721A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BC778-1AF6-4177-AB34-67A504E81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C9B11-8CBA-4DE7-B82D-866731C40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D1B5D-B1E7-4041-97D7-AF79DFC7E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7801F-3070-4A7E-9AEA-56AE4BBF0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EF779-A857-44FA-9892-241CDEE4E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D75F2-7FDC-49C5-9266-C43EDA6F9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AD856-DCD6-4744-AB6D-9D1AB86F2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63C72-B887-4E14-9246-D03526976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0F37C-9D69-4FD5-BB70-B02F71479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78863-29EE-4BE4-9518-90EA09617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0133A-7537-408E-89E9-9A17EA4B9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A81FAA-A2FF-42D2-8097-30459C25E5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Kinetic Energy</a:t>
            </a:r>
            <a:endParaRPr lang="en-US" sz="3200"/>
          </a:p>
          <a:p>
            <a:endParaRPr lang="en-US" sz="3200"/>
          </a:p>
          <a:p>
            <a:r>
              <a:rPr lang="en-US" sz="2000"/>
              <a:t> </a:t>
            </a:r>
            <a:endParaRPr lang="en-US" sz="20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20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en-US" b="1" u="sng"/>
              <a:t>Contents:</a:t>
            </a:r>
            <a:endParaRPr lang="en-US" sz="2400"/>
          </a:p>
          <a:p>
            <a:pPr lvl="1">
              <a:buFontTx/>
              <a:buChar char="•"/>
            </a:pPr>
            <a:r>
              <a:rPr lang="en-US" sz="2400"/>
              <a:t>Rest Energy /Moving energy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70" name="Picture 30" descr="EINSTEIN"/>
          <p:cNvPicPr>
            <a:picLocks noChangeAspect="1" noChangeArrowheads="1"/>
          </p:cNvPicPr>
          <p:nvPr/>
        </p:nvPicPr>
        <p:blipFill>
          <a:blip r:embed="rId2" cstate="print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W</a:t>
            </a:r>
            <a:endParaRPr lang="en-US" sz="2400"/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228600" y="6532563"/>
            <a:ext cx="681038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.800 c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304800" y="-9525"/>
            <a:ext cx="86106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velocity must an electron have when it is accelerated through 340. kV?</a:t>
            </a:r>
          </a:p>
          <a:p>
            <a:r>
              <a:rPr lang="en-US" sz="3200"/>
              <a:t>m</a:t>
            </a:r>
            <a:r>
              <a:rPr lang="en-US" sz="3200" baseline="-25000"/>
              <a:t>o</a:t>
            </a:r>
            <a:r>
              <a:rPr lang="en-US" sz="3200"/>
              <a:t> = 9.11E-31 kg = 0.511 MeV</a:t>
            </a:r>
            <a:endParaRPr lang="en-US" sz="4000" baseline="30000"/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120650" y="1066800"/>
            <a:ext cx="184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4198" name="Text Box 6"/>
          <p:cNvSpPr txBox="1">
            <a:spLocks noChangeArrowheads="1"/>
          </p:cNvSpPr>
          <p:nvPr/>
        </p:nvSpPr>
        <p:spPr bwMode="auto">
          <a:xfrm>
            <a:off x="593725" y="2047875"/>
            <a:ext cx="7940675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So the new mass is  0.511 MeV + 0.340 MeV = 0.851 MeV</a:t>
            </a:r>
            <a:endParaRPr lang="en-US" sz="2400">
              <a:cs typeface="Times New Roman" pitchFamily="18" charset="0"/>
            </a:endParaRPr>
          </a:p>
          <a:p>
            <a:r>
              <a:rPr lang="en-US" sz="2400"/>
              <a:t>v = c √(1-small</a:t>
            </a:r>
            <a:r>
              <a:rPr lang="en-US" sz="2400" baseline="30000"/>
              <a:t>2</a:t>
            </a:r>
            <a:r>
              <a:rPr lang="en-US" sz="2400"/>
              <a:t>/big</a:t>
            </a:r>
            <a:r>
              <a:rPr lang="en-US" sz="2400" baseline="30000"/>
              <a:t>2</a:t>
            </a:r>
            <a:r>
              <a:rPr lang="en-US" sz="2400"/>
              <a:t>) = c √(1-0.511</a:t>
            </a:r>
            <a:r>
              <a:rPr lang="en-US" sz="2400" baseline="30000"/>
              <a:t>2</a:t>
            </a:r>
            <a:r>
              <a:rPr lang="en-US" sz="2400"/>
              <a:t>/0.851</a:t>
            </a:r>
            <a:r>
              <a:rPr lang="en-US" sz="2400" baseline="30000"/>
              <a:t>2</a:t>
            </a:r>
            <a:r>
              <a:rPr lang="en-US" sz="2400"/>
              <a:t>) = 0.799647258c</a:t>
            </a:r>
          </a:p>
          <a:p>
            <a:r>
              <a:rPr lang="en-US" sz="2400"/>
              <a:t>about .800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W</a:t>
            </a:r>
            <a:endParaRPr lang="en-US" sz="2400"/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28600" y="6557963"/>
            <a:ext cx="1430338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2.97E+13 J, .32 c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304800" y="-9525"/>
            <a:ext cx="86106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0.00612 kg (rest mass) bullet is going so fast it has a (dilated) mass of 0.00645 kg.  What is its kinetic energy, and what is its velocity</a:t>
            </a:r>
            <a:endParaRPr lang="en-US" sz="4000" baseline="30000"/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120650" y="1066800"/>
            <a:ext cx="184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593725" y="2047875"/>
            <a:ext cx="7940675" cy="16144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increase in mass is 0.00645 kg - 0.00612 kg = 0.00033 kg</a:t>
            </a:r>
          </a:p>
          <a:p>
            <a:r>
              <a:rPr lang="en-US" sz="2400"/>
              <a:t>and that represents (</a:t>
            </a:r>
            <a:r>
              <a:rPr lang="en-US"/>
              <a:t>0.00033 kg</a:t>
            </a:r>
            <a:r>
              <a:rPr lang="en-US" sz="2400"/>
              <a:t>)(3E8)</a:t>
            </a:r>
            <a:r>
              <a:rPr lang="en-US" sz="2400" baseline="30000"/>
              <a:t>2</a:t>
            </a:r>
            <a:r>
              <a:rPr lang="en-US" sz="2400"/>
              <a:t> = 2.97E+13 J</a:t>
            </a:r>
            <a:endParaRPr lang="en-US" sz="2400">
              <a:cs typeface="Times New Roman" pitchFamily="18" charset="0"/>
            </a:endParaRPr>
          </a:p>
          <a:p>
            <a:r>
              <a:rPr lang="en-US" sz="2400"/>
              <a:t>v = c √(1-small</a:t>
            </a:r>
            <a:r>
              <a:rPr lang="en-US" sz="2400" baseline="30000"/>
              <a:t>2</a:t>
            </a:r>
            <a:r>
              <a:rPr lang="en-US" sz="2400"/>
              <a:t>/big</a:t>
            </a:r>
            <a:r>
              <a:rPr lang="en-US" sz="2400" baseline="30000"/>
              <a:t>2</a:t>
            </a:r>
            <a:r>
              <a:rPr lang="en-US" sz="2400"/>
              <a:t>) = c √(1-612</a:t>
            </a:r>
            <a:r>
              <a:rPr lang="en-US" sz="2400" baseline="30000"/>
              <a:t>2</a:t>
            </a:r>
            <a:r>
              <a:rPr lang="en-US" sz="2400"/>
              <a:t>/645</a:t>
            </a:r>
            <a:r>
              <a:rPr lang="en-US" sz="2400" baseline="30000"/>
              <a:t>2</a:t>
            </a:r>
            <a:r>
              <a:rPr lang="en-US" sz="2400"/>
              <a:t>) = 0.315765657c</a:t>
            </a:r>
          </a:p>
          <a:p>
            <a:r>
              <a:rPr lang="en-US" sz="2400"/>
              <a:t>about .32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W</a:t>
            </a:r>
            <a:endParaRPr lang="en-US" sz="2400"/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228600" y="6532563"/>
            <a:ext cx="1252538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Your Mother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304800" y="-9525"/>
            <a:ext cx="86106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The LHC will accelerate protons to about 7 TeV.  If a proton has a rest mass of 938 MeV, what is the velocity of the protons in the LHC?</a:t>
            </a:r>
            <a:endParaRPr lang="en-US" sz="4000" baseline="30000"/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120650" y="1066800"/>
            <a:ext cx="184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593725" y="2047875"/>
            <a:ext cx="7940675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So the new mass is  938 MeV + 7,000,000 MeV = 7,000,938 MeV</a:t>
            </a:r>
            <a:endParaRPr lang="en-US" sz="2000">
              <a:cs typeface="Times New Roman" pitchFamily="18" charset="0"/>
            </a:endParaRPr>
          </a:p>
          <a:p>
            <a:r>
              <a:rPr lang="en-US" sz="2000"/>
              <a:t>v = c √(1-small</a:t>
            </a:r>
            <a:r>
              <a:rPr lang="en-US" sz="2000" baseline="30000"/>
              <a:t>2</a:t>
            </a:r>
            <a:r>
              <a:rPr lang="en-US" sz="2000"/>
              <a:t>/big</a:t>
            </a:r>
            <a:r>
              <a:rPr lang="en-US" sz="2000" baseline="30000"/>
              <a:t>2</a:t>
            </a:r>
            <a:r>
              <a:rPr lang="en-US" sz="2000"/>
              <a:t>) = c √(1-(938)</a:t>
            </a:r>
            <a:r>
              <a:rPr lang="en-US" sz="2000" baseline="30000"/>
              <a:t>2</a:t>
            </a:r>
            <a:r>
              <a:rPr lang="en-US" sz="2000"/>
              <a:t>/(7000938)</a:t>
            </a:r>
            <a:r>
              <a:rPr lang="en-US" sz="2000" baseline="30000"/>
              <a:t>2</a:t>
            </a:r>
            <a:r>
              <a:rPr lang="en-US" sz="2000"/>
              <a:t>) = 0.999999991c</a:t>
            </a:r>
          </a:p>
          <a:p>
            <a:r>
              <a:rPr lang="en-US" sz="2000"/>
              <a:t>about 1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Kinetic Energy</a:t>
            </a:r>
            <a:endParaRPr lang="en-US" sz="800"/>
          </a:p>
        </p:txBody>
      </p: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  <p:sp>
        <p:nvSpPr>
          <p:cNvPr id="132148" name="Text Box 52"/>
          <p:cNvSpPr txBox="1">
            <a:spLocks noChangeArrowheads="1"/>
          </p:cNvSpPr>
          <p:nvPr/>
        </p:nvSpPr>
        <p:spPr bwMode="auto">
          <a:xfrm>
            <a:off x="746125" y="914400"/>
            <a:ext cx="77882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Mass increase is energy</a:t>
            </a:r>
            <a:endParaRPr lang="en-US">
              <a:sym typeface="Symbol" pitchFamily="18" charset="2"/>
            </a:endParaRP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02" name="Object 2"/>
          <p:cNvGraphicFramePr>
            <a:graphicFrameLocks noChangeAspect="1"/>
          </p:cNvGraphicFramePr>
          <p:nvPr/>
        </p:nvGraphicFramePr>
        <p:xfrm>
          <a:off x="838200" y="3505200"/>
          <a:ext cx="2057400" cy="750888"/>
        </p:xfrm>
        <a:graphic>
          <a:graphicData uri="http://schemas.openxmlformats.org/presentationml/2006/ole">
            <p:oleObj spid="_x0000_s256002" name="Equation" r:id="rId4" imgW="812447" imgH="291973" progId="Equation.3">
              <p:embed/>
            </p:oleObj>
          </a:graphicData>
        </a:graphic>
      </p:graphicFrame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04" name="Object 4"/>
          <p:cNvGraphicFramePr>
            <a:graphicFrameLocks noChangeAspect="1"/>
          </p:cNvGraphicFramePr>
          <p:nvPr/>
        </p:nvGraphicFramePr>
        <p:xfrm>
          <a:off x="5791200" y="3106738"/>
          <a:ext cx="2438400" cy="2058987"/>
        </p:xfrm>
        <a:graphic>
          <a:graphicData uri="http://schemas.openxmlformats.org/presentationml/2006/ole">
            <p:oleObj spid="_x0000_s256004" name="Equation" r:id="rId5" imgW="977900" imgH="825500" progId="Equation.3">
              <p:embed/>
            </p:oleObj>
          </a:graphicData>
        </a:graphic>
      </p:graphicFrame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06" name="Object 6"/>
          <p:cNvGraphicFramePr>
            <a:graphicFrameLocks noChangeAspect="1"/>
          </p:cNvGraphicFramePr>
          <p:nvPr/>
        </p:nvGraphicFramePr>
        <p:xfrm>
          <a:off x="762000" y="4667250"/>
          <a:ext cx="2286000" cy="814388"/>
        </p:xfrm>
        <a:graphic>
          <a:graphicData uri="http://schemas.openxmlformats.org/presentationml/2006/ole">
            <p:oleObj spid="_x0000_s256006" name="Equation" r:id="rId6" imgW="825500" imgH="292100" progId="Equation.3">
              <p:embed/>
            </p:oleObj>
          </a:graphicData>
        </a:graphic>
      </p:graphicFrame>
      <p:sp>
        <p:nvSpPr>
          <p:cNvPr id="256009" name="Rectangle 9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08" name="Object 8"/>
          <p:cNvGraphicFramePr>
            <a:graphicFrameLocks noChangeAspect="1"/>
          </p:cNvGraphicFramePr>
          <p:nvPr/>
        </p:nvGraphicFramePr>
        <p:xfrm>
          <a:off x="838200" y="5738813"/>
          <a:ext cx="3657600" cy="814387"/>
        </p:xfrm>
        <a:graphic>
          <a:graphicData uri="http://schemas.openxmlformats.org/presentationml/2006/ole">
            <p:oleObj spid="_x0000_s256008" name="Equation" r:id="rId7" imgW="1320227" imgH="291973" progId="Equation.3">
              <p:embed/>
            </p:oleObj>
          </a:graphicData>
        </a:graphic>
      </p:graphicFrame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457200" y="1600200"/>
            <a:ext cx="8169275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Example: What is the kinetic energy of a 10.0 kg object going .60 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17525" y="990600"/>
            <a:ext cx="8169275" cy="228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Example: What is the kinetic energy of a 10.0 kg object going .60 c?</a:t>
            </a:r>
          </a:p>
          <a:p>
            <a:endParaRPr lang="en-US" sz="2400" dirty="0"/>
          </a:p>
          <a:p>
            <a:r>
              <a:rPr lang="en-US" sz="2400" dirty="0"/>
              <a:t>Dilated mass is 10.0/</a:t>
            </a:r>
            <a:r>
              <a:rPr lang="en-US" sz="2400" dirty="0">
                <a:cs typeface="Times New Roman" pitchFamily="18" charset="0"/>
              </a:rPr>
              <a:t>√(1-.6</a:t>
            </a:r>
            <a:r>
              <a:rPr lang="en-US" sz="2400" baseline="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) = 12.5 kg</a:t>
            </a:r>
          </a:p>
          <a:p>
            <a:r>
              <a:rPr lang="en-US" sz="2400" dirty="0">
                <a:cs typeface="Times New Roman" pitchFamily="18" charset="0"/>
              </a:rPr>
              <a:t>So its mass has increased by 2.5 kg, this mass is energy.</a:t>
            </a:r>
          </a:p>
          <a:p>
            <a:r>
              <a:rPr lang="en-US" sz="2400" dirty="0">
                <a:cs typeface="Times New Roman" pitchFamily="18" charset="0"/>
              </a:rPr>
              <a:t>2.5 kg represents (2.5 kg)(3.00E8 m/s)</a:t>
            </a:r>
            <a:r>
              <a:rPr lang="en-US" sz="2400" baseline="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 = 2.25E17 J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219200" y="3733800"/>
            <a:ext cx="4271545" cy="2667000"/>
            <a:chOff x="1219200" y="3733800"/>
            <a:chExt cx="4271545" cy="2667000"/>
          </a:xfrm>
        </p:grpSpPr>
        <p:sp>
          <p:nvSpPr>
            <p:cNvPr id="5" name="Rectangle 4"/>
            <p:cNvSpPr/>
            <p:nvPr/>
          </p:nvSpPr>
          <p:spPr bwMode="auto">
            <a:xfrm>
              <a:off x="2209800" y="4267200"/>
              <a:ext cx="381000" cy="2133600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209800" y="3733800"/>
              <a:ext cx="381000" cy="533400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0" y="48768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12.5 kg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87013" y="5181600"/>
              <a:ext cx="21707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10.0 kg = rest mass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24200" y="3776748"/>
              <a:ext cx="23665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2.5 kg = energy mass</a:t>
              </a:r>
              <a:endParaRPr lang="en-US" sz="2000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667000" y="3962400"/>
              <a:ext cx="4572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>
              <a:off x="2667000" y="5410200"/>
              <a:ext cx="4572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1676400" y="3733800"/>
              <a:ext cx="0" cy="10668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676400" y="5334000"/>
              <a:ext cx="0" cy="10668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6172200" y="4038600"/>
            <a:ext cx="281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does this diagram look like for a 6.5 </a:t>
            </a:r>
            <a:r>
              <a:rPr lang="en-US" sz="2000" dirty="0" err="1" smtClean="0"/>
              <a:t>TeV</a:t>
            </a:r>
            <a:r>
              <a:rPr lang="en-US" sz="2000" dirty="0" smtClean="0"/>
              <a:t> proton?</a:t>
            </a:r>
          </a:p>
          <a:p>
            <a:r>
              <a:rPr lang="en-US" sz="2000" dirty="0" smtClean="0"/>
              <a:t>m</a:t>
            </a:r>
            <a:r>
              <a:rPr lang="en-US" sz="2000" baseline="-25000" dirty="0" smtClean="0"/>
              <a:t>o</a:t>
            </a:r>
            <a:r>
              <a:rPr lang="en-US" sz="2000" dirty="0" smtClean="0"/>
              <a:t> ≈ 1 </a:t>
            </a:r>
            <a:r>
              <a:rPr lang="en-US" sz="2000" dirty="0" err="1" smtClean="0"/>
              <a:t>GeV</a:t>
            </a:r>
            <a:endParaRPr lang="en-US" sz="2000" dirty="0" smtClean="0"/>
          </a:p>
          <a:p>
            <a:r>
              <a:rPr lang="en-US" sz="2000" dirty="0" smtClean="0"/>
              <a:t>KE = 6,500 </a:t>
            </a:r>
            <a:r>
              <a:rPr lang="en-US" sz="2000" dirty="0" err="1" smtClean="0"/>
              <a:t>GeV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Kinetic Energy</a:t>
            </a:r>
            <a:endParaRPr lang="en-US" sz="800"/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0" y="507841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8054" name="Object 6"/>
          <p:cNvGraphicFramePr>
            <a:graphicFrameLocks noChangeAspect="1"/>
          </p:cNvGraphicFramePr>
          <p:nvPr/>
        </p:nvGraphicFramePr>
        <p:xfrm>
          <a:off x="838200" y="3397250"/>
          <a:ext cx="2057400" cy="750888"/>
        </p:xfrm>
        <a:graphic>
          <a:graphicData uri="http://schemas.openxmlformats.org/presentationml/2006/ole">
            <p:oleObj spid="_x0000_s258054" name="Equation" r:id="rId4" imgW="812447" imgH="291973" progId="Equation.3">
              <p:embed/>
            </p:oleObj>
          </a:graphicData>
        </a:graphic>
      </p:graphicFrame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0" y="481171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8056" name="Object 8"/>
          <p:cNvGraphicFramePr>
            <a:graphicFrameLocks noChangeAspect="1"/>
          </p:cNvGraphicFramePr>
          <p:nvPr/>
        </p:nvGraphicFramePr>
        <p:xfrm>
          <a:off x="5791200" y="2998788"/>
          <a:ext cx="2438400" cy="2058987"/>
        </p:xfrm>
        <a:graphic>
          <a:graphicData uri="http://schemas.openxmlformats.org/presentationml/2006/ole">
            <p:oleObj spid="_x0000_s258056" name="Equation" r:id="rId5" imgW="977900" imgH="825500" progId="Equation.3">
              <p:embed/>
            </p:oleObj>
          </a:graphicData>
        </a:graphic>
      </p:graphicFrame>
      <p:sp>
        <p:nvSpPr>
          <p:cNvPr id="258057" name="Rectangle 9"/>
          <p:cNvSpPr>
            <a:spLocks noChangeArrowheads="1"/>
          </p:cNvSpPr>
          <p:nvPr/>
        </p:nvSpPr>
        <p:spPr bwMode="auto">
          <a:xfrm>
            <a:off x="0" y="507841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8058" name="Object 10"/>
          <p:cNvGraphicFramePr>
            <a:graphicFrameLocks noChangeAspect="1"/>
          </p:cNvGraphicFramePr>
          <p:nvPr/>
        </p:nvGraphicFramePr>
        <p:xfrm>
          <a:off x="762000" y="4559300"/>
          <a:ext cx="2286000" cy="814388"/>
        </p:xfrm>
        <a:graphic>
          <a:graphicData uri="http://schemas.openxmlformats.org/presentationml/2006/ole">
            <p:oleObj spid="_x0000_s258058" name="Equation" r:id="rId6" imgW="825500" imgH="292100" progId="Equation.3">
              <p:embed/>
            </p:oleObj>
          </a:graphicData>
        </a:graphic>
      </p:graphicFrame>
      <p:sp>
        <p:nvSpPr>
          <p:cNvPr id="258059" name="Rectangle 11"/>
          <p:cNvSpPr>
            <a:spLocks noChangeArrowheads="1"/>
          </p:cNvSpPr>
          <p:nvPr/>
        </p:nvSpPr>
        <p:spPr bwMode="auto">
          <a:xfrm>
            <a:off x="0" y="507841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8060" name="Object 12"/>
          <p:cNvGraphicFramePr>
            <a:graphicFrameLocks noChangeAspect="1"/>
          </p:cNvGraphicFramePr>
          <p:nvPr/>
        </p:nvGraphicFramePr>
        <p:xfrm>
          <a:off x="838200" y="5630863"/>
          <a:ext cx="3657600" cy="814387"/>
        </p:xfrm>
        <a:graphic>
          <a:graphicData uri="http://schemas.openxmlformats.org/presentationml/2006/ole">
            <p:oleObj spid="_x0000_s258060" name="Equation" r:id="rId7" imgW="1320227" imgH="291973" progId="Equation.3">
              <p:embed/>
            </p:oleObj>
          </a:graphicData>
        </a:graphic>
      </p:graphicFrame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381000" y="990600"/>
            <a:ext cx="8169275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 – A 0.144 kg baseball has 2.0x10</a:t>
            </a:r>
            <a:r>
              <a:rPr lang="en-US" baseline="30000"/>
              <a:t>15</a:t>
            </a:r>
            <a:r>
              <a:rPr lang="en-US"/>
              <a:t> J of kinetic energy.  What is its mass, what is its velocity?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ext Box 2"/>
          <p:cNvSpPr txBox="1">
            <a:spLocks noChangeArrowheads="1"/>
          </p:cNvSpPr>
          <p:nvPr/>
        </p:nvSpPr>
        <p:spPr bwMode="auto">
          <a:xfrm>
            <a:off x="517525" y="990600"/>
            <a:ext cx="8169275" cy="30749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Example – A 0.144 kg baseball has 2.0x10</a:t>
            </a:r>
            <a:r>
              <a:rPr lang="en-US" sz="2400" baseline="30000"/>
              <a:t>15</a:t>
            </a:r>
            <a:r>
              <a:rPr lang="en-US" sz="2400"/>
              <a:t> J of kinetic energy.  What is its mass, what is its velocity?</a:t>
            </a:r>
          </a:p>
          <a:p>
            <a:endParaRPr lang="en-US" sz="2400"/>
          </a:p>
          <a:p>
            <a:r>
              <a:rPr lang="en-US" sz="2400">
                <a:cs typeface="Times New Roman" pitchFamily="18" charset="0"/>
              </a:rPr>
              <a:t>Well – the increase of mass is (2.0E15 J)/(3E8)</a:t>
            </a:r>
            <a:r>
              <a:rPr lang="en-US" sz="2400" baseline="30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 = .022222 kg</a:t>
            </a:r>
          </a:p>
          <a:p>
            <a:r>
              <a:rPr lang="en-US" sz="2400">
                <a:cs typeface="Times New Roman" pitchFamily="18" charset="0"/>
              </a:rPr>
              <a:t>so the new mass is 0.16622 kg</a:t>
            </a:r>
          </a:p>
          <a:p>
            <a:r>
              <a:rPr lang="en-US" sz="2400">
                <a:cs typeface="Times New Roman" pitchFamily="18" charset="0"/>
              </a:rPr>
              <a:t>and </a:t>
            </a:r>
          </a:p>
          <a:p>
            <a:r>
              <a:rPr lang="en-US" sz="2400">
                <a:cs typeface="Times New Roman" pitchFamily="18" charset="0"/>
              </a:rPr>
              <a:t>v = c </a:t>
            </a:r>
            <a:r>
              <a:rPr lang="en-US"/>
              <a:t>√(1-small</a:t>
            </a:r>
            <a:r>
              <a:rPr lang="en-US" baseline="30000"/>
              <a:t>2</a:t>
            </a:r>
            <a:r>
              <a:rPr lang="en-US"/>
              <a:t>/big</a:t>
            </a:r>
            <a:r>
              <a:rPr lang="en-US" baseline="30000"/>
              <a:t>2</a:t>
            </a:r>
            <a:r>
              <a:rPr lang="en-US"/>
              <a:t>) = c √(1-0.144</a:t>
            </a:r>
            <a:r>
              <a:rPr lang="en-US" baseline="30000"/>
              <a:t>2</a:t>
            </a:r>
            <a:r>
              <a:rPr lang="en-US"/>
              <a:t>/0.16622</a:t>
            </a:r>
            <a:r>
              <a:rPr lang="en-US" baseline="30000"/>
              <a:t>2</a:t>
            </a:r>
            <a:r>
              <a:rPr lang="en-US"/>
              <a:t>) </a:t>
            </a:r>
            <a:r>
              <a:rPr lang="en-US">
                <a:cs typeface="Times New Roman" pitchFamily="18" charset="0"/>
              </a:rPr>
              <a:t>≈</a:t>
            </a:r>
            <a:r>
              <a:rPr lang="en-US"/>
              <a:t> .50c</a:t>
            </a:r>
            <a:endParaRPr lang="en-US" sz="2400">
              <a:cs typeface="Times New Roman" pitchFamily="18" charset="0"/>
            </a:endParaRPr>
          </a:p>
          <a:p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ext Box 2"/>
          <p:cNvSpPr txBox="1">
            <a:spLocks noChangeArrowheads="1"/>
          </p:cNvSpPr>
          <p:nvPr/>
        </p:nvSpPr>
        <p:spPr bwMode="auto">
          <a:xfrm>
            <a:off x="304800" y="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Kinetic Energy</a:t>
            </a:r>
            <a:endParaRPr lang="en-US" sz="800"/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2150" name="Object 6"/>
          <p:cNvGraphicFramePr>
            <a:graphicFrameLocks noChangeAspect="1"/>
          </p:cNvGraphicFramePr>
          <p:nvPr/>
        </p:nvGraphicFramePr>
        <p:xfrm>
          <a:off x="838200" y="3598863"/>
          <a:ext cx="2057400" cy="750887"/>
        </p:xfrm>
        <a:graphic>
          <a:graphicData uri="http://schemas.openxmlformats.org/presentationml/2006/ole">
            <p:oleObj spid="_x0000_s262150" name="Equation" r:id="rId4" imgW="812447" imgH="291973" progId="Equation.3">
              <p:embed/>
            </p:oleObj>
          </a:graphicData>
        </a:graphic>
      </p:graphicFrame>
      <p:sp>
        <p:nvSpPr>
          <p:cNvPr id="262151" name="Rectangle 7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2152" name="Object 8"/>
          <p:cNvGraphicFramePr>
            <a:graphicFrameLocks noChangeAspect="1"/>
          </p:cNvGraphicFramePr>
          <p:nvPr/>
        </p:nvGraphicFramePr>
        <p:xfrm>
          <a:off x="5791200" y="3200400"/>
          <a:ext cx="2438400" cy="2058988"/>
        </p:xfrm>
        <a:graphic>
          <a:graphicData uri="http://schemas.openxmlformats.org/presentationml/2006/ole">
            <p:oleObj spid="_x0000_s262152" name="Equation" r:id="rId5" imgW="977900" imgH="825500" progId="Equation.3">
              <p:embed/>
            </p:oleObj>
          </a:graphicData>
        </a:graphic>
      </p:graphicFrame>
      <p:sp>
        <p:nvSpPr>
          <p:cNvPr id="262153" name="Rectangle 9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2154" name="Object 10"/>
          <p:cNvGraphicFramePr>
            <a:graphicFrameLocks noChangeAspect="1"/>
          </p:cNvGraphicFramePr>
          <p:nvPr/>
        </p:nvGraphicFramePr>
        <p:xfrm>
          <a:off x="762000" y="4760913"/>
          <a:ext cx="2286000" cy="814387"/>
        </p:xfrm>
        <a:graphic>
          <a:graphicData uri="http://schemas.openxmlformats.org/presentationml/2006/ole">
            <p:oleObj spid="_x0000_s262154" name="Equation" r:id="rId6" imgW="825500" imgH="292100" progId="Equation.3">
              <p:embed/>
            </p:oleObj>
          </a:graphicData>
        </a:graphic>
      </p:graphicFrame>
      <p:sp>
        <p:nvSpPr>
          <p:cNvPr id="262155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2156" name="Object 12"/>
          <p:cNvGraphicFramePr>
            <a:graphicFrameLocks noChangeAspect="1"/>
          </p:cNvGraphicFramePr>
          <p:nvPr/>
        </p:nvGraphicFramePr>
        <p:xfrm>
          <a:off x="838200" y="5832475"/>
          <a:ext cx="3657600" cy="814388"/>
        </p:xfrm>
        <a:graphic>
          <a:graphicData uri="http://schemas.openxmlformats.org/presentationml/2006/ole">
            <p:oleObj spid="_x0000_s262156" name="Equation" r:id="rId7" imgW="1320227" imgH="291973" progId="Equation.3">
              <p:embed/>
            </p:oleObj>
          </a:graphicData>
        </a:graphic>
      </p:graphicFrame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533400" y="1143000"/>
            <a:ext cx="8169275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 – An electron (rest mass 0.511 MeV) is accelerated through 0.155 MV, What is its velocity?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517525" y="990600"/>
            <a:ext cx="8169275" cy="23447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Example – An electron (rest mass 0.511 MeV) is accelerated through 0.155 MeV, What is its velocity?</a:t>
            </a:r>
          </a:p>
          <a:p>
            <a:endParaRPr lang="en-US" sz="2400"/>
          </a:p>
          <a:p>
            <a:r>
              <a:rPr lang="en-US" sz="2400">
                <a:cs typeface="Times New Roman" pitchFamily="18" charset="0"/>
              </a:rPr>
              <a:t>Well – the new mass is 0.511 + 0.155 = 0.666 MeV</a:t>
            </a:r>
          </a:p>
          <a:p>
            <a:r>
              <a:rPr lang="en-US" sz="2400">
                <a:cs typeface="Times New Roman" pitchFamily="18" charset="0"/>
              </a:rPr>
              <a:t>v = c </a:t>
            </a:r>
            <a:r>
              <a:rPr lang="en-US"/>
              <a:t>√(1-small</a:t>
            </a:r>
            <a:r>
              <a:rPr lang="en-US" baseline="30000"/>
              <a:t>2</a:t>
            </a:r>
            <a:r>
              <a:rPr lang="en-US"/>
              <a:t>/big</a:t>
            </a:r>
            <a:r>
              <a:rPr lang="en-US" baseline="30000"/>
              <a:t>2</a:t>
            </a:r>
            <a:r>
              <a:rPr lang="en-US"/>
              <a:t>) = c √(1-0.511</a:t>
            </a:r>
            <a:r>
              <a:rPr lang="en-US" baseline="30000"/>
              <a:t>2</a:t>
            </a:r>
            <a:r>
              <a:rPr lang="en-US"/>
              <a:t>/0.666</a:t>
            </a:r>
            <a:r>
              <a:rPr lang="en-US" baseline="30000"/>
              <a:t>2</a:t>
            </a:r>
            <a:r>
              <a:rPr lang="en-US"/>
              <a:t>) = .64c</a:t>
            </a:r>
            <a:endParaRPr lang="en-US" sz="2400">
              <a:cs typeface="Times New Roman" pitchFamily="18" charset="0"/>
            </a:endParaRPr>
          </a:p>
          <a:p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2843213" y="1066800"/>
            <a:ext cx="3467100" cy="2043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3200"/>
              <a:t> Kinetic Energy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4</a:t>
            </a:r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5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W</a:t>
            </a:r>
            <a:endParaRPr lang="en-US" sz="2400"/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228600" y="6532563"/>
            <a:ext cx="177165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3.84 kg,  2.4E+17 J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04800" y="-9525"/>
            <a:ext cx="86106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1.2 kg object (rest mass) is moving at 2.85x10</a:t>
            </a:r>
            <a:r>
              <a:rPr lang="en-US" sz="3200" baseline="30000"/>
              <a:t>8</a:t>
            </a:r>
            <a:r>
              <a:rPr lang="en-US" sz="3200"/>
              <a:t> m/s.  What is its new mass, and what is its kinetic energy?</a:t>
            </a:r>
            <a:endParaRPr lang="en-US" sz="4000" baseline="30000"/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120650" y="1066800"/>
            <a:ext cx="184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7816" name="Text Box 8"/>
          <p:cNvSpPr txBox="1">
            <a:spLocks noChangeArrowheads="1"/>
          </p:cNvSpPr>
          <p:nvPr/>
        </p:nvSpPr>
        <p:spPr bwMode="auto">
          <a:xfrm>
            <a:off x="593725" y="2047875"/>
            <a:ext cx="7940675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So the new mass is  1.2/</a:t>
            </a:r>
            <a:r>
              <a:rPr lang="en-US" sz="2400">
                <a:cs typeface="Times New Roman" pitchFamily="18" charset="0"/>
              </a:rPr>
              <a:t>√(1-(2.85E8)</a:t>
            </a:r>
            <a:r>
              <a:rPr lang="en-US" sz="2400" baseline="30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/(3E8)</a:t>
            </a:r>
            <a:r>
              <a:rPr lang="en-US" sz="2400" baseline="30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) = 3.8431 kg</a:t>
            </a:r>
          </a:p>
          <a:p>
            <a:r>
              <a:rPr lang="en-US" sz="2400">
                <a:cs typeface="Times New Roman" pitchFamily="18" charset="0"/>
              </a:rPr>
              <a:t>So the “energy mass” is </a:t>
            </a:r>
            <a:r>
              <a:rPr lang="en-US" sz="2400"/>
              <a:t>3.8431 kg – 1.2 kg =2.6431 kg</a:t>
            </a:r>
          </a:p>
          <a:p>
            <a:r>
              <a:rPr lang="en-US" sz="2400"/>
              <a:t>and that represents (2.6431 kg)(3E8)</a:t>
            </a:r>
            <a:r>
              <a:rPr lang="en-US" sz="2400" baseline="30000"/>
              <a:t>2</a:t>
            </a:r>
            <a:r>
              <a:rPr lang="en-US" sz="2400"/>
              <a:t> = 2.4E+17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6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5342</TotalTime>
  <Words>587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Verdana</vt:lpstr>
      <vt:lpstr>Symbol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610</cp:revision>
  <dcterms:created xsi:type="dcterms:W3CDTF">2001-03-01T17:38:38Z</dcterms:created>
  <dcterms:modified xsi:type="dcterms:W3CDTF">2015-03-31T16:35:07Z</dcterms:modified>
</cp:coreProperties>
</file>