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4" r:id="rId3"/>
    <p:sldId id="275" r:id="rId4"/>
    <p:sldId id="276" r:id="rId5"/>
    <p:sldId id="281" r:id="rId6"/>
    <p:sldId id="282" r:id="rId7"/>
    <p:sldId id="278" r:id="rId8"/>
    <p:sldId id="283" r:id="rId9"/>
    <p:sldId id="284" r:id="rId10"/>
    <p:sldId id="285" r:id="rId11"/>
    <p:sldId id="286" r:id="rId12"/>
    <p:sldId id="287" r:id="rId13"/>
    <p:sldId id="279" r:id="rId14"/>
    <p:sldId id="288" r:id="rId15"/>
    <p:sldId id="289" r:id="rId16"/>
    <p:sldId id="290" r:id="rId17"/>
    <p:sldId id="291" r:id="rId18"/>
    <p:sldId id="292" r:id="rId19"/>
    <p:sldId id="293" r:id="rId20"/>
    <p:sldId id="280" r:id="rId21"/>
    <p:sldId id="296" r:id="rId22"/>
    <p:sldId id="294" r:id="rId23"/>
    <p:sldId id="295" r:id="rId24"/>
    <p:sldId id="297" r:id="rId25"/>
    <p:sldId id="298" r:id="rId26"/>
    <p:sldId id="299" r:id="rId27"/>
    <p:sldId id="300" r:id="rId28"/>
    <p:sldId id="301"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autoAdjust="0"/>
    <p:restoredTop sz="94645" autoAdjust="0"/>
  </p:normalViewPr>
  <p:slideViewPr>
    <p:cSldViewPr>
      <p:cViewPr>
        <p:scale>
          <a:sx n="90" d="100"/>
          <a:sy n="90" d="100"/>
        </p:scale>
        <p:origin x="-2244"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675960-AA3C-47B2-8A72-B377E50E6DD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98C5D3-4D25-4525-B71A-AB1DB4853F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296FF2-6486-4283-B5F2-52979286F6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7C2B2-1406-4398-AEA4-1B3E0920E1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29D3D4-A15E-4C22-8440-E2F663E32E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E0AF51-2124-433A-8FFB-C33DF77328B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30A80A-9626-4D97-A3E1-5CA82707FD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73C4C8-838D-486B-B3A6-0397C61174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DBECAD-C683-4080-A8BA-8B0495D694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6DDF33-BCE0-4500-9A9C-C1F1D49A81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DC5B47-A9EB-47E1-AE67-9B8885E08BC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4E2F12-8D3D-445E-ADE0-284CA5A755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523220"/>
          </a:xfrm>
          <a:prstGeom prst="rect">
            <a:avLst/>
          </a:prstGeom>
          <a:noFill/>
          <a:ln w="9525">
            <a:noFill/>
            <a:miter lim="800000"/>
            <a:headEnd/>
            <a:tailEnd/>
          </a:ln>
        </p:spPr>
        <p:txBody>
          <a:bodyPr>
            <a:spAutoFit/>
          </a:bodyPr>
          <a:lstStyle/>
          <a:p>
            <a:r>
              <a:rPr lang="en-US" sz="2800" dirty="0" smtClean="0"/>
              <a:t>Page 1</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400" y="304800"/>
            <a:ext cx="8915400" cy="1922463"/>
          </a:xfrm>
          <a:prstGeom prst="rect">
            <a:avLst/>
          </a:prstGeom>
          <a:noFill/>
          <a:ln w="9525">
            <a:noFill/>
            <a:miter lim="800000"/>
            <a:headEnd/>
            <a:tailEnd/>
          </a:ln>
          <a:effectLst/>
        </p:spPr>
        <p:txBody>
          <a:bodyPr>
            <a:spAutoFit/>
          </a:bodyPr>
          <a:lstStyle/>
          <a:p>
            <a:r>
              <a:rPr lang="en-US" sz="3600"/>
              <a:t>You try this one:</a:t>
            </a:r>
          </a:p>
          <a:p>
            <a:r>
              <a:rPr lang="en-US" sz="2800"/>
              <a:t>Electron going 1.27x10</a:t>
            </a:r>
            <a:r>
              <a:rPr lang="en-US" sz="2800" baseline="30000"/>
              <a:t>5</a:t>
            </a:r>
            <a:r>
              <a:rPr lang="en-US" sz="2800"/>
              <a:t> m/s, m = 9.11x10</a:t>
            </a:r>
            <a:r>
              <a:rPr lang="en-US" sz="2800" baseline="30000"/>
              <a:t>-31</a:t>
            </a:r>
            <a:r>
              <a:rPr lang="en-US" sz="2800"/>
              <a:t> kg, B = .0120 T</a:t>
            </a:r>
          </a:p>
          <a:p>
            <a:r>
              <a:rPr lang="en-US" sz="2800"/>
              <a:t>What electric field in what direction will make the electron go straight down the page</a:t>
            </a:r>
            <a:endParaRPr lang="en-US" sz="1800"/>
          </a:p>
        </p:txBody>
      </p:sp>
      <p:grpSp>
        <p:nvGrpSpPr>
          <p:cNvPr id="2" name="Group 19"/>
          <p:cNvGrpSpPr>
            <a:grpSpLocks/>
          </p:cNvGrpSpPr>
          <p:nvPr/>
        </p:nvGrpSpPr>
        <p:grpSpPr bwMode="auto">
          <a:xfrm rot="-16200000">
            <a:off x="3375025" y="3435350"/>
            <a:ext cx="1403350" cy="76200"/>
            <a:chOff x="4320" y="2304"/>
            <a:chExt cx="884" cy="48"/>
          </a:xfrm>
        </p:grpSpPr>
        <p:sp>
          <p:nvSpPr>
            <p:cNvPr id="29716" name="Oval 20"/>
            <p:cNvSpPr>
              <a:spLocks noChangeArrowheads="1"/>
            </p:cNvSpPr>
            <p:nvPr/>
          </p:nvSpPr>
          <p:spPr bwMode="auto">
            <a:xfrm>
              <a:off x="4320" y="2304"/>
              <a:ext cx="48" cy="48"/>
            </a:xfrm>
            <a:prstGeom prst="ellipse">
              <a:avLst/>
            </a:prstGeom>
            <a:noFill/>
            <a:ln w="25400">
              <a:solidFill>
                <a:schemeClr val="tx1"/>
              </a:solidFill>
              <a:round/>
              <a:headEnd/>
              <a:tailEnd/>
            </a:ln>
            <a:effectLst/>
          </p:spPr>
          <p:txBody>
            <a:bodyPr wrap="none" anchor="ctr"/>
            <a:lstStyle/>
            <a:p>
              <a:endParaRPr lang="en-US"/>
            </a:p>
          </p:txBody>
        </p:sp>
        <p:sp>
          <p:nvSpPr>
            <p:cNvPr id="29717" name="Line 21"/>
            <p:cNvSpPr>
              <a:spLocks noChangeShapeType="1"/>
            </p:cNvSpPr>
            <p:nvPr/>
          </p:nvSpPr>
          <p:spPr bwMode="auto">
            <a:xfrm>
              <a:off x="4388" y="2334"/>
              <a:ext cx="816" cy="0"/>
            </a:xfrm>
            <a:prstGeom prst="line">
              <a:avLst/>
            </a:prstGeom>
            <a:noFill/>
            <a:ln w="25400">
              <a:solidFill>
                <a:schemeClr val="tx1"/>
              </a:solidFill>
              <a:round/>
              <a:headEnd/>
              <a:tailEnd type="triangle" w="med" len="med"/>
            </a:ln>
            <a:effectLst/>
          </p:spPr>
          <p:txBody>
            <a:bodyPr/>
            <a:lstStyle/>
            <a:p>
              <a:endParaRPr lang="en-US"/>
            </a:p>
          </p:txBody>
        </p:sp>
      </p:grpSp>
      <p:sp>
        <p:nvSpPr>
          <p:cNvPr id="29718" name="Text Box 22"/>
          <p:cNvSpPr txBox="1">
            <a:spLocks noChangeArrowheads="1"/>
          </p:cNvSpPr>
          <p:nvPr/>
        </p:nvSpPr>
        <p:spPr bwMode="auto">
          <a:xfrm>
            <a:off x="3429000" y="2574925"/>
            <a:ext cx="420688" cy="457200"/>
          </a:xfrm>
          <a:prstGeom prst="rect">
            <a:avLst/>
          </a:prstGeom>
          <a:noFill/>
          <a:ln w="25400">
            <a:noFill/>
            <a:miter lim="800000"/>
            <a:headEnd/>
            <a:tailEnd/>
          </a:ln>
          <a:effectLst/>
        </p:spPr>
        <p:txBody>
          <a:bodyPr wrap="none">
            <a:spAutoFit/>
          </a:bodyPr>
          <a:lstStyle/>
          <a:p>
            <a:r>
              <a:rPr lang="en-US"/>
              <a:t>e-</a:t>
            </a:r>
          </a:p>
        </p:txBody>
      </p:sp>
      <p:sp>
        <p:nvSpPr>
          <p:cNvPr id="29719" name="Text Box 23"/>
          <p:cNvSpPr txBox="1">
            <a:spLocks noChangeArrowheads="1"/>
          </p:cNvSpPr>
          <p:nvPr/>
        </p:nvSpPr>
        <p:spPr bwMode="auto">
          <a:xfrm>
            <a:off x="2514600" y="4175125"/>
            <a:ext cx="3046413" cy="2530475"/>
          </a:xfrm>
          <a:prstGeom prst="rect">
            <a:avLst/>
          </a:prstGeom>
          <a:noFill/>
          <a:ln w="9525">
            <a:noFill/>
            <a:miter lim="800000"/>
            <a:headEnd/>
            <a:tailEnd/>
          </a:ln>
          <a:effectLst/>
        </p:spPr>
        <p:txBody>
          <a:bodyPr wrap="none">
            <a:spAutoFit/>
          </a:bodyPr>
          <a:lstStyle/>
          <a:p>
            <a:r>
              <a:rPr lang="en-US" sz="2000">
                <a:latin typeface="Tahoma" charset="0"/>
              </a:rPr>
              <a:t>x    x    x    x    x    x    x </a:t>
            </a:r>
          </a:p>
          <a:p>
            <a:r>
              <a:rPr lang="en-US" sz="2000">
                <a:latin typeface="Tahoma" charset="0"/>
              </a:rPr>
              <a:t>x    x    x    x    x    x    x</a:t>
            </a:r>
          </a:p>
          <a:p>
            <a:r>
              <a:rPr lang="en-US" sz="2000">
                <a:latin typeface="Tahoma" charset="0"/>
              </a:rPr>
              <a:t>x    x    x    x    x    x    x</a:t>
            </a:r>
          </a:p>
          <a:p>
            <a:r>
              <a:rPr lang="en-US" sz="2000">
                <a:latin typeface="Tahoma" charset="0"/>
              </a:rPr>
              <a:t>x    x    x    x    x    x    x</a:t>
            </a:r>
          </a:p>
          <a:p>
            <a:r>
              <a:rPr lang="en-US" sz="2000">
                <a:latin typeface="Tahoma" charset="0"/>
              </a:rPr>
              <a:t>x    x    x    x    x    x    x </a:t>
            </a:r>
          </a:p>
          <a:p>
            <a:r>
              <a:rPr lang="en-US" sz="2000">
                <a:latin typeface="Tahoma" charset="0"/>
              </a:rPr>
              <a:t>x    x    x    x    x    x    x</a:t>
            </a:r>
          </a:p>
          <a:p>
            <a:r>
              <a:rPr lang="en-US" sz="2000">
                <a:latin typeface="Tahoma" charset="0"/>
              </a:rPr>
              <a:t>x    x    x    x    x    x    x</a:t>
            </a:r>
          </a:p>
          <a:p>
            <a:r>
              <a:rPr lang="en-US" sz="2000">
                <a:latin typeface="Tahoma" charset="0"/>
              </a:rPr>
              <a:t>x    x    x    x    x    x    x</a:t>
            </a:r>
          </a:p>
        </p:txBody>
      </p:sp>
      <p:sp>
        <p:nvSpPr>
          <p:cNvPr id="29720" name="Line 24"/>
          <p:cNvSpPr>
            <a:spLocks noChangeShapeType="1"/>
          </p:cNvSpPr>
          <p:nvPr/>
        </p:nvSpPr>
        <p:spPr bwMode="auto">
          <a:xfrm>
            <a:off x="2514600" y="4327525"/>
            <a:ext cx="0" cy="2362200"/>
          </a:xfrm>
          <a:prstGeom prst="line">
            <a:avLst/>
          </a:prstGeom>
          <a:noFill/>
          <a:ln w="25400">
            <a:solidFill>
              <a:schemeClr val="tx1"/>
            </a:solidFill>
            <a:round/>
            <a:headEnd/>
            <a:tailEnd/>
          </a:ln>
          <a:effectLst/>
        </p:spPr>
        <p:txBody>
          <a:bodyPr/>
          <a:lstStyle/>
          <a:p>
            <a:endParaRPr lang="en-US"/>
          </a:p>
        </p:txBody>
      </p:sp>
      <p:sp>
        <p:nvSpPr>
          <p:cNvPr id="29721" name="Line 25"/>
          <p:cNvSpPr>
            <a:spLocks noChangeShapeType="1"/>
          </p:cNvSpPr>
          <p:nvPr/>
        </p:nvSpPr>
        <p:spPr bwMode="auto">
          <a:xfrm>
            <a:off x="5486400" y="4327525"/>
            <a:ext cx="0" cy="2362200"/>
          </a:xfrm>
          <a:prstGeom prst="line">
            <a:avLst/>
          </a:prstGeom>
          <a:noFill/>
          <a:ln w="25400">
            <a:solidFill>
              <a:schemeClr val="tx1"/>
            </a:solidFill>
            <a:round/>
            <a:headEnd/>
            <a:tailEnd/>
          </a:ln>
          <a:effectLst/>
        </p:spPr>
        <p:txBody>
          <a:bodyPr/>
          <a:lstStyle/>
          <a:p>
            <a:endParaRPr lang="en-US"/>
          </a:p>
        </p:txBody>
      </p:sp>
      <p:sp>
        <p:nvSpPr>
          <p:cNvPr id="29722" name="Text Box 26"/>
          <p:cNvSpPr txBox="1">
            <a:spLocks noChangeArrowheads="1"/>
          </p:cNvSpPr>
          <p:nvPr/>
        </p:nvSpPr>
        <p:spPr bwMode="auto">
          <a:xfrm>
            <a:off x="0" y="6473825"/>
            <a:ext cx="2012950" cy="366713"/>
          </a:xfrm>
          <a:prstGeom prst="rect">
            <a:avLst/>
          </a:prstGeom>
          <a:noFill/>
          <a:ln w="25400">
            <a:noFill/>
            <a:miter lim="800000"/>
            <a:headEnd/>
            <a:tailEnd/>
          </a:ln>
          <a:effectLst/>
        </p:spPr>
        <p:txBody>
          <a:bodyPr wrap="none">
            <a:spAutoFit/>
          </a:bodyPr>
          <a:lstStyle/>
          <a:p>
            <a:r>
              <a:rPr lang="en-US" sz="1800"/>
              <a:t>1520 N/C to the left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79525" y="552450"/>
            <a:ext cx="7407275" cy="579438"/>
          </a:xfrm>
          <a:prstGeom prst="rect">
            <a:avLst/>
          </a:prstGeom>
          <a:noFill/>
          <a:ln w="9525">
            <a:noFill/>
            <a:miter lim="800000"/>
            <a:headEnd/>
            <a:tailEnd/>
          </a:ln>
          <a:effectLst/>
        </p:spPr>
        <p:txBody>
          <a:bodyPr>
            <a:spAutoFit/>
          </a:bodyPr>
          <a:lstStyle/>
          <a:p>
            <a:r>
              <a:rPr lang="en-US" sz="3200"/>
              <a:t>If charge carriers were positive:</a:t>
            </a:r>
          </a:p>
        </p:txBody>
      </p:sp>
      <p:pic>
        <p:nvPicPr>
          <p:cNvPr id="16389" name="Picture 5" descr="FG20_37"/>
          <p:cNvPicPr>
            <a:picLocks noChangeAspect="1" noChangeArrowheads="1"/>
          </p:cNvPicPr>
          <p:nvPr/>
        </p:nvPicPr>
        <p:blipFill>
          <a:blip r:embed="rId2" cstate="print"/>
          <a:srcRect l="28006" t="51500" r="28986" b="12500"/>
          <a:stretch>
            <a:fillRect/>
          </a:stretch>
        </p:blipFill>
        <p:spPr bwMode="auto">
          <a:xfrm>
            <a:off x="914400" y="1066800"/>
            <a:ext cx="7543800" cy="4210050"/>
          </a:xfrm>
          <a:prstGeom prst="rect">
            <a:avLst/>
          </a:prstGeom>
          <a:noFill/>
        </p:spPr>
      </p:pic>
      <p:sp>
        <p:nvSpPr>
          <p:cNvPr id="16390" name="Text Box 6"/>
          <p:cNvSpPr txBox="1">
            <a:spLocks noChangeArrowheads="1"/>
          </p:cNvSpPr>
          <p:nvPr/>
        </p:nvSpPr>
        <p:spPr bwMode="auto">
          <a:xfrm>
            <a:off x="3184525" y="5680075"/>
            <a:ext cx="3338513" cy="457200"/>
          </a:xfrm>
          <a:prstGeom prst="rect">
            <a:avLst/>
          </a:prstGeom>
          <a:noFill/>
          <a:ln w="25400">
            <a:noFill/>
            <a:miter lim="800000"/>
            <a:headEnd/>
            <a:tailEnd/>
          </a:ln>
          <a:effectLst/>
        </p:spPr>
        <p:txBody>
          <a:bodyPr wrap="none">
            <a:spAutoFit/>
          </a:bodyPr>
          <a:lstStyle/>
          <a:p>
            <a:r>
              <a:rPr lang="en-US"/>
              <a:t>Bottom would be positive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4400" y="228600"/>
            <a:ext cx="7407275" cy="579438"/>
          </a:xfrm>
          <a:prstGeom prst="rect">
            <a:avLst/>
          </a:prstGeom>
          <a:noFill/>
          <a:ln w="9525">
            <a:noFill/>
            <a:miter lim="800000"/>
            <a:headEnd/>
            <a:tailEnd/>
          </a:ln>
          <a:effectLst/>
        </p:spPr>
        <p:txBody>
          <a:bodyPr>
            <a:spAutoFit/>
          </a:bodyPr>
          <a:lstStyle/>
          <a:p>
            <a:r>
              <a:rPr lang="en-US" sz="3200"/>
              <a:t>If charge carriers were negative:</a:t>
            </a:r>
          </a:p>
        </p:txBody>
      </p:sp>
      <p:pic>
        <p:nvPicPr>
          <p:cNvPr id="25603" name="Picture 3" descr="FG20_37"/>
          <p:cNvPicPr>
            <a:picLocks noChangeAspect="1" noChangeArrowheads="1"/>
          </p:cNvPicPr>
          <p:nvPr/>
        </p:nvPicPr>
        <p:blipFill>
          <a:blip r:embed="rId2" cstate="print"/>
          <a:srcRect l="26006" t="16499" r="29985" b="49287"/>
          <a:stretch>
            <a:fillRect/>
          </a:stretch>
        </p:blipFill>
        <p:spPr bwMode="auto">
          <a:xfrm>
            <a:off x="990600" y="990600"/>
            <a:ext cx="7086600" cy="3673475"/>
          </a:xfrm>
          <a:prstGeom prst="rect">
            <a:avLst/>
          </a:prstGeom>
          <a:noFill/>
        </p:spPr>
      </p:pic>
      <p:sp>
        <p:nvSpPr>
          <p:cNvPr id="25604" name="Text Box 4"/>
          <p:cNvSpPr txBox="1">
            <a:spLocks noChangeArrowheads="1"/>
          </p:cNvSpPr>
          <p:nvPr/>
        </p:nvSpPr>
        <p:spPr bwMode="auto">
          <a:xfrm>
            <a:off x="2819400" y="4953000"/>
            <a:ext cx="3363913" cy="457200"/>
          </a:xfrm>
          <a:prstGeom prst="rect">
            <a:avLst/>
          </a:prstGeom>
          <a:noFill/>
          <a:ln w="25400">
            <a:noFill/>
            <a:miter lim="800000"/>
            <a:headEnd/>
            <a:tailEnd/>
          </a:ln>
          <a:effectLst/>
        </p:spPr>
        <p:txBody>
          <a:bodyPr wrap="none">
            <a:spAutoFit/>
          </a:bodyPr>
          <a:lstStyle/>
          <a:p>
            <a:r>
              <a:rPr lang="en-US"/>
              <a:t>The top would be positive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523220"/>
          </a:xfrm>
          <a:prstGeom prst="rect">
            <a:avLst/>
          </a:prstGeom>
          <a:noFill/>
          <a:ln w="9525">
            <a:noFill/>
            <a:miter lim="800000"/>
            <a:headEnd/>
            <a:tailEnd/>
          </a:ln>
        </p:spPr>
        <p:txBody>
          <a:bodyPr>
            <a:spAutoFit/>
          </a:bodyPr>
          <a:lstStyle/>
          <a:p>
            <a:r>
              <a:rPr lang="en-US" sz="2800" dirty="0" smtClean="0"/>
              <a:t>Page 3</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609600" y="304800"/>
            <a:ext cx="8229600" cy="1800225"/>
          </a:xfrm>
          <a:prstGeom prst="rect">
            <a:avLst/>
          </a:prstGeom>
          <a:noFill/>
          <a:ln w="9525">
            <a:noFill/>
            <a:miter lim="800000"/>
            <a:headEnd/>
            <a:tailEnd/>
          </a:ln>
          <a:effectLst/>
        </p:spPr>
        <p:txBody>
          <a:bodyPr>
            <a:spAutoFit/>
          </a:bodyPr>
          <a:lstStyle/>
          <a:p>
            <a:r>
              <a:rPr lang="en-US" sz="2800"/>
              <a:t>The approach of the magnet makes the B field inside the 3.0 cm </a:t>
            </a:r>
            <a:r>
              <a:rPr lang="en-US" sz="2800" b="1" u="sng"/>
              <a:t>diameter</a:t>
            </a:r>
            <a:r>
              <a:rPr lang="en-US" sz="2800"/>
              <a:t> loop go from .025 T to .175 T in .0035 s.  What is the EMF, direction of the current, and which electrode is + (current flows out of it)</a:t>
            </a:r>
          </a:p>
        </p:txBody>
      </p:sp>
      <p:sp>
        <p:nvSpPr>
          <p:cNvPr id="39939" name="Text Box 3"/>
          <p:cNvSpPr txBox="1">
            <a:spLocks noChangeArrowheads="1"/>
          </p:cNvSpPr>
          <p:nvPr/>
        </p:nvSpPr>
        <p:spPr bwMode="auto">
          <a:xfrm>
            <a:off x="304800" y="6554788"/>
            <a:ext cx="1106488" cy="274637"/>
          </a:xfrm>
          <a:prstGeom prst="rect">
            <a:avLst/>
          </a:prstGeom>
          <a:noFill/>
          <a:ln w="9525">
            <a:noFill/>
            <a:miter lim="800000"/>
            <a:headEnd/>
            <a:tailEnd/>
          </a:ln>
          <a:effectLst/>
        </p:spPr>
        <p:txBody>
          <a:bodyPr wrap="none">
            <a:spAutoFit/>
          </a:bodyPr>
          <a:lstStyle/>
          <a:p>
            <a:r>
              <a:rPr lang="en-US" sz="1200"/>
              <a:t>.030 V, acw, A</a:t>
            </a:r>
          </a:p>
        </p:txBody>
      </p:sp>
      <p:sp>
        <p:nvSpPr>
          <p:cNvPr id="39944" name="Rectangle 8"/>
          <p:cNvSpPr>
            <a:spLocks noChangeArrowheads="1"/>
          </p:cNvSpPr>
          <p:nvPr/>
        </p:nvSpPr>
        <p:spPr bwMode="auto">
          <a:xfrm>
            <a:off x="3657600" y="3810000"/>
            <a:ext cx="3962400" cy="838200"/>
          </a:xfrm>
          <a:prstGeom prst="rect">
            <a:avLst/>
          </a:prstGeom>
          <a:noFill/>
          <a:ln w="38100">
            <a:solidFill>
              <a:srgbClr val="FF0000"/>
            </a:solidFill>
            <a:miter lim="800000"/>
            <a:headEnd/>
            <a:tailEnd/>
          </a:ln>
          <a:effectLst/>
        </p:spPr>
        <p:txBody>
          <a:bodyPr wrap="none" anchor="ctr"/>
          <a:lstStyle/>
          <a:p>
            <a:endParaRPr lang="en-US"/>
          </a:p>
        </p:txBody>
      </p:sp>
      <p:sp>
        <p:nvSpPr>
          <p:cNvPr id="39945" name="Line 9"/>
          <p:cNvSpPr>
            <a:spLocks noChangeShapeType="1"/>
          </p:cNvSpPr>
          <p:nvPr/>
        </p:nvSpPr>
        <p:spPr bwMode="auto">
          <a:xfrm flipV="1">
            <a:off x="3657600" y="3502025"/>
            <a:ext cx="533400" cy="307975"/>
          </a:xfrm>
          <a:prstGeom prst="line">
            <a:avLst/>
          </a:prstGeom>
          <a:noFill/>
          <a:ln w="38100">
            <a:solidFill>
              <a:srgbClr val="FF0000"/>
            </a:solidFill>
            <a:round/>
            <a:headEnd/>
            <a:tailEnd/>
          </a:ln>
          <a:effectLst/>
        </p:spPr>
        <p:txBody>
          <a:bodyPr/>
          <a:lstStyle/>
          <a:p>
            <a:endParaRPr lang="en-US"/>
          </a:p>
        </p:txBody>
      </p:sp>
      <p:sp>
        <p:nvSpPr>
          <p:cNvPr id="39946" name="Line 10"/>
          <p:cNvSpPr>
            <a:spLocks noChangeShapeType="1"/>
          </p:cNvSpPr>
          <p:nvPr/>
        </p:nvSpPr>
        <p:spPr bwMode="auto">
          <a:xfrm>
            <a:off x="4191000" y="3505200"/>
            <a:ext cx="3962400" cy="0"/>
          </a:xfrm>
          <a:prstGeom prst="line">
            <a:avLst/>
          </a:prstGeom>
          <a:noFill/>
          <a:ln w="38100">
            <a:solidFill>
              <a:srgbClr val="FF0000"/>
            </a:solidFill>
            <a:round/>
            <a:headEnd/>
            <a:tailEnd/>
          </a:ln>
          <a:effectLst/>
        </p:spPr>
        <p:txBody>
          <a:bodyPr/>
          <a:lstStyle/>
          <a:p>
            <a:endParaRPr lang="en-US"/>
          </a:p>
        </p:txBody>
      </p:sp>
      <p:sp>
        <p:nvSpPr>
          <p:cNvPr id="39947" name="Line 11"/>
          <p:cNvSpPr>
            <a:spLocks noChangeShapeType="1"/>
          </p:cNvSpPr>
          <p:nvPr/>
        </p:nvSpPr>
        <p:spPr bwMode="auto">
          <a:xfrm flipV="1">
            <a:off x="7620000" y="3505200"/>
            <a:ext cx="533400" cy="304800"/>
          </a:xfrm>
          <a:prstGeom prst="line">
            <a:avLst/>
          </a:prstGeom>
          <a:noFill/>
          <a:ln w="38100">
            <a:solidFill>
              <a:srgbClr val="FF0000"/>
            </a:solidFill>
            <a:round/>
            <a:headEnd/>
            <a:tailEnd/>
          </a:ln>
          <a:effectLst/>
        </p:spPr>
        <p:txBody>
          <a:bodyPr/>
          <a:lstStyle/>
          <a:p>
            <a:endParaRPr lang="en-US"/>
          </a:p>
        </p:txBody>
      </p:sp>
      <p:sp>
        <p:nvSpPr>
          <p:cNvPr id="39948" name="Line 12"/>
          <p:cNvSpPr>
            <a:spLocks noChangeShapeType="1"/>
          </p:cNvSpPr>
          <p:nvPr/>
        </p:nvSpPr>
        <p:spPr bwMode="auto">
          <a:xfrm>
            <a:off x="8153400" y="3505200"/>
            <a:ext cx="0" cy="838200"/>
          </a:xfrm>
          <a:prstGeom prst="line">
            <a:avLst/>
          </a:prstGeom>
          <a:noFill/>
          <a:ln w="38100">
            <a:solidFill>
              <a:srgbClr val="FF0000"/>
            </a:solidFill>
            <a:round/>
            <a:headEnd/>
            <a:tailEnd/>
          </a:ln>
          <a:effectLst/>
        </p:spPr>
        <p:txBody>
          <a:bodyPr/>
          <a:lstStyle/>
          <a:p>
            <a:endParaRPr lang="en-US"/>
          </a:p>
        </p:txBody>
      </p:sp>
      <p:sp>
        <p:nvSpPr>
          <p:cNvPr id="39949" name="Line 13"/>
          <p:cNvSpPr>
            <a:spLocks noChangeShapeType="1"/>
          </p:cNvSpPr>
          <p:nvPr/>
        </p:nvSpPr>
        <p:spPr bwMode="auto">
          <a:xfrm flipV="1">
            <a:off x="7620000" y="4340225"/>
            <a:ext cx="533400" cy="307975"/>
          </a:xfrm>
          <a:prstGeom prst="line">
            <a:avLst/>
          </a:prstGeom>
          <a:noFill/>
          <a:ln w="38100">
            <a:solidFill>
              <a:srgbClr val="FF0000"/>
            </a:solidFill>
            <a:round/>
            <a:headEnd/>
            <a:tailEnd/>
          </a:ln>
          <a:effectLst/>
        </p:spPr>
        <p:txBody>
          <a:bodyPr/>
          <a:lstStyle/>
          <a:p>
            <a:endParaRPr lang="en-US"/>
          </a:p>
        </p:txBody>
      </p:sp>
      <p:sp>
        <p:nvSpPr>
          <p:cNvPr id="39950" name="Text Box 14"/>
          <p:cNvSpPr txBox="1">
            <a:spLocks noChangeArrowheads="1"/>
          </p:cNvSpPr>
          <p:nvPr/>
        </p:nvSpPr>
        <p:spPr bwMode="auto">
          <a:xfrm>
            <a:off x="3870325" y="3952875"/>
            <a:ext cx="441325" cy="519113"/>
          </a:xfrm>
          <a:prstGeom prst="rect">
            <a:avLst/>
          </a:prstGeom>
          <a:noFill/>
          <a:ln w="38100">
            <a:noFill/>
            <a:miter lim="800000"/>
            <a:headEnd/>
            <a:tailEnd/>
          </a:ln>
          <a:effectLst/>
        </p:spPr>
        <p:txBody>
          <a:bodyPr wrap="none">
            <a:spAutoFit/>
          </a:bodyPr>
          <a:lstStyle/>
          <a:p>
            <a:r>
              <a:rPr lang="en-US" sz="2800"/>
              <a:t>N</a:t>
            </a:r>
          </a:p>
        </p:txBody>
      </p:sp>
      <p:sp>
        <p:nvSpPr>
          <p:cNvPr id="39951" name="Text Box 15"/>
          <p:cNvSpPr txBox="1">
            <a:spLocks noChangeArrowheads="1"/>
          </p:cNvSpPr>
          <p:nvPr/>
        </p:nvSpPr>
        <p:spPr bwMode="auto">
          <a:xfrm>
            <a:off x="6858000" y="3962400"/>
            <a:ext cx="382588" cy="519113"/>
          </a:xfrm>
          <a:prstGeom prst="rect">
            <a:avLst/>
          </a:prstGeom>
          <a:noFill/>
          <a:ln w="38100">
            <a:noFill/>
            <a:miter lim="800000"/>
            <a:headEnd/>
            <a:tailEnd/>
          </a:ln>
          <a:effectLst/>
        </p:spPr>
        <p:txBody>
          <a:bodyPr wrap="none">
            <a:spAutoFit/>
          </a:bodyPr>
          <a:lstStyle/>
          <a:p>
            <a:r>
              <a:rPr lang="en-US" sz="2800"/>
              <a:t>S</a:t>
            </a:r>
          </a:p>
        </p:txBody>
      </p:sp>
      <p:sp>
        <p:nvSpPr>
          <p:cNvPr id="39952" name="Oval 16"/>
          <p:cNvSpPr>
            <a:spLocks noChangeArrowheads="1"/>
          </p:cNvSpPr>
          <p:nvPr/>
        </p:nvSpPr>
        <p:spPr bwMode="auto">
          <a:xfrm>
            <a:off x="1371600" y="3429000"/>
            <a:ext cx="838200" cy="1676400"/>
          </a:xfrm>
          <a:prstGeom prst="ellipse">
            <a:avLst/>
          </a:prstGeom>
          <a:noFill/>
          <a:ln w="38100">
            <a:solidFill>
              <a:srgbClr val="FF0000"/>
            </a:solidFill>
            <a:round/>
            <a:headEnd/>
            <a:tailEnd/>
          </a:ln>
          <a:effectLst/>
        </p:spPr>
        <p:txBody>
          <a:bodyPr wrap="none" anchor="ctr"/>
          <a:lstStyle/>
          <a:p>
            <a:endParaRPr lang="en-US"/>
          </a:p>
        </p:txBody>
      </p:sp>
      <p:sp>
        <p:nvSpPr>
          <p:cNvPr id="39953" name="Line 17"/>
          <p:cNvSpPr>
            <a:spLocks noChangeShapeType="1"/>
          </p:cNvSpPr>
          <p:nvPr/>
        </p:nvSpPr>
        <p:spPr bwMode="auto">
          <a:xfrm flipH="1">
            <a:off x="4343400" y="3048000"/>
            <a:ext cx="1371600" cy="0"/>
          </a:xfrm>
          <a:prstGeom prst="line">
            <a:avLst/>
          </a:prstGeom>
          <a:noFill/>
          <a:ln w="38100">
            <a:solidFill>
              <a:srgbClr val="FF0000"/>
            </a:solidFill>
            <a:round/>
            <a:headEnd/>
            <a:tailEnd type="triangle" w="med" len="med"/>
          </a:ln>
          <a:effectLst/>
        </p:spPr>
        <p:txBody>
          <a:bodyPr/>
          <a:lstStyle/>
          <a:p>
            <a:endParaRPr lang="en-US"/>
          </a:p>
        </p:txBody>
      </p:sp>
      <p:sp>
        <p:nvSpPr>
          <p:cNvPr id="39954" name="Rectangle 18"/>
          <p:cNvSpPr>
            <a:spLocks noChangeArrowheads="1"/>
          </p:cNvSpPr>
          <p:nvPr/>
        </p:nvSpPr>
        <p:spPr bwMode="auto">
          <a:xfrm>
            <a:off x="1752600" y="4953000"/>
            <a:ext cx="152400" cy="533400"/>
          </a:xfrm>
          <a:prstGeom prst="rect">
            <a:avLst/>
          </a:prstGeom>
          <a:solidFill>
            <a:schemeClr val="bg1"/>
          </a:solidFill>
          <a:ln w="38100">
            <a:noFill/>
            <a:miter lim="800000"/>
            <a:headEnd/>
            <a:tailEnd/>
          </a:ln>
          <a:effectLst/>
        </p:spPr>
        <p:txBody>
          <a:bodyPr wrap="none" anchor="ctr"/>
          <a:lstStyle/>
          <a:p>
            <a:endParaRPr lang="en-US"/>
          </a:p>
        </p:txBody>
      </p:sp>
      <p:sp>
        <p:nvSpPr>
          <p:cNvPr id="39955" name="Line 19"/>
          <p:cNvSpPr>
            <a:spLocks noChangeShapeType="1"/>
          </p:cNvSpPr>
          <p:nvPr/>
        </p:nvSpPr>
        <p:spPr bwMode="auto">
          <a:xfrm>
            <a:off x="1752600" y="5105400"/>
            <a:ext cx="0" cy="381000"/>
          </a:xfrm>
          <a:prstGeom prst="line">
            <a:avLst/>
          </a:prstGeom>
          <a:noFill/>
          <a:ln w="38100">
            <a:solidFill>
              <a:srgbClr val="FF0000"/>
            </a:solidFill>
            <a:round/>
            <a:headEnd/>
            <a:tailEnd/>
          </a:ln>
          <a:effectLst/>
        </p:spPr>
        <p:txBody>
          <a:bodyPr/>
          <a:lstStyle/>
          <a:p>
            <a:endParaRPr lang="en-US"/>
          </a:p>
        </p:txBody>
      </p:sp>
      <p:sp>
        <p:nvSpPr>
          <p:cNvPr id="39956" name="Line 20"/>
          <p:cNvSpPr>
            <a:spLocks noChangeShapeType="1"/>
          </p:cNvSpPr>
          <p:nvPr/>
        </p:nvSpPr>
        <p:spPr bwMode="auto">
          <a:xfrm>
            <a:off x="1924050" y="5067300"/>
            <a:ext cx="0" cy="381000"/>
          </a:xfrm>
          <a:prstGeom prst="line">
            <a:avLst/>
          </a:prstGeom>
          <a:noFill/>
          <a:ln w="38100">
            <a:solidFill>
              <a:srgbClr val="FF0000"/>
            </a:solidFill>
            <a:round/>
            <a:headEnd/>
            <a:tailEnd/>
          </a:ln>
          <a:effectLst/>
        </p:spPr>
        <p:txBody>
          <a:bodyPr/>
          <a:lstStyle/>
          <a:p>
            <a:endParaRPr lang="en-US"/>
          </a:p>
        </p:txBody>
      </p:sp>
      <p:sp>
        <p:nvSpPr>
          <p:cNvPr id="39957" name="Text Box 21"/>
          <p:cNvSpPr txBox="1">
            <a:spLocks noChangeArrowheads="1"/>
          </p:cNvSpPr>
          <p:nvPr/>
        </p:nvSpPr>
        <p:spPr bwMode="auto">
          <a:xfrm>
            <a:off x="1219200" y="5181600"/>
            <a:ext cx="404813" cy="457200"/>
          </a:xfrm>
          <a:prstGeom prst="rect">
            <a:avLst/>
          </a:prstGeom>
          <a:noFill/>
          <a:ln w="38100">
            <a:noFill/>
            <a:miter lim="800000"/>
            <a:headEnd/>
            <a:tailEnd/>
          </a:ln>
          <a:effectLst/>
        </p:spPr>
        <p:txBody>
          <a:bodyPr wrap="none">
            <a:spAutoFit/>
          </a:bodyPr>
          <a:lstStyle/>
          <a:p>
            <a:r>
              <a:rPr lang="en-US"/>
              <a:t>A</a:t>
            </a:r>
          </a:p>
        </p:txBody>
      </p:sp>
      <p:sp>
        <p:nvSpPr>
          <p:cNvPr id="39958" name="Text Box 22"/>
          <p:cNvSpPr txBox="1">
            <a:spLocks noChangeArrowheads="1"/>
          </p:cNvSpPr>
          <p:nvPr/>
        </p:nvSpPr>
        <p:spPr bwMode="auto">
          <a:xfrm>
            <a:off x="2057400" y="5181600"/>
            <a:ext cx="387350" cy="457200"/>
          </a:xfrm>
          <a:prstGeom prst="rect">
            <a:avLst/>
          </a:prstGeom>
          <a:noFill/>
          <a:ln w="38100">
            <a:noFill/>
            <a:miter lim="800000"/>
            <a:headEnd/>
            <a:tailEnd/>
          </a:ln>
          <a:effectLst/>
        </p:spPr>
        <p:txBody>
          <a:bodyPr wrap="none">
            <a:spAutoFit/>
          </a:bodyPr>
          <a:lstStyle/>
          <a:p>
            <a:r>
              <a:rPr lang="en-US"/>
              <a:t>B</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69925" y="247650"/>
            <a:ext cx="8245475" cy="1570038"/>
          </a:xfrm>
          <a:prstGeom prst="rect">
            <a:avLst/>
          </a:prstGeom>
          <a:noFill/>
          <a:ln w="25400">
            <a:noFill/>
            <a:miter lim="800000"/>
            <a:headEnd/>
            <a:tailEnd/>
          </a:ln>
        </p:spPr>
        <p:txBody>
          <a:bodyPr>
            <a:spAutoFit/>
          </a:bodyPr>
          <a:lstStyle/>
          <a:p>
            <a:r>
              <a:rPr lang="en-US" sz="3200"/>
              <a:t>A light bulb has a resistance of 1200. </a:t>
            </a:r>
            <a:r>
              <a:rPr lang="el-GR" sz="3200"/>
              <a:t>Ω</a:t>
            </a:r>
            <a:r>
              <a:rPr lang="en-US" sz="3200"/>
              <a:t>, and is hooked up to 240. volts.  What current flows through it?</a:t>
            </a:r>
          </a:p>
        </p:txBody>
      </p:sp>
      <p:sp>
        <p:nvSpPr>
          <p:cNvPr id="10243"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0244" name="Text Box 4"/>
          <p:cNvSpPr txBox="1">
            <a:spLocks noChangeArrowheads="1"/>
          </p:cNvSpPr>
          <p:nvPr/>
        </p:nvSpPr>
        <p:spPr bwMode="auto">
          <a:xfrm>
            <a:off x="288925" y="6553200"/>
            <a:ext cx="1406525" cy="276225"/>
          </a:xfrm>
          <a:prstGeom prst="rect">
            <a:avLst/>
          </a:prstGeom>
          <a:noFill/>
          <a:ln w="25400">
            <a:noFill/>
            <a:miter lim="800000"/>
            <a:headEnd/>
            <a:tailEnd/>
          </a:ln>
        </p:spPr>
        <p:txBody>
          <a:bodyPr wrap="none">
            <a:spAutoFit/>
          </a:bodyPr>
          <a:lstStyle/>
          <a:p>
            <a:r>
              <a:rPr lang="en-US" sz="1200"/>
              <a:t>0.200 A of 200. mA</a:t>
            </a:r>
            <a:endParaRPr lang="en-US" sz="1000">
              <a:sym typeface="Symbol" pitchFamily="18" charset="2"/>
            </a:endParaRPr>
          </a:p>
        </p:txBody>
      </p:sp>
      <p:sp>
        <p:nvSpPr>
          <p:cNvPr id="15365" name="Text Box 5"/>
          <p:cNvSpPr txBox="1">
            <a:spLocks noChangeArrowheads="1"/>
          </p:cNvSpPr>
          <p:nvPr/>
        </p:nvSpPr>
        <p:spPr bwMode="auto">
          <a:xfrm>
            <a:off x="990600" y="1905000"/>
            <a:ext cx="6435725" cy="3108325"/>
          </a:xfrm>
          <a:prstGeom prst="rect">
            <a:avLst/>
          </a:prstGeom>
          <a:noFill/>
          <a:ln w="25400">
            <a:noFill/>
            <a:miter lim="800000"/>
            <a:headEnd/>
            <a:tailEnd/>
          </a:ln>
        </p:spPr>
        <p:txBody>
          <a:bodyPr wrap="none">
            <a:spAutoFit/>
          </a:bodyPr>
          <a:lstStyle/>
          <a:p>
            <a:r>
              <a:rPr lang="en-US" sz="2800" dirty="0"/>
              <a:t>Given:</a:t>
            </a:r>
          </a:p>
          <a:p>
            <a:pPr lvl="1"/>
            <a:r>
              <a:rPr lang="en-US" sz="2800" dirty="0"/>
              <a:t>R = </a:t>
            </a:r>
            <a:r>
              <a:rPr lang="en-US" sz="2800" u="sng" dirty="0">
                <a:sym typeface="Symbol" pitchFamily="18" charset="2"/>
              </a:rPr>
              <a:t>V</a:t>
            </a:r>
          </a:p>
          <a:p>
            <a:pPr lvl="1"/>
            <a:r>
              <a:rPr lang="en-US" sz="2800" dirty="0">
                <a:sym typeface="Symbol" pitchFamily="18" charset="2"/>
              </a:rPr>
              <a:t>        I</a:t>
            </a:r>
          </a:p>
          <a:p>
            <a:pPr lvl="1"/>
            <a:r>
              <a:rPr lang="en-US" sz="2800" dirty="0">
                <a:sym typeface="Symbol" pitchFamily="18" charset="2"/>
              </a:rPr>
              <a:t>R = 1200 </a:t>
            </a:r>
            <a:r>
              <a:rPr lang="el-GR" sz="2800" dirty="0">
                <a:sym typeface="Symbol" pitchFamily="18" charset="2"/>
              </a:rPr>
              <a:t>Ω</a:t>
            </a:r>
            <a:endParaRPr lang="en-US" sz="2800" dirty="0">
              <a:sym typeface="Symbol" pitchFamily="18" charset="2"/>
            </a:endParaRPr>
          </a:p>
          <a:p>
            <a:pPr lvl="1"/>
            <a:r>
              <a:rPr lang="en-US" sz="2800" dirty="0">
                <a:sym typeface="Symbol" pitchFamily="18" charset="2"/>
              </a:rPr>
              <a:t>V = 240 V</a:t>
            </a:r>
          </a:p>
          <a:p>
            <a:pPr lvl="1"/>
            <a:r>
              <a:rPr lang="en-US" sz="2800" dirty="0">
                <a:sym typeface="Symbol" pitchFamily="18" charset="2"/>
              </a:rPr>
              <a:t>I = ?</a:t>
            </a:r>
          </a:p>
          <a:p>
            <a:pPr lvl="1"/>
            <a:r>
              <a:rPr lang="en-US" sz="2800" dirty="0">
                <a:sym typeface="Symbol" pitchFamily="18" charset="2"/>
              </a:rPr>
              <a:t>I = V/R = 240/1200 = 0.20 A = 200. </a:t>
            </a:r>
            <a:r>
              <a:rPr lang="en-US" sz="2800" dirty="0" err="1">
                <a:sym typeface="Symbol" pitchFamily="18" charset="2"/>
              </a:rPr>
              <a:t>mA</a:t>
            </a:r>
            <a:endParaRPr lang="en-US" sz="28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365">
                                            <p:txEl>
                                              <p:pRg st="1" end="1"/>
                                            </p:txEl>
                                          </p:spTgt>
                                        </p:tgtEl>
                                        <p:attrNameLst>
                                          <p:attrName>style.visibility</p:attrName>
                                        </p:attrNameLst>
                                      </p:cBhvr>
                                      <p:to>
                                        <p:strVal val="visible"/>
                                      </p:to>
                                    </p:set>
                                    <p:animEffect transition="in" filter="dissolve">
                                      <p:cBhvr>
                                        <p:cTn id="10" dur="500"/>
                                        <p:tgtEl>
                                          <p:spTgt spid="1536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365">
                                            <p:txEl>
                                              <p:pRg st="2" end="2"/>
                                            </p:txEl>
                                          </p:spTgt>
                                        </p:tgtEl>
                                        <p:attrNameLst>
                                          <p:attrName>style.visibility</p:attrName>
                                        </p:attrNameLst>
                                      </p:cBhvr>
                                      <p:to>
                                        <p:strVal val="visible"/>
                                      </p:to>
                                    </p:set>
                                    <p:animEffect transition="in" filter="dissolve">
                                      <p:cBhvr>
                                        <p:cTn id="13" dur="500"/>
                                        <p:tgtEl>
                                          <p:spTgt spid="1536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365">
                                            <p:txEl>
                                              <p:pRg st="3" end="3"/>
                                            </p:txEl>
                                          </p:spTgt>
                                        </p:tgtEl>
                                        <p:attrNameLst>
                                          <p:attrName>style.visibility</p:attrName>
                                        </p:attrNameLst>
                                      </p:cBhvr>
                                      <p:to>
                                        <p:strVal val="visible"/>
                                      </p:to>
                                    </p:set>
                                    <p:animEffect transition="in" filter="dissolve">
                                      <p:cBhvr>
                                        <p:cTn id="16" dur="500"/>
                                        <p:tgtEl>
                                          <p:spTgt spid="1536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5365">
                                            <p:txEl>
                                              <p:pRg st="4" end="4"/>
                                            </p:txEl>
                                          </p:spTgt>
                                        </p:tgtEl>
                                        <p:attrNameLst>
                                          <p:attrName>style.visibility</p:attrName>
                                        </p:attrNameLst>
                                      </p:cBhvr>
                                      <p:to>
                                        <p:strVal val="visible"/>
                                      </p:to>
                                    </p:set>
                                    <p:animEffect transition="in" filter="dissolve">
                                      <p:cBhvr>
                                        <p:cTn id="19" dur="500"/>
                                        <p:tgtEl>
                                          <p:spTgt spid="1536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365">
                                            <p:txEl>
                                              <p:pRg st="5" end="5"/>
                                            </p:txEl>
                                          </p:spTgt>
                                        </p:tgtEl>
                                        <p:attrNameLst>
                                          <p:attrName>style.visibility</p:attrName>
                                        </p:attrNameLst>
                                      </p:cBhvr>
                                      <p:to>
                                        <p:strVal val="visible"/>
                                      </p:to>
                                    </p:set>
                                    <p:animEffect transition="in" filter="dissolve">
                                      <p:cBhvr>
                                        <p:cTn id="22" dur="500"/>
                                        <p:tgtEl>
                                          <p:spTgt spid="1536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5365">
                                            <p:txEl>
                                              <p:pRg st="6" end="6"/>
                                            </p:txEl>
                                          </p:spTgt>
                                        </p:tgtEl>
                                        <p:attrNameLst>
                                          <p:attrName>style.visibility</p:attrName>
                                        </p:attrNameLst>
                                      </p:cBhvr>
                                      <p:to>
                                        <p:strVal val="visible"/>
                                      </p:to>
                                    </p:set>
                                    <p:animEffect transition="in" filter="dissolve">
                                      <p:cBhvr>
                                        <p:cTn id="25" dur="500"/>
                                        <p:tgtEl>
                                          <p:spTgt spid="1536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026"/>
          <p:cNvSpPr txBox="1">
            <a:spLocks noChangeArrowheads="1"/>
          </p:cNvSpPr>
          <p:nvPr/>
        </p:nvSpPr>
        <p:spPr bwMode="auto">
          <a:xfrm>
            <a:off x="669925" y="247650"/>
            <a:ext cx="8245475" cy="1066800"/>
          </a:xfrm>
          <a:prstGeom prst="rect">
            <a:avLst/>
          </a:prstGeom>
          <a:noFill/>
          <a:ln w="25400">
            <a:noFill/>
            <a:miter lim="800000"/>
            <a:headEnd/>
            <a:tailEnd/>
          </a:ln>
          <a:effectLst/>
        </p:spPr>
        <p:txBody>
          <a:bodyPr>
            <a:spAutoFit/>
          </a:bodyPr>
          <a:lstStyle/>
          <a:p>
            <a:r>
              <a:rPr lang="en-US" sz="3200"/>
              <a:t>What is the power used by a .135 ohm heating element connected to a 24.0 V source?</a:t>
            </a:r>
          </a:p>
        </p:txBody>
      </p:sp>
      <p:sp>
        <p:nvSpPr>
          <p:cNvPr id="31747" name="Text Box 1027"/>
          <p:cNvSpPr txBox="1">
            <a:spLocks noChangeArrowheads="1"/>
          </p:cNvSpPr>
          <p:nvPr/>
        </p:nvSpPr>
        <p:spPr bwMode="auto">
          <a:xfrm>
            <a:off x="228600" y="6400800"/>
            <a:ext cx="184150" cy="457200"/>
          </a:xfrm>
          <a:prstGeom prst="rect">
            <a:avLst/>
          </a:prstGeom>
          <a:noFill/>
          <a:ln w="25400">
            <a:noFill/>
            <a:miter lim="800000"/>
            <a:headEnd/>
            <a:tailEnd/>
          </a:ln>
          <a:effectLst/>
        </p:spPr>
        <p:txBody>
          <a:bodyPr wrap="none">
            <a:spAutoFit/>
          </a:bodyPr>
          <a:lstStyle/>
          <a:p>
            <a:endParaRPr lang="en-US"/>
          </a:p>
        </p:txBody>
      </p:sp>
      <p:sp>
        <p:nvSpPr>
          <p:cNvPr id="31748" name="Text Box 1028"/>
          <p:cNvSpPr txBox="1">
            <a:spLocks noChangeArrowheads="1"/>
          </p:cNvSpPr>
          <p:nvPr/>
        </p:nvSpPr>
        <p:spPr bwMode="auto">
          <a:xfrm>
            <a:off x="288925" y="6553200"/>
            <a:ext cx="671513" cy="274638"/>
          </a:xfrm>
          <a:prstGeom prst="rect">
            <a:avLst/>
          </a:prstGeom>
          <a:noFill/>
          <a:ln w="25400">
            <a:noFill/>
            <a:miter lim="800000"/>
            <a:headEnd/>
            <a:tailEnd/>
          </a:ln>
          <a:effectLst/>
        </p:spPr>
        <p:txBody>
          <a:bodyPr wrap="none">
            <a:spAutoFit/>
          </a:bodyPr>
          <a:lstStyle/>
          <a:p>
            <a:r>
              <a:rPr lang="en-US" sz="1200"/>
              <a:t>4270 W</a:t>
            </a:r>
            <a:endParaRPr lang="en-US" sz="1000">
              <a:sym typeface="Symbol" pitchFamily="18" charset="2"/>
            </a:endParaRPr>
          </a:p>
        </p:txBody>
      </p:sp>
      <p:sp>
        <p:nvSpPr>
          <p:cNvPr id="31749" name="Text Box 1029"/>
          <p:cNvSpPr txBox="1">
            <a:spLocks noChangeArrowheads="1"/>
          </p:cNvSpPr>
          <p:nvPr/>
        </p:nvSpPr>
        <p:spPr bwMode="auto">
          <a:xfrm>
            <a:off x="990600" y="1955800"/>
            <a:ext cx="3733800" cy="3378200"/>
          </a:xfrm>
          <a:prstGeom prst="rect">
            <a:avLst/>
          </a:prstGeom>
          <a:noFill/>
          <a:ln w="25400">
            <a:noFill/>
            <a:miter lim="800000"/>
            <a:headEnd/>
            <a:tailEnd/>
          </a:ln>
          <a:effectLst/>
        </p:spPr>
        <p:txBody>
          <a:bodyPr>
            <a:spAutoFit/>
          </a:bodyPr>
          <a:lstStyle/>
          <a:p>
            <a:r>
              <a:rPr lang="en-US"/>
              <a:t>Given:</a:t>
            </a:r>
          </a:p>
          <a:p>
            <a:r>
              <a:rPr lang="en-US"/>
              <a:t>P = IV = I</a:t>
            </a:r>
            <a:r>
              <a:rPr lang="en-US" baseline="30000"/>
              <a:t>2</a:t>
            </a:r>
            <a:r>
              <a:rPr lang="en-US"/>
              <a:t>R = </a:t>
            </a:r>
            <a:r>
              <a:rPr lang="en-US" u="sng"/>
              <a:t>V</a:t>
            </a:r>
            <a:r>
              <a:rPr lang="en-US" u="sng" baseline="30000"/>
              <a:t>2</a:t>
            </a:r>
          </a:p>
          <a:p>
            <a:pPr lvl="1"/>
            <a:r>
              <a:rPr lang="en-US"/>
              <a:t>		 R</a:t>
            </a:r>
          </a:p>
          <a:p>
            <a:pPr lvl="1"/>
            <a:r>
              <a:rPr lang="en-US">
                <a:sym typeface="Symbol" pitchFamily="18" charset="2"/>
              </a:rPr>
              <a:t>P = ??</a:t>
            </a:r>
          </a:p>
          <a:p>
            <a:pPr lvl="1"/>
            <a:r>
              <a:rPr lang="en-US">
                <a:sym typeface="Symbol" pitchFamily="18" charset="2"/>
              </a:rPr>
              <a:t>R = .135 </a:t>
            </a:r>
          </a:p>
          <a:p>
            <a:pPr lvl="1"/>
            <a:r>
              <a:rPr lang="en-US">
                <a:sym typeface="Symbol" pitchFamily="18" charset="2"/>
              </a:rPr>
              <a:t>V = 24.0 V</a:t>
            </a:r>
          </a:p>
          <a:p>
            <a:endParaRPr lang="en-US"/>
          </a:p>
          <a:p>
            <a:r>
              <a:rPr lang="en-US"/>
              <a:t>Use P = V</a:t>
            </a:r>
            <a:r>
              <a:rPr lang="en-US" baseline="30000"/>
              <a:t>2</a:t>
            </a:r>
            <a:r>
              <a:rPr lang="en-US"/>
              <a:t>/R</a:t>
            </a:r>
          </a:p>
          <a:p>
            <a:r>
              <a:rPr lang="en-US"/>
              <a:t>P = 4266.66 = 4270 W</a:t>
            </a:r>
            <a:endParaRPr lang="en-US">
              <a:sym typeface="Symbol" pitchFamily="18" charset="2"/>
            </a:endParaRPr>
          </a:p>
        </p:txBody>
      </p:sp>
      <p:sp>
        <p:nvSpPr>
          <p:cNvPr id="31750" name="Text Box 1030"/>
          <p:cNvSpPr txBox="1">
            <a:spLocks noChangeArrowheads="1"/>
          </p:cNvSpPr>
          <p:nvPr/>
        </p:nvSpPr>
        <p:spPr bwMode="auto">
          <a:xfrm>
            <a:off x="8518525" y="6289675"/>
            <a:ext cx="471488" cy="457200"/>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dissolve">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dissolve">
                                      <p:cBhvr>
                                        <p:cTn id="12" dur="500"/>
                                        <p:tgtEl>
                                          <p:spTgt spid="3174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1749">
                                            <p:txEl>
                                              <p:pRg st="2" end="2"/>
                                            </p:txEl>
                                          </p:spTgt>
                                        </p:tgtEl>
                                        <p:attrNameLst>
                                          <p:attrName>style.visibility</p:attrName>
                                        </p:attrNameLst>
                                      </p:cBhvr>
                                      <p:to>
                                        <p:strVal val="visible"/>
                                      </p:to>
                                    </p:set>
                                    <p:animEffect transition="in" filter="dissolve">
                                      <p:cBhvr>
                                        <p:cTn id="15" dur="500"/>
                                        <p:tgtEl>
                                          <p:spTgt spid="3174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1749">
                                            <p:txEl>
                                              <p:pRg st="3" end="3"/>
                                            </p:txEl>
                                          </p:spTgt>
                                        </p:tgtEl>
                                        <p:attrNameLst>
                                          <p:attrName>style.visibility</p:attrName>
                                        </p:attrNameLst>
                                      </p:cBhvr>
                                      <p:to>
                                        <p:strVal val="visible"/>
                                      </p:to>
                                    </p:set>
                                    <p:animEffect transition="in" filter="dissolve">
                                      <p:cBhvr>
                                        <p:cTn id="18" dur="500"/>
                                        <p:tgtEl>
                                          <p:spTgt spid="3174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1749">
                                            <p:txEl>
                                              <p:pRg st="4" end="4"/>
                                            </p:txEl>
                                          </p:spTgt>
                                        </p:tgtEl>
                                        <p:attrNameLst>
                                          <p:attrName>style.visibility</p:attrName>
                                        </p:attrNameLst>
                                      </p:cBhvr>
                                      <p:to>
                                        <p:strVal val="visible"/>
                                      </p:to>
                                    </p:set>
                                    <p:animEffect transition="in" filter="dissolve">
                                      <p:cBhvr>
                                        <p:cTn id="21" dur="500"/>
                                        <p:tgtEl>
                                          <p:spTgt spid="31749">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1749">
                                            <p:txEl>
                                              <p:pRg st="5" end="5"/>
                                            </p:txEl>
                                          </p:spTgt>
                                        </p:tgtEl>
                                        <p:attrNameLst>
                                          <p:attrName>style.visibility</p:attrName>
                                        </p:attrNameLst>
                                      </p:cBhvr>
                                      <p:to>
                                        <p:strVal val="visible"/>
                                      </p:to>
                                    </p:set>
                                    <p:animEffect transition="in" filter="dissolve">
                                      <p:cBhvr>
                                        <p:cTn id="24" dur="500"/>
                                        <p:tgtEl>
                                          <p:spTgt spid="3174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1749">
                                            <p:txEl>
                                              <p:pRg st="7" end="7"/>
                                            </p:txEl>
                                          </p:spTgt>
                                        </p:tgtEl>
                                        <p:attrNameLst>
                                          <p:attrName>style.visibility</p:attrName>
                                        </p:attrNameLst>
                                      </p:cBhvr>
                                      <p:to>
                                        <p:strVal val="visible"/>
                                      </p:to>
                                    </p:set>
                                    <p:animEffect transition="in" filter="dissolve">
                                      <p:cBhvr>
                                        <p:cTn id="29" dur="500"/>
                                        <p:tgtEl>
                                          <p:spTgt spid="31749">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1749">
                                            <p:txEl>
                                              <p:pRg st="8" end="8"/>
                                            </p:txEl>
                                          </p:spTgt>
                                        </p:tgtEl>
                                        <p:attrNameLst>
                                          <p:attrName>style.visibility</p:attrName>
                                        </p:attrNameLst>
                                      </p:cBhvr>
                                      <p:to>
                                        <p:strVal val="visible"/>
                                      </p:to>
                                    </p:set>
                                    <p:animEffect transition="in" filter="dissolve">
                                      <p:cBhvr>
                                        <p:cTn id="34" dur="500"/>
                                        <p:tgtEl>
                                          <p:spTgt spid="3174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609600" y="304800"/>
            <a:ext cx="8305800" cy="946150"/>
          </a:xfrm>
          <a:prstGeom prst="rect">
            <a:avLst/>
          </a:prstGeom>
          <a:noFill/>
          <a:ln w="9525">
            <a:noFill/>
            <a:miter lim="800000"/>
            <a:headEnd/>
            <a:tailEnd/>
          </a:ln>
          <a:effectLst/>
        </p:spPr>
        <p:txBody>
          <a:bodyPr>
            <a:spAutoFit/>
          </a:bodyPr>
          <a:lstStyle/>
          <a:p>
            <a:r>
              <a:rPr lang="en-US" sz="2800"/>
              <a:t>The wire moves to the right at 12.5 m/s.  What is the EMF generated?  Which end of the wire is the + end?</a:t>
            </a:r>
          </a:p>
        </p:txBody>
      </p:sp>
      <p:sp>
        <p:nvSpPr>
          <p:cNvPr id="38915" name="Text Box 3"/>
          <p:cNvSpPr txBox="1">
            <a:spLocks noChangeArrowheads="1"/>
          </p:cNvSpPr>
          <p:nvPr/>
        </p:nvSpPr>
        <p:spPr bwMode="auto">
          <a:xfrm>
            <a:off x="304800" y="6554788"/>
            <a:ext cx="1057275" cy="274637"/>
          </a:xfrm>
          <a:prstGeom prst="rect">
            <a:avLst/>
          </a:prstGeom>
          <a:noFill/>
          <a:ln w="9525">
            <a:noFill/>
            <a:miter lim="800000"/>
            <a:headEnd/>
            <a:tailEnd/>
          </a:ln>
          <a:effectLst/>
        </p:spPr>
        <p:txBody>
          <a:bodyPr wrap="none">
            <a:spAutoFit/>
          </a:bodyPr>
          <a:lstStyle/>
          <a:p>
            <a:r>
              <a:rPr lang="en-US" sz="1200"/>
              <a:t>11 V , Bottom</a:t>
            </a:r>
          </a:p>
        </p:txBody>
      </p:sp>
      <p:sp>
        <p:nvSpPr>
          <p:cNvPr id="38918" name="Text Box 6"/>
          <p:cNvSpPr txBox="1">
            <a:spLocks noChangeArrowheads="1"/>
          </p:cNvSpPr>
          <p:nvPr/>
        </p:nvSpPr>
        <p:spPr bwMode="auto">
          <a:xfrm>
            <a:off x="4191000" y="1447800"/>
            <a:ext cx="2332038" cy="762000"/>
          </a:xfrm>
          <a:prstGeom prst="rect">
            <a:avLst/>
          </a:prstGeom>
          <a:noFill/>
          <a:ln w="9525">
            <a:noFill/>
            <a:miter lim="800000"/>
            <a:headEnd/>
            <a:tailEnd/>
          </a:ln>
          <a:effectLst/>
        </p:spPr>
        <p:txBody>
          <a:bodyPr wrap="none">
            <a:spAutoFit/>
          </a:bodyPr>
          <a:lstStyle/>
          <a:p>
            <a:r>
              <a:rPr lang="en-US" sz="4400"/>
              <a:t>B = 1.7 T</a:t>
            </a:r>
          </a:p>
        </p:txBody>
      </p:sp>
      <p:sp>
        <p:nvSpPr>
          <p:cNvPr id="38919" name="Text Box 7"/>
          <p:cNvSpPr txBox="1">
            <a:spLocks noChangeArrowheads="1"/>
          </p:cNvSpPr>
          <p:nvPr/>
        </p:nvSpPr>
        <p:spPr bwMode="auto">
          <a:xfrm>
            <a:off x="1600200" y="1295400"/>
            <a:ext cx="5213350" cy="4108450"/>
          </a:xfrm>
          <a:prstGeom prst="rect">
            <a:avLst/>
          </a:prstGeom>
          <a:noFill/>
          <a:ln w="9525">
            <a:noFill/>
            <a:miter lim="800000"/>
            <a:headEnd/>
            <a:tailEnd/>
          </a:ln>
          <a:effectLst/>
        </p:spPr>
        <p:txBody>
          <a:bodyPr wrap="none">
            <a:spAutoFit/>
          </a:bodyPr>
          <a:lstStyle/>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a:p>
            <a:r>
              <a:rPr lang="en-US" dirty="0"/>
              <a:t>.    .     .     .     .     .     .     .     .     .     .     .</a:t>
            </a:r>
          </a:p>
        </p:txBody>
      </p:sp>
      <p:sp>
        <p:nvSpPr>
          <p:cNvPr id="38922" name="Line 10"/>
          <p:cNvSpPr>
            <a:spLocks noChangeShapeType="1"/>
          </p:cNvSpPr>
          <p:nvPr/>
        </p:nvSpPr>
        <p:spPr bwMode="auto">
          <a:xfrm>
            <a:off x="3505200" y="2209800"/>
            <a:ext cx="0" cy="2209800"/>
          </a:xfrm>
          <a:prstGeom prst="line">
            <a:avLst/>
          </a:prstGeom>
          <a:noFill/>
          <a:ln w="38100">
            <a:solidFill>
              <a:srgbClr val="FF0000"/>
            </a:solidFill>
            <a:round/>
            <a:headEnd/>
            <a:tailEnd/>
          </a:ln>
          <a:effectLst/>
        </p:spPr>
        <p:txBody>
          <a:bodyPr/>
          <a:lstStyle/>
          <a:p>
            <a:endParaRPr lang="en-US"/>
          </a:p>
        </p:txBody>
      </p:sp>
      <p:sp>
        <p:nvSpPr>
          <p:cNvPr id="38924" name="Text Box 12"/>
          <p:cNvSpPr txBox="1">
            <a:spLocks noChangeArrowheads="1"/>
          </p:cNvSpPr>
          <p:nvPr/>
        </p:nvSpPr>
        <p:spPr bwMode="auto">
          <a:xfrm>
            <a:off x="2362200" y="2971800"/>
            <a:ext cx="1150938" cy="519113"/>
          </a:xfrm>
          <a:prstGeom prst="rect">
            <a:avLst/>
          </a:prstGeom>
          <a:noFill/>
          <a:ln w="38100">
            <a:noFill/>
            <a:miter lim="800000"/>
            <a:headEnd/>
            <a:tailEnd/>
          </a:ln>
          <a:effectLst/>
        </p:spPr>
        <p:txBody>
          <a:bodyPr wrap="none">
            <a:spAutoFit/>
          </a:bodyPr>
          <a:lstStyle/>
          <a:p>
            <a:r>
              <a:rPr lang="en-US" sz="2800"/>
              <a:t>50. cm</a:t>
            </a:r>
          </a:p>
        </p:txBody>
      </p:sp>
      <p:sp>
        <p:nvSpPr>
          <p:cNvPr id="38927" name="Line 15"/>
          <p:cNvSpPr>
            <a:spLocks noChangeShapeType="1"/>
          </p:cNvSpPr>
          <p:nvPr/>
        </p:nvSpPr>
        <p:spPr bwMode="auto">
          <a:xfrm>
            <a:off x="3657600" y="3352800"/>
            <a:ext cx="2209800" cy="0"/>
          </a:xfrm>
          <a:prstGeom prst="line">
            <a:avLst/>
          </a:prstGeom>
          <a:noFill/>
          <a:ln w="38100">
            <a:solidFill>
              <a:srgbClr val="FF0000"/>
            </a:solidFill>
            <a:round/>
            <a:headEnd/>
            <a:tailEnd type="triangle" w="med" len="med"/>
          </a:ln>
          <a:effectLst/>
        </p:spPr>
        <p:txBody>
          <a:bodyPr/>
          <a:lstStyle/>
          <a:p>
            <a:endParaRPr lang="en-US"/>
          </a:p>
        </p:txBody>
      </p:sp>
      <p:sp>
        <p:nvSpPr>
          <p:cNvPr id="38928" name="Text Box 16"/>
          <p:cNvSpPr txBox="1">
            <a:spLocks noChangeArrowheads="1"/>
          </p:cNvSpPr>
          <p:nvPr/>
        </p:nvSpPr>
        <p:spPr bwMode="auto">
          <a:xfrm>
            <a:off x="6232525" y="2962275"/>
            <a:ext cx="1408113" cy="519113"/>
          </a:xfrm>
          <a:prstGeom prst="rect">
            <a:avLst/>
          </a:prstGeom>
          <a:noFill/>
          <a:ln w="38100">
            <a:noFill/>
            <a:miter lim="800000"/>
            <a:headEnd/>
            <a:tailEnd/>
          </a:ln>
          <a:effectLst/>
        </p:spPr>
        <p:txBody>
          <a:bodyPr wrap="none">
            <a:spAutoFit/>
          </a:bodyPr>
          <a:lstStyle/>
          <a:p>
            <a:r>
              <a:rPr lang="en-US" sz="2800"/>
              <a:t>12.5 m/s</a:t>
            </a:r>
          </a:p>
        </p:txBody>
      </p:sp>
      <p:sp>
        <p:nvSpPr>
          <p:cNvPr id="38929" name="Text Box 17"/>
          <p:cNvSpPr txBox="1">
            <a:spLocks noChangeArrowheads="1"/>
          </p:cNvSpPr>
          <p:nvPr/>
        </p:nvSpPr>
        <p:spPr bwMode="auto">
          <a:xfrm>
            <a:off x="4022725" y="4613275"/>
            <a:ext cx="184150" cy="457200"/>
          </a:xfrm>
          <a:prstGeom prst="rect">
            <a:avLst/>
          </a:prstGeom>
          <a:noFill/>
          <a:ln w="38100">
            <a:noFill/>
            <a:miter lim="800000"/>
            <a:headEnd/>
            <a:tailEnd/>
          </a:ln>
          <a:effectLst/>
        </p:spPr>
        <p:txBody>
          <a:bodyPr wrap="none">
            <a:spAutoFit/>
          </a:bodyPr>
          <a:lstStyle/>
          <a:p>
            <a:endParaRPr lang="en-US"/>
          </a:p>
        </p:txBody>
      </p:sp>
      <p:sp>
        <p:nvSpPr>
          <p:cNvPr id="38930" name="Text Box 18"/>
          <p:cNvSpPr txBox="1">
            <a:spLocks noChangeArrowheads="1"/>
          </p:cNvSpPr>
          <p:nvPr/>
        </p:nvSpPr>
        <p:spPr bwMode="auto">
          <a:xfrm>
            <a:off x="4235450" y="3962400"/>
            <a:ext cx="4908550" cy="2224088"/>
          </a:xfrm>
          <a:prstGeom prst="rect">
            <a:avLst/>
          </a:prstGeom>
          <a:solidFill>
            <a:schemeClr val="bg1"/>
          </a:solidFill>
          <a:ln w="38100">
            <a:noFill/>
            <a:miter lim="800000"/>
            <a:headEnd/>
            <a:tailEnd/>
          </a:ln>
          <a:effectLst/>
        </p:spPr>
        <p:txBody>
          <a:bodyPr wrap="none">
            <a:spAutoFit/>
          </a:bodyPr>
          <a:lstStyle/>
          <a:p>
            <a:r>
              <a:rPr lang="en-US" sz="5400" i="1">
                <a:sym typeface="Symbol" pitchFamily="18" charset="2"/>
              </a:rPr>
              <a:t></a:t>
            </a:r>
            <a:r>
              <a:rPr lang="en-US" sz="2800" i="1">
                <a:sym typeface="Symbol" pitchFamily="18" charset="2"/>
              </a:rPr>
              <a:t> = </a:t>
            </a:r>
            <a:r>
              <a:rPr lang="en-US" sz="3200" i="1">
                <a:sym typeface="Symbol" pitchFamily="18" charset="2"/>
              </a:rPr>
              <a:t>Bvl</a:t>
            </a:r>
          </a:p>
          <a:p>
            <a:r>
              <a:rPr lang="en-US" sz="5400" i="1">
                <a:sym typeface="Symbol" pitchFamily="18" charset="2"/>
              </a:rPr>
              <a:t></a:t>
            </a:r>
            <a:r>
              <a:rPr lang="en-US" sz="2800" i="1">
                <a:sym typeface="Symbol" pitchFamily="18" charset="2"/>
              </a:rPr>
              <a:t> =</a:t>
            </a:r>
            <a:r>
              <a:rPr lang="en-US" sz="3200">
                <a:sym typeface="Symbol" pitchFamily="18" charset="2"/>
              </a:rPr>
              <a:t> (1.7 T)(12.5 m/s)(.50 m)</a:t>
            </a:r>
          </a:p>
          <a:p>
            <a:r>
              <a:rPr lang="en-US" sz="3200">
                <a:sym typeface="Symbol" pitchFamily="18" charset="2"/>
              </a:rPr>
              <a:t>= 10.625 V = 11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30">
                                            <p:bg/>
                                          </p:spTgt>
                                        </p:tgtEl>
                                        <p:attrNameLst>
                                          <p:attrName>style.visibility</p:attrName>
                                        </p:attrNameLst>
                                      </p:cBhvr>
                                      <p:to>
                                        <p:strVal val="visible"/>
                                      </p:to>
                                    </p:set>
                                    <p:animEffect transition="in" filter="wipe(left)">
                                      <p:cBhvr>
                                        <p:cTn id="7" dur="500"/>
                                        <p:tgtEl>
                                          <p:spTgt spid="38930">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30">
                                            <p:txEl>
                                              <p:pRg st="0" end="0"/>
                                            </p:txEl>
                                          </p:spTgt>
                                        </p:tgtEl>
                                        <p:attrNameLst>
                                          <p:attrName>style.visibility</p:attrName>
                                        </p:attrNameLst>
                                      </p:cBhvr>
                                      <p:to>
                                        <p:strVal val="visible"/>
                                      </p:to>
                                    </p:set>
                                    <p:animEffect transition="in" filter="wipe(left)">
                                      <p:cBhvr>
                                        <p:cTn id="12" dur="500"/>
                                        <p:tgtEl>
                                          <p:spTgt spid="389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30">
                                            <p:txEl>
                                              <p:pRg st="1" end="1"/>
                                            </p:txEl>
                                          </p:spTgt>
                                        </p:tgtEl>
                                        <p:attrNameLst>
                                          <p:attrName>style.visibility</p:attrName>
                                        </p:attrNameLst>
                                      </p:cBhvr>
                                      <p:to>
                                        <p:strVal val="visible"/>
                                      </p:to>
                                    </p:set>
                                    <p:animEffect transition="in" filter="wipe(left)">
                                      <p:cBhvr>
                                        <p:cTn id="17" dur="500"/>
                                        <p:tgtEl>
                                          <p:spTgt spid="389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30">
                                            <p:txEl>
                                              <p:pRg st="2" end="2"/>
                                            </p:txEl>
                                          </p:spTgt>
                                        </p:tgtEl>
                                        <p:attrNameLst>
                                          <p:attrName>style.visibility</p:attrName>
                                        </p:attrNameLst>
                                      </p:cBhvr>
                                      <p:to>
                                        <p:strVal val="visible"/>
                                      </p:to>
                                    </p:set>
                                    <p:animEffect transition="in" filter="wipe(left)">
                                      <p:cBhvr>
                                        <p:cTn id="22" dur="500"/>
                                        <p:tgtEl>
                                          <p:spTgt spid="389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0"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609600" y="304800"/>
            <a:ext cx="8305800" cy="519113"/>
          </a:xfrm>
          <a:prstGeom prst="rect">
            <a:avLst/>
          </a:prstGeom>
          <a:noFill/>
          <a:ln w="9525">
            <a:noFill/>
            <a:miter lim="800000"/>
            <a:headEnd/>
            <a:tailEnd/>
          </a:ln>
          <a:effectLst/>
        </p:spPr>
        <p:txBody>
          <a:bodyPr>
            <a:spAutoFit/>
          </a:bodyPr>
          <a:lstStyle/>
          <a:p>
            <a:r>
              <a:rPr lang="en-US" sz="2800"/>
              <a:t>Which way is the current? </a:t>
            </a:r>
          </a:p>
        </p:txBody>
      </p:sp>
      <p:sp>
        <p:nvSpPr>
          <p:cNvPr id="51203" name="Text Box 3"/>
          <p:cNvSpPr txBox="1">
            <a:spLocks noChangeArrowheads="1"/>
          </p:cNvSpPr>
          <p:nvPr/>
        </p:nvSpPr>
        <p:spPr bwMode="auto">
          <a:xfrm>
            <a:off x="304800" y="6554788"/>
            <a:ext cx="539750" cy="274637"/>
          </a:xfrm>
          <a:prstGeom prst="rect">
            <a:avLst/>
          </a:prstGeom>
          <a:noFill/>
          <a:ln w="9525">
            <a:noFill/>
            <a:miter lim="800000"/>
            <a:headEnd/>
            <a:tailEnd/>
          </a:ln>
          <a:effectLst/>
        </p:spPr>
        <p:txBody>
          <a:bodyPr wrap="none">
            <a:spAutoFit/>
          </a:bodyPr>
          <a:lstStyle/>
          <a:p>
            <a:r>
              <a:rPr lang="en-US" sz="1200"/>
              <a:t>ACW</a:t>
            </a:r>
          </a:p>
        </p:txBody>
      </p:sp>
      <p:sp>
        <p:nvSpPr>
          <p:cNvPr id="51205" name="Text Box 5"/>
          <p:cNvSpPr txBox="1">
            <a:spLocks noChangeArrowheads="1"/>
          </p:cNvSpPr>
          <p:nvPr/>
        </p:nvSpPr>
        <p:spPr bwMode="auto">
          <a:xfrm>
            <a:off x="152400" y="1219200"/>
            <a:ext cx="5213350" cy="4108450"/>
          </a:xfrm>
          <a:prstGeom prst="rect">
            <a:avLst/>
          </a:prstGeom>
          <a:noFill/>
          <a:ln w="9525">
            <a:noFill/>
            <a:miter lim="800000"/>
            <a:headEnd/>
            <a:tailEnd/>
          </a:ln>
          <a:effectLst/>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51213" name="Rectangle 13"/>
          <p:cNvSpPr>
            <a:spLocks noChangeArrowheads="1"/>
          </p:cNvSpPr>
          <p:nvPr/>
        </p:nvSpPr>
        <p:spPr bwMode="auto">
          <a:xfrm>
            <a:off x="2362200" y="2133600"/>
            <a:ext cx="4114800" cy="2209800"/>
          </a:xfrm>
          <a:prstGeom prst="rect">
            <a:avLst/>
          </a:prstGeom>
          <a:noFill/>
          <a:ln w="38100">
            <a:solidFill>
              <a:srgbClr val="FF0000"/>
            </a:solidFill>
            <a:miter lim="800000"/>
            <a:headEnd/>
            <a:tailEnd/>
          </a:ln>
          <a:effectLst/>
        </p:spPr>
        <p:txBody>
          <a:bodyPr wrap="none" anchor="ctr"/>
          <a:lstStyle/>
          <a:p>
            <a:endParaRPr lang="en-US"/>
          </a:p>
        </p:txBody>
      </p:sp>
      <p:sp>
        <p:nvSpPr>
          <p:cNvPr id="51214" name="Line 14"/>
          <p:cNvSpPr>
            <a:spLocks noChangeShapeType="1"/>
          </p:cNvSpPr>
          <p:nvPr/>
        </p:nvSpPr>
        <p:spPr bwMode="auto">
          <a:xfrm>
            <a:off x="6629400" y="3429000"/>
            <a:ext cx="1752600" cy="0"/>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609600" y="304800"/>
            <a:ext cx="8305800" cy="519113"/>
          </a:xfrm>
          <a:prstGeom prst="rect">
            <a:avLst/>
          </a:prstGeom>
          <a:noFill/>
          <a:ln w="9525">
            <a:noFill/>
            <a:miter lim="800000"/>
            <a:headEnd/>
            <a:tailEnd/>
          </a:ln>
          <a:effectLst/>
        </p:spPr>
        <p:txBody>
          <a:bodyPr>
            <a:spAutoFit/>
          </a:bodyPr>
          <a:lstStyle/>
          <a:p>
            <a:r>
              <a:rPr lang="en-US" sz="2800"/>
              <a:t>Which way is the current?  (When does it stop flowing?) </a:t>
            </a:r>
          </a:p>
        </p:txBody>
      </p:sp>
      <p:sp>
        <p:nvSpPr>
          <p:cNvPr id="55299" name="Text Box 3"/>
          <p:cNvSpPr txBox="1">
            <a:spLocks noChangeArrowheads="1"/>
          </p:cNvSpPr>
          <p:nvPr/>
        </p:nvSpPr>
        <p:spPr bwMode="auto">
          <a:xfrm>
            <a:off x="304800" y="6554788"/>
            <a:ext cx="430213" cy="274637"/>
          </a:xfrm>
          <a:prstGeom prst="rect">
            <a:avLst/>
          </a:prstGeom>
          <a:noFill/>
          <a:ln w="9525">
            <a:noFill/>
            <a:miter lim="800000"/>
            <a:headEnd/>
            <a:tailEnd/>
          </a:ln>
          <a:effectLst/>
        </p:spPr>
        <p:txBody>
          <a:bodyPr wrap="none">
            <a:spAutoFit/>
          </a:bodyPr>
          <a:lstStyle/>
          <a:p>
            <a:r>
              <a:rPr lang="en-US" sz="1200"/>
              <a:t>CW</a:t>
            </a:r>
          </a:p>
        </p:txBody>
      </p:sp>
      <p:sp>
        <p:nvSpPr>
          <p:cNvPr id="55300" name="Text Box 4"/>
          <p:cNvSpPr txBox="1">
            <a:spLocks noChangeArrowheads="1"/>
          </p:cNvSpPr>
          <p:nvPr/>
        </p:nvSpPr>
        <p:spPr bwMode="auto">
          <a:xfrm>
            <a:off x="152400" y="1219200"/>
            <a:ext cx="5213350" cy="4108450"/>
          </a:xfrm>
          <a:prstGeom prst="rect">
            <a:avLst/>
          </a:prstGeom>
          <a:noFill/>
          <a:ln w="9525">
            <a:noFill/>
            <a:miter lim="800000"/>
            <a:headEnd/>
            <a:tailEnd/>
          </a:ln>
          <a:effectLst/>
        </p:spPr>
        <p:txBody>
          <a:bodyPr wrap="none">
            <a:spAutoFit/>
          </a:bodyPr>
          <a:lstStyle/>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a:p>
            <a:r>
              <a:rPr lang="en-US"/>
              <a:t>.    .     .     .     .     .     .     .     .     .     .     .</a:t>
            </a:r>
          </a:p>
        </p:txBody>
      </p:sp>
      <p:sp>
        <p:nvSpPr>
          <p:cNvPr id="55301" name="Rectangle 5"/>
          <p:cNvSpPr>
            <a:spLocks noChangeArrowheads="1"/>
          </p:cNvSpPr>
          <p:nvPr/>
        </p:nvSpPr>
        <p:spPr bwMode="auto">
          <a:xfrm>
            <a:off x="5867400" y="2133600"/>
            <a:ext cx="2362200" cy="2209800"/>
          </a:xfrm>
          <a:prstGeom prst="rect">
            <a:avLst/>
          </a:prstGeom>
          <a:noFill/>
          <a:ln w="38100">
            <a:solidFill>
              <a:srgbClr val="FF0000"/>
            </a:solidFill>
            <a:miter lim="800000"/>
            <a:headEnd/>
            <a:tailEnd/>
          </a:ln>
          <a:effectLst/>
        </p:spPr>
        <p:txBody>
          <a:bodyPr wrap="none" anchor="ctr"/>
          <a:lstStyle/>
          <a:p>
            <a:endParaRPr lang="en-US"/>
          </a:p>
        </p:txBody>
      </p:sp>
      <p:sp>
        <p:nvSpPr>
          <p:cNvPr id="55302" name="Line 6"/>
          <p:cNvSpPr>
            <a:spLocks noChangeShapeType="1"/>
          </p:cNvSpPr>
          <p:nvPr/>
        </p:nvSpPr>
        <p:spPr bwMode="auto">
          <a:xfrm rot="10800000">
            <a:off x="3962400" y="3200400"/>
            <a:ext cx="1752600" cy="1588"/>
          </a:xfrm>
          <a:prstGeom prst="line">
            <a:avLst/>
          </a:prstGeom>
          <a:noFill/>
          <a:ln w="38100">
            <a:solidFill>
              <a:srgbClr val="FF0000"/>
            </a:solidFill>
            <a:round/>
            <a:headEnd/>
            <a:tailEnd type="triangle" w="med" len="med"/>
          </a:ln>
          <a:effec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609600" y="304800"/>
            <a:ext cx="8229600" cy="1800225"/>
          </a:xfrm>
          <a:prstGeom prst="rect">
            <a:avLst/>
          </a:prstGeom>
          <a:noFill/>
          <a:ln w="9525">
            <a:noFill/>
            <a:miter lim="800000"/>
            <a:headEnd/>
            <a:tailEnd/>
          </a:ln>
          <a:effectLst/>
        </p:spPr>
        <p:txBody>
          <a:bodyPr>
            <a:spAutoFit/>
          </a:bodyPr>
          <a:lstStyle/>
          <a:p>
            <a:r>
              <a:rPr lang="en-US" sz="2800"/>
              <a:t>The approach of the magnet makes the B field inside the 3.0 cm </a:t>
            </a:r>
            <a:r>
              <a:rPr lang="en-US" sz="2800" b="1" u="sng"/>
              <a:t>diameter</a:t>
            </a:r>
            <a:r>
              <a:rPr lang="en-US" sz="2800"/>
              <a:t> loop go from .025 T to .175 T in .0035 s.  What is the EMF, direction of the current, and which electrode is + (current flows out of it)</a:t>
            </a:r>
          </a:p>
        </p:txBody>
      </p:sp>
      <p:sp>
        <p:nvSpPr>
          <p:cNvPr id="39939" name="Text Box 3"/>
          <p:cNvSpPr txBox="1">
            <a:spLocks noChangeArrowheads="1"/>
          </p:cNvSpPr>
          <p:nvPr/>
        </p:nvSpPr>
        <p:spPr bwMode="auto">
          <a:xfrm>
            <a:off x="304800" y="6554788"/>
            <a:ext cx="1106488" cy="274637"/>
          </a:xfrm>
          <a:prstGeom prst="rect">
            <a:avLst/>
          </a:prstGeom>
          <a:noFill/>
          <a:ln w="9525">
            <a:noFill/>
            <a:miter lim="800000"/>
            <a:headEnd/>
            <a:tailEnd/>
          </a:ln>
          <a:effectLst/>
        </p:spPr>
        <p:txBody>
          <a:bodyPr wrap="none">
            <a:spAutoFit/>
          </a:bodyPr>
          <a:lstStyle/>
          <a:p>
            <a:r>
              <a:rPr lang="en-US" sz="1200"/>
              <a:t>.030 V, acw, A</a:t>
            </a:r>
          </a:p>
        </p:txBody>
      </p:sp>
      <p:sp>
        <p:nvSpPr>
          <p:cNvPr id="39944" name="Rectangle 8"/>
          <p:cNvSpPr>
            <a:spLocks noChangeArrowheads="1"/>
          </p:cNvSpPr>
          <p:nvPr/>
        </p:nvSpPr>
        <p:spPr bwMode="auto">
          <a:xfrm>
            <a:off x="3657600" y="3810000"/>
            <a:ext cx="3962400" cy="838200"/>
          </a:xfrm>
          <a:prstGeom prst="rect">
            <a:avLst/>
          </a:prstGeom>
          <a:noFill/>
          <a:ln w="38100">
            <a:solidFill>
              <a:srgbClr val="FF0000"/>
            </a:solidFill>
            <a:miter lim="800000"/>
            <a:headEnd/>
            <a:tailEnd/>
          </a:ln>
          <a:effectLst/>
        </p:spPr>
        <p:txBody>
          <a:bodyPr wrap="none" anchor="ctr"/>
          <a:lstStyle/>
          <a:p>
            <a:endParaRPr lang="en-US"/>
          </a:p>
        </p:txBody>
      </p:sp>
      <p:sp>
        <p:nvSpPr>
          <p:cNvPr id="39945" name="Line 9"/>
          <p:cNvSpPr>
            <a:spLocks noChangeShapeType="1"/>
          </p:cNvSpPr>
          <p:nvPr/>
        </p:nvSpPr>
        <p:spPr bwMode="auto">
          <a:xfrm flipV="1">
            <a:off x="3657600" y="3502025"/>
            <a:ext cx="533400" cy="307975"/>
          </a:xfrm>
          <a:prstGeom prst="line">
            <a:avLst/>
          </a:prstGeom>
          <a:noFill/>
          <a:ln w="38100">
            <a:solidFill>
              <a:srgbClr val="FF0000"/>
            </a:solidFill>
            <a:round/>
            <a:headEnd/>
            <a:tailEnd/>
          </a:ln>
          <a:effectLst/>
        </p:spPr>
        <p:txBody>
          <a:bodyPr/>
          <a:lstStyle/>
          <a:p>
            <a:endParaRPr lang="en-US"/>
          </a:p>
        </p:txBody>
      </p:sp>
      <p:sp>
        <p:nvSpPr>
          <p:cNvPr id="39946" name="Line 10"/>
          <p:cNvSpPr>
            <a:spLocks noChangeShapeType="1"/>
          </p:cNvSpPr>
          <p:nvPr/>
        </p:nvSpPr>
        <p:spPr bwMode="auto">
          <a:xfrm>
            <a:off x="4191000" y="3505200"/>
            <a:ext cx="3962400" cy="0"/>
          </a:xfrm>
          <a:prstGeom prst="line">
            <a:avLst/>
          </a:prstGeom>
          <a:noFill/>
          <a:ln w="38100">
            <a:solidFill>
              <a:srgbClr val="FF0000"/>
            </a:solidFill>
            <a:round/>
            <a:headEnd/>
            <a:tailEnd/>
          </a:ln>
          <a:effectLst/>
        </p:spPr>
        <p:txBody>
          <a:bodyPr/>
          <a:lstStyle/>
          <a:p>
            <a:endParaRPr lang="en-US"/>
          </a:p>
        </p:txBody>
      </p:sp>
      <p:sp>
        <p:nvSpPr>
          <p:cNvPr id="39947" name="Line 11"/>
          <p:cNvSpPr>
            <a:spLocks noChangeShapeType="1"/>
          </p:cNvSpPr>
          <p:nvPr/>
        </p:nvSpPr>
        <p:spPr bwMode="auto">
          <a:xfrm flipV="1">
            <a:off x="7620000" y="3505200"/>
            <a:ext cx="533400" cy="304800"/>
          </a:xfrm>
          <a:prstGeom prst="line">
            <a:avLst/>
          </a:prstGeom>
          <a:noFill/>
          <a:ln w="38100">
            <a:solidFill>
              <a:srgbClr val="FF0000"/>
            </a:solidFill>
            <a:round/>
            <a:headEnd/>
            <a:tailEnd/>
          </a:ln>
          <a:effectLst/>
        </p:spPr>
        <p:txBody>
          <a:bodyPr/>
          <a:lstStyle/>
          <a:p>
            <a:endParaRPr lang="en-US"/>
          </a:p>
        </p:txBody>
      </p:sp>
      <p:sp>
        <p:nvSpPr>
          <p:cNvPr id="39948" name="Line 12"/>
          <p:cNvSpPr>
            <a:spLocks noChangeShapeType="1"/>
          </p:cNvSpPr>
          <p:nvPr/>
        </p:nvSpPr>
        <p:spPr bwMode="auto">
          <a:xfrm>
            <a:off x="8153400" y="3505200"/>
            <a:ext cx="0" cy="838200"/>
          </a:xfrm>
          <a:prstGeom prst="line">
            <a:avLst/>
          </a:prstGeom>
          <a:noFill/>
          <a:ln w="38100">
            <a:solidFill>
              <a:srgbClr val="FF0000"/>
            </a:solidFill>
            <a:round/>
            <a:headEnd/>
            <a:tailEnd/>
          </a:ln>
          <a:effectLst/>
        </p:spPr>
        <p:txBody>
          <a:bodyPr/>
          <a:lstStyle/>
          <a:p>
            <a:endParaRPr lang="en-US"/>
          </a:p>
        </p:txBody>
      </p:sp>
      <p:sp>
        <p:nvSpPr>
          <p:cNvPr id="39949" name="Line 13"/>
          <p:cNvSpPr>
            <a:spLocks noChangeShapeType="1"/>
          </p:cNvSpPr>
          <p:nvPr/>
        </p:nvSpPr>
        <p:spPr bwMode="auto">
          <a:xfrm flipV="1">
            <a:off x="7620000" y="4340225"/>
            <a:ext cx="533400" cy="307975"/>
          </a:xfrm>
          <a:prstGeom prst="line">
            <a:avLst/>
          </a:prstGeom>
          <a:noFill/>
          <a:ln w="38100">
            <a:solidFill>
              <a:srgbClr val="FF0000"/>
            </a:solidFill>
            <a:round/>
            <a:headEnd/>
            <a:tailEnd/>
          </a:ln>
          <a:effectLst/>
        </p:spPr>
        <p:txBody>
          <a:bodyPr/>
          <a:lstStyle/>
          <a:p>
            <a:endParaRPr lang="en-US"/>
          </a:p>
        </p:txBody>
      </p:sp>
      <p:sp>
        <p:nvSpPr>
          <p:cNvPr id="39950" name="Text Box 14"/>
          <p:cNvSpPr txBox="1">
            <a:spLocks noChangeArrowheads="1"/>
          </p:cNvSpPr>
          <p:nvPr/>
        </p:nvSpPr>
        <p:spPr bwMode="auto">
          <a:xfrm>
            <a:off x="3870325" y="3952875"/>
            <a:ext cx="441325" cy="519113"/>
          </a:xfrm>
          <a:prstGeom prst="rect">
            <a:avLst/>
          </a:prstGeom>
          <a:noFill/>
          <a:ln w="38100">
            <a:noFill/>
            <a:miter lim="800000"/>
            <a:headEnd/>
            <a:tailEnd/>
          </a:ln>
          <a:effectLst/>
        </p:spPr>
        <p:txBody>
          <a:bodyPr wrap="none">
            <a:spAutoFit/>
          </a:bodyPr>
          <a:lstStyle/>
          <a:p>
            <a:r>
              <a:rPr lang="en-US" sz="2800"/>
              <a:t>N</a:t>
            </a:r>
          </a:p>
        </p:txBody>
      </p:sp>
      <p:sp>
        <p:nvSpPr>
          <p:cNvPr id="39951" name="Text Box 15"/>
          <p:cNvSpPr txBox="1">
            <a:spLocks noChangeArrowheads="1"/>
          </p:cNvSpPr>
          <p:nvPr/>
        </p:nvSpPr>
        <p:spPr bwMode="auto">
          <a:xfrm>
            <a:off x="6858000" y="3962400"/>
            <a:ext cx="382588" cy="519113"/>
          </a:xfrm>
          <a:prstGeom prst="rect">
            <a:avLst/>
          </a:prstGeom>
          <a:noFill/>
          <a:ln w="38100">
            <a:noFill/>
            <a:miter lim="800000"/>
            <a:headEnd/>
            <a:tailEnd/>
          </a:ln>
          <a:effectLst/>
        </p:spPr>
        <p:txBody>
          <a:bodyPr wrap="none">
            <a:spAutoFit/>
          </a:bodyPr>
          <a:lstStyle/>
          <a:p>
            <a:r>
              <a:rPr lang="en-US" sz="2800"/>
              <a:t>S</a:t>
            </a:r>
          </a:p>
        </p:txBody>
      </p:sp>
      <p:sp>
        <p:nvSpPr>
          <p:cNvPr id="39952" name="Oval 16"/>
          <p:cNvSpPr>
            <a:spLocks noChangeArrowheads="1"/>
          </p:cNvSpPr>
          <p:nvPr/>
        </p:nvSpPr>
        <p:spPr bwMode="auto">
          <a:xfrm>
            <a:off x="1371600" y="3429000"/>
            <a:ext cx="838200" cy="1676400"/>
          </a:xfrm>
          <a:prstGeom prst="ellipse">
            <a:avLst/>
          </a:prstGeom>
          <a:noFill/>
          <a:ln w="38100">
            <a:solidFill>
              <a:srgbClr val="FF0000"/>
            </a:solidFill>
            <a:round/>
            <a:headEnd/>
            <a:tailEnd/>
          </a:ln>
          <a:effectLst/>
        </p:spPr>
        <p:txBody>
          <a:bodyPr wrap="none" anchor="ctr"/>
          <a:lstStyle/>
          <a:p>
            <a:endParaRPr lang="en-US"/>
          </a:p>
        </p:txBody>
      </p:sp>
      <p:sp>
        <p:nvSpPr>
          <p:cNvPr id="39953" name="Line 17"/>
          <p:cNvSpPr>
            <a:spLocks noChangeShapeType="1"/>
          </p:cNvSpPr>
          <p:nvPr/>
        </p:nvSpPr>
        <p:spPr bwMode="auto">
          <a:xfrm flipH="1">
            <a:off x="4343400" y="3048000"/>
            <a:ext cx="1371600" cy="0"/>
          </a:xfrm>
          <a:prstGeom prst="line">
            <a:avLst/>
          </a:prstGeom>
          <a:noFill/>
          <a:ln w="38100">
            <a:solidFill>
              <a:srgbClr val="FF0000"/>
            </a:solidFill>
            <a:round/>
            <a:headEnd/>
            <a:tailEnd type="triangle" w="med" len="med"/>
          </a:ln>
          <a:effectLst/>
        </p:spPr>
        <p:txBody>
          <a:bodyPr/>
          <a:lstStyle/>
          <a:p>
            <a:endParaRPr lang="en-US"/>
          </a:p>
        </p:txBody>
      </p:sp>
      <p:sp>
        <p:nvSpPr>
          <p:cNvPr id="39954" name="Rectangle 18"/>
          <p:cNvSpPr>
            <a:spLocks noChangeArrowheads="1"/>
          </p:cNvSpPr>
          <p:nvPr/>
        </p:nvSpPr>
        <p:spPr bwMode="auto">
          <a:xfrm>
            <a:off x="1752600" y="4953000"/>
            <a:ext cx="152400" cy="533400"/>
          </a:xfrm>
          <a:prstGeom prst="rect">
            <a:avLst/>
          </a:prstGeom>
          <a:solidFill>
            <a:schemeClr val="bg1"/>
          </a:solidFill>
          <a:ln w="38100">
            <a:noFill/>
            <a:miter lim="800000"/>
            <a:headEnd/>
            <a:tailEnd/>
          </a:ln>
          <a:effectLst/>
        </p:spPr>
        <p:txBody>
          <a:bodyPr wrap="none" anchor="ctr"/>
          <a:lstStyle/>
          <a:p>
            <a:endParaRPr lang="en-US"/>
          </a:p>
        </p:txBody>
      </p:sp>
      <p:sp>
        <p:nvSpPr>
          <p:cNvPr id="39955" name="Line 19"/>
          <p:cNvSpPr>
            <a:spLocks noChangeShapeType="1"/>
          </p:cNvSpPr>
          <p:nvPr/>
        </p:nvSpPr>
        <p:spPr bwMode="auto">
          <a:xfrm>
            <a:off x="1752600" y="5105400"/>
            <a:ext cx="0" cy="381000"/>
          </a:xfrm>
          <a:prstGeom prst="line">
            <a:avLst/>
          </a:prstGeom>
          <a:noFill/>
          <a:ln w="38100">
            <a:solidFill>
              <a:srgbClr val="FF0000"/>
            </a:solidFill>
            <a:round/>
            <a:headEnd/>
            <a:tailEnd/>
          </a:ln>
          <a:effectLst/>
        </p:spPr>
        <p:txBody>
          <a:bodyPr/>
          <a:lstStyle/>
          <a:p>
            <a:endParaRPr lang="en-US"/>
          </a:p>
        </p:txBody>
      </p:sp>
      <p:sp>
        <p:nvSpPr>
          <p:cNvPr id="39956" name="Line 20"/>
          <p:cNvSpPr>
            <a:spLocks noChangeShapeType="1"/>
          </p:cNvSpPr>
          <p:nvPr/>
        </p:nvSpPr>
        <p:spPr bwMode="auto">
          <a:xfrm>
            <a:off x="1924050" y="5067300"/>
            <a:ext cx="0" cy="381000"/>
          </a:xfrm>
          <a:prstGeom prst="line">
            <a:avLst/>
          </a:prstGeom>
          <a:noFill/>
          <a:ln w="38100">
            <a:solidFill>
              <a:srgbClr val="FF0000"/>
            </a:solidFill>
            <a:round/>
            <a:headEnd/>
            <a:tailEnd/>
          </a:ln>
          <a:effectLst/>
        </p:spPr>
        <p:txBody>
          <a:bodyPr/>
          <a:lstStyle/>
          <a:p>
            <a:endParaRPr lang="en-US"/>
          </a:p>
        </p:txBody>
      </p:sp>
      <p:sp>
        <p:nvSpPr>
          <p:cNvPr id="39957" name="Text Box 21"/>
          <p:cNvSpPr txBox="1">
            <a:spLocks noChangeArrowheads="1"/>
          </p:cNvSpPr>
          <p:nvPr/>
        </p:nvSpPr>
        <p:spPr bwMode="auto">
          <a:xfrm>
            <a:off x="1219200" y="5181600"/>
            <a:ext cx="404813" cy="457200"/>
          </a:xfrm>
          <a:prstGeom prst="rect">
            <a:avLst/>
          </a:prstGeom>
          <a:noFill/>
          <a:ln w="38100">
            <a:noFill/>
            <a:miter lim="800000"/>
            <a:headEnd/>
            <a:tailEnd/>
          </a:ln>
          <a:effectLst/>
        </p:spPr>
        <p:txBody>
          <a:bodyPr wrap="none">
            <a:spAutoFit/>
          </a:bodyPr>
          <a:lstStyle/>
          <a:p>
            <a:r>
              <a:rPr lang="en-US"/>
              <a:t>A</a:t>
            </a:r>
          </a:p>
        </p:txBody>
      </p:sp>
      <p:sp>
        <p:nvSpPr>
          <p:cNvPr id="39958" name="Text Box 22"/>
          <p:cNvSpPr txBox="1">
            <a:spLocks noChangeArrowheads="1"/>
          </p:cNvSpPr>
          <p:nvPr/>
        </p:nvSpPr>
        <p:spPr bwMode="auto">
          <a:xfrm>
            <a:off x="2057400" y="5181600"/>
            <a:ext cx="387350" cy="457200"/>
          </a:xfrm>
          <a:prstGeom prst="rect">
            <a:avLst/>
          </a:prstGeom>
          <a:noFill/>
          <a:ln w="38100">
            <a:noFill/>
            <a:miter lim="800000"/>
            <a:headEnd/>
            <a:tailEnd/>
          </a:ln>
          <a:effectLst/>
        </p:spPr>
        <p:txBody>
          <a:bodyPr wrap="none">
            <a:spAutoFit/>
          </a:bodyPr>
          <a:lstStyle/>
          <a:p>
            <a:r>
              <a:rPr lang="en-US"/>
              <a:t>B</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523220"/>
          </a:xfrm>
          <a:prstGeom prst="rect">
            <a:avLst/>
          </a:prstGeom>
          <a:noFill/>
          <a:ln w="9525">
            <a:noFill/>
            <a:miter lim="800000"/>
            <a:headEnd/>
            <a:tailEnd/>
          </a:ln>
        </p:spPr>
        <p:txBody>
          <a:bodyPr>
            <a:spAutoFit/>
          </a:bodyPr>
          <a:lstStyle/>
          <a:p>
            <a:r>
              <a:rPr lang="en-US" sz="2800" dirty="0" smtClean="0"/>
              <a:t>Page 4</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69925" y="247650"/>
            <a:ext cx="8245475" cy="1570038"/>
          </a:xfrm>
          <a:prstGeom prst="rect">
            <a:avLst/>
          </a:prstGeom>
          <a:noFill/>
          <a:ln w="25400">
            <a:noFill/>
            <a:miter lim="800000"/>
            <a:headEnd/>
            <a:tailEnd/>
          </a:ln>
        </p:spPr>
        <p:txBody>
          <a:bodyPr>
            <a:spAutoFit/>
          </a:bodyPr>
          <a:lstStyle/>
          <a:p>
            <a:r>
              <a:rPr lang="en-US" sz="3200"/>
              <a:t>A light bulb has a resistance of 1200. </a:t>
            </a:r>
            <a:r>
              <a:rPr lang="el-GR" sz="3200"/>
              <a:t>Ω</a:t>
            </a:r>
            <a:r>
              <a:rPr lang="en-US" sz="3200"/>
              <a:t>, and is hooked up to 240. volts.  What current flows through it?</a:t>
            </a:r>
          </a:p>
        </p:txBody>
      </p:sp>
      <p:sp>
        <p:nvSpPr>
          <p:cNvPr id="10243" name="Text Box 3"/>
          <p:cNvSpPr txBox="1">
            <a:spLocks noChangeArrowheads="1"/>
          </p:cNvSpPr>
          <p:nvPr/>
        </p:nvSpPr>
        <p:spPr bwMode="auto">
          <a:xfrm>
            <a:off x="228600" y="6400800"/>
            <a:ext cx="184150" cy="457200"/>
          </a:xfrm>
          <a:prstGeom prst="rect">
            <a:avLst/>
          </a:prstGeom>
          <a:noFill/>
          <a:ln w="25400">
            <a:noFill/>
            <a:miter lim="800000"/>
            <a:headEnd/>
            <a:tailEnd/>
          </a:ln>
        </p:spPr>
        <p:txBody>
          <a:bodyPr wrap="none">
            <a:spAutoFit/>
          </a:bodyPr>
          <a:lstStyle/>
          <a:p>
            <a:endParaRPr lang="en-US"/>
          </a:p>
        </p:txBody>
      </p:sp>
      <p:sp>
        <p:nvSpPr>
          <p:cNvPr id="10244" name="Text Box 4"/>
          <p:cNvSpPr txBox="1">
            <a:spLocks noChangeArrowheads="1"/>
          </p:cNvSpPr>
          <p:nvPr/>
        </p:nvSpPr>
        <p:spPr bwMode="auto">
          <a:xfrm>
            <a:off x="288925" y="6553200"/>
            <a:ext cx="1406525" cy="276225"/>
          </a:xfrm>
          <a:prstGeom prst="rect">
            <a:avLst/>
          </a:prstGeom>
          <a:noFill/>
          <a:ln w="25400">
            <a:noFill/>
            <a:miter lim="800000"/>
            <a:headEnd/>
            <a:tailEnd/>
          </a:ln>
        </p:spPr>
        <p:txBody>
          <a:bodyPr wrap="none">
            <a:spAutoFit/>
          </a:bodyPr>
          <a:lstStyle/>
          <a:p>
            <a:r>
              <a:rPr lang="en-US" sz="1200"/>
              <a:t>0.200 A of 200. mA</a:t>
            </a:r>
            <a:endParaRPr lang="en-US" sz="1000">
              <a:sym typeface="Symbol" pitchFamily="18" charset="2"/>
            </a:endParaRPr>
          </a:p>
        </p:txBody>
      </p:sp>
      <p:sp>
        <p:nvSpPr>
          <p:cNvPr id="15365" name="Text Box 5"/>
          <p:cNvSpPr txBox="1">
            <a:spLocks noChangeArrowheads="1"/>
          </p:cNvSpPr>
          <p:nvPr/>
        </p:nvSpPr>
        <p:spPr bwMode="auto">
          <a:xfrm>
            <a:off x="990600" y="1905000"/>
            <a:ext cx="6435725" cy="3108325"/>
          </a:xfrm>
          <a:prstGeom prst="rect">
            <a:avLst/>
          </a:prstGeom>
          <a:noFill/>
          <a:ln w="25400">
            <a:noFill/>
            <a:miter lim="800000"/>
            <a:headEnd/>
            <a:tailEnd/>
          </a:ln>
        </p:spPr>
        <p:txBody>
          <a:bodyPr wrap="none">
            <a:spAutoFit/>
          </a:bodyPr>
          <a:lstStyle/>
          <a:p>
            <a:r>
              <a:rPr lang="en-US" sz="2800" dirty="0"/>
              <a:t>Given:</a:t>
            </a:r>
          </a:p>
          <a:p>
            <a:pPr lvl="1"/>
            <a:r>
              <a:rPr lang="en-US" sz="2800" dirty="0"/>
              <a:t>R = </a:t>
            </a:r>
            <a:r>
              <a:rPr lang="en-US" sz="2800" u="sng" dirty="0">
                <a:sym typeface="Symbol" pitchFamily="18" charset="2"/>
              </a:rPr>
              <a:t>V</a:t>
            </a:r>
          </a:p>
          <a:p>
            <a:pPr lvl="1"/>
            <a:r>
              <a:rPr lang="en-US" sz="2800" dirty="0">
                <a:sym typeface="Symbol" pitchFamily="18" charset="2"/>
              </a:rPr>
              <a:t>        I</a:t>
            </a:r>
          </a:p>
          <a:p>
            <a:pPr lvl="1"/>
            <a:r>
              <a:rPr lang="en-US" sz="2800" dirty="0">
                <a:sym typeface="Symbol" pitchFamily="18" charset="2"/>
              </a:rPr>
              <a:t>R = 1200 </a:t>
            </a:r>
            <a:r>
              <a:rPr lang="el-GR" sz="2800" dirty="0">
                <a:sym typeface="Symbol" pitchFamily="18" charset="2"/>
              </a:rPr>
              <a:t>Ω</a:t>
            </a:r>
            <a:endParaRPr lang="en-US" sz="2800" dirty="0">
              <a:sym typeface="Symbol" pitchFamily="18" charset="2"/>
            </a:endParaRPr>
          </a:p>
          <a:p>
            <a:pPr lvl="1"/>
            <a:r>
              <a:rPr lang="en-US" sz="2800" dirty="0">
                <a:sym typeface="Symbol" pitchFamily="18" charset="2"/>
              </a:rPr>
              <a:t>V = 240 V</a:t>
            </a:r>
          </a:p>
          <a:p>
            <a:pPr lvl="1"/>
            <a:r>
              <a:rPr lang="en-US" sz="2800" dirty="0">
                <a:sym typeface="Symbol" pitchFamily="18" charset="2"/>
              </a:rPr>
              <a:t>I = ?</a:t>
            </a:r>
          </a:p>
          <a:p>
            <a:pPr lvl="1"/>
            <a:r>
              <a:rPr lang="en-US" sz="2800" dirty="0">
                <a:sym typeface="Symbol" pitchFamily="18" charset="2"/>
              </a:rPr>
              <a:t>I = V/R = 240/1200 = 0.20 A = 200. </a:t>
            </a:r>
            <a:r>
              <a:rPr lang="en-US" sz="2800" dirty="0" err="1">
                <a:sym typeface="Symbol" pitchFamily="18" charset="2"/>
              </a:rPr>
              <a:t>mA</a:t>
            </a:r>
            <a:endParaRPr lang="en-US" sz="28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365">
                                            <p:txEl>
                                              <p:pRg st="1" end="1"/>
                                            </p:txEl>
                                          </p:spTgt>
                                        </p:tgtEl>
                                        <p:attrNameLst>
                                          <p:attrName>style.visibility</p:attrName>
                                        </p:attrNameLst>
                                      </p:cBhvr>
                                      <p:to>
                                        <p:strVal val="visible"/>
                                      </p:to>
                                    </p:set>
                                    <p:animEffect transition="in" filter="dissolve">
                                      <p:cBhvr>
                                        <p:cTn id="10" dur="500"/>
                                        <p:tgtEl>
                                          <p:spTgt spid="1536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5365">
                                            <p:txEl>
                                              <p:pRg st="2" end="2"/>
                                            </p:txEl>
                                          </p:spTgt>
                                        </p:tgtEl>
                                        <p:attrNameLst>
                                          <p:attrName>style.visibility</p:attrName>
                                        </p:attrNameLst>
                                      </p:cBhvr>
                                      <p:to>
                                        <p:strVal val="visible"/>
                                      </p:to>
                                    </p:set>
                                    <p:animEffect transition="in" filter="dissolve">
                                      <p:cBhvr>
                                        <p:cTn id="13" dur="500"/>
                                        <p:tgtEl>
                                          <p:spTgt spid="1536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365">
                                            <p:txEl>
                                              <p:pRg st="3" end="3"/>
                                            </p:txEl>
                                          </p:spTgt>
                                        </p:tgtEl>
                                        <p:attrNameLst>
                                          <p:attrName>style.visibility</p:attrName>
                                        </p:attrNameLst>
                                      </p:cBhvr>
                                      <p:to>
                                        <p:strVal val="visible"/>
                                      </p:to>
                                    </p:set>
                                    <p:animEffect transition="in" filter="dissolve">
                                      <p:cBhvr>
                                        <p:cTn id="16" dur="500"/>
                                        <p:tgtEl>
                                          <p:spTgt spid="1536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5365">
                                            <p:txEl>
                                              <p:pRg st="4" end="4"/>
                                            </p:txEl>
                                          </p:spTgt>
                                        </p:tgtEl>
                                        <p:attrNameLst>
                                          <p:attrName>style.visibility</p:attrName>
                                        </p:attrNameLst>
                                      </p:cBhvr>
                                      <p:to>
                                        <p:strVal val="visible"/>
                                      </p:to>
                                    </p:set>
                                    <p:animEffect transition="in" filter="dissolve">
                                      <p:cBhvr>
                                        <p:cTn id="19" dur="500"/>
                                        <p:tgtEl>
                                          <p:spTgt spid="15365">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365">
                                            <p:txEl>
                                              <p:pRg st="5" end="5"/>
                                            </p:txEl>
                                          </p:spTgt>
                                        </p:tgtEl>
                                        <p:attrNameLst>
                                          <p:attrName>style.visibility</p:attrName>
                                        </p:attrNameLst>
                                      </p:cBhvr>
                                      <p:to>
                                        <p:strVal val="visible"/>
                                      </p:to>
                                    </p:set>
                                    <p:animEffect transition="in" filter="dissolve">
                                      <p:cBhvr>
                                        <p:cTn id="22" dur="500"/>
                                        <p:tgtEl>
                                          <p:spTgt spid="15365">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5365">
                                            <p:txEl>
                                              <p:pRg st="6" end="6"/>
                                            </p:txEl>
                                          </p:spTgt>
                                        </p:tgtEl>
                                        <p:attrNameLst>
                                          <p:attrName>style.visibility</p:attrName>
                                        </p:attrNameLst>
                                      </p:cBhvr>
                                      <p:to>
                                        <p:strVal val="visible"/>
                                      </p:to>
                                    </p:set>
                                    <p:animEffect transition="in" filter="dissolve">
                                      <p:cBhvr>
                                        <p:cTn id="25" dur="500"/>
                                        <p:tgtEl>
                                          <p:spTgt spid="1536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304800" y="6554788"/>
            <a:ext cx="860425" cy="274637"/>
          </a:xfrm>
          <a:prstGeom prst="rect">
            <a:avLst/>
          </a:prstGeom>
          <a:noFill/>
          <a:ln w="9525">
            <a:noFill/>
            <a:miter lim="800000"/>
            <a:headEnd/>
            <a:tailEnd/>
          </a:ln>
        </p:spPr>
        <p:txBody>
          <a:bodyPr wrap="none">
            <a:spAutoFit/>
          </a:bodyPr>
          <a:lstStyle/>
          <a:p>
            <a:r>
              <a:rPr lang="en-US" sz="1200" baseline="0"/>
              <a:t>.060 N, Up</a:t>
            </a:r>
          </a:p>
        </p:txBody>
      </p:sp>
      <p:sp>
        <p:nvSpPr>
          <p:cNvPr id="26627" name="Text Box 6"/>
          <p:cNvSpPr txBox="1">
            <a:spLocks noChangeArrowheads="1"/>
          </p:cNvSpPr>
          <p:nvPr/>
        </p:nvSpPr>
        <p:spPr bwMode="auto">
          <a:xfrm>
            <a:off x="304800" y="1219200"/>
            <a:ext cx="2332038" cy="762000"/>
          </a:xfrm>
          <a:prstGeom prst="rect">
            <a:avLst/>
          </a:prstGeom>
          <a:noFill/>
          <a:ln w="9525">
            <a:noFill/>
            <a:miter lim="800000"/>
            <a:headEnd/>
            <a:tailEnd/>
          </a:ln>
        </p:spPr>
        <p:txBody>
          <a:bodyPr wrap="none">
            <a:spAutoFit/>
          </a:bodyPr>
          <a:lstStyle/>
          <a:p>
            <a:r>
              <a:rPr lang="en-US" sz="4400" baseline="0"/>
              <a:t>B = .15 T</a:t>
            </a:r>
          </a:p>
        </p:txBody>
      </p:sp>
      <p:sp>
        <p:nvSpPr>
          <p:cNvPr id="26628" name="Text Box 7"/>
          <p:cNvSpPr txBox="1">
            <a:spLocks noChangeArrowheads="1"/>
          </p:cNvSpPr>
          <p:nvPr/>
        </p:nvSpPr>
        <p:spPr bwMode="auto">
          <a:xfrm>
            <a:off x="2895600" y="650875"/>
            <a:ext cx="5181600" cy="3140075"/>
          </a:xfrm>
          <a:prstGeom prst="rect">
            <a:avLst/>
          </a:prstGeom>
          <a:noFill/>
          <a:ln w="9525">
            <a:noFill/>
            <a:miter lim="800000"/>
            <a:headEnd/>
            <a:tailEnd/>
          </a:ln>
        </p:spPr>
        <p:txBody>
          <a:bodyPr wrap="none">
            <a:spAutoFit/>
          </a:bodyPr>
          <a:lstStyle/>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p:txBody>
      </p:sp>
      <p:sp>
        <p:nvSpPr>
          <p:cNvPr id="26629" name="Line 8"/>
          <p:cNvSpPr>
            <a:spLocks noChangeShapeType="1"/>
          </p:cNvSpPr>
          <p:nvPr/>
        </p:nvSpPr>
        <p:spPr bwMode="auto">
          <a:xfrm>
            <a:off x="4191000" y="1905000"/>
            <a:ext cx="3200400" cy="0"/>
          </a:xfrm>
          <a:prstGeom prst="line">
            <a:avLst/>
          </a:prstGeom>
          <a:noFill/>
          <a:ln w="25400">
            <a:solidFill>
              <a:schemeClr val="tx1"/>
            </a:solidFill>
            <a:round/>
            <a:headEnd/>
            <a:tailEnd/>
          </a:ln>
        </p:spPr>
        <p:txBody>
          <a:bodyPr/>
          <a:lstStyle/>
          <a:p>
            <a:endParaRPr lang="en-US"/>
          </a:p>
        </p:txBody>
      </p:sp>
      <p:sp>
        <p:nvSpPr>
          <p:cNvPr id="26630" name="Line 9"/>
          <p:cNvSpPr>
            <a:spLocks noChangeShapeType="1"/>
          </p:cNvSpPr>
          <p:nvPr/>
        </p:nvSpPr>
        <p:spPr bwMode="auto">
          <a:xfrm>
            <a:off x="4191000" y="1905000"/>
            <a:ext cx="0" cy="2667000"/>
          </a:xfrm>
          <a:prstGeom prst="line">
            <a:avLst/>
          </a:prstGeom>
          <a:noFill/>
          <a:ln w="25400">
            <a:solidFill>
              <a:schemeClr val="tx1"/>
            </a:solidFill>
            <a:round/>
            <a:headEnd/>
            <a:tailEnd/>
          </a:ln>
        </p:spPr>
        <p:txBody>
          <a:bodyPr/>
          <a:lstStyle/>
          <a:p>
            <a:endParaRPr lang="en-US"/>
          </a:p>
        </p:txBody>
      </p:sp>
      <p:sp>
        <p:nvSpPr>
          <p:cNvPr id="26631" name="Line 11"/>
          <p:cNvSpPr>
            <a:spLocks noChangeShapeType="1"/>
          </p:cNvSpPr>
          <p:nvPr/>
        </p:nvSpPr>
        <p:spPr bwMode="auto">
          <a:xfrm>
            <a:off x="7391400" y="1981200"/>
            <a:ext cx="0" cy="2667000"/>
          </a:xfrm>
          <a:prstGeom prst="line">
            <a:avLst/>
          </a:prstGeom>
          <a:noFill/>
          <a:ln w="25400">
            <a:solidFill>
              <a:schemeClr val="tx1"/>
            </a:solidFill>
            <a:round/>
            <a:headEnd/>
            <a:tailEnd/>
          </a:ln>
        </p:spPr>
        <p:txBody>
          <a:bodyPr/>
          <a:lstStyle/>
          <a:p>
            <a:endParaRPr lang="en-US"/>
          </a:p>
        </p:txBody>
      </p:sp>
      <p:grpSp>
        <p:nvGrpSpPr>
          <p:cNvPr id="2" name="Group 12"/>
          <p:cNvGrpSpPr>
            <a:grpSpLocks/>
          </p:cNvGrpSpPr>
          <p:nvPr/>
        </p:nvGrpSpPr>
        <p:grpSpPr bwMode="auto">
          <a:xfrm rot="5400000">
            <a:off x="6388100" y="4356100"/>
            <a:ext cx="152400" cy="584200"/>
            <a:chOff x="384" y="400"/>
            <a:chExt cx="48" cy="368"/>
          </a:xfrm>
        </p:grpSpPr>
        <p:sp>
          <p:nvSpPr>
            <p:cNvPr id="26646" name="Line 13"/>
            <p:cNvSpPr>
              <a:spLocks noChangeShapeType="1"/>
            </p:cNvSpPr>
            <p:nvPr/>
          </p:nvSpPr>
          <p:spPr bwMode="auto">
            <a:xfrm rot="7200000">
              <a:off x="378" y="506"/>
              <a:ext cx="48" cy="28"/>
            </a:xfrm>
            <a:prstGeom prst="line">
              <a:avLst/>
            </a:prstGeom>
            <a:noFill/>
            <a:ln w="25400">
              <a:solidFill>
                <a:schemeClr val="tx1"/>
              </a:solidFill>
              <a:round/>
              <a:headEnd/>
              <a:tailEnd/>
            </a:ln>
          </p:spPr>
          <p:txBody>
            <a:bodyPr/>
            <a:lstStyle/>
            <a:p>
              <a:endParaRPr lang="en-US"/>
            </a:p>
          </p:txBody>
        </p:sp>
        <p:sp>
          <p:nvSpPr>
            <p:cNvPr id="26647" name="Line 14"/>
            <p:cNvSpPr>
              <a:spLocks noChangeShapeType="1"/>
            </p:cNvSpPr>
            <p:nvPr/>
          </p:nvSpPr>
          <p:spPr bwMode="auto">
            <a:xfrm>
              <a:off x="384" y="532"/>
              <a:ext cx="48" cy="28"/>
            </a:xfrm>
            <a:prstGeom prst="line">
              <a:avLst/>
            </a:prstGeom>
            <a:noFill/>
            <a:ln w="25400">
              <a:solidFill>
                <a:schemeClr val="tx1"/>
              </a:solidFill>
              <a:round/>
              <a:headEnd/>
              <a:tailEnd/>
            </a:ln>
          </p:spPr>
          <p:txBody>
            <a:bodyPr/>
            <a:lstStyle/>
            <a:p>
              <a:endParaRPr lang="en-US"/>
            </a:p>
          </p:txBody>
        </p:sp>
        <p:sp>
          <p:nvSpPr>
            <p:cNvPr id="26648" name="Line 15"/>
            <p:cNvSpPr>
              <a:spLocks noChangeShapeType="1"/>
            </p:cNvSpPr>
            <p:nvPr/>
          </p:nvSpPr>
          <p:spPr bwMode="auto">
            <a:xfrm rot="7200000">
              <a:off x="378" y="558"/>
              <a:ext cx="48" cy="28"/>
            </a:xfrm>
            <a:prstGeom prst="line">
              <a:avLst/>
            </a:prstGeom>
            <a:noFill/>
            <a:ln w="25400">
              <a:solidFill>
                <a:schemeClr val="tx1"/>
              </a:solidFill>
              <a:round/>
              <a:headEnd/>
              <a:tailEnd/>
            </a:ln>
          </p:spPr>
          <p:txBody>
            <a:bodyPr/>
            <a:lstStyle/>
            <a:p>
              <a:endParaRPr lang="en-US"/>
            </a:p>
          </p:txBody>
        </p:sp>
        <p:sp>
          <p:nvSpPr>
            <p:cNvPr id="26649" name="Line 16"/>
            <p:cNvSpPr>
              <a:spLocks noChangeShapeType="1"/>
            </p:cNvSpPr>
            <p:nvPr/>
          </p:nvSpPr>
          <p:spPr bwMode="auto">
            <a:xfrm>
              <a:off x="384" y="584"/>
              <a:ext cx="48" cy="28"/>
            </a:xfrm>
            <a:prstGeom prst="line">
              <a:avLst/>
            </a:prstGeom>
            <a:noFill/>
            <a:ln w="25400">
              <a:solidFill>
                <a:schemeClr val="tx1"/>
              </a:solidFill>
              <a:round/>
              <a:headEnd/>
              <a:tailEnd/>
            </a:ln>
          </p:spPr>
          <p:txBody>
            <a:bodyPr/>
            <a:lstStyle/>
            <a:p>
              <a:endParaRPr lang="en-US"/>
            </a:p>
          </p:txBody>
        </p:sp>
        <p:sp>
          <p:nvSpPr>
            <p:cNvPr id="26650" name="Line 17"/>
            <p:cNvSpPr>
              <a:spLocks noChangeShapeType="1"/>
            </p:cNvSpPr>
            <p:nvPr/>
          </p:nvSpPr>
          <p:spPr bwMode="auto">
            <a:xfrm rot="7200000">
              <a:off x="378" y="610"/>
              <a:ext cx="48" cy="28"/>
            </a:xfrm>
            <a:prstGeom prst="line">
              <a:avLst/>
            </a:prstGeom>
            <a:noFill/>
            <a:ln w="25400">
              <a:solidFill>
                <a:schemeClr val="tx1"/>
              </a:solidFill>
              <a:round/>
              <a:headEnd/>
              <a:tailEnd/>
            </a:ln>
          </p:spPr>
          <p:txBody>
            <a:bodyPr/>
            <a:lstStyle/>
            <a:p>
              <a:endParaRPr lang="en-US"/>
            </a:p>
          </p:txBody>
        </p:sp>
        <p:sp>
          <p:nvSpPr>
            <p:cNvPr id="26651" name="Line 18"/>
            <p:cNvSpPr>
              <a:spLocks noChangeShapeType="1"/>
            </p:cNvSpPr>
            <p:nvPr/>
          </p:nvSpPr>
          <p:spPr bwMode="auto">
            <a:xfrm>
              <a:off x="384" y="636"/>
              <a:ext cx="48" cy="28"/>
            </a:xfrm>
            <a:prstGeom prst="line">
              <a:avLst/>
            </a:prstGeom>
            <a:noFill/>
            <a:ln w="25400">
              <a:solidFill>
                <a:schemeClr val="tx1"/>
              </a:solidFill>
              <a:round/>
              <a:headEnd/>
              <a:tailEnd/>
            </a:ln>
          </p:spPr>
          <p:txBody>
            <a:bodyPr/>
            <a:lstStyle/>
            <a:p>
              <a:endParaRPr lang="en-US"/>
            </a:p>
          </p:txBody>
        </p:sp>
        <p:sp>
          <p:nvSpPr>
            <p:cNvPr id="26652" name="Line 19"/>
            <p:cNvSpPr>
              <a:spLocks noChangeShapeType="1"/>
            </p:cNvSpPr>
            <p:nvPr/>
          </p:nvSpPr>
          <p:spPr bwMode="auto">
            <a:xfrm rot="7200000">
              <a:off x="405" y="661"/>
              <a:ext cx="20" cy="12"/>
            </a:xfrm>
            <a:prstGeom prst="line">
              <a:avLst/>
            </a:prstGeom>
            <a:noFill/>
            <a:ln w="25400">
              <a:solidFill>
                <a:schemeClr val="tx1"/>
              </a:solidFill>
              <a:round/>
              <a:headEnd/>
              <a:tailEnd/>
            </a:ln>
          </p:spPr>
          <p:txBody>
            <a:bodyPr/>
            <a:lstStyle/>
            <a:p>
              <a:endParaRPr lang="en-US"/>
            </a:p>
          </p:txBody>
        </p:sp>
        <p:sp>
          <p:nvSpPr>
            <p:cNvPr id="26653" name="Line 20"/>
            <p:cNvSpPr>
              <a:spLocks noChangeShapeType="1"/>
            </p:cNvSpPr>
            <p:nvPr/>
          </p:nvSpPr>
          <p:spPr bwMode="auto">
            <a:xfrm>
              <a:off x="412" y="496"/>
              <a:ext cx="20" cy="12"/>
            </a:xfrm>
            <a:prstGeom prst="line">
              <a:avLst/>
            </a:prstGeom>
            <a:noFill/>
            <a:ln w="25400">
              <a:solidFill>
                <a:schemeClr val="tx1"/>
              </a:solidFill>
              <a:round/>
              <a:headEnd/>
              <a:tailEnd/>
            </a:ln>
          </p:spPr>
          <p:txBody>
            <a:bodyPr/>
            <a:lstStyle/>
            <a:p>
              <a:endParaRPr lang="en-US"/>
            </a:p>
          </p:txBody>
        </p:sp>
        <p:sp>
          <p:nvSpPr>
            <p:cNvPr id="26654" name="Line 21"/>
            <p:cNvSpPr>
              <a:spLocks noChangeShapeType="1"/>
            </p:cNvSpPr>
            <p:nvPr/>
          </p:nvSpPr>
          <p:spPr bwMode="auto">
            <a:xfrm>
              <a:off x="408" y="672"/>
              <a:ext cx="0" cy="96"/>
            </a:xfrm>
            <a:prstGeom prst="line">
              <a:avLst/>
            </a:prstGeom>
            <a:noFill/>
            <a:ln w="25400">
              <a:solidFill>
                <a:schemeClr val="tx1"/>
              </a:solidFill>
              <a:round/>
              <a:headEnd/>
              <a:tailEnd/>
            </a:ln>
          </p:spPr>
          <p:txBody>
            <a:bodyPr/>
            <a:lstStyle/>
            <a:p>
              <a:endParaRPr lang="en-US"/>
            </a:p>
          </p:txBody>
        </p:sp>
        <p:sp>
          <p:nvSpPr>
            <p:cNvPr id="26655" name="Line 22"/>
            <p:cNvSpPr>
              <a:spLocks noChangeShapeType="1"/>
            </p:cNvSpPr>
            <p:nvPr/>
          </p:nvSpPr>
          <p:spPr bwMode="auto">
            <a:xfrm>
              <a:off x="408" y="400"/>
              <a:ext cx="0" cy="96"/>
            </a:xfrm>
            <a:prstGeom prst="line">
              <a:avLst/>
            </a:prstGeom>
            <a:noFill/>
            <a:ln w="25400">
              <a:solidFill>
                <a:schemeClr val="tx1"/>
              </a:solidFill>
              <a:round/>
              <a:headEnd/>
              <a:tailEnd/>
            </a:ln>
          </p:spPr>
          <p:txBody>
            <a:bodyPr/>
            <a:lstStyle/>
            <a:p>
              <a:endParaRPr lang="en-US"/>
            </a:p>
          </p:txBody>
        </p:sp>
      </p:grpSp>
      <p:grpSp>
        <p:nvGrpSpPr>
          <p:cNvPr id="3" name="Group 23"/>
          <p:cNvGrpSpPr>
            <a:grpSpLocks/>
          </p:cNvGrpSpPr>
          <p:nvPr/>
        </p:nvGrpSpPr>
        <p:grpSpPr bwMode="auto">
          <a:xfrm rot="-5400000">
            <a:off x="5053013" y="4395787"/>
            <a:ext cx="304800" cy="504825"/>
            <a:chOff x="864" y="432"/>
            <a:chExt cx="192" cy="318"/>
          </a:xfrm>
        </p:grpSpPr>
        <p:sp>
          <p:nvSpPr>
            <p:cNvPr id="26642" name="Line 24"/>
            <p:cNvSpPr>
              <a:spLocks noChangeShapeType="1"/>
            </p:cNvSpPr>
            <p:nvPr/>
          </p:nvSpPr>
          <p:spPr bwMode="auto">
            <a:xfrm>
              <a:off x="864" y="576"/>
              <a:ext cx="192" cy="0"/>
            </a:xfrm>
            <a:prstGeom prst="line">
              <a:avLst/>
            </a:prstGeom>
            <a:noFill/>
            <a:ln w="25400">
              <a:solidFill>
                <a:schemeClr val="tx1"/>
              </a:solidFill>
              <a:round/>
              <a:headEnd/>
              <a:tailEnd/>
            </a:ln>
          </p:spPr>
          <p:txBody>
            <a:bodyPr/>
            <a:lstStyle/>
            <a:p>
              <a:endParaRPr lang="en-US"/>
            </a:p>
          </p:txBody>
        </p:sp>
        <p:sp>
          <p:nvSpPr>
            <p:cNvPr id="26643" name="Line 25"/>
            <p:cNvSpPr>
              <a:spLocks noChangeShapeType="1"/>
            </p:cNvSpPr>
            <p:nvPr/>
          </p:nvSpPr>
          <p:spPr bwMode="auto">
            <a:xfrm>
              <a:off x="912" y="606"/>
              <a:ext cx="96" cy="0"/>
            </a:xfrm>
            <a:prstGeom prst="line">
              <a:avLst/>
            </a:prstGeom>
            <a:noFill/>
            <a:ln w="25400">
              <a:solidFill>
                <a:schemeClr val="tx1"/>
              </a:solidFill>
              <a:round/>
              <a:headEnd/>
              <a:tailEnd/>
            </a:ln>
          </p:spPr>
          <p:txBody>
            <a:bodyPr/>
            <a:lstStyle/>
            <a:p>
              <a:endParaRPr lang="en-US"/>
            </a:p>
          </p:txBody>
        </p:sp>
        <p:sp>
          <p:nvSpPr>
            <p:cNvPr id="26644" name="Line 26"/>
            <p:cNvSpPr>
              <a:spLocks noChangeShapeType="1"/>
            </p:cNvSpPr>
            <p:nvPr/>
          </p:nvSpPr>
          <p:spPr bwMode="auto">
            <a:xfrm flipV="1">
              <a:off x="960" y="432"/>
              <a:ext cx="0" cy="144"/>
            </a:xfrm>
            <a:prstGeom prst="line">
              <a:avLst/>
            </a:prstGeom>
            <a:noFill/>
            <a:ln w="25400">
              <a:solidFill>
                <a:schemeClr val="tx1"/>
              </a:solidFill>
              <a:round/>
              <a:headEnd/>
              <a:tailEnd/>
            </a:ln>
          </p:spPr>
          <p:txBody>
            <a:bodyPr/>
            <a:lstStyle/>
            <a:p>
              <a:endParaRPr lang="en-US"/>
            </a:p>
          </p:txBody>
        </p:sp>
        <p:sp>
          <p:nvSpPr>
            <p:cNvPr id="26645" name="Line 27"/>
            <p:cNvSpPr>
              <a:spLocks noChangeShapeType="1"/>
            </p:cNvSpPr>
            <p:nvPr/>
          </p:nvSpPr>
          <p:spPr bwMode="auto">
            <a:xfrm flipV="1">
              <a:off x="960" y="606"/>
              <a:ext cx="0" cy="144"/>
            </a:xfrm>
            <a:prstGeom prst="line">
              <a:avLst/>
            </a:prstGeom>
            <a:noFill/>
            <a:ln w="25400">
              <a:solidFill>
                <a:schemeClr val="tx1"/>
              </a:solidFill>
              <a:round/>
              <a:headEnd/>
              <a:tailEnd/>
            </a:ln>
          </p:spPr>
          <p:txBody>
            <a:bodyPr/>
            <a:lstStyle/>
            <a:p>
              <a:endParaRPr lang="en-US"/>
            </a:p>
          </p:txBody>
        </p:sp>
      </p:grpSp>
      <p:sp>
        <p:nvSpPr>
          <p:cNvPr id="26634" name="Line 28"/>
          <p:cNvSpPr>
            <a:spLocks noChangeShapeType="1"/>
          </p:cNvSpPr>
          <p:nvPr/>
        </p:nvSpPr>
        <p:spPr bwMode="auto">
          <a:xfrm>
            <a:off x="4191000" y="4495800"/>
            <a:ext cx="0" cy="152400"/>
          </a:xfrm>
          <a:prstGeom prst="line">
            <a:avLst/>
          </a:prstGeom>
          <a:noFill/>
          <a:ln w="25400">
            <a:solidFill>
              <a:schemeClr val="tx1"/>
            </a:solidFill>
            <a:round/>
            <a:headEnd/>
            <a:tailEnd/>
          </a:ln>
        </p:spPr>
        <p:txBody>
          <a:bodyPr/>
          <a:lstStyle/>
          <a:p>
            <a:endParaRPr lang="en-US"/>
          </a:p>
        </p:txBody>
      </p:sp>
      <p:sp>
        <p:nvSpPr>
          <p:cNvPr id="26635" name="Line 29"/>
          <p:cNvSpPr>
            <a:spLocks noChangeShapeType="1"/>
          </p:cNvSpPr>
          <p:nvPr/>
        </p:nvSpPr>
        <p:spPr bwMode="auto">
          <a:xfrm>
            <a:off x="4191000" y="4648200"/>
            <a:ext cx="3200400" cy="0"/>
          </a:xfrm>
          <a:prstGeom prst="line">
            <a:avLst/>
          </a:prstGeom>
          <a:noFill/>
          <a:ln w="25400">
            <a:solidFill>
              <a:schemeClr val="tx1"/>
            </a:solidFill>
            <a:round/>
            <a:headEnd/>
            <a:tailEnd/>
          </a:ln>
        </p:spPr>
        <p:txBody>
          <a:bodyPr/>
          <a:lstStyle/>
          <a:p>
            <a:endParaRPr lang="en-US"/>
          </a:p>
        </p:txBody>
      </p:sp>
      <p:sp>
        <p:nvSpPr>
          <p:cNvPr id="26636" name="Text Box 30"/>
          <p:cNvSpPr txBox="1">
            <a:spLocks noChangeArrowheads="1"/>
          </p:cNvSpPr>
          <p:nvPr/>
        </p:nvSpPr>
        <p:spPr bwMode="auto">
          <a:xfrm>
            <a:off x="5394325" y="3775075"/>
            <a:ext cx="1012825" cy="457200"/>
          </a:xfrm>
          <a:prstGeom prst="rect">
            <a:avLst/>
          </a:prstGeom>
          <a:noFill/>
          <a:ln w="25400">
            <a:noFill/>
            <a:miter lim="800000"/>
            <a:headEnd/>
            <a:tailEnd/>
          </a:ln>
        </p:spPr>
        <p:txBody>
          <a:bodyPr wrap="none">
            <a:spAutoFit/>
          </a:bodyPr>
          <a:lstStyle/>
          <a:p>
            <a:r>
              <a:rPr lang="en-US" baseline="0"/>
              <a:t>20. cm</a:t>
            </a:r>
          </a:p>
        </p:txBody>
      </p:sp>
      <p:sp>
        <p:nvSpPr>
          <p:cNvPr id="26637" name="Line 31"/>
          <p:cNvSpPr>
            <a:spLocks noChangeShapeType="1"/>
          </p:cNvSpPr>
          <p:nvPr/>
        </p:nvSpPr>
        <p:spPr bwMode="auto">
          <a:xfrm flipH="1">
            <a:off x="4419600" y="4038600"/>
            <a:ext cx="762000" cy="0"/>
          </a:xfrm>
          <a:prstGeom prst="line">
            <a:avLst/>
          </a:prstGeom>
          <a:noFill/>
          <a:ln w="25400">
            <a:solidFill>
              <a:schemeClr val="tx1"/>
            </a:solidFill>
            <a:round/>
            <a:headEnd/>
            <a:tailEnd type="triangle" w="med" len="med"/>
          </a:ln>
        </p:spPr>
        <p:txBody>
          <a:bodyPr/>
          <a:lstStyle/>
          <a:p>
            <a:endParaRPr lang="en-US"/>
          </a:p>
        </p:txBody>
      </p:sp>
      <p:sp>
        <p:nvSpPr>
          <p:cNvPr id="26638" name="Line 32"/>
          <p:cNvSpPr>
            <a:spLocks noChangeShapeType="1"/>
          </p:cNvSpPr>
          <p:nvPr/>
        </p:nvSpPr>
        <p:spPr bwMode="auto">
          <a:xfrm>
            <a:off x="6324600" y="4038600"/>
            <a:ext cx="762000" cy="0"/>
          </a:xfrm>
          <a:prstGeom prst="line">
            <a:avLst/>
          </a:prstGeom>
          <a:noFill/>
          <a:ln w="25400">
            <a:solidFill>
              <a:schemeClr val="tx1"/>
            </a:solidFill>
            <a:round/>
            <a:headEnd/>
            <a:tailEnd type="triangle" w="med" len="med"/>
          </a:ln>
        </p:spPr>
        <p:txBody>
          <a:bodyPr/>
          <a:lstStyle/>
          <a:p>
            <a:endParaRPr lang="en-US"/>
          </a:p>
        </p:txBody>
      </p:sp>
      <p:sp>
        <p:nvSpPr>
          <p:cNvPr id="26639" name="Text Box 33"/>
          <p:cNvSpPr txBox="1">
            <a:spLocks noChangeArrowheads="1"/>
          </p:cNvSpPr>
          <p:nvPr/>
        </p:nvSpPr>
        <p:spPr bwMode="auto">
          <a:xfrm>
            <a:off x="4632325" y="4683125"/>
            <a:ext cx="2322513" cy="457200"/>
          </a:xfrm>
          <a:prstGeom prst="rect">
            <a:avLst/>
          </a:prstGeom>
          <a:noFill/>
          <a:ln w="25400">
            <a:noFill/>
            <a:miter lim="800000"/>
            <a:headEnd/>
            <a:tailEnd/>
          </a:ln>
        </p:spPr>
        <p:txBody>
          <a:bodyPr wrap="none">
            <a:spAutoFit/>
          </a:bodyPr>
          <a:lstStyle/>
          <a:p>
            <a:r>
              <a:rPr lang="en-US" baseline="0"/>
              <a:t>12v             6.0 </a:t>
            </a:r>
            <a:r>
              <a:rPr lang="en-US" baseline="0">
                <a:latin typeface="Symbol" pitchFamily="18" charset="2"/>
                <a:sym typeface="Symbol" pitchFamily="18" charset="2"/>
              </a:rPr>
              <a:t></a:t>
            </a:r>
            <a:endParaRPr lang="en-US" baseline="0">
              <a:latin typeface="Symbol" pitchFamily="18" charset="2"/>
            </a:endParaRPr>
          </a:p>
        </p:txBody>
      </p:sp>
      <p:sp>
        <p:nvSpPr>
          <p:cNvPr id="26640" name="Text Box 38"/>
          <p:cNvSpPr txBox="1">
            <a:spLocks noChangeArrowheads="1"/>
          </p:cNvSpPr>
          <p:nvPr/>
        </p:nvSpPr>
        <p:spPr bwMode="auto">
          <a:xfrm>
            <a:off x="4191000" y="152400"/>
            <a:ext cx="4451350" cy="641350"/>
          </a:xfrm>
          <a:prstGeom prst="rect">
            <a:avLst/>
          </a:prstGeom>
          <a:noFill/>
          <a:ln w="9525">
            <a:noFill/>
            <a:miter lim="800000"/>
            <a:headEnd/>
            <a:tailEnd/>
          </a:ln>
        </p:spPr>
        <p:txBody>
          <a:bodyPr wrap="none">
            <a:spAutoFit/>
          </a:bodyPr>
          <a:lstStyle/>
          <a:p>
            <a:r>
              <a:rPr lang="en-US" sz="3600" baseline="0"/>
              <a:t>Find F and its direction</a:t>
            </a:r>
          </a:p>
        </p:txBody>
      </p:sp>
      <p:sp>
        <p:nvSpPr>
          <p:cNvPr id="30762" name="Text Box 42"/>
          <p:cNvSpPr txBox="1">
            <a:spLocks noChangeArrowheads="1"/>
          </p:cNvSpPr>
          <p:nvPr/>
        </p:nvSpPr>
        <p:spPr bwMode="auto">
          <a:xfrm>
            <a:off x="1508125" y="5105400"/>
            <a:ext cx="7026275" cy="1738313"/>
          </a:xfrm>
          <a:prstGeom prst="rect">
            <a:avLst/>
          </a:prstGeom>
          <a:noFill/>
          <a:ln w="25400">
            <a:noFill/>
            <a:miter lim="800000"/>
            <a:headEnd/>
            <a:tailEnd/>
          </a:ln>
        </p:spPr>
        <p:txBody>
          <a:bodyPr>
            <a:spAutoFit/>
          </a:bodyPr>
          <a:lstStyle/>
          <a:p>
            <a:r>
              <a:rPr lang="en-US" sz="2800" baseline="0"/>
              <a:t>F = IlBsin</a:t>
            </a:r>
            <a:r>
              <a:rPr lang="en-US" sz="2800" baseline="0">
                <a:sym typeface="Symbol" pitchFamily="18" charset="2"/>
              </a:rPr>
              <a:t>, I = V/R = 2.0 A</a:t>
            </a:r>
          </a:p>
          <a:p>
            <a:r>
              <a:rPr lang="en-US" sz="2800" baseline="0">
                <a:sym typeface="Symbol" pitchFamily="18" charset="2"/>
              </a:rPr>
              <a:t>F = (2.0 A)(.20 m)(.15 T)sin(90</a:t>
            </a:r>
            <a:r>
              <a:rPr lang="en-US" sz="2800" baseline="30000">
                <a:sym typeface="Symbol" pitchFamily="18" charset="2"/>
              </a:rPr>
              <a:t>o</a:t>
            </a:r>
            <a:r>
              <a:rPr lang="en-US" sz="2800" baseline="0">
                <a:sym typeface="Symbol" pitchFamily="18" charset="2"/>
              </a:rPr>
              <a:t>)</a:t>
            </a:r>
          </a:p>
          <a:p>
            <a:r>
              <a:rPr lang="en-US" sz="2800" baseline="0"/>
              <a:t>F = .060 N, Up</a:t>
            </a:r>
          </a:p>
          <a:p>
            <a:endParaRPr lang="en-US" baseline="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62">
                                            <p:txEl>
                                              <p:pRg st="0" end="0"/>
                                            </p:txEl>
                                          </p:spTgt>
                                        </p:tgtEl>
                                        <p:attrNameLst>
                                          <p:attrName>style.visibility</p:attrName>
                                        </p:attrNameLst>
                                      </p:cBhvr>
                                      <p:to>
                                        <p:strVal val="visible"/>
                                      </p:to>
                                    </p:set>
                                    <p:animEffect transition="in" filter="wipe(left)">
                                      <p:cBhvr>
                                        <p:cTn id="7" dur="500"/>
                                        <p:tgtEl>
                                          <p:spTgt spid="307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62">
                                            <p:txEl>
                                              <p:pRg st="1" end="1"/>
                                            </p:txEl>
                                          </p:spTgt>
                                        </p:tgtEl>
                                        <p:attrNameLst>
                                          <p:attrName>style.visibility</p:attrName>
                                        </p:attrNameLst>
                                      </p:cBhvr>
                                      <p:to>
                                        <p:strVal val="visible"/>
                                      </p:to>
                                    </p:set>
                                    <p:animEffect transition="in" filter="wipe(left)">
                                      <p:cBhvr>
                                        <p:cTn id="12" dur="500"/>
                                        <p:tgtEl>
                                          <p:spTgt spid="307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62">
                                            <p:txEl>
                                              <p:pRg st="2" end="2"/>
                                            </p:txEl>
                                          </p:spTgt>
                                        </p:tgtEl>
                                        <p:attrNameLst>
                                          <p:attrName>style.visibility</p:attrName>
                                        </p:attrNameLst>
                                      </p:cBhvr>
                                      <p:to>
                                        <p:strVal val="visible"/>
                                      </p:to>
                                    </p:set>
                                    <p:animEffect transition="in" filter="wipe(left)">
                                      <p:cBhvr>
                                        <p:cTn id="17" dur="500"/>
                                        <p:tgtEl>
                                          <p:spTgt spid="307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81000" y="304800"/>
            <a:ext cx="8534400" cy="1816100"/>
          </a:xfrm>
          <a:prstGeom prst="rect">
            <a:avLst/>
          </a:prstGeom>
          <a:noFill/>
          <a:ln w="9525">
            <a:noFill/>
            <a:miter lim="800000"/>
            <a:headEnd/>
            <a:tailEnd/>
          </a:ln>
        </p:spPr>
        <p:txBody>
          <a:bodyPr>
            <a:spAutoFit/>
          </a:bodyPr>
          <a:lstStyle/>
          <a:p>
            <a:r>
              <a:rPr lang="en-US" sz="2800" baseline="0"/>
              <a:t>What is the force acting on a proton moving at 2.5 x 10</a:t>
            </a:r>
            <a:r>
              <a:rPr lang="en-US" sz="2800" baseline="30000"/>
              <a:t>8</a:t>
            </a:r>
            <a:r>
              <a:rPr lang="en-US" sz="2800" baseline="0"/>
              <a:t> m/s to the North in a .35 T magnetic field to the East?</a:t>
            </a:r>
          </a:p>
          <a:p>
            <a:r>
              <a:rPr lang="en-US" sz="2800" baseline="0"/>
              <a:t>q = 1.602 x 10</a:t>
            </a:r>
            <a:r>
              <a:rPr lang="en-US" sz="2800" baseline="30000"/>
              <a:t>-19</a:t>
            </a:r>
            <a:r>
              <a:rPr lang="en-US" sz="2800" baseline="0"/>
              <a:t> C</a:t>
            </a:r>
          </a:p>
          <a:p>
            <a:r>
              <a:rPr lang="en-US" sz="2800" baseline="0">
                <a:sym typeface="Symbol" pitchFamily="18" charset="2"/>
              </a:rPr>
              <a:t>F = qvB</a:t>
            </a:r>
            <a:r>
              <a:rPr lang="en-US" sz="2800" baseline="0"/>
              <a:t>sin</a:t>
            </a:r>
            <a:r>
              <a:rPr lang="en-US" sz="2800" baseline="0">
                <a:sym typeface="Symbol" pitchFamily="18" charset="2"/>
              </a:rPr>
              <a:t></a:t>
            </a:r>
          </a:p>
        </p:txBody>
      </p:sp>
      <p:sp>
        <p:nvSpPr>
          <p:cNvPr id="15363" name="Text Box 3"/>
          <p:cNvSpPr txBox="1">
            <a:spLocks noChangeArrowheads="1"/>
          </p:cNvSpPr>
          <p:nvPr/>
        </p:nvSpPr>
        <p:spPr bwMode="auto">
          <a:xfrm>
            <a:off x="304800" y="6554788"/>
            <a:ext cx="1725613" cy="276225"/>
          </a:xfrm>
          <a:prstGeom prst="rect">
            <a:avLst/>
          </a:prstGeom>
          <a:noFill/>
          <a:ln w="9525">
            <a:noFill/>
            <a:miter lim="800000"/>
            <a:headEnd/>
            <a:tailEnd/>
          </a:ln>
        </p:spPr>
        <p:txBody>
          <a:bodyPr wrap="none">
            <a:spAutoFit/>
          </a:bodyPr>
          <a:lstStyle/>
          <a:p>
            <a:r>
              <a:rPr lang="en-US" sz="1200" baseline="0">
                <a:sym typeface="Symbol" pitchFamily="18" charset="2"/>
              </a:rPr>
              <a:t>1.4 x 10</a:t>
            </a:r>
            <a:r>
              <a:rPr lang="en-US" sz="1200" baseline="30000">
                <a:sym typeface="Symbol" pitchFamily="18" charset="2"/>
              </a:rPr>
              <a:t>-11</a:t>
            </a:r>
            <a:r>
              <a:rPr lang="en-US" sz="1200" baseline="0">
                <a:sym typeface="Symbol" pitchFamily="18" charset="2"/>
              </a:rPr>
              <a:t> N, Downward</a:t>
            </a:r>
          </a:p>
        </p:txBody>
      </p:sp>
      <p:sp>
        <p:nvSpPr>
          <p:cNvPr id="29705" name="Text Box 9"/>
          <p:cNvSpPr txBox="1">
            <a:spLocks noChangeArrowheads="1"/>
          </p:cNvSpPr>
          <p:nvPr/>
        </p:nvSpPr>
        <p:spPr bwMode="auto">
          <a:xfrm>
            <a:off x="365125" y="3246438"/>
            <a:ext cx="8550275" cy="1249362"/>
          </a:xfrm>
          <a:prstGeom prst="rect">
            <a:avLst/>
          </a:prstGeom>
          <a:noFill/>
          <a:ln w="25400">
            <a:noFill/>
            <a:miter lim="800000"/>
            <a:headEnd/>
            <a:tailEnd/>
          </a:ln>
        </p:spPr>
        <p:txBody>
          <a:bodyPr>
            <a:spAutoFit/>
          </a:bodyPr>
          <a:lstStyle/>
          <a:p>
            <a:r>
              <a:rPr lang="en-US" sz="2800" baseline="0">
                <a:sym typeface="Symbol" pitchFamily="18" charset="2"/>
              </a:rPr>
              <a:t>F = qvB</a:t>
            </a:r>
            <a:r>
              <a:rPr lang="en-US" sz="2800" baseline="0"/>
              <a:t>sin</a:t>
            </a:r>
            <a:r>
              <a:rPr lang="en-US" sz="2800" baseline="0">
                <a:sym typeface="Symbol" pitchFamily="18" charset="2"/>
              </a:rPr>
              <a:t></a:t>
            </a:r>
          </a:p>
          <a:p>
            <a:r>
              <a:rPr lang="en-US" baseline="0">
                <a:sym typeface="Symbol" pitchFamily="18" charset="2"/>
              </a:rPr>
              <a:t>F = (1.602 x 10</a:t>
            </a:r>
            <a:r>
              <a:rPr lang="en-US" baseline="30000">
                <a:sym typeface="Symbol" pitchFamily="18" charset="2"/>
              </a:rPr>
              <a:t>-19</a:t>
            </a:r>
            <a:r>
              <a:rPr lang="en-US" baseline="0">
                <a:sym typeface="Symbol" pitchFamily="18" charset="2"/>
              </a:rPr>
              <a:t> C)(</a:t>
            </a:r>
            <a:r>
              <a:rPr lang="en-US" baseline="0"/>
              <a:t>2.5 x 10</a:t>
            </a:r>
            <a:r>
              <a:rPr lang="en-US" baseline="30000"/>
              <a:t>8</a:t>
            </a:r>
            <a:r>
              <a:rPr lang="en-US" baseline="0"/>
              <a:t> m/s</a:t>
            </a:r>
            <a:r>
              <a:rPr lang="en-US" baseline="0">
                <a:sym typeface="Symbol" pitchFamily="18" charset="2"/>
              </a:rPr>
              <a:t>)(.35 T)sin(90</a:t>
            </a:r>
            <a:r>
              <a:rPr lang="en-US" baseline="30000">
                <a:sym typeface="Symbol" pitchFamily="18" charset="2"/>
              </a:rPr>
              <a:t>o</a:t>
            </a:r>
            <a:r>
              <a:rPr lang="en-US" baseline="0">
                <a:sym typeface="Symbol" pitchFamily="18" charset="2"/>
              </a:rPr>
              <a:t>) = 1.4 x 10</a:t>
            </a:r>
            <a:r>
              <a:rPr lang="en-US" baseline="30000">
                <a:sym typeface="Symbol" pitchFamily="18" charset="2"/>
              </a:rPr>
              <a:t>-11</a:t>
            </a:r>
            <a:r>
              <a:rPr lang="en-US" baseline="0">
                <a:sym typeface="Symbol" pitchFamily="18" charset="2"/>
              </a:rPr>
              <a:t> N</a:t>
            </a:r>
            <a:endParaRPr lang="en-US" baseline="0"/>
          </a:p>
          <a:p>
            <a:endParaRPr lang="en-US" baseline="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5">
                                            <p:txEl>
                                              <p:pRg st="0" end="0"/>
                                            </p:txEl>
                                          </p:spTgt>
                                        </p:tgtEl>
                                        <p:attrNameLst>
                                          <p:attrName>style.visibility</p:attrName>
                                        </p:attrNameLst>
                                      </p:cBhvr>
                                      <p:to>
                                        <p:strVal val="visible"/>
                                      </p:to>
                                    </p:set>
                                    <p:animEffect transition="in" filter="wipe(left)">
                                      <p:cBhvr>
                                        <p:cTn id="7" dur="500"/>
                                        <p:tgtEl>
                                          <p:spTgt spid="297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5">
                                            <p:txEl>
                                              <p:pRg st="1" end="1"/>
                                            </p:txEl>
                                          </p:spTgt>
                                        </p:tgtEl>
                                        <p:attrNameLst>
                                          <p:attrName>style.visibility</p:attrName>
                                        </p:attrNameLst>
                                      </p:cBhvr>
                                      <p:to>
                                        <p:strVal val="visible"/>
                                      </p:to>
                                    </p:set>
                                    <p:animEffect transition="in" filter="wipe(left)">
                                      <p:cBhvr>
                                        <p:cTn id="12" dur="500"/>
                                        <p:tgtEl>
                                          <p:spTgt spid="297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304800"/>
            <a:ext cx="8534400" cy="1800225"/>
          </a:xfrm>
          <a:prstGeom prst="rect">
            <a:avLst/>
          </a:prstGeom>
          <a:noFill/>
          <a:ln w="9525">
            <a:noFill/>
            <a:miter lim="800000"/>
            <a:headEnd/>
            <a:tailEnd/>
          </a:ln>
        </p:spPr>
        <p:txBody>
          <a:bodyPr>
            <a:spAutoFit/>
          </a:bodyPr>
          <a:lstStyle/>
          <a:p>
            <a:r>
              <a:rPr lang="en-US" sz="2800" baseline="0"/>
              <a:t>What current in what direction would you need to have a force of 10.0 N to the west in 50.0 cm of wire perpendicular to Earth’s magnetic field of 0.5 x 10</a:t>
            </a:r>
            <a:r>
              <a:rPr lang="en-US" sz="2800" baseline="30000"/>
              <a:t>-4</a:t>
            </a:r>
            <a:r>
              <a:rPr lang="en-US" sz="2800" baseline="0"/>
              <a:t> T to the North?</a:t>
            </a:r>
            <a:endParaRPr lang="en-US" sz="2800" baseline="30000"/>
          </a:p>
        </p:txBody>
      </p:sp>
      <p:sp>
        <p:nvSpPr>
          <p:cNvPr id="23555" name="Text Box 3"/>
          <p:cNvSpPr txBox="1">
            <a:spLocks noChangeArrowheads="1"/>
          </p:cNvSpPr>
          <p:nvPr/>
        </p:nvSpPr>
        <p:spPr bwMode="auto">
          <a:xfrm>
            <a:off x="304800" y="6554788"/>
            <a:ext cx="1258888" cy="274637"/>
          </a:xfrm>
          <a:prstGeom prst="rect">
            <a:avLst/>
          </a:prstGeom>
          <a:noFill/>
          <a:ln w="9525">
            <a:noFill/>
            <a:miter lim="800000"/>
            <a:headEnd/>
            <a:tailEnd/>
          </a:ln>
        </p:spPr>
        <p:txBody>
          <a:bodyPr wrap="none">
            <a:spAutoFit/>
          </a:bodyPr>
          <a:lstStyle/>
          <a:p>
            <a:r>
              <a:rPr lang="en-US" sz="1200" baseline="0"/>
              <a:t>4 x 10</a:t>
            </a:r>
            <a:r>
              <a:rPr lang="en-US" sz="1200" baseline="30000"/>
              <a:t>5</a:t>
            </a:r>
            <a:r>
              <a:rPr lang="en-US" sz="1200" baseline="0"/>
              <a:t> A upward</a:t>
            </a:r>
          </a:p>
        </p:txBody>
      </p:sp>
      <p:sp>
        <p:nvSpPr>
          <p:cNvPr id="32772" name="Text Box 4"/>
          <p:cNvSpPr txBox="1">
            <a:spLocks noChangeArrowheads="1"/>
          </p:cNvSpPr>
          <p:nvPr/>
        </p:nvSpPr>
        <p:spPr bwMode="auto">
          <a:xfrm>
            <a:off x="365125" y="1660525"/>
            <a:ext cx="8321675" cy="457200"/>
          </a:xfrm>
          <a:prstGeom prst="rect">
            <a:avLst/>
          </a:prstGeom>
          <a:noFill/>
          <a:ln w="25400">
            <a:noFill/>
            <a:miter lim="800000"/>
            <a:headEnd/>
            <a:tailEnd/>
          </a:ln>
        </p:spPr>
        <p:txBody>
          <a:bodyPr>
            <a:spAutoFit/>
          </a:bodyPr>
          <a:lstStyle/>
          <a:p>
            <a:endParaRPr lang="en-US" baseline="0"/>
          </a:p>
        </p:txBody>
      </p:sp>
      <p:sp>
        <p:nvSpPr>
          <p:cNvPr id="32773" name="Text Box 5"/>
          <p:cNvSpPr txBox="1">
            <a:spLocks noChangeArrowheads="1"/>
          </p:cNvSpPr>
          <p:nvPr/>
        </p:nvSpPr>
        <p:spPr bwMode="auto">
          <a:xfrm>
            <a:off x="304800" y="2209800"/>
            <a:ext cx="8321675" cy="2103438"/>
          </a:xfrm>
          <a:prstGeom prst="rect">
            <a:avLst/>
          </a:prstGeom>
          <a:noFill/>
          <a:ln w="25400">
            <a:noFill/>
            <a:miter lim="800000"/>
            <a:headEnd/>
            <a:tailEnd/>
          </a:ln>
        </p:spPr>
        <p:txBody>
          <a:bodyPr>
            <a:spAutoFit/>
          </a:bodyPr>
          <a:lstStyle/>
          <a:p>
            <a:r>
              <a:rPr lang="en-US" sz="2800" baseline="0"/>
              <a:t>F = IlBsin</a:t>
            </a:r>
            <a:r>
              <a:rPr lang="en-US" sz="2800" baseline="0">
                <a:sym typeface="Symbol" pitchFamily="18" charset="2"/>
              </a:rPr>
              <a:t></a:t>
            </a:r>
          </a:p>
          <a:p>
            <a:r>
              <a:rPr lang="en-US" sz="2800" baseline="0">
                <a:sym typeface="Symbol" pitchFamily="18" charset="2"/>
              </a:rPr>
              <a:t>10.0 N = I(.500 m)(</a:t>
            </a:r>
            <a:r>
              <a:rPr lang="en-US" sz="2800" baseline="0"/>
              <a:t>.5 x 10</a:t>
            </a:r>
            <a:r>
              <a:rPr lang="en-US" sz="2800" baseline="30000"/>
              <a:t>-4</a:t>
            </a:r>
            <a:r>
              <a:rPr lang="en-US" sz="2800" baseline="0"/>
              <a:t> T</a:t>
            </a:r>
            <a:r>
              <a:rPr lang="en-US" sz="2800" baseline="0">
                <a:sym typeface="Symbol" pitchFamily="18" charset="2"/>
              </a:rPr>
              <a:t>)sin(90</a:t>
            </a:r>
            <a:r>
              <a:rPr lang="en-US" sz="2800" baseline="30000">
                <a:sym typeface="Symbol" pitchFamily="18" charset="2"/>
              </a:rPr>
              <a:t>o</a:t>
            </a:r>
            <a:r>
              <a:rPr lang="en-US" sz="2800" baseline="0">
                <a:sym typeface="Symbol" pitchFamily="18" charset="2"/>
              </a:rPr>
              <a:t>)</a:t>
            </a:r>
          </a:p>
          <a:p>
            <a:r>
              <a:rPr lang="en-US" sz="2800" baseline="0"/>
              <a:t>I = 4 x 10</a:t>
            </a:r>
            <a:r>
              <a:rPr lang="en-US" sz="2800" baseline="30000"/>
              <a:t>5</a:t>
            </a:r>
            <a:r>
              <a:rPr lang="en-US" sz="2800" baseline="0"/>
              <a:t> A</a:t>
            </a:r>
          </a:p>
          <a:p>
            <a:r>
              <a:rPr lang="en-US" baseline="0"/>
              <a:t>? x N = S</a:t>
            </a:r>
          </a:p>
          <a:p>
            <a:r>
              <a:rPr lang="en-US" baseline="0"/>
              <a:t>(U)</a:t>
            </a:r>
          </a:p>
        </p:txBody>
      </p:sp>
      <p:sp>
        <p:nvSpPr>
          <p:cNvPr id="23558" name="Text Box 6"/>
          <p:cNvSpPr txBox="1">
            <a:spLocks noChangeArrowheads="1"/>
          </p:cNvSpPr>
          <p:nvPr/>
        </p:nvSpPr>
        <p:spPr bwMode="auto">
          <a:xfrm>
            <a:off x="6096000" y="3200400"/>
            <a:ext cx="2667000" cy="2227263"/>
          </a:xfrm>
          <a:prstGeom prst="rect">
            <a:avLst/>
          </a:prstGeom>
          <a:noFill/>
          <a:ln w="9525">
            <a:noFill/>
            <a:miter lim="800000"/>
            <a:headEnd/>
            <a:tailEnd/>
          </a:ln>
        </p:spPr>
        <p:txBody>
          <a:bodyPr>
            <a:spAutoFit/>
          </a:bodyPr>
          <a:lstStyle/>
          <a:p>
            <a:pPr algn="ctr"/>
            <a:r>
              <a:rPr lang="en-US" sz="2800" baseline="0">
                <a:latin typeface="Arial" charset="0"/>
              </a:rPr>
              <a:t>N</a:t>
            </a:r>
          </a:p>
          <a:p>
            <a:pPr algn="ctr"/>
            <a:endParaRPr lang="en-US" sz="2800" baseline="0">
              <a:latin typeface="Arial" charset="0"/>
            </a:endParaRPr>
          </a:p>
          <a:p>
            <a:pPr algn="ctr"/>
            <a:r>
              <a:rPr lang="en-US" sz="2800" baseline="0">
                <a:latin typeface="Arial" charset="0"/>
              </a:rPr>
              <a:t>W            E</a:t>
            </a:r>
          </a:p>
          <a:p>
            <a:pPr algn="ctr"/>
            <a:endParaRPr lang="en-US" sz="2800" baseline="0">
              <a:latin typeface="Arial" charset="0"/>
            </a:endParaRPr>
          </a:p>
          <a:p>
            <a:pPr algn="ctr"/>
            <a:r>
              <a:rPr lang="en-US" sz="2800" baseline="0">
                <a:latin typeface="Arial" charset="0"/>
              </a:rPr>
              <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nodePh="1">
                                  <p:stCondLst>
                                    <p:cond delay="0"/>
                                  </p:stCondLst>
                                  <p:endCondLst>
                                    <p:cond evt="begin" delay="0">
                                      <p:tn val="5"/>
                                    </p:cond>
                                  </p:endCondLst>
                                  <p:childTnLst>
                                    <p:set>
                                      <p:cBhvr>
                                        <p:cTn id="6" dur="1" fill="hold">
                                          <p:stCondLst>
                                            <p:cond delay="0"/>
                                          </p:stCondLst>
                                        </p:cTn>
                                        <p:tgtEl>
                                          <p:spTgt spid="32772"/>
                                        </p:tgtEl>
                                        <p:attrNameLst>
                                          <p:attrName>style.visibility</p:attrName>
                                        </p:attrNameLst>
                                      </p:cBhvr>
                                      <p:to>
                                        <p:strVal val="visible"/>
                                      </p:to>
                                    </p:set>
                                    <p:animEffect transition="in" filter="wipe(left)">
                                      <p:cBhvr>
                                        <p:cTn id="7" dur="500"/>
                                        <p:tgtEl>
                                          <p:spTgt spid="327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0" end="0"/>
                                            </p:txEl>
                                          </p:spTgt>
                                        </p:tgtEl>
                                        <p:attrNameLst>
                                          <p:attrName>style.visibility</p:attrName>
                                        </p:attrNameLst>
                                      </p:cBhvr>
                                      <p:to>
                                        <p:strVal val="visible"/>
                                      </p:to>
                                    </p:set>
                                    <p:animEffect transition="in" filter="wipe(left)">
                                      <p:cBhvr>
                                        <p:cTn id="12" dur="500"/>
                                        <p:tgtEl>
                                          <p:spTgt spid="327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1" end="1"/>
                                            </p:txEl>
                                          </p:spTgt>
                                        </p:tgtEl>
                                        <p:attrNameLst>
                                          <p:attrName>style.visibility</p:attrName>
                                        </p:attrNameLst>
                                      </p:cBhvr>
                                      <p:to>
                                        <p:strVal val="visible"/>
                                      </p:to>
                                    </p:set>
                                    <p:animEffect transition="in" filter="wipe(left)">
                                      <p:cBhvr>
                                        <p:cTn id="17" dur="500"/>
                                        <p:tgtEl>
                                          <p:spTgt spid="3277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2" end="2"/>
                                            </p:txEl>
                                          </p:spTgt>
                                        </p:tgtEl>
                                        <p:attrNameLst>
                                          <p:attrName>style.visibility</p:attrName>
                                        </p:attrNameLst>
                                      </p:cBhvr>
                                      <p:to>
                                        <p:strVal val="visible"/>
                                      </p:to>
                                    </p:set>
                                    <p:animEffect transition="in" filter="wipe(left)">
                                      <p:cBhvr>
                                        <p:cTn id="22" dur="500"/>
                                        <p:tgtEl>
                                          <p:spTgt spid="3277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3" end="3"/>
                                            </p:txEl>
                                          </p:spTgt>
                                        </p:tgtEl>
                                        <p:attrNameLst>
                                          <p:attrName>style.visibility</p:attrName>
                                        </p:attrNameLst>
                                      </p:cBhvr>
                                      <p:to>
                                        <p:strVal val="visible"/>
                                      </p:to>
                                    </p:set>
                                    <p:animEffect transition="in" filter="wipe(left)">
                                      <p:cBhvr>
                                        <p:cTn id="27" dur="500"/>
                                        <p:tgtEl>
                                          <p:spTgt spid="3277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3">
                                            <p:txEl>
                                              <p:pRg st="4" end="4"/>
                                            </p:txEl>
                                          </p:spTgt>
                                        </p:tgtEl>
                                        <p:attrNameLst>
                                          <p:attrName>style.visibility</p:attrName>
                                        </p:attrNameLst>
                                      </p:cBhvr>
                                      <p:to>
                                        <p:strVal val="visible"/>
                                      </p:to>
                                    </p:set>
                                    <p:animEffect transition="in" filter="wipe(left)">
                                      <p:cBhvr>
                                        <p:cTn id="32" dur="500"/>
                                        <p:tgtEl>
                                          <p:spTgt spid="327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P spid="3277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304800"/>
            <a:ext cx="3635375" cy="519113"/>
          </a:xfrm>
          <a:prstGeom prst="rect">
            <a:avLst/>
          </a:prstGeom>
          <a:noFill/>
          <a:ln w="9525">
            <a:noFill/>
            <a:miter lim="800000"/>
            <a:headEnd/>
            <a:tailEnd/>
          </a:ln>
        </p:spPr>
        <p:txBody>
          <a:bodyPr wrap="none">
            <a:spAutoFit/>
          </a:bodyPr>
          <a:lstStyle/>
          <a:p>
            <a:r>
              <a:rPr lang="en-US" sz="2800" baseline="0"/>
              <a:t>Which way is the force?</a:t>
            </a:r>
          </a:p>
        </p:txBody>
      </p:sp>
      <p:sp>
        <p:nvSpPr>
          <p:cNvPr id="9219" name="Text Box 3"/>
          <p:cNvSpPr txBox="1">
            <a:spLocks noChangeArrowheads="1"/>
          </p:cNvSpPr>
          <p:nvPr/>
        </p:nvSpPr>
        <p:spPr bwMode="auto">
          <a:xfrm>
            <a:off x="304800" y="6554788"/>
            <a:ext cx="923925" cy="274637"/>
          </a:xfrm>
          <a:prstGeom prst="rect">
            <a:avLst/>
          </a:prstGeom>
          <a:noFill/>
          <a:ln w="9525">
            <a:noFill/>
            <a:miter lim="800000"/>
            <a:headEnd/>
            <a:tailEnd/>
          </a:ln>
        </p:spPr>
        <p:txBody>
          <a:bodyPr wrap="none">
            <a:spAutoFit/>
          </a:bodyPr>
          <a:lstStyle/>
          <a:p>
            <a:r>
              <a:rPr lang="en-US" sz="1200" baseline="0"/>
              <a:t>inta da page</a:t>
            </a:r>
          </a:p>
        </p:txBody>
      </p:sp>
      <p:sp>
        <p:nvSpPr>
          <p:cNvPr id="9220" name="Line 4"/>
          <p:cNvSpPr>
            <a:spLocks noChangeShapeType="1"/>
          </p:cNvSpPr>
          <p:nvPr/>
        </p:nvSpPr>
        <p:spPr bwMode="auto">
          <a:xfrm rot="5400000" flipV="1">
            <a:off x="3466306" y="2209007"/>
            <a:ext cx="1587" cy="2819400"/>
          </a:xfrm>
          <a:prstGeom prst="line">
            <a:avLst/>
          </a:prstGeom>
          <a:noFill/>
          <a:ln w="38100">
            <a:solidFill>
              <a:schemeClr val="tx1"/>
            </a:solidFill>
            <a:round/>
            <a:headEnd/>
            <a:tailEnd type="triangle" w="med" len="med"/>
          </a:ln>
        </p:spPr>
        <p:txBody>
          <a:bodyPr/>
          <a:lstStyle/>
          <a:p>
            <a:endParaRPr lang="en-US"/>
          </a:p>
        </p:txBody>
      </p:sp>
      <p:sp>
        <p:nvSpPr>
          <p:cNvPr id="9221" name="Text Box 5"/>
          <p:cNvSpPr txBox="1">
            <a:spLocks noChangeArrowheads="1"/>
          </p:cNvSpPr>
          <p:nvPr/>
        </p:nvSpPr>
        <p:spPr bwMode="auto">
          <a:xfrm>
            <a:off x="3695700" y="2667000"/>
            <a:ext cx="369888" cy="762000"/>
          </a:xfrm>
          <a:prstGeom prst="rect">
            <a:avLst/>
          </a:prstGeom>
          <a:noFill/>
          <a:ln w="9525">
            <a:noFill/>
            <a:miter lim="800000"/>
            <a:headEnd/>
            <a:tailEnd/>
          </a:ln>
        </p:spPr>
        <p:txBody>
          <a:bodyPr wrap="none">
            <a:spAutoFit/>
          </a:bodyPr>
          <a:lstStyle/>
          <a:p>
            <a:r>
              <a:rPr lang="en-US" sz="4400" baseline="0"/>
              <a:t>I</a:t>
            </a:r>
          </a:p>
        </p:txBody>
      </p:sp>
      <p:grpSp>
        <p:nvGrpSpPr>
          <p:cNvPr id="2" name="Group 6"/>
          <p:cNvGrpSpPr>
            <a:grpSpLocks/>
          </p:cNvGrpSpPr>
          <p:nvPr/>
        </p:nvGrpSpPr>
        <p:grpSpPr bwMode="auto">
          <a:xfrm rot="5400000">
            <a:off x="1219200" y="2362200"/>
            <a:ext cx="5029200" cy="3048000"/>
            <a:chOff x="768" y="1632"/>
            <a:chExt cx="3168" cy="1920"/>
          </a:xfrm>
        </p:grpSpPr>
        <p:sp>
          <p:nvSpPr>
            <p:cNvPr id="9224" name="Line 7"/>
            <p:cNvSpPr>
              <a:spLocks noChangeShapeType="1"/>
            </p:cNvSpPr>
            <p:nvPr/>
          </p:nvSpPr>
          <p:spPr bwMode="auto">
            <a:xfrm>
              <a:off x="768" y="1632"/>
              <a:ext cx="3168" cy="0"/>
            </a:xfrm>
            <a:prstGeom prst="line">
              <a:avLst/>
            </a:prstGeom>
            <a:noFill/>
            <a:ln w="9525">
              <a:solidFill>
                <a:schemeClr val="tx1"/>
              </a:solidFill>
              <a:round/>
              <a:headEnd/>
              <a:tailEnd type="triangle" w="med" len="med"/>
            </a:ln>
          </p:spPr>
          <p:txBody>
            <a:bodyPr/>
            <a:lstStyle/>
            <a:p>
              <a:endParaRPr lang="en-US"/>
            </a:p>
          </p:txBody>
        </p:sp>
        <p:sp>
          <p:nvSpPr>
            <p:cNvPr id="9225" name="Line 8"/>
            <p:cNvSpPr>
              <a:spLocks noChangeShapeType="1"/>
            </p:cNvSpPr>
            <p:nvPr/>
          </p:nvSpPr>
          <p:spPr bwMode="auto">
            <a:xfrm>
              <a:off x="768" y="1824"/>
              <a:ext cx="3168" cy="0"/>
            </a:xfrm>
            <a:prstGeom prst="line">
              <a:avLst/>
            </a:prstGeom>
            <a:noFill/>
            <a:ln w="9525">
              <a:solidFill>
                <a:schemeClr val="tx1"/>
              </a:solidFill>
              <a:round/>
              <a:headEnd/>
              <a:tailEnd type="triangle" w="med" len="med"/>
            </a:ln>
          </p:spPr>
          <p:txBody>
            <a:bodyPr/>
            <a:lstStyle/>
            <a:p>
              <a:endParaRPr lang="en-US"/>
            </a:p>
          </p:txBody>
        </p:sp>
        <p:sp>
          <p:nvSpPr>
            <p:cNvPr id="9226" name="Line 9"/>
            <p:cNvSpPr>
              <a:spLocks noChangeShapeType="1"/>
            </p:cNvSpPr>
            <p:nvPr/>
          </p:nvSpPr>
          <p:spPr bwMode="auto">
            <a:xfrm>
              <a:off x="768" y="2016"/>
              <a:ext cx="3168" cy="0"/>
            </a:xfrm>
            <a:prstGeom prst="line">
              <a:avLst/>
            </a:prstGeom>
            <a:noFill/>
            <a:ln w="9525">
              <a:solidFill>
                <a:schemeClr val="tx1"/>
              </a:solidFill>
              <a:round/>
              <a:headEnd/>
              <a:tailEnd type="triangle" w="med" len="med"/>
            </a:ln>
          </p:spPr>
          <p:txBody>
            <a:bodyPr/>
            <a:lstStyle/>
            <a:p>
              <a:endParaRPr lang="en-US"/>
            </a:p>
          </p:txBody>
        </p:sp>
        <p:sp>
          <p:nvSpPr>
            <p:cNvPr id="9227" name="Line 10"/>
            <p:cNvSpPr>
              <a:spLocks noChangeShapeType="1"/>
            </p:cNvSpPr>
            <p:nvPr/>
          </p:nvSpPr>
          <p:spPr bwMode="auto">
            <a:xfrm>
              <a:off x="768" y="2208"/>
              <a:ext cx="3168" cy="0"/>
            </a:xfrm>
            <a:prstGeom prst="line">
              <a:avLst/>
            </a:prstGeom>
            <a:noFill/>
            <a:ln w="9525">
              <a:solidFill>
                <a:schemeClr val="tx1"/>
              </a:solidFill>
              <a:round/>
              <a:headEnd/>
              <a:tailEnd type="triangle" w="med" len="med"/>
            </a:ln>
          </p:spPr>
          <p:txBody>
            <a:bodyPr/>
            <a:lstStyle/>
            <a:p>
              <a:endParaRPr lang="en-US"/>
            </a:p>
          </p:txBody>
        </p:sp>
        <p:sp>
          <p:nvSpPr>
            <p:cNvPr id="9228" name="Line 11"/>
            <p:cNvSpPr>
              <a:spLocks noChangeShapeType="1"/>
            </p:cNvSpPr>
            <p:nvPr/>
          </p:nvSpPr>
          <p:spPr bwMode="auto">
            <a:xfrm>
              <a:off x="768" y="2400"/>
              <a:ext cx="3168" cy="0"/>
            </a:xfrm>
            <a:prstGeom prst="line">
              <a:avLst/>
            </a:prstGeom>
            <a:noFill/>
            <a:ln w="9525">
              <a:solidFill>
                <a:schemeClr val="tx1"/>
              </a:solidFill>
              <a:round/>
              <a:headEnd/>
              <a:tailEnd type="triangle" w="med" len="med"/>
            </a:ln>
          </p:spPr>
          <p:txBody>
            <a:bodyPr/>
            <a:lstStyle/>
            <a:p>
              <a:endParaRPr lang="en-US"/>
            </a:p>
          </p:txBody>
        </p:sp>
        <p:sp>
          <p:nvSpPr>
            <p:cNvPr id="9229" name="Line 12"/>
            <p:cNvSpPr>
              <a:spLocks noChangeShapeType="1"/>
            </p:cNvSpPr>
            <p:nvPr/>
          </p:nvSpPr>
          <p:spPr bwMode="auto">
            <a:xfrm>
              <a:off x="768" y="2592"/>
              <a:ext cx="3168" cy="0"/>
            </a:xfrm>
            <a:prstGeom prst="line">
              <a:avLst/>
            </a:prstGeom>
            <a:noFill/>
            <a:ln w="9525">
              <a:solidFill>
                <a:schemeClr val="tx1"/>
              </a:solidFill>
              <a:round/>
              <a:headEnd/>
              <a:tailEnd type="triangle" w="med" len="med"/>
            </a:ln>
          </p:spPr>
          <p:txBody>
            <a:bodyPr/>
            <a:lstStyle/>
            <a:p>
              <a:endParaRPr lang="en-US"/>
            </a:p>
          </p:txBody>
        </p:sp>
        <p:sp>
          <p:nvSpPr>
            <p:cNvPr id="9230" name="Line 13"/>
            <p:cNvSpPr>
              <a:spLocks noChangeShapeType="1"/>
            </p:cNvSpPr>
            <p:nvPr/>
          </p:nvSpPr>
          <p:spPr bwMode="auto">
            <a:xfrm>
              <a:off x="768" y="2784"/>
              <a:ext cx="3168" cy="0"/>
            </a:xfrm>
            <a:prstGeom prst="line">
              <a:avLst/>
            </a:prstGeom>
            <a:noFill/>
            <a:ln w="9525">
              <a:solidFill>
                <a:schemeClr val="tx1"/>
              </a:solidFill>
              <a:round/>
              <a:headEnd/>
              <a:tailEnd type="triangle" w="med" len="med"/>
            </a:ln>
          </p:spPr>
          <p:txBody>
            <a:bodyPr/>
            <a:lstStyle/>
            <a:p>
              <a:endParaRPr lang="en-US"/>
            </a:p>
          </p:txBody>
        </p:sp>
        <p:sp>
          <p:nvSpPr>
            <p:cNvPr id="9231" name="Line 14"/>
            <p:cNvSpPr>
              <a:spLocks noChangeShapeType="1"/>
            </p:cNvSpPr>
            <p:nvPr/>
          </p:nvSpPr>
          <p:spPr bwMode="auto">
            <a:xfrm>
              <a:off x="768" y="2976"/>
              <a:ext cx="3168" cy="0"/>
            </a:xfrm>
            <a:prstGeom prst="line">
              <a:avLst/>
            </a:prstGeom>
            <a:noFill/>
            <a:ln w="9525">
              <a:solidFill>
                <a:schemeClr val="tx1"/>
              </a:solidFill>
              <a:round/>
              <a:headEnd/>
              <a:tailEnd type="triangle" w="med" len="med"/>
            </a:ln>
          </p:spPr>
          <p:txBody>
            <a:bodyPr/>
            <a:lstStyle/>
            <a:p>
              <a:endParaRPr lang="en-US"/>
            </a:p>
          </p:txBody>
        </p:sp>
        <p:sp>
          <p:nvSpPr>
            <p:cNvPr id="9232" name="Line 15"/>
            <p:cNvSpPr>
              <a:spLocks noChangeShapeType="1"/>
            </p:cNvSpPr>
            <p:nvPr/>
          </p:nvSpPr>
          <p:spPr bwMode="auto">
            <a:xfrm>
              <a:off x="768" y="3168"/>
              <a:ext cx="3168" cy="0"/>
            </a:xfrm>
            <a:prstGeom prst="line">
              <a:avLst/>
            </a:prstGeom>
            <a:noFill/>
            <a:ln w="9525">
              <a:solidFill>
                <a:schemeClr val="tx1"/>
              </a:solidFill>
              <a:round/>
              <a:headEnd/>
              <a:tailEnd type="triangle" w="med" len="med"/>
            </a:ln>
          </p:spPr>
          <p:txBody>
            <a:bodyPr/>
            <a:lstStyle/>
            <a:p>
              <a:endParaRPr lang="en-US"/>
            </a:p>
          </p:txBody>
        </p:sp>
        <p:sp>
          <p:nvSpPr>
            <p:cNvPr id="9233" name="Line 16"/>
            <p:cNvSpPr>
              <a:spLocks noChangeShapeType="1"/>
            </p:cNvSpPr>
            <p:nvPr/>
          </p:nvSpPr>
          <p:spPr bwMode="auto">
            <a:xfrm>
              <a:off x="768" y="3360"/>
              <a:ext cx="3168" cy="0"/>
            </a:xfrm>
            <a:prstGeom prst="line">
              <a:avLst/>
            </a:prstGeom>
            <a:noFill/>
            <a:ln w="9525">
              <a:solidFill>
                <a:schemeClr val="tx1"/>
              </a:solidFill>
              <a:round/>
              <a:headEnd/>
              <a:tailEnd type="triangle" w="med" len="med"/>
            </a:ln>
          </p:spPr>
          <p:txBody>
            <a:bodyPr/>
            <a:lstStyle/>
            <a:p>
              <a:endParaRPr lang="en-US"/>
            </a:p>
          </p:txBody>
        </p:sp>
        <p:sp>
          <p:nvSpPr>
            <p:cNvPr id="9234" name="Line 17"/>
            <p:cNvSpPr>
              <a:spLocks noChangeShapeType="1"/>
            </p:cNvSpPr>
            <p:nvPr/>
          </p:nvSpPr>
          <p:spPr bwMode="auto">
            <a:xfrm>
              <a:off x="768" y="3552"/>
              <a:ext cx="3168" cy="0"/>
            </a:xfrm>
            <a:prstGeom prst="line">
              <a:avLst/>
            </a:prstGeom>
            <a:noFill/>
            <a:ln w="9525">
              <a:solidFill>
                <a:schemeClr val="tx1"/>
              </a:solidFill>
              <a:round/>
              <a:headEnd/>
              <a:tailEnd type="triangle" w="med" len="med"/>
            </a:ln>
          </p:spPr>
          <p:txBody>
            <a:bodyPr/>
            <a:lstStyle/>
            <a:p>
              <a:endParaRPr lang="en-US"/>
            </a:p>
          </p:txBody>
        </p:sp>
      </p:grpSp>
      <p:sp>
        <p:nvSpPr>
          <p:cNvPr id="9223" name="Text Box 18"/>
          <p:cNvSpPr txBox="1">
            <a:spLocks noChangeArrowheads="1"/>
          </p:cNvSpPr>
          <p:nvPr/>
        </p:nvSpPr>
        <p:spPr bwMode="auto">
          <a:xfrm>
            <a:off x="3581400" y="609600"/>
            <a:ext cx="557213" cy="762000"/>
          </a:xfrm>
          <a:prstGeom prst="rect">
            <a:avLst/>
          </a:prstGeom>
          <a:noFill/>
          <a:ln w="9525">
            <a:noFill/>
            <a:miter lim="800000"/>
            <a:headEnd/>
            <a:tailEnd/>
          </a:ln>
        </p:spPr>
        <p:txBody>
          <a:bodyPr wrap="none">
            <a:spAutoFit/>
          </a:bodyPr>
          <a:lstStyle/>
          <a:p>
            <a:r>
              <a:rPr lang="en-US" sz="4400" baseline="0"/>
              <a:t>B</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09600" y="304800"/>
            <a:ext cx="3635375" cy="519113"/>
          </a:xfrm>
          <a:prstGeom prst="rect">
            <a:avLst/>
          </a:prstGeom>
          <a:noFill/>
          <a:ln w="9525">
            <a:noFill/>
            <a:miter lim="800000"/>
            <a:headEnd/>
            <a:tailEnd/>
          </a:ln>
        </p:spPr>
        <p:txBody>
          <a:bodyPr wrap="none">
            <a:spAutoFit/>
          </a:bodyPr>
          <a:lstStyle/>
          <a:p>
            <a:r>
              <a:rPr lang="en-US" sz="2800" baseline="0"/>
              <a:t>Which way is the force?</a:t>
            </a:r>
          </a:p>
        </p:txBody>
      </p:sp>
      <p:sp>
        <p:nvSpPr>
          <p:cNvPr id="13315" name="Text Box 3"/>
          <p:cNvSpPr txBox="1">
            <a:spLocks noChangeArrowheads="1"/>
          </p:cNvSpPr>
          <p:nvPr/>
        </p:nvSpPr>
        <p:spPr bwMode="auto">
          <a:xfrm>
            <a:off x="304800" y="6554788"/>
            <a:ext cx="522288" cy="274637"/>
          </a:xfrm>
          <a:prstGeom prst="rect">
            <a:avLst/>
          </a:prstGeom>
          <a:noFill/>
          <a:ln w="9525">
            <a:noFill/>
            <a:miter lim="800000"/>
            <a:headEnd/>
            <a:tailEnd/>
          </a:ln>
        </p:spPr>
        <p:txBody>
          <a:bodyPr wrap="none">
            <a:spAutoFit/>
          </a:bodyPr>
          <a:lstStyle/>
          <a:p>
            <a:r>
              <a:rPr lang="en-US" sz="1200" baseline="0"/>
              <a:t>down</a:t>
            </a:r>
          </a:p>
        </p:txBody>
      </p:sp>
      <p:sp>
        <p:nvSpPr>
          <p:cNvPr id="13316" name="Line 4"/>
          <p:cNvSpPr>
            <a:spLocks noChangeShapeType="1"/>
          </p:cNvSpPr>
          <p:nvPr/>
        </p:nvSpPr>
        <p:spPr bwMode="auto">
          <a:xfrm rot="16200000" flipV="1">
            <a:off x="4723606" y="913607"/>
            <a:ext cx="1587" cy="4724400"/>
          </a:xfrm>
          <a:prstGeom prst="line">
            <a:avLst/>
          </a:prstGeom>
          <a:noFill/>
          <a:ln w="38100">
            <a:solidFill>
              <a:schemeClr val="tx1"/>
            </a:solidFill>
            <a:round/>
            <a:headEnd/>
            <a:tailEnd type="triangle" w="med" len="med"/>
          </a:ln>
        </p:spPr>
        <p:txBody>
          <a:bodyPr/>
          <a:lstStyle/>
          <a:p>
            <a:endParaRPr lang="en-US"/>
          </a:p>
        </p:txBody>
      </p:sp>
      <p:sp>
        <p:nvSpPr>
          <p:cNvPr id="13317" name="Text Box 5"/>
          <p:cNvSpPr txBox="1">
            <a:spLocks noChangeArrowheads="1"/>
          </p:cNvSpPr>
          <p:nvPr/>
        </p:nvSpPr>
        <p:spPr bwMode="auto">
          <a:xfrm>
            <a:off x="5038725" y="2324100"/>
            <a:ext cx="369888" cy="762000"/>
          </a:xfrm>
          <a:prstGeom prst="rect">
            <a:avLst/>
          </a:prstGeom>
          <a:noFill/>
          <a:ln w="9525">
            <a:noFill/>
            <a:miter lim="800000"/>
            <a:headEnd/>
            <a:tailEnd/>
          </a:ln>
        </p:spPr>
        <p:txBody>
          <a:bodyPr wrap="none">
            <a:spAutoFit/>
          </a:bodyPr>
          <a:lstStyle/>
          <a:p>
            <a:r>
              <a:rPr lang="en-US" sz="4400" baseline="0"/>
              <a:t>I</a:t>
            </a:r>
          </a:p>
        </p:txBody>
      </p:sp>
      <p:sp>
        <p:nvSpPr>
          <p:cNvPr id="13318" name="Text Box 6"/>
          <p:cNvSpPr txBox="1">
            <a:spLocks noChangeArrowheads="1"/>
          </p:cNvSpPr>
          <p:nvPr/>
        </p:nvSpPr>
        <p:spPr bwMode="auto">
          <a:xfrm>
            <a:off x="4114800" y="4724400"/>
            <a:ext cx="557213" cy="762000"/>
          </a:xfrm>
          <a:prstGeom prst="rect">
            <a:avLst/>
          </a:prstGeom>
          <a:noFill/>
          <a:ln w="9525">
            <a:noFill/>
            <a:miter lim="800000"/>
            <a:headEnd/>
            <a:tailEnd/>
          </a:ln>
        </p:spPr>
        <p:txBody>
          <a:bodyPr wrap="none">
            <a:spAutoFit/>
          </a:bodyPr>
          <a:lstStyle/>
          <a:p>
            <a:r>
              <a:rPr lang="en-US" sz="4400" baseline="0"/>
              <a:t>B</a:t>
            </a:r>
          </a:p>
        </p:txBody>
      </p:sp>
      <p:sp>
        <p:nvSpPr>
          <p:cNvPr id="13319" name="Text Box 7"/>
          <p:cNvSpPr txBox="1">
            <a:spLocks noChangeArrowheads="1"/>
          </p:cNvSpPr>
          <p:nvPr/>
        </p:nvSpPr>
        <p:spPr bwMode="auto">
          <a:xfrm>
            <a:off x="1905000" y="1336675"/>
            <a:ext cx="5181600" cy="3140075"/>
          </a:xfrm>
          <a:prstGeom prst="rect">
            <a:avLst/>
          </a:prstGeom>
          <a:noFill/>
          <a:ln w="9525">
            <a:noFill/>
            <a:miter lim="800000"/>
            <a:headEnd/>
            <a:tailEnd/>
          </a:ln>
        </p:spPr>
        <p:txBody>
          <a:bodyPr wrap="none">
            <a:spAutoFit/>
          </a:bodyPr>
          <a:lstStyle/>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a:p>
            <a:r>
              <a:rPr lang="en-US" sz="2000" baseline="0">
                <a:latin typeface="Tahoma" charset="0"/>
              </a:rPr>
              <a:t>x    x    x    x    x    x    x    x    x    x    x    x</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09600" y="304800"/>
            <a:ext cx="4945063" cy="519113"/>
          </a:xfrm>
          <a:prstGeom prst="rect">
            <a:avLst/>
          </a:prstGeom>
          <a:noFill/>
          <a:ln w="9525">
            <a:noFill/>
            <a:miter lim="800000"/>
            <a:headEnd/>
            <a:tailEnd/>
          </a:ln>
        </p:spPr>
        <p:txBody>
          <a:bodyPr wrap="none">
            <a:spAutoFit/>
          </a:bodyPr>
          <a:lstStyle/>
          <a:p>
            <a:r>
              <a:rPr lang="en-US" sz="2800" baseline="0"/>
              <a:t>Which way is the magnetic field?</a:t>
            </a:r>
          </a:p>
        </p:txBody>
      </p:sp>
      <p:sp>
        <p:nvSpPr>
          <p:cNvPr id="15363" name="Text Box 3"/>
          <p:cNvSpPr txBox="1">
            <a:spLocks noChangeArrowheads="1"/>
          </p:cNvSpPr>
          <p:nvPr/>
        </p:nvSpPr>
        <p:spPr bwMode="auto">
          <a:xfrm>
            <a:off x="304800" y="6554788"/>
            <a:ext cx="923925" cy="274637"/>
          </a:xfrm>
          <a:prstGeom prst="rect">
            <a:avLst/>
          </a:prstGeom>
          <a:noFill/>
          <a:ln w="9525">
            <a:noFill/>
            <a:miter lim="800000"/>
            <a:headEnd/>
            <a:tailEnd/>
          </a:ln>
        </p:spPr>
        <p:txBody>
          <a:bodyPr wrap="none">
            <a:spAutoFit/>
          </a:bodyPr>
          <a:lstStyle/>
          <a:p>
            <a:r>
              <a:rPr lang="en-US" sz="1200" baseline="0"/>
              <a:t>inta da page</a:t>
            </a:r>
          </a:p>
        </p:txBody>
      </p:sp>
      <p:sp>
        <p:nvSpPr>
          <p:cNvPr id="15364" name="Text Box 5"/>
          <p:cNvSpPr txBox="1">
            <a:spLocks noChangeArrowheads="1"/>
          </p:cNvSpPr>
          <p:nvPr/>
        </p:nvSpPr>
        <p:spPr bwMode="auto">
          <a:xfrm>
            <a:off x="4354513" y="2667000"/>
            <a:ext cx="369887" cy="762000"/>
          </a:xfrm>
          <a:prstGeom prst="rect">
            <a:avLst/>
          </a:prstGeom>
          <a:noFill/>
          <a:ln w="9525">
            <a:noFill/>
            <a:miter lim="800000"/>
            <a:headEnd/>
            <a:tailEnd/>
          </a:ln>
        </p:spPr>
        <p:txBody>
          <a:bodyPr wrap="none">
            <a:spAutoFit/>
          </a:bodyPr>
          <a:lstStyle/>
          <a:p>
            <a:r>
              <a:rPr lang="en-US" sz="4400" baseline="0"/>
              <a:t>I</a:t>
            </a:r>
          </a:p>
        </p:txBody>
      </p:sp>
      <p:sp>
        <p:nvSpPr>
          <p:cNvPr id="15365" name="Line 8"/>
          <p:cNvSpPr>
            <a:spLocks noChangeShapeType="1"/>
          </p:cNvSpPr>
          <p:nvPr/>
        </p:nvSpPr>
        <p:spPr bwMode="auto">
          <a:xfrm>
            <a:off x="2362200" y="3505200"/>
            <a:ext cx="4419600" cy="0"/>
          </a:xfrm>
          <a:prstGeom prst="line">
            <a:avLst/>
          </a:prstGeom>
          <a:noFill/>
          <a:ln w="25400">
            <a:solidFill>
              <a:schemeClr val="tx1"/>
            </a:solidFill>
            <a:round/>
            <a:headEnd/>
            <a:tailEnd type="triangle" w="med" len="med"/>
          </a:ln>
        </p:spPr>
        <p:txBody>
          <a:bodyPr/>
          <a:lstStyle/>
          <a:p>
            <a:endParaRPr lang="en-US"/>
          </a:p>
        </p:txBody>
      </p:sp>
      <p:sp>
        <p:nvSpPr>
          <p:cNvPr id="15366" name="Line 10"/>
          <p:cNvSpPr>
            <a:spLocks noChangeShapeType="1"/>
          </p:cNvSpPr>
          <p:nvPr/>
        </p:nvSpPr>
        <p:spPr bwMode="auto">
          <a:xfrm>
            <a:off x="4495800" y="3886200"/>
            <a:ext cx="0" cy="1298575"/>
          </a:xfrm>
          <a:prstGeom prst="line">
            <a:avLst/>
          </a:prstGeom>
          <a:noFill/>
          <a:ln w="25400">
            <a:solidFill>
              <a:schemeClr val="tx1"/>
            </a:solidFill>
            <a:round/>
            <a:headEnd type="triangle" w="med" len="med"/>
            <a:tailEnd/>
          </a:ln>
        </p:spPr>
        <p:txBody>
          <a:bodyPr/>
          <a:lstStyle/>
          <a:p>
            <a:endParaRPr lang="en-US"/>
          </a:p>
        </p:txBody>
      </p:sp>
      <p:sp>
        <p:nvSpPr>
          <p:cNvPr id="15367" name="Text Box 11"/>
          <p:cNvSpPr txBox="1">
            <a:spLocks noChangeArrowheads="1"/>
          </p:cNvSpPr>
          <p:nvPr/>
        </p:nvSpPr>
        <p:spPr bwMode="auto">
          <a:xfrm>
            <a:off x="4648200" y="4648200"/>
            <a:ext cx="495300" cy="762000"/>
          </a:xfrm>
          <a:prstGeom prst="rect">
            <a:avLst/>
          </a:prstGeom>
          <a:noFill/>
          <a:ln w="9525">
            <a:noFill/>
            <a:miter lim="800000"/>
            <a:headEnd/>
            <a:tailEnd/>
          </a:ln>
        </p:spPr>
        <p:txBody>
          <a:bodyPr wrap="none">
            <a:spAutoFit/>
          </a:bodyPr>
          <a:lstStyle/>
          <a:p>
            <a:r>
              <a:rPr lang="en-US" sz="4400" baseline="0"/>
              <a:t>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304800"/>
            <a:ext cx="3911600" cy="519113"/>
          </a:xfrm>
          <a:prstGeom prst="rect">
            <a:avLst/>
          </a:prstGeom>
          <a:noFill/>
          <a:ln w="9525">
            <a:noFill/>
            <a:miter lim="800000"/>
            <a:headEnd/>
            <a:tailEnd/>
          </a:ln>
        </p:spPr>
        <p:txBody>
          <a:bodyPr wrap="none">
            <a:spAutoFit/>
          </a:bodyPr>
          <a:lstStyle/>
          <a:p>
            <a:r>
              <a:rPr lang="en-US" sz="2800" baseline="0"/>
              <a:t>Which way is the current?</a:t>
            </a:r>
          </a:p>
        </p:txBody>
      </p:sp>
      <p:sp>
        <p:nvSpPr>
          <p:cNvPr id="16387" name="Text Box 3"/>
          <p:cNvSpPr txBox="1">
            <a:spLocks noChangeArrowheads="1"/>
          </p:cNvSpPr>
          <p:nvPr/>
        </p:nvSpPr>
        <p:spPr bwMode="auto">
          <a:xfrm>
            <a:off x="304800" y="6554788"/>
            <a:ext cx="957263" cy="274637"/>
          </a:xfrm>
          <a:prstGeom prst="rect">
            <a:avLst/>
          </a:prstGeom>
          <a:noFill/>
          <a:ln w="9525">
            <a:noFill/>
            <a:miter lim="800000"/>
            <a:headEnd/>
            <a:tailEnd/>
          </a:ln>
        </p:spPr>
        <p:txBody>
          <a:bodyPr wrap="none">
            <a:spAutoFit/>
          </a:bodyPr>
          <a:lstStyle/>
          <a:p>
            <a:r>
              <a:rPr lang="en-US" sz="1200" baseline="0"/>
              <a:t>outa da page</a:t>
            </a:r>
          </a:p>
        </p:txBody>
      </p:sp>
      <p:sp>
        <p:nvSpPr>
          <p:cNvPr id="16388" name="Text Box 4"/>
          <p:cNvSpPr txBox="1">
            <a:spLocks noChangeArrowheads="1"/>
          </p:cNvSpPr>
          <p:nvPr/>
        </p:nvSpPr>
        <p:spPr bwMode="auto">
          <a:xfrm>
            <a:off x="3124200" y="2667000"/>
            <a:ext cx="495300" cy="762000"/>
          </a:xfrm>
          <a:prstGeom prst="rect">
            <a:avLst/>
          </a:prstGeom>
          <a:noFill/>
          <a:ln w="9525">
            <a:noFill/>
            <a:miter lim="800000"/>
            <a:headEnd/>
            <a:tailEnd/>
          </a:ln>
        </p:spPr>
        <p:txBody>
          <a:bodyPr wrap="none">
            <a:spAutoFit/>
          </a:bodyPr>
          <a:lstStyle/>
          <a:p>
            <a:r>
              <a:rPr lang="en-US" sz="4400" baseline="0"/>
              <a:t>F</a:t>
            </a:r>
          </a:p>
        </p:txBody>
      </p:sp>
      <p:sp>
        <p:nvSpPr>
          <p:cNvPr id="16389" name="Line 5"/>
          <p:cNvSpPr>
            <a:spLocks noChangeShapeType="1"/>
          </p:cNvSpPr>
          <p:nvPr/>
        </p:nvSpPr>
        <p:spPr bwMode="auto">
          <a:xfrm>
            <a:off x="2362200" y="3505200"/>
            <a:ext cx="1828800" cy="0"/>
          </a:xfrm>
          <a:prstGeom prst="line">
            <a:avLst/>
          </a:prstGeom>
          <a:noFill/>
          <a:ln w="25400">
            <a:solidFill>
              <a:schemeClr val="tx1"/>
            </a:solidFill>
            <a:round/>
            <a:headEnd/>
            <a:tailEnd type="triangle" w="med" len="med"/>
          </a:ln>
        </p:spPr>
        <p:txBody>
          <a:bodyPr/>
          <a:lstStyle/>
          <a:p>
            <a:endParaRPr lang="en-US"/>
          </a:p>
        </p:txBody>
      </p:sp>
      <p:sp>
        <p:nvSpPr>
          <p:cNvPr id="16390" name="Text Box 7"/>
          <p:cNvSpPr txBox="1">
            <a:spLocks noChangeArrowheads="1"/>
          </p:cNvSpPr>
          <p:nvPr/>
        </p:nvSpPr>
        <p:spPr bwMode="auto">
          <a:xfrm>
            <a:off x="4495800" y="609600"/>
            <a:ext cx="557213" cy="762000"/>
          </a:xfrm>
          <a:prstGeom prst="rect">
            <a:avLst/>
          </a:prstGeom>
          <a:noFill/>
          <a:ln w="9525">
            <a:noFill/>
            <a:miter lim="800000"/>
            <a:headEnd/>
            <a:tailEnd/>
          </a:ln>
        </p:spPr>
        <p:txBody>
          <a:bodyPr wrap="none">
            <a:spAutoFit/>
          </a:bodyPr>
          <a:lstStyle/>
          <a:p>
            <a:r>
              <a:rPr lang="en-US" sz="4400" baseline="0"/>
              <a:t>B</a:t>
            </a:r>
          </a:p>
        </p:txBody>
      </p:sp>
      <p:grpSp>
        <p:nvGrpSpPr>
          <p:cNvPr id="2" name="Group 8"/>
          <p:cNvGrpSpPr>
            <a:grpSpLocks/>
          </p:cNvGrpSpPr>
          <p:nvPr/>
        </p:nvGrpSpPr>
        <p:grpSpPr bwMode="auto">
          <a:xfrm rot="5400000">
            <a:off x="1219200" y="2362200"/>
            <a:ext cx="5029200" cy="3048000"/>
            <a:chOff x="768" y="1632"/>
            <a:chExt cx="3168" cy="1920"/>
          </a:xfrm>
        </p:grpSpPr>
        <p:sp>
          <p:nvSpPr>
            <p:cNvPr id="16392" name="Line 9"/>
            <p:cNvSpPr>
              <a:spLocks noChangeShapeType="1"/>
            </p:cNvSpPr>
            <p:nvPr/>
          </p:nvSpPr>
          <p:spPr bwMode="auto">
            <a:xfrm>
              <a:off x="768" y="1632"/>
              <a:ext cx="3168" cy="0"/>
            </a:xfrm>
            <a:prstGeom prst="line">
              <a:avLst/>
            </a:prstGeom>
            <a:noFill/>
            <a:ln w="9525">
              <a:solidFill>
                <a:schemeClr val="tx1"/>
              </a:solidFill>
              <a:round/>
              <a:headEnd/>
              <a:tailEnd type="triangle" w="med" len="med"/>
            </a:ln>
          </p:spPr>
          <p:txBody>
            <a:bodyPr/>
            <a:lstStyle/>
            <a:p>
              <a:endParaRPr lang="en-US"/>
            </a:p>
          </p:txBody>
        </p:sp>
        <p:sp>
          <p:nvSpPr>
            <p:cNvPr id="16393" name="Line 10"/>
            <p:cNvSpPr>
              <a:spLocks noChangeShapeType="1"/>
            </p:cNvSpPr>
            <p:nvPr/>
          </p:nvSpPr>
          <p:spPr bwMode="auto">
            <a:xfrm>
              <a:off x="768" y="1824"/>
              <a:ext cx="3168" cy="0"/>
            </a:xfrm>
            <a:prstGeom prst="line">
              <a:avLst/>
            </a:prstGeom>
            <a:noFill/>
            <a:ln w="9525">
              <a:solidFill>
                <a:schemeClr val="tx1"/>
              </a:solidFill>
              <a:round/>
              <a:headEnd/>
              <a:tailEnd type="triangle" w="med" len="med"/>
            </a:ln>
          </p:spPr>
          <p:txBody>
            <a:bodyPr/>
            <a:lstStyle/>
            <a:p>
              <a:endParaRPr lang="en-US"/>
            </a:p>
          </p:txBody>
        </p:sp>
        <p:sp>
          <p:nvSpPr>
            <p:cNvPr id="16394" name="Line 11"/>
            <p:cNvSpPr>
              <a:spLocks noChangeShapeType="1"/>
            </p:cNvSpPr>
            <p:nvPr/>
          </p:nvSpPr>
          <p:spPr bwMode="auto">
            <a:xfrm>
              <a:off x="768" y="2016"/>
              <a:ext cx="3168" cy="0"/>
            </a:xfrm>
            <a:prstGeom prst="line">
              <a:avLst/>
            </a:prstGeom>
            <a:noFill/>
            <a:ln w="9525">
              <a:solidFill>
                <a:schemeClr val="tx1"/>
              </a:solidFill>
              <a:round/>
              <a:headEnd/>
              <a:tailEnd type="triangle" w="med" len="med"/>
            </a:ln>
          </p:spPr>
          <p:txBody>
            <a:bodyPr/>
            <a:lstStyle/>
            <a:p>
              <a:endParaRPr lang="en-US"/>
            </a:p>
          </p:txBody>
        </p:sp>
        <p:sp>
          <p:nvSpPr>
            <p:cNvPr id="16395" name="Line 12"/>
            <p:cNvSpPr>
              <a:spLocks noChangeShapeType="1"/>
            </p:cNvSpPr>
            <p:nvPr/>
          </p:nvSpPr>
          <p:spPr bwMode="auto">
            <a:xfrm>
              <a:off x="768" y="2208"/>
              <a:ext cx="3168" cy="0"/>
            </a:xfrm>
            <a:prstGeom prst="line">
              <a:avLst/>
            </a:prstGeom>
            <a:noFill/>
            <a:ln w="9525">
              <a:solidFill>
                <a:schemeClr val="tx1"/>
              </a:solidFill>
              <a:round/>
              <a:headEnd/>
              <a:tailEnd type="triangle" w="med" len="med"/>
            </a:ln>
          </p:spPr>
          <p:txBody>
            <a:bodyPr/>
            <a:lstStyle/>
            <a:p>
              <a:endParaRPr lang="en-US"/>
            </a:p>
          </p:txBody>
        </p:sp>
        <p:sp>
          <p:nvSpPr>
            <p:cNvPr id="16396" name="Line 13"/>
            <p:cNvSpPr>
              <a:spLocks noChangeShapeType="1"/>
            </p:cNvSpPr>
            <p:nvPr/>
          </p:nvSpPr>
          <p:spPr bwMode="auto">
            <a:xfrm>
              <a:off x="768" y="2400"/>
              <a:ext cx="3168" cy="0"/>
            </a:xfrm>
            <a:prstGeom prst="line">
              <a:avLst/>
            </a:prstGeom>
            <a:noFill/>
            <a:ln w="9525">
              <a:solidFill>
                <a:schemeClr val="tx1"/>
              </a:solidFill>
              <a:round/>
              <a:headEnd/>
              <a:tailEnd type="triangle" w="med" len="med"/>
            </a:ln>
          </p:spPr>
          <p:txBody>
            <a:bodyPr/>
            <a:lstStyle/>
            <a:p>
              <a:endParaRPr lang="en-US"/>
            </a:p>
          </p:txBody>
        </p:sp>
        <p:sp>
          <p:nvSpPr>
            <p:cNvPr id="16397" name="Line 14"/>
            <p:cNvSpPr>
              <a:spLocks noChangeShapeType="1"/>
            </p:cNvSpPr>
            <p:nvPr/>
          </p:nvSpPr>
          <p:spPr bwMode="auto">
            <a:xfrm>
              <a:off x="768" y="2592"/>
              <a:ext cx="3168" cy="0"/>
            </a:xfrm>
            <a:prstGeom prst="line">
              <a:avLst/>
            </a:prstGeom>
            <a:noFill/>
            <a:ln w="9525">
              <a:solidFill>
                <a:schemeClr val="tx1"/>
              </a:solidFill>
              <a:round/>
              <a:headEnd/>
              <a:tailEnd type="triangle" w="med" len="med"/>
            </a:ln>
          </p:spPr>
          <p:txBody>
            <a:bodyPr/>
            <a:lstStyle/>
            <a:p>
              <a:endParaRPr lang="en-US"/>
            </a:p>
          </p:txBody>
        </p:sp>
        <p:sp>
          <p:nvSpPr>
            <p:cNvPr id="16398" name="Line 15"/>
            <p:cNvSpPr>
              <a:spLocks noChangeShapeType="1"/>
            </p:cNvSpPr>
            <p:nvPr/>
          </p:nvSpPr>
          <p:spPr bwMode="auto">
            <a:xfrm>
              <a:off x="768" y="2784"/>
              <a:ext cx="3168" cy="0"/>
            </a:xfrm>
            <a:prstGeom prst="line">
              <a:avLst/>
            </a:prstGeom>
            <a:noFill/>
            <a:ln w="9525">
              <a:solidFill>
                <a:schemeClr val="tx1"/>
              </a:solidFill>
              <a:round/>
              <a:headEnd/>
              <a:tailEnd type="triangle" w="med" len="med"/>
            </a:ln>
          </p:spPr>
          <p:txBody>
            <a:bodyPr/>
            <a:lstStyle/>
            <a:p>
              <a:endParaRPr lang="en-US"/>
            </a:p>
          </p:txBody>
        </p:sp>
        <p:sp>
          <p:nvSpPr>
            <p:cNvPr id="16399" name="Line 16"/>
            <p:cNvSpPr>
              <a:spLocks noChangeShapeType="1"/>
            </p:cNvSpPr>
            <p:nvPr/>
          </p:nvSpPr>
          <p:spPr bwMode="auto">
            <a:xfrm>
              <a:off x="768" y="2976"/>
              <a:ext cx="3168" cy="0"/>
            </a:xfrm>
            <a:prstGeom prst="line">
              <a:avLst/>
            </a:prstGeom>
            <a:noFill/>
            <a:ln w="9525">
              <a:solidFill>
                <a:schemeClr val="tx1"/>
              </a:solidFill>
              <a:round/>
              <a:headEnd/>
              <a:tailEnd type="triangle" w="med" len="med"/>
            </a:ln>
          </p:spPr>
          <p:txBody>
            <a:bodyPr/>
            <a:lstStyle/>
            <a:p>
              <a:endParaRPr lang="en-US"/>
            </a:p>
          </p:txBody>
        </p:sp>
        <p:sp>
          <p:nvSpPr>
            <p:cNvPr id="16400" name="Line 17"/>
            <p:cNvSpPr>
              <a:spLocks noChangeShapeType="1"/>
            </p:cNvSpPr>
            <p:nvPr/>
          </p:nvSpPr>
          <p:spPr bwMode="auto">
            <a:xfrm>
              <a:off x="768" y="3168"/>
              <a:ext cx="3168" cy="0"/>
            </a:xfrm>
            <a:prstGeom prst="line">
              <a:avLst/>
            </a:prstGeom>
            <a:noFill/>
            <a:ln w="9525">
              <a:solidFill>
                <a:schemeClr val="tx1"/>
              </a:solidFill>
              <a:round/>
              <a:headEnd/>
              <a:tailEnd type="triangle" w="med" len="med"/>
            </a:ln>
          </p:spPr>
          <p:txBody>
            <a:bodyPr/>
            <a:lstStyle/>
            <a:p>
              <a:endParaRPr lang="en-US"/>
            </a:p>
          </p:txBody>
        </p:sp>
        <p:sp>
          <p:nvSpPr>
            <p:cNvPr id="16401" name="Line 18"/>
            <p:cNvSpPr>
              <a:spLocks noChangeShapeType="1"/>
            </p:cNvSpPr>
            <p:nvPr/>
          </p:nvSpPr>
          <p:spPr bwMode="auto">
            <a:xfrm>
              <a:off x="768" y="3360"/>
              <a:ext cx="3168" cy="0"/>
            </a:xfrm>
            <a:prstGeom prst="line">
              <a:avLst/>
            </a:prstGeom>
            <a:noFill/>
            <a:ln w="9525">
              <a:solidFill>
                <a:schemeClr val="tx1"/>
              </a:solidFill>
              <a:round/>
              <a:headEnd/>
              <a:tailEnd type="triangle" w="med" len="med"/>
            </a:ln>
          </p:spPr>
          <p:txBody>
            <a:bodyPr/>
            <a:lstStyle/>
            <a:p>
              <a:endParaRPr lang="en-US"/>
            </a:p>
          </p:txBody>
        </p:sp>
        <p:sp>
          <p:nvSpPr>
            <p:cNvPr id="16402" name="Line 19"/>
            <p:cNvSpPr>
              <a:spLocks noChangeShapeType="1"/>
            </p:cNvSpPr>
            <p:nvPr/>
          </p:nvSpPr>
          <p:spPr bwMode="auto">
            <a:xfrm>
              <a:off x="768" y="3552"/>
              <a:ext cx="3168"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304800"/>
            <a:ext cx="4754563" cy="519113"/>
          </a:xfrm>
          <a:prstGeom prst="rect">
            <a:avLst/>
          </a:prstGeom>
          <a:noFill/>
          <a:ln w="38100">
            <a:noFill/>
            <a:miter lim="800000"/>
            <a:headEnd/>
            <a:tailEnd/>
          </a:ln>
        </p:spPr>
        <p:txBody>
          <a:bodyPr wrap="none">
            <a:spAutoFit/>
          </a:bodyPr>
          <a:lstStyle/>
          <a:p>
            <a:r>
              <a:rPr lang="en-US" sz="2800"/>
              <a:t>Loop Rotating in B field (show)</a:t>
            </a:r>
          </a:p>
        </p:txBody>
      </p:sp>
      <p:pic>
        <p:nvPicPr>
          <p:cNvPr id="3075" name="Picture 3" descr="E:\CHAP21\FIGURES\FG21_13.PCT"/>
          <p:cNvPicPr>
            <a:picLocks noChangeAspect="1" noChangeArrowheads="1"/>
          </p:cNvPicPr>
          <p:nvPr/>
        </p:nvPicPr>
        <p:blipFill>
          <a:blip r:embed="rId2" cstate="print"/>
          <a:srcRect l="25005" t="25999" r="23984" b="20000"/>
          <a:stretch>
            <a:fillRect/>
          </a:stretch>
        </p:blipFill>
        <p:spPr bwMode="auto">
          <a:xfrm>
            <a:off x="1295400" y="838200"/>
            <a:ext cx="3886200" cy="2743200"/>
          </a:xfrm>
          <a:prstGeom prst="rect">
            <a:avLst/>
          </a:prstGeom>
          <a:noFill/>
          <a:ln w="9525">
            <a:noFill/>
            <a:miter lim="800000"/>
            <a:headEnd/>
            <a:tailEnd/>
          </a:ln>
        </p:spPr>
      </p:pic>
      <p:sp>
        <p:nvSpPr>
          <p:cNvPr id="3076" name="Text Box 4"/>
          <p:cNvSpPr txBox="1">
            <a:spLocks noChangeArrowheads="1"/>
          </p:cNvSpPr>
          <p:nvPr/>
        </p:nvSpPr>
        <p:spPr bwMode="auto">
          <a:xfrm>
            <a:off x="228600" y="3581400"/>
            <a:ext cx="3167063" cy="1463675"/>
          </a:xfrm>
          <a:prstGeom prst="rect">
            <a:avLst/>
          </a:prstGeom>
          <a:noFill/>
          <a:ln w="38100">
            <a:noFill/>
            <a:miter lim="800000"/>
            <a:headEnd/>
            <a:tailEnd/>
          </a:ln>
        </p:spPr>
        <p:txBody>
          <a:bodyPr wrap="none">
            <a:spAutoFit/>
          </a:bodyPr>
          <a:lstStyle/>
          <a:p>
            <a:pPr lvl="1"/>
            <a:r>
              <a:rPr lang="en-US" sz="5400">
                <a:sym typeface="Symbol" pitchFamily="18" charset="2"/>
              </a:rPr>
              <a:t></a:t>
            </a:r>
            <a:r>
              <a:rPr lang="en-US" sz="2800">
                <a:sym typeface="Symbol" pitchFamily="18" charset="2"/>
              </a:rPr>
              <a:t> = -N</a:t>
            </a:r>
            <a:r>
              <a:rPr lang="en-US" sz="3600" i="1">
                <a:sym typeface="Symbol" pitchFamily="18" charset="2"/>
              </a:rPr>
              <a:t>d</a:t>
            </a:r>
            <a:r>
              <a:rPr lang="en-US" sz="2800">
                <a:sym typeface="Symbol" pitchFamily="18" charset="2"/>
              </a:rPr>
              <a:t> </a:t>
            </a:r>
            <a:r>
              <a:rPr lang="en-US" sz="2800" u="sng">
                <a:sym typeface="Symbol" pitchFamily="18" charset="2"/>
              </a:rPr>
              <a:t>BAcos</a:t>
            </a:r>
          </a:p>
          <a:p>
            <a:pPr lvl="2"/>
            <a:r>
              <a:rPr lang="en-US" sz="2800">
                <a:sym typeface="Symbol" pitchFamily="18" charset="2"/>
              </a:rPr>
              <a:t>             </a:t>
            </a:r>
            <a:r>
              <a:rPr lang="en-US" sz="3600" i="1">
                <a:sym typeface="Symbol" pitchFamily="18" charset="2"/>
              </a:rPr>
              <a:t>t</a:t>
            </a:r>
            <a:endParaRPr lang="en-US"/>
          </a:p>
        </p:txBody>
      </p:sp>
      <p:pic>
        <p:nvPicPr>
          <p:cNvPr id="80901" name="Picture 5" descr="E:\CHAP21\FIGURES\FG21_14.PCT"/>
          <p:cNvPicPr>
            <a:picLocks noChangeAspect="1" noChangeArrowheads="1"/>
          </p:cNvPicPr>
          <p:nvPr/>
        </p:nvPicPr>
        <p:blipFill>
          <a:blip r:embed="rId3" cstate="print"/>
          <a:srcRect l="28006" t="25999" r="23984" b="24500"/>
          <a:stretch>
            <a:fillRect/>
          </a:stretch>
        </p:blipFill>
        <p:spPr bwMode="auto">
          <a:xfrm>
            <a:off x="3581400" y="4114800"/>
            <a:ext cx="5562600"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wipe(left)">
                                      <p:cBhvr>
                                        <p:cTn id="7" dur="500"/>
                                        <p:tgtEl>
                                          <p:spTgt spid="8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1800225"/>
          </a:xfrm>
          <a:prstGeom prst="rect">
            <a:avLst/>
          </a:prstGeom>
          <a:noFill/>
          <a:ln w="9525">
            <a:noFill/>
            <a:miter lim="800000"/>
            <a:headEnd/>
            <a:tailEnd/>
          </a:ln>
        </p:spPr>
        <p:txBody>
          <a:bodyPr>
            <a:spAutoFit/>
          </a:bodyPr>
          <a:lstStyle/>
          <a:p>
            <a:r>
              <a:rPr lang="en-US" sz="2800"/>
              <a:t>An AC Arc welder can deliver 550 Amps of current.  If it draws 18 amps from the wall at 120 VAC, what is the delivered voltage?  If the primary has 1200 windings, how many does the secondary have?</a:t>
            </a:r>
          </a:p>
        </p:txBody>
      </p:sp>
      <p:sp>
        <p:nvSpPr>
          <p:cNvPr id="10243" name="Text Box 3"/>
          <p:cNvSpPr txBox="1">
            <a:spLocks noChangeArrowheads="1"/>
          </p:cNvSpPr>
          <p:nvPr/>
        </p:nvSpPr>
        <p:spPr bwMode="auto">
          <a:xfrm>
            <a:off x="304800" y="6554788"/>
            <a:ext cx="750888" cy="274637"/>
          </a:xfrm>
          <a:prstGeom prst="rect">
            <a:avLst/>
          </a:prstGeom>
          <a:noFill/>
          <a:ln w="9525">
            <a:noFill/>
            <a:miter lim="800000"/>
            <a:headEnd/>
            <a:tailEnd/>
          </a:ln>
        </p:spPr>
        <p:txBody>
          <a:bodyPr wrap="none">
            <a:spAutoFit/>
          </a:bodyPr>
          <a:lstStyle/>
          <a:p>
            <a:r>
              <a:rPr lang="en-US" sz="1200"/>
              <a:t>3.9 V, 39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304800"/>
            <a:ext cx="8305800" cy="1800225"/>
          </a:xfrm>
          <a:prstGeom prst="rect">
            <a:avLst/>
          </a:prstGeom>
          <a:noFill/>
          <a:ln w="9525">
            <a:noFill/>
            <a:miter lim="800000"/>
            <a:headEnd/>
            <a:tailEnd/>
          </a:ln>
        </p:spPr>
        <p:txBody>
          <a:bodyPr>
            <a:spAutoFit/>
          </a:bodyPr>
          <a:lstStyle/>
          <a:p>
            <a:r>
              <a:rPr lang="en-US" sz="2800"/>
              <a:t>A transformer has 120 primary windings, and 2400 secondary windings.  If there is an AC voltage of 90. V , and a current of 125 mA in the primary, what is the voltage across and current through the secondary?</a:t>
            </a:r>
          </a:p>
        </p:txBody>
      </p:sp>
      <p:sp>
        <p:nvSpPr>
          <p:cNvPr id="8195" name="Text Box 3"/>
          <p:cNvSpPr txBox="1">
            <a:spLocks noChangeArrowheads="1"/>
          </p:cNvSpPr>
          <p:nvPr/>
        </p:nvSpPr>
        <p:spPr bwMode="auto">
          <a:xfrm>
            <a:off x="304800" y="6554788"/>
            <a:ext cx="1246188" cy="274637"/>
          </a:xfrm>
          <a:prstGeom prst="rect">
            <a:avLst/>
          </a:prstGeom>
          <a:noFill/>
          <a:ln w="9525">
            <a:noFill/>
            <a:miter lim="800000"/>
            <a:headEnd/>
            <a:tailEnd/>
          </a:ln>
        </p:spPr>
        <p:txBody>
          <a:bodyPr wrap="none">
            <a:spAutoFit/>
          </a:bodyPr>
          <a:lstStyle/>
          <a:p>
            <a:r>
              <a:rPr lang="en-US" sz="1200"/>
              <a:t>1800 V, 6.25 mA</a:t>
            </a:r>
          </a:p>
        </p:txBody>
      </p:sp>
      <p:sp>
        <p:nvSpPr>
          <p:cNvPr id="38930" name="Text Box 18"/>
          <p:cNvSpPr txBox="1">
            <a:spLocks noChangeArrowheads="1"/>
          </p:cNvSpPr>
          <p:nvPr/>
        </p:nvSpPr>
        <p:spPr bwMode="auto">
          <a:xfrm>
            <a:off x="762000" y="2576513"/>
            <a:ext cx="7315200" cy="914400"/>
          </a:xfrm>
          <a:prstGeom prst="rect">
            <a:avLst/>
          </a:prstGeom>
          <a:solidFill>
            <a:schemeClr val="bg1"/>
          </a:solidFill>
          <a:ln w="38100">
            <a:noFill/>
            <a:miter lim="800000"/>
            <a:headEnd/>
            <a:tailEnd/>
          </a:ln>
        </p:spPr>
        <p:txBody>
          <a:bodyPr>
            <a:spAutoFit/>
          </a:bodyPr>
          <a:lstStyle/>
          <a:p>
            <a:r>
              <a:rPr lang="en-US" sz="5400" i="1">
                <a:sym typeface="Symbol" pitchFamily="18" charset="2"/>
              </a:rPr>
              <a:t>Solution</a:t>
            </a:r>
            <a:endParaRPr lang="en-US" sz="3200">
              <a:sym typeface="Symbol" pitchFamily="18" charset="2"/>
            </a:endParaRPr>
          </a:p>
        </p:txBody>
      </p:sp>
      <p:sp>
        <p:nvSpPr>
          <p:cNvPr id="38931" name="Text Box 19"/>
          <p:cNvSpPr txBox="1">
            <a:spLocks noChangeArrowheads="1"/>
          </p:cNvSpPr>
          <p:nvPr/>
        </p:nvSpPr>
        <p:spPr bwMode="auto">
          <a:xfrm>
            <a:off x="762000" y="2576513"/>
            <a:ext cx="7315200" cy="1465262"/>
          </a:xfrm>
          <a:prstGeom prst="rect">
            <a:avLst/>
          </a:prstGeom>
          <a:solidFill>
            <a:schemeClr val="bg1"/>
          </a:solidFill>
          <a:ln w="38100">
            <a:noFill/>
            <a:miter lim="800000"/>
            <a:headEnd/>
            <a:tailEnd/>
          </a:ln>
        </p:spPr>
        <p:txBody>
          <a:bodyPr>
            <a:spAutoFit/>
          </a:bodyPr>
          <a:lstStyle/>
          <a:p>
            <a:r>
              <a:rPr lang="en-US" sz="1800" dirty="0">
                <a:sym typeface="Symbol" pitchFamily="18" charset="2"/>
              </a:rPr>
              <a:t>This one steps up</a:t>
            </a:r>
          </a:p>
          <a:p>
            <a:r>
              <a:rPr lang="en-US" sz="1800" dirty="0">
                <a:sym typeface="Symbol" pitchFamily="18" charset="2"/>
              </a:rPr>
              <a:t>V = 90*(2400/120) = 1800 V</a:t>
            </a:r>
          </a:p>
          <a:p>
            <a:r>
              <a:rPr lang="en-US" sz="1800" dirty="0">
                <a:sym typeface="Symbol" pitchFamily="18" charset="2"/>
              </a:rPr>
              <a:t>Current gets less: Power in = power </a:t>
            </a:r>
            <a:r>
              <a:rPr lang="en-US" sz="1800" dirty="0" smtClean="0">
                <a:sym typeface="Symbol" pitchFamily="18" charset="2"/>
              </a:rPr>
              <a:t>out (Conservation of energy)</a:t>
            </a:r>
            <a:endParaRPr lang="en-US" sz="1800" dirty="0">
              <a:sym typeface="Symbol" pitchFamily="18" charset="2"/>
            </a:endParaRPr>
          </a:p>
          <a:p>
            <a:r>
              <a:rPr lang="en-US" sz="1800" dirty="0">
                <a:sym typeface="Symbol" pitchFamily="18" charset="2"/>
              </a:rPr>
              <a:t>IV = IV</a:t>
            </a:r>
          </a:p>
          <a:p>
            <a:r>
              <a:rPr lang="en-US" sz="1800" dirty="0">
                <a:sym typeface="Symbol" pitchFamily="18" charset="2"/>
              </a:rPr>
              <a:t>(0.125 A)(90. V) = (I)(1800) = .00625 A = 6.25 </a:t>
            </a:r>
            <a:r>
              <a:rPr lang="en-US" sz="1800" dirty="0" err="1">
                <a:sym typeface="Symbol" pitchFamily="18" charset="2"/>
              </a:rPr>
              <a:t>mA</a:t>
            </a:r>
            <a:endParaRPr lang="en-US" sz="18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30">
                                            <p:txEl>
                                              <p:pRg st="0" end="0"/>
                                            </p:txEl>
                                          </p:spTgt>
                                        </p:tgtEl>
                                        <p:attrNameLst>
                                          <p:attrName>style.visibility</p:attrName>
                                        </p:attrNameLst>
                                      </p:cBhvr>
                                      <p:to>
                                        <p:strVal val="visible"/>
                                      </p:to>
                                    </p:set>
                                    <p:animEffect transition="in" filter="wipe(left)">
                                      <p:cBhvr>
                                        <p:cTn id="7" dur="500"/>
                                        <p:tgtEl>
                                          <p:spTgt spid="389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31">
                                            <p:txEl>
                                              <p:pRg st="0" end="0"/>
                                            </p:txEl>
                                          </p:spTgt>
                                        </p:tgtEl>
                                        <p:attrNameLst>
                                          <p:attrName>style.visibility</p:attrName>
                                        </p:attrNameLst>
                                      </p:cBhvr>
                                      <p:to>
                                        <p:strVal val="visible"/>
                                      </p:to>
                                    </p:set>
                                    <p:animEffect transition="in" filter="wipe(left)">
                                      <p:cBhvr>
                                        <p:cTn id="12" dur="500"/>
                                        <p:tgtEl>
                                          <p:spTgt spid="389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31">
                                            <p:txEl>
                                              <p:pRg st="1" end="1"/>
                                            </p:txEl>
                                          </p:spTgt>
                                        </p:tgtEl>
                                        <p:attrNameLst>
                                          <p:attrName>style.visibility</p:attrName>
                                        </p:attrNameLst>
                                      </p:cBhvr>
                                      <p:to>
                                        <p:strVal val="visible"/>
                                      </p:to>
                                    </p:set>
                                    <p:animEffect transition="in" filter="wipe(left)">
                                      <p:cBhvr>
                                        <p:cTn id="17" dur="500"/>
                                        <p:tgtEl>
                                          <p:spTgt spid="389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31">
                                            <p:txEl>
                                              <p:pRg st="2" end="2"/>
                                            </p:txEl>
                                          </p:spTgt>
                                        </p:tgtEl>
                                        <p:attrNameLst>
                                          <p:attrName>style.visibility</p:attrName>
                                        </p:attrNameLst>
                                      </p:cBhvr>
                                      <p:to>
                                        <p:strVal val="visible"/>
                                      </p:to>
                                    </p:set>
                                    <p:animEffect transition="in" filter="wipe(left)">
                                      <p:cBhvr>
                                        <p:cTn id="22" dur="500"/>
                                        <p:tgtEl>
                                          <p:spTgt spid="389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31">
                                            <p:txEl>
                                              <p:pRg st="3" end="3"/>
                                            </p:txEl>
                                          </p:spTgt>
                                        </p:tgtEl>
                                        <p:attrNameLst>
                                          <p:attrName>style.visibility</p:attrName>
                                        </p:attrNameLst>
                                      </p:cBhvr>
                                      <p:to>
                                        <p:strVal val="visible"/>
                                      </p:to>
                                    </p:set>
                                    <p:animEffect transition="in" filter="wipe(left)">
                                      <p:cBhvr>
                                        <p:cTn id="27" dur="500"/>
                                        <p:tgtEl>
                                          <p:spTgt spid="389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31">
                                            <p:txEl>
                                              <p:pRg st="4" end="4"/>
                                            </p:txEl>
                                          </p:spTgt>
                                        </p:tgtEl>
                                        <p:attrNameLst>
                                          <p:attrName>style.visibility</p:attrName>
                                        </p:attrNameLst>
                                      </p:cBhvr>
                                      <p:to>
                                        <p:strVal val="visible"/>
                                      </p:to>
                                    </p:set>
                                    <p:animEffect transition="in" filter="wipe(left)">
                                      <p:cBhvr>
                                        <p:cTn id="32" dur="500"/>
                                        <p:tgtEl>
                                          <p:spTgt spid="38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0" grpId="0" build="p" autoUpdateAnimBg="0"/>
      <p:bldP spid="389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09600" y="304800"/>
            <a:ext cx="8305800" cy="2227263"/>
          </a:xfrm>
          <a:prstGeom prst="rect">
            <a:avLst/>
          </a:prstGeom>
          <a:noFill/>
          <a:ln w="9525">
            <a:noFill/>
            <a:miter lim="800000"/>
            <a:headEnd/>
            <a:tailEnd/>
          </a:ln>
        </p:spPr>
        <p:txBody>
          <a:bodyPr>
            <a:spAutoFit/>
          </a:bodyPr>
          <a:lstStyle/>
          <a:p>
            <a:r>
              <a:rPr lang="en-US" sz="2800"/>
              <a:t>If you transmit 1000. W at 120 V on wires that have a resistance of 2.0 ohms, what power is lost?</a:t>
            </a:r>
          </a:p>
          <a:p>
            <a:endParaRPr lang="en-US" sz="2800"/>
          </a:p>
          <a:p>
            <a:r>
              <a:rPr lang="en-US" sz="2800"/>
              <a:t>If you transmit 1000. W at 1200 V on wires that have a resistance of 2.0 ohms, what power is lost?</a:t>
            </a:r>
          </a:p>
        </p:txBody>
      </p:sp>
      <p:sp>
        <p:nvSpPr>
          <p:cNvPr id="3075" name="Text Box 3"/>
          <p:cNvSpPr txBox="1">
            <a:spLocks noChangeArrowheads="1"/>
          </p:cNvSpPr>
          <p:nvPr/>
        </p:nvSpPr>
        <p:spPr bwMode="auto">
          <a:xfrm>
            <a:off x="304800" y="6554788"/>
            <a:ext cx="1082675" cy="274637"/>
          </a:xfrm>
          <a:prstGeom prst="rect">
            <a:avLst/>
          </a:prstGeom>
          <a:noFill/>
          <a:ln w="9525">
            <a:noFill/>
            <a:miter lim="800000"/>
            <a:headEnd/>
            <a:tailEnd/>
          </a:ln>
        </p:spPr>
        <p:txBody>
          <a:bodyPr wrap="none">
            <a:spAutoFit/>
          </a:bodyPr>
          <a:lstStyle/>
          <a:p>
            <a:r>
              <a:rPr lang="en-US" sz="1200"/>
              <a:t>140 W, 1.4 W </a:t>
            </a:r>
          </a:p>
        </p:txBody>
      </p:sp>
      <p:sp>
        <p:nvSpPr>
          <p:cNvPr id="83972" name="Text Box 4"/>
          <p:cNvSpPr txBox="1">
            <a:spLocks noChangeArrowheads="1"/>
          </p:cNvSpPr>
          <p:nvPr/>
        </p:nvSpPr>
        <p:spPr bwMode="auto">
          <a:xfrm>
            <a:off x="762000" y="2576513"/>
            <a:ext cx="7315200" cy="954087"/>
          </a:xfrm>
          <a:prstGeom prst="rect">
            <a:avLst/>
          </a:prstGeom>
          <a:solidFill>
            <a:schemeClr val="bg1"/>
          </a:solidFill>
          <a:ln w="38100">
            <a:noFill/>
            <a:miter lim="800000"/>
            <a:headEnd/>
            <a:tailEnd/>
          </a:ln>
        </p:spPr>
        <p:txBody>
          <a:bodyPr>
            <a:spAutoFit/>
          </a:bodyPr>
          <a:lstStyle/>
          <a:p>
            <a:r>
              <a:rPr lang="en-US" sz="2800">
                <a:sym typeface="Symbol" pitchFamily="18" charset="2"/>
              </a:rPr>
              <a:t>Use P = IV, so I = P/V, and then P = I</a:t>
            </a:r>
            <a:r>
              <a:rPr lang="en-US" sz="2800" baseline="30000">
                <a:sym typeface="Symbol" pitchFamily="18" charset="2"/>
              </a:rPr>
              <a:t>2</a:t>
            </a:r>
            <a:r>
              <a:rPr lang="en-US" sz="2800">
                <a:sym typeface="Symbol" pitchFamily="18" charset="2"/>
              </a:rPr>
              <a:t>R for power lost in each case…..</a:t>
            </a:r>
            <a:endParaRPr lang="en-US" sz="1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2">
                                            <p:txEl>
                                              <p:pRg st="0" end="0"/>
                                            </p:txEl>
                                          </p:spTgt>
                                        </p:tgtEl>
                                        <p:attrNameLst>
                                          <p:attrName>style.visibility</p:attrName>
                                        </p:attrNameLst>
                                      </p:cBhvr>
                                      <p:to>
                                        <p:strVal val="visible"/>
                                      </p:to>
                                    </p:set>
                                    <p:animEffect transition="in" filter="wipe(left)">
                                      <p:cBhvr>
                                        <p:cTn id="7" dur="500"/>
                                        <p:tgtEl>
                                          <p:spTgt spid="839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04800"/>
            <a:ext cx="8305800" cy="523220"/>
          </a:xfrm>
          <a:prstGeom prst="rect">
            <a:avLst/>
          </a:prstGeom>
          <a:noFill/>
          <a:ln w="9525">
            <a:noFill/>
            <a:miter lim="800000"/>
            <a:headEnd/>
            <a:tailEnd/>
          </a:ln>
        </p:spPr>
        <p:txBody>
          <a:bodyPr>
            <a:spAutoFit/>
          </a:bodyPr>
          <a:lstStyle/>
          <a:p>
            <a:r>
              <a:rPr lang="en-US" sz="2800" dirty="0" smtClean="0"/>
              <a:t>Page 2</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152400" y="6553200"/>
            <a:ext cx="938213" cy="274638"/>
          </a:xfrm>
          <a:prstGeom prst="rect">
            <a:avLst/>
          </a:prstGeom>
          <a:noFill/>
          <a:ln w="25400">
            <a:noFill/>
            <a:miter lim="800000"/>
            <a:headEnd/>
            <a:tailEnd/>
          </a:ln>
          <a:effectLst/>
        </p:spPr>
        <p:txBody>
          <a:bodyPr wrap="none">
            <a:spAutoFit/>
          </a:bodyPr>
          <a:lstStyle/>
          <a:p>
            <a:r>
              <a:rPr lang="en-US" sz="1200"/>
              <a:t>726,000 m/s</a:t>
            </a:r>
          </a:p>
        </p:txBody>
      </p:sp>
      <p:sp>
        <p:nvSpPr>
          <p:cNvPr id="152579" name="Text Box 3"/>
          <p:cNvSpPr txBox="1">
            <a:spLocks noChangeArrowheads="1"/>
          </p:cNvSpPr>
          <p:nvPr/>
        </p:nvSpPr>
        <p:spPr bwMode="auto">
          <a:xfrm>
            <a:off x="8596313" y="6365875"/>
            <a:ext cx="471487" cy="457200"/>
          </a:xfrm>
          <a:prstGeom prst="rect">
            <a:avLst/>
          </a:prstGeom>
          <a:noFill/>
          <a:ln w="25400">
            <a:noFill/>
            <a:miter lim="800000"/>
            <a:headEnd/>
            <a:tailEnd/>
          </a:ln>
          <a:effectLst/>
        </p:spPr>
        <p:txBody>
          <a:bodyPr wrap="none">
            <a:spAutoFit/>
          </a:bodyPr>
          <a:lstStyle/>
          <a:p>
            <a:r>
              <a:rPr lang="en-US">
                <a:hlinkClick r:id="rId2" action="ppaction://hlinksldjump"/>
              </a:rPr>
              <a:t>W</a:t>
            </a:r>
            <a:endParaRPr lang="en-US"/>
          </a:p>
        </p:txBody>
      </p:sp>
      <p:sp>
        <p:nvSpPr>
          <p:cNvPr id="152580" name="Text Box 4"/>
          <p:cNvSpPr txBox="1">
            <a:spLocks noChangeArrowheads="1"/>
          </p:cNvSpPr>
          <p:nvPr/>
        </p:nvSpPr>
        <p:spPr bwMode="auto">
          <a:xfrm>
            <a:off x="304800" y="2863850"/>
            <a:ext cx="8534400" cy="1800225"/>
          </a:xfrm>
          <a:prstGeom prst="rect">
            <a:avLst/>
          </a:prstGeom>
          <a:noFill/>
          <a:ln w="9525">
            <a:noFill/>
            <a:miter lim="800000"/>
            <a:headEnd/>
            <a:tailEnd/>
          </a:ln>
          <a:effectLst/>
        </p:spPr>
        <p:txBody>
          <a:bodyPr>
            <a:spAutoFit/>
          </a:bodyPr>
          <a:lstStyle/>
          <a:p>
            <a:r>
              <a:rPr lang="en-US" sz="2800">
                <a:sym typeface="Symbol" pitchFamily="18" charset="2"/>
              </a:rPr>
              <a:t></a:t>
            </a:r>
            <a:r>
              <a:rPr lang="en-US" sz="2800">
                <a:cs typeface="Times New Roman" pitchFamily="18" charset="0"/>
              </a:rPr>
              <a:t>V = </a:t>
            </a:r>
            <a:r>
              <a:rPr lang="en-US" sz="2800">
                <a:sym typeface="Symbol" pitchFamily="18" charset="2"/>
              </a:rPr>
              <a:t></a:t>
            </a:r>
            <a:r>
              <a:rPr lang="en-US" sz="2800">
                <a:cs typeface="Times New Roman" pitchFamily="18" charset="0"/>
              </a:rPr>
              <a:t>E</a:t>
            </a:r>
            <a:r>
              <a:rPr lang="en-US" sz="1800" baseline="-25000">
                <a:cs typeface="Times New Roman" pitchFamily="18" charset="0"/>
              </a:rPr>
              <a:t>p</a:t>
            </a:r>
            <a:r>
              <a:rPr lang="en-US" sz="2800">
                <a:cs typeface="Times New Roman" pitchFamily="18" charset="0"/>
              </a:rPr>
              <a:t>/q</a:t>
            </a:r>
            <a:r>
              <a:rPr lang="en-US" sz="2800"/>
              <a:t>, </a:t>
            </a:r>
            <a:r>
              <a:rPr lang="en-US" sz="2800">
                <a:sym typeface="Symbol" pitchFamily="18" charset="2"/>
              </a:rPr>
              <a:t></a:t>
            </a:r>
            <a:r>
              <a:rPr lang="en-US" sz="2800">
                <a:cs typeface="Times New Roman" pitchFamily="18" charset="0"/>
              </a:rPr>
              <a:t>E</a:t>
            </a:r>
            <a:r>
              <a:rPr lang="en-US" sz="1800" baseline="-25000">
                <a:cs typeface="Times New Roman" pitchFamily="18" charset="0"/>
              </a:rPr>
              <a:t>p</a:t>
            </a:r>
            <a:r>
              <a:rPr lang="en-US" sz="2800"/>
              <a:t> = </a:t>
            </a:r>
            <a:r>
              <a:rPr lang="en-US" sz="2800">
                <a:sym typeface="Symbol" pitchFamily="18" charset="2"/>
              </a:rPr>
              <a:t></a:t>
            </a:r>
            <a:r>
              <a:rPr lang="en-US" sz="2800"/>
              <a:t>Vq = </a:t>
            </a:r>
            <a:r>
              <a:rPr lang="en-US" sz="2800" baseline="30000"/>
              <a:t>1</a:t>
            </a:r>
            <a:r>
              <a:rPr lang="en-US" sz="2800"/>
              <a:t>/</a:t>
            </a:r>
            <a:r>
              <a:rPr lang="en-US" sz="2800" baseline="-25000"/>
              <a:t>2</a:t>
            </a:r>
            <a:r>
              <a:rPr lang="en-US" sz="2800"/>
              <a:t>mv</a:t>
            </a:r>
            <a:r>
              <a:rPr lang="en-US" sz="2800" baseline="30000"/>
              <a:t>2</a:t>
            </a:r>
          </a:p>
          <a:p>
            <a:r>
              <a:rPr lang="en-US" sz="2800">
                <a:sym typeface="Symbol" pitchFamily="18" charset="2"/>
              </a:rPr>
              <a:t></a:t>
            </a:r>
            <a:r>
              <a:rPr lang="en-US" sz="2800"/>
              <a:t>V = 1.50 V, m = 9.11x10</a:t>
            </a:r>
            <a:r>
              <a:rPr lang="en-US" sz="2800" baseline="30000"/>
              <a:t>-31</a:t>
            </a:r>
            <a:r>
              <a:rPr lang="en-US" sz="2800"/>
              <a:t> kg, q = 1.602x10</a:t>
            </a:r>
            <a:r>
              <a:rPr lang="en-US" sz="2800" baseline="30000"/>
              <a:t>-19</a:t>
            </a:r>
            <a:r>
              <a:rPr lang="en-US" sz="2800"/>
              <a:t> C</a:t>
            </a:r>
          </a:p>
          <a:p>
            <a:r>
              <a:rPr lang="en-US" sz="2800"/>
              <a:t>v = 726327.8464 = 726,000 m/s</a:t>
            </a:r>
          </a:p>
          <a:p>
            <a:endParaRPr lang="en-US" sz="2800"/>
          </a:p>
        </p:txBody>
      </p:sp>
      <p:sp>
        <p:nvSpPr>
          <p:cNvPr id="152581" name="Text Box 5"/>
          <p:cNvSpPr txBox="1">
            <a:spLocks noChangeArrowheads="1"/>
          </p:cNvSpPr>
          <p:nvPr/>
        </p:nvSpPr>
        <p:spPr bwMode="auto">
          <a:xfrm>
            <a:off x="304800" y="136525"/>
            <a:ext cx="8534400" cy="2530475"/>
          </a:xfrm>
          <a:prstGeom prst="rect">
            <a:avLst/>
          </a:prstGeom>
          <a:noFill/>
          <a:ln w="9525">
            <a:noFill/>
            <a:miter lim="800000"/>
            <a:headEnd/>
            <a:tailEnd/>
          </a:ln>
          <a:effectLst/>
        </p:spPr>
        <p:txBody>
          <a:bodyPr>
            <a:spAutoFit/>
          </a:bodyPr>
          <a:lstStyle/>
          <a:p>
            <a:r>
              <a:rPr lang="en-US" sz="4000" b="1"/>
              <a:t>Brennan Dondahaus accelerates an electron (m = 9.11x10</a:t>
            </a:r>
            <a:r>
              <a:rPr lang="en-US" sz="4000" b="1" baseline="30000"/>
              <a:t>-31</a:t>
            </a:r>
            <a:r>
              <a:rPr lang="en-US" sz="4000" b="1"/>
              <a:t> kg) through a voltage of 1.50 V.  What is its final speed assuming it started from rest?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2580">
                                            <p:txEl>
                                              <p:pRg st="0" end="0"/>
                                            </p:txEl>
                                          </p:spTgt>
                                        </p:tgtEl>
                                        <p:attrNameLst>
                                          <p:attrName>style.visibility</p:attrName>
                                        </p:attrNameLst>
                                      </p:cBhvr>
                                      <p:to>
                                        <p:strVal val="visible"/>
                                      </p:to>
                                    </p:set>
                                    <p:anim calcmode="lin" valueType="num">
                                      <p:cBhvr additive="base">
                                        <p:cTn id="7" dur="500" fill="hold"/>
                                        <p:tgtEl>
                                          <p:spTgt spid="15258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25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2580">
                                            <p:txEl>
                                              <p:pRg st="1" end="1"/>
                                            </p:txEl>
                                          </p:spTgt>
                                        </p:tgtEl>
                                        <p:attrNameLst>
                                          <p:attrName>style.visibility</p:attrName>
                                        </p:attrNameLst>
                                      </p:cBhvr>
                                      <p:to>
                                        <p:strVal val="visible"/>
                                      </p:to>
                                    </p:set>
                                    <p:anim calcmode="lin" valueType="num">
                                      <p:cBhvr additive="base">
                                        <p:cTn id="13" dur="500" fill="hold"/>
                                        <p:tgtEl>
                                          <p:spTgt spid="15258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258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2580">
                                            <p:txEl>
                                              <p:pRg st="2" end="2"/>
                                            </p:txEl>
                                          </p:spTgt>
                                        </p:tgtEl>
                                        <p:attrNameLst>
                                          <p:attrName>style.visibility</p:attrName>
                                        </p:attrNameLst>
                                      </p:cBhvr>
                                      <p:to>
                                        <p:strVal val="visible"/>
                                      </p:to>
                                    </p:set>
                                    <p:anim calcmode="lin" valueType="num">
                                      <p:cBhvr additive="base">
                                        <p:cTn id="19" dur="500" fill="hold"/>
                                        <p:tgtEl>
                                          <p:spTgt spid="15258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258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3352800"/>
            <a:ext cx="2679700" cy="2514600"/>
            <a:chOff x="376" y="2112"/>
            <a:chExt cx="1688" cy="1584"/>
          </a:xfrm>
        </p:grpSpPr>
        <p:grpSp>
          <p:nvGrpSpPr>
            <p:cNvPr id="3" name="Group 3"/>
            <p:cNvGrpSpPr>
              <a:grpSpLocks/>
            </p:cNvGrpSpPr>
            <p:nvPr/>
          </p:nvGrpSpPr>
          <p:grpSpPr bwMode="auto">
            <a:xfrm>
              <a:off x="376" y="2112"/>
              <a:ext cx="1688" cy="1584"/>
              <a:chOff x="376" y="2544"/>
              <a:chExt cx="1688" cy="1584"/>
            </a:xfrm>
          </p:grpSpPr>
          <p:sp>
            <p:nvSpPr>
              <p:cNvPr id="17423" name="Oval 4"/>
              <p:cNvSpPr>
                <a:spLocks noChangeArrowheads="1"/>
              </p:cNvSpPr>
              <p:nvPr/>
            </p:nvSpPr>
            <p:spPr bwMode="auto">
              <a:xfrm>
                <a:off x="768" y="2688"/>
                <a:ext cx="1296" cy="1296"/>
              </a:xfrm>
              <a:prstGeom prst="ellipse">
                <a:avLst/>
              </a:prstGeom>
              <a:noFill/>
              <a:ln w="25400">
                <a:solidFill>
                  <a:schemeClr val="tx1"/>
                </a:solidFill>
                <a:round/>
                <a:headEnd/>
                <a:tailEnd/>
              </a:ln>
            </p:spPr>
            <p:txBody>
              <a:bodyPr wrap="none" anchor="ctr"/>
              <a:lstStyle/>
              <a:p>
                <a:endParaRPr lang="en-US"/>
              </a:p>
            </p:txBody>
          </p:sp>
          <p:sp>
            <p:nvSpPr>
              <p:cNvPr id="17424" name="Rectangle 5"/>
              <p:cNvSpPr>
                <a:spLocks noChangeArrowheads="1"/>
              </p:cNvSpPr>
              <p:nvPr/>
            </p:nvSpPr>
            <p:spPr bwMode="auto">
              <a:xfrm>
                <a:off x="376" y="2544"/>
                <a:ext cx="1056" cy="1584"/>
              </a:xfrm>
              <a:prstGeom prst="rect">
                <a:avLst/>
              </a:prstGeom>
              <a:solidFill>
                <a:schemeClr val="bg1"/>
              </a:solidFill>
              <a:ln w="25400">
                <a:noFill/>
                <a:miter lim="800000"/>
                <a:headEnd/>
                <a:tailEnd/>
              </a:ln>
            </p:spPr>
            <p:txBody>
              <a:bodyPr wrap="none" anchor="ctr"/>
              <a:lstStyle/>
              <a:p>
                <a:endParaRPr lang="en-US"/>
              </a:p>
            </p:txBody>
          </p:sp>
        </p:grpSp>
        <p:sp>
          <p:nvSpPr>
            <p:cNvPr id="17421" name="Line 6"/>
            <p:cNvSpPr>
              <a:spLocks noChangeShapeType="1"/>
            </p:cNvSpPr>
            <p:nvPr/>
          </p:nvSpPr>
          <p:spPr bwMode="auto">
            <a:xfrm flipV="1">
              <a:off x="1440" y="3360"/>
              <a:ext cx="192" cy="192"/>
            </a:xfrm>
            <a:prstGeom prst="line">
              <a:avLst/>
            </a:prstGeom>
            <a:noFill/>
            <a:ln w="25400">
              <a:solidFill>
                <a:schemeClr val="tx1"/>
              </a:solidFill>
              <a:round/>
              <a:headEnd/>
              <a:tailEnd/>
            </a:ln>
          </p:spPr>
          <p:txBody>
            <a:bodyPr/>
            <a:lstStyle/>
            <a:p>
              <a:endParaRPr lang="en-US"/>
            </a:p>
          </p:txBody>
        </p:sp>
        <p:sp>
          <p:nvSpPr>
            <p:cNvPr id="17422" name="Line 7"/>
            <p:cNvSpPr>
              <a:spLocks noChangeShapeType="1"/>
            </p:cNvSpPr>
            <p:nvPr/>
          </p:nvSpPr>
          <p:spPr bwMode="auto">
            <a:xfrm>
              <a:off x="1440" y="3552"/>
              <a:ext cx="240" cy="138"/>
            </a:xfrm>
            <a:prstGeom prst="line">
              <a:avLst/>
            </a:prstGeom>
            <a:noFill/>
            <a:ln w="25400">
              <a:solidFill>
                <a:schemeClr val="tx1"/>
              </a:solidFill>
              <a:round/>
              <a:headEnd/>
              <a:tailEnd/>
            </a:ln>
          </p:spPr>
          <p:txBody>
            <a:bodyPr/>
            <a:lstStyle/>
            <a:p>
              <a:endParaRPr lang="en-US"/>
            </a:p>
          </p:txBody>
        </p:sp>
      </p:grpSp>
      <p:sp>
        <p:nvSpPr>
          <p:cNvPr id="17411" name="Text Box 8"/>
          <p:cNvSpPr txBox="1">
            <a:spLocks noChangeArrowheads="1"/>
          </p:cNvSpPr>
          <p:nvPr/>
        </p:nvSpPr>
        <p:spPr bwMode="auto">
          <a:xfrm>
            <a:off x="381000" y="0"/>
            <a:ext cx="8534400" cy="1373188"/>
          </a:xfrm>
          <a:prstGeom prst="rect">
            <a:avLst/>
          </a:prstGeom>
          <a:noFill/>
          <a:ln w="9525">
            <a:noFill/>
            <a:miter lim="800000"/>
            <a:headEnd/>
            <a:tailEnd/>
          </a:ln>
        </p:spPr>
        <p:txBody>
          <a:bodyPr>
            <a:spAutoFit/>
          </a:bodyPr>
          <a:lstStyle/>
          <a:p>
            <a:r>
              <a:rPr lang="en-US" sz="2800" baseline="0"/>
              <a:t>If the electron is going 1.75 x 10</a:t>
            </a:r>
            <a:r>
              <a:rPr lang="en-US" sz="2800" baseline="30000"/>
              <a:t>6</a:t>
            </a:r>
            <a:r>
              <a:rPr lang="en-US" sz="2800" baseline="0"/>
              <a:t>m/s, and the magnetic field is .00013 T, what is the radius of the path of the electron?</a:t>
            </a:r>
          </a:p>
        </p:txBody>
      </p:sp>
      <p:sp>
        <p:nvSpPr>
          <p:cNvPr id="17412" name="Text Box 9"/>
          <p:cNvSpPr txBox="1">
            <a:spLocks noChangeArrowheads="1"/>
          </p:cNvSpPr>
          <p:nvPr/>
        </p:nvSpPr>
        <p:spPr bwMode="auto">
          <a:xfrm>
            <a:off x="304800" y="6554788"/>
            <a:ext cx="600075" cy="274637"/>
          </a:xfrm>
          <a:prstGeom prst="rect">
            <a:avLst/>
          </a:prstGeom>
          <a:noFill/>
          <a:ln w="9525">
            <a:noFill/>
            <a:miter lim="800000"/>
            <a:headEnd/>
            <a:tailEnd/>
          </a:ln>
        </p:spPr>
        <p:txBody>
          <a:bodyPr wrap="none">
            <a:spAutoFit/>
          </a:bodyPr>
          <a:lstStyle/>
          <a:p>
            <a:r>
              <a:rPr lang="en-US" sz="1200" baseline="0">
                <a:sym typeface="Symbol" pitchFamily="18" charset="2"/>
              </a:rPr>
              <a:t>7.7 cm</a:t>
            </a:r>
          </a:p>
        </p:txBody>
      </p:sp>
      <p:grpSp>
        <p:nvGrpSpPr>
          <p:cNvPr id="4" name="Group 10"/>
          <p:cNvGrpSpPr>
            <a:grpSpLocks/>
          </p:cNvGrpSpPr>
          <p:nvPr/>
        </p:nvGrpSpPr>
        <p:grpSpPr bwMode="auto">
          <a:xfrm>
            <a:off x="1981200" y="3505200"/>
            <a:ext cx="1403350" cy="76200"/>
            <a:chOff x="4320" y="2304"/>
            <a:chExt cx="884" cy="48"/>
          </a:xfrm>
        </p:grpSpPr>
        <p:sp>
          <p:nvSpPr>
            <p:cNvPr id="17418" name="Oval 11"/>
            <p:cNvSpPr>
              <a:spLocks noChangeArrowheads="1"/>
            </p:cNvSpPr>
            <p:nvPr/>
          </p:nvSpPr>
          <p:spPr bwMode="auto">
            <a:xfrm>
              <a:off x="4320" y="2304"/>
              <a:ext cx="48" cy="48"/>
            </a:xfrm>
            <a:prstGeom prst="ellipse">
              <a:avLst/>
            </a:prstGeom>
            <a:noFill/>
            <a:ln w="25400">
              <a:solidFill>
                <a:schemeClr val="tx1"/>
              </a:solidFill>
              <a:round/>
              <a:headEnd/>
              <a:tailEnd/>
            </a:ln>
          </p:spPr>
          <p:txBody>
            <a:bodyPr wrap="none" anchor="ctr"/>
            <a:lstStyle/>
            <a:p>
              <a:endParaRPr lang="en-US"/>
            </a:p>
          </p:txBody>
        </p:sp>
        <p:sp>
          <p:nvSpPr>
            <p:cNvPr id="17419" name="Line 12"/>
            <p:cNvSpPr>
              <a:spLocks noChangeShapeType="1"/>
            </p:cNvSpPr>
            <p:nvPr/>
          </p:nvSpPr>
          <p:spPr bwMode="auto">
            <a:xfrm>
              <a:off x="4388" y="2334"/>
              <a:ext cx="816" cy="0"/>
            </a:xfrm>
            <a:prstGeom prst="line">
              <a:avLst/>
            </a:prstGeom>
            <a:noFill/>
            <a:ln w="25400">
              <a:solidFill>
                <a:schemeClr val="tx1"/>
              </a:solidFill>
              <a:round/>
              <a:headEnd/>
              <a:tailEnd type="triangle" w="med" len="med"/>
            </a:ln>
          </p:spPr>
          <p:txBody>
            <a:bodyPr/>
            <a:lstStyle/>
            <a:p>
              <a:endParaRPr lang="en-US"/>
            </a:p>
          </p:txBody>
        </p:sp>
      </p:grpSp>
      <p:sp>
        <p:nvSpPr>
          <p:cNvPr id="17414" name="Text Box 13"/>
          <p:cNvSpPr txBox="1">
            <a:spLocks noChangeArrowheads="1"/>
          </p:cNvSpPr>
          <p:nvPr/>
        </p:nvSpPr>
        <p:spPr bwMode="auto">
          <a:xfrm>
            <a:off x="1752600" y="2971800"/>
            <a:ext cx="420688" cy="457200"/>
          </a:xfrm>
          <a:prstGeom prst="rect">
            <a:avLst/>
          </a:prstGeom>
          <a:noFill/>
          <a:ln w="25400">
            <a:noFill/>
            <a:miter lim="800000"/>
            <a:headEnd/>
            <a:tailEnd/>
          </a:ln>
        </p:spPr>
        <p:txBody>
          <a:bodyPr wrap="none">
            <a:spAutoFit/>
          </a:bodyPr>
          <a:lstStyle/>
          <a:p>
            <a:r>
              <a:rPr lang="en-US" baseline="0"/>
              <a:t>e-</a:t>
            </a:r>
          </a:p>
        </p:txBody>
      </p:sp>
      <p:sp>
        <p:nvSpPr>
          <p:cNvPr id="17415" name="Text Box 14"/>
          <p:cNvSpPr txBox="1">
            <a:spLocks noChangeArrowheads="1"/>
          </p:cNvSpPr>
          <p:nvPr/>
        </p:nvSpPr>
        <p:spPr bwMode="auto">
          <a:xfrm>
            <a:off x="3540125" y="1355725"/>
            <a:ext cx="4613275" cy="5273675"/>
          </a:xfrm>
          <a:prstGeom prst="rect">
            <a:avLst/>
          </a:prstGeom>
          <a:noFill/>
          <a:ln w="9525">
            <a:noFill/>
            <a:miter lim="800000"/>
            <a:headEnd/>
            <a:tailEnd/>
          </a:ln>
        </p:spPr>
        <p:txBody>
          <a:bodyPr wrap="none">
            <a:spAutoFit/>
          </a:bodyPr>
          <a:lstStyle/>
          <a:p>
            <a:r>
              <a:rPr lang="en-US" sz="2000" baseline="0">
                <a:latin typeface="Tahoma" charset="0"/>
              </a:rPr>
              <a:t>x    x    x    x    x    x    x    x    x    x    </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a:p>
            <a:r>
              <a:rPr lang="en-US" sz="2000" baseline="0">
                <a:latin typeface="Tahoma" charset="0"/>
              </a:rPr>
              <a:t>x    x    x    x    x    x    x    x    x    x</a:t>
            </a:r>
          </a:p>
        </p:txBody>
      </p:sp>
      <p:sp>
        <p:nvSpPr>
          <p:cNvPr id="17416" name="Text Box 15"/>
          <p:cNvSpPr txBox="1">
            <a:spLocks noChangeArrowheads="1"/>
          </p:cNvSpPr>
          <p:nvPr/>
        </p:nvSpPr>
        <p:spPr bwMode="auto">
          <a:xfrm>
            <a:off x="381000" y="1371600"/>
            <a:ext cx="2938463" cy="1800225"/>
          </a:xfrm>
          <a:prstGeom prst="rect">
            <a:avLst/>
          </a:prstGeom>
          <a:noFill/>
          <a:ln w="25400">
            <a:noFill/>
            <a:miter lim="800000"/>
            <a:headEnd/>
            <a:tailEnd/>
          </a:ln>
        </p:spPr>
        <p:txBody>
          <a:bodyPr wrap="none">
            <a:spAutoFit/>
          </a:bodyPr>
          <a:lstStyle/>
          <a:p>
            <a:r>
              <a:rPr lang="en-US" sz="2800" baseline="0"/>
              <a:t>m = 9.11 x 10</a:t>
            </a:r>
            <a:r>
              <a:rPr lang="en-US" sz="2800" baseline="30000"/>
              <a:t>-31</a:t>
            </a:r>
            <a:r>
              <a:rPr lang="en-US" sz="2800" baseline="0"/>
              <a:t> kg</a:t>
            </a:r>
          </a:p>
          <a:p>
            <a:r>
              <a:rPr lang="en-US" sz="2800" baseline="0"/>
              <a:t>q = 1.602 x 10</a:t>
            </a:r>
            <a:r>
              <a:rPr lang="en-US" sz="2800" baseline="30000"/>
              <a:t>-19</a:t>
            </a:r>
            <a:r>
              <a:rPr lang="en-US" sz="2800" baseline="0"/>
              <a:t> C</a:t>
            </a:r>
          </a:p>
          <a:p>
            <a:r>
              <a:rPr lang="en-US" sz="2800" baseline="0">
                <a:sym typeface="Symbol" pitchFamily="18" charset="2"/>
              </a:rPr>
              <a:t>F = qvB</a:t>
            </a:r>
            <a:r>
              <a:rPr lang="en-US" sz="2800" baseline="0"/>
              <a:t>sin</a:t>
            </a:r>
            <a:r>
              <a:rPr lang="en-US" sz="2800" baseline="0">
                <a:sym typeface="Symbol" pitchFamily="18" charset="2"/>
              </a:rPr>
              <a:t></a:t>
            </a:r>
          </a:p>
          <a:p>
            <a:r>
              <a:rPr lang="en-US" sz="2800" baseline="0">
                <a:sym typeface="Symbol" pitchFamily="18" charset="2"/>
              </a:rPr>
              <a:t>F = ma, a = v</a:t>
            </a:r>
            <a:r>
              <a:rPr lang="en-US" sz="2800" baseline="30000">
                <a:sym typeface="Symbol" pitchFamily="18" charset="2"/>
              </a:rPr>
              <a:t>2</a:t>
            </a:r>
            <a:r>
              <a:rPr lang="en-US" sz="2800" baseline="0">
                <a:sym typeface="Symbol" pitchFamily="18" charset="2"/>
              </a:rPr>
              <a:t>/r</a:t>
            </a:r>
          </a:p>
        </p:txBody>
      </p:sp>
      <p:sp>
        <p:nvSpPr>
          <p:cNvPr id="45072" name="Text Box 16"/>
          <p:cNvSpPr txBox="1">
            <a:spLocks noChangeArrowheads="1"/>
          </p:cNvSpPr>
          <p:nvPr/>
        </p:nvSpPr>
        <p:spPr bwMode="auto">
          <a:xfrm>
            <a:off x="4800600" y="1371600"/>
            <a:ext cx="4038600" cy="2227263"/>
          </a:xfrm>
          <a:prstGeom prst="rect">
            <a:avLst/>
          </a:prstGeom>
          <a:solidFill>
            <a:schemeClr val="bg1"/>
          </a:solidFill>
          <a:ln w="25400">
            <a:noFill/>
            <a:miter lim="800000"/>
            <a:headEnd/>
            <a:tailEnd/>
          </a:ln>
        </p:spPr>
        <p:txBody>
          <a:bodyPr>
            <a:spAutoFit/>
          </a:bodyPr>
          <a:lstStyle/>
          <a:p>
            <a:r>
              <a:rPr lang="en-US" sz="2800" baseline="0">
                <a:sym typeface="Symbol" pitchFamily="18" charset="2"/>
              </a:rPr>
              <a:t>F = qvB</a:t>
            </a:r>
            <a:r>
              <a:rPr lang="en-US" sz="2800" baseline="0"/>
              <a:t>sin</a:t>
            </a:r>
            <a:r>
              <a:rPr lang="en-US" sz="2800" baseline="0">
                <a:sym typeface="Symbol" pitchFamily="18" charset="2"/>
              </a:rPr>
              <a:t></a:t>
            </a:r>
          </a:p>
          <a:p>
            <a:r>
              <a:rPr lang="en-US" sz="2800" baseline="0">
                <a:sym typeface="Symbol" pitchFamily="18" charset="2"/>
              </a:rPr>
              <a:t>F = ma, a = v</a:t>
            </a:r>
            <a:r>
              <a:rPr lang="en-US" sz="2800" baseline="30000">
                <a:sym typeface="Symbol" pitchFamily="18" charset="2"/>
              </a:rPr>
              <a:t>2</a:t>
            </a:r>
            <a:r>
              <a:rPr lang="en-US" sz="2800" baseline="0">
                <a:sym typeface="Symbol" pitchFamily="18" charset="2"/>
              </a:rPr>
              <a:t>/r</a:t>
            </a:r>
          </a:p>
          <a:p>
            <a:r>
              <a:rPr lang="en-US" sz="2800" baseline="0">
                <a:sym typeface="Symbol" pitchFamily="18" charset="2"/>
              </a:rPr>
              <a:t>qvB = mv</a:t>
            </a:r>
            <a:r>
              <a:rPr lang="en-US" sz="2800" baseline="30000">
                <a:sym typeface="Symbol" pitchFamily="18" charset="2"/>
              </a:rPr>
              <a:t>2</a:t>
            </a:r>
            <a:r>
              <a:rPr lang="en-US" sz="2800" baseline="0">
                <a:sym typeface="Symbol" pitchFamily="18" charset="2"/>
              </a:rPr>
              <a:t>/r</a:t>
            </a:r>
          </a:p>
          <a:p>
            <a:r>
              <a:rPr lang="en-US" sz="2800" baseline="0">
                <a:sym typeface="Symbol" pitchFamily="18" charset="2"/>
              </a:rPr>
              <a:t>r = mv/qB</a:t>
            </a:r>
          </a:p>
          <a:p>
            <a:r>
              <a:rPr lang="en-US" sz="2800" baseline="0">
                <a:sym typeface="Symbol" pitchFamily="18" charset="2"/>
              </a:rPr>
              <a:t>r = 0.07655 m = 7.7 cm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72">
                                            <p:bg/>
                                          </p:spTgt>
                                        </p:tgtEl>
                                        <p:attrNameLst>
                                          <p:attrName>style.visibility</p:attrName>
                                        </p:attrNameLst>
                                      </p:cBhvr>
                                      <p:to>
                                        <p:strVal val="visible"/>
                                      </p:to>
                                    </p:set>
                                    <p:animEffect transition="in" filter="wipe(left)">
                                      <p:cBhvr>
                                        <p:cTn id="12" dur="500"/>
                                        <p:tgtEl>
                                          <p:spTgt spid="4507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72">
                                            <p:txEl>
                                              <p:pRg st="0" end="0"/>
                                            </p:txEl>
                                          </p:spTgt>
                                        </p:tgtEl>
                                        <p:attrNameLst>
                                          <p:attrName>style.visibility</p:attrName>
                                        </p:attrNameLst>
                                      </p:cBhvr>
                                      <p:to>
                                        <p:strVal val="visible"/>
                                      </p:to>
                                    </p:set>
                                    <p:animEffect transition="in" filter="wipe(left)">
                                      <p:cBhvr>
                                        <p:cTn id="17" dur="500"/>
                                        <p:tgtEl>
                                          <p:spTgt spid="4507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72">
                                            <p:txEl>
                                              <p:pRg st="1" end="1"/>
                                            </p:txEl>
                                          </p:spTgt>
                                        </p:tgtEl>
                                        <p:attrNameLst>
                                          <p:attrName>style.visibility</p:attrName>
                                        </p:attrNameLst>
                                      </p:cBhvr>
                                      <p:to>
                                        <p:strVal val="visible"/>
                                      </p:to>
                                    </p:set>
                                    <p:animEffect transition="in" filter="wipe(left)">
                                      <p:cBhvr>
                                        <p:cTn id="22" dur="500"/>
                                        <p:tgtEl>
                                          <p:spTgt spid="4507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72">
                                            <p:txEl>
                                              <p:pRg st="2" end="2"/>
                                            </p:txEl>
                                          </p:spTgt>
                                        </p:tgtEl>
                                        <p:attrNameLst>
                                          <p:attrName>style.visibility</p:attrName>
                                        </p:attrNameLst>
                                      </p:cBhvr>
                                      <p:to>
                                        <p:strVal val="visible"/>
                                      </p:to>
                                    </p:set>
                                    <p:animEffect transition="in" filter="wipe(left)">
                                      <p:cBhvr>
                                        <p:cTn id="27" dur="500"/>
                                        <p:tgtEl>
                                          <p:spTgt spid="4507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72">
                                            <p:txEl>
                                              <p:pRg st="3" end="3"/>
                                            </p:txEl>
                                          </p:spTgt>
                                        </p:tgtEl>
                                        <p:attrNameLst>
                                          <p:attrName>style.visibility</p:attrName>
                                        </p:attrNameLst>
                                      </p:cBhvr>
                                      <p:to>
                                        <p:strVal val="visible"/>
                                      </p:to>
                                    </p:set>
                                    <p:animEffect transition="in" filter="wipe(left)">
                                      <p:cBhvr>
                                        <p:cTn id="32" dur="500"/>
                                        <p:tgtEl>
                                          <p:spTgt spid="4507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5072">
                                            <p:txEl>
                                              <p:pRg st="4" end="4"/>
                                            </p:txEl>
                                          </p:spTgt>
                                        </p:tgtEl>
                                        <p:attrNameLst>
                                          <p:attrName>style.visibility</p:attrName>
                                        </p:attrNameLst>
                                      </p:cBhvr>
                                      <p:to>
                                        <p:strVal val="visible"/>
                                      </p:to>
                                    </p:set>
                                    <p:animEffect transition="in" filter="wipe(left)">
                                      <p:cBhvr>
                                        <p:cTn id="37" dur="500"/>
                                        <p:tgtEl>
                                          <p:spTgt spid="450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2" grpId="0" build="p" animBg="1"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991</TotalTime>
  <Words>1917</Words>
  <Application>Microsoft Office PowerPoint</Application>
  <PresentationFormat>On-screen Show (4:3)</PresentationFormat>
  <Paragraphs>223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76</cp:revision>
  <dcterms:created xsi:type="dcterms:W3CDTF">2003-10-15T03:35:38Z</dcterms:created>
  <dcterms:modified xsi:type="dcterms:W3CDTF">2014-01-30T00:15:32Z</dcterms:modified>
</cp:coreProperties>
</file>