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s/slide16.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s/slide6.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331" r:id="rId2"/>
    <p:sldId id="343" r:id="rId3"/>
    <p:sldId id="336" r:id="rId4"/>
    <p:sldId id="360" r:id="rId5"/>
    <p:sldId id="354" r:id="rId6"/>
    <p:sldId id="361" r:id="rId7"/>
    <p:sldId id="362" r:id="rId8"/>
    <p:sldId id="363" r:id="rId9"/>
    <p:sldId id="364" r:id="rId10"/>
    <p:sldId id="368" r:id="rId11"/>
    <p:sldId id="365" r:id="rId12"/>
    <p:sldId id="366" r:id="rId13"/>
    <p:sldId id="367" r:id="rId14"/>
    <p:sldId id="355" r:id="rId15"/>
    <p:sldId id="356" r:id="rId16"/>
    <p:sldId id="369" r:id="rId17"/>
    <p:sldId id="357" r:id="rId18"/>
    <p:sldId id="358" r:id="rId19"/>
  </p:sldIdLst>
  <p:sldSz cx="9144000" cy="5715000" type="screen16x10"/>
  <p:notesSz cx="6858000" cy="9144000"/>
  <p:defaultTextStyle>
    <a:defPPr>
      <a:defRPr lang="en-US"/>
    </a:defPPr>
    <a:lvl1pPr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24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24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24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24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0066FF"/>
    <a:srgbClr val="FF0000"/>
    <a:srgbClr val="FF3300"/>
  </p:clrMru>
  <p:extLst>
    <p:ext uri="{E76CE94A-603C-4142-B9EB-6D1370010A27}">
      <p14:discardImageEditData xmlns:p14="http://schemas.microsoft.com/office/powerpoint/2010/main" xmlns="" xmlns:mv="urn:schemas-microsoft-com:mac:vml" xmlns:mc="http://schemas.openxmlformats.org/markup-compatibility/2006" xmlns:p="http://schemas.openxmlformats.org/presentationml/2006/main" xmlns:r="http://schemas.openxmlformats.org/officeDocument/2006/relationships" xmlns:a="http://schemas.openxmlformats.org/drawingml/2006/main" val="0"/>
    </p:ext>
    <p:ext uri="{D31A062A-798A-4329-ABDD-BBA856620510}">
      <p14:defaultImageDpi xmlns:p14="http://schemas.microsoft.com/office/powerpoint/2010/main" xmlns="" xmlns:mv="urn:schemas-microsoft-com:mac:vml" xmlns:mc="http://schemas.openxmlformats.org/markup-compatibility/2006" xmlns:p="http://schemas.openxmlformats.org/presentationml/2006/main" xmlns:r="http://schemas.openxmlformats.org/officeDocument/2006/relationships" xmlns:a="http://schemas.openxmlformats.org/drawingml/2006/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showOutlineIcons="0">
    <p:restoredLeft sz="15620"/>
    <p:restoredTop sz="94660"/>
  </p:normalViewPr>
  <p:slideViewPr>
    <p:cSldViewPr>
      <p:cViewPr>
        <p:scale>
          <a:sx n="100" d="100"/>
          <a:sy n="100" d="100"/>
        </p:scale>
        <p:origin x="-1112" y="-824"/>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E8C2E813-E322-F448-ACF2-90C6041EAA99}" type="slidenum">
              <a:rPr lang="en-US"/>
              <a:pPr/>
              <a:t>‹#›</a:t>
            </a:fld>
            <a:endParaRPr lang="en-US"/>
          </a:p>
        </p:txBody>
      </p:sp>
    </p:spTree>
    <p:extLst>
      <p:ext uri="{BB962C8B-B14F-4D97-AF65-F5344CB8AC3E}">
        <p14:creationId xmlns:p14="http://schemas.microsoft.com/office/powerpoint/2010/main" xmlns="" xmlns:mv="urn:schemas-microsoft-com:mac:vml" xmlns:mc="http://schemas.openxmlformats.org/markup-compatibility/2006" xmlns:p="http://schemas.openxmlformats.org/presentationml/2006/main" xmlns:r="http://schemas.openxmlformats.org/officeDocument/2006/relationships" xmlns:a="http://schemas.openxmlformats.org/drawingml/2006/main" val="486195344"/>
      </p:ext>
    </p:extLst>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F22B6459-0C13-FA4D-B8BA-E106A18B8B59}" type="slidenum">
              <a:rPr lang="en-US"/>
              <a:pPr/>
              <a:t>‹#›</a:t>
            </a:fld>
            <a:endParaRPr lang="en-US"/>
          </a:p>
        </p:txBody>
      </p:sp>
    </p:spTree>
    <p:extLst>
      <p:ext uri="{BB962C8B-B14F-4D97-AF65-F5344CB8AC3E}">
        <p14:creationId xmlns:p14="http://schemas.microsoft.com/office/powerpoint/2010/main" xmlns="" xmlns:mv="urn:schemas-microsoft-com:mac:vml" xmlns:mc="http://schemas.openxmlformats.org/markup-compatibility/2006" xmlns:p="http://schemas.openxmlformats.org/presentationml/2006/main" xmlns:r="http://schemas.openxmlformats.org/officeDocument/2006/relationships" xmlns:a="http://schemas.openxmlformats.org/drawingml/2006/main" val="94794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508000"/>
            <a:ext cx="1943100" cy="4572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508000"/>
            <a:ext cx="5676900" cy="4572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2B0FD49D-0866-F64A-850D-C93B1B23A828}" type="slidenum">
              <a:rPr lang="en-US"/>
              <a:pPr/>
              <a:t>‹#›</a:t>
            </a:fld>
            <a:endParaRPr lang="en-US"/>
          </a:p>
        </p:txBody>
      </p:sp>
    </p:spTree>
    <p:extLst>
      <p:ext uri="{BB962C8B-B14F-4D97-AF65-F5344CB8AC3E}">
        <p14:creationId xmlns:p14="http://schemas.microsoft.com/office/powerpoint/2010/main" xmlns="" xmlns:mv="urn:schemas-microsoft-com:mac:vml" xmlns:mc="http://schemas.openxmlformats.org/markup-compatibility/2006" xmlns:p="http://schemas.openxmlformats.org/presentationml/2006/main" xmlns:r="http://schemas.openxmlformats.org/officeDocument/2006/relationships" xmlns:a="http://schemas.openxmlformats.org/drawingml/2006/main" val="572723123"/>
      </p:ext>
    </p:extLst>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78F5AC57-F457-E44B-9233-CE361D9DACEF}" type="slidenum">
              <a:rPr lang="en-US"/>
              <a:pPr/>
              <a:t>‹#›</a:t>
            </a:fld>
            <a:endParaRPr lang="en-US"/>
          </a:p>
        </p:txBody>
      </p:sp>
    </p:spTree>
    <p:extLst>
      <p:ext uri="{BB962C8B-B14F-4D97-AF65-F5344CB8AC3E}">
        <p14:creationId xmlns:p14="http://schemas.microsoft.com/office/powerpoint/2010/main" xmlns="" xmlns:mv="urn:schemas-microsoft-com:mac:vml" xmlns:mc="http://schemas.openxmlformats.org/markup-compatibility/2006" xmlns:p="http://schemas.openxmlformats.org/presentationml/2006/main" xmlns:r="http://schemas.openxmlformats.org/officeDocument/2006/relationships" xmlns:a="http://schemas.openxmlformats.org/drawingml/2006/main" val="3977488965"/>
      </p:ext>
    </p:extLst>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98D751BE-E858-3E4D-84FC-8826CF1139BE}" type="slidenum">
              <a:rPr lang="en-US"/>
              <a:pPr/>
              <a:t>‹#›</a:t>
            </a:fld>
            <a:endParaRPr lang="en-US"/>
          </a:p>
        </p:txBody>
      </p:sp>
    </p:spTree>
    <p:extLst>
      <p:ext uri="{BB962C8B-B14F-4D97-AF65-F5344CB8AC3E}">
        <p14:creationId xmlns:p14="http://schemas.microsoft.com/office/powerpoint/2010/main" xmlns="" xmlns:mv="urn:schemas-microsoft-com:mac:vml" xmlns:mc="http://schemas.openxmlformats.org/markup-compatibility/2006" xmlns:p="http://schemas.openxmlformats.org/presentationml/2006/main" xmlns:r="http://schemas.openxmlformats.org/officeDocument/2006/relationships" xmlns:a="http://schemas.openxmlformats.org/drawingml/2006/main" val="3677188951"/>
      </p:ext>
    </p:extLst>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51000"/>
            <a:ext cx="3810000" cy="342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51000"/>
            <a:ext cx="3810000" cy="342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3CBCC816-B632-4F40-A8D4-476BDC43237E}" type="slidenum">
              <a:rPr lang="en-US"/>
              <a:pPr/>
              <a:t>‹#›</a:t>
            </a:fld>
            <a:endParaRPr lang="en-US"/>
          </a:p>
        </p:txBody>
      </p:sp>
    </p:spTree>
    <p:extLst>
      <p:ext uri="{BB962C8B-B14F-4D97-AF65-F5344CB8AC3E}">
        <p14:creationId xmlns:p14="http://schemas.microsoft.com/office/powerpoint/2010/main" xmlns="" xmlns:mv="urn:schemas-microsoft-com:mac:vml" xmlns:mc="http://schemas.openxmlformats.org/markup-compatibility/2006" xmlns:p="http://schemas.openxmlformats.org/presentationml/2006/main" xmlns:r="http://schemas.openxmlformats.org/officeDocument/2006/relationships" xmlns:a="http://schemas.openxmlformats.org/drawingml/2006/main" val="5312785"/>
      </p:ext>
    </p:extLst>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865"/>
            <a:ext cx="8229600" cy="9525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D1D3D77C-E77B-AB40-BF14-82FEFAB2C893}" type="slidenum">
              <a:rPr lang="en-US"/>
              <a:pPr/>
              <a:t>‹#›</a:t>
            </a:fld>
            <a:endParaRPr lang="en-US"/>
          </a:p>
        </p:txBody>
      </p:sp>
    </p:spTree>
    <p:extLst>
      <p:ext uri="{BB962C8B-B14F-4D97-AF65-F5344CB8AC3E}">
        <p14:creationId xmlns:p14="http://schemas.microsoft.com/office/powerpoint/2010/main" xmlns="" xmlns:mv="urn:schemas-microsoft-com:mac:vml" xmlns:mc="http://schemas.openxmlformats.org/markup-compatibility/2006" xmlns:p="http://schemas.openxmlformats.org/presentationml/2006/main" xmlns:r="http://schemas.openxmlformats.org/officeDocument/2006/relationships" xmlns:a="http://schemas.openxmlformats.org/drawingml/2006/main" val="3234460445"/>
      </p:ext>
    </p:extLst>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AD46F2B5-D919-E647-B989-E2788A78BC9E}" type="slidenum">
              <a:rPr lang="en-US"/>
              <a:pPr/>
              <a:t>‹#›</a:t>
            </a:fld>
            <a:endParaRPr lang="en-US"/>
          </a:p>
        </p:txBody>
      </p:sp>
    </p:spTree>
    <p:extLst>
      <p:ext uri="{BB962C8B-B14F-4D97-AF65-F5344CB8AC3E}">
        <p14:creationId xmlns:p14="http://schemas.microsoft.com/office/powerpoint/2010/main" xmlns="" xmlns:mv="urn:schemas-microsoft-com:mac:vml" xmlns:mc="http://schemas.openxmlformats.org/markup-compatibility/2006" xmlns:p="http://schemas.openxmlformats.org/presentationml/2006/main" xmlns:r="http://schemas.openxmlformats.org/officeDocument/2006/relationships" xmlns:a="http://schemas.openxmlformats.org/drawingml/2006/main" val="2881514333"/>
      </p:ext>
    </p:extLst>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1DEB3BDD-D05F-634B-BC5B-FF81D4EBC927}" type="slidenum">
              <a:rPr lang="en-US"/>
              <a:pPr/>
              <a:t>‹#›</a:t>
            </a:fld>
            <a:endParaRPr lang="en-US"/>
          </a:p>
        </p:txBody>
      </p:sp>
    </p:spTree>
    <p:extLst>
      <p:ext uri="{BB962C8B-B14F-4D97-AF65-F5344CB8AC3E}">
        <p14:creationId xmlns:p14="http://schemas.microsoft.com/office/powerpoint/2010/main" xmlns="" xmlns:mv="urn:schemas-microsoft-com:mac:vml" xmlns:mc="http://schemas.openxmlformats.org/markup-compatibility/2006" xmlns:p="http://schemas.openxmlformats.org/presentationml/2006/main" xmlns:r="http://schemas.openxmlformats.org/officeDocument/2006/relationships" xmlns:a="http://schemas.openxmlformats.org/drawingml/2006/main" val="1728615699"/>
      </p:ext>
    </p:extLst>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CA862E8B-694C-FD4E-A909-70E33058AE2F}" type="slidenum">
              <a:rPr lang="en-US"/>
              <a:pPr/>
              <a:t>‹#›</a:t>
            </a:fld>
            <a:endParaRPr lang="en-US"/>
          </a:p>
        </p:txBody>
      </p:sp>
    </p:spTree>
    <p:extLst>
      <p:ext uri="{BB962C8B-B14F-4D97-AF65-F5344CB8AC3E}">
        <p14:creationId xmlns:p14="http://schemas.microsoft.com/office/powerpoint/2010/main" xmlns="" xmlns:mv="urn:schemas-microsoft-com:mac:vml" xmlns:mc="http://schemas.openxmlformats.org/markup-compatibility/2006" xmlns:p="http://schemas.openxmlformats.org/presentationml/2006/main" xmlns:r="http://schemas.openxmlformats.org/officeDocument/2006/relationships" xmlns:a="http://schemas.openxmlformats.org/drawingml/2006/main" val="1511494389"/>
      </p:ext>
    </p:extLst>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2D35AB7B-38CF-9D43-8EDC-34299683DD25}" type="slidenum">
              <a:rPr lang="en-US"/>
              <a:pPr/>
              <a:t>‹#›</a:t>
            </a:fld>
            <a:endParaRPr lang="en-US"/>
          </a:p>
        </p:txBody>
      </p:sp>
    </p:spTree>
    <p:extLst>
      <p:ext uri="{BB962C8B-B14F-4D97-AF65-F5344CB8AC3E}">
        <p14:creationId xmlns:p14="http://schemas.microsoft.com/office/powerpoint/2010/main" xmlns="" xmlns:mv="urn:schemas-microsoft-com:mac:vml" xmlns:mc="http://schemas.openxmlformats.org/markup-compatibility/2006" xmlns:p="http://schemas.openxmlformats.org/presentationml/2006/main" xmlns:r="http://schemas.openxmlformats.org/officeDocument/2006/relationships" xmlns:a="http://schemas.openxmlformats.org/drawingml/2006/main" val="206157489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508000"/>
            <a:ext cx="7772400" cy="952500"/>
          </a:xfrm>
          <a:prstGeom prst="rect">
            <a:avLst/>
          </a:prstGeom>
          <a:noFill/>
          <a:ln>
            <a:noFill/>
          </a:ln>
          <a:extLst>
            <a:ext uri="{909E8E84-426E-40dd-AFC4-6F175D3DCCD1}">
              <a14:hiddenFill xmlns:a14="http://schemas.microsoft.com/office/drawing/2010/main" xmlns="" xmlns:mv="urn:schemas-microsoft-com:mac:vml" xmlns:mc="http://schemas.openxmlformats.org/markup-compatibility/2006"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a14="http://schemas.microsoft.com/office/drawing/2010/main" xmlns="" xmlns:mv="urn:schemas-microsoft-com:mac:vml" xmlns:mc="http://schemas.openxmlformats.org/markup-compatibility/2006"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 uri="{FAA26D3D-D897-4be2-8F04-BA451C77F1D7}">
              <ma14:placeholderFlag xmlns:ma14="http://schemas.microsoft.com/office/mac/drawingml/2011/main" xmlns="" xmlns:mv="urn:schemas-microsoft-com:mac:vml" xmlns:mc="http://schemas.openxmlformats.org/markup-compatibility/2006" xmlns:p="http://schemas.openxmlformats.org/presentationml/2006/main" xmlns:r="http://schemas.openxmlformats.org/officeDocument/2006/relationships" xmlns:a="http://schemas.openxmlformats.org/drawingml/2006/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651000"/>
            <a:ext cx="7772400" cy="3429000"/>
          </a:xfrm>
          <a:prstGeom prst="rect">
            <a:avLst/>
          </a:prstGeom>
          <a:noFill/>
          <a:ln>
            <a:noFill/>
          </a:ln>
          <a:extLst>
            <a:ext uri="{909E8E84-426E-40dd-AFC4-6F175D3DCCD1}">
              <a14:hiddenFill xmlns:a14="http://schemas.microsoft.com/office/drawing/2010/main" xmlns="" xmlns:mv="urn:schemas-microsoft-com:mac:vml" xmlns:mc="http://schemas.openxmlformats.org/markup-compatibility/2006"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a14="http://schemas.microsoft.com/office/drawing/2010/main" xmlns="" xmlns:mv="urn:schemas-microsoft-com:mac:vml" xmlns:mc="http://schemas.openxmlformats.org/markup-compatibility/2006"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 uri="{FAA26D3D-D897-4be2-8F04-BA451C77F1D7}">
              <ma14:placeholderFlag xmlns:ma14="http://schemas.microsoft.com/office/mac/drawingml/2011/main" xmlns="" xmlns:mv="urn:schemas-microsoft-com:mac:vml" xmlns:mc="http://schemas.openxmlformats.org/markup-compatibility/2006" xmlns:p="http://schemas.openxmlformats.org/presentationml/2006/main" xmlns:r="http://schemas.openxmlformats.org/officeDocument/2006/relationships" xmlns:a="http://schemas.openxmlformats.org/drawingml/2006/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5207000"/>
            <a:ext cx="19050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mn-ea"/>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5207000"/>
            <a:ext cx="28956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mn-ea"/>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5207000"/>
            <a:ext cx="19050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C265D2DA-3278-0D4D-AAA3-9FA301EFA774}"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461665"/>
          </a:xfrm>
          <a:prstGeom prst="rect">
            <a:avLst/>
          </a:prstGeom>
          <a:noFill/>
          <a:ln>
            <a:noFill/>
          </a:ln>
          <a:extLst>
            <a:ext uri="{909E8E84-426E-40dd-AFC4-6F175D3DCCD1}">
              <a14:hiddenFill xmlns:a14="http://schemas.microsoft.com/office/drawing/2010/main" xmlns="" xmlns:mv="urn:schemas-microsoft-com:mac:vml" xmlns:mc="http://schemas.openxmlformats.org/markup-compatibility/2006"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a14="http://schemas.microsoft.com/office/drawing/2010/main" xmlns="" xmlns:mv="urn:schemas-microsoft-com:mac:vml" xmlns:mc="http://schemas.openxmlformats.org/markup-compatibility/2006"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dirty="0" smtClean="0"/>
              <a:t>Formative Assessment</a:t>
            </a:r>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2308324"/>
          </a:xfrm>
          <a:prstGeom prst="rect">
            <a:avLst/>
          </a:prstGeom>
          <a:noFill/>
          <a:ln>
            <a:noFill/>
          </a:ln>
          <a:extLst>
            <a:ext uri="{909E8E84-426E-40dd-AFC4-6F175D3DCCD1}">
              <a14:hiddenFill xmlns:a14="http://schemas.microsoft.com/office/drawing/2010/main" xmlns="" xmlns:mv="urn:schemas-microsoft-com:mac:vml" xmlns:mc="http://schemas.openxmlformats.org/markup-compatibility/2006"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a14="http://schemas.microsoft.com/office/drawing/2010/main" xmlns="" xmlns:mv="urn:schemas-microsoft-com:mac:vml" xmlns:mc="http://schemas.openxmlformats.org/markup-compatibility/2006"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smtClean="0"/>
              <a:t>2. a.  A loop or wire with a radius of 0.900 m is in the plane of this page, and is rotated so that the loop forms a 42.0</a:t>
            </a:r>
            <a:r>
              <a:rPr lang="en-US" baseline="30000" dirty="0" smtClean="0"/>
              <a:t>o</a:t>
            </a:r>
            <a:r>
              <a:rPr lang="en-US" dirty="0" smtClean="0"/>
              <a:t> angle with the page.  If there is a 5.73 T magnetic field into the page, and this generates an EMF of 16.7 V, in what time did the loop undergo the rotation, and which way did the current flow?  (CW or ACW) (0.224 s, </a:t>
            </a:r>
            <a:r>
              <a:rPr lang="en-US" dirty="0" err="1" smtClean="0"/>
              <a:t>cw</a:t>
            </a:r>
            <a:r>
              <a:rPr lang="en-US" dirty="0" smtClean="0"/>
              <a:t>)</a:t>
            </a:r>
          </a:p>
          <a:p>
            <a:endParaRPr 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2308324"/>
          </a:xfrm>
          <a:prstGeom prst="rect">
            <a:avLst/>
          </a:prstGeom>
          <a:noFill/>
          <a:ln>
            <a:noFill/>
          </a:ln>
          <a:extLst>
            <a:ext uri="{909E8E84-426E-40dd-AFC4-6F175D3DCCD1}">
              <a14:hiddenFill xmlns:a14="http://schemas.microsoft.com/office/drawing/2010/main" xmlns="" xmlns:mv="urn:schemas-microsoft-com:mac:vml" xmlns:mc="http://schemas.openxmlformats.org/markup-compatibility/2006"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a14="http://schemas.microsoft.com/office/drawing/2010/main" xmlns="" xmlns:mv="urn:schemas-microsoft-com:mac:vml" xmlns:mc="http://schemas.openxmlformats.org/markup-compatibility/2006"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smtClean="0"/>
              <a:t>b. A vertical  wire in the plane of the page is 2.86 m long, and is traveling to the left at 16.0 m/s through a magnetic field perpendicular to the page.  There exists a potential of 19.2 V between one end and the other.  The top is positive.  What is the magnitude of the magnetic field, and is it into or out of the page? (0.420 T out of page)</a:t>
            </a:r>
          </a:p>
          <a:p>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1569660"/>
          </a:xfrm>
          <a:prstGeom prst="rect">
            <a:avLst/>
          </a:prstGeom>
          <a:noFill/>
          <a:ln>
            <a:noFill/>
          </a:ln>
          <a:extLst>
            <a:ext uri="{909E8E84-426E-40dd-AFC4-6F175D3DCCD1}">
              <a14:hiddenFill xmlns:a14="http://schemas.microsoft.com/office/drawing/2010/main" xmlns="" xmlns:mv="urn:schemas-microsoft-com:mac:vml" xmlns:mc="http://schemas.openxmlformats.org/markup-compatibility/2006"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a14="http://schemas.microsoft.com/office/drawing/2010/main" xmlns="" xmlns:mv="urn:schemas-microsoft-com:mac:vml" xmlns:mc="http://schemas.openxmlformats.org/markup-compatibility/2006"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smtClean="0"/>
              <a:t>c. A transformer has 9800. primary windings, and 710. secondary windings.  What is the voltage in the secondary if there is a voltage of 303 V (AC) in the primary? (22.0 V)</a:t>
            </a:r>
          </a:p>
          <a:p>
            <a:endParaRPr 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1569660"/>
          </a:xfrm>
          <a:prstGeom prst="rect">
            <a:avLst/>
          </a:prstGeom>
          <a:noFill/>
          <a:ln>
            <a:noFill/>
          </a:ln>
          <a:extLst>
            <a:ext uri="{909E8E84-426E-40dd-AFC4-6F175D3DCCD1}">
              <a14:hiddenFill xmlns:a14="http://schemas.microsoft.com/office/drawing/2010/main" xmlns="" xmlns:mv="urn:schemas-microsoft-com:mac:vml" xmlns:mc="http://schemas.openxmlformats.org/markup-compatibility/2006"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a14="http://schemas.microsoft.com/office/drawing/2010/main" xmlns="" xmlns:mv="urn:schemas-microsoft-com:mac:vml" xmlns:mc="http://schemas.openxmlformats.org/markup-compatibility/2006"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smtClean="0"/>
              <a:t>d. You want to step 120. VAC down to 24.0 VAC with a transformer.  What should be the number of primary windings if you have 1300. secondary windings? (6500 windings)</a:t>
            </a:r>
          </a:p>
          <a:p>
            <a:endParaRPr 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1200329"/>
          </a:xfrm>
          <a:prstGeom prst="rect">
            <a:avLst/>
          </a:prstGeom>
          <a:noFill/>
          <a:ln>
            <a:noFill/>
          </a:ln>
          <a:extLst>
            <a:ext uri="{909E8E84-426E-40dd-AFC4-6F175D3DCCD1}">
              <a14:hiddenFill xmlns:a14="http://schemas.microsoft.com/office/drawing/2010/main" xmlns="" xmlns:mv="urn:schemas-microsoft-com:mac:vml" xmlns:mc="http://schemas.openxmlformats.org/markup-compatibility/2006"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a14="http://schemas.microsoft.com/office/drawing/2010/main" xmlns="" xmlns:mv="urn:schemas-microsoft-com:mac:vml" xmlns:mc="http://schemas.openxmlformats.org/markup-compatibility/2006"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smtClean="0"/>
              <a:t>e. A transformer has 5.87 A flowing in the primary side, and 1.15 A flowing in the secondary.  What is the voltage on the secondary side if the primary side is at 110. VAC? (561 V)</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461665"/>
          </a:xfrm>
          <a:prstGeom prst="rect">
            <a:avLst/>
          </a:prstGeom>
          <a:noFill/>
          <a:ln>
            <a:noFill/>
          </a:ln>
          <a:extLst>
            <a:ext uri="{909E8E84-426E-40dd-AFC4-6F175D3DCCD1}">
              <a14:hiddenFill xmlns:a14="http://schemas.microsoft.com/office/drawing/2010/main" xmlns="" xmlns:mv="urn:schemas-microsoft-com:mac:vml" xmlns:mc="http://schemas.openxmlformats.org/markup-compatibility/2006"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a14="http://schemas.microsoft.com/office/drawing/2010/main" xmlns="" xmlns:mv="urn:schemas-microsoft-com:mac:vml" xmlns:mc="http://schemas.openxmlformats.org/markup-compatibility/2006"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smtClean="0"/>
              <a:t>question</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461665"/>
          </a:xfrm>
          <a:prstGeom prst="rect">
            <a:avLst/>
          </a:prstGeom>
          <a:noFill/>
          <a:ln>
            <a:noFill/>
          </a:ln>
          <a:extLst>
            <a:ext uri="{909E8E84-426E-40dd-AFC4-6F175D3DCCD1}">
              <a14:hiddenFill xmlns:a14="http://schemas.microsoft.com/office/drawing/2010/main" xmlns="" xmlns:mv="urn:schemas-microsoft-com:mac:vml" xmlns:mc="http://schemas.openxmlformats.org/markup-compatibility/2006"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a14="http://schemas.microsoft.com/office/drawing/2010/main" xmlns="" xmlns:mv="urn:schemas-microsoft-com:mac:vml" xmlns:mc="http://schemas.openxmlformats.org/markup-compatibility/2006"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smtClean="0"/>
              <a:t>question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461665"/>
          </a:xfrm>
          <a:prstGeom prst="rect">
            <a:avLst/>
          </a:prstGeom>
          <a:noFill/>
          <a:ln>
            <a:noFill/>
          </a:ln>
          <a:extLst>
            <a:ext uri="{909E8E84-426E-40dd-AFC4-6F175D3DCCD1}">
              <a14:hiddenFill xmlns:a14="http://schemas.microsoft.com/office/drawing/2010/main" xmlns="" xmlns:mv="urn:schemas-microsoft-com:mac:vml" xmlns:mc="http://schemas.openxmlformats.org/markup-compatibility/2006"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a14="http://schemas.microsoft.com/office/drawing/2010/main" xmlns="" xmlns:mv="urn:schemas-microsoft-com:mac:vml" xmlns:mc="http://schemas.openxmlformats.org/markup-compatibility/2006"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smtClean="0"/>
              <a:t>question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304800" y="190500"/>
            <a:ext cx="8839200" cy="461665"/>
          </a:xfrm>
          <a:prstGeom prst="rect">
            <a:avLst/>
          </a:prstGeom>
          <a:noFill/>
          <a:ln>
            <a:noFill/>
          </a:ln>
          <a:extLst>
            <a:ext uri="{909E8E84-426E-40dd-AFC4-6F175D3DCCD1}">
              <a14:hiddenFill xmlns:a14="http://schemas.microsoft.com/office/drawing/2010/main" xmlns="" xmlns:mv="urn:schemas-microsoft-com:mac:vml" xmlns:mc="http://schemas.openxmlformats.org/markup-compatibility/2006"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a14="http://schemas.microsoft.com/office/drawing/2010/main" xmlns="" xmlns:mv="urn:schemas-microsoft-com:mac:vml" xmlns:mc="http://schemas.openxmlformats.org/markup-compatibility/2006"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smtClean="0"/>
              <a:t>practice problems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1938992"/>
          </a:xfrm>
          <a:prstGeom prst="rect">
            <a:avLst/>
          </a:prstGeom>
          <a:noFill/>
          <a:ln>
            <a:noFill/>
          </a:ln>
          <a:extLst>
            <a:ext uri="{909E8E84-426E-40dd-AFC4-6F175D3DCCD1}">
              <a14:hiddenFill xmlns:a14="http://schemas.microsoft.com/office/drawing/2010/main" xmlns="" xmlns:mv="urn:schemas-microsoft-com:mac:vml" xmlns:mc="http://schemas.openxmlformats.org/markup-compatibility/2006"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a14="http://schemas.microsoft.com/office/drawing/2010/main" xmlns="" xmlns:mv="urn:schemas-microsoft-com:mac:vml" xmlns:mc="http://schemas.openxmlformats.org/markup-compatibility/2006"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smtClean="0"/>
              <a:t>1. a.  A loop or wire with a radius of 0.430 m starts at an angle of 75.0</a:t>
            </a:r>
            <a:r>
              <a:rPr lang="en-US" baseline="30000" dirty="0" smtClean="0"/>
              <a:t>o</a:t>
            </a:r>
            <a:r>
              <a:rPr lang="en-US" dirty="0" smtClean="0"/>
              <a:t> with the page, and is rotated to the plane of the page.  If there is a 6.95 T magnetic field into the page, and the rotation takes .00500 s, what is the average EMF generated?  Which way does it flow? (598 V, </a:t>
            </a:r>
            <a:r>
              <a:rPr lang="en-US" dirty="0" err="1" smtClean="0"/>
              <a:t>acw</a:t>
            </a:r>
            <a:r>
              <a:rPr lang="en-US" dirty="0" smtClean="0"/>
              <a:t>)</a:t>
            </a:r>
          </a:p>
          <a:p>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2308324"/>
          </a:xfrm>
          <a:prstGeom prst="rect">
            <a:avLst/>
          </a:prstGeom>
          <a:noFill/>
          <a:ln>
            <a:noFill/>
          </a:ln>
          <a:extLst>
            <a:ext uri="{909E8E84-426E-40dd-AFC4-6F175D3DCCD1}">
              <a14:hiddenFill xmlns:a14="http://schemas.microsoft.com/office/drawing/2010/main" xmlns="" xmlns:mv="urn:schemas-microsoft-com:mac:vml" xmlns:mc="http://schemas.openxmlformats.org/markup-compatibility/2006"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a14="http://schemas.microsoft.com/office/drawing/2010/main" xmlns="" xmlns:mv="urn:schemas-microsoft-com:mac:vml" xmlns:mc="http://schemas.openxmlformats.org/markup-compatibility/2006"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smtClean="0"/>
              <a:t>b. A vertical wire in the plane of the page traveling to the right  is moving at 1.05 m/s through a 7.24 T magnetic field out of the page.  What is its length if there exists a potential of 4.72 V from one end to the other?  Which end is positive, the top or the bottom? (0.621 m, bottom)</a:t>
            </a:r>
          </a:p>
          <a:p>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1569660"/>
          </a:xfrm>
          <a:prstGeom prst="rect">
            <a:avLst/>
          </a:prstGeom>
          <a:noFill/>
          <a:ln>
            <a:noFill/>
          </a:ln>
          <a:extLst>
            <a:ext uri="{909E8E84-426E-40dd-AFC4-6F175D3DCCD1}">
              <a14:hiddenFill xmlns:a14="http://schemas.microsoft.com/office/drawing/2010/main" xmlns="" xmlns:mv="urn:schemas-microsoft-com:mac:vml" xmlns:mc="http://schemas.openxmlformats.org/markup-compatibility/2006"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a14="http://schemas.microsoft.com/office/drawing/2010/main" xmlns="" xmlns:mv="urn:schemas-microsoft-com:mac:vml" xmlns:mc="http://schemas.openxmlformats.org/markup-compatibility/2006"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smtClean="0"/>
              <a:t>c. A transformer has 3800. primary windings, and 550. secondary windings.  What is the voltage in the primary if there is a voltage of 72.6 V (AC) in the secondary? (502 V)</a:t>
            </a:r>
          </a:p>
          <a:p>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1569660"/>
          </a:xfrm>
          <a:prstGeom prst="rect">
            <a:avLst/>
          </a:prstGeom>
          <a:noFill/>
          <a:ln>
            <a:noFill/>
          </a:ln>
          <a:extLst>
            <a:ext uri="{909E8E84-426E-40dd-AFC4-6F175D3DCCD1}">
              <a14:hiddenFill xmlns:a14="http://schemas.microsoft.com/office/drawing/2010/main" xmlns="" xmlns:mv="urn:schemas-microsoft-com:mac:vml" xmlns:mc="http://schemas.openxmlformats.org/markup-compatibility/2006"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a14="http://schemas.microsoft.com/office/drawing/2010/main" xmlns="" xmlns:mv="urn:schemas-microsoft-com:mac:vml" xmlns:mc="http://schemas.openxmlformats.org/markup-compatibility/2006"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smtClean="0"/>
              <a:t>d. You want to step 120. VAC down to 6.12 VAC with a transformer.  What should be the number of secondary windings if you have 540. primary windings? (27.5 windings)</a:t>
            </a:r>
          </a:p>
          <a:p>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1200329"/>
          </a:xfrm>
          <a:prstGeom prst="rect">
            <a:avLst/>
          </a:prstGeom>
          <a:noFill/>
          <a:ln>
            <a:noFill/>
          </a:ln>
          <a:extLst>
            <a:ext uri="{909E8E84-426E-40dd-AFC4-6F175D3DCCD1}">
              <a14:hiddenFill xmlns:a14="http://schemas.microsoft.com/office/drawing/2010/main" xmlns="" xmlns:mv="urn:schemas-microsoft-com:mac:vml" xmlns:mc="http://schemas.openxmlformats.org/markup-compatibility/2006"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a14="http://schemas.microsoft.com/office/drawing/2010/main" xmlns="" xmlns:mv="urn:schemas-microsoft-com:mac:vml" xmlns:mc="http://schemas.openxmlformats.org/markup-compatibility/2006"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smtClean="0"/>
              <a:t>e. A transformer has 0.258 A flowing in the primary side, and 12.7 A flowing in the secondary.  What is the voltage on the primary side if the secondary side is at 2.27 VAC? (112 V)</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254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bg1"/>
        </a:solidFill>
        <a:ln w="254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2394</TotalTime>
  <Words>560</Words>
  <Application>Microsoft Office PowerPoint</Application>
  <PresentationFormat>On-screen Show (16:10)</PresentationFormat>
  <Paragraphs>15</Paragraphs>
  <Slides>18</Slides>
  <Notes>0</Notes>
  <HiddenSlides>0</HiddenSlides>
  <MMClips>0</MMClips>
  <ScaleCrop>false</ScaleCrop>
  <HeadingPairs>
    <vt:vector size="4" baseType="variant">
      <vt:variant>
        <vt:lpstr>Design Template</vt:lpstr>
      </vt:variant>
      <vt:variant>
        <vt:i4>1</vt:i4>
      </vt:variant>
      <vt:variant>
        <vt:lpstr>Slide Titles</vt:lpstr>
      </vt:variant>
      <vt:variant>
        <vt:i4>18</vt:i4>
      </vt:variant>
    </vt:vector>
  </HeadingPairs>
  <TitlesOfParts>
    <vt:vector size="19" baseType="lpstr">
      <vt:lpstr>Default Design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vector>
  </TitlesOfParts>
  <Company>Tualatin High School</Company>
  <LinksUpToDate>false</LinksUpToDate>
  <SharedDoc>false</SharedDoc>
  <HyperlinksChanged>false</HyperlinksChanged>
  <AppVersion>12.0256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Murray</dc:creator>
  <cp:lastModifiedBy>Chris</cp:lastModifiedBy>
  <cp:revision>206</cp:revision>
  <dcterms:created xsi:type="dcterms:W3CDTF">2016-03-08T03:17:17Z</dcterms:created>
  <dcterms:modified xsi:type="dcterms:W3CDTF">2016-03-08T03:17:57Z</dcterms:modified>
</cp:coreProperties>
</file>