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  <p:sldId id="270" r:id="rId7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horzBarState="maximized">
    <p:restoredLeft sz="22898" autoAdjust="0"/>
    <p:restoredTop sz="90929"/>
  </p:normalViewPr>
  <p:slideViewPr>
    <p:cSldViewPr>
      <p:cViewPr>
        <p:scale>
          <a:sx n="100" d="100"/>
          <a:sy n="100" d="100"/>
        </p:scale>
        <p:origin x="-760" y="-106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246F5-F7C1-4191-9373-F701FE4BBF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7E076-1857-4AE7-A6FB-0236597B21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B44D1-F6F7-4466-A073-E900F25329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6718E-5E81-49F5-8651-F1ABC7C580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46929-537B-4E16-9753-C8D651AC61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0D9-AADB-4A75-9904-CB09E4418D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4A13E-1222-458C-AD14-EEA9BE3F33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730BD-F9F6-49B7-AA33-E89760F671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80203-AEAC-453C-9896-D32F318984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42E3A-599C-40E8-87A4-89FDD1D17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1C544-D906-4B46-9188-EDF241DD87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6DD6788-B238-4660-8FCB-A74BFD9AB3C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1" y="444500"/>
            <a:ext cx="18036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Solenoids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5" name="Picture 7" descr="E:\CHAP20\FIGURES\FG20_27.PCT"/>
          <p:cNvPicPr>
            <a:picLocks noChangeAspect="1" noChangeArrowheads="1"/>
          </p:cNvPicPr>
          <p:nvPr/>
        </p:nvPicPr>
        <p:blipFill>
          <a:blip r:embed="rId2" cstate="print"/>
          <a:srcRect l="29005" r="25984"/>
          <a:stretch>
            <a:fillRect/>
          </a:stretch>
        </p:blipFill>
        <p:spPr bwMode="auto">
          <a:xfrm>
            <a:off x="5257800" y="381000"/>
            <a:ext cx="3429000" cy="42333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E:\CHAP20\FIGURES\FG20_28.PCT"/>
          <p:cNvPicPr>
            <a:picLocks noChangeAspect="1" noChangeArrowheads="1"/>
          </p:cNvPicPr>
          <p:nvPr/>
        </p:nvPicPr>
        <p:blipFill>
          <a:blip r:embed="rId2" cstate="print"/>
          <a:srcRect l="10002" t="25999" r="10982" b="15500"/>
          <a:stretch>
            <a:fillRect/>
          </a:stretch>
        </p:blipFill>
        <p:spPr bwMode="auto">
          <a:xfrm>
            <a:off x="1447800" y="190500"/>
            <a:ext cx="6019800" cy="2476500"/>
          </a:xfrm>
          <a:prstGeom prst="rect">
            <a:avLst/>
          </a:prstGeom>
          <a:noFill/>
        </p:spPr>
      </p:pic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81001" y="2222500"/>
            <a:ext cx="3416320" cy="273921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ym typeface="Symbol" pitchFamily="18" charset="2"/>
              </a:rPr>
              <a:t></a:t>
            </a:r>
            <a:r>
              <a:rPr lang="en-US" sz="3200">
                <a:sym typeface="Symbol" pitchFamily="18" charset="2"/>
              </a:rPr>
              <a:t>B</a:t>
            </a:r>
            <a:r>
              <a:rPr lang="en-US" sz="4400" baseline="30000">
                <a:sym typeface="Symbol" pitchFamily="18" charset="2"/>
              </a:rPr>
              <a:t>.</a:t>
            </a:r>
            <a:r>
              <a:rPr lang="en-US" sz="3200">
                <a:sym typeface="Symbol" pitchFamily="18" charset="2"/>
              </a:rPr>
              <a:t>dl = </a:t>
            </a:r>
            <a:r>
              <a:rPr lang="en-US" sz="3200" baseline="-25000">
                <a:sym typeface="Symbol" pitchFamily="18" charset="2"/>
              </a:rPr>
              <a:t>o</a:t>
            </a:r>
            <a:r>
              <a:rPr lang="en-US" sz="3200">
                <a:sym typeface="Symbol" pitchFamily="18" charset="2"/>
              </a:rPr>
              <a:t>I</a:t>
            </a:r>
          </a:p>
          <a:p>
            <a:r>
              <a:rPr lang="en-US" sz="3200">
                <a:sym typeface="Symbol" pitchFamily="18" charset="2"/>
              </a:rPr>
              <a:t>Bl = N </a:t>
            </a:r>
            <a:r>
              <a:rPr lang="en-US" sz="3200" baseline="-25000">
                <a:sym typeface="Symbol" pitchFamily="18" charset="2"/>
              </a:rPr>
              <a:t>o</a:t>
            </a:r>
            <a:r>
              <a:rPr lang="en-US" sz="3200">
                <a:sym typeface="Symbol" pitchFamily="18" charset="2"/>
              </a:rPr>
              <a:t>I</a:t>
            </a:r>
          </a:p>
          <a:p>
            <a:endParaRPr lang="en-US" sz="3200">
              <a:sym typeface="Symbol" pitchFamily="18" charset="2"/>
            </a:endParaRPr>
          </a:p>
          <a:p>
            <a:pPr lvl="1"/>
            <a:r>
              <a:rPr lang="en-US" sz="3200">
                <a:sym typeface="Symbol" pitchFamily="18" charset="2"/>
              </a:rPr>
              <a:t>B = </a:t>
            </a:r>
            <a:r>
              <a:rPr lang="en-US" sz="3200" baseline="-25000">
                <a:sym typeface="Symbol" pitchFamily="18" charset="2"/>
              </a:rPr>
              <a:t>o</a:t>
            </a:r>
            <a:r>
              <a:rPr lang="en-US" sz="3200" u="sng">
                <a:sym typeface="Symbol" pitchFamily="18" charset="2"/>
              </a:rPr>
              <a:t>N I</a:t>
            </a:r>
            <a:r>
              <a:rPr lang="en-US" sz="3200">
                <a:sym typeface="Symbol" pitchFamily="18" charset="2"/>
              </a:rPr>
              <a:t> = </a:t>
            </a:r>
            <a:r>
              <a:rPr lang="en-US" sz="3200" baseline="-25000">
                <a:sym typeface="Symbol" pitchFamily="18" charset="2"/>
              </a:rPr>
              <a:t>o</a:t>
            </a:r>
            <a:r>
              <a:rPr lang="en-US" sz="3200">
                <a:sym typeface="Symbol" pitchFamily="18" charset="2"/>
              </a:rPr>
              <a:t>nI</a:t>
            </a:r>
          </a:p>
          <a:p>
            <a:pPr lvl="1"/>
            <a:r>
              <a:rPr lang="en-US" sz="3200">
                <a:sym typeface="Symbol" pitchFamily="18" charset="2"/>
              </a:rPr>
              <a:t>	        l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572000" y="2921000"/>
            <a:ext cx="3717684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N = number of windings</a:t>
            </a:r>
          </a:p>
          <a:p>
            <a:r>
              <a:rPr lang="en-US" sz="2800">
                <a:sym typeface="Symbol" pitchFamily="18" charset="2"/>
              </a:rPr>
              <a:t></a:t>
            </a:r>
            <a:r>
              <a:rPr lang="en-US" sz="2800" baseline="-25000">
                <a:sym typeface="Symbol" pitchFamily="18" charset="2"/>
              </a:rPr>
              <a:t>o = </a:t>
            </a:r>
            <a:r>
              <a:rPr lang="en-US" sz="3200">
                <a:sym typeface="Symbol" pitchFamily="18" charset="2"/>
              </a:rPr>
              <a:t>4 x 10</a:t>
            </a:r>
            <a:r>
              <a:rPr lang="en-US" sz="3200" baseline="30000">
                <a:sym typeface="Symbol" pitchFamily="18" charset="2"/>
              </a:rPr>
              <a:t>-7</a:t>
            </a:r>
            <a:r>
              <a:rPr lang="en-US" sz="3200">
                <a:sym typeface="Symbol" pitchFamily="18" charset="2"/>
              </a:rPr>
              <a:t> Tm/A </a:t>
            </a:r>
            <a:endParaRPr lang="en-US" sz="2800" baseline="-25000">
              <a:sym typeface="Symbol" pitchFamily="18" charset="2"/>
            </a:endParaRPr>
          </a:p>
          <a:p>
            <a:r>
              <a:rPr lang="en-US" sz="2800">
                <a:sym typeface="Symbol" pitchFamily="18" charset="2"/>
              </a:rPr>
              <a:t>I = current A</a:t>
            </a:r>
          </a:p>
          <a:p>
            <a:r>
              <a:rPr lang="en-US" sz="2800">
                <a:sym typeface="Symbol" pitchFamily="18" charset="2"/>
              </a:rPr>
              <a:t>l = length of solenoid m</a:t>
            </a:r>
          </a:p>
          <a:p>
            <a:r>
              <a:rPr lang="en-US" sz="2800">
                <a:sym typeface="Symbol" pitchFamily="18" charset="2"/>
              </a:rPr>
              <a:t>n = windings/m (N/l)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2342625" y="1333500"/>
            <a:ext cx="4507965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6600"/>
              <a:t>Whiteboards</a:t>
            </a:r>
          </a:p>
          <a:p>
            <a:pPr algn="ctr"/>
            <a:r>
              <a:rPr lang="en-US" sz="5400"/>
              <a:t>Solenoid</a:t>
            </a:r>
          </a:p>
          <a:p>
            <a:pPr algn="ctr"/>
            <a:r>
              <a:rPr lang="en-US" sz="6600"/>
              <a:t>1 |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57200" y="190501"/>
            <a:ext cx="8305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A solenoid has 360 windings.  It is 13 cm long, and carries a current of 1.75 A.  What is its internal B-Field?</a:t>
            </a:r>
          </a:p>
          <a:p>
            <a:pPr lvl="1"/>
            <a:r>
              <a:rPr lang="en-US" sz="3200">
                <a:sym typeface="Symbol" pitchFamily="18" charset="2"/>
              </a:rPr>
              <a:t>B = </a:t>
            </a:r>
            <a:r>
              <a:rPr lang="en-US" sz="3200" baseline="-25000">
                <a:sym typeface="Symbol" pitchFamily="18" charset="2"/>
              </a:rPr>
              <a:t>o</a:t>
            </a:r>
            <a:r>
              <a:rPr lang="en-US" sz="3200" u="sng">
                <a:sym typeface="Symbol" pitchFamily="18" charset="2"/>
              </a:rPr>
              <a:t>N I</a:t>
            </a:r>
            <a:r>
              <a:rPr lang="en-US" sz="3200">
                <a:sym typeface="Symbol" pitchFamily="18" charset="2"/>
              </a:rPr>
              <a:t> = </a:t>
            </a:r>
            <a:r>
              <a:rPr lang="en-US" sz="3200" baseline="-25000">
                <a:sym typeface="Symbol" pitchFamily="18" charset="2"/>
              </a:rPr>
              <a:t>o</a:t>
            </a:r>
            <a:r>
              <a:rPr lang="en-US" sz="3200">
                <a:sym typeface="Symbol" pitchFamily="18" charset="2"/>
              </a:rPr>
              <a:t>nI</a:t>
            </a:r>
          </a:p>
          <a:p>
            <a:pPr lvl="1"/>
            <a:r>
              <a:rPr lang="en-US" sz="3200">
                <a:sym typeface="Symbol" pitchFamily="18" charset="2"/>
              </a:rPr>
              <a:t>	        l</a:t>
            </a:r>
            <a:endParaRPr lang="en-US" sz="2800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04801" y="5462324"/>
            <a:ext cx="6612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.0061 T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04800" y="2286001"/>
            <a:ext cx="8534400" cy="193899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en-US" sz="3200">
                <a:sym typeface="Symbol" pitchFamily="18" charset="2"/>
              </a:rPr>
              <a:t>B = </a:t>
            </a:r>
            <a:r>
              <a:rPr lang="en-US" sz="3200" baseline="-25000">
                <a:sym typeface="Symbol" pitchFamily="18" charset="2"/>
              </a:rPr>
              <a:t>o</a:t>
            </a:r>
            <a:r>
              <a:rPr lang="en-US" sz="3200" u="sng">
                <a:sym typeface="Symbol" pitchFamily="18" charset="2"/>
              </a:rPr>
              <a:t>N I</a:t>
            </a:r>
            <a:endParaRPr lang="en-US" sz="3200">
              <a:sym typeface="Symbol" pitchFamily="18" charset="2"/>
            </a:endParaRPr>
          </a:p>
          <a:p>
            <a:pPr lvl="1"/>
            <a:r>
              <a:rPr lang="en-US" sz="3200">
                <a:sym typeface="Symbol" pitchFamily="18" charset="2"/>
              </a:rPr>
              <a:t>	        l</a:t>
            </a:r>
          </a:p>
          <a:p>
            <a:r>
              <a:rPr lang="en-US" sz="2800"/>
              <a:t>N = 360, l = .13 m, I = 1.75 A</a:t>
            </a:r>
          </a:p>
          <a:p>
            <a:r>
              <a:rPr lang="en-US" sz="2800"/>
              <a:t>B = 0.006089857 = .0061 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57200" y="190501"/>
            <a:ext cx="83058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A solenoid needs to generate 1.0 T of B-field.  it is 20 cm long, and has 100. windings.  What current does it need?</a:t>
            </a:r>
          </a:p>
          <a:p>
            <a:pPr lvl="1"/>
            <a:r>
              <a:rPr lang="en-US" sz="3200">
                <a:sym typeface="Symbol" pitchFamily="18" charset="2"/>
              </a:rPr>
              <a:t>B = </a:t>
            </a:r>
            <a:r>
              <a:rPr lang="en-US" sz="3200" baseline="-25000">
                <a:sym typeface="Symbol" pitchFamily="18" charset="2"/>
              </a:rPr>
              <a:t>o</a:t>
            </a:r>
            <a:r>
              <a:rPr lang="en-US" sz="3200" u="sng">
                <a:sym typeface="Symbol" pitchFamily="18" charset="2"/>
              </a:rPr>
              <a:t>N I</a:t>
            </a:r>
            <a:r>
              <a:rPr lang="en-US" sz="3200">
                <a:sym typeface="Symbol" pitchFamily="18" charset="2"/>
              </a:rPr>
              <a:t> = </a:t>
            </a:r>
            <a:r>
              <a:rPr lang="en-US" sz="3200" baseline="-25000">
                <a:sym typeface="Symbol" pitchFamily="18" charset="2"/>
              </a:rPr>
              <a:t>o</a:t>
            </a:r>
            <a:r>
              <a:rPr lang="en-US" sz="3200">
                <a:sym typeface="Symbol" pitchFamily="18" charset="2"/>
              </a:rPr>
              <a:t>nI</a:t>
            </a:r>
          </a:p>
          <a:p>
            <a:pPr lvl="1"/>
            <a:r>
              <a:rPr lang="en-US" sz="3200">
                <a:sym typeface="Symbol" pitchFamily="18" charset="2"/>
              </a:rPr>
              <a:t>	        l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04800" y="5462324"/>
            <a:ext cx="6330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1600 A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04800" y="2336271"/>
            <a:ext cx="8534400" cy="193899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en-US" sz="3200">
                <a:sym typeface="Symbol" pitchFamily="18" charset="2"/>
              </a:rPr>
              <a:t>B = </a:t>
            </a:r>
            <a:r>
              <a:rPr lang="en-US" sz="3200" baseline="-25000">
                <a:sym typeface="Symbol" pitchFamily="18" charset="2"/>
              </a:rPr>
              <a:t>o</a:t>
            </a:r>
            <a:r>
              <a:rPr lang="en-US" sz="3200" u="sng">
                <a:sym typeface="Symbol" pitchFamily="18" charset="2"/>
              </a:rPr>
              <a:t>N I</a:t>
            </a:r>
            <a:endParaRPr lang="en-US" sz="3200">
              <a:sym typeface="Symbol" pitchFamily="18" charset="2"/>
            </a:endParaRPr>
          </a:p>
          <a:p>
            <a:pPr lvl="1"/>
            <a:r>
              <a:rPr lang="en-US" sz="3200">
                <a:sym typeface="Symbol" pitchFamily="18" charset="2"/>
              </a:rPr>
              <a:t>	        l</a:t>
            </a:r>
          </a:p>
          <a:p>
            <a:r>
              <a:rPr lang="en-US" sz="2800"/>
              <a:t>B = 1.0 T, N = 100., l = .20 m, I = ???</a:t>
            </a:r>
          </a:p>
          <a:p>
            <a:r>
              <a:rPr lang="en-US" sz="2800"/>
              <a:t>I = 1591.549431 = 1600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213</Words>
  <Application>Microsoft Office PowerPoint</Application>
  <PresentationFormat>On-screen Show (16:10)</PresentationFormat>
  <Paragraphs>30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Muriley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Chris</cp:lastModifiedBy>
  <cp:revision>45</cp:revision>
  <dcterms:created xsi:type="dcterms:W3CDTF">2016-02-20T00:25:29Z</dcterms:created>
  <dcterms:modified xsi:type="dcterms:W3CDTF">2016-02-20T00:41:20Z</dcterms:modified>
</cp:coreProperties>
</file>