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85" r:id="rId3"/>
    <p:sldId id="282" r:id="rId4"/>
    <p:sldId id="267" r:id="rId5"/>
    <p:sldId id="273" r:id="rId6"/>
    <p:sldId id="275" r:id="rId7"/>
    <p:sldId id="283" r:id="rId8"/>
    <p:sldId id="284" r:id="rId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5" autoAdjust="0"/>
    <p:restoredTop sz="94645" autoAdjust="0"/>
  </p:normalViewPr>
  <p:slideViewPr>
    <p:cSldViewPr>
      <p:cViewPr>
        <p:scale>
          <a:sx n="75" d="100"/>
          <a:sy n="75" d="100"/>
        </p:scale>
        <p:origin x="-2652" y="-114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C6658-420F-4C5B-B569-B5EDB98933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06EEC-6BB6-402C-91A1-596F2B987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500CD-1C6B-4E2F-A934-48CEBD7B2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63747-70C9-4814-961C-6F7F4C18E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36418-90F2-406C-9071-291DBF466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7B744-983F-49FB-BDC0-7D02272C6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CB06A-3F2D-4733-8228-539FCDCC0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9917F-32EA-4422-9A21-D42AA5AAB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DFAA8-E88E-468B-96AA-E5FDACEAB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B580D-A38C-446E-BE7F-EAE3CE222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31FAB-879F-41CD-846A-116426FE6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58169240-6563-4891-A8B8-1BE160675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player_embedded&amp;v=VyOtIsnG71U" TargetMode="External"/><Relationship Id="rId2" Type="http://schemas.openxmlformats.org/officeDocument/2006/relationships/hyperlink" Target="http://www.youtube.com/watch?v=c3asSdngzL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57201" y="444500"/>
            <a:ext cx="543931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Induction in moving conductors</a:t>
            </a:r>
          </a:p>
          <a:p>
            <a:pPr lvl="1">
              <a:buFontTx/>
              <a:buChar char="•"/>
            </a:pPr>
            <a:r>
              <a:rPr lang="en-US" sz="3200"/>
              <a:t>Derivation</a:t>
            </a:r>
          </a:p>
          <a:p>
            <a:pPr lvl="1">
              <a:buFontTx/>
              <a:buChar char="•"/>
            </a:pPr>
            <a:r>
              <a:rPr lang="en-US" sz="3200"/>
              <a:t>Whiteboards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09600" y="254000"/>
            <a:ext cx="8001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The bar moves to the right at 2.0 m/s, and the loop is 1.5 m wide.  What EMF is generated, and which direction is the current?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04800" y="5462324"/>
            <a:ext cx="82894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9.6 V, acw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5943600" y="4945559"/>
            <a:ext cx="23433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dirty="0"/>
              <a:t>B = 3.2 T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4724400" y="1714500"/>
            <a:ext cx="5230919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ahoma" charset="0"/>
              </a:rPr>
              <a:t>x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endParaRPr lang="en-US" sz="2000" dirty="0">
              <a:latin typeface="Tahoma" charset="0"/>
            </a:endParaRPr>
          </a:p>
          <a:p>
            <a:r>
              <a:rPr lang="en-US" sz="2000" dirty="0">
                <a:latin typeface="Tahoma" charset="0"/>
              </a:rPr>
              <a:t>x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endParaRPr lang="en-US" sz="2000" dirty="0">
              <a:latin typeface="Tahoma" charset="0"/>
            </a:endParaRPr>
          </a:p>
          <a:p>
            <a:r>
              <a:rPr lang="en-US" sz="2000" dirty="0">
                <a:latin typeface="Tahoma" charset="0"/>
              </a:rPr>
              <a:t>x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endParaRPr lang="en-US" sz="2000" dirty="0">
              <a:latin typeface="Tahoma" charset="0"/>
            </a:endParaRPr>
          </a:p>
          <a:p>
            <a:r>
              <a:rPr lang="en-US" sz="2000" dirty="0">
                <a:latin typeface="Tahoma" charset="0"/>
              </a:rPr>
              <a:t>x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endParaRPr lang="en-US" sz="2000" dirty="0">
              <a:latin typeface="Tahoma" charset="0"/>
            </a:endParaRPr>
          </a:p>
          <a:p>
            <a:r>
              <a:rPr lang="en-US" sz="2000" dirty="0">
                <a:latin typeface="Tahoma" charset="0"/>
              </a:rPr>
              <a:t>x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endParaRPr lang="en-US" sz="2000" dirty="0">
              <a:latin typeface="Tahoma" charset="0"/>
            </a:endParaRPr>
          </a:p>
          <a:p>
            <a:r>
              <a:rPr lang="en-US" sz="2000" dirty="0">
                <a:latin typeface="Tahoma" charset="0"/>
              </a:rPr>
              <a:t>x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endParaRPr lang="en-US" sz="2000" dirty="0">
              <a:latin typeface="Tahoma" charset="0"/>
            </a:endParaRPr>
          </a:p>
          <a:p>
            <a:r>
              <a:rPr lang="en-US" sz="2000" dirty="0">
                <a:latin typeface="Tahoma" charset="0"/>
              </a:rPr>
              <a:t>x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endParaRPr lang="en-US" sz="2000" dirty="0">
              <a:latin typeface="Tahoma" charset="0"/>
            </a:endParaRPr>
          </a:p>
          <a:p>
            <a:r>
              <a:rPr lang="en-US" sz="2000" dirty="0">
                <a:latin typeface="Tahoma" charset="0"/>
              </a:rPr>
              <a:t>x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endParaRPr lang="en-US" sz="2000" dirty="0">
              <a:latin typeface="Tahoma" charset="0"/>
            </a:endParaRPr>
          </a:p>
          <a:p>
            <a:r>
              <a:rPr lang="en-US" sz="2000" dirty="0">
                <a:latin typeface="Tahoma" charset="0"/>
              </a:rPr>
              <a:t>x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endParaRPr lang="en-US" sz="2000" dirty="0">
              <a:latin typeface="Tahoma" charset="0"/>
            </a:endParaRPr>
          </a:p>
          <a:p>
            <a:r>
              <a:rPr lang="en-US" sz="2000" dirty="0">
                <a:latin typeface="Tahoma" charset="0"/>
              </a:rPr>
              <a:t>x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r>
              <a:rPr lang="en-US" sz="2000" dirty="0">
                <a:latin typeface="Tahoma" charset="0"/>
              </a:rPr>
              <a:t>    </a:t>
            </a:r>
            <a:r>
              <a:rPr lang="en-US" sz="2000" dirty="0" err="1">
                <a:latin typeface="Tahoma" charset="0"/>
              </a:rPr>
              <a:t>x</a:t>
            </a:r>
            <a:endParaRPr lang="en-US" sz="2000" dirty="0">
              <a:latin typeface="Tahoma" charset="0"/>
            </a:endParaRP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6515100" y="2628900"/>
            <a:ext cx="5257800" cy="12065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Line 9"/>
          <p:cNvSpPr>
            <a:spLocks noChangeShapeType="1"/>
          </p:cNvSpPr>
          <p:nvPr/>
        </p:nvSpPr>
        <p:spPr bwMode="auto">
          <a:xfrm>
            <a:off x="11772900" y="2628900"/>
            <a:ext cx="0" cy="12065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10"/>
          <p:cNvSpPr>
            <a:spLocks noChangeShapeType="1"/>
          </p:cNvSpPr>
          <p:nvPr/>
        </p:nvSpPr>
        <p:spPr bwMode="auto">
          <a:xfrm>
            <a:off x="7734300" y="2438400"/>
            <a:ext cx="0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11"/>
          <p:cNvSpPr>
            <a:spLocks noChangeShapeType="1"/>
          </p:cNvSpPr>
          <p:nvPr/>
        </p:nvSpPr>
        <p:spPr bwMode="auto">
          <a:xfrm>
            <a:off x="7734300" y="3200400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Text Box 12"/>
          <p:cNvSpPr txBox="1">
            <a:spLocks noChangeArrowheads="1"/>
          </p:cNvSpPr>
          <p:nvPr/>
        </p:nvSpPr>
        <p:spPr bwMode="auto">
          <a:xfrm>
            <a:off x="6858000" y="1257300"/>
            <a:ext cx="1393330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/>
              <a:t>2.0 m/s</a:t>
            </a:r>
          </a:p>
        </p:txBody>
      </p:sp>
      <p:sp>
        <p:nvSpPr>
          <p:cNvPr id="10251" name="Text Box 13"/>
          <p:cNvSpPr txBox="1">
            <a:spLocks noChangeArrowheads="1"/>
          </p:cNvSpPr>
          <p:nvPr/>
        </p:nvSpPr>
        <p:spPr bwMode="auto">
          <a:xfrm>
            <a:off x="5448301" y="3001963"/>
            <a:ext cx="1002197" cy="52322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1.5 m</a:t>
            </a:r>
          </a:p>
        </p:txBody>
      </p:sp>
      <p:sp>
        <p:nvSpPr>
          <p:cNvPr id="10252" name="Rectangle 15"/>
          <p:cNvSpPr>
            <a:spLocks noChangeArrowheads="1"/>
          </p:cNvSpPr>
          <p:nvPr/>
        </p:nvSpPr>
        <p:spPr bwMode="auto">
          <a:xfrm>
            <a:off x="11544300" y="2184400"/>
            <a:ext cx="838200" cy="203200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695855"/>
            <a:ext cx="2274982" cy="221599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/>
            <a:r>
              <a:rPr lang="en-US" sz="5400" i="1">
                <a:sym typeface="Symbol" pitchFamily="18" charset="2"/>
              </a:rPr>
              <a:t></a:t>
            </a:r>
            <a:r>
              <a:rPr lang="en-US" sz="2800">
                <a:sym typeface="Symbol" pitchFamily="18" charset="2"/>
              </a:rPr>
              <a:t> = -</a:t>
            </a:r>
            <a:r>
              <a:rPr lang="en-US" sz="2800" i="1">
                <a:sym typeface="Symbol" pitchFamily="18" charset="2"/>
              </a:rPr>
              <a:t>N </a:t>
            </a:r>
            <a:r>
              <a:rPr lang="en-US" sz="2800" i="1" u="sng">
                <a:sym typeface="Symbol" pitchFamily="18" charset="2"/>
              </a:rPr>
              <a:t></a:t>
            </a:r>
          </a:p>
          <a:p>
            <a:pPr lvl="2"/>
            <a:r>
              <a:rPr lang="en-US" sz="2800" i="1">
                <a:sym typeface="Symbol" pitchFamily="18" charset="2"/>
              </a:rPr>
              <a:t>         t</a:t>
            </a:r>
          </a:p>
          <a:p>
            <a:r>
              <a:rPr lang="en-US" sz="2800">
                <a:sym typeface="Symbol" pitchFamily="18" charset="2"/>
              </a:rPr>
              <a:t> = </a:t>
            </a:r>
            <a:r>
              <a:rPr lang="en-US" sz="2800" i="1">
                <a:sym typeface="Symbol" pitchFamily="18" charset="2"/>
              </a:rPr>
              <a:t>BAcos</a:t>
            </a:r>
          </a:p>
          <a:p>
            <a:r>
              <a:rPr lang="en-US" sz="2800">
                <a:sym typeface="Symbol" pitchFamily="18" charset="2"/>
              </a:rPr>
              <a:t>Derive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69926" y="75407"/>
            <a:ext cx="2407454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Faraday’s Law: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905000" y="2844271"/>
            <a:ext cx="5230919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8001000" y="3556000"/>
            <a:ext cx="0" cy="12065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962400" y="3365500"/>
            <a:ext cx="0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3962400" y="4127500"/>
            <a:ext cx="1143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181600" y="3857625"/>
            <a:ext cx="389850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v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581400" y="3848100"/>
            <a:ext cx="284052" cy="523220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l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3429001" y="381000"/>
            <a:ext cx="5376793" cy="264687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i="1">
                <a:sym typeface="Symbol" pitchFamily="18" charset="2"/>
              </a:rPr>
              <a:t></a:t>
            </a:r>
            <a:r>
              <a:rPr lang="en-US" sz="2800" i="1">
                <a:sym typeface="Symbol" pitchFamily="18" charset="2"/>
              </a:rPr>
              <a:t> = </a:t>
            </a:r>
            <a:r>
              <a:rPr lang="en-US" sz="3200" i="1">
                <a:sym typeface="Symbol" pitchFamily="18" charset="2"/>
              </a:rPr>
              <a:t>Bvl</a:t>
            </a:r>
          </a:p>
          <a:p>
            <a:pPr lvl="1">
              <a:buFontTx/>
              <a:buChar char="•"/>
            </a:pPr>
            <a:r>
              <a:rPr lang="en-US" sz="2800">
                <a:sym typeface="Symbol" pitchFamily="18" charset="2"/>
              </a:rPr>
              <a:t>B = mag field in T</a:t>
            </a:r>
          </a:p>
          <a:p>
            <a:pPr lvl="1">
              <a:buFontTx/>
              <a:buChar char="•"/>
            </a:pPr>
            <a:r>
              <a:rPr lang="en-US" sz="2800">
                <a:sym typeface="Symbol" pitchFamily="18" charset="2"/>
              </a:rPr>
              <a:t>v = velocity of conductor in m/s</a:t>
            </a:r>
          </a:p>
          <a:p>
            <a:pPr lvl="1">
              <a:buFontTx/>
              <a:buChar char="•"/>
            </a:pPr>
            <a:r>
              <a:rPr lang="en-US" sz="2800">
                <a:sym typeface="Symbol" pitchFamily="18" charset="2"/>
              </a:rPr>
              <a:t>l = length of conductor in m</a:t>
            </a:r>
          </a:p>
          <a:p>
            <a:pPr lvl="1">
              <a:buFontTx/>
              <a:buChar char="•"/>
            </a:pPr>
            <a:r>
              <a:rPr lang="en-US" sz="2800">
                <a:sym typeface="Symbol" pitchFamily="18" charset="2"/>
              </a:rPr>
              <a:t>show direction with x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8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8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8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8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0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609400" y="1445949"/>
            <a:ext cx="643637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600"/>
              <a:t>Whiteboards - Bvl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9600" y="2540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The wire moves to the right at 12.5 m/s.  What is the EMF generated?  Which end of the wire is the + end?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04801" y="5462324"/>
            <a:ext cx="10550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11 V , Bottom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4191000" y="1206500"/>
            <a:ext cx="23433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/>
              <a:t>B = 1.7 T</a:t>
            </a:r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1600200" y="1079500"/>
            <a:ext cx="526297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  <a:p>
            <a:r>
              <a:rPr lang="en-US"/>
              <a:t>.    .     .     .     .     .     .     .     .     .     .     .</a:t>
            </a:r>
          </a:p>
        </p:txBody>
      </p:sp>
      <p:sp>
        <p:nvSpPr>
          <p:cNvPr id="5126" name="Line 10"/>
          <p:cNvSpPr>
            <a:spLocks noChangeShapeType="1"/>
          </p:cNvSpPr>
          <p:nvPr/>
        </p:nvSpPr>
        <p:spPr bwMode="auto">
          <a:xfrm>
            <a:off x="3505200" y="1841500"/>
            <a:ext cx="0" cy="1841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2362200" y="2476501"/>
            <a:ext cx="1160895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50. cm</a:t>
            </a:r>
          </a:p>
        </p:txBody>
      </p:sp>
      <p:sp>
        <p:nvSpPr>
          <p:cNvPr id="5128" name="Line 15"/>
          <p:cNvSpPr>
            <a:spLocks noChangeShapeType="1"/>
          </p:cNvSpPr>
          <p:nvPr/>
        </p:nvSpPr>
        <p:spPr bwMode="auto">
          <a:xfrm>
            <a:off x="3657600" y="2794000"/>
            <a:ext cx="2209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9" name="Text Box 16"/>
          <p:cNvSpPr txBox="1">
            <a:spLocks noChangeArrowheads="1"/>
          </p:cNvSpPr>
          <p:nvPr/>
        </p:nvSpPr>
        <p:spPr bwMode="auto">
          <a:xfrm>
            <a:off x="6232526" y="2468563"/>
            <a:ext cx="1420582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12.5 m/s</a:t>
            </a:r>
          </a:p>
        </p:txBody>
      </p:sp>
      <p:sp>
        <p:nvSpPr>
          <p:cNvPr id="5130" name="Text Box 17"/>
          <p:cNvSpPr txBox="1">
            <a:spLocks noChangeArrowheads="1"/>
          </p:cNvSpPr>
          <p:nvPr/>
        </p:nvSpPr>
        <p:spPr bwMode="auto">
          <a:xfrm>
            <a:off x="4022725" y="3844396"/>
            <a:ext cx="184731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4235450" y="3302000"/>
            <a:ext cx="4947765" cy="2246769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 i="1">
                <a:sym typeface="Symbol" pitchFamily="18" charset="2"/>
              </a:rPr>
              <a:t></a:t>
            </a:r>
            <a:r>
              <a:rPr lang="en-US" sz="2800" i="1">
                <a:sym typeface="Symbol" pitchFamily="18" charset="2"/>
              </a:rPr>
              <a:t> = </a:t>
            </a:r>
            <a:r>
              <a:rPr lang="en-US" sz="3200" i="1">
                <a:sym typeface="Symbol" pitchFamily="18" charset="2"/>
              </a:rPr>
              <a:t>Bvl</a:t>
            </a:r>
          </a:p>
          <a:p>
            <a:r>
              <a:rPr lang="en-US" sz="5400" i="1">
                <a:sym typeface="Symbol" pitchFamily="18" charset="2"/>
              </a:rPr>
              <a:t></a:t>
            </a:r>
            <a:r>
              <a:rPr lang="en-US" sz="2800" i="1">
                <a:sym typeface="Symbol" pitchFamily="18" charset="2"/>
              </a:rPr>
              <a:t> =</a:t>
            </a:r>
            <a:r>
              <a:rPr lang="en-US" sz="3200">
                <a:sym typeface="Symbol" pitchFamily="18" charset="2"/>
              </a:rPr>
              <a:t> (1.7 T)(12.5 m/s)(.50 m)</a:t>
            </a:r>
          </a:p>
          <a:p>
            <a:r>
              <a:rPr lang="en-US" sz="3200">
                <a:sym typeface="Symbol" pitchFamily="18" charset="2"/>
              </a:rPr>
              <a:t>= 10.625 V = 11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0" grpId="0" build="p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254000"/>
            <a:ext cx="8001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How long does the wire need to be to generate a potential of 45 V from one end to the other?  What end is positive?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5462324"/>
            <a:ext cx="10887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210 m, bottom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4495801" y="1143000"/>
            <a:ext cx="37844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/>
              <a:t>B = 3.7 x 10</a:t>
            </a:r>
            <a:r>
              <a:rPr lang="en-US" sz="4400" baseline="30000"/>
              <a:t>-5</a:t>
            </a:r>
            <a:r>
              <a:rPr lang="en-US" sz="4400"/>
              <a:t> T</a:t>
            </a: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1905000" y="1748896"/>
            <a:ext cx="5230919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  <a:p>
            <a:r>
              <a:rPr lang="en-US" sz="2000">
                <a:latin typeface="Tahoma" charset="0"/>
              </a:rPr>
              <a:t>x    x    x    x    x    x    x    x    x    x    x    x</a:t>
            </a:r>
          </a:p>
        </p:txBody>
      </p:sp>
      <p:sp>
        <p:nvSpPr>
          <p:cNvPr id="6150" name="Line 9"/>
          <p:cNvSpPr>
            <a:spLocks noChangeShapeType="1"/>
          </p:cNvSpPr>
          <p:nvPr/>
        </p:nvSpPr>
        <p:spPr bwMode="auto">
          <a:xfrm>
            <a:off x="8001000" y="2349500"/>
            <a:ext cx="0" cy="12065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Line 10"/>
          <p:cNvSpPr>
            <a:spLocks noChangeShapeType="1"/>
          </p:cNvSpPr>
          <p:nvPr/>
        </p:nvSpPr>
        <p:spPr bwMode="auto">
          <a:xfrm>
            <a:off x="3962400" y="2159000"/>
            <a:ext cx="0" cy="1524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11"/>
          <p:cNvSpPr>
            <a:spLocks noChangeShapeType="1"/>
          </p:cNvSpPr>
          <p:nvPr/>
        </p:nvSpPr>
        <p:spPr bwMode="auto">
          <a:xfrm rot="10800000">
            <a:off x="2209800" y="2921000"/>
            <a:ext cx="1143000" cy="132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3" name="Text Box 12"/>
          <p:cNvSpPr txBox="1">
            <a:spLocks noChangeArrowheads="1"/>
          </p:cNvSpPr>
          <p:nvPr/>
        </p:nvSpPr>
        <p:spPr bwMode="auto">
          <a:xfrm>
            <a:off x="41275" y="2730500"/>
            <a:ext cx="1803699" cy="584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5,680 m/s</a:t>
            </a:r>
          </a:p>
        </p:txBody>
      </p:sp>
      <p:sp>
        <p:nvSpPr>
          <p:cNvPr id="6154" name="Text Box 13"/>
          <p:cNvSpPr txBox="1">
            <a:spLocks noChangeArrowheads="1"/>
          </p:cNvSpPr>
          <p:nvPr/>
        </p:nvSpPr>
        <p:spPr bwMode="auto">
          <a:xfrm>
            <a:off x="4191000" y="2603501"/>
            <a:ext cx="813043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X m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4235451" y="3571875"/>
            <a:ext cx="4794774" cy="138499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ym typeface="Symbol" pitchFamily="18" charset="2"/>
              </a:rPr>
              <a:t> = Bvl</a:t>
            </a:r>
          </a:p>
          <a:p>
            <a:r>
              <a:rPr lang="en-US" sz="2800">
                <a:sym typeface="Symbol" pitchFamily="18" charset="2"/>
              </a:rPr>
              <a:t>45 V</a:t>
            </a:r>
            <a:r>
              <a:rPr lang="en-US" sz="2800" i="1">
                <a:sym typeface="Symbol" pitchFamily="18" charset="2"/>
              </a:rPr>
              <a:t>=</a:t>
            </a:r>
            <a:r>
              <a:rPr lang="en-US" sz="2800">
                <a:sym typeface="Symbol" pitchFamily="18" charset="2"/>
              </a:rPr>
              <a:t> (</a:t>
            </a:r>
            <a:r>
              <a:rPr lang="en-US" sz="2800"/>
              <a:t>3.7 x 10</a:t>
            </a:r>
            <a:r>
              <a:rPr lang="en-US" sz="2800" baseline="30000"/>
              <a:t>-5</a:t>
            </a:r>
            <a:r>
              <a:rPr lang="en-US" sz="2800"/>
              <a:t> T</a:t>
            </a:r>
            <a:r>
              <a:rPr lang="en-US" sz="2800">
                <a:sym typeface="Symbol" pitchFamily="18" charset="2"/>
              </a:rPr>
              <a:t>)(5680 m/s)l</a:t>
            </a:r>
          </a:p>
          <a:p>
            <a:r>
              <a:rPr lang="en-US" sz="2800">
                <a:sym typeface="Symbol" pitchFamily="18" charset="2"/>
              </a:rPr>
              <a:t>l = 214.12 m = 210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5" grpId="0" build="p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09600" y="254000"/>
            <a:ext cx="8305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The wire has a potential of .215 V, and the right end is positive.  What is the magnetic field, and which direction is it?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1" y="5462324"/>
            <a:ext cx="13060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.0501 T ,into page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897564" y="1206500"/>
            <a:ext cx="166263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/>
              <a:t>B = ??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3429000" y="1333501"/>
            <a:ext cx="1340432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175. cm</a:t>
            </a:r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2286001" y="2159001"/>
            <a:ext cx="1420582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2.45 m/s</a:t>
            </a:r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4022725" y="3844396"/>
            <a:ext cx="184731" cy="46166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4235451" y="3571875"/>
            <a:ext cx="4483792" cy="1384995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ym typeface="Symbol" pitchFamily="18" charset="2"/>
              </a:rPr>
              <a:t> = Bvl</a:t>
            </a:r>
          </a:p>
          <a:p>
            <a:r>
              <a:rPr lang="en-US" sz="2800">
                <a:sym typeface="Symbol" pitchFamily="18" charset="2"/>
              </a:rPr>
              <a:t>.215 V = B(2.45 m/s)(1.75 m)</a:t>
            </a:r>
          </a:p>
          <a:p>
            <a:r>
              <a:rPr lang="en-US" sz="2800">
                <a:sym typeface="Symbol" pitchFamily="18" charset="2"/>
              </a:rPr>
              <a:t>B = 0.050145773 = .0501 T</a:t>
            </a:r>
          </a:p>
        </p:txBody>
      </p:sp>
      <p:sp>
        <p:nvSpPr>
          <p:cNvPr id="7177" name="Line 12"/>
          <p:cNvSpPr>
            <a:spLocks noChangeShapeType="1"/>
          </p:cNvSpPr>
          <p:nvPr/>
        </p:nvSpPr>
        <p:spPr bwMode="auto">
          <a:xfrm>
            <a:off x="1828800" y="1841500"/>
            <a:ext cx="4648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13"/>
          <p:cNvSpPr>
            <a:spLocks noChangeShapeType="1"/>
          </p:cNvSpPr>
          <p:nvPr/>
        </p:nvSpPr>
        <p:spPr bwMode="auto">
          <a:xfrm>
            <a:off x="4038600" y="2032000"/>
            <a:ext cx="0" cy="1206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9" grpId="0" build="p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" y="698500"/>
            <a:ext cx="9751772" cy="477053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Demos – </a:t>
            </a:r>
          </a:p>
          <a:p>
            <a:r>
              <a:rPr lang="en-US" dirty="0"/>
              <a:t>Air Track</a:t>
            </a:r>
          </a:p>
          <a:p>
            <a:r>
              <a:rPr lang="en-US" dirty="0"/>
              <a:t>Two tubes</a:t>
            </a:r>
          </a:p>
          <a:p>
            <a:r>
              <a:rPr lang="en-US" dirty="0"/>
              <a:t>Magnets and Al bar</a:t>
            </a:r>
          </a:p>
          <a:p>
            <a:r>
              <a:rPr lang="en-US" dirty="0"/>
              <a:t>triple beam balance</a:t>
            </a:r>
          </a:p>
          <a:p>
            <a:r>
              <a:rPr lang="en-US" dirty="0"/>
              <a:t>Your brain at CERN</a:t>
            </a:r>
          </a:p>
          <a:p>
            <a:r>
              <a:rPr lang="en-US" dirty="0"/>
              <a:t>Charles pouring </a:t>
            </a:r>
            <a:r>
              <a:rPr lang="en-US" dirty="0" smtClean="0"/>
              <a:t>LN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Video of </a:t>
            </a:r>
            <a:r>
              <a:rPr lang="en-US" dirty="0" err="1" smtClean="0"/>
              <a:t>Meissner</a:t>
            </a:r>
            <a:r>
              <a:rPr lang="en-US" dirty="0" smtClean="0"/>
              <a:t> effect</a:t>
            </a:r>
          </a:p>
          <a:p>
            <a:r>
              <a:rPr lang="en-US" dirty="0" smtClean="0">
                <a:hlinkClick r:id="rId2"/>
              </a:rPr>
              <a:t>http://www.youtube.com/watch?v=c3asSdngzLs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Levitation:</a:t>
            </a:r>
          </a:p>
          <a:p>
            <a:r>
              <a:rPr lang="en-US" dirty="0" smtClean="0">
                <a:hlinkClick r:id="rId3" tooltip="blocked::http://www.youtube.com/watch?feature=player_embedded&amp;v=VyOtIsnG71U"/>
              </a:rPr>
              <a:t>http://www.youtube.com/watch?feature=player_embedded&amp;v=VyOtIsnG71U</a:t>
            </a:r>
            <a:endParaRPr lang="en-US" dirty="0" smtClean="0"/>
          </a:p>
          <a:p>
            <a:endParaRPr lang="en-US" baseline="-25000" dirty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0"/>
            <a:ext cx="3991798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Eddy currents</a:t>
            </a:r>
          </a:p>
          <a:p>
            <a:r>
              <a:rPr lang="en-US" dirty="0"/>
              <a:t>magnet approaching </a:t>
            </a:r>
            <a:r>
              <a:rPr lang="en-US" dirty="0" smtClean="0"/>
              <a:t>conductor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8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8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98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98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98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98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811</Words>
  <Application>Microsoft Office PowerPoint</Application>
  <PresentationFormat>On-screen Show (16:10)</PresentationFormat>
  <Paragraphs>100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64</cp:revision>
  <dcterms:created xsi:type="dcterms:W3CDTF">2003-10-15T03:35:38Z</dcterms:created>
  <dcterms:modified xsi:type="dcterms:W3CDTF">2017-03-06T20:26:49Z</dcterms:modified>
</cp:coreProperties>
</file>