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35" d="100"/>
          <a:sy n="135" d="100"/>
        </p:scale>
        <p:origin x="-104" y="-19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3999-CD61-CA4C-9311-309E71FDB826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CEA0-E34B-0742-BE96-5C5D52341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3999-CD61-CA4C-9311-309E71FDB826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CEA0-E34B-0742-BE96-5C5D52341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3999-CD61-CA4C-9311-309E71FDB826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CEA0-E34B-0742-BE96-5C5D52341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3999-CD61-CA4C-9311-309E71FDB826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CEA0-E34B-0742-BE96-5C5D52341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3999-CD61-CA4C-9311-309E71FDB826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CEA0-E34B-0742-BE96-5C5D52341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3999-CD61-CA4C-9311-309E71FDB826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CEA0-E34B-0742-BE96-5C5D52341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3999-CD61-CA4C-9311-309E71FDB826}" type="datetimeFigureOut">
              <a:rPr lang="en-US" smtClean="0"/>
              <a:t>3/2/17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CEA0-E34B-0742-BE96-5C5D52341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3999-CD61-CA4C-9311-309E71FDB826}" type="datetimeFigureOut">
              <a:rPr lang="en-US" smtClean="0"/>
              <a:t>3/2/17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CEA0-E34B-0742-BE96-5C5D52341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3999-CD61-CA4C-9311-309E71FDB826}" type="datetimeFigureOut">
              <a:rPr lang="en-US" smtClean="0"/>
              <a:t>3/2/17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CEA0-E34B-0742-BE96-5C5D52341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3999-CD61-CA4C-9311-309E71FDB826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CEA0-E34B-0742-BE96-5C5D52341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3999-CD61-CA4C-9311-309E71FDB826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CEA0-E34B-0742-BE96-5C5D52341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83999-CD61-CA4C-9311-309E71FDB826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4CEA0-E34B-0742-BE96-5C5D523419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Definition of an Ampere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0" y="38101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What is the force on the wire to the right?  Each wire is carrying 1.0 A of current, and they are 1.0 </a:t>
            </a:r>
            <a:r>
              <a:rPr lang="en-US" sz="2400" dirty="0" err="1">
                <a:latin typeface="Times New Roman"/>
                <a:cs typeface="Times New Roman"/>
              </a:rPr>
              <a:t>m</a:t>
            </a:r>
            <a:r>
              <a:rPr lang="en-US" sz="2400" dirty="0">
                <a:latin typeface="Times New Roman"/>
                <a:cs typeface="Times New Roman"/>
              </a:rPr>
              <a:t> long, and 1.0 </a:t>
            </a:r>
            <a:r>
              <a:rPr lang="en-US" sz="2400" dirty="0" err="1">
                <a:latin typeface="Times New Roman"/>
                <a:cs typeface="Times New Roman"/>
              </a:rPr>
              <a:t>m</a:t>
            </a:r>
            <a:r>
              <a:rPr lang="en-US" sz="2400" dirty="0">
                <a:latin typeface="Times New Roman"/>
                <a:cs typeface="Times New Roman"/>
              </a:rPr>
              <a:t> apart.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04803" y="5295901"/>
            <a:ext cx="9826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2x10</a:t>
            </a:r>
            <a:r>
              <a:rPr lang="en-US" sz="1200" baseline="30000" dirty="0"/>
              <a:t>-7</a:t>
            </a:r>
            <a:r>
              <a:rPr lang="en-US" sz="1200" dirty="0"/>
              <a:t> N, left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57201" y="3175001"/>
            <a:ext cx="7371554" cy="178510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/>
            <a:r>
              <a:rPr lang="en-US" sz="3200"/>
              <a:t>F = </a:t>
            </a:r>
            <a:r>
              <a:rPr lang="en-US" sz="3200">
                <a:sym typeface="Symbol" pitchFamily="18" charset="2"/>
              </a:rPr>
              <a:t> </a:t>
            </a:r>
            <a:r>
              <a:rPr lang="en-US" sz="3200" u="sng">
                <a:sym typeface="Symbol" pitchFamily="18" charset="2"/>
              </a:rPr>
              <a:t></a:t>
            </a:r>
            <a:r>
              <a:rPr lang="en-US" sz="3200" baseline="-25000">
                <a:sym typeface="Symbol" pitchFamily="18" charset="2"/>
              </a:rPr>
              <a:t>o</a:t>
            </a:r>
            <a:r>
              <a:rPr lang="en-US" sz="2800" u="sng"/>
              <a:t>I</a:t>
            </a:r>
            <a:r>
              <a:rPr lang="en-US" sz="2800" baseline="-25000"/>
              <a:t>1</a:t>
            </a:r>
            <a:r>
              <a:rPr lang="en-US" sz="2800"/>
              <a:t>I</a:t>
            </a:r>
            <a:r>
              <a:rPr lang="en-US" sz="2800" baseline="-25000"/>
              <a:t>2</a:t>
            </a:r>
            <a:r>
              <a:rPr lang="en-US" sz="2800" u="sng"/>
              <a:t>l</a:t>
            </a:r>
            <a:endParaRPr lang="en-US" sz="3200" u="sng">
              <a:sym typeface="Symbol" pitchFamily="18" charset="2"/>
            </a:endParaRPr>
          </a:p>
          <a:p>
            <a:pPr lvl="2"/>
            <a:r>
              <a:rPr lang="en-US" sz="3200">
                <a:sym typeface="Symbol" pitchFamily="18" charset="2"/>
              </a:rPr>
              <a:t>     2r</a:t>
            </a:r>
          </a:p>
          <a:p>
            <a:r>
              <a:rPr lang="en-US" sz="2800"/>
              <a:t>I</a:t>
            </a:r>
            <a:r>
              <a:rPr lang="en-US" sz="2800" baseline="-25000"/>
              <a:t>1</a:t>
            </a:r>
            <a:r>
              <a:rPr lang="en-US" sz="2800"/>
              <a:t> = 1.0 A, I</a:t>
            </a:r>
            <a:r>
              <a:rPr lang="en-US" sz="2800" baseline="-25000"/>
              <a:t>2</a:t>
            </a:r>
            <a:r>
              <a:rPr lang="en-US" sz="2800"/>
              <a:t> = 1.0 A, </a:t>
            </a:r>
            <a:r>
              <a:rPr lang="en-US" sz="2800">
                <a:sym typeface="Symbol" pitchFamily="18" charset="2"/>
              </a:rPr>
              <a:t></a:t>
            </a:r>
            <a:r>
              <a:rPr lang="en-US" sz="2800" baseline="-25000">
                <a:sym typeface="Symbol" pitchFamily="18" charset="2"/>
              </a:rPr>
              <a:t>o</a:t>
            </a:r>
            <a:r>
              <a:rPr lang="en-US" sz="2800">
                <a:sym typeface="Symbol" pitchFamily="18" charset="2"/>
              </a:rPr>
              <a:t> = 4 x 10</a:t>
            </a:r>
            <a:r>
              <a:rPr lang="en-US" sz="2800" baseline="30000">
                <a:sym typeface="Symbol" pitchFamily="18" charset="2"/>
              </a:rPr>
              <a:t>-7</a:t>
            </a:r>
            <a:r>
              <a:rPr lang="en-US" sz="2800">
                <a:sym typeface="Symbol" pitchFamily="18" charset="2"/>
              </a:rPr>
              <a:t> Tm/A, r = 1.0 m</a:t>
            </a:r>
          </a:p>
          <a:p>
            <a:r>
              <a:rPr lang="en-US"/>
              <a:t>F = 2.0E-07</a:t>
            </a: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V="1">
            <a:off x="2514600" y="1270000"/>
            <a:ext cx="0" cy="1714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V="1">
            <a:off x="4419600" y="1270000"/>
            <a:ext cx="0" cy="1714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746128" y="142876"/>
            <a:ext cx="7940675" cy="45243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>
                <a:latin typeface="Times New Roman"/>
                <a:cs typeface="Times New Roman"/>
              </a:rPr>
              <a:t>Definition of an ampere:</a:t>
            </a:r>
          </a:p>
          <a:p>
            <a:endParaRPr lang="en-US" sz="3200" dirty="0">
              <a:latin typeface="Times New Roman"/>
              <a:cs typeface="Times New Roman"/>
            </a:endParaRPr>
          </a:p>
          <a:p>
            <a:r>
              <a:rPr lang="en-US" sz="3200" dirty="0">
                <a:latin typeface="Times New Roman"/>
                <a:cs typeface="Times New Roman"/>
              </a:rPr>
              <a:t>An </a:t>
            </a:r>
            <a:r>
              <a:rPr lang="en-US" sz="3200" b="1" dirty="0">
                <a:latin typeface="Times New Roman"/>
                <a:cs typeface="Times New Roman"/>
              </a:rPr>
              <a:t>ampere</a:t>
            </a:r>
            <a:r>
              <a:rPr lang="en-US" sz="3200" dirty="0">
                <a:latin typeface="Times New Roman"/>
                <a:cs typeface="Times New Roman"/>
              </a:rPr>
              <a:t> is defined as the current flowing in each of two long, straight and parallel wires exactly one meter apart so that there is a force of exactly 2 </a:t>
            </a:r>
            <a:r>
              <a:rPr lang="en-US" sz="3200" dirty="0" err="1">
                <a:latin typeface="Times New Roman"/>
                <a:cs typeface="Times New Roman"/>
              </a:rPr>
              <a:t>x</a:t>
            </a:r>
            <a:r>
              <a:rPr lang="en-US" sz="3200" dirty="0">
                <a:latin typeface="Times New Roman"/>
                <a:cs typeface="Times New Roman"/>
              </a:rPr>
              <a:t> 10</a:t>
            </a:r>
            <a:r>
              <a:rPr lang="en-US" sz="3200" baseline="30000" dirty="0">
                <a:latin typeface="Times New Roman"/>
                <a:cs typeface="Times New Roman"/>
              </a:rPr>
              <a:t>-7</a:t>
            </a:r>
            <a:r>
              <a:rPr lang="en-US" sz="3200" dirty="0">
                <a:latin typeface="Times New Roman"/>
                <a:cs typeface="Times New Roman"/>
              </a:rPr>
              <a:t> N per meter of length acting on the wires.</a:t>
            </a:r>
          </a:p>
          <a:p>
            <a:endParaRPr lang="en-US" sz="3200" dirty="0">
              <a:latin typeface="Times New Roman"/>
              <a:cs typeface="Times New Roman"/>
            </a:endParaRPr>
          </a:p>
          <a:p>
            <a:r>
              <a:rPr lang="en-US" sz="3200" dirty="0">
                <a:latin typeface="Times New Roman"/>
                <a:cs typeface="Times New Roman"/>
              </a:rPr>
              <a:t>A coulomb is an Amp Second.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190501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One last thing – This is Maxwell’s 4</a:t>
            </a:r>
            <a:r>
              <a:rPr lang="en-US" sz="2400" baseline="30000" dirty="0" smtClean="0">
                <a:latin typeface="Times New Roman"/>
                <a:cs typeface="Times New Roman"/>
              </a:rPr>
              <a:t>th</a:t>
            </a:r>
            <a:r>
              <a:rPr lang="en-US" sz="2400" dirty="0" smtClean="0">
                <a:latin typeface="Times New Roman"/>
                <a:cs typeface="Times New Roman"/>
              </a:rPr>
              <a:t> law with an interesting twist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B fields</a:t>
            </a:r>
            <a:r>
              <a:rPr lang="en-US" sz="2400" dirty="0" smtClean="0">
                <a:latin typeface="Times New Roman"/>
                <a:cs typeface="Times New Roman"/>
              </a:rPr>
              <a:t> encircle </a:t>
            </a:r>
            <a:r>
              <a:rPr lang="en-US" sz="2400" dirty="0" smtClean="0">
                <a:latin typeface="Times New Roman"/>
                <a:cs typeface="Times New Roman"/>
              </a:rPr>
              <a:t>moving charge:</a:t>
            </a:r>
          </a:p>
          <a:p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371600" y="2159000"/>
            <a:ext cx="4343400" cy="24130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5" name="Group 7"/>
          <p:cNvGrpSpPr/>
          <p:nvPr/>
        </p:nvGrpSpPr>
        <p:grpSpPr>
          <a:xfrm>
            <a:off x="3429000" y="4294188"/>
            <a:ext cx="304800" cy="571500"/>
            <a:chOff x="7162800" y="2667000"/>
            <a:chExt cx="304800" cy="685800"/>
          </a:xfrm>
        </p:grpSpPr>
        <p:sp>
          <p:nvSpPr>
            <p:cNvPr id="4" name="Rectangle 3"/>
            <p:cNvSpPr/>
            <p:nvPr/>
          </p:nvSpPr>
          <p:spPr bwMode="auto">
            <a:xfrm>
              <a:off x="7162800" y="2667000"/>
              <a:ext cx="304800" cy="609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solidFill>
                  <a:schemeClr val="bg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>
              <a:off x="7162800" y="2667000"/>
              <a:ext cx="0" cy="6858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467600" y="2667000"/>
              <a:ext cx="0" cy="6858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" name="Rectangle 8"/>
          <p:cNvSpPr/>
          <p:nvPr/>
        </p:nvSpPr>
        <p:spPr bwMode="auto">
          <a:xfrm>
            <a:off x="5562600" y="3175000"/>
            <a:ext cx="304800" cy="635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R</a:t>
            </a:r>
          </a:p>
        </p:txBody>
      </p:sp>
      <p:grpSp>
        <p:nvGrpSpPr>
          <p:cNvPr id="8" name="Group 21"/>
          <p:cNvGrpSpPr/>
          <p:nvPr/>
        </p:nvGrpSpPr>
        <p:grpSpPr>
          <a:xfrm>
            <a:off x="3429000" y="1889125"/>
            <a:ext cx="152400" cy="571500"/>
            <a:chOff x="3429000" y="2266950"/>
            <a:chExt cx="152400" cy="68580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3429000" y="2286000"/>
              <a:ext cx="152400" cy="59055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solidFill>
                  <a:schemeClr val="bg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3429000" y="2486025"/>
              <a:ext cx="0" cy="21907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3581400" y="2266950"/>
              <a:ext cx="0" cy="6858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" name="Group 22"/>
          <p:cNvGrpSpPr/>
          <p:nvPr/>
        </p:nvGrpSpPr>
        <p:grpSpPr>
          <a:xfrm>
            <a:off x="4171950" y="1960562"/>
            <a:ext cx="704850" cy="254000"/>
            <a:chOff x="4171950" y="2352675"/>
            <a:chExt cx="704850" cy="3048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4191000" y="2352675"/>
              <a:ext cx="685800" cy="304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 flipV="1">
              <a:off x="4171950" y="2447925"/>
              <a:ext cx="685800" cy="14287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4857750" y="2438400"/>
              <a:ext cx="0" cy="762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159</Words>
  <Application>Microsoft Macintosh PowerPoint</Application>
  <PresentationFormat>On-screen Show (16:10)</PresentationFormat>
  <Paragraphs>16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Definition of an Ampere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 of an Ampere</dc:title>
  <dc:creator>Chris</dc:creator>
  <cp:lastModifiedBy>Chris</cp:lastModifiedBy>
  <cp:revision>1</cp:revision>
  <dcterms:created xsi:type="dcterms:W3CDTF">2017-03-02T17:15:11Z</dcterms:created>
  <dcterms:modified xsi:type="dcterms:W3CDTF">2017-03-02T17:18:02Z</dcterms:modified>
</cp:coreProperties>
</file>