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65" r:id="rId2"/>
    <p:sldId id="287" r:id="rId3"/>
    <p:sldId id="289" r:id="rId4"/>
    <p:sldId id="310" r:id="rId5"/>
    <p:sldId id="307" r:id="rId6"/>
    <p:sldId id="308" r:id="rId7"/>
    <p:sldId id="309" r:id="rId8"/>
    <p:sldId id="291" r:id="rId9"/>
    <p:sldId id="292" r:id="rId10"/>
    <p:sldId id="293" r:id="rId11"/>
    <p:sldId id="294" r:id="rId12"/>
    <p:sldId id="295" r:id="rId13"/>
    <p:sldId id="304" r:id="rId14"/>
    <p:sldId id="305" r:id="rId15"/>
    <p:sldId id="306" r:id="rId16"/>
    <p:sldId id="298" r:id="rId17"/>
    <p:sldId id="299" r:id="rId18"/>
    <p:sldId id="302" r:id="rId19"/>
    <p:sldId id="300" r:id="rId20"/>
    <p:sldId id="301" r:id="rId21"/>
    <p:sldId id="303" r:id="rId22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 autoAdjust="0"/>
    <p:restoredTop sz="94645" autoAdjust="0"/>
  </p:normalViewPr>
  <p:slideViewPr>
    <p:cSldViewPr>
      <p:cViewPr>
        <p:scale>
          <a:sx n="57" d="100"/>
          <a:sy n="57" d="100"/>
        </p:scale>
        <p:origin x="-2352" y="-168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E50CA-2FC2-4CDF-AF56-A548ADBDF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4E096-26A4-4EAF-9EA1-9EB63692A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91C8E-C294-4216-9820-7EFA0DEB9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42405-D8C6-4CE4-85AC-44855B5C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A26B5-CD14-494A-8A59-EFAE5B6E2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D093D-0D7D-40A1-9CE6-10F55DD66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D2D02-39B2-4353-8074-2F16DEDEE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0BA23-CAAA-439D-9FF3-2A1796EF9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35D8C-E194-4A52-B61C-CCB3A348D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8C9CC-0C6E-47C3-8134-EA83C94FC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2BF4C-66FB-47C3-A1EE-FEB3CEC07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>
              <a:defRPr/>
            </a:pPr>
            <a:fld id="{AE740627-FBE2-46E7-9A49-C3A733151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355726" y="460375"/>
            <a:ext cx="476965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aseline="0"/>
              <a:t>Forces on Charged particles</a:t>
            </a:r>
          </a:p>
          <a:p>
            <a:pPr lvl="1">
              <a:buFontTx/>
              <a:buChar char="•"/>
            </a:pPr>
            <a:r>
              <a:rPr lang="en-US" sz="3200" baseline="0"/>
              <a:t>Derivation</a:t>
            </a:r>
          </a:p>
          <a:p>
            <a:pPr lvl="1">
              <a:buFontTx/>
              <a:buChar char="•"/>
            </a:pPr>
            <a:r>
              <a:rPr lang="en-US" sz="3200" baseline="0"/>
              <a:t>Example</a:t>
            </a:r>
          </a:p>
          <a:p>
            <a:pPr lvl="1">
              <a:buFontTx/>
              <a:buChar char="•"/>
            </a:pPr>
            <a:r>
              <a:rPr lang="en-US" sz="3200" baseline="0"/>
              <a:t>Whiteboards</a:t>
            </a:r>
          </a:p>
          <a:p>
            <a:pPr lvl="1">
              <a:buFontTx/>
              <a:buChar char="•"/>
            </a:pPr>
            <a:r>
              <a:rPr lang="en-US" sz="3200" baseline="0"/>
              <a:t>Motion in a circle</a:t>
            </a:r>
          </a:p>
          <a:p>
            <a:pPr lvl="1">
              <a:buFontTx/>
              <a:buChar char="•"/>
            </a:pPr>
            <a:r>
              <a:rPr lang="en-US" sz="3200" baseline="0"/>
              <a:t>Direction</a:t>
            </a:r>
          </a:p>
          <a:p>
            <a:pPr lvl="1">
              <a:buFontTx/>
              <a:buChar char="•"/>
            </a:pPr>
            <a:r>
              <a:rPr lang="en-US" sz="3200" baseline="0"/>
              <a:t>Northern Lights</a:t>
            </a:r>
          </a:p>
          <a:p>
            <a:pPr lvl="1">
              <a:buFontTx/>
              <a:buChar char="•"/>
            </a:pPr>
            <a:r>
              <a:rPr lang="en-US" sz="3200" baseline="0"/>
              <a:t>Whiteboards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10800000">
            <a:off x="5334000" y="2667000"/>
            <a:ext cx="2679700" cy="2095500"/>
            <a:chOff x="376" y="816"/>
            <a:chExt cx="1688" cy="1584"/>
          </a:xfrm>
        </p:grpSpPr>
        <p:grpSp>
          <p:nvGrpSpPr>
            <p:cNvPr id="8202" name="Group 3"/>
            <p:cNvGrpSpPr>
              <a:grpSpLocks/>
            </p:cNvGrpSpPr>
            <p:nvPr/>
          </p:nvGrpSpPr>
          <p:grpSpPr bwMode="auto">
            <a:xfrm>
              <a:off x="376" y="816"/>
              <a:ext cx="1688" cy="1584"/>
              <a:chOff x="376" y="2544"/>
              <a:chExt cx="1688" cy="1584"/>
            </a:xfrm>
          </p:grpSpPr>
          <p:sp>
            <p:nvSpPr>
              <p:cNvPr id="8205" name="Oval 4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296" cy="129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6" name="Rectangle 5"/>
              <p:cNvSpPr>
                <a:spLocks noChangeArrowheads="1"/>
              </p:cNvSpPr>
              <p:nvPr/>
            </p:nvSpPr>
            <p:spPr bwMode="auto">
              <a:xfrm>
                <a:off x="376" y="2544"/>
                <a:ext cx="1056" cy="1584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03" name="Line 6"/>
            <p:cNvSpPr>
              <a:spLocks noChangeShapeType="1"/>
            </p:cNvSpPr>
            <p:nvPr/>
          </p:nvSpPr>
          <p:spPr bwMode="auto">
            <a:xfrm flipV="1">
              <a:off x="1440" y="849"/>
              <a:ext cx="192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Line 7"/>
            <p:cNvSpPr>
              <a:spLocks noChangeShapeType="1"/>
            </p:cNvSpPr>
            <p:nvPr/>
          </p:nvSpPr>
          <p:spPr bwMode="auto">
            <a:xfrm>
              <a:off x="1440" y="960"/>
              <a:ext cx="111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381000" y="254001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/>
              <a:t>What is the path of the electron in the B field?</a:t>
            </a: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304800" y="5462324"/>
            <a:ext cx="5693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aseline="0">
                <a:sym typeface="Symbol" pitchFamily="18" charset="2"/>
              </a:rPr>
              <a:t>ACW</a:t>
            </a:r>
          </a:p>
        </p:txBody>
      </p:sp>
      <p:grpSp>
        <p:nvGrpSpPr>
          <p:cNvPr id="8197" name="Group 10"/>
          <p:cNvGrpSpPr>
            <a:grpSpLocks/>
          </p:cNvGrpSpPr>
          <p:nvPr/>
        </p:nvGrpSpPr>
        <p:grpSpPr bwMode="auto">
          <a:xfrm rot="10800000">
            <a:off x="6477000" y="2831042"/>
            <a:ext cx="1403350" cy="63500"/>
            <a:chOff x="4320" y="2304"/>
            <a:chExt cx="884" cy="48"/>
          </a:xfrm>
        </p:grpSpPr>
        <p:sp>
          <p:nvSpPr>
            <p:cNvPr id="8200" name="Oval 11"/>
            <p:cNvSpPr>
              <a:spLocks noChangeArrowheads="1"/>
            </p:cNvSpPr>
            <p:nvPr/>
          </p:nvSpPr>
          <p:spPr bwMode="auto">
            <a:xfrm>
              <a:off x="4320" y="2304"/>
              <a:ext cx="48" cy="4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Line 12"/>
            <p:cNvSpPr>
              <a:spLocks noChangeShapeType="1"/>
            </p:cNvSpPr>
            <p:nvPr/>
          </p:nvSpPr>
          <p:spPr bwMode="auto">
            <a:xfrm>
              <a:off x="4388" y="2334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7467600" y="2386542"/>
            <a:ext cx="42376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/>
              <a:t>e-</a:t>
            </a:r>
          </a:p>
        </p:txBody>
      </p:sp>
      <p:sp>
        <p:nvSpPr>
          <p:cNvPr id="8199" name="Text Box 14"/>
          <p:cNvSpPr txBox="1">
            <a:spLocks noChangeArrowheads="1"/>
          </p:cNvSpPr>
          <p:nvPr/>
        </p:nvSpPr>
        <p:spPr bwMode="auto">
          <a:xfrm>
            <a:off x="2133600" y="762000"/>
            <a:ext cx="4339650" cy="56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/>
              <a:t>.    .     .     .     .     .     .     .     .     .     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3798359" y="1256242"/>
            <a:ext cx="2233083" cy="2514600"/>
            <a:chOff x="376" y="816"/>
            <a:chExt cx="1688" cy="1584"/>
          </a:xfrm>
        </p:grpSpPr>
        <p:grpSp>
          <p:nvGrpSpPr>
            <p:cNvPr id="9226" name="Group 3"/>
            <p:cNvGrpSpPr>
              <a:grpSpLocks/>
            </p:cNvGrpSpPr>
            <p:nvPr/>
          </p:nvGrpSpPr>
          <p:grpSpPr bwMode="auto">
            <a:xfrm>
              <a:off x="376" y="816"/>
              <a:ext cx="1688" cy="1584"/>
              <a:chOff x="376" y="2544"/>
              <a:chExt cx="1688" cy="1584"/>
            </a:xfrm>
          </p:grpSpPr>
          <p:sp>
            <p:nvSpPr>
              <p:cNvPr id="9229" name="Oval 4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296" cy="129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0" name="Rectangle 5"/>
              <p:cNvSpPr>
                <a:spLocks noChangeArrowheads="1"/>
              </p:cNvSpPr>
              <p:nvPr/>
            </p:nvSpPr>
            <p:spPr bwMode="auto">
              <a:xfrm>
                <a:off x="376" y="2544"/>
                <a:ext cx="1056" cy="1584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27" name="Line 6"/>
            <p:cNvSpPr>
              <a:spLocks noChangeShapeType="1"/>
            </p:cNvSpPr>
            <p:nvPr/>
          </p:nvSpPr>
          <p:spPr bwMode="auto">
            <a:xfrm flipV="1">
              <a:off x="1440" y="849"/>
              <a:ext cx="192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7"/>
            <p:cNvSpPr>
              <a:spLocks noChangeShapeType="1"/>
            </p:cNvSpPr>
            <p:nvPr/>
          </p:nvSpPr>
          <p:spPr bwMode="auto">
            <a:xfrm>
              <a:off x="1440" y="960"/>
              <a:ext cx="111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381000" y="254001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/>
              <a:t>What is the path of the proton in the B field?</a:t>
            </a: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304800" y="5462324"/>
            <a:ext cx="5693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aseline="0">
                <a:sym typeface="Symbol" pitchFamily="18" charset="2"/>
              </a:rPr>
              <a:t>ACW</a:t>
            </a:r>
          </a:p>
        </p:txBody>
      </p:sp>
      <p:grpSp>
        <p:nvGrpSpPr>
          <p:cNvPr id="9221" name="Group 10"/>
          <p:cNvGrpSpPr>
            <a:grpSpLocks/>
          </p:cNvGrpSpPr>
          <p:nvPr/>
        </p:nvGrpSpPr>
        <p:grpSpPr bwMode="auto">
          <a:xfrm rot="5400000">
            <a:off x="3339571" y="2107671"/>
            <a:ext cx="1169458" cy="76200"/>
            <a:chOff x="4320" y="2304"/>
            <a:chExt cx="884" cy="48"/>
          </a:xfrm>
        </p:grpSpPr>
        <p:sp>
          <p:nvSpPr>
            <p:cNvPr id="9224" name="Oval 11"/>
            <p:cNvSpPr>
              <a:spLocks noChangeArrowheads="1"/>
            </p:cNvSpPr>
            <p:nvPr/>
          </p:nvSpPr>
          <p:spPr bwMode="auto">
            <a:xfrm>
              <a:off x="4320" y="2304"/>
              <a:ext cx="48" cy="4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Line 12"/>
            <p:cNvSpPr>
              <a:spLocks noChangeShapeType="1"/>
            </p:cNvSpPr>
            <p:nvPr/>
          </p:nvSpPr>
          <p:spPr bwMode="auto">
            <a:xfrm>
              <a:off x="4388" y="2334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3276600" y="1397000"/>
            <a:ext cx="51212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/>
              <a:t>p+</a:t>
            </a:r>
          </a:p>
        </p:txBody>
      </p:sp>
      <p:sp>
        <p:nvSpPr>
          <p:cNvPr id="9223" name="Text Box 15"/>
          <p:cNvSpPr txBox="1">
            <a:spLocks noChangeArrowheads="1"/>
          </p:cNvSpPr>
          <p:nvPr/>
        </p:nvSpPr>
        <p:spPr bwMode="auto">
          <a:xfrm>
            <a:off x="1524000" y="2667001"/>
            <a:ext cx="523512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0">
                <a:latin typeface="Tahoma" charset="0"/>
              </a:rPr>
              <a:t>x    x    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    x    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828800" y="2794000"/>
            <a:ext cx="2679700" cy="2095500"/>
            <a:chOff x="376" y="2112"/>
            <a:chExt cx="1688" cy="1584"/>
          </a:xfrm>
        </p:grpSpPr>
        <p:grpSp>
          <p:nvGrpSpPr>
            <p:cNvPr id="10250" name="Group 16"/>
            <p:cNvGrpSpPr>
              <a:grpSpLocks/>
            </p:cNvGrpSpPr>
            <p:nvPr/>
          </p:nvGrpSpPr>
          <p:grpSpPr bwMode="auto">
            <a:xfrm>
              <a:off x="376" y="2112"/>
              <a:ext cx="1688" cy="1584"/>
              <a:chOff x="376" y="2544"/>
              <a:chExt cx="1688" cy="1584"/>
            </a:xfrm>
          </p:grpSpPr>
          <p:sp>
            <p:nvSpPr>
              <p:cNvPr id="10253" name="Oval 17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296" cy="129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4" name="Rectangle 18"/>
              <p:cNvSpPr>
                <a:spLocks noChangeArrowheads="1"/>
              </p:cNvSpPr>
              <p:nvPr/>
            </p:nvSpPr>
            <p:spPr bwMode="auto">
              <a:xfrm>
                <a:off x="376" y="2544"/>
                <a:ext cx="1056" cy="1584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1" name="Line 19"/>
            <p:cNvSpPr>
              <a:spLocks noChangeShapeType="1"/>
            </p:cNvSpPr>
            <p:nvPr/>
          </p:nvSpPr>
          <p:spPr bwMode="auto">
            <a:xfrm flipV="1">
              <a:off x="1440" y="3360"/>
              <a:ext cx="19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20"/>
            <p:cNvSpPr>
              <a:spLocks noChangeShapeType="1"/>
            </p:cNvSpPr>
            <p:nvPr/>
          </p:nvSpPr>
          <p:spPr bwMode="auto">
            <a:xfrm>
              <a:off x="1440" y="3552"/>
              <a:ext cx="240" cy="1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381000" y="254001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/>
              <a:t>What is the path of the electron in the B field?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304801" y="5462324"/>
            <a:ext cx="4411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aseline="0">
                <a:sym typeface="Symbol" pitchFamily="18" charset="2"/>
              </a:rPr>
              <a:t>CW</a:t>
            </a:r>
          </a:p>
        </p:txBody>
      </p:sp>
      <p:grpSp>
        <p:nvGrpSpPr>
          <p:cNvPr id="10245" name="Group 10"/>
          <p:cNvGrpSpPr>
            <a:grpSpLocks/>
          </p:cNvGrpSpPr>
          <p:nvPr/>
        </p:nvGrpSpPr>
        <p:grpSpPr bwMode="auto">
          <a:xfrm>
            <a:off x="1981200" y="2921000"/>
            <a:ext cx="1403350" cy="63500"/>
            <a:chOff x="4320" y="2304"/>
            <a:chExt cx="884" cy="48"/>
          </a:xfrm>
        </p:grpSpPr>
        <p:sp>
          <p:nvSpPr>
            <p:cNvPr id="10248" name="Oval 11"/>
            <p:cNvSpPr>
              <a:spLocks noChangeArrowheads="1"/>
            </p:cNvSpPr>
            <p:nvPr/>
          </p:nvSpPr>
          <p:spPr bwMode="auto">
            <a:xfrm>
              <a:off x="4320" y="2304"/>
              <a:ext cx="48" cy="4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Line 12"/>
            <p:cNvSpPr>
              <a:spLocks noChangeShapeType="1"/>
            </p:cNvSpPr>
            <p:nvPr/>
          </p:nvSpPr>
          <p:spPr bwMode="auto">
            <a:xfrm>
              <a:off x="4388" y="2334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6" name="Text Box 13"/>
          <p:cNvSpPr txBox="1">
            <a:spLocks noChangeArrowheads="1"/>
          </p:cNvSpPr>
          <p:nvPr/>
        </p:nvSpPr>
        <p:spPr bwMode="auto">
          <a:xfrm>
            <a:off x="1752600" y="2476500"/>
            <a:ext cx="42376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/>
              <a:t>e-</a:t>
            </a:r>
          </a:p>
        </p:txBody>
      </p:sp>
      <p:sp>
        <p:nvSpPr>
          <p:cNvPr id="10247" name="Text Box 14"/>
          <p:cNvSpPr txBox="1">
            <a:spLocks noChangeArrowheads="1"/>
          </p:cNvSpPr>
          <p:nvPr/>
        </p:nvSpPr>
        <p:spPr bwMode="auto">
          <a:xfrm>
            <a:off x="3540126" y="875771"/>
            <a:ext cx="433995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0">
                <a:latin typeface="Tahoma" charset="0"/>
              </a:rPr>
              <a:t>x    x    x    x    x    x    x    x    x    x    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  <a:p>
            <a:r>
              <a:rPr lang="en-US" sz="2000" baseline="0">
                <a:latin typeface="Tahoma" charset="0"/>
              </a:rPr>
              <a:t>x    x    x    x    x    x    x    x    x    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234282"/>
            <a:ext cx="5429250" cy="3246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51959"/>
            <a:ext cx="7315200" cy="409707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016000"/>
            <a:ext cx="5638800" cy="289454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381000" y="4000500"/>
            <a:ext cx="8205788" cy="1200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aseline="0">
                <a:sym typeface="Symbol" pitchFamily="18" charset="2"/>
              </a:rPr>
              <a:t>Superconducting magnets</a:t>
            </a:r>
          </a:p>
          <a:p>
            <a:r>
              <a:rPr lang="en-US" baseline="0">
                <a:sym typeface="Symbol" pitchFamily="18" charset="2"/>
              </a:rPr>
              <a:t>Energy of particles</a:t>
            </a:r>
          </a:p>
          <a:p>
            <a:r>
              <a:rPr lang="en-US" baseline="0">
                <a:sym typeface="Symbol" pitchFamily="18" charset="2"/>
              </a:rPr>
              <a:t>Why we have particle accelerators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431925" y="500063"/>
            <a:ext cx="3395280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/>
              <a:t>Earth’s Magnetic field</a:t>
            </a:r>
          </a:p>
        </p:txBody>
      </p:sp>
      <p:pic>
        <p:nvPicPr>
          <p:cNvPr id="19459" name="Picture 3" descr="FG20_19"/>
          <p:cNvPicPr>
            <a:picLocks noChangeAspect="1" noChangeArrowheads="1"/>
          </p:cNvPicPr>
          <p:nvPr/>
        </p:nvPicPr>
        <p:blipFill>
          <a:blip r:embed="rId2" cstate="print"/>
          <a:srcRect l="28006" t="20000" r="24985" b="14000"/>
          <a:stretch>
            <a:fillRect/>
          </a:stretch>
        </p:blipFill>
        <p:spPr bwMode="auto">
          <a:xfrm>
            <a:off x="914400" y="1143000"/>
            <a:ext cx="4800600" cy="374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5764214" y="444500"/>
            <a:ext cx="2922587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aseline="0"/>
              <a:t>Explain angle to B-Field</a:t>
            </a:r>
          </a:p>
          <a:p>
            <a:r>
              <a:rPr lang="en-US" sz="1800" baseline="0"/>
              <a:t>(vertical B field, velocity angled upward)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http://www.geo.mtu.edu/weather/aurora/images/aurora/jan.curtis/images/janc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1"/>
            <a:ext cx="8077200" cy="493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1695979"/>
            <a:ext cx="914400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1507" name="Picture 5" descr="http://www.extremeinstability.com/stormpics/a2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422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http://www.geo.mtu.edu/weather/aurora/images/aurora/jan.curtis/images/janc_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315200" cy="508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81000" y="63500"/>
            <a:ext cx="8205788" cy="52629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 dirty="0"/>
              <a:t>Recall</a:t>
            </a:r>
          </a:p>
          <a:p>
            <a:r>
              <a:rPr lang="en-US" sz="2800" baseline="0" dirty="0"/>
              <a:t>F = </a:t>
            </a:r>
            <a:r>
              <a:rPr lang="en-US" sz="2800" baseline="0" dirty="0" err="1"/>
              <a:t>IlBsin</a:t>
            </a:r>
            <a:r>
              <a:rPr lang="en-US" sz="2800" baseline="0" dirty="0" err="1">
                <a:sym typeface="Symbol" pitchFamily="18" charset="2"/>
              </a:rPr>
              <a:t></a:t>
            </a:r>
            <a:endParaRPr lang="en-US" sz="2800" baseline="0" dirty="0">
              <a:sym typeface="Symbol" pitchFamily="18" charset="2"/>
            </a:endParaRPr>
          </a:p>
          <a:p>
            <a:endParaRPr lang="en-US" sz="2800" baseline="0" dirty="0">
              <a:sym typeface="Symbol" pitchFamily="18" charset="2"/>
            </a:endParaRPr>
          </a:p>
          <a:p>
            <a:r>
              <a:rPr lang="en-US" sz="2800" baseline="0" dirty="0">
                <a:sym typeface="Symbol" pitchFamily="18" charset="2"/>
              </a:rPr>
              <a:t>Derive </a:t>
            </a:r>
          </a:p>
          <a:p>
            <a:r>
              <a:rPr lang="en-US" sz="2800" baseline="0" dirty="0">
                <a:sym typeface="Symbol" pitchFamily="18" charset="2"/>
              </a:rPr>
              <a:t>F = </a:t>
            </a:r>
            <a:r>
              <a:rPr lang="en-US" sz="2800" baseline="0" dirty="0" err="1">
                <a:sym typeface="Symbol" pitchFamily="18" charset="2"/>
              </a:rPr>
              <a:t>qvB</a:t>
            </a:r>
            <a:r>
              <a:rPr lang="en-US" sz="2800" baseline="0" dirty="0" err="1"/>
              <a:t>sin</a:t>
            </a:r>
            <a:r>
              <a:rPr lang="en-US" sz="2800" baseline="0" dirty="0" err="1">
                <a:sym typeface="Symbol" pitchFamily="18" charset="2"/>
              </a:rPr>
              <a:t></a:t>
            </a:r>
            <a:endParaRPr lang="en-US" sz="2800" baseline="0" dirty="0">
              <a:sym typeface="Symbol" pitchFamily="18" charset="2"/>
            </a:endParaRPr>
          </a:p>
          <a:p>
            <a:pPr lvl="1">
              <a:buFontTx/>
              <a:buChar char="•"/>
            </a:pPr>
            <a:r>
              <a:rPr lang="en-US" sz="2800" baseline="0" dirty="0">
                <a:sym typeface="Symbol" pitchFamily="18" charset="2"/>
              </a:rPr>
              <a:t>F = force on moving particle</a:t>
            </a:r>
          </a:p>
          <a:p>
            <a:pPr lvl="1">
              <a:buFontTx/>
              <a:buChar char="•"/>
            </a:pPr>
            <a:r>
              <a:rPr lang="en-US" sz="2800" baseline="0" dirty="0" err="1">
                <a:sym typeface="Symbol" pitchFamily="18" charset="2"/>
              </a:rPr>
              <a:t>q</a:t>
            </a:r>
            <a:r>
              <a:rPr lang="en-US" sz="2800" baseline="0" dirty="0">
                <a:sym typeface="Symbol" pitchFamily="18" charset="2"/>
              </a:rPr>
              <a:t> = charge on particle (in C) (+ or -???)</a:t>
            </a:r>
          </a:p>
          <a:p>
            <a:pPr lvl="1">
              <a:buFontTx/>
              <a:buChar char="•"/>
            </a:pPr>
            <a:r>
              <a:rPr lang="en-US" sz="2800" baseline="0" dirty="0" err="1">
                <a:sym typeface="Symbol" pitchFamily="18" charset="2"/>
              </a:rPr>
              <a:t>v</a:t>
            </a:r>
            <a:r>
              <a:rPr lang="en-US" sz="2800" baseline="0" dirty="0">
                <a:sym typeface="Symbol" pitchFamily="18" charset="2"/>
              </a:rPr>
              <a:t> = particle’s velocity</a:t>
            </a:r>
          </a:p>
          <a:p>
            <a:pPr lvl="1">
              <a:buFontTx/>
              <a:buChar char="•"/>
            </a:pPr>
            <a:r>
              <a:rPr lang="en-US" sz="2800" baseline="0" dirty="0" err="1">
                <a:sym typeface="Symbol" pitchFamily="18" charset="2"/>
              </a:rPr>
              <a:t></a:t>
            </a:r>
            <a:r>
              <a:rPr lang="en-US" sz="2800" baseline="0" dirty="0">
                <a:sym typeface="Symbol" pitchFamily="18" charset="2"/>
              </a:rPr>
              <a:t> = angle twixt </a:t>
            </a:r>
            <a:r>
              <a:rPr lang="en-US" sz="2800" baseline="0" dirty="0" err="1">
                <a:sym typeface="Symbol" pitchFamily="18" charset="2"/>
              </a:rPr>
              <a:t>v</a:t>
            </a:r>
            <a:r>
              <a:rPr lang="en-US" sz="2800" baseline="0" dirty="0">
                <a:sym typeface="Symbol" pitchFamily="18" charset="2"/>
              </a:rPr>
              <a:t> and B</a:t>
            </a:r>
          </a:p>
          <a:p>
            <a:pPr lvl="1">
              <a:buFontTx/>
              <a:buChar char="•"/>
            </a:pPr>
            <a:endParaRPr lang="en-US" sz="2800" baseline="0" dirty="0">
              <a:sym typeface="Symbol" pitchFamily="18" charset="2"/>
            </a:endParaRPr>
          </a:p>
          <a:p>
            <a:r>
              <a:rPr lang="en-US" sz="2800" baseline="0" dirty="0">
                <a:sym typeface="Symbol" pitchFamily="18" charset="2"/>
              </a:rPr>
              <a:t>Can a magnetic force increase a charged particle’s speed?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http://www.geo.mtu.edu/weather/aurora/images/aurora/jan.curtis/images/janc_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38490"/>
            <a:ext cx="8686800" cy="363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http://www.ep.ph.bham.ac.uk/user/gron/bcpix/axch.l.jpg"/>
          <p:cNvPicPr>
            <a:picLocks noChangeAspect="1" noChangeArrowheads="1"/>
          </p:cNvPicPr>
          <p:nvPr/>
        </p:nvPicPr>
        <p:blipFill>
          <a:blip r:embed="rId2" cstate="print"/>
          <a:srcRect l="2000" t="1244" r="7333" b="1244"/>
          <a:stretch>
            <a:fillRect/>
          </a:stretch>
        </p:blipFill>
        <p:spPr bwMode="auto">
          <a:xfrm>
            <a:off x="4419601" y="63500"/>
            <a:ext cx="46005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441326" y="63500"/>
            <a:ext cx="367347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aseline="0"/>
              <a:t>Bubble Chamber - particles make tracks in B field.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3401" y="635000"/>
            <a:ext cx="2625725" cy="4148667"/>
            <a:chOff x="336" y="992"/>
            <a:chExt cx="1654" cy="3136"/>
          </a:xfrm>
        </p:grpSpPr>
        <p:pic>
          <p:nvPicPr>
            <p:cNvPr id="24582" name="Picture 5" descr="http://www.ep.ph.bham.ac.uk/user/gron/bcpix/axch.l.jpg"/>
            <p:cNvPicPr>
              <a:picLocks noChangeAspect="1" noChangeArrowheads="1"/>
            </p:cNvPicPr>
            <p:nvPr/>
          </p:nvPicPr>
          <p:blipFill>
            <a:blip r:embed="rId2" cstate="print"/>
            <a:srcRect l="2000" t="18056" r="76976" b="52803"/>
            <a:stretch>
              <a:fillRect/>
            </a:stretch>
          </p:blipFill>
          <p:spPr bwMode="auto">
            <a:xfrm>
              <a:off x="336" y="1056"/>
              <a:ext cx="165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3" name="Text Box 6"/>
            <p:cNvSpPr txBox="1">
              <a:spLocks noChangeArrowheads="1"/>
            </p:cNvSpPr>
            <p:nvPr/>
          </p:nvSpPr>
          <p:spPr bwMode="auto">
            <a:xfrm>
              <a:off x="902" y="992"/>
              <a:ext cx="418" cy="6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 baseline="0"/>
                <a:t>e-</a:t>
              </a:r>
            </a:p>
          </p:txBody>
        </p:sp>
        <p:sp>
          <p:nvSpPr>
            <p:cNvPr id="24584" name="Text Box 7"/>
            <p:cNvSpPr txBox="1">
              <a:spLocks noChangeArrowheads="1"/>
            </p:cNvSpPr>
            <p:nvPr/>
          </p:nvSpPr>
          <p:spPr bwMode="auto">
            <a:xfrm>
              <a:off x="528" y="3408"/>
              <a:ext cx="507" cy="6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 baseline="0"/>
                <a:t>e+</a:t>
              </a:r>
            </a:p>
          </p:txBody>
        </p:sp>
      </p:grp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669926" y="5155407"/>
            <a:ext cx="19511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0"/>
              <a:t>Directions, spiral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" y="1206500"/>
            <a:ext cx="5262979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</p:txBody>
      </p: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2057400" y="2540000"/>
            <a:ext cx="1403350" cy="63500"/>
            <a:chOff x="4320" y="2304"/>
            <a:chExt cx="884" cy="48"/>
          </a:xfrm>
        </p:grpSpPr>
        <p:sp>
          <p:nvSpPr>
            <p:cNvPr id="4105" name="Oval 4"/>
            <p:cNvSpPr>
              <a:spLocks noChangeArrowheads="1"/>
            </p:cNvSpPr>
            <p:nvPr/>
          </p:nvSpPr>
          <p:spPr bwMode="auto">
            <a:xfrm>
              <a:off x="4320" y="2304"/>
              <a:ext cx="48" cy="4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Line 5"/>
            <p:cNvSpPr>
              <a:spLocks noChangeShapeType="1"/>
            </p:cNvSpPr>
            <p:nvPr/>
          </p:nvSpPr>
          <p:spPr bwMode="auto">
            <a:xfrm>
              <a:off x="4388" y="2334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889125" y="2002896"/>
            <a:ext cx="51212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/>
              <a:t>p+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5775325" y="1512094"/>
            <a:ext cx="184666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635000"/>
            <a:ext cx="5262979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  <a:p>
            <a:r>
              <a:rPr lang="en-US" baseline="0"/>
              <a:t>.    .     .     .     .     .     .     .     .     .     .     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1" y="190501"/>
            <a:ext cx="4272799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/>
              <a:t>Consider the path of particle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47800" y="1143000"/>
            <a:ext cx="2743200" cy="2579688"/>
            <a:chOff x="1776" y="1185"/>
            <a:chExt cx="1728" cy="1950"/>
          </a:xfrm>
        </p:grpSpPr>
        <p:sp>
          <p:nvSpPr>
            <p:cNvPr id="5136" name="Oval 4"/>
            <p:cNvSpPr>
              <a:spLocks noChangeArrowheads="1"/>
            </p:cNvSpPr>
            <p:nvPr/>
          </p:nvSpPr>
          <p:spPr bwMode="auto">
            <a:xfrm>
              <a:off x="1776" y="1296"/>
              <a:ext cx="1728" cy="17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Line 6"/>
            <p:cNvSpPr>
              <a:spLocks noChangeShapeType="1"/>
            </p:cNvSpPr>
            <p:nvPr/>
          </p:nvSpPr>
          <p:spPr bwMode="auto">
            <a:xfrm flipH="1" flipV="1">
              <a:off x="2496" y="1185"/>
              <a:ext cx="192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7"/>
            <p:cNvSpPr>
              <a:spLocks noChangeShapeType="1"/>
            </p:cNvSpPr>
            <p:nvPr/>
          </p:nvSpPr>
          <p:spPr bwMode="auto">
            <a:xfrm flipH="1">
              <a:off x="2544" y="1296"/>
              <a:ext cx="144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8"/>
            <p:cNvSpPr>
              <a:spLocks noChangeShapeType="1"/>
            </p:cNvSpPr>
            <p:nvPr/>
          </p:nvSpPr>
          <p:spPr bwMode="auto">
            <a:xfrm flipV="1">
              <a:off x="2640" y="2913"/>
              <a:ext cx="192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9"/>
            <p:cNvSpPr>
              <a:spLocks noChangeShapeType="1"/>
            </p:cNvSpPr>
            <p:nvPr/>
          </p:nvSpPr>
          <p:spPr bwMode="auto">
            <a:xfrm>
              <a:off x="2640" y="3024"/>
              <a:ext cx="192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Line 12"/>
          <p:cNvSpPr>
            <a:spLocks noChangeShapeType="1"/>
          </p:cNvSpPr>
          <p:nvPr/>
        </p:nvSpPr>
        <p:spPr bwMode="auto">
          <a:xfrm flipH="1">
            <a:off x="3657600" y="2413000"/>
            <a:ext cx="533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Text Box 19"/>
          <p:cNvSpPr txBox="1">
            <a:spLocks noChangeArrowheads="1"/>
          </p:cNvSpPr>
          <p:nvPr/>
        </p:nvSpPr>
        <p:spPr bwMode="auto">
          <a:xfrm>
            <a:off x="3276600" y="2222501"/>
            <a:ext cx="384365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/>
              <a:t>F</a:t>
            </a:r>
          </a:p>
        </p:txBody>
      </p:sp>
      <p:sp>
        <p:nvSpPr>
          <p:cNvPr id="5127" name="Line 20"/>
          <p:cNvSpPr>
            <a:spLocks noChangeShapeType="1"/>
          </p:cNvSpPr>
          <p:nvPr/>
        </p:nvSpPr>
        <p:spPr bwMode="auto">
          <a:xfrm rot="5400000" flipH="1">
            <a:off x="2674144" y="3332956"/>
            <a:ext cx="4445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21"/>
          <p:cNvSpPr>
            <a:spLocks noChangeShapeType="1"/>
          </p:cNvSpPr>
          <p:nvPr/>
        </p:nvSpPr>
        <p:spPr bwMode="auto">
          <a:xfrm rot="10800000" flipH="1">
            <a:off x="1447800" y="2413000"/>
            <a:ext cx="533400" cy="132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9" name="Line 22"/>
          <p:cNvSpPr>
            <a:spLocks noChangeShapeType="1"/>
          </p:cNvSpPr>
          <p:nvPr/>
        </p:nvSpPr>
        <p:spPr bwMode="auto">
          <a:xfrm rot="16200000" flipH="1">
            <a:off x="2674144" y="1554956"/>
            <a:ext cx="4445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0" name="Text Box 23"/>
          <p:cNvSpPr txBox="1">
            <a:spLocks noChangeArrowheads="1"/>
          </p:cNvSpPr>
          <p:nvPr/>
        </p:nvSpPr>
        <p:spPr bwMode="auto">
          <a:xfrm>
            <a:off x="2743200" y="1778000"/>
            <a:ext cx="384365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/>
              <a:t>F</a:t>
            </a:r>
          </a:p>
        </p:txBody>
      </p:sp>
      <p:sp>
        <p:nvSpPr>
          <p:cNvPr id="5131" name="Text Box 24"/>
          <p:cNvSpPr txBox="1">
            <a:spLocks noChangeArrowheads="1"/>
          </p:cNvSpPr>
          <p:nvPr/>
        </p:nvSpPr>
        <p:spPr bwMode="auto">
          <a:xfrm>
            <a:off x="1981200" y="2222501"/>
            <a:ext cx="384365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/>
              <a:t>F</a:t>
            </a:r>
          </a:p>
        </p:txBody>
      </p:sp>
      <p:sp>
        <p:nvSpPr>
          <p:cNvPr id="5132" name="Text Box 25"/>
          <p:cNvSpPr txBox="1">
            <a:spLocks noChangeArrowheads="1"/>
          </p:cNvSpPr>
          <p:nvPr/>
        </p:nvSpPr>
        <p:spPr bwMode="auto">
          <a:xfrm>
            <a:off x="2743200" y="2667001"/>
            <a:ext cx="384365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0"/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165350" y="1445948"/>
            <a:ext cx="536574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600" baseline="0" dirty="0"/>
              <a:t>Whiteboards - </a:t>
            </a:r>
          </a:p>
          <a:p>
            <a:pPr algn="ctr"/>
            <a:r>
              <a:rPr lang="en-US" sz="6600" baseline="0" dirty="0"/>
              <a:t>Force: </a:t>
            </a:r>
            <a:r>
              <a:rPr lang="en-US" sz="4400" baseline="0" dirty="0"/>
              <a:t>F = </a:t>
            </a:r>
            <a:r>
              <a:rPr lang="en-US" sz="4400" baseline="0" dirty="0" err="1"/>
              <a:t>qvBsin</a:t>
            </a:r>
            <a:r>
              <a:rPr lang="en-US" sz="4400" baseline="0" dirty="0">
                <a:sym typeface="Symbol" pitchFamily="18" charset="2"/>
              </a:rPr>
              <a:t></a:t>
            </a:r>
            <a:endParaRPr lang="en-US" sz="9600" baseline="0" dirty="0"/>
          </a:p>
          <a:p>
            <a:pPr algn="ctr"/>
            <a:r>
              <a:rPr lang="en-US" sz="6600" baseline="0" dirty="0"/>
              <a:t>1 | </a:t>
            </a:r>
            <a:r>
              <a:rPr lang="en-US" sz="6600" baseline="0" dirty="0" smtClean="0"/>
              <a:t>2</a:t>
            </a:r>
            <a:endParaRPr lang="en-US" sz="6600" baseline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81000" y="254000"/>
            <a:ext cx="8534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 dirty="0"/>
              <a:t>What is the force acting on a proton moving at 2.5 x 10</a:t>
            </a:r>
            <a:r>
              <a:rPr lang="en-US" sz="2800" baseline="30000" dirty="0"/>
              <a:t>8</a:t>
            </a:r>
            <a:r>
              <a:rPr lang="en-US" sz="2800" baseline="0" dirty="0"/>
              <a:t> m/s to the North in </a:t>
            </a:r>
            <a:r>
              <a:rPr lang="en-US" sz="2800" baseline="0" dirty="0" smtClean="0"/>
              <a:t>a 0.35 </a:t>
            </a:r>
            <a:r>
              <a:rPr lang="en-US" sz="2800" baseline="0" dirty="0"/>
              <a:t>T magnetic field to the East?</a:t>
            </a:r>
          </a:p>
          <a:p>
            <a:r>
              <a:rPr lang="en-US" sz="2800" baseline="0" dirty="0"/>
              <a:t>q = 1.602 x 10</a:t>
            </a:r>
            <a:r>
              <a:rPr lang="en-US" sz="2800" baseline="30000" dirty="0"/>
              <a:t>-19</a:t>
            </a:r>
            <a:r>
              <a:rPr lang="en-US" sz="2800" baseline="0" dirty="0"/>
              <a:t> C</a:t>
            </a:r>
          </a:p>
          <a:p>
            <a:r>
              <a:rPr lang="en-US" sz="2800" baseline="0" dirty="0">
                <a:sym typeface="Symbol" pitchFamily="18" charset="2"/>
              </a:rPr>
              <a:t>F = </a:t>
            </a:r>
            <a:r>
              <a:rPr lang="en-US" sz="2800" baseline="0" dirty="0" err="1">
                <a:sym typeface="Symbol" pitchFamily="18" charset="2"/>
              </a:rPr>
              <a:t>qvB</a:t>
            </a:r>
            <a:r>
              <a:rPr lang="en-US" sz="2800" baseline="0" dirty="0" err="1"/>
              <a:t>sin</a:t>
            </a:r>
            <a:r>
              <a:rPr lang="en-US" sz="2800" baseline="0" dirty="0">
                <a:sym typeface="Symbol" pitchFamily="18" charset="2"/>
              </a:rPr>
              <a:t>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04801" y="5462324"/>
            <a:ext cx="17280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aseline="0">
                <a:sym typeface="Symbol" pitchFamily="18" charset="2"/>
              </a:rPr>
              <a:t>1.4 x 10</a:t>
            </a:r>
            <a:r>
              <a:rPr lang="en-US" sz="1200" baseline="30000">
                <a:sym typeface="Symbol" pitchFamily="18" charset="2"/>
              </a:rPr>
              <a:t>-11</a:t>
            </a:r>
            <a:r>
              <a:rPr lang="en-US" sz="1200" baseline="0">
                <a:sym typeface="Symbol" pitchFamily="18" charset="2"/>
              </a:rPr>
              <a:t> N, Downward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65126" y="2705365"/>
            <a:ext cx="8550275" cy="126188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>
                <a:sym typeface="Symbol" pitchFamily="18" charset="2"/>
              </a:rPr>
              <a:t>F = qvB</a:t>
            </a:r>
            <a:r>
              <a:rPr lang="en-US" sz="2800" baseline="0"/>
              <a:t>sin</a:t>
            </a:r>
            <a:r>
              <a:rPr lang="en-US" sz="2800" baseline="0">
                <a:sym typeface="Symbol" pitchFamily="18" charset="2"/>
              </a:rPr>
              <a:t></a:t>
            </a:r>
          </a:p>
          <a:p>
            <a:r>
              <a:rPr lang="en-US" baseline="0">
                <a:sym typeface="Symbol" pitchFamily="18" charset="2"/>
              </a:rPr>
              <a:t>F = (1.602 x 10</a:t>
            </a:r>
            <a:r>
              <a:rPr lang="en-US" baseline="30000">
                <a:sym typeface="Symbol" pitchFamily="18" charset="2"/>
              </a:rPr>
              <a:t>-19</a:t>
            </a:r>
            <a:r>
              <a:rPr lang="en-US" baseline="0">
                <a:sym typeface="Symbol" pitchFamily="18" charset="2"/>
              </a:rPr>
              <a:t> C)(</a:t>
            </a:r>
            <a:r>
              <a:rPr lang="en-US" baseline="0"/>
              <a:t>2.5 x 10</a:t>
            </a:r>
            <a:r>
              <a:rPr lang="en-US" baseline="30000"/>
              <a:t>8</a:t>
            </a:r>
            <a:r>
              <a:rPr lang="en-US" baseline="0"/>
              <a:t> m/s</a:t>
            </a:r>
            <a:r>
              <a:rPr lang="en-US" baseline="0">
                <a:sym typeface="Symbol" pitchFamily="18" charset="2"/>
              </a:rPr>
              <a:t>)(.35 T)sin(90</a:t>
            </a:r>
            <a:r>
              <a:rPr lang="en-US" baseline="30000">
                <a:sym typeface="Symbol" pitchFamily="18" charset="2"/>
              </a:rPr>
              <a:t>o</a:t>
            </a:r>
            <a:r>
              <a:rPr lang="en-US" baseline="0">
                <a:sym typeface="Symbol" pitchFamily="18" charset="2"/>
              </a:rPr>
              <a:t>) = 1.4 x 10</a:t>
            </a:r>
            <a:r>
              <a:rPr lang="en-US" baseline="30000">
                <a:sym typeface="Symbol" pitchFamily="18" charset="2"/>
              </a:rPr>
              <a:t>-11</a:t>
            </a:r>
            <a:r>
              <a:rPr lang="en-US" baseline="0">
                <a:sym typeface="Symbol" pitchFamily="18" charset="2"/>
              </a:rPr>
              <a:t> N</a:t>
            </a:r>
            <a:endParaRPr lang="en-US" baseline="0"/>
          </a:p>
          <a:p>
            <a:endParaRPr lang="en-US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81000" y="254000"/>
            <a:ext cx="8534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/>
              <a:t>What magnetic field would exert 1.2 x 10</a:t>
            </a:r>
            <a:r>
              <a:rPr lang="en-US" sz="2800" baseline="30000"/>
              <a:t>-12</a:t>
            </a:r>
            <a:r>
              <a:rPr lang="en-US" sz="2800" baseline="0"/>
              <a:t> N on an alpha particle going 17% the speed of light?  </a:t>
            </a:r>
          </a:p>
          <a:p>
            <a:r>
              <a:rPr lang="en-US" sz="2800" baseline="0"/>
              <a:t>alpha = 2p2n</a:t>
            </a:r>
          </a:p>
          <a:p>
            <a:r>
              <a:rPr lang="en-US" sz="2800" baseline="0"/>
              <a:t>q = 2(1.602 x 10</a:t>
            </a:r>
            <a:r>
              <a:rPr lang="en-US" sz="2800" baseline="30000"/>
              <a:t>-19</a:t>
            </a:r>
            <a:r>
              <a:rPr lang="en-US" sz="2800" baseline="0"/>
              <a:t> C) = 3.204 x 10</a:t>
            </a:r>
            <a:r>
              <a:rPr lang="en-US" sz="2800" baseline="30000"/>
              <a:t>-19</a:t>
            </a:r>
            <a:r>
              <a:rPr lang="en-US" sz="2800" baseline="0"/>
              <a:t> C</a:t>
            </a:r>
          </a:p>
          <a:p>
            <a:r>
              <a:rPr lang="en-US" sz="2800" baseline="0"/>
              <a:t>v = .17x3.00 x 10</a:t>
            </a:r>
            <a:r>
              <a:rPr lang="en-US" sz="2800" baseline="30000"/>
              <a:t>8</a:t>
            </a:r>
            <a:r>
              <a:rPr lang="en-US" sz="2800" baseline="0"/>
              <a:t> m/s = 5.1 x 10</a:t>
            </a:r>
            <a:r>
              <a:rPr lang="en-US" sz="2800" baseline="30000"/>
              <a:t>7</a:t>
            </a:r>
            <a:r>
              <a:rPr lang="en-US" sz="2800" baseline="0"/>
              <a:t> m/s</a:t>
            </a:r>
          </a:p>
          <a:p>
            <a:r>
              <a:rPr lang="en-US" sz="2800" baseline="0">
                <a:sym typeface="Symbol" pitchFamily="18" charset="2"/>
              </a:rPr>
              <a:t>F = qvB</a:t>
            </a:r>
            <a:r>
              <a:rPr lang="en-US" sz="2800" baseline="0"/>
              <a:t>sin</a:t>
            </a:r>
            <a:r>
              <a:rPr lang="en-US" sz="2800" baseline="0">
                <a:sym typeface="Symbol" pitchFamily="18" charset="2"/>
              </a:rPr>
              <a:t>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04801" y="5462324"/>
            <a:ext cx="6591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aseline="0" dirty="0" smtClean="0">
                <a:sym typeface="Symbol" pitchFamily="18" charset="2"/>
              </a:rPr>
              <a:t>0.073 </a:t>
            </a:r>
            <a:r>
              <a:rPr lang="en-US" sz="1200" baseline="0" dirty="0">
                <a:sym typeface="Symbol" pitchFamily="18" charset="2"/>
              </a:rPr>
              <a:t>T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65126" y="2578366"/>
            <a:ext cx="8550275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>
                <a:sym typeface="Symbol" pitchFamily="18" charset="2"/>
              </a:rPr>
              <a:t>F = qvB</a:t>
            </a:r>
            <a:r>
              <a:rPr lang="en-US" sz="2800" baseline="0"/>
              <a:t>sin</a:t>
            </a:r>
            <a:r>
              <a:rPr lang="en-US" sz="2800" baseline="0">
                <a:sym typeface="Symbol" pitchFamily="18" charset="2"/>
              </a:rPr>
              <a:t></a:t>
            </a:r>
          </a:p>
          <a:p>
            <a:r>
              <a:rPr lang="en-US" sz="2800" baseline="0"/>
              <a:t>1.2 x 10</a:t>
            </a:r>
            <a:r>
              <a:rPr lang="en-US" sz="2800" baseline="30000"/>
              <a:t>-12</a:t>
            </a:r>
            <a:r>
              <a:rPr lang="en-US" sz="2800" baseline="0"/>
              <a:t> N</a:t>
            </a:r>
            <a:r>
              <a:rPr lang="en-US" baseline="0">
                <a:sym typeface="Symbol" pitchFamily="18" charset="2"/>
              </a:rPr>
              <a:t> = (</a:t>
            </a:r>
            <a:r>
              <a:rPr lang="en-US" sz="2800" baseline="0"/>
              <a:t>3.204 x 10</a:t>
            </a:r>
            <a:r>
              <a:rPr lang="en-US" sz="2800" baseline="30000"/>
              <a:t>-19</a:t>
            </a:r>
            <a:r>
              <a:rPr lang="en-US" sz="2800" baseline="0"/>
              <a:t> C</a:t>
            </a:r>
            <a:r>
              <a:rPr lang="en-US" baseline="0">
                <a:sym typeface="Symbol" pitchFamily="18" charset="2"/>
              </a:rPr>
              <a:t>)(</a:t>
            </a:r>
            <a:r>
              <a:rPr lang="en-US" sz="2800" baseline="0"/>
              <a:t>5.1 x 10</a:t>
            </a:r>
            <a:r>
              <a:rPr lang="en-US" sz="2800" baseline="30000"/>
              <a:t>7</a:t>
            </a:r>
            <a:r>
              <a:rPr lang="en-US" sz="2800" baseline="0"/>
              <a:t> m/s</a:t>
            </a:r>
            <a:r>
              <a:rPr lang="en-US" baseline="0">
                <a:sym typeface="Symbol" pitchFamily="18" charset="2"/>
              </a:rPr>
              <a:t>)Bsin(90</a:t>
            </a:r>
            <a:r>
              <a:rPr lang="en-US" baseline="30000">
                <a:sym typeface="Symbol" pitchFamily="18" charset="2"/>
              </a:rPr>
              <a:t>o</a:t>
            </a:r>
            <a:r>
              <a:rPr lang="en-US" baseline="0">
                <a:sym typeface="Symbol" pitchFamily="18" charset="2"/>
              </a:rPr>
              <a:t>)</a:t>
            </a:r>
          </a:p>
          <a:p>
            <a:r>
              <a:rPr lang="en-US" baseline="0">
                <a:sym typeface="Symbol" pitchFamily="18" charset="2"/>
              </a:rPr>
              <a:t>B = 0.073437615 T = .073 T</a:t>
            </a:r>
            <a:endParaRPr lang="en-US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96900" y="2794000"/>
            <a:ext cx="2679700" cy="2095500"/>
            <a:chOff x="376" y="2112"/>
            <a:chExt cx="1688" cy="1584"/>
          </a:xfrm>
        </p:grpSpPr>
        <p:grpSp>
          <p:nvGrpSpPr>
            <p:cNvPr id="6154" name="Group 13"/>
            <p:cNvGrpSpPr>
              <a:grpSpLocks/>
            </p:cNvGrpSpPr>
            <p:nvPr/>
          </p:nvGrpSpPr>
          <p:grpSpPr bwMode="auto">
            <a:xfrm>
              <a:off x="376" y="2112"/>
              <a:ext cx="1688" cy="1584"/>
              <a:chOff x="376" y="2544"/>
              <a:chExt cx="1688" cy="1584"/>
            </a:xfrm>
          </p:grpSpPr>
          <p:sp>
            <p:nvSpPr>
              <p:cNvPr id="6157" name="Oval 10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296" cy="129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8" name="Rectangle 11"/>
              <p:cNvSpPr>
                <a:spLocks noChangeArrowheads="1"/>
              </p:cNvSpPr>
              <p:nvPr/>
            </p:nvSpPr>
            <p:spPr bwMode="auto">
              <a:xfrm>
                <a:off x="376" y="2544"/>
                <a:ext cx="1056" cy="1584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5" name="Line 14"/>
            <p:cNvSpPr>
              <a:spLocks noChangeShapeType="1"/>
            </p:cNvSpPr>
            <p:nvPr/>
          </p:nvSpPr>
          <p:spPr bwMode="auto">
            <a:xfrm flipV="1">
              <a:off x="1440" y="3360"/>
              <a:ext cx="19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5"/>
            <p:cNvSpPr>
              <a:spLocks noChangeShapeType="1"/>
            </p:cNvSpPr>
            <p:nvPr/>
          </p:nvSpPr>
          <p:spPr bwMode="auto">
            <a:xfrm>
              <a:off x="1440" y="3552"/>
              <a:ext cx="240" cy="1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81000" y="254001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/>
              <a:t>What is the path of the proton in the B field?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304801" y="5462324"/>
            <a:ext cx="4411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aseline="0">
                <a:sym typeface="Symbol" pitchFamily="18" charset="2"/>
              </a:rPr>
              <a:t>CW</a:t>
            </a: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625475" y="2921000"/>
            <a:ext cx="1403350" cy="63500"/>
            <a:chOff x="4320" y="2304"/>
            <a:chExt cx="884" cy="48"/>
          </a:xfrm>
        </p:grpSpPr>
        <p:sp>
          <p:nvSpPr>
            <p:cNvPr id="6152" name="Oval 6"/>
            <p:cNvSpPr>
              <a:spLocks noChangeArrowheads="1"/>
            </p:cNvSpPr>
            <p:nvPr/>
          </p:nvSpPr>
          <p:spPr bwMode="auto">
            <a:xfrm>
              <a:off x="4320" y="2304"/>
              <a:ext cx="48" cy="4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Line 7"/>
            <p:cNvSpPr>
              <a:spLocks noChangeShapeType="1"/>
            </p:cNvSpPr>
            <p:nvPr/>
          </p:nvSpPr>
          <p:spPr bwMode="auto">
            <a:xfrm>
              <a:off x="4388" y="2334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457200" y="2383896"/>
            <a:ext cx="51212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/>
              <a:t>p+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2133600" y="762000"/>
            <a:ext cx="4339650" cy="56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/>
              <a:t>.    .     .     .     .     .     .     .     .     .     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96900" y="1079500"/>
            <a:ext cx="2679700" cy="2095500"/>
            <a:chOff x="376" y="816"/>
            <a:chExt cx="1688" cy="1584"/>
          </a:xfrm>
        </p:grpSpPr>
        <p:grpSp>
          <p:nvGrpSpPr>
            <p:cNvPr id="7178" name="Group 3"/>
            <p:cNvGrpSpPr>
              <a:grpSpLocks/>
            </p:cNvGrpSpPr>
            <p:nvPr/>
          </p:nvGrpSpPr>
          <p:grpSpPr bwMode="auto">
            <a:xfrm>
              <a:off x="376" y="816"/>
              <a:ext cx="1688" cy="1584"/>
              <a:chOff x="376" y="2544"/>
              <a:chExt cx="1688" cy="1584"/>
            </a:xfrm>
          </p:grpSpPr>
          <p:sp>
            <p:nvSpPr>
              <p:cNvPr id="7181" name="Oval 4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296" cy="129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2" name="Rectangle 5"/>
              <p:cNvSpPr>
                <a:spLocks noChangeArrowheads="1"/>
              </p:cNvSpPr>
              <p:nvPr/>
            </p:nvSpPr>
            <p:spPr bwMode="auto">
              <a:xfrm>
                <a:off x="376" y="2544"/>
                <a:ext cx="1056" cy="1584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9" name="Line 15"/>
            <p:cNvSpPr>
              <a:spLocks noChangeShapeType="1"/>
            </p:cNvSpPr>
            <p:nvPr/>
          </p:nvSpPr>
          <p:spPr bwMode="auto">
            <a:xfrm flipV="1">
              <a:off x="1440" y="849"/>
              <a:ext cx="192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16"/>
            <p:cNvSpPr>
              <a:spLocks noChangeShapeType="1"/>
            </p:cNvSpPr>
            <p:nvPr/>
          </p:nvSpPr>
          <p:spPr bwMode="auto">
            <a:xfrm>
              <a:off x="1440" y="960"/>
              <a:ext cx="111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381000" y="254001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aseline="0"/>
              <a:t>What is the path of the electron in the B field?</a:t>
            </a: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304800" y="5462324"/>
            <a:ext cx="5693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aseline="0">
                <a:sym typeface="Symbol" pitchFamily="18" charset="2"/>
              </a:rPr>
              <a:t>ACW</a:t>
            </a:r>
          </a:p>
        </p:txBody>
      </p:sp>
      <p:grpSp>
        <p:nvGrpSpPr>
          <p:cNvPr id="7173" name="Group 10"/>
          <p:cNvGrpSpPr>
            <a:grpSpLocks/>
          </p:cNvGrpSpPr>
          <p:nvPr/>
        </p:nvGrpSpPr>
        <p:grpSpPr bwMode="auto">
          <a:xfrm>
            <a:off x="625475" y="2921000"/>
            <a:ext cx="1403350" cy="63500"/>
            <a:chOff x="4320" y="2304"/>
            <a:chExt cx="884" cy="48"/>
          </a:xfrm>
        </p:grpSpPr>
        <p:sp>
          <p:nvSpPr>
            <p:cNvPr id="7176" name="Oval 11"/>
            <p:cNvSpPr>
              <a:spLocks noChangeArrowheads="1"/>
            </p:cNvSpPr>
            <p:nvPr/>
          </p:nvSpPr>
          <p:spPr bwMode="auto">
            <a:xfrm>
              <a:off x="4320" y="2304"/>
              <a:ext cx="48" cy="4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Line 12"/>
            <p:cNvSpPr>
              <a:spLocks noChangeShapeType="1"/>
            </p:cNvSpPr>
            <p:nvPr/>
          </p:nvSpPr>
          <p:spPr bwMode="auto">
            <a:xfrm>
              <a:off x="4388" y="2334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457200" y="2383896"/>
            <a:ext cx="42376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/>
              <a:t>e-</a:t>
            </a:r>
          </a:p>
        </p:txBody>
      </p:sp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2133600" y="762000"/>
            <a:ext cx="4339650" cy="56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0"/>
              <a:t>.    .     .     .     .     .     .     .     .     .     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  <a:p>
            <a:r>
              <a:rPr lang="en-US" baseline="0"/>
              <a:t>.    .     .     .     .     .     .     .     .     .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1407</Words>
  <Application>Microsoft Office PowerPoint</Application>
  <PresentationFormat>On-screen Show (16:10)</PresentationFormat>
  <Paragraphs>162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Muriley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Murray Riley</dc:creator>
  <cp:lastModifiedBy>Chris</cp:lastModifiedBy>
  <cp:revision>81</cp:revision>
  <dcterms:created xsi:type="dcterms:W3CDTF">2017-02-25T21:15:42Z</dcterms:created>
  <dcterms:modified xsi:type="dcterms:W3CDTF">2017-02-25T21:16:03Z</dcterms:modified>
</cp:coreProperties>
</file>