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79" r:id="rId4"/>
    <p:sldId id="275" r:id="rId5"/>
    <p:sldId id="280" r:id="rId6"/>
    <p:sldId id="274" r:id="rId7"/>
    <p:sldId id="273" r:id="rId8"/>
    <p:sldId id="276" r:id="rId9"/>
    <p:sldId id="278"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45" autoAdjust="0"/>
  </p:normalViewPr>
  <p:slideViewPr>
    <p:cSldViewPr>
      <p:cViewPr>
        <p:scale>
          <a:sx n="75" d="100"/>
          <a:sy n="75" d="100"/>
        </p:scale>
        <p:origin x="-2664" y="-9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4B6D30-A190-4CB7-8AB2-156392F4D5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90FCE0-059A-44AF-9B4F-5658519623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0FEA5-F4D3-4DAC-82B1-39937E0A32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FC5D3A-E8B0-4F45-9B69-B10E5B6266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58B889-7B9A-499C-9012-2E7460B313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398AAC-A124-4718-8D09-F8347FF5FC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1E178FE-7024-4AB0-8EF8-6B5C859E71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9BA327-6370-4AAA-8E5D-B44F3A5DB9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710C46-8614-42DA-AEF9-4846C5BFE6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B5A13A-720D-4C6B-B2FD-1EFAA6BD11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83E53-BDFF-4DFE-928C-41B1174577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DFBC49F1-4E87-44D6-8222-004D4F9235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200" y="533400"/>
            <a:ext cx="2862263" cy="1554163"/>
          </a:xfrm>
          <a:prstGeom prst="rect">
            <a:avLst/>
          </a:prstGeom>
          <a:noFill/>
          <a:ln w="9525">
            <a:noFill/>
            <a:miter lim="800000"/>
            <a:headEnd/>
            <a:tailEnd/>
          </a:ln>
        </p:spPr>
        <p:txBody>
          <a:bodyPr wrap="none">
            <a:spAutoFit/>
          </a:bodyPr>
          <a:lstStyle/>
          <a:p>
            <a:r>
              <a:rPr lang="en-US" sz="3200"/>
              <a:t>Transformers</a:t>
            </a:r>
          </a:p>
          <a:p>
            <a:pPr lvl="1">
              <a:buFontTx/>
              <a:buChar char="•"/>
            </a:pPr>
            <a:r>
              <a:rPr lang="en-US" sz="3200"/>
              <a:t>Derivation</a:t>
            </a:r>
          </a:p>
          <a:p>
            <a:pPr lvl="1">
              <a:buFontTx/>
              <a:buChar char="•"/>
            </a:pPr>
            <a:r>
              <a:rPr lang="en-US" sz="3200"/>
              <a:t>Whiteboards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FG21_21"/>
          <p:cNvPicPr>
            <a:picLocks noChangeAspect="1" noChangeArrowheads="1"/>
          </p:cNvPicPr>
          <p:nvPr/>
        </p:nvPicPr>
        <p:blipFill>
          <a:blip r:embed="rId2" cstate="print"/>
          <a:srcRect l="27005" t="9500" r="22984" b="14000"/>
          <a:stretch>
            <a:fillRect/>
          </a:stretch>
        </p:blipFill>
        <p:spPr bwMode="auto">
          <a:xfrm>
            <a:off x="152400" y="1276350"/>
            <a:ext cx="5097463" cy="5200650"/>
          </a:xfrm>
          <a:prstGeom prst="rect">
            <a:avLst/>
          </a:prstGeom>
          <a:noFill/>
          <a:ln w="9525">
            <a:noFill/>
            <a:miter lim="800000"/>
            <a:headEnd/>
            <a:tailEnd/>
          </a:ln>
        </p:spPr>
      </p:pic>
      <p:sp>
        <p:nvSpPr>
          <p:cNvPr id="3075" name="TextBox 4"/>
          <p:cNvSpPr txBox="1">
            <a:spLocks noChangeArrowheads="1"/>
          </p:cNvSpPr>
          <p:nvPr/>
        </p:nvSpPr>
        <p:spPr bwMode="auto">
          <a:xfrm>
            <a:off x="6858000" y="685800"/>
            <a:ext cx="1584325" cy="461963"/>
          </a:xfrm>
          <a:prstGeom prst="rect">
            <a:avLst/>
          </a:prstGeom>
          <a:noFill/>
          <a:ln w="9525">
            <a:noFill/>
            <a:miter lim="800000"/>
            <a:headEnd/>
            <a:tailEnd/>
          </a:ln>
        </p:spPr>
        <p:txBody>
          <a:bodyPr wrap="none">
            <a:spAutoFit/>
          </a:bodyPr>
          <a:lstStyle/>
          <a:p>
            <a:r>
              <a:rPr lang="en-US" dirty="0"/>
              <a:t>Derivation: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FG21_21"/>
          <p:cNvPicPr>
            <a:picLocks noChangeAspect="1" noChangeArrowheads="1"/>
          </p:cNvPicPr>
          <p:nvPr/>
        </p:nvPicPr>
        <p:blipFill>
          <a:blip r:embed="rId2" cstate="print"/>
          <a:srcRect l="27005" t="9500" r="22984" b="14000"/>
          <a:stretch>
            <a:fillRect/>
          </a:stretch>
        </p:blipFill>
        <p:spPr bwMode="auto">
          <a:xfrm>
            <a:off x="12700" y="0"/>
            <a:ext cx="4183063" cy="4267200"/>
          </a:xfrm>
          <a:prstGeom prst="rect">
            <a:avLst/>
          </a:prstGeom>
          <a:noFill/>
          <a:ln w="9525">
            <a:noFill/>
            <a:miter lim="800000"/>
            <a:headEnd/>
            <a:tailEnd/>
          </a:ln>
        </p:spPr>
      </p:pic>
      <p:sp>
        <p:nvSpPr>
          <p:cNvPr id="4099" name="Text Box 4"/>
          <p:cNvSpPr txBox="1">
            <a:spLocks noChangeArrowheads="1"/>
          </p:cNvSpPr>
          <p:nvPr/>
        </p:nvSpPr>
        <p:spPr bwMode="auto">
          <a:xfrm>
            <a:off x="3810000" y="0"/>
            <a:ext cx="5334000" cy="3046413"/>
          </a:xfrm>
          <a:prstGeom prst="rect">
            <a:avLst/>
          </a:prstGeom>
          <a:noFill/>
          <a:ln w="38100">
            <a:noFill/>
            <a:miter lim="800000"/>
            <a:headEnd/>
            <a:tailEnd/>
          </a:ln>
        </p:spPr>
        <p:txBody>
          <a:bodyPr>
            <a:spAutoFit/>
          </a:bodyPr>
          <a:lstStyle/>
          <a:p>
            <a:pPr>
              <a:spcBef>
                <a:spcPct val="50000"/>
              </a:spcBef>
            </a:pPr>
            <a:r>
              <a:rPr lang="en-US" sz="3200"/>
              <a:t>A transformer has 120 primary windings, and 1450 secondary.  If there is an AC voltage of 15 V, and a current of 350 mA on the primary, what is the current and voltage on the secondary?</a:t>
            </a:r>
          </a:p>
        </p:txBody>
      </p:sp>
      <p:pic>
        <p:nvPicPr>
          <p:cNvPr id="4100" name="Picture 4"/>
          <p:cNvPicPr>
            <a:picLocks noChangeAspect="1" noChangeArrowheads="1"/>
          </p:cNvPicPr>
          <p:nvPr/>
        </p:nvPicPr>
        <p:blipFill>
          <a:blip r:embed="rId3" cstate="print"/>
          <a:srcRect/>
          <a:stretch>
            <a:fillRect/>
          </a:stretch>
        </p:blipFill>
        <p:spPr bwMode="auto">
          <a:xfrm>
            <a:off x="4953000" y="4419600"/>
            <a:ext cx="3524250" cy="1885950"/>
          </a:xfrm>
          <a:prstGeom prst="rect">
            <a:avLst/>
          </a:prstGeom>
          <a:noFill/>
          <a:ln w="38100">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FG21_23"/>
          <p:cNvPicPr>
            <a:picLocks noChangeAspect="1" noChangeArrowheads="1"/>
          </p:cNvPicPr>
          <p:nvPr/>
        </p:nvPicPr>
        <p:blipFill>
          <a:blip r:embed="rId2" cstate="print"/>
          <a:srcRect/>
          <a:stretch>
            <a:fillRect/>
          </a:stretch>
        </p:blipFill>
        <p:spPr bwMode="auto">
          <a:xfrm>
            <a:off x="0" y="379413"/>
            <a:ext cx="9144000" cy="6097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worldofstock.com/slides/BEN2203.jpg"/>
          <p:cNvPicPr>
            <a:picLocks noChangeAspect="1" noChangeArrowheads="1"/>
          </p:cNvPicPr>
          <p:nvPr/>
        </p:nvPicPr>
        <p:blipFill>
          <a:blip r:embed="rId2" cstate="print"/>
          <a:srcRect/>
          <a:stretch>
            <a:fillRect/>
          </a:stretch>
        </p:blipFill>
        <p:spPr bwMode="auto">
          <a:xfrm>
            <a:off x="609600" y="685800"/>
            <a:ext cx="1584325" cy="2365375"/>
          </a:xfrm>
          <a:prstGeom prst="rect">
            <a:avLst/>
          </a:prstGeom>
          <a:noFill/>
          <a:ln w="9525">
            <a:noFill/>
            <a:miter lim="800000"/>
            <a:headEnd/>
            <a:tailEnd/>
          </a:ln>
        </p:spPr>
      </p:pic>
      <p:pic>
        <p:nvPicPr>
          <p:cNvPr id="6147" name="Picture 4" descr="http://www.mgmelectricalsurplus.com/images/products/265PhotoPath3.jpg"/>
          <p:cNvPicPr>
            <a:picLocks noChangeAspect="1" noChangeArrowheads="1"/>
          </p:cNvPicPr>
          <p:nvPr/>
        </p:nvPicPr>
        <p:blipFill>
          <a:blip r:embed="rId3" cstate="print"/>
          <a:srcRect/>
          <a:stretch>
            <a:fillRect/>
          </a:stretch>
        </p:blipFill>
        <p:spPr bwMode="auto">
          <a:xfrm>
            <a:off x="6096000" y="952500"/>
            <a:ext cx="2895600" cy="2171700"/>
          </a:xfrm>
          <a:prstGeom prst="rect">
            <a:avLst/>
          </a:prstGeom>
          <a:noFill/>
          <a:ln w="9525">
            <a:noFill/>
            <a:miter lim="800000"/>
            <a:headEnd/>
            <a:tailEnd/>
          </a:ln>
        </p:spPr>
      </p:pic>
      <p:pic>
        <p:nvPicPr>
          <p:cNvPr id="6148" name="Picture 6" descr="http://www.isomatic.co.uk/images/smtraf-7.jpg"/>
          <p:cNvPicPr>
            <a:picLocks noChangeAspect="1" noChangeArrowheads="1"/>
          </p:cNvPicPr>
          <p:nvPr/>
        </p:nvPicPr>
        <p:blipFill>
          <a:blip r:embed="rId4" cstate="print"/>
          <a:srcRect/>
          <a:stretch>
            <a:fillRect/>
          </a:stretch>
        </p:blipFill>
        <p:spPr bwMode="auto">
          <a:xfrm>
            <a:off x="381000" y="4038600"/>
            <a:ext cx="2270125" cy="1898650"/>
          </a:xfrm>
          <a:prstGeom prst="rect">
            <a:avLst/>
          </a:prstGeom>
          <a:noFill/>
          <a:ln w="9525">
            <a:noFill/>
            <a:miter lim="800000"/>
            <a:headEnd/>
            <a:tailEnd/>
          </a:ln>
        </p:spPr>
      </p:pic>
      <p:pic>
        <p:nvPicPr>
          <p:cNvPr id="6149" name="Picture 8" descr="http://planalog.com/theonlinetutorials_files/2011/04/Transformer.jpg"/>
          <p:cNvPicPr>
            <a:picLocks noChangeAspect="1" noChangeArrowheads="1"/>
          </p:cNvPicPr>
          <p:nvPr/>
        </p:nvPicPr>
        <p:blipFill>
          <a:blip r:embed="rId5" cstate="print"/>
          <a:srcRect/>
          <a:stretch>
            <a:fillRect/>
          </a:stretch>
        </p:blipFill>
        <p:spPr bwMode="auto">
          <a:xfrm>
            <a:off x="3200400" y="3810000"/>
            <a:ext cx="2876550" cy="2613025"/>
          </a:xfrm>
          <a:prstGeom prst="rect">
            <a:avLst/>
          </a:prstGeom>
          <a:noFill/>
          <a:ln w="9525">
            <a:noFill/>
            <a:miter lim="800000"/>
            <a:headEnd/>
            <a:tailEnd/>
          </a:ln>
        </p:spPr>
      </p:pic>
      <p:sp>
        <p:nvSpPr>
          <p:cNvPr id="6150" name="TextBox 6"/>
          <p:cNvSpPr txBox="1">
            <a:spLocks noChangeArrowheads="1"/>
          </p:cNvSpPr>
          <p:nvPr/>
        </p:nvSpPr>
        <p:spPr bwMode="auto">
          <a:xfrm>
            <a:off x="6705600" y="3352800"/>
            <a:ext cx="2209800" cy="3046988"/>
          </a:xfrm>
          <a:prstGeom prst="rect">
            <a:avLst/>
          </a:prstGeom>
          <a:noFill/>
          <a:ln w="9525">
            <a:noFill/>
            <a:miter lim="800000"/>
            <a:headEnd/>
            <a:tailEnd/>
          </a:ln>
        </p:spPr>
        <p:txBody>
          <a:bodyPr wrap="square">
            <a:spAutoFit/>
          </a:bodyPr>
          <a:lstStyle/>
          <a:p>
            <a:r>
              <a:rPr lang="en-US" dirty="0"/>
              <a:t>pass around </a:t>
            </a:r>
          </a:p>
          <a:p>
            <a:r>
              <a:rPr lang="en-US" dirty="0"/>
              <a:t>transformers</a:t>
            </a:r>
          </a:p>
          <a:p>
            <a:endParaRPr lang="en-US" dirty="0"/>
          </a:p>
          <a:p>
            <a:r>
              <a:rPr lang="en-US" dirty="0"/>
              <a:t>100 W</a:t>
            </a:r>
          </a:p>
          <a:p>
            <a:r>
              <a:rPr lang="en-US" dirty="0"/>
              <a:t>Soldering </a:t>
            </a:r>
            <a:r>
              <a:rPr lang="en-US" dirty="0" smtClean="0"/>
              <a:t>Iron</a:t>
            </a:r>
          </a:p>
          <a:p>
            <a:endParaRPr lang="en-US" dirty="0" smtClean="0"/>
          </a:p>
          <a:p>
            <a:r>
              <a:rPr lang="en-US" dirty="0" smtClean="0"/>
              <a:t>Paperclip and transformer</a:t>
            </a:r>
            <a:endParaRPr lang="en-US" dirty="0"/>
          </a:p>
        </p:txBody>
      </p:sp>
      <p:sp>
        <p:nvSpPr>
          <p:cNvPr id="6151" name="AutoShape 8"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sp>
        <p:nvSpPr>
          <p:cNvPr id="6152" name="AutoShape 10"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sp>
        <p:nvSpPr>
          <p:cNvPr id="6153" name="AutoShape 12"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sp>
        <p:nvSpPr>
          <p:cNvPr id="6154" name="AutoShape 14" descr="data:image/jpeg;base64,/9j/4AAQSkZJRgABAQAAAQABAAD/2wCEAAkGBxQTEhQUExQWFhUXGR0ZGBgYGBsYHRwbGhgeHBwYIRcfICgiHBolHxgbITEhJSkrLi4uFyIzODMsNygtLisBCgoKDg0OGxAQGy8kHyQsLCwsLCwsLCwsLCwsLC0vLCwsLCwsLCwsLCwsLCwsLCwsLCwsLCwtLCwsLCwsLCwsN//AABEIAIUAyAMBIgACEQEDEQH/xAAbAAACAwEBAQAAAAAAAAAAAAAEBQADBgIBB//EAEEQAAECBAMFBgMGAwcFAQAAAAECEQADITEEEkEFIlFhcQYTgZGhsTLh8CNCUmLB0RRy8QckQ4KSouIVg7LC0jP/xAAZAQADAQEBAAAAAAAAAAAAAAAAAQIDBAX/xAAlEQACAgICAgEEAwAAAAAAAAAAAQIRAyESMQRBEyIyUWEjQoH/2gAMAwEAAhEDEQA/ACV4dyd5Vz94xViAiWnMuYUps5WQKwdCvtDjEplKQVB1BinMyspFWDFz1jqlFRjZwcnYg2jtFSl/ZzFGVnQCy1BZGoAoa8RygDGIXkzJxM7vHUooK1gFINAgPmcMb3jvZ+IlS1d3Okl1MxUwAIIYg6hjxMddstlzf4hawkrBcjIggpa+6KqZ6qYCsc3F8b7NVLdCeVi568oE+cb0ExQOhe5eD5O05yQFGYoJsHmEm5uHLnjCaap8i0gEkVTRumUDnrwi6XinPeEOVH4iosVNrzZxGfo0dj3+KWru8syaxUf8RR8Ho8WTZs1x9rM+IffVz5wFsogFCaEBRLpckWq2toZYspCknvEd3cEsFEi6WfdodT4RcJQqjN8hhstSysArWQx+8f3hnipZCFHMq34jGJl9oZiTmSEDSoPj7Q/2ftzvpUzOnKQNBQjj4RvDh7M5cg7CEiRPOZRISli5JFTasJETpilFKZ0yiwGJI+6Sz5rUhnJnf3ef0T7mM4icMygkFypic4ZyCxtTWDMlpxDC30yyfOmJQAZ88KylzvcQ2sa7baiEywFKDkOQSCd2usYta1ihBDJFlvbiQBd41vaaeE92VZmC/utTd56UiIbi7NJvaAZveJKQVrDgEbxs/XhC7H4laJs0d7MYFnzKYUGgOsEzMWVqFHYOC4JuaFPUM8A7RWTPnjKDV3rRw56izQ8iSimGOTcmTZmJm50Zpswhy5K1Na1/po0UorDEqUSTYk8XaM/shICkAOS9qDR+egFTGkRKALvU6/WlYyhGy5OgbaE9aACFHT7xudI8RjpktCV51MogV3r9dKQH2mx5lBNAcz3p8JDdRWFuF2wZ6pUpQZOYfAHNHej87coJLYrNxgcdOzBIlJWS9qP5uPJo9xuzpqk5wiahKfulVn6F1J5moeFu1dsd3ICpdFkMkpUlYSWo6knWtOUIJXavGJIIn11cBi4t9cYFLX5HdhO1isAqM2YkN91aqvwrGan4ufnZOImKADk94sDxGaHO01iYUEElVHcENQ6HU0hScOnICHzKfMKNQUrfi4tQRmmIr2bjJ/fyQZ80jvUAgzVlxnDggmtIkcbPGWfIcXmy6f8AcAiRZabPqa1M5NBxpCfHbTGpROklsyQMzB7lVrg0pCzG7GmmZMIKaqUWzjUkikLsR2fxFkSzU1Ygk9WNheLn5UapM5vj2D7WwsoSwZXfoWXaUxKKNnUNUjT/AC6QDs5yoHK6goKc3LF/iu76+EBYyQUzVpJdQJBIL2oRmF+EGbPxASFOasKaEF76uCAYzlk02jdIeYvFd4oqITlJo1C5568HpCHE4WYubl+JiGIYU0paBjiDUGxNdB8rw4w8tSpkgpJdSL/hy/EfzULteOeLlGVyfZo+tHSNn5WCiSFEgswYM5NyNCGivIlZQpQ3WygCgSX9aM0MtsbImSEmaVBSTTKHLZtd7SmkZ6XONK0za2hzkpO4PREP2cYgZSa1SSDQh2o7G1m8Yt2fMI7w8EkPzJoPFjDqZ2QxE37SWqXlXvAKWxAOh5wu2jsyZhgmXMbMolZCSDRgAXHjFvNGcaT2FDXAbUQlBQpJIZ1gVLA9RaPRM2eq8uYDegVfwMZ/Y8z7UBnfdbiFUjw4HEyxvSpo0qhQt4Rrhy8fpl/hMofg0GOnYH8ExRIGrUB56wL2kx5XlJqkkqH5SwYeSoz6ZC1EJylzahp84b7TmKIWwJHeDNqQA7dHJ9ImeaXJIcYJHeysYULBI3QRQhwC7hjf3vBG0VfaLUEFyAaFxRxSlQKQFLxaCGIUC5qw92duXIRema5L0ao8mPQ2pGvK4UxcfqsM2bM+1SotuuS3RuN2bzjQonZjS376RkpIypWoh1HdSGsVfd6smGkrHZdwVITcC9XZtWjn+fhOvRUo2LO2kwmZKH5VepT+0BbKwBVv5ilI1BYnS+kG7cwxm/aAklLJZhUG6n4CkVIBlyUhQIJ3qnRzpDnl5K4glWi6ThlIUpIcpIdwAE1JpAjPd4aqxmUIpQ3fiG/eKJmw8RN3pKO8TRJZSUkMNQSL3cRnDMl92huiiXOO6nQNZvoxZMMQ9n8ag1wsw/ysv2MP+xnZ1c6eTipS5UiUMyzNSpCVH7qXuRqWNhzjeM4S6aJoz2EwzzZJGk1HT4w8SPp22JeFzjuO5zDLSUXBtVgGDRI14IFIyJ27lmzJbHOVkAmzBRDgAioBFzA2M2zPJBSopBDJTLuS7OoqBvRxRm1i7aWzycRJDhIUqcQRWtCOhIzeUL+0uSSpKEuVfEojQWDnipvTnHFyjKSRs5J6EEmQpS1Zd5YqEqa1KvQGLZ010MUhLmtSSShwS5u5LFjpHOJ2j3jpDJKmGZQctapfdGjDiYonyciUAqSq53FBaWo4DaxckQ0cGXRXHyhvgULXKSgVVnYAsxChbzD34wolzOP1SHexpwSBrnPB2y60hZOgDu0amSlC5mc5QVEEneezuwHTWMqAWbyjUbRloUAyMoalcxUWc2bzjNIQ/j/T9YjH9rEj6lsQf3eU5D5B9WjIdvE/3hNaZBbqXja4CaDLSUMzNYG1DWMP21nleII0QkJ8b6dY5PHX8gvYj2akd4i3xB+Tm8fYJYVx3dCG+jHyXZqCVBmdwwOjV4gecfVl1uT9c4fmdoGKe2mJ7vDHKplFQY08Xa0ZvscZapq0TUhYUCahw41I84Y9tpO7LIPHde9qwj7NJKZ8shnzebu4gxQXxMr0bTEbJwhvKA6Aj2MJ9rbKluFSHAolQagvvAk1PKNCEPeng0UTZQNBXgQ4HJ1GM8eSUXdmZksVh0pUlGbME75NqkAM2nGsJsPjGmPfSvCGe3po+0INyEk6sKn19ozQNj6R2Yo8lbLRo9jHvJuU0TUksCyRV2esBbTngzFNajdPpoEwGJKSFCwvwb6945xpyzFMXq/hdm0vFxhUwClLV3ab0Kj6CnXWPpH9n8w/wlSArOQAwPDx40j5pINFjmDyvH0HseojDJ6mnCOfyvtr9h0zWzVPYVtw9D+8ZHtTtOcgmUnOvM2YSUrUlhoSAXJJr/ImHEzEK6RwcWTRw0c+HI8btIG/Rk8OJ6pkt5IQAtJPeFiziybv1aJGmTNJIetRw/aPY7IeTkntiikZ0bKky5q5s2esrTMKkodwnMs2y/CWOv8ARd2m2ypS0okr3cmU5dXFQQwKiObxmdrYuZ309AUcvfTCBYPnUHprA0uaoWO9qetI7UldlMKnZHLJ0YWDHU/t1gfEoKQxvR/EDhwipMs8qQRjBvGrmlbRM2AMlTGlvmwhlspe+gD8T0parQrHL6eC8CuvzaM59AHYwgUS5FS5DVNbeUCSFOphU6AVNOQrFmKxhyOoAqKS/Xj4NH2DY21jhaSZOHSOUoJP+pJBfnBDrYIF7I7LxU2WGkTUi4K092K3Azs4etBBc7+y5c2aqZiJikhRfLISlRYfmUb/AOUxosP29P8AiSR1Sr9CP1hlh+22GPxd4jql/Z4nHghF2iqQBsTsFs2RXulLV+LEZj6EBA8AI0C9iYVY/wDzlnow9o6w/aDDL+GfL6E5T5FoPSEKrunyMbOMX6KMvtf+z3CYhn71DBhkXx5KChCGT/ZLLlrC5eJXQggLQk2PFLe0bzHqky05pixLHHOUeoIjIbY7dy5SVfw5mTCASCuiXAfUZyPKJcIJVQtHeI7FLAotCm1LiM1j0IlEhUxCmoShQKRwBIoDFO0duT5797MLfhG6nplH6vGf2nOaUQHKlKZhVhlu3C/lHHmwxSuJm0vQk28UpeWGUCoqYcSfxfeA5RmZpr9Xhzi5G4FlW8kMRqCTw8LwiXWN8PQILwiwLhw1os2s+dJI+6CHuzM8DSFWPlR4t2ojfCnJzB/ViPCK/sP2d4NRD8k/Qjc9i5hElQJJAVT/ADBzV4wWAV8VWYa6tp1jY9iMYQJiWFWW7G9qnSkYeQtCZqM1fnHUtNWLtekVia/MeVIulqYO3uY4khJFysMXBFvWkSO0Tug6Ee0SNsLdFpHyXaMtP8TNfMB3q3IDls5tSKZkiW5ylbCzgOf2EHbVQe+m6faL/wDMxSJNOPt58Y77MmwP+GcgVIgbFGrmHKJ2TMzBwxs/KFWKQXJbnWC22UmUJluen9Hg7AoYvXw1pWBJVDydvOvlDBJo+p/W8U1ophPaNilEwIygy/iGoalNCPV3j6FHz/HbYR3KpapZVu0UVNl1YJa3jG/RYdImMWlsbPYkSJDESO5U1SfhUU9CR7RxEgAGxmIUtRK1FR4qJPvC/GK3F/yn2i6cqp6wLiFbp+tYBBsxd4VbcQQlCwr4sySHsXABpUOCan0gyYxL6h28WfzYRxj8WO6TLUBqqoBZjc6+B5xE1oaVmVxaHTndQLMoGuoDvCnL6M/nDwKQJRJmDfVlUkJIIYuHJ0MJJhqTpwggJHqFVfhbzg3apKkyrFIccwaHyYQFLEE44HIngHPNz7iG19SD2VYJBJUzOQWHSp8Y0HYnFFM7K7laWAuXFRSM5g5uVSSHHThG47M7FMpXeOASl0hSVBuelW6+0Y+Q6iwZpaAPrzY+3zjo4l7P4fJjFIw4I+J/zEsTxJAp6R2ZPEjq0ecp0BcmZW2tx/SJFKXBDca2Gre2hrHkdWFqhpmD2mn7aY9ftF0v98+MBypZJunLxqfoxrsXsxLzN11KUogmrOS5EK5+yUICipeYDgKjR2avSkdqaZLiKp2HSE5u8BUTQZSCA1QQfCF61kJICE1pmZ1ebsB08Xi9aam99STHaJPH+kdEYqihSpJJoAGagHDi94LmT5igxa5IpqeGgHJoKKBoBzd/exiJKeH7QUVYIqQ9/Z/SN5JxCkgJKiFpACkllMpg4LP6GMlKWoq3QAQCa0alS+lPeBpakhmdPCDhYpM3/wD1CwAfjUDS8WIx6bGh4X9ow0raExNl24194uXj1FSF7oUkuS1+R9ddYXxkWbxKwagvHUZVO3ZagyioA3u3o8Gycakh0TCOhCh5ViHFjs9nrqev6wHOm0DG6kjzUPKBcXjwm5zKPD9dBCvFYoqbMeiR9U94ag2CG+N2qlNEMo6q+6P39o7Qpc7DJGZLZ1VIda7br3SgXa5KjowjMqc8hDDCE9yQH3VuK6LFR4ZX8YnKqhoYPtDBFG6fRr6Ho0LcRfxpB2MnOz2FOp4wvKgXJFX6RME62JFsgPeOsZMcNqH9f6RxhdSKkWjpQcGjK0MNrYvZXINQfesbnAdqUKDTQtAAATlJIoL3HKzxhZJg1E1qQ5QtFXR9NCyoBQWMpDghLkvVmNiw4NEIFAolg+la8gHhL2UxyVJ7tZq+7Z21rYCNDNkAspOUqFQMzUOt2MeVOFSpE9nMhKHoxU4csU+jetucSPe7OZLgkPoQwbkWJvo8SNMPXQ0CzZE7OcndLSXoSUKFbA1D+UZLa+KK1FkLSiwBIIca7tNTGt28tMsEIUe8UHajB9X41oIx5lrGsenjwq+SFJ0wIn8IHhU+bx3h8KtZIAdrl6DgOsXqRmYEObDQ+d42Oy9hoRLy5lh6qYhs3GtWHWLk+I47MZOwRSyQXUfU8By6xJuyVg0rRzUADk5jdK2CXdBlm16G/PXoYB2ggyEKUZeZXNJLGzvoK+0TzZfFGQ2grL9kigHxq1UdH5ClGhetNfowQpFzXV9PHlHIRxjZIhsoIjwAjjBAlxwUw6FZ5LxB1SFeh84ipyNUkevzj0Sx0joAQg0VLnCyb8Tp9cYrEuv17wQlHIeNItkySshIAJ6gepaENFeGw5UoJSASYczdnCXLUkFJWQCoip1oPwitXAMMMDs8S0Uqo3L/AKcLwt29hCJYUlKb7xDgkUqeI8ukYyfLRdaEWMAcAAANRi45wuVf2ggzVWIt9WiqZdmtBGDWiEdhw51LR2TcgXHEx4FFrdDHcsVu0Vx/IUSVL8Isajx1Tj6exht2cwaFzQmYwSoEZiCQCbBhvEnlEyb9Et2B7MxhlLSqhbS7/KNzKmhTKTkIAoUM48f3jO7T7Oqkllhct7DdPkEvTkS8NuzexlAhlJIUSxy1BbUOCCY58uByVoEth0makqSQvUcK1Gh0iQ2XstQIKQi7ki7CpLGx84kZwxSSLUWZPaYWZqy4UHIY0NKNSkDoSTQpIPMP6iNUns+uYpRSQxLlRdmNWA1Ih9sTYyZO8d5f4uA4NHovIkjLi2xVsPs+hAC15ZitAGUlPHkTB0/ZktnQ6f5SfYw6VhEEvkD8RunzEVHBG4U/JQF+ZH7GMHKzZJIz68LMT8JCh5GKTNUgsQoe37GHa0LDZkKDXI3066gP6RWVO4vyo/8Ap4QDEk5EqYD3ktCyeTF+Li5gCd2Yw6xuKXKPQLHlQ+UaJWDSomg8N0+kUzNmHRXOohpioxeK7JTw5RkmAfgUx/0KAr5wkxWFXLUy0qSfzAiPpSsLMTo7cKxX/G3Su34VVHilV4tZGLifM8kdBMfQJux8Ku8kJ5yyUf7RSB5nZKWWMtZIaqSQFE6EH4fOH8iDizISNlTFlISi4cGwbi4pGikbIRLRlKUrSfjJAU/CnDl5w2/hDJlhCETANd2pPATBSIJQWSoAklywIoaOlrgj1jGWWyoqgc4EFnUAHoEigFgCXsG8IC2h2bUpDd4HDkBSlCpuXc0PpDSfJIcJDEUfLVxrUV1DxROZQKZhCsxNMpYA/dBT56QlMp7Pnu0sCqUrKvKTdhUedoDUNaQ42jKT3iu7LpvUEGujcYE7i3B/qkdFmTYGmW9Kx2UeLaFotMrj9fTR1L8+US5E8iqWPTw8IaYJeZIAJBSXYFiRXUVEDKw2oppyfUdf3jjIoFx7/tWJU6ZNn1jZmOTPlJO6pgAoLD7w4v5vBIwmViwDWH9DGE7KdoDJmKzDMFAAkbpDa89bxtpO25Ez4FNR2WMuluEZSyRTo1jJNbCpijlanOJHoIYsQQxsx+cSLVMqwmVtJkpGWwa/LpHidoj8Hr8okSGxHX/Urbvr8o9G0x+D/d8okSJA6G1fy/7vlFS8albFUsEixJDjopnHhEiQDB50xIG6FJ5Zs3uH9YkvF7tR9NEiQUBcMf8Altz+UcT8QhY3paT1Y/pHkSGgAJuFQfhBT0P6NFIlqB+L0+cSJDD2Xy5h1LjhaPMQlKyCpCCRYlNR/mG96x5EhUUBTcIpA+zmFIqWUM4q5uS/mYtly1VdQuapTlNb6njo0SJGU4RMwbE7JQp91OY0zFLkcKu5PUxnj2Se80eCCP8A3j2JFwVCq0eK7GX+3t+T/lHg7HG/f/7P+USJFsmkMtndnihC0KmlaVC2Uio1+KB1dlA9JrD+T33okSM4xXJiaOsP2ayKCu8BIP4D/wDXOGq9mAkHdzCystQSLgvzeJEicmOL7HR3IwZBBKgajRvV4kSJBDHGK0Wj/9k="/>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pic>
        <p:nvPicPr>
          <p:cNvPr id="6155" name="Picture 16" descr="http://3.bp.blogspot.com/-hJ8qdLCBiaQ/Tac4-we2GgI/AAAAAAAAAd4/mEsHPcwCn3Y/s1600/green%252Bbox.jpg"/>
          <p:cNvPicPr>
            <a:picLocks noChangeAspect="1" noChangeArrowheads="1"/>
          </p:cNvPicPr>
          <p:nvPr/>
        </p:nvPicPr>
        <p:blipFill>
          <a:blip r:embed="rId6" cstate="print"/>
          <a:srcRect/>
          <a:stretch>
            <a:fillRect/>
          </a:stretch>
        </p:blipFill>
        <p:spPr bwMode="auto">
          <a:xfrm>
            <a:off x="2819400" y="914400"/>
            <a:ext cx="2925763" cy="219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489200" y="1735138"/>
            <a:ext cx="4675188" cy="1098550"/>
          </a:xfrm>
          <a:prstGeom prst="rect">
            <a:avLst/>
          </a:prstGeom>
          <a:noFill/>
          <a:ln w="9525">
            <a:noFill/>
            <a:miter lim="800000"/>
            <a:headEnd/>
            <a:tailEnd/>
          </a:ln>
        </p:spPr>
        <p:txBody>
          <a:bodyPr wrap="none">
            <a:spAutoFit/>
          </a:bodyPr>
          <a:lstStyle/>
          <a:p>
            <a:pPr algn="ctr"/>
            <a:r>
              <a:rPr lang="en-US" sz="6600"/>
              <a:t>Whiteboards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304800"/>
            <a:ext cx="8305800" cy="1800225"/>
          </a:xfrm>
          <a:prstGeom prst="rect">
            <a:avLst/>
          </a:prstGeom>
          <a:noFill/>
          <a:ln w="9525">
            <a:noFill/>
            <a:miter lim="800000"/>
            <a:headEnd/>
            <a:tailEnd/>
          </a:ln>
        </p:spPr>
        <p:txBody>
          <a:bodyPr>
            <a:spAutoFit/>
          </a:bodyPr>
          <a:lstStyle/>
          <a:p>
            <a:r>
              <a:rPr lang="en-US" sz="2800"/>
              <a:t>A transformer has 120 primary windings, and 2400 secondary windings.  If there is an AC voltage of 90. V , and a current of 125 mA in the primary, what is the voltage across and current through the secondary?</a:t>
            </a:r>
          </a:p>
        </p:txBody>
      </p:sp>
      <p:sp>
        <p:nvSpPr>
          <p:cNvPr id="8195" name="Text Box 3"/>
          <p:cNvSpPr txBox="1">
            <a:spLocks noChangeArrowheads="1"/>
          </p:cNvSpPr>
          <p:nvPr/>
        </p:nvSpPr>
        <p:spPr bwMode="auto">
          <a:xfrm>
            <a:off x="304800" y="6554788"/>
            <a:ext cx="1246188" cy="274637"/>
          </a:xfrm>
          <a:prstGeom prst="rect">
            <a:avLst/>
          </a:prstGeom>
          <a:noFill/>
          <a:ln w="9525">
            <a:noFill/>
            <a:miter lim="800000"/>
            <a:headEnd/>
            <a:tailEnd/>
          </a:ln>
        </p:spPr>
        <p:txBody>
          <a:bodyPr wrap="none">
            <a:spAutoFit/>
          </a:bodyPr>
          <a:lstStyle/>
          <a:p>
            <a:r>
              <a:rPr lang="en-US" sz="1200"/>
              <a:t>1800 V, 6.25 mA</a:t>
            </a:r>
          </a:p>
        </p:txBody>
      </p:sp>
      <p:sp>
        <p:nvSpPr>
          <p:cNvPr id="38930" name="Text Box 18"/>
          <p:cNvSpPr txBox="1">
            <a:spLocks noChangeArrowheads="1"/>
          </p:cNvSpPr>
          <p:nvPr/>
        </p:nvSpPr>
        <p:spPr bwMode="auto">
          <a:xfrm>
            <a:off x="762000" y="2576513"/>
            <a:ext cx="7315200" cy="914400"/>
          </a:xfrm>
          <a:prstGeom prst="rect">
            <a:avLst/>
          </a:prstGeom>
          <a:solidFill>
            <a:schemeClr val="bg1"/>
          </a:solidFill>
          <a:ln w="38100">
            <a:noFill/>
            <a:miter lim="800000"/>
            <a:headEnd/>
            <a:tailEnd/>
          </a:ln>
        </p:spPr>
        <p:txBody>
          <a:bodyPr>
            <a:spAutoFit/>
          </a:bodyPr>
          <a:lstStyle/>
          <a:p>
            <a:r>
              <a:rPr lang="en-US" sz="5400" i="1">
                <a:sym typeface="Symbol" pitchFamily="18" charset="2"/>
              </a:rPr>
              <a:t>Solution</a:t>
            </a:r>
            <a:endParaRPr lang="en-US" sz="3200">
              <a:sym typeface="Symbol" pitchFamily="18" charset="2"/>
            </a:endParaRPr>
          </a:p>
        </p:txBody>
      </p:sp>
      <p:sp>
        <p:nvSpPr>
          <p:cNvPr id="38931" name="Text Box 19"/>
          <p:cNvSpPr txBox="1">
            <a:spLocks noChangeArrowheads="1"/>
          </p:cNvSpPr>
          <p:nvPr/>
        </p:nvSpPr>
        <p:spPr bwMode="auto">
          <a:xfrm>
            <a:off x="762000" y="2576513"/>
            <a:ext cx="7315200" cy="1465262"/>
          </a:xfrm>
          <a:prstGeom prst="rect">
            <a:avLst/>
          </a:prstGeom>
          <a:solidFill>
            <a:schemeClr val="bg1"/>
          </a:solidFill>
          <a:ln w="38100">
            <a:noFill/>
            <a:miter lim="800000"/>
            <a:headEnd/>
            <a:tailEnd/>
          </a:ln>
        </p:spPr>
        <p:txBody>
          <a:bodyPr>
            <a:spAutoFit/>
          </a:bodyPr>
          <a:lstStyle/>
          <a:p>
            <a:r>
              <a:rPr lang="en-US" sz="1800">
                <a:sym typeface="Symbol" pitchFamily="18" charset="2"/>
              </a:rPr>
              <a:t>This one steps up</a:t>
            </a:r>
          </a:p>
          <a:p>
            <a:r>
              <a:rPr lang="en-US" sz="1800">
                <a:sym typeface="Symbol" pitchFamily="18" charset="2"/>
              </a:rPr>
              <a:t>V = 90*(2400/120) = 1800 V</a:t>
            </a:r>
          </a:p>
          <a:p>
            <a:r>
              <a:rPr lang="en-US" sz="1800">
                <a:sym typeface="Symbol" pitchFamily="18" charset="2"/>
              </a:rPr>
              <a:t>Current gets less: Power in = power out</a:t>
            </a:r>
          </a:p>
          <a:p>
            <a:r>
              <a:rPr lang="en-US" sz="1800">
                <a:sym typeface="Symbol" pitchFamily="18" charset="2"/>
              </a:rPr>
              <a:t>IV = IV</a:t>
            </a:r>
          </a:p>
          <a:p>
            <a:r>
              <a:rPr lang="en-US" sz="1800">
                <a:sym typeface="Symbol" pitchFamily="18" charset="2"/>
              </a:rPr>
              <a:t>(0.125 A)(90. V) = (I)(1800) = .00625 A = 6.25 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30">
                                            <p:txEl>
                                              <p:pRg st="0" end="0"/>
                                            </p:txEl>
                                          </p:spTgt>
                                        </p:tgtEl>
                                        <p:attrNameLst>
                                          <p:attrName>style.visibility</p:attrName>
                                        </p:attrNameLst>
                                      </p:cBhvr>
                                      <p:to>
                                        <p:strVal val="visible"/>
                                      </p:to>
                                    </p:set>
                                    <p:animEffect transition="in" filter="wipe(left)">
                                      <p:cBhvr>
                                        <p:cTn id="7" dur="500"/>
                                        <p:tgtEl>
                                          <p:spTgt spid="389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31">
                                            <p:txEl>
                                              <p:pRg st="0" end="0"/>
                                            </p:txEl>
                                          </p:spTgt>
                                        </p:tgtEl>
                                        <p:attrNameLst>
                                          <p:attrName>style.visibility</p:attrName>
                                        </p:attrNameLst>
                                      </p:cBhvr>
                                      <p:to>
                                        <p:strVal val="visible"/>
                                      </p:to>
                                    </p:set>
                                    <p:animEffect transition="in" filter="wipe(left)">
                                      <p:cBhvr>
                                        <p:cTn id="12" dur="500"/>
                                        <p:tgtEl>
                                          <p:spTgt spid="389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31">
                                            <p:txEl>
                                              <p:pRg st="1" end="1"/>
                                            </p:txEl>
                                          </p:spTgt>
                                        </p:tgtEl>
                                        <p:attrNameLst>
                                          <p:attrName>style.visibility</p:attrName>
                                        </p:attrNameLst>
                                      </p:cBhvr>
                                      <p:to>
                                        <p:strVal val="visible"/>
                                      </p:to>
                                    </p:set>
                                    <p:animEffect transition="in" filter="wipe(left)">
                                      <p:cBhvr>
                                        <p:cTn id="17" dur="500"/>
                                        <p:tgtEl>
                                          <p:spTgt spid="389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31">
                                            <p:txEl>
                                              <p:pRg st="2" end="2"/>
                                            </p:txEl>
                                          </p:spTgt>
                                        </p:tgtEl>
                                        <p:attrNameLst>
                                          <p:attrName>style.visibility</p:attrName>
                                        </p:attrNameLst>
                                      </p:cBhvr>
                                      <p:to>
                                        <p:strVal val="visible"/>
                                      </p:to>
                                    </p:set>
                                    <p:animEffect transition="in" filter="wipe(left)">
                                      <p:cBhvr>
                                        <p:cTn id="22" dur="500"/>
                                        <p:tgtEl>
                                          <p:spTgt spid="389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31">
                                            <p:txEl>
                                              <p:pRg st="3" end="3"/>
                                            </p:txEl>
                                          </p:spTgt>
                                        </p:tgtEl>
                                        <p:attrNameLst>
                                          <p:attrName>style.visibility</p:attrName>
                                        </p:attrNameLst>
                                      </p:cBhvr>
                                      <p:to>
                                        <p:strVal val="visible"/>
                                      </p:to>
                                    </p:set>
                                    <p:animEffect transition="in" filter="wipe(left)">
                                      <p:cBhvr>
                                        <p:cTn id="27" dur="500"/>
                                        <p:tgtEl>
                                          <p:spTgt spid="389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931">
                                            <p:txEl>
                                              <p:pRg st="4" end="4"/>
                                            </p:txEl>
                                          </p:spTgt>
                                        </p:tgtEl>
                                        <p:attrNameLst>
                                          <p:attrName>style.visibility</p:attrName>
                                        </p:attrNameLst>
                                      </p:cBhvr>
                                      <p:to>
                                        <p:strVal val="visible"/>
                                      </p:to>
                                    </p:set>
                                    <p:animEffect transition="in" filter="wipe(left)">
                                      <p:cBhvr>
                                        <p:cTn id="32" dur="500"/>
                                        <p:tgtEl>
                                          <p:spTgt spid="38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0" grpId="0" build="p" autoUpdateAnimBg="0"/>
      <p:bldP spid="389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304800"/>
            <a:ext cx="8305800" cy="1800225"/>
          </a:xfrm>
          <a:prstGeom prst="rect">
            <a:avLst/>
          </a:prstGeom>
          <a:noFill/>
          <a:ln w="9525">
            <a:noFill/>
            <a:miter lim="800000"/>
            <a:headEnd/>
            <a:tailEnd/>
          </a:ln>
        </p:spPr>
        <p:txBody>
          <a:bodyPr>
            <a:spAutoFit/>
          </a:bodyPr>
          <a:lstStyle/>
          <a:p>
            <a:r>
              <a:rPr lang="en-US" sz="2800"/>
              <a:t>A transformer is operating at 12.5 W.  It steps 110 VAC down to 9.6 VAC.  There are 320 primary windings.</a:t>
            </a:r>
          </a:p>
          <a:p>
            <a:r>
              <a:rPr lang="en-US" sz="2800"/>
              <a:t>A) How many secondary windings are there?</a:t>
            </a:r>
          </a:p>
          <a:p>
            <a:r>
              <a:rPr lang="en-US" sz="2800"/>
              <a:t>B) What is the current in the primary and secondary?</a:t>
            </a:r>
          </a:p>
        </p:txBody>
      </p:sp>
      <p:sp>
        <p:nvSpPr>
          <p:cNvPr id="9219" name="Text Box 3"/>
          <p:cNvSpPr txBox="1">
            <a:spLocks noChangeArrowheads="1"/>
          </p:cNvSpPr>
          <p:nvPr/>
        </p:nvSpPr>
        <p:spPr bwMode="auto">
          <a:xfrm>
            <a:off x="304800" y="6554788"/>
            <a:ext cx="1838325" cy="274637"/>
          </a:xfrm>
          <a:prstGeom prst="rect">
            <a:avLst/>
          </a:prstGeom>
          <a:noFill/>
          <a:ln w="9525">
            <a:noFill/>
            <a:miter lim="800000"/>
            <a:headEnd/>
            <a:tailEnd/>
          </a:ln>
        </p:spPr>
        <p:txBody>
          <a:bodyPr wrap="none">
            <a:spAutoFit/>
          </a:bodyPr>
          <a:lstStyle/>
          <a:p>
            <a:r>
              <a:rPr lang="en-US" sz="1200"/>
              <a:t>28 windings, 0.11 A, 1.3 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305800" cy="1800225"/>
          </a:xfrm>
          <a:prstGeom prst="rect">
            <a:avLst/>
          </a:prstGeom>
          <a:noFill/>
          <a:ln w="9525">
            <a:noFill/>
            <a:miter lim="800000"/>
            <a:headEnd/>
            <a:tailEnd/>
          </a:ln>
        </p:spPr>
        <p:txBody>
          <a:bodyPr>
            <a:spAutoFit/>
          </a:bodyPr>
          <a:lstStyle/>
          <a:p>
            <a:r>
              <a:rPr lang="en-US" sz="2800"/>
              <a:t>An AC Arc welder can deliver 550 Amps of current.  If it draws 18 amps from the wall at 120 VAC, what is the delivered voltage?  If the primary has 1200 windings, how many does the secondary have?</a:t>
            </a:r>
          </a:p>
        </p:txBody>
      </p:sp>
      <p:sp>
        <p:nvSpPr>
          <p:cNvPr id="10243" name="Text Box 3"/>
          <p:cNvSpPr txBox="1">
            <a:spLocks noChangeArrowheads="1"/>
          </p:cNvSpPr>
          <p:nvPr/>
        </p:nvSpPr>
        <p:spPr bwMode="auto">
          <a:xfrm>
            <a:off x="304800" y="6554788"/>
            <a:ext cx="750888" cy="274637"/>
          </a:xfrm>
          <a:prstGeom prst="rect">
            <a:avLst/>
          </a:prstGeom>
          <a:noFill/>
          <a:ln w="9525">
            <a:noFill/>
            <a:miter lim="800000"/>
            <a:headEnd/>
            <a:tailEnd/>
          </a:ln>
        </p:spPr>
        <p:txBody>
          <a:bodyPr wrap="none">
            <a:spAutoFit/>
          </a:bodyPr>
          <a:lstStyle/>
          <a:p>
            <a:r>
              <a:rPr lang="en-US" sz="1200"/>
              <a:t>3.9 V, 39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1356</TotalTime>
  <Words>252</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83</cp:revision>
  <dcterms:created xsi:type="dcterms:W3CDTF">2003-10-15T03:35:38Z</dcterms:created>
  <dcterms:modified xsi:type="dcterms:W3CDTF">2016-02-24T16:30:36Z</dcterms:modified>
</cp:coreProperties>
</file>