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0" r:id="rId3"/>
    <p:sldId id="278" r:id="rId4"/>
    <p:sldId id="259" r:id="rId5"/>
    <p:sldId id="258" r:id="rId6"/>
    <p:sldId id="279" r:id="rId7"/>
    <p:sldId id="280" r:id="rId8"/>
    <p:sldId id="281" r:id="rId9"/>
    <p:sldId id="282" r:id="rId10"/>
    <p:sldId id="283" r:id="rId11"/>
    <p:sldId id="286" r:id="rId12"/>
    <p:sldId id="285" r:id="rId13"/>
    <p:sldId id="284" r:id="rId14"/>
    <p:sldId id="287"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67" autoAdjust="0"/>
    <p:restoredTop sz="90929"/>
  </p:normalViewPr>
  <p:slideViewPr>
    <p:cSldViewPr>
      <p:cViewPr>
        <p:scale>
          <a:sx n="100" d="100"/>
          <a:sy n="100" d="100"/>
        </p:scale>
        <p:origin x="-2202"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5A632E-9229-44BA-A440-DE17C06C01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38FFCF-2ADC-4145-9D8A-E72AF46F95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2F9E2C-0958-4483-9662-807791914B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B5E647-663A-4272-B4CD-3E1627023C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AEF98-913F-499A-9E35-34741C6F27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2B2A4B-86A5-4234-AE5F-D5A58B62D5F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4DB3AE5-A254-4525-955F-446450AB033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C1D098-1035-43C3-B6A4-F3B922E95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FAF2DE-96D2-4DEF-A5DD-EBCFCCD9D5D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D0FF97-2FE1-4844-8AD2-3DEFA2A390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F1301E-7ED2-4AE7-903F-74914E10FF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1AAD67-B319-4BBB-8612-2156B6E849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533400"/>
            <a:ext cx="4565650" cy="1554163"/>
          </a:xfrm>
          <a:prstGeom prst="rect">
            <a:avLst/>
          </a:prstGeom>
          <a:noFill/>
          <a:ln w="9525">
            <a:noFill/>
            <a:miter lim="800000"/>
            <a:headEnd/>
            <a:tailEnd/>
          </a:ln>
          <a:effectLst/>
        </p:spPr>
        <p:txBody>
          <a:bodyPr wrap="none">
            <a:spAutoFit/>
          </a:bodyPr>
          <a:lstStyle/>
          <a:p>
            <a:r>
              <a:rPr lang="en-US" sz="3200"/>
              <a:t>Ampere’s Law</a:t>
            </a:r>
          </a:p>
          <a:p>
            <a:pPr lvl="1">
              <a:buFontTx/>
              <a:buChar char="•"/>
            </a:pPr>
            <a:r>
              <a:rPr lang="en-US" sz="3200"/>
              <a:t>Basic Premise</a:t>
            </a:r>
          </a:p>
          <a:p>
            <a:pPr lvl="1">
              <a:buFontTx/>
              <a:buChar char="•"/>
            </a:pPr>
            <a:r>
              <a:rPr lang="en-US" sz="3200"/>
              <a:t>Elementary application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228600"/>
            <a:ext cx="8305800" cy="1373188"/>
          </a:xfrm>
          <a:prstGeom prst="rect">
            <a:avLst/>
          </a:prstGeom>
          <a:noFill/>
          <a:ln w="9525">
            <a:noFill/>
            <a:miter lim="800000"/>
            <a:headEnd/>
            <a:tailEnd/>
          </a:ln>
          <a:effectLst/>
        </p:spPr>
        <p:txBody>
          <a:bodyPr>
            <a:spAutoFit/>
          </a:bodyPr>
          <a:lstStyle/>
          <a:p>
            <a:r>
              <a:rPr lang="en-US" sz="2800"/>
              <a:t>What is the force on the wire to the right?  The wires are 15.0 cm apart, the one on the left is carrying 30. A, the right, 45 A.  They are 45 cm long </a:t>
            </a:r>
          </a:p>
        </p:txBody>
      </p:sp>
      <p:sp>
        <p:nvSpPr>
          <p:cNvPr id="33795" name="Text Box 3"/>
          <p:cNvSpPr txBox="1">
            <a:spLocks noChangeArrowheads="1"/>
          </p:cNvSpPr>
          <p:nvPr/>
        </p:nvSpPr>
        <p:spPr bwMode="auto">
          <a:xfrm>
            <a:off x="304800" y="6554788"/>
            <a:ext cx="1544638" cy="274637"/>
          </a:xfrm>
          <a:prstGeom prst="rect">
            <a:avLst/>
          </a:prstGeom>
          <a:noFill/>
          <a:ln w="9525">
            <a:noFill/>
            <a:miter lim="800000"/>
            <a:headEnd/>
            <a:tailEnd/>
          </a:ln>
          <a:effectLst/>
        </p:spPr>
        <p:txBody>
          <a:bodyPr wrap="none">
            <a:spAutoFit/>
          </a:bodyPr>
          <a:lstStyle/>
          <a:p>
            <a:r>
              <a:rPr lang="en-US" sz="1200"/>
              <a:t>8.1x10</a:t>
            </a:r>
            <a:r>
              <a:rPr lang="en-US" sz="1200" baseline="30000"/>
              <a:t>-4</a:t>
            </a:r>
            <a:r>
              <a:rPr lang="en-US" sz="1200"/>
              <a:t> N to the right</a:t>
            </a:r>
          </a:p>
        </p:txBody>
      </p:sp>
      <p:sp>
        <p:nvSpPr>
          <p:cNvPr id="33796" name="Text Box 4"/>
          <p:cNvSpPr txBox="1">
            <a:spLocks noChangeArrowheads="1"/>
          </p:cNvSpPr>
          <p:nvPr/>
        </p:nvSpPr>
        <p:spPr bwMode="auto">
          <a:xfrm>
            <a:off x="0" y="3859213"/>
            <a:ext cx="9144000" cy="2227262"/>
          </a:xfrm>
          <a:prstGeom prst="rect">
            <a:avLst/>
          </a:prstGeom>
          <a:noFill/>
          <a:ln w="25400">
            <a:noFill/>
            <a:miter lim="800000"/>
            <a:headEnd/>
            <a:tailEnd/>
          </a:ln>
          <a:effectLst/>
        </p:spPr>
        <p:txBody>
          <a:bodyPr>
            <a:spAutoFit/>
          </a:bodyPr>
          <a:lstStyle/>
          <a:p>
            <a:pPr lvl="1"/>
            <a:r>
              <a:rPr lang="en-US" sz="2800"/>
              <a:t>F = </a:t>
            </a:r>
            <a:r>
              <a:rPr lang="en-US" sz="2800">
                <a:sym typeface="Symbol" pitchFamily="18" charset="2"/>
              </a:rPr>
              <a:t> </a:t>
            </a:r>
            <a:r>
              <a:rPr lang="en-US" sz="2800" u="sng">
                <a:sym typeface="Symbol" pitchFamily="18" charset="2"/>
              </a:rPr>
              <a:t></a:t>
            </a:r>
            <a:r>
              <a:rPr lang="en-US" sz="2800" baseline="-25000">
                <a:sym typeface="Symbol" pitchFamily="18" charset="2"/>
              </a:rPr>
              <a:t>o</a:t>
            </a:r>
            <a:r>
              <a:rPr lang="en-US" sz="2800" u="sng"/>
              <a:t>I</a:t>
            </a:r>
            <a:r>
              <a:rPr lang="en-US" sz="2800" baseline="-25000"/>
              <a:t>1</a:t>
            </a:r>
            <a:r>
              <a:rPr lang="en-US" sz="2800"/>
              <a:t>I</a:t>
            </a:r>
            <a:r>
              <a:rPr lang="en-US" sz="2800" baseline="-25000"/>
              <a:t>2</a:t>
            </a:r>
            <a:r>
              <a:rPr lang="en-US" sz="2800" u="sng"/>
              <a:t>l</a:t>
            </a:r>
            <a:endParaRPr lang="en-US" sz="2800" u="sng">
              <a:sym typeface="Symbol" pitchFamily="18" charset="2"/>
            </a:endParaRPr>
          </a:p>
          <a:p>
            <a:pPr lvl="2"/>
            <a:r>
              <a:rPr lang="en-US" sz="2800">
                <a:sym typeface="Symbol" pitchFamily="18" charset="2"/>
              </a:rPr>
              <a:t>     2r</a:t>
            </a:r>
          </a:p>
          <a:p>
            <a:r>
              <a:rPr lang="en-US" sz="2800"/>
              <a:t>I</a:t>
            </a:r>
            <a:r>
              <a:rPr lang="en-US" sz="2800" baseline="-25000"/>
              <a:t>1</a:t>
            </a:r>
            <a:r>
              <a:rPr lang="en-US" sz="2800"/>
              <a:t> = 30 A, I</a:t>
            </a:r>
            <a:r>
              <a:rPr lang="en-US" sz="2800" baseline="-25000"/>
              <a:t>2</a:t>
            </a:r>
            <a:r>
              <a:rPr lang="en-US" sz="2800"/>
              <a:t> = 45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.15 m, l = .45</a:t>
            </a:r>
          </a:p>
          <a:p>
            <a:r>
              <a:rPr lang="en-US" sz="2800"/>
              <a:t>F = 0.00081 N</a:t>
            </a:r>
          </a:p>
          <a:p>
            <a:endParaRPr lang="en-US" sz="2800"/>
          </a:p>
        </p:txBody>
      </p:sp>
      <p:sp>
        <p:nvSpPr>
          <p:cNvPr id="33797" name="Line 5"/>
          <p:cNvSpPr>
            <a:spLocks noChangeShapeType="1"/>
          </p:cNvSpPr>
          <p:nvPr/>
        </p:nvSpPr>
        <p:spPr bwMode="auto">
          <a:xfrm flipV="1">
            <a:off x="2514600" y="1524000"/>
            <a:ext cx="0" cy="2057400"/>
          </a:xfrm>
          <a:prstGeom prst="line">
            <a:avLst/>
          </a:prstGeom>
          <a:noFill/>
          <a:ln w="25400">
            <a:solidFill>
              <a:schemeClr val="tx1"/>
            </a:solidFill>
            <a:round/>
            <a:headEnd/>
            <a:tailEnd type="triangle" w="med" len="med"/>
          </a:ln>
          <a:effectLst/>
        </p:spPr>
        <p:txBody>
          <a:bodyPr/>
          <a:lstStyle/>
          <a:p>
            <a:endParaRPr lang="en-US"/>
          </a:p>
        </p:txBody>
      </p:sp>
      <p:sp>
        <p:nvSpPr>
          <p:cNvPr id="33799" name="Line 7"/>
          <p:cNvSpPr>
            <a:spLocks noChangeShapeType="1"/>
          </p:cNvSpPr>
          <p:nvPr/>
        </p:nvSpPr>
        <p:spPr bwMode="auto">
          <a:xfrm flipV="1">
            <a:off x="3276600" y="1524000"/>
            <a:ext cx="0" cy="2057400"/>
          </a:xfrm>
          <a:prstGeom prst="line">
            <a:avLst/>
          </a:prstGeom>
          <a:noFill/>
          <a:ln w="25400">
            <a:solidFill>
              <a:schemeClr val="tx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79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379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37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9144000" cy="1815882"/>
          </a:xfrm>
          <a:prstGeom prst="rect">
            <a:avLst/>
          </a:prstGeom>
          <a:noFill/>
          <a:ln w="9525">
            <a:noFill/>
            <a:miter lim="800000"/>
            <a:headEnd/>
            <a:tailEnd/>
          </a:ln>
          <a:effectLst/>
        </p:spPr>
        <p:txBody>
          <a:bodyPr wrap="square">
            <a:spAutoFit/>
          </a:bodyPr>
          <a:lstStyle/>
          <a:p>
            <a:r>
              <a:rPr lang="en-US" sz="2800" dirty="0"/>
              <a:t>The wire to the left experiences a force to the left of </a:t>
            </a:r>
            <a:r>
              <a:rPr lang="en-US" sz="2800" dirty="0" smtClean="0"/>
              <a:t>            3.15 </a:t>
            </a:r>
            <a:r>
              <a:rPr lang="en-US" sz="2800" dirty="0"/>
              <a:t>x 10</a:t>
            </a:r>
            <a:r>
              <a:rPr lang="en-US" sz="2800" baseline="30000" dirty="0"/>
              <a:t>-8</a:t>
            </a:r>
            <a:r>
              <a:rPr lang="en-US" sz="2800" dirty="0"/>
              <a:t>  N.  If both wires are 5.15 m long, separated by 3.50 m, and the wire to the right carries 2.12 A, what current is flowing in the left wire, and in which direction?</a:t>
            </a:r>
          </a:p>
        </p:txBody>
      </p:sp>
      <p:sp>
        <p:nvSpPr>
          <p:cNvPr id="36867" name="Text Box 3"/>
          <p:cNvSpPr txBox="1">
            <a:spLocks noChangeArrowheads="1"/>
          </p:cNvSpPr>
          <p:nvPr/>
        </p:nvSpPr>
        <p:spPr bwMode="auto">
          <a:xfrm>
            <a:off x="304800" y="6554788"/>
            <a:ext cx="1654175" cy="274637"/>
          </a:xfrm>
          <a:prstGeom prst="rect">
            <a:avLst/>
          </a:prstGeom>
          <a:noFill/>
          <a:ln w="9525">
            <a:noFill/>
            <a:miter lim="800000"/>
            <a:headEnd/>
            <a:tailEnd/>
          </a:ln>
          <a:effectLst/>
        </p:spPr>
        <p:txBody>
          <a:bodyPr wrap="none">
            <a:spAutoFit/>
          </a:bodyPr>
          <a:lstStyle/>
          <a:p>
            <a:r>
              <a:rPr lang="en-US" sz="1200"/>
              <a:t>5.05x10</a:t>
            </a:r>
            <a:r>
              <a:rPr lang="en-US" sz="1200" baseline="30000"/>
              <a:t>-2</a:t>
            </a:r>
            <a:r>
              <a:rPr lang="en-US" sz="1200"/>
              <a:t> A up the page</a:t>
            </a:r>
          </a:p>
        </p:txBody>
      </p:sp>
      <p:sp>
        <p:nvSpPr>
          <p:cNvPr id="36868" name="Text Box 4"/>
          <p:cNvSpPr txBox="1">
            <a:spLocks noChangeArrowheads="1"/>
          </p:cNvSpPr>
          <p:nvPr/>
        </p:nvSpPr>
        <p:spPr bwMode="auto">
          <a:xfrm>
            <a:off x="0" y="3859213"/>
            <a:ext cx="9144000" cy="1917700"/>
          </a:xfrm>
          <a:prstGeom prst="rect">
            <a:avLst/>
          </a:prstGeom>
          <a:noFill/>
          <a:ln w="25400">
            <a:noFill/>
            <a:miter lim="800000"/>
            <a:headEnd/>
            <a:tailEnd/>
          </a:ln>
          <a:effectLst/>
        </p:spPr>
        <p:txBody>
          <a:bodyPr>
            <a:spAutoFit/>
          </a:bodyPr>
          <a:lstStyle/>
          <a:p>
            <a:pPr lvl="1"/>
            <a:r>
              <a:rPr lang="en-US"/>
              <a:t>F = </a:t>
            </a:r>
            <a:r>
              <a:rPr lang="en-US">
                <a:sym typeface="Symbol" pitchFamily="18" charset="2"/>
              </a:rPr>
              <a:t> </a:t>
            </a:r>
            <a:r>
              <a:rPr lang="en-US" u="sng">
                <a:sym typeface="Symbol" pitchFamily="18" charset="2"/>
              </a:rPr>
              <a:t></a:t>
            </a:r>
            <a:r>
              <a:rPr lang="en-US" baseline="-25000">
                <a:sym typeface="Symbol" pitchFamily="18" charset="2"/>
              </a:rPr>
              <a:t>o</a:t>
            </a:r>
            <a:r>
              <a:rPr lang="en-US" u="sng"/>
              <a:t>I</a:t>
            </a:r>
            <a:r>
              <a:rPr lang="en-US" baseline="-25000"/>
              <a:t>1</a:t>
            </a:r>
            <a:r>
              <a:rPr lang="en-US"/>
              <a:t>I</a:t>
            </a:r>
            <a:r>
              <a:rPr lang="en-US" baseline="-25000"/>
              <a:t>2</a:t>
            </a:r>
            <a:r>
              <a:rPr lang="en-US" u="sng"/>
              <a:t>l</a:t>
            </a:r>
            <a:endParaRPr lang="en-US" u="sng">
              <a:sym typeface="Symbol" pitchFamily="18" charset="2"/>
            </a:endParaRPr>
          </a:p>
          <a:p>
            <a:pPr lvl="2"/>
            <a:r>
              <a:rPr lang="en-US">
                <a:sym typeface="Symbol" pitchFamily="18" charset="2"/>
              </a:rPr>
              <a:t>     2r</a:t>
            </a:r>
          </a:p>
          <a:p>
            <a:r>
              <a:rPr lang="en-US"/>
              <a:t>F = 3.15 x 10</a:t>
            </a:r>
            <a:r>
              <a:rPr lang="en-US" baseline="30000"/>
              <a:t>-8</a:t>
            </a:r>
            <a:r>
              <a:rPr lang="en-US"/>
              <a:t> N, I</a:t>
            </a:r>
            <a:r>
              <a:rPr lang="en-US" baseline="-25000"/>
              <a:t>2</a:t>
            </a:r>
            <a:r>
              <a:rPr lang="en-US"/>
              <a:t> = 1.0 A, </a:t>
            </a:r>
            <a:r>
              <a:rPr lang="en-US">
                <a:sym typeface="Symbol" pitchFamily="18" charset="2"/>
              </a:rPr>
              <a:t></a:t>
            </a:r>
            <a:r>
              <a:rPr lang="en-US" baseline="-25000">
                <a:sym typeface="Symbol" pitchFamily="18" charset="2"/>
              </a:rPr>
              <a:t>o</a:t>
            </a:r>
            <a:r>
              <a:rPr lang="en-US">
                <a:sym typeface="Symbol" pitchFamily="18" charset="2"/>
              </a:rPr>
              <a:t>= 4 x 10</a:t>
            </a:r>
            <a:r>
              <a:rPr lang="en-US" baseline="30000">
                <a:sym typeface="Symbol" pitchFamily="18" charset="2"/>
              </a:rPr>
              <a:t>-7</a:t>
            </a:r>
            <a:r>
              <a:rPr lang="en-US">
                <a:sym typeface="Symbol" pitchFamily="18" charset="2"/>
              </a:rPr>
              <a:t> Tm/A, r = 3.50 m, l = 5.15 m</a:t>
            </a:r>
          </a:p>
          <a:p>
            <a:r>
              <a:rPr lang="en-US"/>
              <a:t>I</a:t>
            </a:r>
            <a:r>
              <a:rPr lang="en-US" baseline="-25000"/>
              <a:t>1</a:t>
            </a:r>
            <a:r>
              <a:rPr lang="en-US"/>
              <a:t> = 0.050490016</a:t>
            </a:r>
          </a:p>
          <a:p>
            <a:endParaRPr lang="en-US"/>
          </a:p>
        </p:txBody>
      </p:sp>
      <p:sp>
        <p:nvSpPr>
          <p:cNvPr id="36869" name="Line 5"/>
          <p:cNvSpPr>
            <a:spLocks noChangeShapeType="1"/>
          </p:cNvSpPr>
          <p:nvPr/>
        </p:nvSpPr>
        <p:spPr bwMode="auto">
          <a:xfrm flipV="1">
            <a:off x="6477000" y="2133600"/>
            <a:ext cx="0" cy="2057400"/>
          </a:xfrm>
          <a:prstGeom prst="line">
            <a:avLst/>
          </a:prstGeom>
          <a:noFill/>
          <a:ln w="25400">
            <a:solidFill>
              <a:schemeClr val="tx1"/>
            </a:solidFill>
            <a:round/>
            <a:headEnd/>
            <a:tailEnd/>
          </a:ln>
          <a:effectLst/>
        </p:spPr>
        <p:txBody>
          <a:bodyPr/>
          <a:lstStyle/>
          <a:p>
            <a:endParaRPr lang="en-US"/>
          </a:p>
        </p:txBody>
      </p:sp>
      <p:sp>
        <p:nvSpPr>
          <p:cNvPr id="36870" name="Line 6"/>
          <p:cNvSpPr>
            <a:spLocks noChangeShapeType="1"/>
          </p:cNvSpPr>
          <p:nvPr/>
        </p:nvSpPr>
        <p:spPr bwMode="auto">
          <a:xfrm flipV="1">
            <a:off x="7924800" y="2133600"/>
            <a:ext cx="0" cy="2057400"/>
          </a:xfrm>
          <a:prstGeom prst="line">
            <a:avLst/>
          </a:prstGeom>
          <a:noFill/>
          <a:ln w="25400">
            <a:solidFill>
              <a:schemeClr val="tx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686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686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8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57200" y="228600"/>
            <a:ext cx="8305800" cy="1373188"/>
          </a:xfrm>
          <a:prstGeom prst="rect">
            <a:avLst/>
          </a:prstGeom>
          <a:noFill/>
          <a:ln w="9525">
            <a:noFill/>
            <a:miter lim="800000"/>
            <a:headEnd/>
            <a:tailEnd/>
          </a:ln>
          <a:effectLst/>
        </p:spPr>
        <p:txBody>
          <a:bodyPr>
            <a:spAutoFit/>
          </a:bodyPr>
          <a:lstStyle/>
          <a:p>
            <a:r>
              <a:rPr lang="en-US" sz="2800"/>
              <a:t>What is the force on the wire to the right?  Each wire is carrying 1.0 A of current, and they are 1.0 m long, and 1.0 m apart.</a:t>
            </a:r>
          </a:p>
        </p:txBody>
      </p:sp>
      <p:sp>
        <p:nvSpPr>
          <p:cNvPr id="35843" name="Text Box 3"/>
          <p:cNvSpPr txBox="1">
            <a:spLocks noChangeArrowheads="1"/>
          </p:cNvSpPr>
          <p:nvPr/>
        </p:nvSpPr>
        <p:spPr bwMode="auto">
          <a:xfrm>
            <a:off x="304800" y="6554788"/>
            <a:ext cx="1001713" cy="274637"/>
          </a:xfrm>
          <a:prstGeom prst="rect">
            <a:avLst/>
          </a:prstGeom>
          <a:noFill/>
          <a:ln w="9525">
            <a:noFill/>
            <a:miter lim="800000"/>
            <a:headEnd/>
            <a:tailEnd/>
          </a:ln>
          <a:effectLst/>
        </p:spPr>
        <p:txBody>
          <a:bodyPr wrap="none">
            <a:spAutoFit/>
          </a:bodyPr>
          <a:lstStyle/>
          <a:p>
            <a:r>
              <a:rPr lang="en-US" sz="1200"/>
              <a:t>2x10</a:t>
            </a:r>
            <a:r>
              <a:rPr lang="en-US" sz="1200" baseline="30000"/>
              <a:t>-7</a:t>
            </a:r>
            <a:r>
              <a:rPr lang="en-US" sz="1200"/>
              <a:t> N, left</a:t>
            </a:r>
          </a:p>
        </p:txBody>
      </p:sp>
      <p:sp>
        <p:nvSpPr>
          <p:cNvPr id="35844" name="Text Box 4"/>
          <p:cNvSpPr txBox="1">
            <a:spLocks noChangeArrowheads="1"/>
          </p:cNvSpPr>
          <p:nvPr/>
        </p:nvSpPr>
        <p:spPr bwMode="auto">
          <a:xfrm>
            <a:off x="457200" y="3810000"/>
            <a:ext cx="7767638" cy="1858963"/>
          </a:xfrm>
          <a:prstGeom prst="rect">
            <a:avLst/>
          </a:prstGeom>
          <a:noFill/>
          <a:ln w="25400">
            <a:noFill/>
            <a:miter lim="800000"/>
            <a:headEnd/>
            <a:tailEnd/>
          </a:ln>
          <a:effectLst/>
        </p:spPr>
        <p:txBody>
          <a:bodyPr wrap="none">
            <a:spAutoFit/>
          </a:bodyPr>
          <a:lstStyle/>
          <a:p>
            <a:pPr lvl="1"/>
            <a:r>
              <a:rPr lang="en-US" sz="3200"/>
              <a:t>F = </a:t>
            </a:r>
            <a:r>
              <a:rPr lang="en-US" sz="3200">
                <a:sym typeface="Symbol" pitchFamily="18" charset="2"/>
              </a:rPr>
              <a:t> </a:t>
            </a:r>
            <a:r>
              <a:rPr lang="en-US" sz="3200" u="sng">
                <a:sym typeface="Symbol" pitchFamily="18" charset="2"/>
              </a:rPr>
              <a:t></a:t>
            </a:r>
            <a:r>
              <a:rPr lang="en-US" sz="3200" baseline="-25000">
                <a:sym typeface="Symbol" pitchFamily="18" charset="2"/>
              </a:rPr>
              <a:t>o</a:t>
            </a:r>
            <a:r>
              <a:rPr lang="en-US" sz="2800" u="sng"/>
              <a:t>I</a:t>
            </a:r>
            <a:r>
              <a:rPr lang="en-US" sz="2800" baseline="-25000"/>
              <a:t>1</a:t>
            </a:r>
            <a:r>
              <a:rPr lang="en-US" sz="2800"/>
              <a:t>I</a:t>
            </a:r>
            <a:r>
              <a:rPr lang="en-US" sz="2800" baseline="-25000"/>
              <a:t>2</a:t>
            </a:r>
            <a:r>
              <a:rPr lang="en-US" sz="2800" u="sng"/>
              <a:t>l</a:t>
            </a:r>
            <a:endParaRPr lang="en-US" sz="3200" u="sng">
              <a:sym typeface="Symbol" pitchFamily="18" charset="2"/>
            </a:endParaRPr>
          </a:p>
          <a:p>
            <a:pPr lvl="2"/>
            <a:r>
              <a:rPr lang="en-US" sz="3200">
                <a:sym typeface="Symbol" pitchFamily="18" charset="2"/>
              </a:rPr>
              <a:t>     2r</a:t>
            </a:r>
          </a:p>
          <a:p>
            <a:r>
              <a:rPr lang="en-US" sz="2800"/>
              <a:t>I</a:t>
            </a:r>
            <a:r>
              <a:rPr lang="en-US" sz="2800" baseline="-25000"/>
              <a:t>1</a:t>
            </a:r>
            <a:r>
              <a:rPr lang="en-US" sz="2800"/>
              <a:t> = 1.0 A, I</a:t>
            </a:r>
            <a:r>
              <a:rPr lang="en-US" sz="2800" baseline="-25000"/>
              <a:t>2</a:t>
            </a:r>
            <a:r>
              <a:rPr lang="en-US" sz="2800"/>
              <a:t> = 1.0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1.0 m</a:t>
            </a:r>
          </a:p>
          <a:p>
            <a:r>
              <a:rPr lang="en-US"/>
              <a:t>F = 2.0E-07</a:t>
            </a:r>
          </a:p>
        </p:txBody>
      </p:sp>
      <p:sp>
        <p:nvSpPr>
          <p:cNvPr id="35845" name="Line 5"/>
          <p:cNvSpPr>
            <a:spLocks noChangeShapeType="1"/>
          </p:cNvSpPr>
          <p:nvPr/>
        </p:nvSpPr>
        <p:spPr bwMode="auto">
          <a:xfrm flipV="1">
            <a:off x="2514600" y="1524000"/>
            <a:ext cx="0" cy="2057400"/>
          </a:xfrm>
          <a:prstGeom prst="line">
            <a:avLst/>
          </a:prstGeom>
          <a:noFill/>
          <a:ln w="25400">
            <a:solidFill>
              <a:schemeClr val="tx1"/>
            </a:solidFill>
            <a:round/>
            <a:headEnd/>
            <a:tailEnd type="triangle" w="med" len="med"/>
          </a:ln>
          <a:effectLst/>
        </p:spPr>
        <p:txBody>
          <a:bodyPr/>
          <a:lstStyle/>
          <a:p>
            <a:endParaRPr lang="en-US"/>
          </a:p>
        </p:txBody>
      </p:sp>
      <p:sp>
        <p:nvSpPr>
          <p:cNvPr id="35846" name="Line 6"/>
          <p:cNvSpPr>
            <a:spLocks noChangeShapeType="1"/>
          </p:cNvSpPr>
          <p:nvPr/>
        </p:nvSpPr>
        <p:spPr bwMode="auto">
          <a:xfrm flipV="1">
            <a:off x="4419600" y="1524000"/>
            <a:ext cx="0" cy="205740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584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584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58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746125" y="171450"/>
            <a:ext cx="7940675" cy="4478338"/>
          </a:xfrm>
          <a:prstGeom prst="rect">
            <a:avLst/>
          </a:prstGeom>
          <a:noFill/>
          <a:ln w="25400">
            <a:noFill/>
            <a:miter lim="800000"/>
            <a:headEnd/>
            <a:tailEnd/>
          </a:ln>
          <a:effectLst/>
        </p:spPr>
        <p:txBody>
          <a:bodyPr>
            <a:spAutoFit/>
          </a:bodyPr>
          <a:lstStyle/>
          <a:p>
            <a:r>
              <a:rPr lang="en-US" sz="3200"/>
              <a:t>Definition of an ampere:</a:t>
            </a:r>
          </a:p>
          <a:p>
            <a:endParaRPr lang="en-US" sz="3200"/>
          </a:p>
          <a:p>
            <a:r>
              <a:rPr lang="en-US" sz="3200"/>
              <a:t>An </a:t>
            </a:r>
            <a:r>
              <a:rPr lang="en-US" sz="3200" b="1"/>
              <a:t>ampere</a:t>
            </a:r>
            <a:r>
              <a:rPr lang="en-US" sz="3200"/>
              <a:t> is defined as the current flowing in each of two long, straight and parallel wires exactly one meter apart so that there is a force of exactly 2 x 10</a:t>
            </a:r>
            <a:r>
              <a:rPr lang="en-US" sz="3200" baseline="30000"/>
              <a:t>-7</a:t>
            </a:r>
            <a:r>
              <a:rPr lang="en-US" sz="3200"/>
              <a:t> N per meter of length acting on the wires.</a:t>
            </a:r>
          </a:p>
          <a:p>
            <a:endParaRPr lang="en-US" sz="3200"/>
          </a:p>
          <a:p>
            <a:r>
              <a:rPr lang="en-US" sz="3200"/>
              <a:t>A coulomb is an Amp Second.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228600"/>
            <a:ext cx="8458200" cy="1569660"/>
          </a:xfrm>
          <a:prstGeom prst="rect">
            <a:avLst/>
          </a:prstGeom>
          <a:noFill/>
        </p:spPr>
        <p:txBody>
          <a:bodyPr wrap="square" rtlCol="0">
            <a:spAutoFit/>
          </a:bodyPr>
          <a:lstStyle/>
          <a:p>
            <a:r>
              <a:rPr lang="en-US" dirty="0" smtClean="0"/>
              <a:t>One last thing – This is Maxwell’s 4</a:t>
            </a:r>
            <a:r>
              <a:rPr lang="en-US" baseline="30000" dirty="0" smtClean="0"/>
              <a:t>th</a:t>
            </a:r>
            <a:r>
              <a:rPr lang="en-US" dirty="0" smtClean="0"/>
              <a:t> law with an interesting twist</a:t>
            </a:r>
          </a:p>
          <a:p>
            <a:endParaRPr lang="en-US" dirty="0" smtClean="0"/>
          </a:p>
          <a:p>
            <a:r>
              <a:rPr lang="en-US" dirty="0" smtClean="0"/>
              <a:t>B fields circle moving charge:</a:t>
            </a:r>
          </a:p>
          <a:p>
            <a:endParaRPr lang="en-US" dirty="0"/>
          </a:p>
        </p:txBody>
      </p:sp>
      <p:sp>
        <p:nvSpPr>
          <p:cNvPr id="3" name="Rectangle 2"/>
          <p:cNvSpPr/>
          <p:nvPr/>
        </p:nvSpPr>
        <p:spPr bwMode="auto">
          <a:xfrm>
            <a:off x="1371600" y="2590800"/>
            <a:ext cx="4343400" cy="28956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nvGrpSpPr>
          <p:cNvPr id="8" name="Group 7"/>
          <p:cNvGrpSpPr/>
          <p:nvPr/>
        </p:nvGrpSpPr>
        <p:grpSpPr>
          <a:xfrm>
            <a:off x="3429000" y="5153025"/>
            <a:ext cx="304800" cy="685800"/>
            <a:chOff x="7162800" y="2667000"/>
            <a:chExt cx="304800" cy="685800"/>
          </a:xfrm>
        </p:grpSpPr>
        <p:sp>
          <p:nvSpPr>
            <p:cNvPr id="4" name="Rectangle 3"/>
            <p:cNvSpPr/>
            <p:nvPr/>
          </p:nvSpPr>
          <p:spPr bwMode="auto">
            <a:xfrm>
              <a:off x="7162800" y="2667000"/>
              <a:ext cx="304800" cy="6096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solidFill>
                  <a:schemeClr val="bg1"/>
                </a:solidFill>
                <a:effectLst/>
                <a:latin typeface="Times New Roman" charset="0"/>
              </a:endParaRPr>
            </a:p>
          </p:txBody>
        </p:sp>
        <p:cxnSp>
          <p:nvCxnSpPr>
            <p:cNvPr id="6" name="Straight Connector 5"/>
            <p:cNvCxnSpPr/>
            <p:nvPr/>
          </p:nvCxnSpPr>
          <p:spPr bwMode="auto">
            <a:xfrm>
              <a:off x="7162800" y="2667000"/>
              <a:ext cx="0" cy="685800"/>
            </a:xfrm>
            <a:prstGeom prst="line">
              <a:avLst/>
            </a:prstGeom>
            <a:noFill/>
            <a:ln w="254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7467600" y="2667000"/>
              <a:ext cx="0" cy="685800"/>
            </a:xfrm>
            <a:prstGeom prst="line">
              <a:avLst/>
            </a:prstGeom>
            <a:noFill/>
            <a:ln w="25400" cap="flat" cmpd="sng" algn="ctr">
              <a:solidFill>
                <a:schemeClr val="tx1"/>
              </a:solidFill>
              <a:prstDash val="solid"/>
              <a:round/>
              <a:headEnd type="none" w="med" len="med"/>
              <a:tailEnd type="none" w="med" len="med"/>
            </a:ln>
            <a:effectLst/>
          </p:spPr>
        </p:cxnSp>
      </p:grpSp>
      <p:sp>
        <p:nvSpPr>
          <p:cNvPr id="9" name="Rectangle 8"/>
          <p:cNvSpPr/>
          <p:nvPr/>
        </p:nvSpPr>
        <p:spPr bwMode="auto">
          <a:xfrm>
            <a:off x="5562600" y="3810000"/>
            <a:ext cx="304800" cy="7620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R</a:t>
            </a:r>
          </a:p>
        </p:txBody>
      </p:sp>
      <p:grpSp>
        <p:nvGrpSpPr>
          <p:cNvPr id="22" name="Group 21"/>
          <p:cNvGrpSpPr/>
          <p:nvPr/>
        </p:nvGrpSpPr>
        <p:grpSpPr>
          <a:xfrm>
            <a:off x="3429000" y="2266950"/>
            <a:ext cx="152400" cy="685800"/>
            <a:chOff x="3429000" y="2266950"/>
            <a:chExt cx="152400" cy="685800"/>
          </a:xfrm>
        </p:grpSpPr>
        <p:sp>
          <p:nvSpPr>
            <p:cNvPr id="11" name="Rectangle 10"/>
            <p:cNvSpPr/>
            <p:nvPr/>
          </p:nvSpPr>
          <p:spPr bwMode="auto">
            <a:xfrm>
              <a:off x="3429000" y="2286000"/>
              <a:ext cx="152400" cy="59055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solidFill>
                  <a:schemeClr val="bg1"/>
                </a:solidFill>
                <a:effectLst/>
                <a:latin typeface="Times New Roman" charset="0"/>
              </a:endParaRPr>
            </a:p>
          </p:txBody>
        </p:sp>
        <p:cxnSp>
          <p:nvCxnSpPr>
            <p:cNvPr id="12" name="Straight Connector 11"/>
            <p:cNvCxnSpPr/>
            <p:nvPr/>
          </p:nvCxnSpPr>
          <p:spPr bwMode="auto">
            <a:xfrm>
              <a:off x="3429000" y="2486025"/>
              <a:ext cx="0" cy="219075"/>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3581400" y="2266950"/>
              <a:ext cx="0" cy="685800"/>
            </a:xfrm>
            <a:prstGeom prst="line">
              <a:avLst/>
            </a:prstGeom>
            <a:noFill/>
            <a:ln w="25400" cap="flat" cmpd="sng" algn="ctr">
              <a:solidFill>
                <a:schemeClr val="tx1"/>
              </a:solidFill>
              <a:prstDash val="solid"/>
              <a:round/>
              <a:headEnd type="none" w="med" len="med"/>
              <a:tailEnd type="none" w="med" len="med"/>
            </a:ln>
            <a:effectLst/>
          </p:spPr>
        </p:cxnSp>
      </p:grpSp>
      <p:grpSp>
        <p:nvGrpSpPr>
          <p:cNvPr id="23" name="Group 22"/>
          <p:cNvGrpSpPr/>
          <p:nvPr/>
        </p:nvGrpSpPr>
        <p:grpSpPr>
          <a:xfrm>
            <a:off x="4171950" y="2352675"/>
            <a:ext cx="704850" cy="304800"/>
            <a:chOff x="4171950" y="2352675"/>
            <a:chExt cx="704850" cy="304800"/>
          </a:xfrm>
        </p:grpSpPr>
        <p:sp>
          <p:nvSpPr>
            <p:cNvPr id="17" name="Rectangle 16"/>
            <p:cNvSpPr/>
            <p:nvPr/>
          </p:nvSpPr>
          <p:spPr bwMode="auto">
            <a:xfrm>
              <a:off x="4191000" y="2352675"/>
              <a:ext cx="685800" cy="3048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cxnSp>
          <p:nvCxnSpPr>
            <p:cNvPr id="19" name="Straight Connector 18"/>
            <p:cNvCxnSpPr/>
            <p:nvPr/>
          </p:nvCxnSpPr>
          <p:spPr bwMode="auto">
            <a:xfrm flipV="1">
              <a:off x="4171950" y="2447925"/>
              <a:ext cx="685800" cy="142875"/>
            </a:xfrm>
            <a:prstGeom prst="line">
              <a:avLst/>
            </a:prstGeom>
            <a:noFill/>
            <a:ln w="254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4857750" y="2438400"/>
              <a:ext cx="0" cy="76200"/>
            </a:xfrm>
            <a:prstGeom prst="line">
              <a:avLst/>
            </a:prstGeom>
            <a:noFill/>
            <a:ln w="25400" cap="flat" cmpd="sng" algn="ctr">
              <a:solidFill>
                <a:schemeClr val="tx1"/>
              </a:solidFill>
              <a:prstDash val="solid"/>
              <a:round/>
              <a:headEnd type="none" w="med" len="med"/>
              <a:tailEnd type="none" w="med" len="med"/>
            </a:ln>
            <a:effectLst/>
          </p:spPr>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0" y="228600"/>
            <a:ext cx="7407275" cy="2894013"/>
          </a:xfrm>
          <a:prstGeom prst="rect">
            <a:avLst/>
          </a:prstGeom>
          <a:noFill/>
          <a:ln w="9525">
            <a:noFill/>
            <a:miter lim="800000"/>
            <a:headEnd/>
            <a:tailEnd/>
          </a:ln>
          <a:effectLst/>
        </p:spPr>
        <p:txBody>
          <a:bodyPr>
            <a:spAutoFit/>
          </a:bodyPr>
          <a:lstStyle/>
          <a:p>
            <a:r>
              <a:rPr lang="en-US" sz="3200"/>
              <a:t>Ampere’s Law</a:t>
            </a:r>
          </a:p>
          <a:p>
            <a:pPr lvl="1"/>
            <a:r>
              <a:rPr lang="en-US" sz="4400">
                <a:sym typeface="Symbol" pitchFamily="18" charset="2"/>
              </a:rPr>
              <a:t></a:t>
            </a:r>
            <a:r>
              <a:rPr lang="en-US" sz="3200">
                <a:sym typeface="Symbol" pitchFamily="18" charset="2"/>
              </a:rPr>
              <a:t>B</a:t>
            </a:r>
            <a:r>
              <a:rPr lang="en-US" sz="4400" baseline="30000">
                <a:sym typeface="Symbol" pitchFamily="18" charset="2"/>
              </a:rPr>
              <a:t>.</a:t>
            </a:r>
            <a:r>
              <a:rPr lang="en-US" sz="3200">
                <a:sym typeface="Symbol" pitchFamily="18" charset="2"/>
              </a:rPr>
              <a:t>dl = </a:t>
            </a:r>
            <a:r>
              <a:rPr lang="en-US" sz="3200" baseline="-25000">
                <a:sym typeface="Symbol" pitchFamily="18" charset="2"/>
              </a:rPr>
              <a:t>o</a:t>
            </a:r>
            <a:r>
              <a:rPr lang="en-US" sz="3200">
                <a:sym typeface="Symbol" pitchFamily="18" charset="2"/>
              </a:rPr>
              <a:t>I</a:t>
            </a:r>
          </a:p>
          <a:p>
            <a:pPr lvl="1"/>
            <a:r>
              <a:rPr lang="en-US" sz="4400">
                <a:sym typeface="Symbol" pitchFamily="18" charset="2"/>
              </a:rPr>
              <a:t></a:t>
            </a:r>
            <a:r>
              <a:rPr lang="en-US" sz="3200">
                <a:sym typeface="Symbol" pitchFamily="18" charset="2"/>
              </a:rPr>
              <a:t>B</a:t>
            </a:r>
            <a:r>
              <a:rPr lang="en-US" sz="4400" baseline="30000">
                <a:sym typeface="Symbol" pitchFamily="18" charset="2"/>
              </a:rPr>
              <a:t>.</a:t>
            </a:r>
            <a:r>
              <a:rPr lang="en-US" sz="3200">
                <a:sym typeface="Symbol" pitchFamily="18" charset="2"/>
              </a:rPr>
              <a:t>dl = sum of B</a:t>
            </a:r>
            <a:r>
              <a:rPr lang="en-US" sz="2800">
                <a:sym typeface="Symbol" pitchFamily="18" charset="2"/>
              </a:rPr>
              <a:t> in the direction of </a:t>
            </a:r>
            <a:r>
              <a:rPr lang="en-US" sz="3200">
                <a:sym typeface="Symbol" pitchFamily="18" charset="2"/>
              </a:rPr>
              <a:t>dl</a:t>
            </a:r>
          </a:p>
          <a:p>
            <a:pPr lvl="1"/>
            <a:r>
              <a:rPr lang="en-US" sz="3200">
                <a:sym typeface="Symbol" pitchFamily="18" charset="2"/>
              </a:rPr>
              <a:t></a:t>
            </a:r>
            <a:r>
              <a:rPr lang="en-US" sz="3200" baseline="-25000">
                <a:sym typeface="Symbol" pitchFamily="18" charset="2"/>
              </a:rPr>
              <a:t>o</a:t>
            </a:r>
            <a:r>
              <a:rPr lang="en-US" sz="3200">
                <a:sym typeface="Symbol" pitchFamily="18" charset="2"/>
              </a:rPr>
              <a:t> = 4 x 10</a:t>
            </a:r>
            <a:r>
              <a:rPr lang="en-US" sz="3200" baseline="30000">
                <a:sym typeface="Symbol" pitchFamily="18" charset="2"/>
              </a:rPr>
              <a:t>-7</a:t>
            </a:r>
            <a:r>
              <a:rPr lang="en-US" sz="3200">
                <a:sym typeface="Symbol" pitchFamily="18" charset="2"/>
              </a:rPr>
              <a:t> Tm/A </a:t>
            </a:r>
          </a:p>
          <a:p>
            <a:pPr lvl="1"/>
            <a:r>
              <a:rPr lang="en-US" sz="3200">
                <a:sym typeface="Symbol" pitchFamily="18" charset="2"/>
              </a:rPr>
              <a:t>(Magnetic permeability of free space)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D:\Documents\Gianfigs\CHAP20\FIGURES\FG20_26.PCT"/>
          <p:cNvPicPr>
            <a:picLocks noChangeAspect="1" noChangeArrowheads="1"/>
          </p:cNvPicPr>
          <p:nvPr/>
        </p:nvPicPr>
        <p:blipFill>
          <a:blip r:embed="rId2" cstate="print"/>
          <a:srcRect l="31006" t="15500" r="25984" b="25999"/>
          <a:stretch>
            <a:fillRect/>
          </a:stretch>
        </p:blipFill>
        <p:spPr bwMode="auto">
          <a:xfrm>
            <a:off x="5410200" y="457200"/>
            <a:ext cx="3276600" cy="2971800"/>
          </a:xfrm>
          <a:prstGeom prst="rect">
            <a:avLst/>
          </a:prstGeom>
          <a:noFill/>
        </p:spPr>
      </p:pic>
      <p:sp>
        <p:nvSpPr>
          <p:cNvPr id="27651" name="Text Box 3"/>
          <p:cNvSpPr txBox="1">
            <a:spLocks noChangeArrowheads="1"/>
          </p:cNvSpPr>
          <p:nvPr/>
        </p:nvSpPr>
        <p:spPr bwMode="auto">
          <a:xfrm>
            <a:off x="533400" y="609600"/>
            <a:ext cx="4940300" cy="4600575"/>
          </a:xfrm>
          <a:prstGeom prst="rect">
            <a:avLst/>
          </a:prstGeom>
          <a:noFill/>
          <a:ln w="25400">
            <a:noFill/>
            <a:miter lim="800000"/>
            <a:headEnd/>
            <a:tailEnd/>
          </a:ln>
          <a:effectLst/>
        </p:spPr>
        <p:txBody>
          <a:bodyPr wrap="none">
            <a:spAutoFit/>
          </a:bodyPr>
          <a:lstStyle/>
          <a:p>
            <a:r>
              <a:rPr lang="en-US" sz="2800"/>
              <a:t>For a circular path around a wire:</a:t>
            </a:r>
          </a:p>
          <a:p>
            <a:r>
              <a:rPr lang="en-US" sz="4400">
                <a:sym typeface="Symbol" pitchFamily="18" charset="2"/>
              </a:rPr>
              <a:t></a:t>
            </a:r>
            <a:r>
              <a:rPr lang="en-US" sz="3200">
                <a:sym typeface="Symbol" pitchFamily="18" charset="2"/>
              </a:rPr>
              <a:t>B</a:t>
            </a:r>
            <a:r>
              <a:rPr lang="en-US" sz="4400" baseline="30000">
                <a:sym typeface="Symbol" pitchFamily="18" charset="2"/>
              </a:rPr>
              <a:t>.</a:t>
            </a:r>
            <a:r>
              <a:rPr lang="en-US" sz="3200">
                <a:sym typeface="Symbol" pitchFamily="18" charset="2"/>
              </a:rPr>
              <a:t>dl = B2r = </a:t>
            </a:r>
            <a:r>
              <a:rPr lang="en-US" sz="3200" baseline="-25000">
                <a:sym typeface="Symbol" pitchFamily="18" charset="2"/>
              </a:rPr>
              <a:t>o</a:t>
            </a:r>
            <a:r>
              <a:rPr lang="en-US" sz="3200">
                <a:sym typeface="Symbol" pitchFamily="18" charset="2"/>
              </a:rPr>
              <a:t>I</a:t>
            </a:r>
          </a:p>
          <a:p>
            <a:endParaRPr lang="en-US" sz="3200">
              <a:sym typeface="Symbol" pitchFamily="18" charset="2"/>
            </a:endParaRPr>
          </a:p>
          <a:p>
            <a:pPr lvl="1"/>
            <a:r>
              <a:rPr lang="en-US" sz="3200">
                <a:sym typeface="Symbol" pitchFamily="18" charset="2"/>
              </a:rPr>
              <a:t>B = </a:t>
            </a:r>
            <a:r>
              <a:rPr lang="en-US" sz="3200" u="sng">
                <a:sym typeface="Symbol" pitchFamily="18" charset="2"/>
              </a:rPr>
              <a:t></a:t>
            </a:r>
            <a:r>
              <a:rPr lang="en-US" sz="3200" baseline="-25000">
                <a:sym typeface="Symbol" pitchFamily="18" charset="2"/>
              </a:rPr>
              <a:t>o</a:t>
            </a:r>
            <a:r>
              <a:rPr lang="en-US" sz="3200" u="sng">
                <a:sym typeface="Symbol" pitchFamily="18" charset="2"/>
              </a:rPr>
              <a:t>I</a:t>
            </a:r>
          </a:p>
          <a:p>
            <a:pPr lvl="1"/>
            <a:r>
              <a:rPr lang="en-US" sz="3200">
                <a:sym typeface="Symbol" pitchFamily="18" charset="2"/>
              </a:rPr>
              <a:t>	  2r</a:t>
            </a:r>
          </a:p>
          <a:p>
            <a:pPr lvl="1"/>
            <a:r>
              <a:rPr lang="en-US" sz="3200">
                <a:sym typeface="Symbol" pitchFamily="18" charset="2"/>
              </a:rPr>
              <a:t>B = magnetic field</a:t>
            </a:r>
          </a:p>
          <a:p>
            <a:pPr lvl="1"/>
            <a:r>
              <a:rPr lang="en-US" sz="3200">
                <a:sym typeface="Symbol" pitchFamily="18" charset="2"/>
              </a:rPr>
              <a:t>r = distance from wire</a:t>
            </a:r>
          </a:p>
          <a:p>
            <a:pPr lvl="1"/>
            <a:r>
              <a:rPr lang="en-US" sz="3200">
                <a:sym typeface="Symbol" pitchFamily="18" charset="2"/>
              </a:rPr>
              <a:t>I = current in wire</a:t>
            </a:r>
          </a:p>
          <a:p>
            <a:pPr lvl="1"/>
            <a:r>
              <a:rPr lang="en-US" sz="3200">
                <a:sym typeface="Symbol" pitchFamily="18" charset="2"/>
              </a:rPr>
              <a:t></a:t>
            </a:r>
            <a:r>
              <a:rPr lang="en-US" sz="3200" baseline="-25000">
                <a:sym typeface="Symbol" pitchFamily="18" charset="2"/>
              </a:rPr>
              <a:t>o</a:t>
            </a:r>
            <a:r>
              <a:rPr lang="en-US" sz="3200">
                <a:sym typeface="Symbol" pitchFamily="18" charset="2"/>
              </a:rPr>
              <a:t> = 4 x 10</a:t>
            </a:r>
            <a:r>
              <a:rPr lang="en-US" sz="3200" baseline="30000">
                <a:sym typeface="Symbol" pitchFamily="18" charset="2"/>
              </a:rPr>
              <a:t>-7</a:t>
            </a:r>
            <a:r>
              <a:rPr lang="en-US" sz="3200">
                <a:sym typeface="Symbol" pitchFamily="18" charset="2"/>
              </a:rPr>
              <a:t> Tm/A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47675" y="1600200"/>
            <a:ext cx="8299450" cy="2927350"/>
          </a:xfrm>
          <a:prstGeom prst="rect">
            <a:avLst/>
          </a:prstGeom>
          <a:noFill/>
          <a:ln w="9525">
            <a:noFill/>
            <a:miter lim="800000"/>
            <a:headEnd/>
            <a:tailEnd/>
          </a:ln>
          <a:effectLst/>
        </p:spPr>
        <p:txBody>
          <a:bodyPr wrap="none">
            <a:spAutoFit/>
          </a:bodyPr>
          <a:lstStyle/>
          <a:p>
            <a:pPr algn="ctr"/>
            <a:r>
              <a:rPr lang="en-US" sz="6600"/>
              <a:t>Whiteboards</a:t>
            </a:r>
          </a:p>
          <a:p>
            <a:pPr algn="ctr"/>
            <a:r>
              <a:rPr lang="en-US" sz="5400"/>
              <a:t>Magnetic Field around a wire</a:t>
            </a:r>
          </a:p>
          <a:p>
            <a:pPr algn="ctr"/>
            <a:r>
              <a:rPr lang="en-US" sz="6600"/>
              <a:t>1 | 2 | 3 |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7" name="Text Box 21"/>
          <p:cNvSpPr txBox="1">
            <a:spLocks noChangeArrowheads="1"/>
          </p:cNvSpPr>
          <p:nvPr/>
        </p:nvSpPr>
        <p:spPr bwMode="auto">
          <a:xfrm>
            <a:off x="609600" y="304800"/>
            <a:ext cx="8305800" cy="946150"/>
          </a:xfrm>
          <a:prstGeom prst="rect">
            <a:avLst/>
          </a:prstGeom>
          <a:noFill/>
          <a:ln w="9525">
            <a:noFill/>
            <a:miter lim="800000"/>
            <a:headEnd/>
            <a:tailEnd/>
          </a:ln>
          <a:effectLst/>
        </p:spPr>
        <p:txBody>
          <a:bodyPr>
            <a:spAutoFit/>
          </a:bodyPr>
          <a:lstStyle/>
          <a:p>
            <a:r>
              <a:rPr lang="en-US" sz="2800"/>
              <a:t>What is the magnetic field 13 cm from a wire that is carrying 45 A?</a:t>
            </a:r>
          </a:p>
        </p:txBody>
      </p:sp>
      <p:sp>
        <p:nvSpPr>
          <p:cNvPr id="4178" name="Text Box 82"/>
          <p:cNvSpPr txBox="1">
            <a:spLocks noChangeArrowheads="1"/>
          </p:cNvSpPr>
          <p:nvPr/>
        </p:nvSpPr>
        <p:spPr bwMode="auto">
          <a:xfrm>
            <a:off x="304800" y="6554788"/>
            <a:ext cx="819150" cy="274637"/>
          </a:xfrm>
          <a:prstGeom prst="rect">
            <a:avLst/>
          </a:prstGeom>
          <a:noFill/>
          <a:ln w="9525">
            <a:noFill/>
            <a:miter lim="800000"/>
            <a:headEnd/>
            <a:tailEnd/>
          </a:ln>
          <a:effectLst/>
        </p:spPr>
        <p:txBody>
          <a:bodyPr wrap="none">
            <a:spAutoFit/>
          </a:bodyPr>
          <a:lstStyle/>
          <a:p>
            <a:r>
              <a:rPr lang="en-US" sz="1200"/>
              <a:t>6.9x10</a:t>
            </a:r>
            <a:r>
              <a:rPr lang="en-US" sz="1200" baseline="30000"/>
              <a:t>-5</a:t>
            </a:r>
            <a:r>
              <a:rPr lang="en-US" sz="1200"/>
              <a:t> T</a:t>
            </a:r>
          </a:p>
        </p:txBody>
      </p:sp>
      <p:sp>
        <p:nvSpPr>
          <p:cNvPr id="4182" name="Text Box 86"/>
          <p:cNvSpPr txBox="1">
            <a:spLocks noChangeArrowheads="1"/>
          </p:cNvSpPr>
          <p:nvPr/>
        </p:nvSpPr>
        <p:spPr bwMode="auto">
          <a:xfrm>
            <a:off x="517525" y="2220913"/>
            <a:ext cx="5972175" cy="1858962"/>
          </a:xfrm>
          <a:prstGeom prst="rect">
            <a:avLst/>
          </a:prstGeom>
          <a:noFill/>
          <a:ln w="25400">
            <a:noFill/>
            <a:miter lim="800000"/>
            <a:headEnd/>
            <a:tailEnd/>
          </a:ln>
          <a:effectLst/>
        </p:spPr>
        <p:txBody>
          <a:bodyPr wrap="none">
            <a:spAutoFit/>
          </a:bodyPr>
          <a:lstStyle/>
          <a:p>
            <a:pPr lvl="1"/>
            <a:r>
              <a:rPr lang="en-US" sz="3200">
                <a:sym typeface="Symbol" pitchFamily="18" charset="2"/>
              </a:rPr>
              <a:t>B = </a:t>
            </a:r>
            <a:r>
              <a:rPr lang="en-US" sz="3200" u="sng">
                <a:sym typeface="Symbol" pitchFamily="18" charset="2"/>
              </a:rPr>
              <a:t></a:t>
            </a:r>
            <a:r>
              <a:rPr lang="en-US" sz="3200" baseline="-25000">
                <a:sym typeface="Symbol" pitchFamily="18" charset="2"/>
              </a:rPr>
              <a:t>o</a:t>
            </a:r>
            <a:r>
              <a:rPr lang="en-US" sz="3200" u="sng">
                <a:sym typeface="Symbol" pitchFamily="18" charset="2"/>
              </a:rPr>
              <a:t>I</a:t>
            </a:r>
          </a:p>
          <a:p>
            <a:pPr lvl="1"/>
            <a:r>
              <a:rPr lang="en-US" sz="3200">
                <a:sym typeface="Symbol" pitchFamily="18" charset="2"/>
              </a:rPr>
              <a:t>	  2r</a:t>
            </a:r>
          </a:p>
          <a:p>
            <a:r>
              <a:rPr lang="en-US" sz="2800"/>
              <a:t>I = 45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.13 m</a:t>
            </a:r>
          </a:p>
          <a:p>
            <a:r>
              <a:rPr lang="en-US"/>
              <a:t>B = 6.92308E-05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18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18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1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304800"/>
            <a:ext cx="8305800" cy="946150"/>
          </a:xfrm>
          <a:prstGeom prst="rect">
            <a:avLst/>
          </a:prstGeom>
          <a:noFill/>
          <a:ln w="9525">
            <a:noFill/>
            <a:miter lim="800000"/>
            <a:headEnd/>
            <a:tailEnd/>
          </a:ln>
          <a:effectLst/>
        </p:spPr>
        <p:txBody>
          <a:bodyPr>
            <a:spAutoFit/>
          </a:bodyPr>
          <a:lstStyle/>
          <a:p>
            <a:r>
              <a:rPr lang="en-US" sz="2800"/>
              <a:t>At what distance from a wire carrying 1.20 A is the magnetic field 1.50 x 10</a:t>
            </a:r>
            <a:r>
              <a:rPr lang="en-US" sz="2800" baseline="30000"/>
              <a:t>-4</a:t>
            </a:r>
            <a:r>
              <a:rPr lang="en-US" sz="2800"/>
              <a:t> T?</a:t>
            </a:r>
          </a:p>
        </p:txBody>
      </p:sp>
      <p:sp>
        <p:nvSpPr>
          <p:cNvPr id="29699" name="Text Box 3"/>
          <p:cNvSpPr txBox="1">
            <a:spLocks noChangeArrowheads="1"/>
          </p:cNvSpPr>
          <p:nvPr/>
        </p:nvSpPr>
        <p:spPr bwMode="auto">
          <a:xfrm>
            <a:off x="304800" y="6554788"/>
            <a:ext cx="844550" cy="274637"/>
          </a:xfrm>
          <a:prstGeom prst="rect">
            <a:avLst/>
          </a:prstGeom>
          <a:noFill/>
          <a:ln w="9525">
            <a:noFill/>
            <a:miter lim="800000"/>
            <a:headEnd/>
            <a:tailEnd/>
          </a:ln>
          <a:effectLst/>
        </p:spPr>
        <p:txBody>
          <a:bodyPr wrap="none">
            <a:spAutoFit/>
          </a:bodyPr>
          <a:lstStyle/>
          <a:p>
            <a:r>
              <a:rPr lang="en-US" sz="1200"/>
              <a:t>1.6x10</a:t>
            </a:r>
            <a:r>
              <a:rPr lang="en-US" sz="1200" baseline="30000"/>
              <a:t>-3</a:t>
            </a:r>
            <a:r>
              <a:rPr lang="en-US" sz="1200"/>
              <a:t> m</a:t>
            </a:r>
          </a:p>
        </p:txBody>
      </p:sp>
      <p:sp>
        <p:nvSpPr>
          <p:cNvPr id="29700" name="Text Box 4"/>
          <p:cNvSpPr txBox="1">
            <a:spLocks noChangeArrowheads="1"/>
          </p:cNvSpPr>
          <p:nvPr/>
        </p:nvSpPr>
        <p:spPr bwMode="auto">
          <a:xfrm>
            <a:off x="228600" y="2220913"/>
            <a:ext cx="8915400" cy="2224087"/>
          </a:xfrm>
          <a:prstGeom prst="rect">
            <a:avLst/>
          </a:prstGeom>
          <a:noFill/>
          <a:ln w="25400">
            <a:noFill/>
            <a:miter lim="800000"/>
            <a:headEnd/>
            <a:tailEnd/>
          </a:ln>
          <a:effectLst/>
        </p:spPr>
        <p:txBody>
          <a:bodyPr>
            <a:spAutoFit/>
          </a:bodyPr>
          <a:lstStyle/>
          <a:p>
            <a:pPr lvl="1"/>
            <a:r>
              <a:rPr lang="en-US" sz="3200">
                <a:sym typeface="Symbol" pitchFamily="18" charset="2"/>
              </a:rPr>
              <a:t>B = </a:t>
            </a:r>
            <a:r>
              <a:rPr lang="en-US" sz="3200" u="sng">
                <a:sym typeface="Symbol" pitchFamily="18" charset="2"/>
              </a:rPr>
              <a:t></a:t>
            </a:r>
            <a:r>
              <a:rPr lang="en-US" sz="3200" baseline="-25000">
                <a:sym typeface="Symbol" pitchFamily="18" charset="2"/>
              </a:rPr>
              <a:t>o</a:t>
            </a:r>
            <a:r>
              <a:rPr lang="en-US" sz="3200" u="sng">
                <a:sym typeface="Symbol" pitchFamily="18" charset="2"/>
              </a:rPr>
              <a:t>I</a:t>
            </a:r>
          </a:p>
          <a:p>
            <a:pPr lvl="1"/>
            <a:r>
              <a:rPr lang="en-US" sz="3200">
                <a:sym typeface="Symbol" pitchFamily="18" charset="2"/>
              </a:rPr>
              <a:t>	  2r</a:t>
            </a:r>
          </a:p>
          <a:p>
            <a:r>
              <a:rPr lang="en-US" sz="2800"/>
              <a:t>I = 1.20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 m, B = </a:t>
            </a:r>
            <a:r>
              <a:rPr lang="en-US" sz="2800"/>
              <a:t>1.50 x 10</a:t>
            </a:r>
            <a:r>
              <a:rPr lang="en-US" sz="2800" baseline="30000"/>
              <a:t>-4</a:t>
            </a:r>
            <a:r>
              <a:rPr lang="en-US" sz="2800">
                <a:sym typeface="Symbol" pitchFamily="18" charset="2"/>
              </a:rPr>
              <a:t> T</a:t>
            </a:r>
          </a:p>
          <a:p>
            <a:r>
              <a:rPr lang="en-US"/>
              <a:t>r = 0.0016</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70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70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970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97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304800"/>
            <a:ext cx="8305800" cy="1373188"/>
          </a:xfrm>
          <a:prstGeom prst="rect">
            <a:avLst/>
          </a:prstGeom>
          <a:noFill/>
          <a:ln w="9525">
            <a:noFill/>
            <a:miter lim="800000"/>
            <a:headEnd/>
            <a:tailEnd/>
          </a:ln>
          <a:effectLst/>
        </p:spPr>
        <p:txBody>
          <a:bodyPr>
            <a:spAutoFit/>
          </a:bodyPr>
          <a:lstStyle/>
          <a:p>
            <a:r>
              <a:rPr lang="en-US" sz="2800"/>
              <a:t>If a wire has a magnetic field of 1.15 x 10</a:t>
            </a:r>
            <a:r>
              <a:rPr lang="en-US" sz="2800" baseline="30000"/>
              <a:t>-4</a:t>
            </a:r>
            <a:r>
              <a:rPr lang="en-US" sz="2800"/>
              <a:t> T at a distance of 2.51 cm from its center, what is the current flowing in the wire?</a:t>
            </a:r>
          </a:p>
        </p:txBody>
      </p:sp>
      <p:sp>
        <p:nvSpPr>
          <p:cNvPr id="30723" name="Text Box 3"/>
          <p:cNvSpPr txBox="1">
            <a:spLocks noChangeArrowheads="1"/>
          </p:cNvSpPr>
          <p:nvPr/>
        </p:nvSpPr>
        <p:spPr bwMode="auto">
          <a:xfrm>
            <a:off x="304800" y="6554788"/>
            <a:ext cx="598488" cy="274637"/>
          </a:xfrm>
          <a:prstGeom prst="rect">
            <a:avLst/>
          </a:prstGeom>
          <a:noFill/>
          <a:ln w="9525">
            <a:noFill/>
            <a:miter lim="800000"/>
            <a:headEnd/>
            <a:tailEnd/>
          </a:ln>
          <a:effectLst/>
        </p:spPr>
        <p:txBody>
          <a:bodyPr wrap="none">
            <a:spAutoFit/>
          </a:bodyPr>
          <a:lstStyle/>
          <a:p>
            <a:r>
              <a:rPr lang="en-US" sz="1200"/>
              <a:t>14.4 A</a:t>
            </a:r>
          </a:p>
        </p:txBody>
      </p:sp>
      <p:sp>
        <p:nvSpPr>
          <p:cNvPr id="30724" name="Text Box 4"/>
          <p:cNvSpPr txBox="1">
            <a:spLocks noChangeArrowheads="1"/>
          </p:cNvSpPr>
          <p:nvPr/>
        </p:nvSpPr>
        <p:spPr bwMode="auto">
          <a:xfrm>
            <a:off x="517525" y="2220913"/>
            <a:ext cx="8321675" cy="2654300"/>
          </a:xfrm>
          <a:prstGeom prst="rect">
            <a:avLst/>
          </a:prstGeom>
          <a:noFill/>
          <a:ln w="25400">
            <a:noFill/>
            <a:miter lim="800000"/>
            <a:headEnd/>
            <a:tailEnd/>
          </a:ln>
          <a:effectLst/>
        </p:spPr>
        <p:txBody>
          <a:bodyPr>
            <a:spAutoFit/>
          </a:bodyPr>
          <a:lstStyle/>
          <a:p>
            <a:pPr lvl="1"/>
            <a:r>
              <a:rPr lang="en-US" sz="2800">
                <a:sym typeface="Symbol" pitchFamily="18" charset="2"/>
              </a:rPr>
              <a:t>B = </a:t>
            </a:r>
            <a:r>
              <a:rPr lang="en-US" sz="2800" u="sng">
                <a:sym typeface="Symbol" pitchFamily="18" charset="2"/>
              </a:rPr>
              <a:t></a:t>
            </a:r>
            <a:r>
              <a:rPr lang="en-US" sz="2800" baseline="-25000">
                <a:sym typeface="Symbol" pitchFamily="18" charset="2"/>
              </a:rPr>
              <a:t>o</a:t>
            </a:r>
            <a:r>
              <a:rPr lang="en-US" sz="2800" u="sng">
                <a:sym typeface="Symbol" pitchFamily="18" charset="2"/>
              </a:rPr>
              <a:t>I</a:t>
            </a:r>
          </a:p>
          <a:p>
            <a:pPr lvl="1"/>
            <a:r>
              <a:rPr lang="en-US" sz="2800">
                <a:sym typeface="Symbol" pitchFamily="18" charset="2"/>
              </a:rPr>
              <a:t>	  2r</a:t>
            </a:r>
          </a:p>
          <a:p>
            <a:r>
              <a:rPr lang="en-US" sz="2800"/>
              <a:t>I = ??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.0251 m,                    B = </a:t>
            </a:r>
            <a:r>
              <a:rPr lang="en-US" sz="2800"/>
              <a:t>1.15 x 10</a:t>
            </a:r>
            <a:r>
              <a:rPr lang="en-US" sz="2800" baseline="30000"/>
              <a:t>-4</a:t>
            </a:r>
            <a:r>
              <a:rPr lang="en-US" sz="2800"/>
              <a:t> T</a:t>
            </a:r>
            <a:endParaRPr lang="en-US" sz="2800">
              <a:sym typeface="Symbol" pitchFamily="18" charset="2"/>
            </a:endParaRPr>
          </a:p>
          <a:p>
            <a:r>
              <a:rPr lang="en-US" sz="2800"/>
              <a:t>I = 14.375 A</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2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72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228600"/>
            <a:ext cx="3429000" cy="5942013"/>
          </a:xfrm>
          <a:prstGeom prst="rect">
            <a:avLst/>
          </a:prstGeom>
          <a:noFill/>
          <a:ln w="9525">
            <a:noFill/>
            <a:miter lim="800000"/>
            <a:headEnd/>
            <a:tailEnd/>
          </a:ln>
          <a:effectLst/>
        </p:spPr>
        <p:txBody>
          <a:bodyPr>
            <a:spAutoFit/>
          </a:bodyPr>
          <a:lstStyle/>
          <a:p>
            <a:r>
              <a:rPr lang="en-US" sz="4000" u="sng" dirty="0"/>
              <a:t>Two wires:</a:t>
            </a:r>
          </a:p>
          <a:p>
            <a:r>
              <a:rPr lang="en-US" sz="2800" dirty="0"/>
              <a:t>Magnetic field due to P at Q is:</a:t>
            </a:r>
          </a:p>
          <a:p>
            <a:pPr lvl="1"/>
            <a:r>
              <a:rPr lang="en-US" sz="3200" dirty="0">
                <a:sym typeface="Symbol" pitchFamily="18" charset="2"/>
              </a:rPr>
              <a:t>B = </a:t>
            </a:r>
            <a:r>
              <a:rPr lang="en-US" sz="3200" u="sng" dirty="0">
                <a:sym typeface="Symbol" pitchFamily="18" charset="2"/>
              </a:rPr>
              <a:t></a:t>
            </a:r>
            <a:r>
              <a:rPr lang="en-US" sz="3200" baseline="-25000" dirty="0">
                <a:sym typeface="Symbol" pitchFamily="18" charset="2"/>
              </a:rPr>
              <a:t>o</a:t>
            </a:r>
            <a:r>
              <a:rPr lang="en-US" sz="2800" u="sng" dirty="0"/>
              <a:t>I</a:t>
            </a:r>
            <a:r>
              <a:rPr lang="en-US" sz="2800" baseline="-25000" dirty="0"/>
              <a:t>1</a:t>
            </a:r>
            <a:endParaRPr lang="en-US" sz="3200" u="sng" dirty="0">
              <a:sym typeface="Symbol" pitchFamily="18" charset="2"/>
            </a:endParaRPr>
          </a:p>
          <a:p>
            <a:pPr lvl="1"/>
            <a:r>
              <a:rPr lang="en-US" sz="3200" dirty="0">
                <a:sym typeface="Symbol" pitchFamily="18" charset="2"/>
              </a:rPr>
              <a:t>	  2r</a:t>
            </a:r>
          </a:p>
          <a:p>
            <a:endParaRPr lang="en-US" sz="3200" dirty="0"/>
          </a:p>
          <a:p>
            <a:r>
              <a:rPr lang="en-US" sz="3200" dirty="0"/>
              <a:t>Force on Q is </a:t>
            </a:r>
          </a:p>
          <a:p>
            <a:endParaRPr lang="en-US" sz="3200" dirty="0"/>
          </a:p>
          <a:p>
            <a:r>
              <a:rPr lang="en-US" sz="3200" dirty="0"/>
              <a:t>F = </a:t>
            </a:r>
            <a:r>
              <a:rPr lang="en-US" sz="2800" dirty="0"/>
              <a:t>I</a:t>
            </a:r>
            <a:r>
              <a:rPr lang="en-US" sz="2800" baseline="-25000" dirty="0"/>
              <a:t>2</a:t>
            </a:r>
            <a:r>
              <a:rPr lang="en-US" sz="3200" dirty="0"/>
              <a:t>lB = </a:t>
            </a:r>
          </a:p>
          <a:p>
            <a:endParaRPr lang="en-US" sz="3200" dirty="0"/>
          </a:p>
          <a:p>
            <a:r>
              <a:rPr lang="en-US" sz="3200" dirty="0"/>
              <a:t>F = </a:t>
            </a:r>
            <a:r>
              <a:rPr lang="en-US" sz="3200" dirty="0">
                <a:sym typeface="Symbol" pitchFamily="18" charset="2"/>
              </a:rPr>
              <a:t> </a:t>
            </a:r>
            <a:r>
              <a:rPr lang="en-US" sz="3200" u="sng" dirty="0">
                <a:sym typeface="Symbol" pitchFamily="18" charset="2"/>
              </a:rPr>
              <a:t></a:t>
            </a:r>
            <a:r>
              <a:rPr lang="en-US" sz="3200" baseline="-25000" dirty="0">
                <a:sym typeface="Symbol" pitchFamily="18" charset="2"/>
              </a:rPr>
              <a:t>o</a:t>
            </a:r>
            <a:r>
              <a:rPr lang="en-US" sz="2800" u="sng" dirty="0"/>
              <a:t>I</a:t>
            </a:r>
            <a:r>
              <a:rPr lang="en-US" sz="2800" baseline="-25000" dirty="0"/>
              <a:t>1</a:t>
            </a:r>
            <a:r>
              <a:rPr lang="en-US" sz="2800" dirty="0"/>
              <a:t>I</a:t>
            </a:r>
            <a:r>
              <a:rPr lang="en-US" sz="2800" baseline="-25000" dirty="0"/>
              <a:t>2</a:t>
            </a:r>
            <a:r>
              <a:rPr lang="en-US" sz="2800" u="sng" dirty="0"/>
              <a:t>l</a:t>
            </a:r>
            <a:endParaRPr lang="en-US" sz="3200" u="sng" dirty="0">
              <a:sym typeface="Symbol" pitchFamily="18" charset="2"/>
            </a:endParaRPr>
          </a:p>
          <a:p>
            <a:pPr lvl="1"/>
            <a:r>
              <a:rPr lang="en-US" sz="3200" dirty="0">
                <a:sym typeface="Symbol" pitchFamily="18" charset="2"/>
              </a:rPr>
              <a:t>     2r</a:t>
            </a:r>
          </a:p>
        </p:txBody>
      </p:sp>
      <p:sp>
        <p:nvSpPr>
          <p:cNvPr id="31747" name="Line 3"/>
          <p:cNvSpPr>
            <a:spLocks noChangeShapeType="1"/>
          </p:cNvSpPr>
          <p:nvPr/>
        </p:nvSpPr>
        <p:spPr bwMode="auto">
          <a:xfrm>
            <a:off x="6324600" y="914400"/>
            <a:ext cx="0" cy="4267200"/>
          </a:xfrm>
          <a:prstGeom prst="line">
            <a:avLst/>
          </a:prstGeom>
          <a:noFill/>
          <a:ln w="25400">
            <a:solidFill>
              <a:schemeClr val="tx1"/>
            </a:solidFill>
            <a:round/>
            <a:headEnd type="triangle" w="med" len="med"/>
            <a:tailEnd/>
          </a:ln>
          <a:effectLst/>
        </p:spPr>
        <p:txBody>
          <a:bodyPr/>
          <a:lstStyle/>
          <a:p>
            <a:endParaRPr lang="en-US"/>
          </a:p>
        </p:txBody>
      </p:sp>
      <p:sp>
        <p:nvSpPr>
          <p:cNvPr id="31748" name="Line 4"/>
          <p:cNvSpPr>
            <a:spLocks noChangeShapeType="1"/>
          </p:cNvSpPr>
          <p:nvPr/>
        </p:nvSpPr>
        <p:spPr bwMode="auto">
          <a:xfrm>
            <a:off x="8382000" y="914400"/>
            <a:ext cx="0" cy="4267200"/>
          </a:xfrm>
          <a:prstGeom prst="line">
            <a:avLst/>
          </a:prstGeom>
          <a:noFill/>
          <a:ln w="25400">
            <a:solidFill>
              <a:schemeClr val="tx1"/>
            </a:solidFill>
            <a:round/>
            <a:headEnd type="triangle" w="med" len="med"/>
            <a:tailEnd/>
          </a:ln>
          <a:effectLst/>
        </p:spPr>
        <p:txBody>
          <a:bodyPr/>
          <a:lstStyle/>
          <a:p>
            <a:endParaRPr lang="en-US"/>
          </a:p>
        </p:txBody>
      </p:sp>
      <p:sp>
        <p:nvSpPr>
          <p:cNvPr id="31749" name="Text Box 5"/>
          <p:cNvSpPr txBox="1">
            <a:spLocks noChangeArrowheads="1"/>
          </p:cNvSpPr>
          <p:nvPr/>
        </p:nvSpPr>
        <p:spPr bwMode="auto">
          <a:xfrm>
            <a:off x="6096000" y="5334000"/>
            <a:ext cx="409575" cy="579438"/>
          </a:xfrm>
          <a:prstGeom prst="rect">
            <a:avLst/>
          </a:prstGeom>
          <a:noFill/>
          <a:ln w="25400">
            <a:noFill/>
            <a:miter lim="800000"/>
            <a:headEnd/>
            <a:tailEnd/>
          </a:ln>
          <a:effectLst/>
        </p:spPr>
        <p:txBody>
          <a:bodyPr wrap="none">
            <a:spAutoFit/>
          </a:bodyPr>
          <a:lstStyle/>
          <a:p>
            <a:r>
              <a:rPr lang="en-US" sz="3200"/>
              <a:t>P</a:t>
            </a:r>
          </a:p>
        </p:txBody>
      </p:sp>
      <p:sp>
        <p:nvSpPr>
          <p:cNvPr id="31750" name="Text Box 6"/>
          <p:cNvSpPr txBox="1">
            <a:spLocks noChangeArrowheads="1"/>
          </p:cNvSpPr>
          <p:nvPr/>
        </p:nvSpPr>
        <p:spPr bwMode="auto">
          <a:xfrm>
            <a:off x="8153400" y="5257800"/>
            <a:ext cx="477838" cy="579438"/>
          </a:xfrm>
          <a:prstGeom prst="rect">
            <a:avLst/>
          </a:prstGeom>
          <a:noFill/>
          <a:ln w="25400">
            <a:noFill/>
            <a:miter lim="800000"/>
            <a:headEnd/>
            <a:tailEnd/>
          </a:ln>
          <a:effectLst/>
        </p:spPr>
        <p:txBody>
          <a:bodyPr wrap="none">
            <a:spAutoFit/>
          </a:bodyPr>
          <a:lstStyle/>
          <a:p>
            <a:r>
              <a:rPr lang="en-US" sz="3200"/>
              <a:t>Q</a:t>
            </a:r>
          </a:p>
        </p:txBody>
      </p:sp>
      <p:sp>
        <p:nvSpPr>
          <p:cNvPr id="31752" name="Line 8"/>
          <p:cNvSpPr>
            <a:spLocks noChangeShapeType="1"/>
          </p:cNvSpPr>
          <p:nvPr/>
        </p:nvSpPr>
        <p:spPr bwMode="auto">
          <a:xfrm>
            <a:off x="6324600" y="3581400"/>
            <a:ext cx="2057400" cy="0"/>
          </a:xfrm>
          <a:prstGeom prst="line">
            <a:avLst/>
          </a:prstGeom>
          <a:noFill/>
          <a:ln w="25400">
            <a:solidFill>
              <a:schemeClr val="tx1"/>
            </a:solidFill>
            <a:round/>
            <a:headEnd/>
            <a:tailEnd type="triangle" w="med" len="med"/>
          </a:ln>
          <a:effectLst/>
        </p:spPr>
        <p:txBody>
          <a:bodyPr/>
          <a:lstStyle/>
          <a:p>
            <a:endParaRPr lang="en-US"/>
          </a:p>
        </p:txBody>
      </p:sp>
      <p:sp>
        <p:nvSpPr>
          <p:cNvPr id="31753" name="Text Box 9"/>
          <p:cNvSpPr txBox="1">
            <a:spLocks noChangeArrowheads="1"/>
          </p:cNvSpPr>
          <p:nvPr/>
        </p:nvSpPr>
        <p:spPr bwMode="auto">
          <a:xfrm>
            <a:off x="7146925" y="2635250"/>
            <a:ext cx="336550" cy="641350"/>
          </a:xfrm>
          <a:prstGeom prst="rect">
            <a:avLst/>
          </a:prstGeom>
          <a:noFill/>
          <a:ln w="25400">
            <a:noFill/>
            <a:miter lim="800000"/>
            <a:headEnd/>
            <a:tailEnd/>
          </a:ln>
          <a:effectLst/>
        </p:spPr>
        <p:txBody>
          <a:bodyPr wrap="none">
            <a:spAutoFit/>
          </a:bodyPr>
          <a:lstStyle/>
          <a:p>
            <a:r>
              <a:rPr lang="en-US" sz="3600"/>
              <a:t>r</a:t>
            </a:r>
          </a:p>
        </p:txBody>
      </p:sp>
      <p:sp>
        <p:nvSpPr>
          <p:cNvPr id="31754" name="Text Box 10"/>
          <p:cNvSpPr txBox="1">
            <a:spLocks noChangeArrowheads="1"/>
          </p:cNvSpPr>
          <p:nvPr/>
        </p:nvSpPr>
        <p:spPr bwMode="auto">
          <a:xfrm>
            <a:off x="6400800" y="914400"/>
            <a:ext cx="2470150" cy="4473575"/>
          </a:xfrm>
          <a:prstGeom prst="rect">
            <a:avLst/>
          </a:prstGeom>
          <a:noFill/>
          <a:ln w="25400">
            <a:noFill/>
            <a:miter lim="800000"/>
            <a:headEnd/>
            <a:tailEnd/>
          </a:ln>
          <a:effectLst/>
        </p:spPr>
        <p:txBody>
          <a:bodyPr wrap="none">
            <a:spAutoFit/>
          </a:bodyPr>
          <a:lstStyle/>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p:txBody>
      </p:sp>
      <p:sp>
        <p:nvSpPr>
          <p:cNvPr id="31755" name="Text Box 11"/>
          <p:cNvSpPr txBox="1">
            <a:spLocks noChangeArrowheads="1"/>
          </p:cNvSpPr>
          <p:nvPr/>
        </p:nvSpPr>
        <p:spPr bwMode="auto">
          <a:xfrm>
            <a:off x="3733800" y="838200"/>
            <a:ext cx="2546350" cy="4838700"/>
          </a:xfrm>
          <a:prstGeom prst="rect">
            <a:avLst/>
          </a:prstGeom>
          <a:noFill/>
          <a:ln w="25400">
            <a:noFill/>
            <a:miter lim="800000"/>
            <a:headEnd/>
            <a:tailEnd/>
          </a:ln>
          <a:effectLst/>
        </p:spPr>
        <p:txBody>
          <a:bodyPr wrap="none">
            <a:spAutoFit/>
          </a:bodyPr>
          <a:lstStyle/>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endParaRPr lang="en-US">
              <a:solidFill>
                <a:schemeClr val="folHlink"/>
              </a:solidFill>
            </a:endParaRPr>
          </a:p>
        </p:txBody>
      </p:sp>
      <p:sp>
        <p:nvSpPr>
          <p:cNvPr id="31756" name="Text Box 12"/>
          <p:cNvSpPr txBox="1">
            <a:spLocks noChangeArrowheads="1"/>
          </p:cNvSpPr>
          <p:nvPr/>
        </p:nvSpPr>
        <p:spPr bwMode="auto">
          <a:xfrm>
            <a:off x="6080125" y="295275"/>
            <a:ext cx="423863" cy="519113"/>
          </a:xfrm>
          <a:prstGeom prst="rect">
            <a:avLst/>
          </a:prstGeom>
          <a:noFill/>
          <a:ln w="25400">
            <a:noFill/>
            <a:miter lim="800000"/>
            <a:headEnd/>
            <a:tailEnd/>
          </a:ln>
          <a:effectLst/>
        </p:spPr>
        <p:txBody>
          <a:bodyPr wrap="none">
            <a:spAutoFit/>
          </a:bodyPr>
          <a:lstStyle/>
          <a:p>
            <a:r>
              <a:rPr lang="en-US" sz="2800"/>
              <a:t>I</a:t>
            </a:r>
            <a:r>
              <a:rPr lang="en-US" sz="2800" baseline="-25000"/>
              <a:t>1</a:t>
            </a:r>
          </a:p>
        </p:txBody>
      </p:sp>
      <p:sp>
        <p:nvSpPr>
          <p:cNvPr id="31757" name="Text Box 13"/>
          <p:cNvSpPr txBox="1">
            <a:spLocks noChangeArrowheads="1"/>
          </p:cNvSpPr>
          <p:nvPr/>
        </p:nvSpPr>
        <p:spPr bwMode="auto">
          <a:xfrm>
            <a:off x="8153400" y="304800"/>
            <a:ext cx="423863" cy="519113"/>
          </a:xfrm>
          <a:prstGeom prst="rect">
            <a:avLst/>
          </a:prstGeom>
          <a:noFill/>
          <a:ln w="25400">
            <a:noFill/>
            <a:miter lim="800000"/>
            <a:headEnd/>
            <a:tailEnd/>
          </a:ln>
          <a:effectLst/>
        </p:spPr>
        <p:txBody>
          <a:bodyPr wrap="none">
            <a:spAutoFit/>
          </a:bodyPr>
          <a:lstStyle/>
          <a:p>
            <a:r>
              <a:rPr lang="en-US" sz="2800"/>
              <a:t>I</a:t>
            </a:r>
            <a:r>
              <a:rPr lang="en-US" sz="2800" baseline="-25000"/>
              <a:t>2</a:t>
            </a:r>
          </a:p>
        </p:txBody>
      </p:sp>
      <p:sp>
        <p:nvSpPr>
          <p:cNvPr id="31758" name="Text Box 14"/>
          <p:cNvSpPr txBox="1">
            <a:spLocks noChangeArrowheads="1"/>
          </p:cNvSpPr>
          <p:nvPr/>
        </p:nvSpPr>
        <p:spPr bwMode="auto">
          <a:xfrm>
            <a:off x="5578475" y="2714625"/>
            <a:ext cx="296863" cy="579438"/>
          </a:xfrm>
          <a:prstGeom prst="rect">
            <a:avLst/>
          </a:prstGeom>
          <a:noFill/>
          <a:ln w="12700">
            <a:noFill/>
            <a:miter lim="800000"/>
            <a:headEnd/>
            <a:tailEnd/>
          </a:ln>
          <a:effectLst/>
        </p:spPr>
        <p:txBody>
          <a:bodyPr wrap="none">
            <a:spAutoFit/>
          </a:bodyPr>
          <a:lstStyle/>
          <a:p>
            <a:r>
              <a:rPr lang="en-US" sz="3200"/>
              <a:t>l</a:t>
            </a:r>
          </a:p>
        </p:txBody>
      </p:sp>
      <p:sp>
        <p:nvSpPr>
          <p:cNvPr id="31759" name="Line 15"/>
          <p:cNvSpPr>
            <a:spLocks noChangeShapeType="1"/>
          </p:cNvSpPr>
          <p:nvPr/>
        </p:nvSpPr>
        <p:spPr bwMode="auto">
          <a:xfrm flipV="1">
            <a:off x="5715000" y="914400"/>
            <a:ext cx="0" cy="1676400"/>
          </a:xfrm>
          <a:prstGeom prst="line">
            <a:avLst/>
          </a:prstGeom>
          <a:noFill/>
          <a:ln w="12700">
            <a:solidFill>
              <a:schemeClr val="tx1"/>
            </a:solidFill>
            <a:round/>
            <a:headEnd/>
            <a:tailEnd type="triangle" w="med" len="med"/>
          </a:ln>
          <a:effectLst/>
        </p:spPr>
        <p:txBody>
          <a:bodyPr/>
          <a:lstStyle/>
          <a:p>
            <a:endParaRPr lang="en-US"/>
          </a:p>
        </p:txBody>
      </p:sp>
      <p:sp>
        <p:nvSpPr>
          <p:cNvPr id="31760" name="Line 16"/>
          <p:cNvSpPr>
            <a:spLocks noChangeShapeType="1"/>
          </p:cNvSpPr>
          <p:nvPr/>
        </p:nvSpPr>
        <p:spPr bwMode="auto">
          <a:xfrm>
            <a:off x="5715000" y="3352800"/>
            <a:ext cx="0" cy="18288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363788" y="1600200"/>
            <a:ext cx="4465637" cy="2927350"/>
          </a:xfrm>
          <a:prstGeom prst="rect">
            <a:avLst/>
          </a:prstGeom>
          <a:noFill/>
          <a:ln w="9525">
            <a:noFill/>
            <a:miter lim="800000"/>
            <a:headEnd/>
            <a:tailEnd/>
          </a:ln>
          <a:effectLst/>
        </p:spPr>
        <p:txBody>
          <a:bodyPr wrap="none">
            <a:spAutoFit/>
          </a:bodyPr>
          <a:lstStyle/>
          <a:p>
            <a:pPr algn="ctr"/>
            <a:r>
              <a:rPr lang="en-US" sz="6600"/>
              <a:t>Whiteboards</a:t>
            </a:r>
          </a:p>
          <a:p>
            <a:pPr algn="ctr"/>
            <a:r>
              <a:rPr lang="en-US" sz="5400"/>
              <a:t>Two Wires</a:t>
            </a:r>
          </a:p>
          <a:p>
            <a:pPr algn="ctr"/>
            <a:r>
              <a:rPr lang="en-US" sz="6600"/>
              <a:t>1 | 2 | 3 | 4</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462</TotalTime>
  <Words>651</Words>
  <Application>Microsoft Office PowerPoint</Application>
  <PresentationFormat>On-screen Show (4:3)</PresentationFormat>
  <Paragraphs>109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55</cp:revision>
  <dcterms:created xsi:type="dcterms:W3CDTF">2003-10-15T03:35:38Z</dcterms:created>
  <dcterms:modified xsi:type="dcterms:W3CDTF">2017-02-23T20:47:49Z</dcterms:modified>
</cp:coreProperties>
</file>