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7" r:id="rId3"/>
    <p:sldId id="311" r:id="rId4"/>
    <p:sldId id="288" r:id="rId5"/>
    <p:sldId id="291" r:id="rId6"/>
    <p:sldId id="292" r:id="rId7"/>
    <p:sldId id="293" r:id="rId8"/>
    <p:sldId id="294" r:id="rId9"/>
    <p:sldId id="295" r:id="rId10"/>
    <p:sldId id="304" r:id="rId11"/>
    <p:sldId id="305" r:id="rId12"/>
    <p:sldId id="306" r:id="rId13"/>
    <p:sldId id="310" r:id="rId14"/>
    <p:sldId id="296" r:id="rId15"/>
    <p:sldId id="297" r:id="rId16"/>
    <p:sldId id="298" r:id="rId17"/>
    <p:sldId id="299" r:id="rId18"/>
    <p:sldId id="302" r:id="rId19"/>
    <p:sldId id="300" r:id="rId20"/>
    <p:sldId id="301" r:id="rId21"/>
    <p:sldId id="30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>
        <p:scale>
          <a:sx n="57" d="100"/>
          <a:sy n="57" d="100"/>
        </p:scale>
        <p:origin x="-3138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50CA-2FC2-4CDF-AF56-A548ADBDF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E096-26A4-4EAF-9EA1-9EB63692A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1C8E-C294-4216-9820-7EFA0DEB9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2405-D8C6-4CE4-85AC-44855B5C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A26B5-CD14-494A-8A59-EFAE5B6E2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D093D-0D7D-40A1-9CE6-10F55DD66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D2D02-39B2-4353-8074-2F16DEDE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BA23-CAAA-439D-9FF3-2A1796EF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35D8C-E194-4A52-B61C-CCB3A348D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8C9CC-0C6E-47C3-8134-EA83C94FC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BF4C-66FB-47C3-A1EE-FEB3CEC07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AE740627-FBE2-46E7-9A49-C3A733151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55725" y="552450"/>
            <a:ext cx="473551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aseline="0"/>
              <a:t>Forces on Charged particles</a:t>
            </a:r>
          </a:p>
          <a:p>
            <a:pPr lvl="1">
              <a:buFontTx/>
              <a:buChar char="•"/>
            </a:pPr>
            <a:r>
              <a:rPr lang="en-US" sz="3200" baseline="0"/>
              <a:t>Derivation</a:t>
            </a:r>
          </a:p>
          <a:p>
            <a:pPr lvl="1">
              <a:buFontTx/>
              <a:buChar char="•"/>
            </a:pPr>
            <a:r>
              <a:rPr lang="en-US" sz="3200" baseline="0"/>
              <a:t>Example</a:t>
            </a:r>
          </a:p>
          <a:p>
            <a:pPr lvl="1">
              <a:buFontTx/>
              <a:buChar char="•"/>
            </a:pPr>
            <a:r>
              <a:rPr lang="en-US" sz="3200" baseline="0"/>
              <a:t>Whiteboards</a:t>
            </a:r>
          </a:p>
          <a:p>
            <a:pPr lvl="1">
              <a:buFontTx/>
              <a:buChar char="•"/>
            </a:pPr>
            <a:r>
              <a:rPr lang="en-US" sz="3200" baseline="0"/>
              <a:t>Motion in a circle</a:t>
            </a:r>
          </a:p>
          <a:p>
            <a:pPr lvl="1">
              <a:buFontTx/>
              <a:buChar char="•"/>
            </a:pPr>
            <a:r>
              <a:rPr lang="en-US" sz="3200" baseline="0"/>
              <a:t>Direction</a:t>
            </a:r>
          </a:p>
          <a:p>
            <a:pPr lvl="1">
              <a:buFontTx/>
              <a:buChar char="•"/>
            </a:pPr>
            <a:r>
              <a:rPr lang="en-US" sz="3200" baseline="0"/>
              <a:t>Northern Lights</a:t>
            </a:r>
          </a:p>
          <a:p>
            <a:pPr lvl="1">
              <a:buFontTx/>
              <a:buChar char="•"/>
            </a:pPr>
            <a:r>
              <a:rPr lang="en-US" sz="3200" baseline="0"/>
              <a:t>Whiteboards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481138"/>
            <a:ext cx="5429250" cy="3895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22350"/>
            <a:ext cx="7315200" cy="4916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638800" cy="3473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81000" y="4800600"/>
            <a:ext cx="8205788" cy="1200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0">
                <a:sym typeface="Symbol" pitchFamily="18" charset="2"/>
              </a:rPr>
              <a:t>Superconducting magnets</a:t>
            </a:r>
          </a:p>
          <a:p>
            <a:r>
              <a:rPr lang="en-US" baseline="0">
                <a:sym typeface="Symbol" pitchFamily="18" charset="2"/>
              </a:rPr>
              <a:t>Energy of particles</a:t>
            </a:r>
          </a:p>
          <a:p>
            <a:r>
              <a:rPr lang="en-US" baseline="0">
                <a:sym typeface="Symbol" pitchFamily="18" charset="2"/>
              </a:rPr>
              <a:t>Why we have particle accelerators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46444" y="1735138"/>
            <a:ext cx="53543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600" baseline="0" dirty="0"/>
              <a:t>Whiteboards - </a:t>
            </a:r>
          </a:p>
          <a:p>
            <a:pPr algn="ctr"/>
            <a:r>
              <a:rPr lang="en-US" sz="6600" baseline="0" dirty="0"/>
              <a:t>Force: </a:t>
            </a:r>
            <a:r>
              <a:rPr lang="en-US" sz="4400" baseline="0" dirty="0" err="1" smtClean="0"/>
              <a:t>qvB</a:t>
            </a:r>
            <a:r>
              <a:rPr lang="en-US" sz="4400" baseline="0" dirty="0" smtClean="0">
                <a:sym typeface="Symbol" pitchFamily="18" charset="2"/>
              </a:rPr>
              <a:t> = mv</a:t>
            </a:r>
            <a:r>
              <a:rPr lang="en-US" sz="4400" baseline="30000" dirty="0" smtClean="0">
                <a:sym typeface="Symbol" pitchFamily="18" charset="2"/>
              </a:rPr>
              <a:t>2</a:t>
            </a:r>
            <a:r>
              <a:rPr lang="en-US" sz="4400" baseline="0" dirty="0" smtClean="0">
                <a:sym typeface="Symbol" pitchFamily="18" charset="2"/>
              </a:rPr>
              <a:t>/r</a:t>
            </a:r>
            <a:endParaRPr lang="en-US" sz="9600" baseline="0" dirty="0"/>
          </a:p>
          <a:p>
            <a:pPr algn="ctr"/>
            <a:r>
              <a:rPr lang="en-US" sz="6600" baseline="0" dirty="0"/>
              <a:t>1 | </a:t>
            </a:r>
            <a:r>
              <a:rPr lang="en-US" sz="6600" baseline="0" dirty="0" smtClean="0"/>
              <a:t>2</a:t>
            </a:r>
            <a:endParaRPr lang="en-US" sz="6600" baseline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28800" y="3352800"/>
            <a:ext cx="2679700" cy="2514600"/>
            <a:chOff x="376" y="2112"/>
            <a:chExt cx="1688" cy="1584"/>
          </a:xfrm>
        </p:grpSpPr>
        <p:grpSp>
          <p:nvGrpSpPr>
            <p:cNvPr id="17420" name="Group 3"/>
            <p:cNvGrpSpPr>
              <a:grpSpLocks/>
            </p:cNvGrpSpPr>
            <p:nvPr/>
          </p:nvGrpSpPr>
          <p:grpSpPr bwMode="auto">
            <a:xfrm>
              <a:off x="376" y="2112"/>
              <a:ext cx="1688" cy="1584"/>
              <a:chOff x="376" y="2544"/>
              <a:chExt cx="1688" cy="1584"/>
            </a:xfrm>
          </p:grpSpPr>
          <p:sp>
            <p:nvSpPr>
              <p:cNvPr id="17423" name="Oval 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Rectangle 5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21" name="Line 6"/>
            <p:cNvSpPr>
              <a:spLocks noChangeShapeType="1"/>
            </p:cNvSpPr>
            <p:nvPr/>
          </p:nvSpPr>
          <p:spPr bwMode="auto">
            <a:xfrm flipV="1">
              <a:off x="1440" y="336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7"/>
            <p:cNvSpPr>
              <a:spLocks noChangeShapeType="1"/>
            </p:cNvSpPr>
            <p:nvPr/>
          </p:nvSpPr>
          <p:spPr bwMode="auto">
            <a:xfrm>
              <a:off x="1440" y="3552"/>
              <a:ext cx="240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381000" y="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If the electron is going 1.75 x 10</a:t>
            </a:r>
            <a:r>
              <a:rPr lang="en-US" sz="2800" baseline="30000"/>
              <a:t>6</a:t>
            </a:r>
            <a:r>
              <a:rPr lang="en-US" sz="2800" baseline="0"/>
              <a:t>m/s, and the magnetic field is .00013 T, what is the radius of the path of the electron?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304800" y="6554788"/>
            <a:ext cx="600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7.7 cm</a:t>
            </a:r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981200" y="3505200"/>
            <a:ext cx="1403350" cy="76200"/>
            <a:chOff x="4320" y="2304"/>
            <a:chExt cx="884" cy="48"/>
          </a:xfrm>
        </p:grpSpPr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206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e-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3540125" y="1355725"/>
            <a:ext cx="46132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>
                <a:latin typeface="Tahoma" charset="0"/>
              </a:rPr>
              <a:t>x    x    x    x    x    x    x    x    x    x    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381000" y="1371600"/>
            <a:ext cx="2938463" cy="180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m = 9.11 x 10</a:t>
            </a:r>
            <a:r>
              <a:rPr lang="en-US" sz="2800" baseline="30000"/>
              <a:t>-31</a:t>
            </a:r>
            <a:r>
              <a:rPr lang="en-US" sz="2800" baseline="0"/>
              <a:t> kg</a:t>
            </a:r>
          </a:p>
          <a:p>
            <a:r>
              <a:rPr lang="en-US" sz="2800" baseline="0"/>
              <a:t>q = 1.602 x 10</a:t>
            </a:r>
            <a:r>
              <a:rPr lang="en-US" sz="2800" baseline="30000"/>
              <a:t>-19</a:t>
            </a:r>
            <a:r>
              <a:rPr lang="en-US" sz="2800" baseline="0"/>
              <a:t> C</a:t>
            </a:r>
          </a:p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</a:t>
            </a:r>
          </a:p>
          <a:p>
            <a:r>
              <a:rPr lang="en-US" sz="2800" baseline="0">
                <a:sym typeface="Symbol" pitchFamily="18" charset="2"/>
              </a:rPr>
              <a:t>F = ma, a = v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 baseline="0">
                <a:sym typeface="Symbol" pitchFamily="18" charset="2"/>
              </a:rPr>
              <a:t>/r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4800600" y="1371600"/>
            <a:ext cx="4038600" cy="222726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</a:t>
            </a:r>
          </a:p>
          <a:p>
            <a:r>
              <a:rPr lang="en-US" sz="2800" baseline="0">
                <a:sym typeface="Symbol" pitchFamily="18" charset="2"/>
              </a:rPr>
              <a:t>F = ma, a = v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 baseline="0">
                <a:sym typeface="Symbol" pitchFamily="18" charset="2"/>
              </a:rPr>
              <a:t>/r</a:t>
            </a:r>
          </a:p>
          <a:p>
            <a:r>
              <a:rPr lang="en-US" sz="2800" baseline="0">
                <a:sym typeface="Symbol" pitchFamily="18" charset="2"/>
              </a:rPr>
              <a:t>qvB = mv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 baseline="0">
                <a:sym typeface="Symbol" pitchFamily="18" charset="2"/>
              </a:rPr>
              <a:t>/r</a:t>
            </a:r>
          </a:p>
          <a:p>
            <a:r>
              <a:rPr lang="en-US" sz="2800" baseline="0">
                <a:sym typeface="Symbol" pitchFamily="18" charset="2"/>
              </a:rPr>
              <a:t>r = mv/qB</a:t>
            </a:r>
          </a:p>
          <a:p>
            <a:r>
              <a:rPr lang="en-US" sz="2800" baseline="0">
                <a:sym typeface="Symbol" pitchFamily="18" charset="2"/>
              </a:rPr>
              <a:t>r = 0.07655 m = 7.7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381000" y="3048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What B-Field do you need to make a proton going 2.13 x 10</a:t>
            </a:r>
            <a:r>
              <a:rPr lang="en-US" sz="2800" baseline="30000"/>
              <a:t>7</a:t>
            </a:r>
            <a:r>
              <a:rPr lang="en-US" sz="2800" baseline="0"/>
              <a:t> m/s go in a 3.2 cm radius circle?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304800" y="6554788"/>
            <a:ext cx="506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7.0 T</a:t>
            </a:r>
          </a:p>
        </p:txBody>
      </p:sp>
      <p:sp>
        <p:nvSpPr>
          <p:cNvPr id="18436" name="Text Box 15"/>
          <p:cNvSpPr txBox="1">
            <a:spLocks noChangeArrowheads="1"/>
          </p:cNvSpPr>
          <p:nvPr/>
        </p:nvSpPr>
        <p:spPr bwMode="auto">
          <a:xfrm>
            <a:off x="457200" y="1143000"/>
            <a:ext cx="3116263" cy="180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m = 1.673 x 10</a:t>
            </a:r>
            <a:r>
              <a:rPr lang="en-US" sz="2800" baseline="30000"/>
              <a:t>-27</a:t>
            </a:r>
            <a:r>
              <a:rPr lang="en-US" sz="2800" baseline="0"/>
              <a:t> kg</a:t>
            </a:r>
          </a:p>
          <a:p>
            <a:r>
              <a:rPr lang="en-US" sz="2800" baseline="0"/>
              <a:t>q = 1.602 x 10</a:t>
            </a:r>
            <a:r>
              <a:rPr lang="en-US" sz="2800" baseline="30000"/>
              <a:t>-19</a:t>
            </a:r>
            <a:r>
              <a:rPr lang="en-US" sz="2800" baseline="0"/>
              <a:t> C</a:t>
            </a:r>
          </a:p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</a:t>
            </a:r>
          </a:p>
          <a:p>
            <a:r>
              <a:rPr lang="en-US" sz="2800" baseline="0">
                <a:sym typeface="Symbol" pitchFamily="18" charset="2"/>
              </a:rPr>
              <a:t>F = ma, a = v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 baseline="0">
                <a:sym typeface="Symbol" pitchFamily="18" charset="2"/>
              </a:rPr>
              <a:t>/r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81000" y="3048000"/>
            <a:ext cx="8229600" cy="222726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</a:t>
            </a:r>
          </a:p>
          <a:p>
            <a:r>
              <a:rPr lang="en-US" sz="2800" baseline="0">
                <a:sym typeface="Symbol" pitchFamily="18" charset="2"/>
              </a:rPr>
              <a:t>F = ma, a = v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 baseline="0">
                <a:sym typeface="Symbol" pitchFamily="18" charset="2"/>
              </a:rPr>
              <a:t>/r</a:t>
            </a:r>
          </a:p>
          <a:p>
            <a:r>
              <a:rPr lang="en-US" sz="2800" baseline="0">
                <a:sym typeface="Symbol" pitchFamily="18" charset="2"/>
              </a:rPr>
              <a:t>qvB = mv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 baseline="0">
                <a:sym typeface="Symbol" pitchFamily="18" charset="2"/>
              </a:rPr>
              <a:t>/r</a:t>
            </a:r>
          </a:p>
          <a:p>
            <a:r>
              <a:rPr lang="en-US" sz="2800" baseline="0">
                <a:sym typeface="Symbol" pitchFamily="18" charset="2"/>
              </a:rPr>
              <a:t>B = mv/qr</a:t>
            </a:r>
          </a:p>
          <a:p>
            <a:r>
              <a:rPr lang="en-US" sz="2800" baseline="0">
                <a:sym typeface="Symbol" pitchFamily="18" charset="2"/>
              </a:rPr>
              <a:t>B = 6.951 T = 7.0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31925" y="600075"/>
            <a:ext cx="3379788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Earth’s Magnetic field</a:t>
            </a:r>
          </a:p>
        </p:txBody>
      </p:sp>
      <p:pic>
        <p:nvPicPr>
          <p:cNvPr id="19459" name="Picture 3" descr="FG20_19"/>
          <p:cNvPicPr>
            <a:picLocks noChangeAspect="1" noChangeArrowheads="1"/>
          </p:cNvPicPr>
          <p:nvPr/>
        </p:nvPicPr>
        <p:blipFill>
          <a:blip r:embed="rId2" cstate="print"/>
          <a:srcRect l="28006" t="20000" r="24985" b="14000"/>
          <a:stretch>
            <a:fillRect/>
          </a:stretch>
        </p:blipFill>
        <p:spPr bwMode="auto">
          <a:xfrm>
            <a:off x="914400" y="1371600"/>
            <a:ext cx="48006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764213" y="533400"/>
            <a:ext cx="2922587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aseline="0"/>
              <a:t>Explain angle to B-Field</a:t>
            </a:r>
          </a:p>
          <a:p>
            <a:r>
              <a:rPr lang="en-US" sz="1800" baseline="0"/>
              <a:t>(vertical B field, velocity angled upward)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ttp://www.geo.mtu.edu/weather/aurora/images/aurora/jan.curtis/images/janc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0772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203517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07" name="Picture 5" descr="http://www.extremeinstability.com/stormpics/a2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200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ttp://www.geo.mtu.edu/weather/aurora/images/aurora/jan.curtis/images/janc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3152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205788" cy="6002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aseline="0"/>
              <a:t>Recall</a:t>
            </a:r>
          </a:p>
          <a:p>
            <a:r>
              <a:rPr lang="en-US" sz="3200" baseline="0"/>
              <a:t>F = IlBsin</a:t>
            </a:r>
            <a:r>
              <a:rPr lang="en-US" sz="3200" baseline="0">
                <a:sym typeface="Symbol" pitchFamily="18" charset="2"/>
              </a:rPr>
              <a:t></a:t>
            </a:r>
          </a:p>
          <a:p>
            <a:endParaRPr lang="en-US" sz="3200" baseline="0">
              <a:sym typeface="Symbol" pitchFamily="18" charset="2"/>
            </a:endParaRPr>
          </a:p>
          <a:p>
            <a:r>
              <a:rPr lang="en-US" sz="3200" baseline="0">
                <a:sym typeface="Symbol" pitchFamily="18" charset="2"/>
              </a:rPr>
              <a:t>Derive </a:t>
            </a:r>
          </a:p>
          <a:p>
            <a:r>
              <a:rPr lang="en-US" sz="3200" baseline="0">
                <a:sym typeface="Symbol" pitchFamily="18" charset="2"/>
              </a:rPr>
              <a:t>F = qvB</a:t>
            </a:r>
            <a:r>
              <a:rPr lang="en-US" sz="3200" baseline="0"/>
              <a:t>sin</a:t>
            </a:r>
            <a:r>
              <a:rPr lang="en-US" sz="3200" baseline="0">
                <a:sym typeface="Symbol" pitchFamily="18" charset="2"/>
              </a:rPr>
              <a:t></a:t>
            </a:r>
          </a:p>
          <a:p>
            <a:pPr lvl="1">
              <a:buFontTx/>
              <a:buChar char="•"/>
            </a:pPr>
            <a:r>
              <a:rPr lang="en-US" sz="3200" baseline="0">
                <a:sym typeface="Symbol" pitchFamily="18" charset="2"/>
              </a:rPr>
              <a:t>F = force on moving particle</a:t>
            </a:r>
          </a:p>
          <a:p>
            <a:pPr lvl="1">
              <a:buFontTx/>
              <a:buChar char="•"/>
            </a:pPr>
            <a:r>
              <a:rPr lang="en-US" sz="3200" baseline="0">
                <a:sym typeface="Symbol" pitchFamily="18" charset="2"/>
              </a:rPr>
              <a:t>q = charge on particle (in C) (+ or -???)</a:t>
            </a:r>
          </a:p>
          <a:p>
            <a:pPr lvl="1">
              <a:buFontTx/>
              <a:buChar char="•"/>
            </a:pPr>
            <a:r>
              <a:rPr lang="en-US" sz="3200" baseline="0">
                <a:sym typeface="Symbol" pitchFamily="18" charset="2"/>
              </a:rPr>
              <a:t>v = particle’s velocity</a:t>
            </a:r>
          </a:p>
          <a:p>
            <a:pPr lvl="1">
              <a:buFontTx/>
              <a:buChar char="•"/>
            </a:pPr>
            <a:r>
              <a:rPr lang="en-US" sz="3200" baseline="0">
                <a:sym typeface="Symbol" pitchFamily="18" charset="2"/>
              </a:rPr>
              <a:t> = angle twixt v and B</a:t>
            </a:r>
          </a:p>
          <a:p>
            <a:pPr lvl="1">
              <a:buFontTx/>
              <a:buChar char="•"/>
            </a:pPr>
            <a:endParaRPr lang="en-US" sz="3200" baseline="0">
              <a:sym typeface="Symbol" pitchFamily="18" charset="2"/>
            </a:endParaRPr>
          </a:p>
          <a:p>
            <a:r>
              <a:rPr lang="en-US" sz="3200" baseline="0">
                <a:sym typeface="Symbol" pitchFamily="18" charset="2"/>
              </a:rPr>
              <a:t>Can a magnetic force increase a charged particle’s speed?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ttp://www.geo.mtu.edu/weather/aurora/images/aurora/jan.curtis/images/janc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46188"/>
            <a:ext cx="86868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ep.ph.bham.ac.uk/user/gron/bcpix/axch.l.jpg"/>
          <p:cNvPicPr>
            <a:picLocks noChangeAspect="1" noChangeArrowheads="1"/>
          </p:cNvPicPr>
          <p:nvPr/>
        </p:nvPicPr>
        <p:blipFill>
          <a:blip r:embed="rId2" cstate="print"/>
          <a:srcRect l="2000" t="1244" r="7333" b="1244"/>
          <a:stretch>
            <a:fillRect/>
          </a:stretch>
        </p:blipFill>
        <p:spPr bwMode="auto">
          <a:xfrm>
            <a:off x="4419600" y="76200"/>
            <a:ext cx="46005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41325" y="76200"/>
            <a:ext cx="3673475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0"/>
              <a:t>Bubble Chamber - particles make tracks in B field.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762000"/>
            <a:ext cx="2625725" cy="4978400"/>
            <a:chOff x="336" y="992"/>
            <a:chExt cx="1654" cy="3136"/>
          </a:xfrm>
        </p:grpSpPr>
        <p:pic>
          <p:nvPicPr>
            <p:cNvPr id="24582" name="Picture 5" descr="http://www.ep.ph.bham.ac.uk/user/gron/bcpix/axch.l.jpg"/>
            <p:cNvPicPr>
              <a:picLocks noChangeAspect="1" noChangeArrowheads="1"/>
            </p:cNvPicPr>
            <p:nvPr/>
          </p:nvPicPr>
          <p:blipFill>
            <a:blip r:embed="rId2" cstate="print"/>
            <a:srcRect l="2000" t="18056" r="76976" b="52803"/>
            <a:stretch>
              <a:fillRect/>
            </a:stretch>
          </p:blipFill>
          <p:spPr bwMode="auto">
            <a:xfrm>
              <a:off x="336" y="1056"/>
              <a:ext cx="165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902" y="992"/>
              <a:ext cx="414" cy="5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baseline="0"/>
                <a:t>e-</a:t>
              </a:r>
            </a:p>
          </p:txBody>
        </p:sp>
        <p:sp>
          <p:nvSpPr>
            <p:cNvPr id="24584" name="Text Box 7"/>
            <p:cNvSpPr txBox="1">
              <a:spLocks noChangeArrowheads="1"/>
            </p:cNvSpPr>
            <p:nvPr/>
          </p:nvSpPr>
          <p:spPr bwMode="auto">
            <a:xfrm>
              <a:off x="528" y="3408"/>
              <a:ext cx="503" cy="5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baseline="0"/>
                <a:t>e+</a:t>
              </a:r>
            </a:p>
          </p:txBody>
        </p:sp>
      </p:grp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69925" y="6186488"/>
            <a:ext cx="19288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/>
              <a:t>Directions, spiral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Example - proton going 4787.81 m/s</a:t>
            </a:r>
          </a:p>
          <a:p>
            <a:r>
              <a:rPr lang="en-US" sz="2800" baseline="0"/>
              <a:t> in earth’s magnetic field (5.0 x 10</a:t>
            </a:r>
            <a:r>
              <a:rPr lang="en-US" sz="2800" baseline="30000"/>
              <a:t>-5</a:t>
            </a:r>
            <a:r>
              <a:rPr lang="en-US" sz="2800" baseline="0"/>
              <a:t> T)  What force?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5213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57400" y="3048000"/>
            <a:ext cx="1403350" cy="76200"/>
            <a:chOff x="4320" y="2304"/>
            <a:chExt cx="884" cy="48"/>
          </a:xfrm>
        </p:grpSpPr>
        <p:sp>
          <p:nvSpPr>
            <p:cNvPr id="4105" name="Oval 4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Line 5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889125" y="2403475"/>
            <a:ext cx="5080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p+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775325" y="1814513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410200" y="3868738"/>
            <a:ext cx="3352800" cy="180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aseline="0">
              <a:sym typeface="Symbol" pitchFamily="18" charset="2"/>
            </a:endParaRPr>
          </a:p>
          <a:p>
            <a:r>
              <a:rPr lang="en-US" sz="2800" baseline="0">
                <a:sym typeface="Symbol" pitchFamily="18" charset="2"/>
              </a:rPr>
              <a:t>v = </a:t>
            </a:r>
            <a:r>
              <a:rPr lang="en-US" sz="2800" baseline="0"/>
              <a:t>4787.81 m/s</a:t>
            </a:r>
            <a:endParaRPr lang="en-US" sz="2800" baseline="0">
              <a:sym typeface="Symbol" pitchFamily="18" charset="2"/>
            </a:endParaRPr>
          </a:p>
          <a:p>
            <a:r>
              <a:rPr lang="en-US" sz="2800" baseline="0">
                <a:sym typeface="Symbol" pitchFamily="18" charset="2"/>
              </a:rPr>
              <a:t>q = 1.602 x 10</a:t>
            </a:r>
            <a:r>
              <a:rPr lang="en-US" sz="2800" baseline="30000">
                <a:sym typeface="Symbol" pitchFamily="18" charset="2"/>
              </a:rPr>
              <a:t>-19</a:t>
            </a:r>
            <a:r>
              <a:rPr lang="en-US" sz="2800" baseline="0">
                <a:sym typeface="Symbol" pitchFamily="18" charset="2"/>
              </a:rPr>
              <a:t> C</a:t>
            </a:r>
          </a:p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12725" y="5546725"/>
            <a:ext cx="8702675" cy="1373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 </a:t>
            </a:r>
          </a:p>
          <a:p>
            <a:r>
              <a:rPr lang="en-US" sz="2800" baseline="0">
                <a:sym typeface="Symbol" pitchFamily="18" charset="2"/>
              </a:rPr>
              <a:t>F = (1.602 x 10</a:t>
            </a:r>
            <a:r>
              <a:rPr lang="en-US" sz="2800" baseline="30000">
                <a:sym typeface="Symbol" pitchFamily="18" charset="2"/>
              </a:rPr>
              <a:t>-19</a:t>
            </a:r>
            <a:r>
              <a:rPr lang="en-US" sz="2800" baseline="0">
                <a:sym typeface="Symbol" pitchFamily="18" charset="2"/>
              </a:rPr>
              <a:t> C)(</a:t>
            </a:r>
            <a:r>
              <a:rPr lang="en-US" sz="2800" baseline="0"/>
              <a:t>4787.81 m/s</a:t>
            </a:r>
            <a:r>
              <a:rPr lang="en-US" sz="2800" baseline="0">
                <a:sym typeface="Symbol" pitchFamily="18" charset="2"/>
              </a:rPr>
              <a:t>)(</a:t>
            </a:r>
            <a:r>
              <a:rPr lang="en-US" sz="2800" baseline="0"/>
              <a:t>5.0 x 10</a:t>
            </a:r>
            <a:r>
              <a:rPr lang="en-US" sz="2800" baseline="30000"/>
              <a:t>-5</a:t>
            </a:r>
            <a:r>
              <a:rPr lang="en-US" sz="2800" baseline="0"/>
              <a:t> T</a:t>
            </a:r>
            <a:r>
              <a:rPr lang="en-US" sz="2800" baseline="0">
                <a:sym typeface="Symbol" pitchFamily="18" charset="2"/>
              </a:rPr>
              <a:t>)sin(90</a:t>
            </a:r>
            <a:r>
              <a:rPr lang="en-US" sz="2800" baseline="30000">
                <a:sym typeface="Symbol" pitchFamily="18" charset="2"/>
              </a:rPr>
              <a:t>o</a:t>
            </a:r>
            <a:r>
              <a:rPr lang="en-US" sz="2800" baseline="0">
                <a:sym typeface="Symbol" pitchFamily="18" charset="2"/>
              </a:rPr>
              <a:t>)</a:t>
            </a:r>
          </a:p>
          <a:p>
            <a:r>
              <a:rPr lang="en-US" sz="2800" baseline="0">
                <a:sym typeface="Symbol" pitchFamily="18" charset="2"/>
              </a:rPr>
              <a:t>F = 3.8 x 10</a:t>
            </a:r>
            <a:r>
              <a:rPr lang="en-US" sz="2800" baseline="30000">
                <a:sym typeface="Symbol" pitchFamily="18" charset="2"/>
              </a:rPr>
              <a:t>-20</a:t>
            </a:r>
            <a:r>
              <a:rPr lang="en-US" sz="2800" baseline="0">
                <a:sym typeface="Symbol" pitchFamily="18" charset="2"/>
              </a:rPr>
              <a:t>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build="p" autoUpdateAnimBg="0"/>
      <p:bldP spid="3789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5213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4227513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Consider the path of particle</a:t>
            </a:r>
          </a:p>
        </p:txBody>
      </p:sp>
      <p:grpSp>
        <p:nvGrpSpPr>
          <p:cNvPr id="5124" name="Group 11"/>
          <p:cNvGrpSpPr>
            <a:grpSpLocks/>
          </p:cNvGrpSpPr>
          <p:nvPr/>
        </p:nvGrpSpPr>
        <p:grpSpPr bwMode="auto">
          <a:xfrm>
            <a:off x="1447800" y="1371600"/>
            <a:ext cx="2743200" cy="3095625"/>
            <a:chOff x="1776" y="1185"/>
            <a:chExt cx="1728" cy="1950"/>
          </a:xfrm>
        </p:grpSpPr>
        <p:sp>
          <p:nvSpPr>
            <p:cNvPr id="5136" name="Oval 4"/>
            <p:cNvSpPr>
              <a:spLocks noChangeArrowheads="1"/>
            </p:cNvSpPr>
            <p:nvPr/>
          </p:nvSpPr>
          <p:spPr bwMode="auto">
            <a:xfrm>
              <a:off x="1776" y="1296"/>
              <a:ext cx="1728" cy="17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6"/>
            <p:cNvSpPr>
              <a:spLocks noChangeShapeType="1"/>
            </p:cNvSpPr>
            <p:nvPr/>
          </p:nvSpPr>
          <p:spPr bwMode="auto">
            <a:xfrm flipH="1" flipV="1">
              <a:off x="2496" y="1185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7"/>
            <p:cNvSpPr>
              <a:spLocks noChangeShapeType="1"/>
            </p:cNvSpPr>
            <p:nvPr/>
          </p:nvSpPr>
          <p:spPr bwMode="auto">
            <a:xfrm flipH="1">
              <a:off x="2544" y="1296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8"/>
            <p:cNvSpPr>
              <a:spLocks noChangeShapeType="1"/>
            </p:cNvSpPr>
            <p:nvPr/>
          </p:nvSpPr>
          <p:spPr bwMode="auto">
            <a:xfrm flipV="1">
              <a:off x="2640" y="2913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9"/>
            <p:cNvSpPr>
              <a:spLocks noChangeShapeType="1"/>
            </p:cNvSpPr>
            <p:nvPr/>
          </p:nvSpPr>
          <p:spPr bwMode="auto">
            <a:xfrm>
              <a:off x="2640" y="3024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Line 12"/>
          <p:cNvSpPr>
            <a:spLocks noChangeShapeType="1"/>
          </p:cNvSpPr>
          <p:nvPr/>
        </p:nvSpPr>
        <p:spPr bwMode="auto">
          <a:xfrm flipH="1">
            <a:off x="3657600" y="28956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3276600" y="2667000"/>
            <a:ext cx="382588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  <p:sp>
        <p:nvSpPr>
          <p:cNvPr id="5127" name="Line 20"/>
          <p:cNvSpPr>
            <a:spLocks noChangeShapeType="1"/>
          </p:cNvSpPr>
          <p:nvPr/>
        </p:nvSpPr>
        <p:spPr bwMode="auto">
          <a:xfrm rot="5400000" flipH="1">
            <a:off x="2629694" y="3999706"/>
            <a:ext cx="5334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21"/>
          <p:cNvSpPr>
            <a:spLocks noChangeShapeType="1"/>
          </p:cNvSpPr>
          <p:nvPr/>
        </p:nvSpPr>
        <p:spPr bwMode="auto">
          <a:xfrm rot="10800000" flipH="1">
            <a:off x="1447800" y="2895600"/>
            <a:ext cx="5334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22"/>
          <p:cNvSpPr>
            <a:spLocks noChangeShapeType="1"/>
          </p:cNvSpPr>
          <p:nvPr/>
        </p:nvSpPr>
        <p:spPr bwMode="auto">
          <a:xfrm rot="16200000" flipH="1">
            <a:off x="2629694" y="1866106"/>
            <a:ext cx="5334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Text Box 23"/>
          <p:cNvSpPr txBox="1">
            <a:spLocks noChangeArrowheads="1"/>
          </p:cNvSpPr>
          <p:nvPr/>
        </p:nvSpPr>
        <p:spPr bwMode="auto">
          <a:xfrm>
            <a:off x="2743200" y="2133600"/>
            <a:ext cx="382588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  <p:sp>
        <p:nvSpPr>
          <p:cNvPr id="5131" name="Text Box 24"/>
          <p:cNvSpPr txBox="1">
            <a:spLocks noChangeArrowheads="1"/>
          </p:cNvSpPr>
          <p:nvPr/>
        </p:nvSpPr>
        <p:spPr bwMode="auto">
          <a:xfrm>
            <a:off x="1981200" y="2667000"/>
            <a:ext cx="382588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  <p:sp>
        <p:nvSpPr>
          <p:cNvPr id="5132" name="Text Box 25"/>
          <p:cNvSpPr txBox="1">
            <a:spLocks noChangeArrowheads="1"/>
          </p:cNvSpPr>
          <p:nvPr/>
        </p:nvSpPr>
        <p:spPr bwMode="auto">
          <a:xfrm>
            <a:off x="2743200" y="3200400"/>
            <a:ext cx="382588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5562600" y="3352800"/>
            <a:ext cx="2757488" cy="1373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If at 90</a:t>
            </a:r>
            <a:r>
              <a:rPr lang="en-US" sz="2800" baseline="30000"/>
              <a:t>o</a:t>
            </a:r>
          </a:p>
          <a:p>
            <a:endParaRPr lang="en-US" sz="2800" baseline="0"/>
          </a:p>
          <a:p>
            <a:r>
              <a:rPr lang="en-US" sz="2800" baseline="0"/>
              <a:t>qvB = ma = mv</a:t>
            </a:r>
            <a:r>
              <a:rPr lang="en-US" sz="2800" baseline="30000"/>
              <a:t>2</a:t>
            </a:r>
            <a:r>
              <a:rPr lang="en-US" sz="2800" baseline="0"/>
              <a:t>/r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212725" y="4883150"/>
            <a:ext cx="8313738" cy="17383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>
                <a:sym typeface="Symbol" pitchFamily="18" charset="2"/>
              </a:rPr>
              <a:t>qvB</a:t>
            </a:r>
            <a:r>
              <a:rPr lang="en-US" sz="2800" baseline="0"/>
              <a:t> = mv</a:t>
            </a:r>
            <a:r>
              <a:rPr lang="en-US" sz="2800" baseline="30000"/>
              <a:t>2</a:t>
            </a:r>
            <a:r>
              <a:rPr lang="en-US" sz="2800" baseline="0"/>
              <a:t>/r</a:t>
            </a:r>
            <a:r>
              <a:rPr lang="en-US" sz="2800" baseline="0">
                <a:sym typeface="Symbol" pitchFamily="18" charset="2"/>
              </a:rPr>
              <a:t> </a:t>
            </a:r>
          </a:p>
          <a:p>
            <a:r>
              <a:rPr lang="en-US" sz="2800" baseline="0">
                <a:sym typeface="Symbol" pitchFamily="18" charset="2"/>
              </a:rPr>
              <a:t>qB = mv/r, r = mv/(qB)</a:t>
            </a:r>
          </a:p>
          <a:p>
            <a:r>
              <a:rPr lang="en-US" baseline="0">
                <a:sym typeface="Symbol" pitchFamily="18" charset="2"/>
              </a:rPr>
              <a:t>r = (1.673 x 10</a:t>
            </a:r>
            <a:r>
              <a:rPr lang="en-US" baseline="30000">
                <a:sym typeface="Symbol" pitchFamily="18" charset="2"/>
              </a:rPr>
              <a:t>-27</a:t>
            </a:r>
            <a:r>
              <a:rPr lang="en-US" baseline="0">
                <a:sym typeface="Symbol" pitchFamily="18" charset="2"/>
              </a:rPr>
              <a:t> kg)(</a:t>
            </a:r>
            <a:r>
              <a:rPr lang="en-US" baseline="0"/>
              <a:t>4787.81 m/s</a:t>
            </a:r>
            <a:r>
              <a:rPr lang="en-US" baseline="0">
                <a:sym typeface="Symbol" pitchFamily="18" charset="2"/>
              </a:rPr>
              <a:t>)/(1.602 x 10</a:t>
            </a:r>
            <a:r>
              <a:rPr lang="en-US" baseline="30000">
                <a:sym typeface="Symbol" pitchFamily="18" charset="2"/>
              </a:rPr>
              <a:t>-19</a:t>
            </a:r>
            <a:r>
              <a:rPr lang="en-US" baseline="0">
                <a:sym typeface="Symbol" pitchFamily="18" charset="2"/>
              </a:rPr>
              <a:t> C)/(</a:t>
            </a:r>
            <a:r>
              <a:rPr lang="en-US" baseline="0"/>
              <a:t>5.0 x 10</a:t>
            </a:r>
            <a:r>
              <a:rPr lang="en-US" baseline="30000"/>
              <a:t>-5</a:t>
            </a:r>
            <a:r>
              <a:rPr lang="en-US" baseline="0"/>
              <a:t> T</a:t>
            </a:r>
            <a:r>
              <a:rPr lang="en-US" baseline="0">
                <a:sym typeface="Symbol" pitchFamily="18" charset="2"/>
              </a:rPr>
              <a:t>)</a:t>
            </a:r>
          </a:p>
          <a:p>
            <a:r>
              <a:rPr lang="en-US" sz="2800" baseline="0">
                <a:sym typeface="Symbol" pitchFamily="18" charset="2"/>
              </a:rPr>
              <a:t>r = 1.0000 m = 1.0 m</a:t>
            </a:r>
          </a:p>
        </p:txBody>
      </p:sp>
      <p:sp>
        <p:nvSpPr>
          <p:cNvPr id="5135" name="Text Box 28"/>
          <p:cNvSpPr txBox="1">
            <a:spLocks noChangeArrowheads="1"/>
          </p:cNvSpPr>
          <p:nvPr/>
        </p:nvSpPr>
        <p:spPr bwMode="auto">
          <a:xfrm>
            <a:off x="5775325" y="371475"/>
            <a:ext cx="290512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Force is centripetal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0" grpId="0" build="p" autoUpdateAnimBg="0"/>
      <p:bldP spid="368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 rot="5400000">
            <a:off x="2279650" y="1987550"/>
            <a:ext cx="2679700" cy="2514600"/>
            <a:chOff x="376" y="2112"/>
            <a:chExt cx="1688" cy="1584"/>
          </a:xfrm>
        </p:grpSpPr>
        <p:grpSp>
          <p:nvGrpSpPr>
            <p:cNvPr id="6154" name="Group 13"/>
            <p:cNvGrpSpPr>
              <a:grpSpLocks/>
            </p:cNvGrpSpPr>
            <p:nvPr/>
          </p:nvGrpSpPr>
          <p:grpSpPr bwMode="auto">
            <a:xfrm>
              <a:off x="376" y="2112"/>
              <a:ext cx="1688" cy="1584"/>
              <a:chOff x="376" y="2544"/>
              <a:chExt cx="1688" cy="1584"/>
            </a:xfrm>
          </p:grpSpPr>
          <p:sp>
            <p:nvSpPr>
              <p:cNvPr id="6157" name="Oval 10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" name="Rectangle 11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5" name="Line 14"/>
            <p:cNvSpPr>
              <a:spLocks noChangeShapeType="1"/>
            </p:cNvSpPr>
            <p:nvPr/>
          </p:nvSpPr>
          <p:spPr bwMode="auto">
            <a:xfrm flipV="1">
              <a:off x="1440" y="336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5"/>
            <p:cNvSpPr>
              <a:spLocks noChangeShapeType="1"/>
            </p:cNvSpPr>
            <p:nvPr/>
          </p:nvSpPr>
          <p:spPr bwMode="auto">
            <a:xfrm>
              <a:off x="1440" y="3552"/>
              <a:ext cx="240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What is the path of the proton in the B field?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04800" y="6554788"/>
            <a:ext cx="430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CW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 rot="5400000">
            <a:off x="3886200" y="2057400"/>
            <a:ext cx="1403350" cy="76200"/>
            <a:chOff x="4320" y="2304"/>
            <a:chExt cx="884" cy="48"/>
          </a:xfrm>
        </p:grpSpPr>
        <p:sp>
          <p:nvSpPr>
            <p:cNvPr id="6152" name="Oval 6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7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4267200" y="838200"/>
            <a:ext cx="5080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/>
              <a:t>p+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514600" y="2895600"/>
            <a:ext cx="47243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smtClean="0"/>
              <a:t>.    </a:t>
            </a:r>
            <a:r>
              <a:rPr lang="en-US" baseline="0" dirty="0"/>
              <a:t>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 rot="5400000">
            <a:off x="4108450" y="2597150"/>
            <a:ext cx="2679700" cy="2514600"/>
            <a:chOff x="376" y="816"/>
            <a:chExt cx="1688" cy="1584"/>
          </a:xfrm>
        </p:grpSpPr>
        <p:grpSp>
          <p:nvGrpSpPr>
            <p:cNvPr id="7178" name="Group 3"/>
            <p:cNvGrpSpPr>
              <a:grpSpLocks/>
            </p:cNvGrpSpPr>
            <p:nvPr/>
          </p:nvGrpSpPr>
          <p:grpSpPr bwMode="auto">
            <a:xfrm>
              <a:off x="376" y="816"/>
              <a:ext cx="1688" cy="1584"/>
              <a:chOff x="376" y="2544"/>
              <a:chExt cx="1688" cy="1584"/>
            </a:xfrm>
          </p:grpSpPr>
          <p:sp>
            <p:nvSpPr>
              <p:cNvPr id="7181" name="Oval 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2" name="Rectangle 5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9" name="Line 15"/>
            <p:cNvSpPr>
              <a:spLocks noChangeShapeType="1"/>
            </p:cNvSpPr>
            <p:nvPr/>
          </p:nvSpPr>
          <p:spPr bwMode="auto">
            <a:xfrm flipV="1">
              <a:off x="1440" y="849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>
              <a:off x="1440" y="9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381000" y="3048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What is the path of the electron in the B field?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304800" y="6554788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ACW</a:t>
            </a:r>
          </a:p>
        </p:txBody>
      </p:sp>
      <p:grpSp>
        <p:nvGrpSpPr>
          <p:cNvPr id="7173" name="Group 10"/>
          <p:cNvGrpSpPr>
            <a:grpSpLocks/>
          </p:cNvGrpSpPr>
          <p:nvPr/>
        </p:nvGrpSpPr>
        <p:grpSpPr bwMode="auto">
          <a:xfrm rot="5400000">
            <a:off x="3679825" y="2263775"/>
            <a:ext cx="1403350" cy="76200"/>
            <a:chOff x="4320" y="2304"/>
            <a:chExt cx="884" cy="48"/>
          </a:xfrm>
        </p:grpSpPr>
        <p:sp>
          <p:nvSpPr>
            <p:cNvPr id="7176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4114800" y="990600"/>
            <a:ext cx="4206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/>
              <a:t>e-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2590800" y="3441680"/>
            <a:ext cx="47243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smtClean="0"/>
              <a:t>.    </a:t>
            </a:r>
            <a:r>
              <a:rPr lang="en-US" baseline="0" dirty="0"/>
              <a:t>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 flipV="1">
            <a:off x="4267200" y="2133600"/>
            <a:ext cx="2679700" cy="2286000"/>
            <a:chOff x="376" y="816"/>
            <a:chExt cx="1688" cy="1584"/>
          </a:xfrm>
        </p:grpSpPr>
        <p:grpSp>
          <p:nvGrpSpPr>
            <p:cNvPr id="8202" name="Group 3"/>
            <p:cNvGrpSpPr>
              <a:grpSpLocks/>
            </p:cNvGrpSpPr>
            <p:nvPr/>
          </p:nvGrpSpPr>
          <p:grpSpPr bwMode="auto">
            <a:xfrm>
              <a:off x="376" y="816"/>
              <a:ext cx="1688" cy="1584"/>
              <a:chOff x="376" y="2544"/>
              <a:chExt cx="1688" cy="1584"/>
            </a:xfrm>
          </p:grpSpPr>
          <p:sp>
            <p:nvSpPr>
              <p:cNvPr id="8205" name="Oval 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Rectangle 5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3" name="Line 6"/>
            <p:cNvSpPr>
              <a:spLocks noChangeShapeType="1"/>
            </p:cNvSpPr>
            <p:nvPr/>
          </p:nvSpPr>
          <p:spPr bwMode="auto">
            <a:xfrm flipV="1">
              <a:off x="1440" y="849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7"/>
            <p:cNvSpPr>
              <a:spLocks noChangeShapeType="1"/>
            </p:cNvSpPr>
            <p:nvPr/>
          </p:nvSpPr>
          <p:spPr bwMode="auto">
            <a:xfrm>
              <a:off x="1440" y="9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381000" y="3048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 dirty="0"/>
              <a:t>What is the path of the </a:t>
            </a:r>
            <a:r>
              <a:rPr lang="en-US" sz="2800" baseline="0" dirty="0" smtClean="0"/>
              <a:t>proton in </a:t>
            </a:r>
            <a:r>
              <a:rPr lang="en-US" sz="2800" baseline="0" dirty="0"/>
              <a:t>the B field?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304800" y="6554788"/>
            <a:ext cx="433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ym typeface="Symbol" pitchFamily="18" charset="2"/>
              </a:rPr>
              <a:t>CW</a:t>
            </a:r>
            <a:endParaRPr lang="en-US" sz="1200" baseline="0" dirty="0">
              <a:sym typeface="Symbol" pitchFamily="18" charset="2"/>
            </a:endParaRPr>
          </a:p>
        </p:txBody>
      </p:sp>
      <p:grpSp>
        <p:nvGrpSpPr>
          <p:cNvPr id="8197" name="Group 10"/>
          <p:cNvGrpSpPr>
            <a:grpSpLocks/>
          </p:cNvGrpSpPr>
          <p:nvPr/>
        </p:nvGrpSpPr>
        <p:grpSpPr bwMode="auto">
          <a:xfrm rot="10800000">
            <a:off x="6477000" y="4191000"/>
            <a:ext cx="1403350" cy="76200"/>
            <a:chOff x="4320" y="2304"/>
            <a:chExt cx="884" cy="48"/>
          </a:xfrm>
        </p:grpSpPr>
        <p:sp>
          <p:nvSpPr>
            <p:cNvPr id="8200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8153400" y="3886200"/>
            <a:ext cx="51167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smtClean="0"/>
              <a:t>p+</a:t>
            </a:r>
            <a:endParaRPr lang="en-US" baseline="0" dirty="0"/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1066800" y="914400"/>
            <a:ext cx="50609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/>
              <a:t>.    .     .     .     .     .     .     .     .     .     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 flipV="1">
            <a:off x="1593850" y="2216150"/>
            <a:ext cx="2679700" cy="2362200"/>
            <a:chOff x="376" y="816"/>
            <a:chExt cx="1688" cy="1584"/>
          </a:xfrm>
        </p:grpSpPr>
        <p:grpSp>
          <p:nvGrpSpPr>
            <p:cNvPr id="9226" name="Group 3"/>
            <p:cNvGrpSpPr>
              <a:grpSpLocks/>
            </p:cNvGrpSpPr>
            <p:nvPr/>
          </p:nvGrpSpPr>
          <p:grpSpPr bwMode="auto">
            <a:xfrm>
              <a:off x="376" y="816"/>
              <a:ext cx="1688" cy="1584"/>
              <a:chOff x="376" y="2544"/>
              <a:chExt cx="1688" cy="1584"/>
            </a:xfrm>
          </p:grpSpPr>
          <p:sp>
            <p:nvSpPr>
              <p:cNvPr id="9229" name="Oval 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Rectangle 5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7" name="Line 6"/>
            <p:cNvSpPr>
              <a:spLocks noChangeShapeType="1"/>
            </p:cNvSpPr>
            <p:nvPr/>
          </p:nvSpPr>
          <p:spPr bwMode="auto">
            <a:xfrm flipV="1">
              <a:off x="1440" y="849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1440" y="9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81000" y="3048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 dirty="0"/>
              <a:t>What is the path of the </a:t>
            </a:r>
            <a:r>
              <a:rPr lang="en-US" sz="2800" baseline="0" dirty="0" smtClean="0"/>
              <a:t>electron in </a:t>
            </a:r>
            <a:r>
              <a:rPr lang="en-US" sz="2800" baseline="0" dirty="0"/>
              <a:t>the B field?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304800" y="6554788"/>
            <a:ext cx="433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ym typeface="Symbol" pitchFamily="18" charset="2"/>
              </a:rPr>
              <a:t>CW</a:t>
            </a:r>
            <a:endParaRPr lang="en-US" sz="1200" baseline="0" dirty="0">
              <a:sym typeface="Symbol" pitchFamily="18" charset="2"/>
            </a:endParaRPr>
          </a:p>
        </p:txBody>
      </p:sp>
      <p:grpSp>
        <p:nvGrpSpPr>
          <p:cNvPr id="9221" name="Group 10"/>
          <p:cNvGrpSpPr>
            <a:grpSpLocks/>
          </p:cNvGrpSpPr>
          <p:nvPr/>
        </p:nvGrpSpPr>
        <p:grpSpPr bwMode="auto">
          <a:xfrm rot="5400000">
            <a:off x="3222625" y="2536825"/>
            <a:ext cx="1403350" cy="76200"/>
            <a:chOff x="4320" y="2304"/>
            <a:chExt cx="884" cy="48"/>
          </a:xfrm>
        </p:grpSpPr>
        <p:sp>
          <p:nvSpPr>
            <p:cNvPr id="9224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3276600" y="1676400"/>
            <a:ext cx="42351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smtClean="0"/>
              <a:t>e-</a:t>
            </a:r>
            <a:endParaRPr lang="en-US" baseline="0" dirty="0"/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371600" y="3276600"/>
            <a:ext cx="5181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 flipV="1">
            <a:off x="2057400" y="1524000"/>
            <a:ext cx="2679700" cy="2286000"/>
            <a:chOff x="376" y="2112"/>
            <a:chExt cx="1688" cy="1584"/>
          </a:xfrm>
        </p:grpSpPr>
        <p:grpSp>
          <p:nvGrpSpPr>
            <p:cNvPr id="10250" name="Group 16"/>
            <p:cNvGrpSpPr>
              <a:grpSpLocks/>
            </p:cNvGrpSpPr>
            <p:nvPr/>
          </p:nvGrpSpPr>
          <p:grpSpPr bwMode="auto">
            <a:xfrm>
              <a:off x="376" y="2112"/>
              <a:ext cx="1688" cy="1584"/>
              <a:chOff x="376" y="2544"/>
              <a:chExt cx="1688" cy="1584"/>
            </a:xfrm>
          </p:grpSpPr>
          <p:sp>
            <p:nvSpPr>
              <p:cNvPr id="10253" name="Oval 17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Rectangle 18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1" name="Line 19"/>
            <p:cNvSpPr>
              <a:spLocks noChangeShapeType="1"/>
            </p:cNvSpPr>
            <p:nvPr/>
          </p:nvSpPr>
          <p:spPr bwMode="auto">
            <a:xfrm flipV="1">
              <a:off x="1440" y="336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20"/>
            <p:cNvSpPr>
              <a:spLocks noChangeShapeType="1"/>
            </p:cNvSpPr>
            <p:nvPr/>
          </p:nvSpPr>
          <p:spPr bwMode="auto">
            <a:xfrm>
              <a:off x="1440" y="3552"/>
              <a:ext cx="240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381000" y="3048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 dirty="0"/>
              <a:t>What is the path of the </a:t>
            </a:r>
            <a:r>
              <a:rPr lang="en-US" sz="2800" baseline="0" dirty="0" smtClean="0"/>
              <a:t>proton in </a:t>
            </a:r>
            <a:r>
              <a:rPr lang="en-US" sz="2800" baseline="0" dirty="0"/>
              <a:t>the B field?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304800" y="6554788"/>
            <a:ext cx="5437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ym typeface="Symbol" pitchFamily="18" charset="2"/>
              </a:rPr>
              <a:t>ACW</a:t>
            </a:r>
            <a:endParaRPr lang="en-US" sz="1200" baseline="0" dirty="0">
              <a:sym typeface="Symbol" pitchFamily="18" charset="2"/>
            </a:endParaRPr>
          </a:p>
        </p:txBody>
      </p:sp>
      <p:grpSp>
        <p:nvGrpSpPr>
          <p:cNvPr id="10245" name="Group 10"/>
          <p:cNvGrpSpPr>
            <a:grpSpLocks/>
          </p:cNvGrpSpPr>
          <p:nvPr/>
        </p:nvGrpSpPr>
        <p:grpSpPr bwMode="auto">
          <a:xfrm>
            <a:off x="1981200" y="3505200"/>
            <a:ext cx="1403350" cy="76200"/>
            <a:chOff x="4320" y="2304"/>
            <a:chExt cx="884" cy="48"/>
          </a:xfrm>
        </p:grpSpPr>
        <p:sp>
          <p:nvSpPr>
            <p:cNvPr id="10248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51167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smtClean="0"/>
              <a:t>p+</a:t>
            </a:r>
            <a:endParaRPr lang="en-US" baseline="0" dirty="0"/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3505200" y="1066800"/>
            <a:ext cx="46132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1526</Words>
  <Application>Microsoft Office PowerPoint</Application>
  <PresentationFormat>On-screen Show (4:3)</PresentationFormat>
  <Paragraphs>193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Muriley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 Riley</dc:creator>
  <cp:lastModifiedBy>Murray, Christopher</cp:lastModifiedBy>
  <cp:revision>79</cp:revision>
  <dcterms:created xsi:type="dcterms:W3CDTF">2003-10-15T03:35:38Z</dcterms:created>
  <dcterms:modified xsi:type="dcterms:W3CDTF">2017-02-16T23:17:34Z</dcterms:modified>
</cp:coreProperties>
</file>