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87" r:id="rId3"/>
    <p:sldId id="288" r:id="rId4"/>
    <p:sldId id="259" r:id="rId5"/>
    <p:sldId id="266" r:id="rId6"/>
    <p:sldId id="267" r:id="rId7"/>
    <p:sldId id="268" r:id="rId8"/>
    <p:sldId id="269" r:id="rId9"/>
    <p:sldId id="271" r:id="rId10"/>
    <p:sldId id="270" r:id="rId11"/>
    <p:sldId id="272" r:id="rId12"/>
    <p:sldId id="274" r:id="rId13"/>
    <p:sldId id="273" r:id="rId14"/>
    <p:sldId id="275" r:id="rId15"/>
    <p:sldId id="276" r:id="rId16"/>
    <p:sldId id="277" r:id="rId17"/>
    <p:sldId id="278" r:id="rId18"/>
    <p:sldId id="279" r:id="rId19"/>
    <p:sldId id="289" r:id="rId20"/>
    <p:sldId id="280" r:id="rId21"/>
    <p:sldId id="282" r:id="rId22"/>
    <p:sldId id="285" r:id="rId23"/>
    <p:sldId id="286" r:id="rId24"/>
    <p:sldId id="284" r:id="rId25"/>
    <p:sldId id="283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67" autoAdjust="0"/>
  </p:normalViewPr>
  <p:slideViewPr>
    <p:cSldViewPr>
      <p:cViewPr>
        <p:scale>
          <a:sx n="66" d="100"/>
          <a:sy n="66" d="100"/>
        </p:scale>
        <p:origin x="-2898" y="-108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D7105-463B-421B-A2D6-AC84D269E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0BFCB-8F43-4AC2-B8F8-7AF30C3E2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C48D1-61CE-4617-B523-D749F7A8C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4FD15-548F-486D-8B82-78929F527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8F91E-B138-48FE-B98B-988CA4424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75376-5FDE-401E-BA10-29918ADEE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A65EF-E717-4AAE-B5C2-8BEEA0E20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D0611-7C6B-49B3-BFCD-9B73FCEEF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82702-667E-40C6-B533-9A9DFC16E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823CD-FA58-4B2E-85B5-45AECE734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51F72-766F-4BC2-8078-32412323D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 smtClean="0"/>
            </a:lvl1pPr>
          </a:lstStyle>
          <a:p>
            <a:pPr>
              <a:defRPr/>
            </a:pPr>
            <a:fld id="{F87AC982-53A2-40CF-8A39-7B22765EE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355725" y="552450"/>
            <a:ext cx="286226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aseline="0"/>
              <a:t>Forces on wire</a:t>
            </a:r>
          </a:p>
          <a:p>
            <a:pPr lvl="1">
              <a:buFontTx/>
              <a:buChar char="•"/>
            </a:pPr>
            <a:r>
              <a:rPr lang="en-US" sz="3200" baseline="0"/>
              <a:t>How to</a:t>
            </a:r>
          </a:p>
          <a:p>
            <a:pPr lvl="1">
              <a:buFontTx/>
              <a:buChar char="•"/>
            </a:pPr>
            <a:r>
              <a:rPr lang="en-US" sz="3200" baseline="0"/>
              <a:t>Whiteboards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3635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/>
              <a:t>Which way is the force?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522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down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rot="5400000" flipV="1">
            <a:off x="4190206" y="913607"/>
            <a:ext cx="1587" cy="472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152900" y="23241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I</a:t>
            </a:r>
          </a:p>
        </p:txBody>
      </p:sp>
      <p:sp>
        <p:nvSpPr>
          <p:cNvPr id="11270" name="Text Box 18"/>
          <p:cNvSpPr txBox="1">
            <a:spLocks noChangeArrowheads="1"/>
          </p:cNvSpPr>
          <p:nvPr/>
        </p:nvSpPr>
        <p:spPr bwMode="auto">
          <a:xfrm>
            <a:off x="3810000" y="5334000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B</a:t>
            </a:r>
          </a:p>
        </p:txBody>
      </p:sp>
      <p:sp>
        <p:nvSpPr>
          <p:cNvPr id="11271" name="Text Box 19"/>
          <p:cNvSpPr txBox="1">
            <a:spLocks noChangeArrowheads="1"/>
          </p:cNvSpPr>
          <p:nvPr/>
        </p:nvSpPr>
        <p:spPr bwMode="auto">
          <a:xfrm>
            <a:off x="1600200" y="1295400"/>
            <a:ext cx="52133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3635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/>
              <a:t>Which way is the force?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3889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left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rot="10800000" flipV="1">
            <a:off x="3810000" y="914400"/>
            <a:ext cx="1588" cy="472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125913" y="2324100"/>
            <a:ext cx="3698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I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143000" y="2743200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B</a:t>
            </a: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1600200" y="1295400"/>
            <a:ext cx="52133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</p:txBody>
      </p:sp>
      <p:sp>
        <p:nvSpPr>
          <p:cNvPr id="12296" name="TextBox 9"/>
          <p:cNvSpPr txBox="1">
            <a:spLocks noChangeArrowheads="1"/>
          </p:cNvSpPr>
          <p:nvPr/>
        </p:nvSpPr>
        <p:spPr bwMode="auto">
          <a:xfrm>
            <a:off x="5867400" y="5943600"/>
            <a:ext cx="15176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Show other way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3635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/>
              <a:t>Which way is the force?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522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down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rot="16200000" flipV="1">
            <a:off x="4723606" y="913607"/>
            <a:ext cx="1587" cy="472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038725" y="23241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I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114800" y="4724400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B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905000" y="1336675"/>
            <a:ext cx="5181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3635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/>
              <a:t>Which way is the force?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11477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down to the left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rot="19718483" flipV="1">
            <a:off x="4722813" y="914400"/>
            <a:ext cx="1587" cy="472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038725" y="23241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I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114800" y="4724400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B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905000" y="1336675"/>
            <a:ext cx="5181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4945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/>
              <a:t>Which way is the magnetic field?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923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inta da page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4354513" y="2667000"/>
            <a:ext cx="3698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I</a:t>
            </a:r>
          </a:p>
        </p:txBody>
      </p:sp>
      <p:sp>
        <p:nvSpPr>
          <p:cNvPr id="15365" name="Line 8"/>
          <p:cNvSpPr>
            <a:spLocks noChangeShapeType="1"/>
          </p:cNvSpPr>
          <p:nvPr/>
        </p:nvSpPr>
        <p:spPr bwMode="auto">
          <a:xfrm>
            <a:off x="2362200" y="3505200"/>
            <a:ext cx="441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6" name="Line 10"/>
          <p:cNvSpPr>
            <a:spLocks noChangeShapeType="1"/>
          </p:cNvSpPr>
          <p:nvPr/>
        </p:nvSpPr>
        <p:spPr bwMode="auto">
          <a:xfrm>
            <a:off x="4495800" y="3886200"/>
            <a:ext cx="0" cy="1298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Text Box 11"/>
          <p:cNvSpPr txBox="1">
            <a:spLocks noChangeArrowheads="1"/>
          </p:cNvSpPr>
          <p:nvPr/>
        </p:nvSpPr>
        <p:spPr bwMode="auto">
          <a:xfrm>
            <a:off x="4648200" y="4648200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F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391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/>
              <a:t>Which way is the current?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957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outa da page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124200" y="2667000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F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362200" y="35052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4495800" y="609600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B</a:t>
            </a:r>
          </a:p>
        </p:txBody>
      </p:sp>
      <p:grpSp>
        <p:nvGrpSpPr>
          <p:cNvPr id="16391" name="Group 8"/>
          <p:cNvGrpSpPr>
            <a:grpSpLocks/>
          </p:cNvGrpSpPr>
          <p:nvPr/>
        </p:nvGrpSpPr>
        <p:grpSpPr bwMode="auto">
          <a:xfrm rot="5400000">
            <a:off x="1219200" y="2362200"/>
            <a:ext cx="5029200" cy="3048000"/>
            <a:chOff x="768" y="1632"/>
            <a:chExt cx="3168" cy="1920"/>
          </a:xfrm>
        </p:grpSpPr>
        <p:sp>
          <p:nvSpPr>
            <p:cNvPr id="16392" name="Line 9"/>
            <p:cNvSpPr>
              <a:spLocks noChangeShapeType="1"/>
            </p:cNvSpPr>
            <p:nvPr/>
          </p:nvSpPr>
          <p:spPr bwMode="auto">
            <a:xfrm>
              <a:off x="768" y="163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Line 10"/>
            <p:cNvSpPr>
              <a:spLocks noChangeShapeType="1"/>
            </p:cNvSpPr>
            <p:nvPr/>
          </p:nvSpPr>
          <p:spPr bwMode="auto">
            <a:xfrm>
              <a:off x="768" y="1824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Line 11"/>
            <p:cNvSpPr>
              <a:spLocks noChangeShapeType="1"/>
            </p:cNvSpPr>
            <p:nvPr/>
          </p:nvSpPr>
          <p:spPr bwMode="auto">
            <a:xfrm>
              <a:off x="768" y="2016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Line 12"/>
            <p:cNvSpPr>
              <a:spLocks noChangeShapeType="1"/>
            </p:cNvSpPr>
            <p:nvPr/>
          </p:nvSpPr>
          <p:spPr bwMode="auto">
            <a:xfrm>
              <a:off x="768" y="2208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Line 13"/>
            <p:cNvSpPr>
              <a:spLocks noChangeShapeType="1"/>
            </p:cNvSpPr>
            <p:nvPr/>
          </p:nvSpPr>
          <p:spPr bwMode="auto">
            <a:xfrm>
              <a:off x="768" y="2400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Line 14"/>
            <p:cNvSpPr>
              <a:spLocks noChangeShapeType="1"/>
            </p:cNvSpPr>
            <p:nvPr/>
          </p:nvSpPr>
          <p:spPr bwMode="auto">
            <a:xfrm>
              <a:off x="768" y="259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Line 15"/>
            <p:cNvSpPr>
              <a:spLocks noChangeShapeType="1"/>
            </p:cNvSpPr>
            <p:nvPr/>
          </p:nvSpPr>
          <p:spPr bwMode="auto">
            <a:xfrm>
              <a:off x="768" y="2784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Line 16"/>
            <p:cNvSpPr>
              <a:spLocks noChangeShapeType="1"/>
            </p:cNvSpPr>
            <p:nvPr/>
          </p:nvSpPr>
          <p:spPr bwMode="auto">
            <a:xfrm>
              <a:off x="768" y="2976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Line 17"/>
            <p:cNvSpPr>
              <a:spLocks noChangeShapeType="1"/>
            </p:cNvSpPr>
            <p:nvPr/>
          </p:nvSpPr>
          <p:spPr bwMode="auto">
            <a:xfrm>
              <a:off x="768" y="3168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Line 18"/>
            <p:cNvSpPr>
              <a:spLocks noChangeShapeType="1"/>
            </p:cNvSpPr>
            <p:nvPr/>
          </p:nvSpPr>
          <p:spPr bwMode="auto">
            <a:xfrm>
              <a:off x="768" y="3360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Line 19"/>
            <p:cNvSpPr>
              <a:spLocks noChangeShapeType="1"/>
            </p:cNvSpPr>
            <p:nvPr/>
          </p:nvSpPr>
          <p:spPr bwMode="auto">
            <a:xfrm>
              <a:off x="768" y="355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3635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/>
              <a:t>Which way is the force?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923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inta da page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200400" y="12192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I</a:t>
            </a:r>
          </a:p>
        </p:txBody>
      </p:sp>
      <p:sp>
        <p:nvSpPr>
          <p:cNvPr id="17413" name="Rectangle 19"/>
          <p:cNvSpPr>
            <a:spLocks noChangeArrowheads="1"/>
          </p:cNvSpPr>
          <p:nvPr/>
        </p:nvSpPr>
        <p:spPr bwMode="auto">
          <a:xfrm>
            <a:off x="1296988" y="2513013"/>
            <a:ext cx="914400" cy="2130425"/>
          </a:xfrm>
          <a:prstGeom prst="rect">
            <a:avLst/>
          </a:prstGeom>
          <a:solidFill>
            <a:schemeClr val="bg2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aseline="0"/>
              <a:t>N</a:t>
            </a:r>
          </a:p>
        </p:txBody>
      </p:sp>
      <p:sp>
        <p:nvSpPr>
          <p:cNvPr id="17414" name="Rectangle 21"/>
          <p:cNvSpPr>
            <a:spLocks noChangeArrowheads="1"/>
          </p:cNvSpPr>
          <p:nvPr/>
        </p:nvSpPr>
        <p:spPr bwMode="auto">
          <a:xfrm>
            <a:off x="4267200" y="2514600"/>
            <a:ext cx="914400" cy="2130425"/>
          </a:xfrm>
          <a:prstGeom prst="rect">
            <a:avLst/>
          </a:prstGeom>
          <a:solidFill>
            <a:schemeClr val="bg2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aseline="0"/>
              <a:t>S</a:t>
            </a:r>
          </a:p>
        </p:txBody>
      </p:sp>
      <p:sp>
        <p:nvSpPr>
          <p:cNvPr id="17415" name="Line 22"/>
          <p:cNvSpPr>
            <a:spLocks noChangeShapeType="1"/>
          </p:cNvSpPr>
          <p:nvPr/>
        </p:nvSpPr>
        <p:spPr bwMode="auto">
          <a:xfrm rot="10800000">
            <a:off x="3124200" y="1600200"/>
            <a:ext cx="1588" cy="403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3635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/>
              <a:t>Which way is the force?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957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outa da page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905000" y="29718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I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048000" y="1219200"/>
            <a:ext cx="2209800" cy="1371600"/>
          </a:xfrm>
          <a:prstGeom prst="rect">
            <a:avLst/>
          </a:prstGeom>
          <a:solidFill>
            <a:schemeClr val="bg2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 baseline="0"/>
              <a:t>N</a:t>
            </a:r>
          </a:p>
        </p:txBody>
      </p:sp>
      <p:sp>
        <p:nvSpPr>
          <p:cNvPr id="18438" name="Rectangle 8"/>
          <p:cNvSpPr>
            <a:spLocks noChangeArrowheads="1"/>
          </p:cNvSpPr>
          <p:nvPr/>
        </p:nvSpPr>
        <p:spPr bwMode="auto">
          <a:xfrm>
            <a:off x="3048000" y="3810000"/>
            <a:ext cx="2209800" cy="1371600"/>
          </a:xfrm>
          <a:prstGeom prst="rect">
            <a:avLst/>
          </a:prstGeom>
          <a:solidFill>
            <a:schemeClr val="bg2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aseline="0"/>
              <a:t>S</a:t>
            </a:r>
          </a:p>
        </p:txBody>
      </p:sp>
      <p:sp>
        <p:nvSpPr>
          <p:cNvPr id="18439" name="Line 9"/>
          <p:cNvSpPr>
            <a:spLocks noChangeShapeType="1"/>
          </p:cNvSpPr>
          <p:nvPr/>
        </p:nvSpPr>
        <p:spPr bwMode="auto">
          <a:xfrm flipH="1">
            <a:off x="2362200" y="3200400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3635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/>
              <a:t>Which way is the force?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957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outa da page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533400" y="2513013"/>
            <a:ext cx="914400" cy="2130425"/>
          </a:xfrm>
          <a:prstGeom prst="rect">
            <a:avLst/>
          </a:prstGeom>
          <a:solidFill>
            <a:schemeClr val="bg2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aseline="0"/>
              <a:t>N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3503613" y="2514600"/>
            <a:ext cx="914400" cy="2130425"/>
          </a:xfrm>
          <a:prstGeom prst="rect">
            <a:avLst/>
          </a:prstGeom>
          <a:solidFill>
            <a:schemeClr val="bg2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aseline="0"/>
              <a:t>S</a:t>
            </a:r>
          </a:p>
        </p:txBody>
      </p:sp>
      <p:grpSp>
        <p:nvGrpSpPr>
          <p:cNvPr id="19462" name="Group 8"/>
          <p:cNvGrpSpPr>
            <a:grpSpLocks/>
          </p:cNvGrpSpPr>
          <p:nvPr/>
        </p:nvGrpSpPr>
        <p:grpSpPr bwMode="auto">
          <a:xfrm>
            <a:off x="6400800" y="3276600"/>
            <a:ext cx="304800" cy="504825"/>
            <a:chOff x="864" y="432"/>
            <a:chExt cx="192" cy="318"/>
          </a:xfrm>
        </p:grpSpPr>
        <p:sp>
          <p:nvSpPr>
            <p:cNvPr id="19480" name="Line 9"/>
            <p:cNvSpPr>
              <a:spLocks noChangeShapeType="1"/>
            </p:cNvSpPr>
            <p:nvPr/>
          </p:nvSpPr>
          <p:spPr bwMode="auto">
            <a:xfrm>
              <a:off x="864" y="5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Line 10"/>
            <p:cNvSpPr>
              <a:spLocks noChangeShapeType="1"/>
            </p:cNvSpPr>
            <p:nvPr/>
          </p:nvSpPr>
          <p:spPr bwMode="auto">
            <a:xfrm>
              <a:off x="912" y="60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2" name="Line 11"/>
            <p:cNvSpPr>
              <a:spLocks noChangeShapeType="1"/>
            </p:cNvSpPr>
            <p:nvPr/>
          </p:nvSpPr>
          <p:spPr bwMode="auto">
            <a:xfrm flipV="1">
              <a:off x="960" y="4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3" name="Line 12"/>
            <p:cNvSpPr>
              <a:spLocks noChangeShapeType="1"/>
            </p:cNvSpPr>
            <p:nvPr/>
          </p:nvSpPr>
          <p:spPr bwMode="auto">
            <a:xfrm flipV="1">
              <a:off x="960" y="60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63" name="Group 13"/>
          <p:cNvGrpSpPr>
            <a:grpSpLocks/>
          </p:cNvGrpSpPr>
          <p:nvPr/>
        </p:nvGrpSpPr>
        <p:grpSpPr bwMode="auto">
          <a:xfrm rot="5400000">
            <a:off x="5549900" y="1460500"/>
            <a:ext cx="152400" cy="584200"/>
            <a:chOff x="384" y="400"/>
            <a:chExt cx="48" cy="368"/>
          </a:xfrm>
        </p:grpSpPr>
        <p:sp>
          <p:nvSpPr>
            <p:cNvPr id="19470" name="Line 14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Line 16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Line 18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Line 19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Line 20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Line 21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Line 22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Line 23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4" name="Line 24"/>
          <p:cNvSpPr>
            <a:spLocks noChangeShapeType="1"/>
          </p:cNvSpPr>
          <p:nvPr/>
        </p:nvSpPr>
        <p:spPr bwMode="auto">
          <a:xfrm flipV="1">
            <a:off x="6553200" y="1752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Line 25"/>
          <p:cNvSpPr>
            <a:spLocks noChangeShapeType="1"/>
          </p:cNvSpPr>
          <p:nvPr/>
        </p:nvSpPr>
        <p:spPr bwMode="auto">
          <a:xfrm>
            <a:off x="5867400" y="175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Line 26"/>
          <p:cNvSpPr>
            <a:spLocks noChangeShapeType="1"/>
          </p:cNvSpPr>
          <p:nvPr/>
        </p:nvSpPr>
        <p:spPr bwMode="auto">
          <a:xfrm>
            <a:off x="2590800" y="1752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Line 27"/>
          <p:cNvSpPr>
            <a:spLocks noChangeShapeType="1"/>
          </p:cNvSpPr>
          <p:nvPr/>
        </p:nvSpPr>
        <p:spPr bwMode="auto">
          <a:xfrm flipV="1">
            <a:off x="6553200" y="35814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Line 28"/>
          <p:cNvSpPr>
            <a:spLocks noChangeShapeType="1"/>
          </p:cNvSpPr>
          <p:nvPr/>
        </p:nvSpPr>
        <p:spPr bwMode="auto">
          <a:xfrm flipV="1">
            <a:off x="2590800" y="17526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Line 29"/>
          <p:cNvSpPr>
            <a:spLocks noChangeShapeType="1"/>
          </p:cNvSpPr>
          <p:nvPr/>
        </p:nvSpPr>
        <p:spPr bwMode="auto">
          <a:xfrm>
            <a:off x="2590800" y="52578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12725" y="112713"/>
            <a:ext cx="687387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800" baseline="0"/>
              <a:t>F = ?	Il = Up	B = W	(S)</a:t>
            </a:r>
          </a:p>
          <a:p>
            <a:pPr marL="342900" indent="-342900">
              <a:buFontTx/>
              <a:buAutoNum type="arabicPeriod"/>
            </a:pPr>
            <a:r>
              <a:rPr lang="en-US" sz="2800" baseline="0"/>
              <a:t>F = ?	Il = N		B = E		(D)</a:t>
            </a:r>
          </a:p>
          <a:p>
            <a:pPr marL="342900" indent="-342900">
              <a:buFontTx/>
              <a:buAutoNum type="arabicPeriod"/>
            </a:pPr>
            <a:r>
              <a:rPr lang="en-US" sz="2800" baseline="0"/>
              <a:t>F = Up	Il = W	B = ?		(S)</a:t>
            </a:r>
          </a:p>
          <a:p>
            <a:pPr marL="342900" indent="-342900">
              <a:buFontTx/>
              <a:buAutoNum type="arabicPeriod"/>
            </a:pPr>
            <a:r>
              <a:rPr lang="en-US" sz="2800" baseline="0"/>
              <a:t>F = N	Il = Down	B = ?		(W)</a:t>
            </a:r>
          </a:p>
          <a:p>
            <a:pPr marL="342900" indent="-342900">
              <a:buFontTx/>
              <a:buAutoNum type="arabicPeriod"/>
            </a:pPr>
            <a:r>
              <a:rPr lang="en-US" sz="2800" baseline="0"/>
              <a:t>F = E	Il = ?		B = N		(D)</a:t>
            </a:r>
          </a:p>
          <a:p>
            <a:pPr marL="342900" indent="-342900">
              <a:buFontTx/>
              <a:buAutoNum type="arabicPeriod"/>
            </a:pPr>
            <a:r>
              <a:rPr lang="en-US" sz="2800" baseline="0"/>
              <a:t>F = W	Il = ?		B = Up	(S)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096000" y="3200400"/>
            <a:ext cx="26670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aseline="0">
                <a:latin typeface="Arial" charset="0"/>
              </a:rPr>
              <a:t>N</a:t>
            </a:r>
          </a:p>
          <a:p>
            <a:pPr algn="ctr"/>
            <a:endParaRPr lang="en-US" sz="2800" baseline="0">
              <a:latin typeface="Arial" charset="0"/>
            </a:endParaRPr>
          </a:p>
          <a:p>
            <a:pPr algn="ctr"/>
            <a:r>
              <a:rPr lang="en-US" sz="2800" baseline="0">
                <a:latin typeface="Arial" charset="0"/>
              </a:rPr>
              <a:t>W            E</a:t>
            </a:r>
          </a:p>
          <a:p>
            <a:pPr algn="ctr"/>
            <a:endParaRPr lang="en-US" sz="2800" baseline="0">
              <a:latin typeface="Arial" charset="0"/>
            </a:endParaRPr>
          </a:p>
          <a:p>
            <a:pPr algn="ctr"/>
            <a:r>
              <a:rPr lang="en-US" sz="2800" baseline="0">
                <a:latin typeface="Arial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76200"/>
            <a:ext cx="8205788" cy="4524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aseline="0"/>
              <a:t>Force on a current carrying wire:</a:t>
            </a:r>
          </a:p>
          <a:p>
            <a:r>
              <a:rPr lang="en-US" sz="3200" baseline="0"/>
              <a:t>F = IlxB = IlBsin</a:t>
            </a:r>
            <a:r>
              <a:rPr lang="en-US" sz="3200" baseline="0">
                <a:sym typeface="Symbol" pitchFamily="18" charset="2"/>
              </a:rPr>
              <a:t> (rt hand direction)</a:t>
            </a:r>
          </a:p>
          <a:p>
            <a:pPr lvl="1">
              <a:buFontTx/>
              <a:buChar char="•"/>
            </a:pPr>
            <a:r>
              <a:rPr lang="en-US" sz="3200" baseline="0">
                <a:sym typeface="Symbol" pitchFamily="18" charset="2"/>
              </a:rPr>
              <a:t>x is vector cross product</a:t>
            </a:r>
          </a:p>
          <a:p>
            <a:pPr lvl="1">
              <a:buFontTx/>
              <a:buChar char="•"/>
            </a:pPr>
            <a:r>
              <a:rPr lang="en-US" sz="3200" baseline="0">
                <a:sym typeface="Symbol" pitchFamily="18" charset="2"/>
              </a:rPr>
              <a:t>F = force on wire (N)</a:t>
            </a:r>
          </a:p>
          <a:p>
            <a:pPr lvl="1">
              <a:buFontTx/>
              <a:buChar char="•"/>
            </a:pPr>
            <a:r>
              <a:rPr lang="en-US" sz="3200" baseline="0">
                <a:sym typeface="Symbol" pitchFamily="18" charset="2"/>
              </a:rPr>
              <a:t>I = current (A)</a:t>
            </a:r>
          </a:p>
          <a:p>
            <a:pPr lvl="1">
              <a:buFontTx/>
              <a:buChar char="•"/>
            </a:pPr>
            <a:r>
              <a:rPr lang="en-US" sz="3200" baseline="0">
                <a:sym typeface="Symbol" pitchFamily="18" charset="2"/>
              </a:rPr>
              <a:t>l = length of wire in B field (m)</a:t>
            </a:r>
          </a:p>
          <a:p>
            <a:pPr lvl="1">
              <a:buFontTx/>
              <a:buChar char="•"/>
            </a:pPr>
            <a:r>
              <a:rPr lang="en-US" sz="3200" baseline="0">
                <a:sym typeface="Symbol" pitchFamily="18" charset="2"/>
              </a:rPr>
              <a:t>B = magnetic field in Teslas (1 T = 1 N/Am)</a:t>
            </a:r>
          </a:p>
          <a:p>
            <a:pPr lvl="4"/>
            <a:r>
              <a:rPr lang="en-US" sz="3200" baseline="0">
                <a:sym typeface="Symbol" pitchFamily="18" charset="2"/>
              </a:rPr>
              <a:t>1 T = 10,000 Gauss</a:t>
            </a:r>
          </a:p>
          <a:p>
            <a:pPr lvl="1">
              <a:buFontTx/>
              <a:buChar char="•"/>
            </a:pPr>
            <a:r>
              <a:rPr lang="en-US" sz="3200" baseline="0">
                <a:sym typeface="Symbol" pitchFamily="18" charset="2"/>
              </a:rPr>
              <a:t> = Angle twixt B and l (tail to tail)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33400" y="4648200"/>
            <a:ext cx="8001000" cy="1905000"/>
            <a:chOff x="336" y="2544"/>
            <a:chExt cx="5040" cy="1200"/>
          </a:xfrm>
        </p:grpSpPr>
        <p:sp>
          <p:nvSpPr>
            <p:cNvPr id="3076" name="Text Box 5"/>
            <p:cNvSpPr txBox="1">
              <a:spLocks noChangeArrowheads="1"/>
            </p:cNvSpPr>
            <p:nvPr/>
          </p:nvSpPr>
          <p:spPr bwMode="auto">
            <a:xfrm>
              <a:off x="336" y="2899"/>
              <a:ext cx="3360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aseline="0"/>
                <a:t>Demo - Wire loop with magnet</a:t>
              </a:r>
            </a:p>
            <a:p>
              <a:r>
                <a:rPr lang="en-US" sz="3200" baseline="0"/>
                <a:t>What about the direction???</a:t>
              </a:r>
              <a:endParaRPr lang="en-US" sz="3200" baseline="0">
                <a:sym typeface="Symbol" pitchFamily="18" charset="2"/>
              </a:endParaRPr>
            </a:p>
          </p:txBody>
        </p:sp>
        <p:grpSp>
          <p:nvGrpSpPr>
            <p:cNvPr id="3077" name="Group 10"/>
            <p:cNvGrpSpPr>
              <a:grpSpLocks/>
            </p:cNvGrpSpPr>
            <p:nvPr/>
          </p:nvGrpSpPr>
          <p:grpSpPr bwMode="auto">
            <a:xfrm>
              <a:off x="4032" y="2544"/>
              <a:ext cx="1344" cy="1200"/>
              <a:chOff x="1200" y="768"/>
              <a:chExt cx="2688" cy="2496"/>
            </a:xfrm>
          </p:grpSpPr>
          <p:sp>
            <p:nvSpPr>
              <p:cNvPr id="3078" name="Text Box 6"/>
              <p:cNvSpPr txBox="1">
                <a:spLocks noChangeArrowheads="1"/>
              </p:cNvSpPr>
              <p:nvPr/>
            </p:nvSpPr>
            <p:spPr bwMode="auto">
              <a:xfrm>
                <a:off x="1200" y="1872"/>
                <a:ext cx="466" cy="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4400" baseline="0"/>
                  <a:t>I</a:t>
                </a:r>
              </a:p>
            </p:txBody>
          </p:sp>
          <p:sp>
            <p:nvSpPr>
              <p:cNvPr id="3079" name="Rectangle 7"/>
              <p:cNvSpPr>
                <a:spLocks noChangeArrowheads="1"/>
              </p:cNvSpPr>
              <p:nvPr/>
            </p:nvSpPr>
            <p:spPr bwMode="auto">
              <a:xfrm>
                <a:off x="1920" y="768"/>
                <a:ext cx="1392" cy="864"/>
              </a:xfrm>
              <a:prstGeom prst="rect">
                <a:avLst/>
              </a:prstGeom>
              <a:solidFill>
                <a:schemeClr val="bg2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5400" b="1" baseline="0"/>
                  <a:t>N</a:t>
                </a:r>
              </a:p>
            </p:txBody>
          </p:sp>
          <p:sp>
            <p:nvSpPr>
              <p:cNvPr id="3080" name="Rectangle 8"/>
              <p:cNvSpPr>
                <a:spLocks noChangeArrowheads="1"/>
              </p:cNvSpPr>
              <p:nvPr/>
            </p:nvSpPr>
            <p:spPr bwMode="auto">
              <a:xfrm>
                <a:off x="1920" y="2400"/>
                <a:ext cx="1392" cy="864"/>
              </a:xfrm>
              <a:prstGeom prst="rect">
                <a:avLst/>
              </a:prstGeom>
              <a:solidFill>
                <a:schemeClr val="bg2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5400" baseline="0"/>
                  <a:t>S</a:t>
                </a:r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 flipH="1">
                <a:off x="1488" y="2016"/>
                <a:ext cx="24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241550" y="1735138"/>
            <a:ext cx="5164138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600" baseline="0"/>
              <a:t>Whiteboards - </a:t>
            </a:r>
          </a:p>
          <a:p>
            <a:pPr algn="ctr"/>
            <a:r>
              <a:rPr lang="en-US" sz="6600" baseline="0"/>
              <a:t>Force: </a:t>
            </a:r>
            <a:r>
              <a:rPr lang="en-US" sz="4400" baseline="0"/>
              <a:t>F = IlBsin</a:t>
            </a:r>
            <a:r>
              <a:rPr lang="en-US" sz="4400" baseline="0">
                <a:sym typeface="Symbol" pitchFamily="18" charset="2"/>
              </a:rPr>
              <a:t></a:t>
            </a:r>
            <a:endParaRPr lang="en-US" sz="9600" baseline="0"/>
          </a:p>
          <a:p>
            <a:pPr algn="ctr"/>
            <a:r>
              <a:rPr lang="en-US" sz="6600" baseline="0"/>
              <a:t>1 | 2 | 3 | 4 | 5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534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aseline="0"/>
              <a:t>A  0.15 T magnetic field is 27</a:t>
            </a:r>
            <a:r>
              <a:rPr lang="en-US" sz="2800" baseline="30000"/>
              <a:t>o</a:t>
            </a:r>
            <a:r>
              <a:rPr lang="en-US" sz="2800" baseline="0"/>
              <a:t> east of North  What’s the force on a 3.2 m long wire if the current is 5.0 A to the West?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18208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2.1 N vertically downward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65125" y="1660525"/>
            <a:ext cx="8321675" cy="1800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aseline="0">
                <a:sym typeface="Symbol" pitchFamily="18" charset="2"/>
              </a:rPr>
              <a:t> = </a:t>
            </a:r>
            <a:r>
              <a:rPr lang="en-US" sz="2800" baseline="0"/>
              <a:t> 90</a:t>
            </a:r>
            <a:r>
              <a:rPr lang="en-US" sz="2800" baseline="30000"/>
              <a:t>o</a:t>
            </a:r>
            <a:r>
              <a:rPr lang="en-US" sz="2800" baseline="0"/>
              <a:t> + 27</a:t>
            </a:r>
            <a:r>
              <a:rPr lang="en-US" sz="2800" baseline="30000"/>
              <a:t>o</a:t>
            </a:r>
            <a:r>
              <a:rPr lang="en-US" sz="2800" baseline="0"/>
              <a:t> = 117</a:t>
            </a:r>
            <a:r>
              <a:rPr lang="en-US" sz="2800" baseline="30000"/>
              <a:t>o</a:t>
            </a:r>
          </a:p>
          <a:p>
            <a:r>
              <a:rPr lang="en-US" sz="2800" baseline="0"/>
              <a:t>F = IlBsin</a:t>
            </a:r>
            <a:r>
              <a:rPr lang="en-US" sz="2800" baseline="0">
                <a:sym typeface="Symbol" pitchFamily="18" charset="2"/>
              </a:rPr>
              <a:t></a:t>
            </a:r>
          </a:p>
          <a:p>
            <a:r>
              <a:rPr lang="en-US" sz="2800" baseline="0">
                <a:sym typeface="Symbol" pitchFamily="18" charset="2"/>
              </a:rPr>
              <a:t>F = (5.0 A)(3.2 m)(0.15 T)sin(117</a:t>
            </a:r>
            <a:r>
              <a:rPr lang="en-US" sz="2800" baseline="30000">
                <a:sym typeface="Symbol" pitchFamily="18" charset="2"/>
              </a:rPr>
              <a:t>o</a:t>
            </a:r>
            <a:r>
              <a:rPr lang="en-US" sz="2800" baseline="0">
                <a:sym typeface="Symbol" pitchFamily="18" charset="2"/>
              </a:rPr>
              <a:t>) = 2.13841 N</a:t>
            </a:r>
          </a:p>
          <a:p>
            <a:r>
              <a:rPr lang="en-US" sz="2800" baseline="0">
                <a:sym typeface="Symbol" pitchFamily="18" charset="2"/>
              </a:rPr>
              <a:t>E x U = S</a:t>
            </a:r>
          </a:p>
        </p:txBody>
      </p:sp>
      <p:sp>
        <p:nvSpPr>
          <p:cNvPr id="22533" name="Text Box 11"/>
          <p:cNvSpPr txBox="1">
            <a:spLocks noChangeArrowheads="1"/>
          </p:cNvSpPr>
          <p:nvPr/>
        </p:nvSpPr>
        <p:spPr bwMode="auto">
          <a:xfrm>
            <a:off x="6096000" y="3200400"/>
            <a:ext cx="26670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aseline="0">
                <a:latin typeface="Arial" charset="0"/>
              </a:rPr>
              <a:t>N</a:t>
            </a:r>
          </a:p>
          <a:p>
            <a:pPr algn="ctr"/>
            <a:endParaRPr lang="en-US" sz="2800" baseline="0">
              <a:latin typeface="Arial" charset="0"/>
            </a:endParaRPr>
          </a:p>
          <a:p>
            <a:pPr algn="ctr"/>
            <a:r>
              <a:rPr lang="en-US" sz="2800" baseline="0">
                <a:latin typeface="Arial" charset="0"/>
              </a:rPr>
              <a:t>W            E</a:t>
            </a:r>
          </a:p>
          <a:p>
            <a:pPr algn="ctr"/>
            <a:endParaRPr lang="en-US" sz="2800" baseline="0">
              <a:latin typeface="Arial" charset="0"/>
            </a:endParaRPr>
          </a:p>
          <a:p>
            <a:pPr algn="ctr"/>
            <a:r>
              <a:rPr lang="en-US" sz="2800" baseline="0">
                <a:latin typeface="Arial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534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aseline="0"/>
              <a:t>What current in what direction would you need to have a force of 10.0 N to the west in 50.0 cm of wire perpendicular to Earth’s magnetic field of 0.5 x 10</a:t>
            </a:r>
            <a:r>
              <a:rPr lang="en-US" sz="2800" baseline="30000"/>
              <a:t>-4</a:t>
            </a:r>
            <a:r>
              <a:rPr lang="en-US" sz="2800" baseline="0"/>
              <a:t> T to the North?</a:t>
            </a:r>
            <a:endParaRPr lang="en-US" sz="2800" baseline="3000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12588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4 x 10</a:t>
            </a:r>
            <a:r>
              <a:rPr lang="en-US" sz="1200" baseline="30000"/>
              <a:t>5</a:t>
            </a:r>
            <a:r>
              <a:rPr lang="en-US" sz="1200" baseline="0"/>
              <a:t> A upward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65125" y="1660525"/>
            <a:ext cx="832167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aseline="0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04800" y="2209800"/>
            <a:ext cx="8321675" cy="2103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aseline="0"/>
              <a:t>F = IlBsin</a:t>
            </a:r>
            <a:r>
              <a:rPr lang="en-US" sz="2800" baseline="0">
                <a:sym typeface="Symbol" pitchFamily="18" charset="2"/>
              </a:rPr>
              <a:t></a:t>
            </a:r>
          </a:p>
          <a:p>
            <a:r>
              <a:rPr lang="en-US" sz="2800" baseline="0">
                <a:sym typeface="Symbol" pitchFamily="18" charset="2"/>
              </a:rPr>
              <a:t>10.0 N = I(.500 m)(</a:t>
            </a:r>
            <a:r>
              <a:rPr lang="en-US" sz="2800" baseline="0"/>
              <a:t>.5 x 10</a:t>
            </a:r>
            <a:r>
              <a:rPr lang="en-US" sz="2800" baseline="30000"/>
              <a:t>-4</a:t>
            </a:r>
            <a:r>
              <a:rPr lang="en-US" sz="2800" baseline="0"/>
              <a:t> T</a:t>
            </a:r>
            <a:r>
              <a:rPr lang="en-US" sz="2800" baseline="0">
                <a:sym typeface="Symbol" pitchFamily="18" charset="2"/>
              </a:rPr>
              <a:t>)sin(90</a:t>
            </a:r>
            <a:r>
              <a:rPr lang="en-US" sz="2800" baseline="30000">
                <a:sym typeface="Symbol" pitchFamily="18" charset="2"/>
              </a:rPr>
              <a:t>o</a:t>
            </a:r>
            <a:r>
              <a:rPr lang="en-US" sz="2800" baseline="0">
                <a:sym typeface="Symbol" pitchFamily="18" charset="2"/>
              </a:rPr>
              <a:t>)</a:t>
            </a:r>
          </a:p>
          <a:p>
            <a:r>
              <a:rPr lang="en-US" sz="2800" baseline="0"/>
              <a:t>I = 4 x 10</a:t>
            </a:r>
            <a:r>
              <a:rPr lang="en-US" sz="2800" baseline="30000"/>
              <a:t>5</a:t>
            </a:r>
            <a:r>
              <a:rPr lang="en-US" sz="2800" baseline="0"/>
              <a:t> A</a:t>
            </a:r>
          </a:p>
          <a:p>
            <a:r>
              <a:rPr lang="en-US" baseline="0"/>
              <a:t>? x N = S</a:t>
            </a:r>
          </a:p>
          <a:p>
            <a:r>
              <a:rPr lang="en-US" baseline="0"/>
              <a:t>(U)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096000" y="3200400"/>
            <a:ext cx="26670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aseline="0">
                <a:latin typeface="Arial" charset="0"/>
              </a:rPr>
              <a:t>N</a:t>
            </a:r>
          </a:p>
          <a:p>
            <a:pPr algn="ctr"/>
            <a:endParaRPr lang="en-US" sz="2800" baseline="0">
              <a:latin typeface="Arial" charset="0"/>
            </a:endParaRPr>
          </a:p>
          <a:p>
            <a:pPr algn="ctr"/>
            <a:r>
              <a:rPr lang="en-US" sz="2800" baseline="0">
                <a:latin typeface="Arial" charset="0"/>
              </a:rPr>
              <a:t>W            E</a:t>
            </a:r>
          </a:p>
          <a:p>
            <a:pPr algn="ctr"/>
            <a:endParaRPr lang="en-US" sz="2800" baseline="0">
              <a:latin typeface="Arial" charset="0"/>
            </a:endParaRPr>
          </a:p>
          <a:p>
            <a:pPr algn="ctr"/>
            <a:r>
              <a:rPr lang="en-US" sz="2800" baseline="0">
                <a:latin typeface="Arial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  <p:bldP spid="3277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534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aseline="0" dirty="0"/>
              <a:t>A 17 cm wire forms a 37</a:t>
            </a:r>
            <a:r>
              <a:rPr lang="en-US" sz="2800" baseline="30000" dirty="0"/>
              <a:t>o </a:t>
            </a:r>
            <a:r>
              <a:rPr lang="en-US" sz="2800" baseline="0" dirty="0"/>
              <a:t>angle with an unknown magnetic field.  What is the magnetic field if the force equals </a:t>
            </a:r>
            <a:r>
              <a:rPr lang="en-US" sz="2800" baseline="0" dirty="0" smtClean="0"/>
              <a:t>0.015 </a:t>
            </a:r>
            <a:r>
              <a:rPr lang="en-US" sz="2800" baseline="0" dirty="0"/>
              <a:t>N and  I = 5.0 A?</a:t>
            </a:r>
            <a:endParaRPr lang="en-US" sz="2800" baseline="30000" dirty="0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895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2.9 x 10</a:t>
            </a:r>
            <a:r>
              <a:rPr lang="en-US" sz="1200" baseline="30000"/>
              <a:t>-2</a:t>
            </a:r>
            <a:r>
              <a:rPr lang="en-US" sz="1200" baseline="0"/>
              <a:t> T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65125" y="1660525"/>
            <a:ext cx="8321675" cy="8842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 baseline="0"/>
          </a:p>
          <a:p>
            <a:endParaRPr lang="en-US" baseline="0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65125" y="1889125"/>
            <a:ext cx="8321675" cy="1738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aseline="0" dirty="0"/>
              <a:t>F = </a:t>
            </a:r>
            <a:r>
              <a:rPr lang="en-US" sz="2800" baseline="0" dirty="0" err="1"/>
              <a:t>IlBsin</a:t>
            </a:r>
            <a:r>
              <a:rPr lang="en-US" sz="2800" baseline="0" dirty="0">
                <a:sym typeface="Symbol" pitchFamily="18" charset="2"/>
              </a:rPr>
              <a:t></a:t>
            </a:r>
          </a:p>
          <a:p>
            <a:r>
              <a:rPr lang="en-US" sz="2800" baseline="0" dirty="0" smtClean="0">
                <a:sym typeface="Symbol" pitchFamily="18" charset="2"/>
              </a:rPr>
              <a:t>0.015 </a:t>
            </a:r>
            <a:r>
              <a:rPr lang="en-US" sz="2800" baseline="0" dirty="0">
                <a:sym typeface="Symbol" pitchFamily="18" charset="2"/>
              </a:rPr>
              <a:t>N = (5.0 A)(.170 m)</a:t>
            </a:r>
            <a:r>
              <a:rPr lang="en-US" sz="2800" baseline="0" dirty="0" err="1">
                <a:sym typeface="Symbol" pitchFamily="18" charset="2"/>
              </a:rPr>
              <a:t>Bsin</a:t>
            </a:r>
            <a:r>
              <a:rPr lang="en-US" sz="2800" baseline="0" dirty="0">
                <a:sym typeface="Symbol" pitchFamily="18" charset="2"/>
              </a:rPr>
              <a:t>(37</a:t>
            </a:r>
            <a:r>
              <a:rPr lang="en-US" sz="2800" baseline="30000" dirty="0">
                <a:sym typeface="Symbol" pitchFamily="18" charset="2"/>
              </a:rPr>
              <a:t>o</a:t>
            </a:r>
            <a:r>
              <a:rPr lang="en-US" sz="2800" baseline="0" dirty="0">
                <a:sym typeface="Symbol" pitchFamily="18" charset="2"/>
              </a:rPr>
              <a:t>)</a:t>
            </a:r>
          </a:p>
          <a:p>
            <a:r>
              <a:rPr lang="en-US" sz="2800" baseline="0" dirty="0"/>
              <a:t>B = 2.9 x 10</a:t>
            </a:r>
            <a:r>
              <a:rPr lang="en-US" sz="2800" baseline="30000" dirty="0"/>
              <a:t>-2</a:t>
            </a:r>
            <a:r>
              <a:rPr lang="en-US" sz="2800" baseline="0" dirty="0"/>
              <a:t> T</a:t>
            </a:r>
          </a:p>
          <a:p>
            <a:endParaRPr lang="en-US" baseline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  <p:bldP spid="3379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066800" y="4419600"/>
            <a:ext cx="3635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/>
              <a:t>Which way is the force?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9540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8.5 A, ACW</a:t>
            </a: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26254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 dirty="0"/>
              <a:t>B = </a:t>
            </a:r>
            <a:r>
              <a:rPr lang="en-US" sz="4400" baseline="0" dirty="0" smtClean="0"/>
              <a:t>0.25 </a:t>
            </a:r>
            <a:r>
              <a:rPr lang="en-US" sz="4400" baseline="0" dirty="0"/>
              <a:t>T</a:t>
            </a:r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609600" y="914400"/>
            <a:ext cx="541686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aseline="0" dirty="0"/>
              <a:t>.    .     .     .     .     .     .     .     .     .     .     .</a:t>
            </a:r>
          </a:p>
          <a:p>
            <a:r>
              <a:rPr lang="en-US" baseline="0" dirty="0"/>
              <a:t>.    .     .     .     .     .     .     .     .     .     .     .</a:t>
            </a:r>
          </a:p>
          <a:p>
            <a:r>
              <a:rPr lang="en-US" baseline="0" dirty="0"/>
              <a:t>.    .     </a:t>
            </a:r>
            <a:r>
              <a:rPr lang="en-US" baseline="0" dirty="0" smtClean="0"/>
              <a:t>.     </a:t>
            </a:r>
            <a:r>
              <a:rPr lang="en-US" baseline="0" dirty="0"/>
              <a:t>.     .     .     .     .     .     .     .     .</a:t>
            </a:r>
          </a:p>
          <a:p>
            <a:r>
              <a:rPr lang="en-US" baseline="0" dirty="0"/>
              <a:t>.    .     .     .     .     .     .     .     .     .     .     .</a:t>
            </a:r>
          </a:p>
          <a:p>
            <a:r>
              <a:rPr lang="en-US" baseline="0" dirty="0"/>
              <a:t>.    .     .     .     .     .     .     .     .     .     .     .</a:t>
            </a:r>
          </a:p>
          <a:p>
            <a:r>
              <a:rPr lang="en-US" baseline="0" dirty="0"/>
              <a:t>.    .     .     .     .     .     .     .     .     .     .     .</a:t>
            </a:r>
          </a:p>
          <a:p>
            <a:r>
              <a:rPr lang="en-US" baseline="0" dirty="0"/>
              <a:t>.    .     .     .     .     .     .     .     .     .     .     .</a:t>
            </a:r>
          </a:p>
          <a:p>
            <a:r>
              <a:rPr lang="en-US" baseline="0" dirty="0"/>
              <a:t>.    .     .     .     .     .     .     .     .     .     .     .</a:t>
            </a:r>
          </a:p>
          <a:p>
            <a:r>
              <a:rPr lang="en-US" baseline="0" dirty="0"/>
              <a:t>.    .     .     .     .     .     .     .     .     .     .     .</a:t>
            </a:r>
          </a:p>
          <a:p>
            <a:r>
              <a:rPr lang="en-US" baseline="0" dirty="0"/>
              <a:t>.    .     .     .     .     .     .     .     .     .     .     .</a:t>
            </a:r>
          </a:p>
          <a:p>
            <a:r>
              <a:rPr lang="en-US" baseline="0" dirty="0"/>
              <a:t>.    .     .     .     .     .     .     .     .     .     .     .</a:t>
            </a:r>
          </a:p>
        </p:txBody>
      </p:sp>
      <p:sp>
        <p:nvSpPr>
          <p:cNvPr id="25606" name="Rectangle 8"/>
          <p:cNvSpPr>
            <a:spLocks noChangeArrowheads="1"/>
          </p:cNvSpPr>
          <p:nvPr/>
        </p:nvSpPr>
        <p:spPr bwMode="auto">
          <a:xfrm>
            <a:off x="3124200" y="2286000"/>
            <a:ext cx="3505200" cy="175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Line 9"/>
          <p:cNvSpPr>
            <a:spLocks noChangeShapeType="1"/>
          </p:cNvSpPr>
          <p:nvPr/>
        </p:nvSpPr>
        <p:spPr bwMode="auto">
          <a:xfrm flipV="1">
            <a:off x="6096000" y="2514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8" name="Line 10"/>
          <p:cNvSpPr>
            <a:spLocks noChangeShapeType="1"/>
          </p:cNvSpPr>
          <p:nvPr/>
        </p:nvSpPr>
        <p:spPr bwMode="auto">
          <a:xfrm>
            <a:off x="6096000" y="35052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Text Box 11"/>
          <p:cNvSpPr txBox="1">
            <a:spLocks noChangeArrowheads="1"/>
          </p:cNvSpPr>
          <p:nvPr/>
        </p:nvSpPr>
        <p:spPr bwMode="auto">
          <a:xfrm>
            <a:off x="5775325" y="2936875"/>
            <a:ext cx="8778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aseline="0"/>
              <a:t>1.5 m</a:t>
            </a:r>
          </a:p>
        </p:txBody>
      </p:sp>
      <p:sp>
        <p:nvSpPr>
          <p:cNvPr id="25610" name="Rectangle 12"/>
          <p:cNvSpPr>
            <a:spLocks noChangeArrowheads="1"/>
          </p:cNvSpPr>
          <p:nvPr/>
        </p:nvSpPr>
        <p:spPr bwMode="auto">
          <a:xfrm>
            <a:off x="6477000" y="2743200"/>
            <a:ext cx="3810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3"/>
          <p:cNvSpPr>
            <a:spLocks noChangeShapeType="1"/>
          </p:cNvSpPr>
          <p:nvPr/>
        </p:nvSpPr>
        <p:spPr bwMode="auto">
          <a:xfrm>
            <a:off x="6781800" y="28956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Line 14"/>
          <p:cNvSpPr>
            <a:spLocks noChangeShapeType="1"/>
          </p:cNvSpPr>
          <p:nvPr/>
        </p:nvSpPr>
        <p:spPr bwMode="auto">
          <a:xfrm>
            <a:off x="7467600" y="2895600"/>
            <a:ext cx="762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3" name="Line 15"/>
          <p:cNvSpPr>
            <a:spLocks noChangeShapeType="1"/>
          </p:cNvSpPr>
          <p:nvPr/>
        </p:nvSpPr>
        <p:spPr bwMode="auto">
          <a:xfrm>
            <a:off x="7543800" y="2971800"/>
            <a:ext cx="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Oval 17"/>
          <p:cNvSpPr>
            <a:spLocks noChangeArrowheads="1"/>
          </p:cNvSpPr>
          <p:nvPr/>
        </p:nvSpPr>
        <p:spPr bwMode="auto">
          <a:xfrm>
            <a:off x="7391400" y="2895600"/>
            <a:ext cx="152400" cy="152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Rectangle 18"/>
          <p:cNvSpPr>
            <a:spLocks noChangeArrowheads="1"/>
          </p:cNvSpPr>
          <p:nvPr/>
        </p:nvSpPr>
        <p:spPr bwMode="auto">
          <a:xfrm>
            <a:off x="7239000" y="4114800"/>
            <a:ext cx="3810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Text Box 19"/>
          <p:cNvSpPr txBox="1">
            <a:spLocks noChangeArrowheads="1"/>
          </p:cNvSpPr>
          <p:nvPr/>
        </p:nvSpPr>
        <p:spPr bwMode="auto">
          <a:xfrm>
            <a:off x="7146925" y="4384675"/>
            <a:ext cx="86201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aseline="0"/>
              <a:t>3.2 N</a:t>
            </a:r>
          </a:p>
        </p:txBody>
      </p:sp>
      <p:sp>
        <p:nvSpPr>
          <p:cNvPr id="25617" name="Line 20"/>
          <p:cNvSpPr>
            <a:spLocks noChangeShapeType="1"/>
          </p:cNvSpPr>
          <p:nvPr/>
        </p:nvSpPr>
        <p:spPr bwMode="auto">
          <a:xfrm>
            <a:off x="7391400" y="16764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8" name="Text Box 21"/>
          <p:cNvSpPr txBox="1">
            <a:spLocks noChangeArrowheads="1"/>
          </p:cNvSpPr>
          <p:nvPr/>
        </p:nvSpPr>
        <p:spPr bwMode="auto">
          <a:xfrm>
            <a:off x="6689725" y="803275"/>
            <a:ext cx="1392238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aseline="0"/>
              <a:t>Balanced </a:t>
            </a:r>
          </a:p>
          <a:p>
            <a:r>
              <a:rPr lang="en-US" baseline="0"/>
              <a:t>    Pulley</a:t>
            </a:r>
          </a:p>
        </p:txBody>
      </p:sp>
      <p:sp>
        <p:nvSpPr>
          <p:cNvPr id="25619" name="Text Box 23"/>
          <p:cNvSpPr txBox="1">
            <a:spLocks noChangeArrowheads="1"/>
          </p:cNvSpPr>
          <p:nvPr/>
        </p:nvSpPr>
        <p:spPr bwMode="auto">
          <a:xfrm>
            <a:off x="838200" y="0"/>
            <a:ext cx="7004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aseline="0"/>
              <a:t>Find I and its direction in the B-Field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1508125" y="5105400"/>
            <a:ext cx="7026275" cy="1738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aseline="0"/>
              <a:t>F = IlBsin</a:t>
            </a:r>
            <a:r>
              <a:rPr lang="en-US" sz="2800" baseline="0">
                <a:sym typeface="Symbol" pitchFamily="18" charset="2"/>
              </a:rPr>
              <a:t></a:t>
            </a:r>
          </a:p>
          <a:p>
            <a:r>
              <a:rPr lang="en-US" sz="2800" baseline="0">
                <a:sym typeface="Symbol" pitchFamily="18" charset="2"/>
              </a:rPr>
              <a:t>3.2 N = I(1.5 m)(.25 T)sin(90</a:t>
            </a:r>
            <a:r>
              <a:rPr lang="en-US" sz="2800" baseline="30000">
                <a:sym typeface="Symbol" pitchFamily="18" charset="2"/>
              </a:rPr>
              <a:t>o</a:t>
            </a:r>
            <a:r>
              <a:rPr lang="en-US" sz="2800" baseline="0">
                <a:sym typeface="Symbol" pitchFamily="18" charset="2"/>
              </a:rPr>
              <a:t>)</a:t>
            </a:r>
          </a:p>
          <a:p>
            <a:r>
              <a:rPr lang="en-US" sz="2800" baseline="0"/>
              <a:t>I = 8.5 A, ACW, down on left side</a:t>
            </a:r>
          </a:p>
          <a:p>
            <a:endParaRPr lang="en-US" baseline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8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860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.060 N, Up</a:t>
            </a: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304800" y="1219200"/>
            <a:ext cx="26254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 dirty="0"/>
              <a:t>B = </a:t>
            </a:r>
            <a:r>
              <a:rPr lang="en-US" sz="4400" baseline="0" dirty="0" smtClean="0"/>
              <a:t>0.15 </a:t>
            </a:r>
            <a:r>
              <a:rPr lang="en-US" sz="4400" baseline="0" dirty="0"/>
              <a:t>T</a:t>
            </a: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2895600" y="650875"/>
            <a:ext cx="5181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</p:txBody>
      </p:sp>
      <p:sp>
        <p:nvSpPr>
          <p:cNvPr id="26629" name="Line 8"/>
          <p:cNvSpPr>
            <a:spLocks noChangeShapeType="1"/>
          </p:cNvSpPr>
          <p:nvPr/>
        </p:nvSpPr>
        <p:spPr bwMode="auto">
          <a:xfrm>
            <a:off x="4191000" y="1905000"/>
            <a:ext cx="320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0" name="Line 9"/>
          <p:cNvSpPr>
            <a:spLocks noChangeShapeType="1"/>
          </p:cNvSpPr>
          <p:nvPr/>
        </p:nvSpPr>
        <p:spPr bwMode="auto">
          <a:xfrm>
            <a:off x="4191000" y="1905000"/>
            <a:ext cx="0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1" name="Line 11"/>
          <p:cNvSpPr>
            <a:spLocks noChangeShapeType="1"/>
          </p:cNvSpPr>
          <p:nvPr/>
        </p:nvSpPr>
        <p:spPr bwMode="auto">
          <a:xfrm>
            <a:off x="7391400" y="1981200"/>
            <a:ext cx="0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6632" name="Group 12"/>
          <p:cNvGrpSpPr>
            <a:grpSpLocks/>
          </p:cNvGrpSpPr>
          <p:nvPr/>
        </p:nvGrpSpPr>
        <p:grpSpPr bwMode="auto">
          <a:xfrm rot="5400000">
            <a:off x="6388100" y="4356100"/>
            <a:ext cx="152400" cy="584200"/>
            <a:chOff x="384" y="400"/>
            <a:chExt cx="48" cy="368"/>
          </a:xfrm>
        </p:grpSpPr>
        <p:sp>
          <p:nvSpPr>
            <p:cNvPr id="26646" name="Line 13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Line 14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8" name="Line 15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9" name="Line 16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0" name="Line 17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1" name="Line 18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2" name="Line 19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3" name="Line 20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4" name="Line 21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5" name="Line 22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33" name="Group 23"/>
          <p:cNvGrpSpPr>
            <a:grpSpLocks/>
          </p:cNvGrpSpPr>
          <p:nvPr/>
        </p:nvGrpSpPr>
        <p:grpSpPr bwMode="auto">
          <a:xfrm rot="-5400000">
            <a:off x="5053013" y="4395787"/>
            <a:ext cx="304800" cy="504825"/>
            <a:chOff x="864" y="432"/>
            <a:chExt cx="192" cy="318"/>
          </a:xfrm>
        </p:grpSpPr>
        <p:sp>
          <p:nvSpPr>
            <p:cNvPr id="26642" name="Line 24"/>
            <p:cNvSpPr>
              <a:spLocks noChangeShapeType="1"/>
            </p:cNvSpPr>
            <p:nvPr/>
          </p:nvSpPr>
          <p:spPr bwMode="auto">
            <a:xfrm>
              <a:off x="864" y="576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Line 25"/>
            <p:cNvSpPr>
              <a:spLocks noChangeShapeType="1"/>
            </p:cNvSpPr>
            <p:nvPr/>
          </p:nvSpPr>
          <p:spPr bwMode="auto">
            <a:xfrm>
              <a:off x="912" y="60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Line 26"/>
            <p:cNvSpPr>
              <a:spLocks noChangeShapeType="1"/>
            </p:cNvSpPr>
            <p:nvPr/>
          </p:nvSpPr>
          <p:spPr bwMode="auto">
            <a:xfrm flipV="1">
              <a:off x="960" y="43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Line 27"/>
            <p:cNvSpPr>
              <a:spLocks noChangeShapeType="1"/>
            </p:cNvSpPr>
            <p:nvPr/>
          </p:nvSpPr>
          <p:spPr bwMode="auto">
            <a:xfrm flipV="1">
              <a:off x="960" y="606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Line 28"/>
          <p:cNvSpPr>
            <a:spLocks noChangeShapeType="1"/>
          </p:cNvSpPr>
          <p:nvPr/>
        </p:nvSpPr>
        <p:spPr bwMode="auto">
          <a:xfrm>
            <a:off x="4191000" y="44958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5" name="Line 29"/>
          <p:cNvSpPr>
            <a:spLocks noChangeShapeType="1"/>
          </p:cNvSpPr>
          <p:nvPr/>
        </p:nvSpPr>
        <p:spPr bwMode="auto">
          <a:xfrm>
            <a:off x="4191000" y="4648200"/>
            <a:ext cx="320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Text Box 30"/>
          <p:cNvSpPr txBox="1">
            <a:spLocks noChangeArrowheads="1"/>
          </p:cNvSpPr>
          <p:nvPr/>
        </p:nvSpPr>
        <p:spPr bwMode="auto">
          <a:xfrm>
            <a:off x="5394325" y="3775075"/>
            <a:ext cx="10128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aseline="0"/>
              <a:t>20. cm</a:t>
            </a:r>
          </a:p>
        </p:txBody>
      </p:sp>
      <p:sp>
        <p:nvSpPr>
          <p:cNvPr id="26637" name="Line 31"/>
          <p:cNvSpPr>
            <a:spLocks noChangeShapeType="1"/>
          </p:cNvSpPr>
          <p:nvPr/>
        </p:nvSpPr>
        <p:spPr bwMode="auto">
          <a:xfrm flipH="1">
            <a:off x="4419600" y="40386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Line 32"/>
          <p:cNvSpPr>
            <a:spLocks noChangeShapeType="1"/>
          </p:cNvSpPr>
          <p:nvPr/>
        </p:nvSpPr>
        <p:spPr bwMode="auto">
          <a:xfrm>
            <a:off x="6324600" y="40386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9" name="Text Box 33"/>
          <p:cNvSpPr txBox="1">
            <a:spLocks noChangeArrowheads="1"/>
          </p:cNvSpPr>
          <p:nvPr/>
        </p:nvSpPr>
        <p:spPr bwMode="auto">
          <a:xfrm>
            <a:off x="4632325" y="4683125"/>
            <a:ext cx="232251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aseline="0"/>
              <a:t>12v             6.0 </a:t>
            </a:r>
            <a:r>
              <a:rPr lang="en-US" baseline="0">
                <a:latin typeface="Symbol" pitchFamily="18" charset="2"/>
                <a:sym typeface="Symbol" pitchFamily="18" charset="2"/>
              </a:rPr>
              <a:t></a:t>
            </a:r>
            <a:endParaRPr lang="en-US" baseline="0">
              <a:latin typeface="Symbol" pitchFamily="18" charset="2"/>
            </a:endParaRPr>
          </a:p>
        </p:txBody>
      </p:sp>
      <p:sp>
        <p:nvSpPr>
          <p:cNvPr id="26640" name="Text Box 38"/>
          <p:cNvSpPr txBox="1">
            <a:spLocks noChangeArrowheads="1"/>
          </p:cNvSpPr>
          <p:nvPr/>
        </p:nvSpPr>
        <p:spPr bwMode="auto">
          <a:xfrm>
            <a:off x="4191000" y="152400"/>
            <a:ext cx="445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aseline="0"/>
              <a:t>Find F and its direction</a:t>
            </a:r>
          </a:p>
        </p:txBody>
      </p:sp>
      <p:sp>
        <p:nvSpPr>
          <p:cNvPr id="30762" name="Text Box 42"/>
          <p:cNvSpPr txBox="1">
            <a:spLocks noChangeArrowheads="1"/>
          </p:cNvSpPr>
          <p:nvPr/>
        </p:nvSpPr>
        <p:spPr bwMode="auto">
          <a:xfrm>
            <a:off x="1508125" y="5105400"/>
            <a:ext cx="7026275" cy="1738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aseline="0"/>
              <a:t>F = IlBsin</a:t>
            </a:r>
            <a:r>
              <a:rPr lang="en-US" sz="2800" baseline="0">
                <a:sym typeface="Symbol" pitchFamily="18" charset="2"/>
              </a:rPr>
              <a:t>, I = V/R = 2.0 A</a:t>
            </a:r>
          </a:p>
          <a:p>
            <a:r>
              <a:rPr lang="en-US" sz="2800" baseline="0">
                <a:sym typeface="Symbol" pitchFamily="18" charset="2"/>
              </a:rPr>
              <a:t>F = (2.0 A)(.20 m)(.15 T)sin(90</a:t>
            </a:r>
            <a:r>
              <a:rPr lang="en-US" sz="2800" baseline="30000">
                <a:sym typeface="Symbol" pitchFamily="18" charset="2"/>
              </a:rPr>
              <a:t>o</a:t>
            </a:r>
            <a:r>
              <a:rPr lang="en-US" sz="2800" baseline="0">
                <a:sym typeface="Symbol" pitchFamily="18" charset="2"/>
              </a:rPr>
              <a:t>)</a:t>
            </a:r>
          </a:p>
          <a:p>
            <a:r>
              <a:rPr lang="en-US" sz="2800" baseline="0"/>
              <a:t>F = .060 N, Up</a:t>
            </a:r>
          </a:p>
          <a:p>
            <a:endParaRPr lang="en-US" baseline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81000" y="76200"/>
            <a:ext cx="8205788" cy="6802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aseline="0"/>
              <a:t>Force on a current carrying wire:</a:t>
            </a:r>
          </a:p>
          <a:p>
            <a:r>
              <a:rPr lang="en-US" sz="3200" baseline="0"/>
              <a:t>F = ILxB = IlBsin</a:t>
            </a:r>
            <a:r>
              <a:rPr lang="en-US" sz="3200" baseline="0">
                <a:sym typeface="Symbol" pitchFamily="18" charset="2"/>
              </a:rPr>
              <a:t></a:t>
            </a:r>
          </a:p>
          <a:p>
            <a:pPr lvl="1">
              <a:buFontTx/>
              <a:buChar char="•"/>
            </a:pPr>
            <a:r>
              <a:rPr lang="en-US" sz="3200" baseline="0">
                <a:sym typeface="Symbol" pitchFamily="18" charset="2"/>
              </a:rPr>
              <a:t>F = force on wire (N)</a:t>
            </a:r>
          </a:p>
          <a:p>
            <a:pPr lvl="1">
              <a:buFontTx/>
              <a:buChar char="•"/>
            </a:pPr>
            <a:r>
              <a:rPr lang="en-US" sz="3200" baseline="0">
                <a:sym typeface="Symbol" pitchFamily="18" charset="2"/>
              </a:rPr>
              <a:t>I = current (A)</a:t>
            </a:r>
          </a:p>
          <a:p>
            <a:pPr lvl="1">
              <a:buFontTx/>
              <a:buChar char="•"/>
            </a:pPr>
            <a:r>
              <a:rPr lang="en-US" sz="3200" baseline="0">
                <a:sym typeface="Symbol" pitchFamily="18" charset="2"/>
              </a:rPr>
              <a:t>l = length of wire in B field (m)</a:t>
            </a:r>
          </a:p>
          <a:p>
            <a:pPr lvl="1">
              <a:buFontTx/>
              <a:buChar char="•"/>
            </a:pPr>
            <a:r>
              <a:rPr lang="en-US" sz="3200" baseline="0">
                <a:sym typeface="Symbol" pitchFamily="18" charset="2"/>
              </a:rPr>
              <a:t>B = magnetic field in Teslas (1 T = 1 N/Am)</a:t>
            </a:r>
          </a:p>
          <a:p>
            <a:pPr lvl="1">
              <a:buFontTx/>
              <a:buChar char="•"/>
            </a:pPr>
            <a:r>
              <a:rPr lang="en-US" sz="3200" baseline="0">
                <a:sym typeface="Symbol" pitchFamily="18" charset="2"/>
              </a:rPr>
              <a:t> = Angle twixt B and l (tail to tail)</a:t>
            </a:r>
          </a:p>
          <a:p>
            <a:pPr lvl="1">
              <a:buFontTx/>
              <a:buChar char="•"/>
            </a:pPr>
            <a:endParaRPr lang="en-US" sz="3200" baseline="0">
              <a:sym typeface="Symbol" pitchFamily="18" charset="2"/>
            </a:endParaRPr>
          </a:p>
          <a:p>
            <a:r>
              <a:rPr lang="en-US" sz="3200" baseline="0">
                <a:sym typeface="Symbol" pitchFamily="18" charset="2"/>
              </a:rPr>
              <a:t>Direction of force:</a:t>
            </a:r>
          </a:p>
          <a:p>
            <a:r>
              <a:rPr lang="en-US" sz="3200" baseline="0">
                <a:sym typeface="Symbol" pitchFamily="18" charset="2"/>
              </a:rPr>
              <a:t>Index finger - 	Direction of Il</a:t>
            </a:r>
          </a:p>
          <a:p>
            <a:r>
              <a:rPr lang="en-US" sz="3200" baseline="0">
                <a:sym typeface="Symbol" pitchFamily="18" charset="2"/>
              </a:rPr>
              <a:t>Middle finger - 	Direction of B</a:t>
            </a:r>
          </a:p>
          <a:p>
            <a:r>
              <a:rPr lang="en-US" sz="3200" baseline="0">
                <a:sym typeface="Symbol" pitchFamily="18" charset="2"/>
              </a:rPr>
              <a:t>Thumb - 		Direction of Force</a:t>
            </a:r>
          </a:p>
          <a:p>
            <a:endParaRPr lang="en-US" sz="2000" baseline="0">
              <a:sym typeface="Symbol" pitchFamily="18" charset="2"/>
            </a:endParaRPr>
          </a:p>
          <a:p>
            <a:r>
              <a:rPr lang="en-US" sz="3200" baseline="0">
                <a:sym typeface="Symbol" pitchFamily="18" charset="2"/>
              </a:rPr>
              <a:t>Review demo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58813" y="1735138"/>
            <a:ext cx="832961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600" baseline="0"/>
              <a:t>Whiteboards - Direction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3635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/>
              <a:t>Which way is the force?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1000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outa the page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rot="10800000" flipV="1">
            <a:off x="4038600" y="1371600"/>
            <a:ext cx="1588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581400" y="14478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I</a:t>
            </a:r>
          </a:p>
        </p:txBody>
      </p:sp>
      <p:grpSp>
        <p:nvGrpSpPr>
          <p:cNvPr id="6150" name="Group 17"/>
          <p:cNvGrpSpPr>
            <a:grpSpLocks/>
          </p:cNvGrpSpPr>
          <p:nvPr/>
        </p:nvGrpSpPr>
        <p:grpSpPr bwMode="auto">
          <a:xfrm>
            <a:off x="1219200" y="1371600"/>
            <a:ext cx="5029200" cy="3048000"/>
            <a:chOff x="768" y="1632"/>
            <a:chExt cx="3168" cy="1920"/>
          </a:xfrm>
        </p:grpSpPr>
        <p:sp>
          <p:nvSpPr>
            <p:cNvPr id="6152" name="Line 6"/>
            <p:cNvSpPr>
              <a:spLocks noChangeShapeType="1"/>
            </p:cNvSpPr>
            <p:nvPr/>
          </p:nvSpPr>
          <p:spPr bwMode="auto">
            <a:xfrm>
              <a:off x="768" y="163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Line 7"/>
            <p:cNvSpPr>
              <a:spLocks noChangeShapeType="1"/>
            </p:cNvSpPr>
            <p:nvPr/>
          </p:nvSpPr>
          <p:spPr bwMode="auto">
            <a:xfrm>
              <a:off x="768" y="1824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8"/>
            <p:cNvSpPr>
              <a:spLocks noChangeShapeType="1"/>
            </p:cNvSpPr>
            <p:nvPr/>
          </p:nvSpPr>
          <p:spPr bwMode="auto">
            <a:xfrm>
              <a:off x="768" y="2016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Line 9"/>
            <p:cNvSpPr>
              <a:spLocks noChangeShapeType="1"/>
            </p:cNvSpPr>
            <p:nvPr/>
          </p:nvSpPr>
          <p:spPr bwMode="auto">
            <a:xfrm>
              <a:off x="768" y="2208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Line 10"/>
            <p:cNvSpPr>
              <a:spLocks noChangeShapeType="1"/>
            </p:cNvSpPr>
            <p:nvPr/>
          </p:nvSpPr>
          <p:spPr bwMode="auto">
            <a:xfrm>
              <a:off x="768" y="2400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11"/>
            <p:cNvSpPr>
              <a:spLocks noChangeShapeType="1"/>
            </p:cNvSpPr>
            <p:nvPr/>
          </p:nvSpPr>
          <p:spPr bwMode="auto">
            <a:xfrm>
              <a:off x="768" y="259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12"/>
            <p:cNvSpPr>
              <a:spLocks noChangeShapeType="1"/>
            </p:cNvSpPr>
            <p:nvPr/>
          </p:nvSpPr>
          <p:spPr bwMode="auto">
            <a:xfrm>
              <a:off x="768" y="2784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3"/>
            <p:cNvSpPr>
              <a:spLocks noChangeShapeType="1"/>
            </p:cNvSpPr>
            <p:nvPr/>
          </p:nvSpPr>
          <p:spPr bwMode="auto">
            <a:xfrm>
              <a:off x="768" y="2976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4"/>
            <p:cNvSpPr>
              <a:spLocks noChangeShapeType="1"/>
            </p:cNvSpPr>
            <p:nvPr/>
          </p:nvSpPr>
          <p:spPr bwMode="auto">
            <a:xfrm>
              <a:off x="768" y="3168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5"/>
            <p:cNvSpPr>
              <a:spLocks noChangeShapeType="1"/>
            </p:cNvSpPr>
            <p:nvPr/>
          </p:nvSpPr>
          <p:spPr bwMode="auto">
            <a:xfrm>
              <a:off x="768" y="3360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6"/>
            <p:cNvSpPr>
              <a:spLocks noChangeShapeType="1"/>
            </p:cNvSpPr>
            <p:nvPr/>
          </p:nvSpPr>
          <p:spPr bwMode="auto">
            <a:xfrm>
              <a:off x="768" y="355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1" name="Text Box 18"/>
          <p:cNvSpPr txBox="1">
            <a:spLocks noChangeArrowheads="1"/>
          </p:cNvSpPr>
          <p:nvPr/>
        </p:nvSpPr>
        <p:spPr bwMode="auto">
          <a:xfrm>
            <a:off x="457200" y="2362200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B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3635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/>
              <a:t>Which way is the force?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923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inta da page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rot="10800000" flipV="1">
            <a:off x="4038600" y="1371600"/>
            <a:ext cx="1588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581400" y="14478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I</a:t>
            </a:r>
          </a:p>
        </p:txBody>
      </p:sp>
      <p:grpSp>
        <p:nvGrpSpPr>
          <p:cNvPr id="7174" name="Group 6"/>
          <p:cNvGrpSpPr>
            <a:grpSpLocks/>
          </p:cNvGrpSpPr>
          <p:nvPr/>
        </p:nvGrpSpPr>
        <p:grpSpPr bwMode="auto">
          <a:xfrm rot="10800000">
            <a:off x="1219200" y="1371600"/>
            <a:ext cx="5029200" cy="3048000"/>
            <a:chOff x="768" y="1632"/>
            <a:chExt cx="3168" cy="1920"/>
          </a:xfrm>
        </p:grpSpPr>
        <p:sp>
          <p:nvSpPr>
            <p:cNvPr id="7176" name="Line 7"/>
            <p:cNvSpPr>
              <a:spLocks noChangeShapeType="1"/>
            </p:cNvSpPr>
            <p:nvPr/>
          </p:nvSpPr>
          <p:spPr bwMode="auto">
            <a:xfrm>
              <a:off x="768" y="163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Line 8"/>
            <p:cNvSpPr>
              <a:spLocks noChangeShapeType="1"/>
            </p:cNvSpPr>
            <p:nvPr/>
          </p:nvSpPr>
          <p:spPr bwMode="auto">
            <a:xfrm>
              <a:off x="768" y="1824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Line 9"/>
            <p:cNvSpPr>
              <a:spLocks noChangeShapeType="1"/>
            </p:cNvSpPr>
            <p:nvPr/>
          </p:nvSpPr>
          <p:spPr bwMode="auto">
            <a:xfrm>
              <a:off x="768" y="2016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Line 10"/>
            <p:cNvSpPr>
              <a:spLocks noChangeShapeType="1"/>
            </p:cNvSpPr>
            <p:nvPr/>
          </p:nvSpPr>
          <p:spPr bwMode="auto">
            <a:xfrm>
              <a:off x="768" y="2208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11"/>
            <p:cNvSpPr>
              <a:spLocks noChangeShapeType="1"/>
            </p:cNvSpPr>
            <p:nvPr/>
          </p:nvSpPr>
          <p:spPr bwMode="auto">
            <a:xfrm>
              <a:off x="768" y="2400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Line 12"/>
            <p:cNvSpPr>
              <a:spLocks noChangeShapeType="1"/>
            </p:cNvSpPr>
            <p:nvPr/>
          </p:nvSpPr>
          <p:spPr bwMode="auto">
            <a:xfrm>
              <a:off x="768" y="259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Line 13"/>
            <p:cNvSpPr>
              <a:spLocks noChangeShapeType="1"/>
            </p:cNvSpPr>
            <p:nvPr/>
          </p:nvSpPr>
          <p:spPr bwMode="auto">
            <a:xfrm>
              <a:off x="768" y="2784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14"/>
            <p:cNvSpPr>
              <a:spLocks noChangeShapeType="1"/>
            </p:cNvSpPr>
            <p:nvPr/>
          </p:nvSpPr>
          <p:spPr bwMode="auto">
            <a:xfrm>
              <a:off x="768" y="2976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5"/>
            <p:cNvSpPr>
              <a:spLocks noChangeShapeType="1"/>
            </p:cNvSpPr>
            <p:nvPr/>
          </p:nvSpPr>
          <p:spPr bwMode="auto">
            <a:xfrm>
              <a:off x="768" y="3168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16"/>
            <p:cNvSpPr>
              <a:spLocks noChangeShapeType="1"/>
            </p:cNvSpPr>
            <p:nvPr/>
          </p:nvSpPr>
          <p:spPr bwMode="auto">
            <a:xfrm>
              <a:off x="768" y="3360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17"/>
            <p:cNvSpPr>
              <a:spLocks noChangeShapeType="1"/>
            </p:cNvSpPr>
            <p:nvPr/>
          </p:nvSpPr>
          <p:spPr bwMode="auto">
            <a:xfrm>
              <a:off x="768" y="355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5" name="Text Box 18"/>
          <p:cNvSpPr txBox="1">
            <a:spLocks noChangeArrowheads="1"/>
          </p:cNvSpPr>
          <p:nvPr/>
        </p:nvSpPr>
        <p:spPr bwMode="auto">
          <a:xfrm>
            <a:off x="457200" y="2362200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B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3635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/>
              <a:t>Which way is the force?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957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outa da page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rot="10800000" flipV="1">
            <a:off x="4038600" y="2209800"/>
            <a:ext cx="1588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581400" y="22860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I</a:t>
            </a:r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 rot="3282574">
            <a:off x="1219200" y="2362200"/>
            <a:ext cx="5029200" cy="3048000"/>
            <a:chOff x="768" y="1632"/>
            <a:chExt cx="3168" cy="1920"/>
          </a:xfrm>
        </p:grpSpPr>
        <p:sp>
          <p:nvSpPr>
            <p:cNvPr id="8200" name="Line 7"/>
            <p:cNvSpPr>
              <a:spLocks noChangeShapeType="1"/>
            </p:cNvSpPr>
            <p:nvPr/>
          </p:nvSpPr>
          <p:spPr bwMode="auto">
            <a:xfrm>
              <a:off x="768" y="163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Line 8"/>
            <p:cNvSpPr>
              <a:spLocks noChangeShapeType="1"/>
            </p:cNvSpPr>
            <p:nvPr/>
          </p:nvSpPr>
          <p:spPr bwMode="auto">
            <a:xfrm>
              <a:off x="768" y="1824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Line 9"/>
            <p:cNvSpPr>
              <a:spLocks noChangeShapeType="1"/>
            </p:cNvSpPr>
            <p:nvPr/>
          </p:nvSpPr>
          <p:spPr bwMode="auto">
            <a:xfrm>
              <a:off x="768" y="2016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10"/>
            <p:cNvSpPr>
              <a:spLocks noChangeShapeType="1"/>
            </p:cNvSpPr>
            <p:nvPr/>
          </p:nvSpPr>
          <p:spPr bwMode="auto">
            <a:xfrm>
              <a:off x="768" y="2208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Line 11"/>
            <p:cNvSpPr>
              <a:spLocks noChangeShapeType="1"/>
            </p:cNvSpPr>
            <p:nvPr/>
          </p:nvSpPr>
          <p:spPr bwMode="auto">
            <a:xfrm>
              <a:off x="768" y="2400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2"/>
            <p:cNvSpPr>
              <a:spLocks noChangeShapeType="1"/>
            </p:cNvSpPr>
            <p:nvPr/>
          </p:nvSpPr>
          <p:spPr bwMode="auto">
            <a:xfrm>
              <a:off x="768" y="259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13"/>
            <p:cNvSpPr>
              <a:spLocks noChangeShapeType="1"/>
            </p:cNvSpPr>
            <p:nvPr/>
          </p:nvSpPr>
          <p:spPr bwMode="auto">
            <a:xfrm>
              <a:off x="768" y="2784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14"/>
            <p:cNvSpPr>
              <a:spLocks noChangeShapeType="1"/>
            </p:cNvSpPr>
            <p:nvPr/>
          </p:nvSpPr>
          <p:spPr bwMode="auto">
            <a:xfrm>
              <a:off x="768" y="2976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15"/>
            <p:cNvSpPr>
              <a:spLocks noChangeShapeType="1"/>
            </p:cNvSpPr>
            <p:nvPr/>
          </p:nvSpPr>
          <p:spPr bwMode="auto">
            <a:xfrm>
              <a:off x="768" y="3168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16"/>
            <p:cNvSpPr>
              <a:spLocks noChangeShapeType="1"/>
            </p:cNvSpPr>
            <p:nvPr/>
          </p:nvSpPr>
          <p:spPr bwMode="auto">
            <a:xfrm>
              <a:off x="768" y="3360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Line 17"/>
            <p:cNvSpPr>
              <a:spLocks noChangeShapeType="1"/>
            </p:cNvSpPr>
            <p:nvPr/>
          </p:nvSpPr>
          <p:spPr bwMode="auto">
            <a:xfrm>
              <a:off x="768" y="355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9" name="Text Box 18"/>
          <p:cNvSpPr txBox="1">
            <a:spLocks noChangeArrowheads="1"/>
          </p:cNvSpPr>
          <p:nvPr/>
        </p:nvSpPr>
        <p:spPr bwMode="auto">
          <a:xfrm>
            <a:off x="1752600" y="1143000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B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3635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/>
              <a:t>Which way is the force?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923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inta da page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rot="5400000" flipV="1">
            <a:off x="3466306" y="2209007"/>
            <a:ext cx="1587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695700" y="26670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I</a:t>
            </a:r>
          </a:p>
        </p:txBody>
      </p:sp>
      <p:grpSp>
        <p:nvGrpSpPr>
          <p:cNvPr id="9222" name="Group 6"/>
          <p:cNvGrpSpPr>
            <a:grpSpLocks/>
          </p:cNvGrpSpPr>
          <p:nvPr/>
        </p:nvGrpSpPr>
        <p:grpSpPr bwMode="auto">
          <a:xfrm rot="5400000">
            <a:off x="1219200" y="2362200"/>
            <a:ext cx="5029200" cy="3048000"/>
            <a:chOff x="768" y="1632"/>
            <a:chExt cx="3168" cy="1920"/>
          </a:xfrm>
        </p:grpSpPr>
        <p:sp>
          <p:nvSpPr>
            <p:cNvPr id="9224" name="Line 7"/>
            <p:cNvSpPr>
              <a:spLocks noChangeShapeType="1"/>
            </p:cNvSpPr>
            <p:nvPr/>
          </p:nvSpPr>
          <p:spPr bwMode="auto">
            <a:xfrm>
              <a:off x="768" y="163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8"/>
            <p:cNvSpPr>
              <a:spLocks noChangeShapeType="1"/>
            </p:cNvSpPr>
            <p:nvPr/>
          </p:nvSpPr>
          <p:spPr bwMode="auto">
            <a:xfrm>
              <a:off x="768" y="1824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9"/>
            <p:cNvSpPr>
              <a:spLocks noChangeShapeType="1"/>
            </p:cNvSpPr>
            <p:nvPr/>
          </p:nvSpPr>
          <p:spPr bwMode="auto">
            <a:xfrm>
              <a:off x="768" y="2016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10"/>
            <p:cNvSpPr>
              <a:spLocks noChangeShapeType="1"/>
            </p:cNvSpPr>
            <p:nvPr/>
          </p:nvSpPr>
          <p:spPr bwMode="auto">
            <a:xfrm>
              <a:off x="768" y="2208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11"/>
            <p:cNvSpPr>
              <a:spLocks noChangeShapeType="1"/>
            </p:cNvSpPr>
            <p:nvPr/>
          </p:nvSpPr>
          <p:spPr bwMode="auto">
            <a:xfrm>
              <a:off x="768" y="2400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12"/>
            <p:cNvSpPr>
              <a:spLocks noChangeShapeType="1"/>
            </p:cNvSpPr>
            <p:nvPr/>
          </p:nvSpPr>
          <p:spPr bwMode="auto">
            <a:xfrm>
              <a:off x="768" y="259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13"/>
            <p:cNvSpPr>
              <a:spLocks noChangeShapeType="1"/>
            </p:cNvSpPr>
            <p:nvPr/>
          </p:nvSpPr>
          <p:spPr bwMode="auto">
            <a:xfrm>
              <a:off x="768" y="2784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14"/>
            <p:cNvSpPr>
              <a:spLocks noChangeShapeType="1"/>
            </p:cNvSpPr>
            <p:nvPr/>
          </p:nvSpPr>
          <p:spPr bwMode="auto">
            <a:xfrm>
              <a:off x="768" y="2976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15"/>
            <p:cNvSpPr>
              <a:spLocks noChangeShapeType="1"/>
            </p:cNvSpPr>
            <p:nvPr/>
          </p:nvSpPr>
          <p:spPr bwMode="auto">
            <a:xfrm>
              <a:off x="768" y="3168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16"/>
            <p:cNvSpPr>
              <a:spLocks noChangeShapeType="1"/>
            </p:cNvSpPr>
            <p:nvPr/>
          </p:nvSpPr>
          <p:spPr bwMode="auto">
            <a:xfrm>
              <a:off x="768" y="3360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17"/>
            <p:cNvSpPr>
              <a:spLocks noChangeShapeType="1"/>
            </p:cNvSpPr>
            <p:nvPr/>
          </p:nvSpPr>
          <p:spPr bwMode="auto">
            <a:xfrm>
              <a:off x="768" y="355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3" name="Text Box 18"/>
          <p:cNvSpPr txBox="1">
            <a:spLocks noChangeArrowheads="1"/>
          </p:cNvSpPr>
          <p:nvPr/>
        </p:nvSpPr>
        <p:spPr bwMode="auto">
          <a:xfrm>
            <a:off x="3581400" y="609600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B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3635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/>
              <a:t>Which way is the force?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593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??????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3695700" y="26670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I</a:t>
            </a:r>
          </a:p>
        </p:txBody>
      </p:sp>
      <p:grpSp>
        <p:nvGrpSpPr>
          <p:cNvPr id="10245" name="Group 6"/>
          <p:cNvGrpSpPr>
            <a:grpSpLocks/>
          </p:cNvGrpSpPr>
          <p:nvPr/>
        </p:nvGrpSpPr>
        <p:grpSpPr bwMode="auto">
          <a:xfrm rot="5400000">
            <a:off x="1219200" y="2362200"/>
            <a:ext cx="5029200" cy="3048000"/>
            <a:chOff x="768" y="1632"/>
            <a:chExt cx="3168" cy="1920"/>
          </a:xfrm>
        </p:grpSpPr>
        <p:sp>
          <p:nvSpPr>
            <p:cNvPr id="10248" name="Line 7"/>
            <p:cNvSpPr>
              <a:spLocks noChangeShapeType="1"/>
            </p:cNvSpPr>
            <p:nvPr/>
          </p:nvSpPr>
          <p:spPr bwMode="auto">
            <a:xfrm>
              <a:off x="768" y="163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Line 8"/>
            <p:cNvSpPr>
              <a:spLocks noChangeShapeType="1"/>
            </p:cNvSpPr>
            <p:nvPr/>
          </p:nvSpPr>
          <p:spPr bwMode="auto">
            <a:xfrm>
              <a:off x="768" y="1824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Line 9"/>
            <p:cNvSpPr>
              <a:spLocks noChangeShapeType="1"/>
            </p:cNvSpPr>
            <p:nvPr/>
          </p:nvSpPr>
          <p:spPr bwMode="auto">
            <a:xfrm>
              <a:off x="768" y="2016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Line 10"/>
            <p:cNvSpPr>
              <a:spLocks noChangeShapeType="1"/>
            </p:cNvSpPr>
            <p:nvPr/>
          </p:nvSpPr>
          <p:spPr bwMode="auto">
            <a:xfrm>
              <a:off x="768" y="2208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Line 11"/>
            <p:cNvSpPr>
              <a:spLocks noChangeShapeType="1"/>
            </p:cNvSpPr>
            <p:nvPr/>
          </p:nvSpPr>
          <p:spPr bwMode="auto">
            <a:xfrm>
              <a:off x="768" y="2400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Line 12"/>
            <p:cNvSpPr>
              <a:spLocks noChangeShapeType="1"/>
            </p:cNvSpPr>
            <p:nvPr/>
          </p:nvSpPr>
          <p:spPr bwMode="auto">
            <a:xfrm>
              <a:off x="768" y="259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Line 13"/>
            <p:cNvSpPr>
              <a:spLocks noChangeShapeType="1"/>
            </p:cNvSpPr>
            <p:nvPr/>
          </p:nvSpPr>
          <p:spPr bwMode="auto">
            <a:xfrm>
              <a:off x="768" y="2784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14"/>
            <p:cNvSpPr>
              <a:spLocks noChangeShapeType="1"/>
            </p:cNvSpPr>
            <p:nvPr/>
          </p:nvSpPr>
          <p:spPr bwMode="auto">
            <a:xfrm>
              <a:off x="768" y="2976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15"/>
            <p:cNvSpPr>
              <a:spLocks noChangeShapeType="1"/>
            </p:cNvSpPr>
            <p:nvPr/>
          </p:nvSpPr>
          <p:spPr bwMode="auto">
            <a:xfrm>
              <a:off x="768" y="3168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Line 16"/>
            <p:cNvSpPr>
              <a:spLocks noChangeShapeType="1"/>
            </p:cNvSpPr>
            <p:nvPr/>
          </p:nvSpPr>
          <p:spPr bwMode="auto">
            <a:xfrm>
              <a:off x="768" y="3360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Line 17"/>
            <p:cNvSpPr>
              <a:spLocks noChangeShapeType="1"/>
            </p:cNvSpPr>
            <p:nvPr/>
          </p:nvSpPr>
          <p:spPr bwMode="auto">
            <a:xfrm>
              <a:off x="768" y="355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6" name="Text Box 18"/>
          <p:cNvSpPr txBox="1">
            <a:spLocks noChangeArrowheads="1"/>
          </p:cNvSpPr>
          <p:nvPr/>
        </p:nvSpPr>
        <p:spPr bwMode="auto">
          <a:xfrm>
            <a:off x="3581400" y="609600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B</a:t>
            </a:r>
          </a:p>
        </p:txBody>
      </p:sp>
      <p:sp>
        <p:nvSpPr>
          <p:cNvPr id="10247" name="Line 19"/>
          <p:cNvSpPr>
            <a:spLocks noChangeShapeType="1"/>
          </p:cNvSpPr>
          <p:nvPr/>
        </p:nvSpPr>
        <p:spPr bwMode="auto">
          <a:xfrm>
            <a:off x="3597275" y="2514600"/>
            <a:ext cx="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1407</Words>
  <Application>Microsoft Office PowerPoint</Application>
  <PresentationFormat>On-screen Show (4:3)</PresentationFormat>
  <Paragraphs>215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63</cp:revision>
  <dcterms:created xsi:type="dcterms:W3CDTF">2003-10-15T03:35:38Z</dcterms:created>
  <dcterms:modified xsi:type="dcterms:W3CDTF">2017-02-16T23:21:41Z</dcterms:modified>
</cp:coreProperties>
</file>