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93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5" r:id="rId30"/>
    <p:sldId id="283" r:id="rId31"/>
    <p:sldId id="284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934" y="-10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02CAE-7024-41AD-BDB4-B11E92E8F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7516-F54A-45D0-9E8C-5F40C17A3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774C-C304-4BA0-A118-6CE83E85C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70470-C2AC-4C6E-B3FA-AF91594F4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278A2-2CA1-4DA4-9515-C567C9A40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AE01D-1F4D-4097-836A-CBDA55307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1B73-F921-4F31-98DD-5CE10E134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9E996-D751-4F94-9C2A-50A6818F9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D8A98-9F8B-4EA8-87EB-C33DD3CF1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7FED-C30E-4721-B758-E03B69B88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561D-779A-4210-B142-F76CFC4CA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F1EA9D-8C8C-474F-A7C0-099EC7F7CF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219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5240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828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981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3716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6764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11430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1336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2098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9906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38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295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2954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38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2954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2192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29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rot="5400000">
            <a:off x="2934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rot="5400000">
            <a:off x="3123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5400000">
            <a:off x="3123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rot="5400000">
            <a:off x="2934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rot="5400000">
            <a:off x="2934494" y="3847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rot="5400000">
            <a:off x="3123406" y="3810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rot="5400000">
            <a:off x="3123406" y="39631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rot="5400000">
            <a:off x="2934494" y="4304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5400000">
            <a:off x="3352800" y="76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5400000">
            <a:off x="3352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 flipH="1">
            <a:off x="3352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rot="5400000" flipH="1">
            <a:off x="3352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rot="5400000" flipH="1">
            <a:off x="3467100" y="72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rot="5400000">
            <a:off x="34671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rot="5400000">
            <a:off x="3353594" y="1904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rot="5400000">
            <a:off x="3353594" y="68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410200" y="735013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410200" y="149701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 V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62600" y="24114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562600" y="34020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0" name="Line 66"/>
          <p:cNvSpPr>
            <a:spLocks noChangeShapeType="1"/>
          </p:cNvSpPr>
          <p:nvPr/>
        </p:nvSpPr>
        <p:spPr bwMode="auto">
          <a:xfrm rot="5400000">
            <a:off x="5067300" y="17907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1" name="Line 67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2" name="Line 68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3" name="Line 69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4" name="Line 70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5" name="Line 71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6" name="Line 72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7" name="Line 73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8" name="Line 74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79" name="Line 75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0" name="Line 76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1" name="Line 77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2" name="Line 78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4" name="Line 80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5" name="Rectangle 8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87" name="Text Box 83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88" name="Text Box 84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89" name="Text Box 85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90" name="Text Box 86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91" name="Text Box 87"/>
          <p:cNvSpPr txBox="1">
            <a:spLocks noChangeArrowheads="1"/>
          </p:cNvSpPr>
          <p:nvPr/>
        </p:nvSpPr>
        <p:spPr bwMode="auto">
          <a:xfrm>
            <a:off x="4191000" y="5257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7194" name="Text Box 90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7195" name="Text Box 91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7196" name="Text Box 92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7197" name="Text Box 9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7198" name="Text Box 94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7199" name="Line 9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0" name="Line 9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1" name="Line 9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2" name="Line 9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203" name="Line 9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8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4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5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6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7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8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0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2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3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4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5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7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2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3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 rot="5400000">
            <a:off x="5067300" y="17907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8" name="Line 60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09" name="Line 61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0" name="Line 62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1" name="Line 63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2" name="Line 64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3" name="Line 65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4" name="Line 66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6" name="Line 68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8" name="Line 70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3321" name="Text Box 73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4" name="Text Box 76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6" name="Text Box 78"/>
          <p:cNvSpPr txBox="1">
            <a:spLocks noChangeArrowheads="1"/>
          </p:cNvSpPr>
          <p:nvPr/>
        </p:nvSpPr>
        <p:spPr bwMode="auto">
          <a:xfrm>
            <a:off x="4191000" y="5257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3327" name="Text Box 79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3328" name="Text Box 80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53329" name="Text Box 81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3330" name="Text Box 82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3332" name="Line 84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33" name="Line 85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34" name="Line 86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35" name="Line 87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36" name="Line 88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337" name="Oval 89"/>
          <p:cNvSpPr>
            <a:spLocks noChangeArrowheads="1"/>
          </p:cNvSpPr>
          <p:nvPr/>
        </p:nvSpPr>
        <p:spPr bwMode="auto">
          <a:xfrm>
            <a:off x="2895600" y="381000"/>
            <a:ext cx="3429000" cy="579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0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97" name="Line 69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200" name="Rectangle 72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8201" name="Text Box 73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203" name="Text Box 75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204" name="Text Box 76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205" name="Text Box 77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8207" name="Text Box 79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8208" name="Text Box 80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8209" name="Text Box 81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8212" name="Line 84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13" name="Line 85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14" name="Line 86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15" name="Line 87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216" name="Line 88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9" name="Line 57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9220" name="Text Box 68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9221" name="Line 69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2" name="Line 70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3" name="Line 71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4" name="Line 72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5" name="Line 73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9" name="Freeform 77"/>
          <p:cNvSpPr>
            <a:spLocks/>
          </p:cNvSpPr>
          <p:nvPr/>
        </p:nvSpPr>
        <p:spPr bwMode="auto">
          <a:xfrm>
            <a:off x="152400" y="304800"/>
            <a:ext cx="2070100" cy="5410200"/>
          </a:xfrm>
          <a:custGeom>
            <a:avLst/>
            <a:gdLst/>
            <a:ahLst/>
            <a:cxnLst>
              <a:cxn ang="0">
                <a:pos x="1248" y="288"/>
              </a:cxn>
              <a:cxn ang="0">
                <a:pos x="1248" y="96"/>
              </a:cxn>
              <a:cxn ang="0">
                <a:pos x="1152" y="48"/>
              </a:cxn>
              <a:cxn ang="0">
                <a:pos x="912" y="48"/>
              </a:cxn>
              <a:cxn ang="0">
                <a:pos x="624" y="0"/>
              </a:cxn>
              <a:cxn ang="0">
                <a:pos x="240" y="48"/>
              </a:cxn>
              <a:cxn ang="0">
                <a:pos x="144" y="96"/>
              </a:cxn>
              <a:cxn ang="0">
                <a:pos x="48" y="576"/>
              </a:cxn>
              <a:cxn ang="0">
                <a:pos x="0" y="1344"/>
              </a:cxn>
              <a:cxn ang="0">
                <a:pos x="48" y="2928"/>
              </a:cxn>
              <a:cxn ang="0">
                <a:pos x="192" y="3168"/>
              </a:cxn>
              <a:cxn ang="0">
                <a:pos x="672" y="3216"/>
              </a:cxn>
              <a:cxn ang="0">
                <a:pos x="1152" y="3168"/>
              </a:cxn>
              <a:cxn ang="0">
                <a:pos x="1248" y="2640"/>
              </a:cxn>
              <a:cxn ang="0">
                <a:pos x="816" y="2448"/>
              </a:cxn>
              <a:cxn ang="0">
                <a:pos x="576" y="2112"/>
              </a:cxn>
              <a:cxn ang="0">
                <a:pos x="624" y="1344"/>
              </a:cxn>
              <a:cxn ang="0">
                <a:pos x="624" y="816"/>
              </a:cxn>
              <a:cxn ang="0">
                <a:pos x="1008" y="576"/>
              </a:cxn>
              <a:cxn ang="0">
                <a:pos x="1248" y="288"/>
              </a:cxn>
            </a:cxnLst>
            <a:rect l="0" t="0" r="r" b="b"/>
            <a:pathLst>
              <a:path w="1304" h="3264">
                <a:moveTo>
                  <a:pt x="1248" y="288"/>
                </a:moveTo>
                <a:cubicBezTo>
                  <a:pt x="1288" y="208"/>
                  <a:pt x="1264" y="136"/>
                  <a:pt x="1248" y="96"/>
                </a:cubicBezTo>
                <a:cubicBezTo>
                  <a:pt x="1232" y="56"/>
                  <a:pt x="1208" y="56"/>
                  <a:pt x="1152" y="48"/>
                </a:cubicBezTo>
                <a:cubicBezTo>
                  <a:pt x="1096" y="40"/>
                  <a:pt x="1000" y="56"/>
                  <a:pt x="912" y="48"/>
                </a:cubicBezTo>
                <a:cubicBezTo>
                  <a:pt x="824" y="40"/>
                  <a:pt x="736" y="0"/>
                  <a:pt x="624" y="0"/>
                </a:cubicBezTo>
                <a:cubicBezTo>
                  <a:pt x="512" y="0"/>
                  <a:pt x="320" y="32"/>
                  <a:pt x="240" y="48"/>
                </a:cubicBezTo>
                <a:cubicBezTo>
                  <a:pt x="160" y="64"/>
                  <a:pt x="176" y="8"/>
                  <a:pt x="144" y="96"/>
                </a:cubicBezTo>
                <a:cubicBezTo>
                  <a:pt x="112" y="184"/>
                  <a:pt x="72" y="368"/>
                  <a:pt x="48" y="576"/>
                </a:cubicBezTo>
                <a:cubicBezTo>
                  <a:pt x="24" y="784"/>
                  <a:pt x="0" y="952"/>
                  <a:pt x="0" y="1344"/>
                </a:cubicBezTo>
                <a:cubicBezTo>
                  <a:pt x="0" y="1736"/>
                  <a:pt x="16" y="2624"/>
                  <a:pt x="48" y="2928"/>
                </a:cubicBezTo>
                <a:cubicBezTo>
                  <a:pt x="80" y="3232"/>
                  <a:pt x="88" y="3120"/>
                  <a:pt x="192" y="3168"/>
                </a:cubicBezTo>
                <a:cubicBezTo>
                  <a:pt x="296" y="3216"/>
                  <a:pt x="512" y="3216"/>
                  <a:pt x="672" y="3216"/>
                </a:cubicBezTo>
                <a:cubicBezTo>
                  <a:pt x="832" y="3216"/>
                  <a:pt x="1056" y="3264"/>
                  <a:pt x="1152" y="3168"/>
                </a:cubicBezTo>
                <a:cubicBezTo>
                  <a:pt x="1248" y="3072"/>
                  <a:pt x="1304" y="2760"/>
                  <a:pt x="1248" y="2640"/>
                </a:cubicBezTo>
                <a:cubicBezTo>
                  <a:pt x="1192" y="2520"/>
                  <a:pt x="928" y="2536"/>
                  <a:pt x="816" y="2448"/>
                </a:cubicBezTo>
                <a:cubicBezTo>
                  <a:pt x="704" y="2360"/>
                  <a:pt x="608" y="2296"/>
                  <a:pt x="576" y="2112"/>
                </a:cubicBezTo>
                <a:cubicBezTo>
                  <a:pt x="544" y="1928"/>
                  <a:pt x="616" y="1560"/>
                  <a:pt x="624" y="1344"/>
                </a:cubicBezTo>
                <a:cubicBezTo>
                  <a:pt x="632" y="1128"/>
                  <a:pt x="560" y="944"/>
                  <a:pt x="624" y="816"/>
                </a:cubicBezTo>
                <a:cubicBezTo>
                  <a:pt x="688" y="688"/>
                  <a:pt x="904" y="656"/>
                  <a:pt x="1008" y="576"/>
                </a:cubicBezTo>
                <a:cubicBezTo>
                  <a:pt x="1112" y="496"/>
                  <a:pt x="1208" y="368"/>
                  <a:pt x="1248" y="28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1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3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4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5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1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3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4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5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8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29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0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1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2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3" name="Line 57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34" name="Rectangle 58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0236" name="Text Box 60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37" name="Text Box 61"/>
          <p:cNvSpPr txBox="1">
            <a:spLocks noChangeArrowheads="1"/>
          </p:cNvSpPr>
          <p:nvPr/>
        </p:nvSpPr>
        <p:spPr bwMode="auto">
          <a:xfrm>
            <a:off x="762000" y="2362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39" name="Text Box 63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0240" name="Text Box 6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0248" name="Line 72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49" name="Line 73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762000" y="2362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Oval 50"/>
          <p:cNvSpPr>
            <a:spLocks noChangeArrowheads="1"/>
          </p:cNvSpPr>
          <p:nvPr/>
        </p:nvSpPr>
        <p:spPr bwMode="auto">
          <a:xfrm>
            <a:off x="228600" y="685800"/>
            <a:ext cx="2438400" cy="441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0" name="Line 3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1" name="Line 3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2" name="Line 3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3" name="Line 3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4953000" y="381000"/>
            <a:ext cx="388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this last series circuit: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4953000" y="3810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5.4178 + 4 = 9.4178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4876800" y="381000"/>
            <a:ext cx="411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5.4178 + 4 = 9.4178</a:t>
            </a:r>
          </a:p>
          <a:p>
            <a:pPr algn="l"/>
            <a:endParaRPr lang="en-US"/>
          </a:p>
          <a:p>
            <a:pPr algn="l"/>
            <a:r>
              <a:rPr lang="en-US"/>
              <a:t>I = V/R = 17/9.4178 = 1.8051A</a:t>
            </a:r>
          </a:p>
          <a:p>
            <a:pPr algn="l"/>
            <a:r>
              <a:rPr lang="en-US"/>
              <a:t>(This is the reading on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/>
              <a:t>)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56356" name="Line 36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876800" y="381000"/>
            <a:ext cx="4114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5.4178 + 4 = 9.4178</a:t>
            </a:r>
          </a:p>
          <a:p>
            <a:pPr algn="l"/>
            <a:endParaRPr lang="en-US"/>
          </a:p>
          <a:p>
            <a:pPr algn="l"/>
            <a:r>
              <a:rPr lang="en-US"/>
              <a:t>I = V/R = 17/9.4178 = 1.8051A</a:t>
            </a:r>
          </a:p>
          <a:p>
            <a:pPr algn="l"/>
            <a:r>
              <a:rPr lang="en-US"/>
              <a:t>(This is the reading on </a:t>
            </a:r>
            <a:r>
              <a:rPr lang="en-US" sz="2000"/>
              <a:t>A</a:t>
            </a:r>
            <a:r>
              <a:rPr lang="en-US" sz="2000" baseline="-25000"/>
              <a:t>3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/>
              <a:t>Picking off voltages: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= 1.8051*5.4178 = 9.7796 V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4</a:t>
            </a:r>
            <a:r>
              <a:rPr lang="en-US" sz="2000" baseline="-25000">
                <a:cs typeface="Times New Roman" charset="0"/>
              </a:rPr>
              <a:t>Ω</a:t>
            </a:r>
            <a:r>
              <a:rPr lang="en-US"/>
              <a:t> = 1.8051*4 = 7.2204 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0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2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5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2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3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2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3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4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 rot="5400000">
            <a:off x="5791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 rot="5400000">
            <a:off x="5791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1" name="Line 69"/>
          <p:cNvSpPr>
            <a:spLocks noChangeShapeType="1"/>
          </p:cNvSpPr>
          <p:nvPr/>
        </p:nvSpPr>
        <p:spPr bwMode="auto">
          <a:xfrm rot="5400000">
            <a:off x="57912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2" name="Line 70"/>
          <p:cNvSpPr>
            <a:spLocks noChangeShapeType="1"/>
          </p:cNvSpPr>
          <p:nvPr/>
        </p:nvSpPr>
        <p:spPr bwMode="auto">
          <a:xfrm rot="5400000" flipH="1">
            <a:off x="57912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 rot="5400000" flipH="1">
            <a:off x="5791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4" name="Line 72"/>
          <p:cNvSpPr>
            <a:spLocks noChangeShapeType="1"/>
          </p:cNvSpPr>
          <p:nvPr/>
        </p:nvSpPr>
        <p:spPr bwMode="auto">
          <a:xfrm rot="5400000" flipH="1">
            <a:off x="5791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5" name="Line 73"/>
          <p:cNvSpPr>
            <a:spLocks noChangeShapeType="1"/>
          </p:cNvSpPr>
          <p:nvPr/>
        </p:nvSpPr>
        <p:spPr bwMode="auto">
          <a:xfrm rot="5400000" flipH="1">
            <a:off x="5905500" y="3848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6" name="Line 74"/>
          <p:cNvSpPr>
            <a:spLocks noChangeShapeType="1"/>
          </p:cNvSpPr>
          <p:nvPr/>
        </p:nvSpPr>
        <p:spPr bwMode="auto">
          <a:xfrm rot="5400000">
            <a:off x="5905500" y="4838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 rot="5400000">
            <a:off x="51816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89" name="Line 77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0" name="Line 78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1" name="Line 79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2" name="Line 80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3" name="Line 81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4" name="Line 82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5" name="Line 83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2" name="Line 90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6" name="Line 94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7" name="Line 95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8" name="Line 96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09" name="Line 97"/>
          <p:cNvSpPr>
            <a:spLocks noChangeShapeType="1"/>
          </p:cNvSpPr>
          <p:nvPr/>
        </p:nvSpPr>
        <p:spPr bwMode="auto">
          <a:xfrm>
            <a:off x="4343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0" name="Line 98"/>
          <p:cNvSpPr>
            <a:spLocks noChangeShapeType="1"/>
          </p:cNvSpPr>
          <p:nvPr/>
        </p:nvSpPr>
        <p:spPr bwMode="auto">
          <a:xfrm>
            <a:off x="4648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1" name="Line 99"/>
          <p:cNvSpPr>
            <a:spLocks noChangeShapeType="1"/>
          </p:cNvSpPr>
          <p:nvPr/>
        </p:nvSpPr>
        <p:spPr bwMode="auto">
          <a:xfrm>
            <a:off x="495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2" name="Line 100"/>
          <p:cNvSpPr>
            <a:spLocks noChangeShapeType="1"/>
          </p:cNvSpPr>
          <p:nvPr/>
        </p:nvSpPr>
        <p:spPr bwMode="auto">
          <a:xfrm flipH="1">
            <a:off x="510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3" name="Line 101"/>
          <p:cNvSpPr>
            <a:spLocks noChangeShapeType="1"/>
          </p:cNvSpPr>
          <p:nvPr/>
        </p:nvSpPr>
        <p:spPr bwMode="auto">
          <a:xfrm flipH="1">
            <a:off x="4495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4" name="Line 102"/>
          <p:cNvSpPr>
            <a:spLocks noChangeShapeType="1"/>
          </p:cNvSpPr>
          <p:nvPr/>
        </p:nvSpPr>
        <p:spPr bwMode="auto">
          <a:xfrm flipH="1">
            <a:off x="480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5" name="Line 103"/>
          <p:cNvSpPr>
            <a:spLocks noChangeShapeType="1"/>
          </p:cNvSpPr>
          <p:nvPr/>
        </p:nvSpPr>
        <p:spPr bwMode="auto">
          <a:xfrm flipH="1">
            <a:off x="42672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6" name="Line 104"/>
          <p:cNvSpPr>
            <a:spLocks noChangeShapeType="1"/>
          </p:cNvSpPr>
          <p:nvPr/>
        </p:nvSpPr>
        <p:spPr bwMode="auto">
          <a:xfrm>
            <a:off x="52578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7" name="Line 105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18" name="Line 106"/>
          <p:cNvSpPr>
            <a:spLocks noChangeShapeType="1"/>
          </p:cNvSpPr>
          <p:nvPr/>
        </p:nvSpPr>
        <p:spPr bwMode="auto">
          <a:xfrm>
            <a:off x="3581400" y="9906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020" name="Rectangle 108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39021" name="Text Box 109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2" name="Text Box 110"/>
          <p:cNvSpPr txBox="1">
            <a:spLocks noChangeArrowheads="1"/>
          </p:cNvSpPr>
          <p:nvPr/>
        </p:nvSpPr>
        <p:spPr bwMode="auto">
          <a:xfrm>
            <a:off x="44958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3" name="Text Box 111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4" name="Text Box 112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5" name="Text Box 113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6" name="Text Box 114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7" name="Text Box 115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8" name="Text Box 116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29" name="Text Box 117"/>
          <p:cNvSpPr txBox="1">
            <a:spLocks noChangeArrowheads="1"/>
          </p:cNvSpPr>
          <p:nvPr/>
        </p:nvSpPr>
        <p:spPr bwMode="auto">
          <a:xfrm>
            <a:off x="5181600" y="4038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30" name="Text Box 118"/>
          <p:cNvSpPr txBox="1">
            <a:spLocks noChangeArrowheads="1"/>
          </p:cNvSpPr>
          <p:nvPr/>
        </p:nvSpPr>
        <p:spPr bwMode="auto">
          <a:xfrm>
            <a:off x="5334000" y="152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9031" name="Text Box 119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39032" name="Text Box 120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39034" name="Text Box 122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39035" name="Text Box 12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39037" name="Text Box 125"/>
          <p:cNvSpPr txBox="1">
            <a:spLocks noChangeArrowheads="1"/>
          </p:cNvSpPr>
          <p:nvPr/>
        </p:nvSpPr>
        <p:spPr bwMode="auto">
          <a:xfrm>
            <a:off x="48768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39039" name="Line 127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0" name="Line 128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1" name="Line 129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3" name="Line 131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4" name="Line 132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5" name="Line 133"/>
          <p:cNvSpPr>
            <a:spLocks noChangeShapeType="1"/>
          </p:cNvSpPr>
          <p:nvPr/>
        </p:nvSpPr>
        <p:spPr bwMode="auto">
          <a:xfrm>
            <a:off x="5029200" y="25908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6" name="Line 134"/>
          <p:cNvSpPr>
            <a:spLocks noChangeShapeType="1"/>
          </p:cNvSpPr>
          <p:nvPr/>
        </p:nvSpPr>
        <p:spPr bwMode="auto">
          <a:xfrm flipV="1">
            <a:off x="5029200" y="9906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47" name="Rectangle 13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grpSp>
        <p:nvGrpSpPr>
          <p:cNvPr id="39051" name="Group 139"/>
          <p:cNvGrpSpPr>
            <a:grpSpLocks/>
          </p:cNvGrpSpPr>
          <p:nvPr/>
        </p:nvGrpSpPr>
        <p:grpSpPr bwMode="auto">
          <a:xfrm>
            <a:off x="333375" y="3505200"/>
            <a:ext cx="555625" cy="533400"/>
            <a:chOff x="4176" y="2352"/>
            <a:chExt cx="350" cy="336"/>
          </a:xfrm>
        </p:grpSpPr>
        <p:sp>
          <p:nvSpPr>
            <p:cNvPr id="39048" name="Oval 136"/>
            <p:cNvSpPr>
              <a:spLocks noChangeArrowheads="1"/>
            </p:cNvSpPr>
            <p:nvPr/>
          </p:nvSpPr>
          <p:spPr bwMode="auto">
            <a:xfrm>
              <a:off x="4176" y="235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33" name="Text Box 121"/>
            <p:cNvSpPr txBox="1">
              <a:spLocks noChangeArrowheads="1"/>
            </p:cNvSpPr>
            <p:nvPr/>
          </p:nvSpPr>
          <p:spPr bwMode="auto">
            <a:xfrm>
              <a:off x="4242" y="2388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/>
                <a:t>A</a:t>
              </a:r>
              <a:r>
                <a:rPr lang="en-US" sz="2000" baseline="-25000"/>
                <a:t>1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5" name="Rectangle 41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4876800" y="3810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subcircuit on the left: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75810" name="Text Box 34"/>
          <p:cNvSpPr txBox="1">
            <a:spLocks noChangeArrowheads="1"/>
          </p:cNvSpPr>
          <p:nvPr/>
        </p:nvSpPr>
        <p:spPr bwMode="auto">
          <a:xfrm>
            <a:off x="762000" y="2362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5811" name="Text Box 35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75813" name="Text Box 37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762000" y="2362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876800" y="3810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current through the </a:t>
            </a:r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is just V/R = 7.2204/6 = 1.2034A</a:t>
            </a:r>
          </a:p>
          <a:p>
            <a:pPr algn="l"/>
            <a:r>
              <a:rPr lang="en-US"/>
              <a:t>Which is the reading on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20574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62000" y="2362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4495800" y="457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This leaves: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6" name="Line 44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7" name="Line 45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8" name="Line 46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39" name="Line 47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0" name="Line 48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1" name="Line 49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2" name="Line 50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3" name="Line 51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4" name="Line 52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5" name="Line 53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6" name="Line 54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7" name="Line 55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8" name="Line 56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9" name="Line 57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50" name="Line 58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2" name="Line 60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3" name="Line 61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4" name="Line 62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5" name="Line 63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6" name="Line 64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7" name="Line 65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8" name="Line 66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9" name="Line 67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60" name="Text Box 68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9461" name="Text Box 69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9462" name="Text Box 70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59463" name="Text Box 71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59464" name="Text Box 72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59465" name="Line 73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6" name="Line 74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7" name="Line 75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68" name="Text Box 76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really:</a:t>
            </a:r>
          </a:p>
        </p:txBody>
      </p:sp>
      <p:sp>
        <p:nvSpPr>
          <p:cNvPr id="59469" name="Line 77"/>
          <p:cNvSpPr>
            <a:spLocks noChangeShapeType="1"/>
          </p:cNvSpPr>
          <p:nvPr/>
        </p:nvSpPr>
        <p:spPr bwMode="auto">
          <a:xfrm flipH="1">
            <a:off x="20574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4" name="Line 24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5" name="Line 25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6" name="Line 26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8" name="Line 28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0" name="Line 30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4" name="Line 34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6" name="Line 36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61484" name="Line 44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4876800" y="381000"/>
            <a:ext cx="411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(series)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 + 3 + 4 = 12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</p:txBody>
      </p:sp>
      <p:sp>
        <p:nvSpPr>
          <p:cNvPr id="61488" name="Line 48"/>
          <p:cNvSpPr>
            <a:spLocks noChangeShapeType="1"/>
          </p:cNvSpPr>
          <p:nvPr/>
        </p:nvSpPr>
        <p:spPr bwMode="auto">
          <a:xfrm flipH="1">
            <a:off x="20574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4" name="Line 30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2" name="Line 38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62508" name="Line 44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09" name="Line 45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0" name="Line 46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4876800" y="381000"/>
            <a:ext cx="4114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(series)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 + 3 + 4 = 12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I = 7.2204/12 = .6017A</a:t>
            </a:r>
          </a:p>
          <a:p>
            <a:pPr algn="l"/>
            <a:r>
              <a:rPr lang="en-US"/>
              <a:t>Which is 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 </a:t>
            </a:r>
          </a:p>
        </p:txBody>
      </p:sp>
      <p:sp>
        <p:nvSpPr>
          <p:cNvPr id="62512" name="Line 48"/>
          <p:cNvSpPr>
            <a:spLocks noChangeShapeType="1"/>
          </p:cNvSpPr>
          <p:nvPr/>
        </p:nvSpPr>
        <p:spPr bwMode="auto">
          <a:xfrm flipH="1">
            <a:off x="20574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rot="5400000">
            <a:off x="28956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063750" y="228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7.2204 V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6" name="Line 28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8" name="Line 30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0" name="Line 32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2" name="Line 34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3" name="Line 35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5" name="Line 37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63532" name="Line 44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3" name="Line 45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876800" y="381000"/>
            <a:ext cx="4114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(series)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5 + 3 + 4 = 12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/>
              <a:t>I = 7.2204/12 = .6017A</a:t>
            </a:r>
          </a:p>
          <a:p>
            <a:pPr algn="l"/>
            <a:r>
              <a:rPr lang="en-US"/>
              <a:t>Which is 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  <a:r>
              <a:rPr lang="en-US"/>
              <a:t> = IR = .6017*3 = 1.8051V</a:t>
            </a:r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 flipH="1">
            <a:off x="20574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8" name="Line 2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39" name="Line 2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0" name="Line 2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1" name="Line 2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2" name="Line 3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4876800" y="3810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 let’s look at the right subcircuit: </a:t>
            </a:r>
          </a:p>
        </p:txBody>
      </p:sp>
      <p:sp>
        <p:nvSpPr>
          <p:cNvPr id="64552" name="Oval 40"/>
          <p:cNvSpPr>
            <a:spLocks noChangeArrowheads="1"/>
          </p:cNvSpPr>
          <p:nvPr/>
        </p:nvSpPr>
        <p:spPr bwMode="auto">
          <a:xfrm>
            <a:off x="2971800" y="838200"/>
            <a:ext cx="1524000" cy="266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>
            <a:off x="609600" y="990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609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0" name="Line 26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1" name="Line 27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>
            <a:off x="22860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15" name="Rectangle 3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3810000" y="160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67619" name="Text Box 3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67620" name="Line 36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1" name="Line 37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4876800" y="381000"/>
            <a:ext cx="4114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 let’s look at the right subcircuit: </a:t>
            </a:r>
          </a:p>
          <a:p>
            <a:pPr algn="l"/>
            <a:r>
              <a:rPr lang="en-US"/>
              <a:t>(the 5.4178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resistor)</a:t>
            </a:r>
          </a:p>
          <a:p>
            <a:pPr algn="l"/>
            <a:endParaRPr lang="en-US"/>
          </a:p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= 1.8051*5.4178 = 9.7796 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3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8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9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0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 rot="5400000">
            <a:off x="5791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 rot="5400000">
            <a:off x="5791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5" name="Line 69"/>
          <p:cNvSpPr>
            <a:spLocks noChangeShapeType="1"/>
          </p:cNvSpPr>
          <p:nvPr/>
        </p:nvSpPr>
        <p:spPr bwMode="auto">
          <a:xfrm rot="5400000">
            <a:off x="57912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6" name="Line 70"/>
          <p:cNvSpPr>
            <a:spLocks noChangeShapeType="1"/>
          </p:cNvSpPr>
          <p:nvPr/>
        </p:nvSpPr>
        <p:spPr bwMode="auto">
          <a:xfrm rot="5400000" flipH="1">
            <a:off x="57912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7" name="Line 71"/>
          <p:cNvSpPr>
            <a:spLocks noChangeShapeType="1"/>
          </p:cNvSpPr>
          <p:nvPr/>
        </p:nvSpPr>
        <p:spPr bwMode="auto">
          <a:xfrm rot="5400000" flipH="1">
            <a:off x="5791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8" name="Line 72"/>
          <p:cNvSpPr>
            <a:spLocks noChangeShapeType="1"/>
          </p:cNvSpPr>
          <p:nvPr/>
        </p:nvSpPr>
        <p:spPr bwMode="auto">
          <a:xfrm rot="5400000" flipH="1">
            <a:off x="5791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09" name="Line 73"/>
          <p:cNvSpPr>
            <a:spLocks noChangeShapeType="1"/>
          </p:cNvSpPr>
          <p:nvPr/>
        </p:nvSpPr>
        <p:spPr bwMode="auto">
          <a:xfrm rot="5400000" flipH="1">
            <a:off x="5905500" y="3848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0" name="Line 74"/>
          <p:cNvSpPr>
            <a:spLocks noChangeShapeType="1"/>
          </p:cNvSpPr>
          <p:nvPr/>
        </p:nvSpPr>
        <p:spPr bwMode="auto">
          <a:xfrm rot="5400000">
            <a:off x="5905500" y="4838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1" name="Line 75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2" name="Line 76"/>
          <p:cNvSpPr>
            <a:spLocks noChangeShapeType="1"/>
          </p:cNvSpPr>
          <p:nvPr/>
        </p:nvSpPr>
        <p:spPr bwMode="auto">
          <a:xfrm rot="5400000">
            <a:off x="51816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3" name="Line 77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4" name="Line 78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6" name="Line 80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7" name="Line 81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8" name="Line 82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0" name="Line 84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1" name="Line 85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2" name="Line 86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3" name="Line 87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4" name="Line 88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5" name="Line 89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6" name="Line 90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7" name="Line 91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8" name="Line 92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29" name="Line 93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0" name="Line 94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1" name="Line 95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2" name="Line 96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3" name="Line 97"/>
          <p:cNvSpPr>
            <a:spLocks noChangeShapeType="1"/>
          </p:cNvSpPr>
          <p:nvPr/>
        </p:nvSpPr>
        <p:spPr bwMode="auto">
          <a:xfrm>
            <a:off x="4343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4" name="Line 98"/>
          <p:cNvSpPr>
            <a:spLocks noChangeShapeType="1"/>
          </p:cNvSpPr>
          <p:nvPr/>
        </p:nvSpPr>
        <p:spPr bwMode="auto">
          <a:xfrm>
            <a:off x="4648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5" name="Line 99"/>
          <p:cNvSpPr>
            <a:spLocks noChangeShapeType="1"/>
          </p:cNvSpPr>
          <p:nvPr/>
        </p:nvSpPr>
        <p:spPr bwMode="auto">
          <a:xfrm>
            <a:off x="495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6" name="Line 100"/>
          <p:cNvSpPr>
            <a:spLocks noChangeShapeType="1"/>
          </p:cNvSpPr>
          <p:nvPr/>
        </p:nvSpPr>
        <p:spPr bwMode="auto">
          <a:xfrm flipH="1">
            <a:off x="510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7" name="Line 101"/>
          <p:cNvSpPr>
            <a:spLocks noChangeShapeType="1"/>
          </p:cNvSpPr>
          <p:nvPr/>
        </p:nvSpPr>
        <p:spPr bwMode="auto">
          <a:xfrm flipH="1">
            <a:off x="4495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8" name="Line 102"/>
          <p:cNvSpPr>
            <a:spLocks noChangeShapeType="1"/>
          </p:cNvSpPr>
          <p:nvPr/>
        </p:nvSpPr>
        <p:spPr bwMode="auto">
          <a:xfrm flipH="1">
            <a:off x="480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39" name="Line 103"/>
          <p:cNvSpPr>
            <a:spLocks noChangeShapeType="1"/>
          </p:cNvSpPr>
          <p:nvPr/>
        </p:nvSpPr>
        <p:spPr bwMode="auto">
          <a:xfrm flipH="1">
            <a:off x="42672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40" name="Line 104"/>
          <p:cNvSpPr>
            <a:spLocks noChangeShapeType="1"/>
          </p:cNvSpPr>
          <p:nvPr/>
        </p:nvSpPr>
        <p:spPr bwMode="auto">
          <a:xfrm>
            <a:off x="52578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41" name="Line 105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42" name="Line 106"/>
          <p:cNvSpPr>
            <a:spLocks noChangeShapeType="1"/>
          </p:cNvSpPr>
          <p:nvPr/>
        </p:nvSpPr>
        <p:spPr bwMode="auto">
          <a:xfrm>
            <a:off x="3581400" y="9906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43" name="Rectangle 107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0044" name="Text Box 108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45" name="Text Box 109"/>
          <p:cNvSpPr txBox="1">
            <a:spLocks noChangeArrowheads="1"/>
          </p:cNvSpPr>
          <p:nvPr/>
        </p:nvSpPr>
        <p:spPr bwMode="auto">
          <a:xfrm>
            <a:off x="44958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46" name="Text Box 110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47" name="Text Box 111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48" name="Text Box 112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49" name="Text Box 113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50" name="Text Box 114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51" name="Text Box 115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52" name="Text Box 116"/>
          <p:cNvSpPr txBox="1">
            <a:spLocks noChangeArrowheads="1"/>
          </p:cNvSpPr>
          <p:nvPr/>
        </p:nvSpPr>
        <p:spPr bwMode="auto">
          <a:xfrm>
            <a:off x="5181600" y="4038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53" name="Text Box 117"/>
          <p:cNvSpPr txBox="1">
            <a:spLocks noChangeArrowheads="1"/>
          </p:cNvSpPr>
          <p:nvPr/>
        </p:nvSpPr>
        <p:spPr bwMode="auto">
          <a:xfrm>
            <a:off x="5334000" y="152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0054" name="Text Box 118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0055" name="Text Box 119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0056" name="Text Box 120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0057" name="Text Box 121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0058" name="Text Box 122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0059" name="Text Box 123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0060" name="Text Box 124"/>
          <p:cNvSpPr txBox="1">
            <a:spLocks noChangeArrowheads="1"/>
          </p:cNvSpPr>
          <p:nvPr/>
        </p:nvSpPr>
        <p:spPr bwMode="auto">
          <a:xfrm>
            <a:off x="48768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40061" name="Line 12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2" name="Line 12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3" name="Line 12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4" name="Line 12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5" name="Line 12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6" name="Line 130"/>
          <p:cNvSpPr>
            <a:spLocks noChangeShapeType="1"/>
          </p:cNvSpPr>
          <p:nvPr/>
        </p:nvSpPr>
        <p:spPr bwMode="auto">
          <a:xfrm>
            <a:off x="5029200" y="25908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7" name="Line 131"/>
          <p:cNvSpPr>
            <a:spLocks noChangeShapeType="1"/>
          </p:cNvSpPr>
          <p:nvPr/>
        </p:nvSpPr>
        <p:spPr bwMode="auto">
          <a:xfrm flipV="1">
            <a:off x="5029200" y="9906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68" name="Oval 132"/>
          <p:cNvSpPr>
            <a:spLocks noChangeArrowheads="1"/>
          </p:cNvSpPr>
          <p:nvPr/>
        </p:nvSpPr>
        <p:spPr bwMode="auto">
          <a:xfrm>
            <a:off x="3962400" y="304800"/>
            <a:ext cx="26670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838200" y="106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 it looks like this:</a:t>
            </a:r>
          </a:p>
        </p:txBody>
      </p:sp>
      <p:sp>
        <p:nvSpPr>
          <p:cNvPr id="65584" name="Line 48"/>
          <p:cNvSpPr>
            <a:spLocks noChangeShapeType="1"/>
          </p:cNvSpPr>
          <p:nvPr/>
        </p:nvSpPr>
        <p:spPr bwMode="auto">
          <a:xfrm flipH="1">
            <a:off x="381000" y="518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5" name="Line 4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6" name="Line 50"/>
          <p:cNvSpPr>
            <a:spLocks noChangeShapeType="1"/>
          </p:cNvSpPr>
          <p:nvPr/>
        </p:nvSpPr>
        <p:spPr bwMode="auto">
          <a:xfrm rot="5400000">
            <a:off x="17526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7" name="Line 51"/>
          <p:cNvSpPr>
            <a:spLocks noChangeShapeType="1"/>
          </p:cNvSpPr>
          <p:nvPr/>
        </p:nvSpPr>
        <p:spPr bwMode="auto">
          <a:xfrm rot="5400000">
            <a:off x="17526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8" name="Line 52"/>
          <p:cNvSpPr>
            <a:spLocks noChangeShapeType="1"/>
          </p:cNvSpPr>
          <p:nvPr/>
        </p:nvSpPr>
        <p:spPr bwMode="auto">
          <a:xfrm rot="5400000">
            <a:off x="17526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9" name="Line 53"/>
          <p:cNvSpPr>
            <a:spLocks noChangeShapeType="1"/>
          </p:cNvSpPr>
          <p:nvPr/>
        </p:nvSpPr>
        <p:spPr bwMode="auto">
          <a:xfrm rot="5400000" flipH="1">
            <a:off x="17526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0" name="Line 54"/>
          <p:cNvSpPr>
            <a:spLocks noChangeShapeType="1"/>
          </p:cNvSpPr>
          <p:nvPr/>
        </p:nvSpPr>
        <p:spPr bwMode="auto">
          <a:xfrm rot="5400000" flipH="1">
            <a:off x="17526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1" name="Line 55"/>
          <p:cNvSpPr>
            <a:spLocks noChangeShapeType="1"/>
          </p:cNvSpPr>
          <p:nvPr/>
        </p:nvSpPr>
        <p:spPr bwMode="auto">
          <a:xfrm rot="5400000" flipH="1">
            <a:off x="17526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2" name="Line 56"/>
          <p:cNvSpPr>
            <a:spLocks noChangeShapeType="1"/>
          </p:cNvSpPr>
          <p:nvPr/>
        </p:nvSpPr>
        <p:spPr bwMode="auto">
          <a:xfrm rot="5400000" flipH="1">
            <a:off x="18669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3" name="Line 57"/>
          <p:cNvSpPr>
            <a:spLocks noChangeShapeType="1"/>
          </p:cNvSpPr>
          <p:nvPr/>
        </p:nvSpPr>
        <p:spPr bwMode="auto">
          <a:xfrm rot="5400000">
            <a:off x="18669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4" name="Line 58"/>
          <p:cNvSpPr>
            <a:spLocks noChangeShapeType="1"/>
          </p:cNvSpPr>
          <p:nvPr/>
        </p:nvSpPr>
        <p:spPr bwMode="auto">
          <a:xfrm rot="5400000">
            <a:off x="4579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5" name="Line 59"/>
          <p:cNvSpPr>
            <a:spLocks noChangeShapeType="1"/>
          </p:cNvSpPr>
          <p:nvPr/>
        </p:nvSpPr>
        <p:spPr bwMode="auto">
          <a:xfrm rot="5400000">
            <a:off x="16764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96" name="Text Box 60"/>
          <p:cNvSpPr txBox="1">
            <a:spLocks noChangeArrowheads="1"/>
          </p:cNvSpPr>
          <p:nvPr/>
        </p:nvSpPr>
        <p:spPr bwMode="auto">
          <a:xfrm>
            <a:off x="2057400" y="16764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5.4178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</a:t>
            </a: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7" name="Line 27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0" name="Line 30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3" name="Line 33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5" name="Line 35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6" name="Line 36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7" name="Line 37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 rot="5400000">
            <a:off x="4114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 rot="5400000">
            <a:off x="4114800" y="4267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 rot="5400000">
            <a:off x="4114800" y="457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 rot="5400000" flipH="1">
            <a:off x="4114800" y="472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 rot="5400000" flipH="1">
            <a:off x="41148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6" name="Line 46"/>
          <p:cNvSpPr>
            <a:spLocks noChangeShapeType="1"/>
          </p:cNvSpPr>
          <p:nvPr/>
        </p:nvSpPr>
        <p:spPr bwMode="auto">
          <a:xfrm rot="5400000" flipH="1">
            <a:off x="4114800" y="4419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 rot="5400000" flipH="1">
            <a:off x="4229100" y="3924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 rot="5400000">
            <a:off x="4229100" y="4914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9" name="Line 49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0" name="Line 50"/>
          <p:cNvSpPr>
            <a:spLocks noChangeShapeType="1"/>
          </p:cNvSpPr>
          <p:nvPr/>
        </p:nvSpPr>
        <p:spPr bwMode="auto">
          <a:xfrm rot="5400000">
            <a:off x="35052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6" name="Line 56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7" name="Line 57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8" name="Line 58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0" name="Line 60"/>
          <p:cNvSpPr>
            <a:spLocks noChangeShapeType="1"/>
          </p:cNvSpPr>
          <p:nvPr/>
        </p:nvSpPr>
        <p:spPr bwMode="auto">
          <a:xfrm>
            <a:off x="2514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1" name="Line 61"/>
          <p:cNvSpPr>
            <a:spLocks noChangeShapeType="1"/>
          </p:cNvSpPr>
          <p:nvPr/>
        </p:nvSpPr>
        <p:spPr bwMode="auto">
          <a:xfrm>
            <a:off x="28194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3124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 flipH="1">
            <a:off x="32766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 flipH="1">
            <a:off x="26670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 flipH="1">
            <a:off x="29718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6" name="Line 66"/>
          <p:cNvSpPr>
            <a:spLocks noChangeShapeType="1"/>
          </p:cNvSpPr>
          <p:nvPr/>
        </p:nvSpPr>
        <p:spPr bwMode="auto">
          <a:xfrm flipH="1">
            <a:off x="2438400" y="3581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7" name="Line 67"/>
          <p:cNvSpPr>
            <a:spLocks noChangeShapeType="1"/>
          </p:cNvSpPr>
          <p:nvPr/>
        </p:nvSpPr>
        <p:spPr bwMode="auto">
          <a:xfrm>
            <a:off x="3429000" y="3581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35052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9" name="Line 69"/>
          <p:cNvSpPr>
            <a:spLocks noChangeShapeType="1"/>
          </p:cNvSpPr>
          <p:nvPr/>
        </p:nvSpPr>
        <p:spPr bwMode="auto">
          <a:xfrm>
            <a:off x="1905000" y="3733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0" name="Line 70"/>
          <p:cNvSpPr>
            <a:spLocks noChangeShapeType="1"/>
          </p:cNvSpPr>
          <p:nvPr/>
        </p:nvSpPr>
        <p:spPr bwMode="auto">
          <a:xfrm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1" name="Line 71"/>
          <p:cNvSpPr>
            <a:spLocks noChangeShapeType="1"/>
          </p:cNvSpPr>
          <p:nvPr/>
        </p:nvSpPr>
        <p:spPr bwMode="auto">
          <a:xfrm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2" name="Line 72"/>
          <p:cNvSpPr>
            <a:spLocks noChangeShapeType="1"/>
          </p:cNvSpPr>
          <p:nvPr/>
        </p:nvSpPr>
        <p:spPr bwMode="auto">
          <a:xfrm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3" name="Line 73"/>
          <p:cNvSpPr>
            <a:spLocks noChangeShapeType="1"/>
          </p:cNvSpPr>
          <p:nvPr/>
        </p:nvSpPr>
        <p:spPr bwMode="auto">
          <a:xfrm flipH="1">
            <a:off x="3429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4" name="Line 74"/>
          <p:cNvSpPr>
            <a:spLocks noChangeShapeType="1"/>
          </p:cNvSpPr>
          <p:nvPr/>
        </p:nvSpPr>
        <p:spPr bwMode="auto">
          <a:xfrm flipH="1"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5" name="Line 75"/>
          <p:cNvSpPr>
            <a:spLocks noChangeShapeType="1"/>
          </p:cNvSpPr>
          <p:nvPr/>
        </p:nvSpPr>
        <p:spPr bwMode="auto">
          <a:xfrm flipH="1"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6" name="Line 76"/>
          <p:cNvSpPr>
            <a:spLocks noChangeShapeType="1"/>
          </p:cNvSpPr>
          <p:nvPr/>
        </p:nvSpPr>
        <p:spPr bwMode="auto">
          <a:xfrm flipH="1">
            <a:off x="25908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7" name="Line 77"/>
          <p:cNvSpPr>
            <a:spLocks noChangeShapeType="1"/>
          </p:cNvSpPr>
          <p:nvPr/>
        </p:nvSpPr>
        <p:spPr bwMode="auto">
          <a:xfrm>
            <a:off x="3581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8" name="Line 78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9" name="Line 79"/>
          <p:cNvSpPr>
            <a:spLocks noChangeShapeType="1"/>
          </p:cNvSpPr>
          <p:nvPr/>
        </p:nvSpPr>
        <p:spPr bwMode="auto">
          <a:xfrm>
            <a:off x="1905000" y="1066800"/>
            <a:ext cx="685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40" name="Text Box 80"/>
          <p:cNvSpPr txBox="1">
            <a:spLocks noChangeArrowheads="1"/>
          </p:cNvSpPr>
          <p:nvPr/>
        </p:nvSpPr>
        <p:spPr bwMode="auto">
          <a:xfrm>
            <a:off x="28194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1" name="Text Box 81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2" name="Text Box 82"/>
          <p:cNvSpPr txBox="1">
            <a:spLocks noChangeArrowheads="1"/>
          </p:cNvSpPr>
          <p:nvPr/>
        </p:nvSpPr>
        <p:spPr bwMode="auto">
          <a:xfrm>
            <a:off x="2743200" y="30480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3" name="Text Box 83"/>
          <p:cNvSpPr txBox="1">
            <a:spLocks noChangeArrowheads="1"/>
          </p:cNvSpPr>
          <p:nvPr/>
        </p:nvSpPr>
        <p:spPr bwMode="auto">
          <a:xfrm>
            <a:off x="2514600" y="53340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4" name="Text Box 84"/>
          <p:cNvSpPr txBox="1">
            <a:spLocks noChangeArrowheads="1"/>
          </p:cNvSpPr>
          <p:nvPr/>
        </p:nvSpPr>
        <p:spPr bwMode="auto">
          <a:xfrm>
            <a:off x="3505200" y="4114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36576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6646" name="Text Box 86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66647" name="Text Box 87"/>
          <p:cNvSpPr txBox="1">
            <a:spLocks noChangeArrowheads="1"/>
          </p:cNvSpPr>
          <p:nvPr/>
        </p:nvSpPr>
        <p:spPr bwMode="auto">
          <a:xfrm>
            <a:off x="3200400" y="2362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66648" name="Line 88"/>
          <p:cNvSpPr>
            <a:spLocks noChangeShapeType="1"/>
          </p:cNvSpPr>
          <p:nvPr/>
        </p:nvSpPr>
        <p:spPr bwMode="auto">
          <a:xfrm>
            <a:off x="3352800" y="26670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49" name="Line 89"/>
          <p:cNvSpPr>
            <a:spLocks noChangeShapeType="1"/>
          </p:cNvSpPr>
          <p:nvPr/>
        </p:nvSpPr>
        <p:spPr bwMode="auto">
          <a:xfrm flipV="1">
            <a:off x="3352800" y="1066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</a:t>
            </a: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724" name="Line 116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25" name="Line 117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26" name="Line 118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27" name="Line 119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28" name="Line 120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29" name="Line 121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0" name="Line 122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1" name="Line 123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2" name="Line 124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3" name="Line 125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4" name="Line 126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5" name="Line 127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6" name="Line 128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7" name="Line 129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8" name="Line 130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39" name="Line 131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0" name="Line 132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1" name="Line 133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2" name="Line 134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3" name="Line 135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4" name="Line 136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5" name="Line 137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6" name="Line 138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7" name="Line 139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8" name="Line 140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49" name="Line 141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0" name="Line 142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1" name="Line 143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2" name="Line 144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3" name="Line 145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4" name="Line 146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5" name="Line 147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6" name="Line 148"/>
          <p:cNvSpPr>
            <a:spLocks noChangeShapeType="1"/>
          </p:cNvSpPr>
          <p:nvPr/>
        </p:nvSpPr>
        <p:spPr bwMode="auto">
          <a:xfrm>
            <a:off x="1905000" y="1066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757" name="Text Box 149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758" name="Text Box 150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759" name="Text Box 151"/>
          <p:cNvSpPr txBox="1">
            <a:spLocks noChangeArrowheads="1"/>
          </p:cNvSpPr>
          <p:nvPr/>
        </p:nvSpPr>
        <p:spPr bwMode="auto">
          <a:xfrm>
            <a:off x="3505200" y="16764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8760" name="Text Box 152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1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3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69679" name="Line 47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0" name="Line 48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1" name="Line 49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2" name="Line 50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3" name="Line 51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4" name="Line 52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5" name="Line 53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7" name="Line 55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8" name="Line 56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69690" name="Text Box 58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69691" name="Line 59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92" name="Line 60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right side which is a series circuit (ignore the 7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)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8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4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4" name="Line 48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5" name="Line 49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6" name="Line 50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7" name="Line 51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8" name="Line 52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9" name="Line 53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0" name="Line 54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1" name="Line 55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70714" name="Line 58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15" name="Line 59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right side which is a series circuit (ignore the 7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= 8+9+6.9696 = 23.9696</a:t>
            </a:r>
            <a:r>
              <a:rPr lang="en-US" sz="2000">
                <a:cs typeface="Times New Roman" charset="0"/>
              </a:rPr>
              <a:t>Ω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endParaRPr lang="en-US">
              <a:cs typeface="Times New Roman" charset="0"/>
            </a:endParaRPr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3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5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7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8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9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1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2" name="Text Box 42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71726" name="Line 46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7" name="Line 47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9" name="Line 49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0" name="Line 50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1" name="Line 51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2" name="Line 52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3" name="Line 53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4" name="Line 54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5" name="Line 55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6" name="Text Box 56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1737" name="Text Box 57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71738" name="Line 58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9" name="Line 59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right side which is a series circuit (ignore the 7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= 8+9+6.9696 = 23.9696</a:t>
            </a:r>
            <a:r>
              <a:rPr lang="en-US" sz="2000">
                <a:cs typeface="Times New Roman" charset="0"/>
              </a:rPr>
              <a:t>Ω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I = V/R = 9.7796/23.9696 = .408A which is the reading on </a:t>
            </a:r>
            <a:r>
              <a:rPr lang="en-US" sz="2000"/>
              <a:t>A</a:t>
            </a:r>
            <a:r>
              <a:rPr lang="en-US" sz="2000" baseline="-25000"/>
              <a:t>4</a:t>
            </a:r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 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6" name="Line 52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7" name="Line 53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8" name="Line 54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59" name="Line 55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60" name="Text Box 56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2761" name="Text Box 57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72762" name="Line 58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63" name="Line 59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right side which is a series circuit (ignore the 7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= 8+9+6.9696 = 23.9696</a:t>
            </a:r>
            <a:r>
              <a:rPr lang="en-US" sz="2000">
                <a:cs typeface="Times New Roman" charset="0"/>
              </a:rPr>
              <a:t>Ω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I = V/R = 9.7796/23.9696 = .408A which is the reading on </a:t>
            </a:r>
            <a:r>
              <a:rPr lang="en-US" sz="2000"/>
              <a:t>A</a:t>
            </a:r>
            <a:r>
              <a:rPr lang="en-US" sz="2000" baseline="-25000"/>
              <a:t>4</a:t>
            </a:r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 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And finally,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  <a:r>
              <a:rPr lang="en-US">
                <a:cs typeface="Times New Roman" charset="0"/>
              </a:rPr>
              <a:t>  = IR = .408*9 = 3.6720V</a:t>
            </a:r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2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6" name="Line 48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7" name="Line 49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8" name="Line 50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79" name="Line 51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0" name="Line 52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1" name="Line 53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2" name="Line 54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84" name="Text Box 56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3785" name="Text Box 57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73786" name="Line 58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87" name="Line 59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381000" y="106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7620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8382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838200" y="1066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11150" y="3048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9.7796 V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876800" y="381000"/>
            <a:ext cx="41148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right side which is a series circuit (ignore the 7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)</a:t>
            </a:r>
          </a:p>
          <a:p>
            <a:pPr algn="l"/>
            <a:endParaRPr lang="en-US"/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= 8+9+6.9696 = 23.9696</a:t>
            </a:r>
            <a:r>
              <a:rPr lang="en-US" sz="2000">
                <a:cs typeface="Times New Roman" charset="0"/>
              </a:rPr>
              <a:t>Ω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I = V/R = 9.7796/23.9696 = .408A which is the reading on </a:t>
            </a:r>
            <a:r>
              <a:rPr lang="en-US" sz="2000"/>
              <a:t>A</a:t>
            </a:r>
            <a:r>
              <a:rPr lang="en-US" sz="2000" baseline="-25000"/>
              <a:t>4</a:t>
            </a:r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 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>
                <a:cs typeface="Times New Roman" charset="0"/>
              </a:rPr>
              <a:t>And finally,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  <a:r>
              <a:rPr lang="en-US">
                <a:cs typeface="Times New Roman" charset="0"/>
              </a:rPr>
              <a:t>  = IR = .408*9 = 3.6720V</a:t>
            </a:r>
          </a:p>
          <a:p>
            <a:pPr algn="l"/>
            <a:endParaRPr lang="en-US">
              <a:cs typeface="Times New Roman" charset="0"/>
            </a:endParaRPr>
          </a:p>
          <a:p>
            <a:pPr algn="l"/>
            <a:endParaRPr lang="en-US">
              <a:cs typeface="Times New Roman" charset="0"/>
            </a:endParaRPr>
          </a:p>
          <a:p>
            <a:pPr algn="l"/>
            <a:r>
              <a:rPr lang="en-US" sz="6600">
                <a:cs typeface="Times New Roman" charset="0"/>
              </a:rPr>
              <a:t>Ta Daa!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H="1">
            <a:off x="381000" y="5181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381000" y="1066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rot="5400000">
            <a:off x="1828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rot="5400000">
            <a:off x="18288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rot="5400000">
            <a:off x="18288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rot="5400000" flipH="1">
            <a:off x="18288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rot="5400000" flipH="1">
            <a:off x="1828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rot="5400000" flipH="1">
            <a:off x="18288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rot="5400000" flipH="1">
            <a:off x="19431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rot="5400000">
            <a:off x="19431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 rot="5400000">
            <a:off x="534194" y="38092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 rot="5400000">
            <a:off x="1752600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rot="5400000">
            <a:off x="41148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rot="5400000">
            <a:off x="41148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rot="5400000">
            <a:off x="41148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rot="5400000" flipH="1">
            <a:off x="41148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 rot="5400000" flipH="1">
            <a:off x="41148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rot="5400000" flipH="1">
            <a:off x="41148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rot="5400000" flipH="1">
            <a:off x="42291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rot="5400000">
            <a:off x="4229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rot="5400000">
            <a:off x="41155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rot="5400000">
            <a:off x="4000500" y="1257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rot="5400000">
            <a:off x="4115594" y="5104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rot="5400000">
            <a:off x="2933700" y="38481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2362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>
            <a:off x="26670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29718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 flipH="1">
            <a:off x="31242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8" name="Line 36"/>
          <p:cNvSpPr>
            <a:spLocks noChangeShapeType="1"/>
          </p:cNvSpPr>
          <p:nvPr/>
        </p:nvSpPr>
        <p:spPr bwMode="auto">
          <a:xfrm flipH="1">
            <a:off x="25146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 flipH="1">
            <a:off x="2819400" y="502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 flipH="1">
            <a:off x="22860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>
            <a:off x="3276600" y="502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>
            <a:off x="3352800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>
            <a:off x="36576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21336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2514600" y="5334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35052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39624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>
            <a:off x="2514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99" name="Line 47"/>
          <p:cNvSpPr>
            <a:spLocks noChangeShapeType="1"/>
          </p:cNvSpPr>
          <p:nvPr/>
        </p:nvSpPr>
        <p:spPr bwMode="auto">
          <a:xfrm>
            <a:off x="28194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0" name="Line 48"/>
          <p:cNvSpPr>
            <a:spLocks noChangeShapeType="1"/>
          </p:cNvSpPr>
          <p:nvPr/>
        </p:nvSpPr>
        <p:spPr bwMode="auto">
          <a:xfrm>
            <a:off x="31242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1" name="Line 49"/>
          <p:cNvSpPr>
            <a:spLocks noChangeShapeType="1"/>
          </p:cNvSpPr>
          <p:nvPr/>
        </p:nvSpPr>
        <p:spPr bwMode="auto">
          <a:xfrm flipH="1">
            <a:off x="32766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2" name="Line 50"/>
          <p:cNvSpPr>
            <a:spLocks noChangeShapeType="1"/>
          </p:cNvSpPr>
          <p:nvPr/>
        </p:nvSpPr>
        <p:spPr bwMode="auto">
          <a:xfrm flipH="1">
            <a:off x="26670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3" name="Line 51"/>
          <p:cNvSpPr>
            <a:spLocks noChangeShapeType="1"/>
          </p:cNvSpPr>
          <p:nvPr/>
        </p:nvSpPr>
        <p:spPr bwMode="auto">
          <a:xfrm flipH="1">
            <a:off x="2971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4" name="Line 52"/>
          <p:cNvSpPr>
            <a:spLocks noChangeShapeType="1"/>
          </p:cNvSpPr>
          <p:nvPr/>
        </p:nvSpPr>
        <p:spPr bwMode="auto">
          <a:xfrm flipH="1">
            <a:off x="24384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5" name="Line 53"/>
          <p:cNvSpPr>
            <a:spLocks noChangeShapeType="1"/>
          </p:cNvSpPr>
          <p:nvPr/>
        </p:nvSpPr>
        <p:spPr bwMode="auto">
          <a:xfrm>
            <a:off x="3429000" y="914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6" name="Line 54"/>
          <p:cNvSpPr>
            <a:spLocks noChangeShapeType="1"/>
          </p:cNvSpPr>
          <p:nvPr/>
        </p:nvSpPr>
        <p:spPr bwMode="auto">
          <a:xfrm>
            <a:off x="3505200" y="106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1905000" y="10668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2743200" y="457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31242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74810" name="Line 58"/>
          <p:cNvSpPr>
            <a:spLocks noChangeShapeType="1"/>
          </p:cNvSpPr>
          <p:nvPr/>
        </p:nvSpPr>
        <p:spPr bwMode="auto">
          <a:xfrm flipV="1">
            <a:off x="3276600" y="10668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811" name="Line 59"/>
          <p:cNvSpPr>
            <a:spLocks noChangeShapeType="1"/>
          </p:cNvSpPr>
          <p:nvPr/>
        </p:nvSpPr>
        <p:spPr bwMode="auto">
          <a:xfrm>
            <a:off x="3352800" y="266700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9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0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4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5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9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0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2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3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5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6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7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8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6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7" name="Line 67"/>
          <p:cNvSpPr>
            <a:spLocks noChangeShapeType="1"/>
          </p:cNvSpPr>
          <p:nvPr/>
        </p:nvSpPr>
        <p:spPr bwMode="auto">
          <a:xfrm rot="5400000">
            <a:off x="5791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8" name="Line 68"/>
          <p:cNvSpPr>
            <a:spLocks noChangeShapeType="1"/>
          </p:cNvSpPr>
          <p:nvPr/>
        </p:nvSpPr>
        <p:spPr bwMode="auto">
          <a:xfrm rot="5400000">
            <a:off x="5791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 rot="5400000">
            <a:off x="57912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 rot="5400000" flipH="1">
            <a:off x="57912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1" name="Line 71"/>
          <p:cNvSpPr>
            <a:spLocks noChangeShapeType="1"/>
          </p:cNvSpPr>
          <p:nvPr/>
        </p:nvSpPr>
        <p:spPr bwMode="auto">
          <a:xfrm rot="5400000" flipH="1">
            <a:off x="5791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 rot="5400000" flipH="1">
            <a:off x="5791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 rot="5400000" flipH="1">
            <a:off x="5905500" y="3848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4" name="Line 74"/>
          <p:cNvSpPr>
            <a:spLocks noChangeShapeType="1"/>
          </p:cNvSpPr>
          <p:nvPr/>
        </p:nvSpPr>
        <p:spPr bwMode="auto">
          <a:xfrm rot="5400000">
            <a:off x="5905500" y="4838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 rot="5400000">
            <a:off x="51816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6" name="Line 86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7" name="Line 87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8" name="Line 88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1" name="Line 91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2" name="Line 92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3" name="Line 93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4" name="Line 94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5" name="Line 95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5" name="Line 105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6" name="Line 106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7" name="Rectangle 107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1068" name="Text Box 108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0" name="Text Box 110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2" name="Text Box 112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3" name="Text Box 113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4" name="Text Box 114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5" name="Text Box 115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6" name="Text Box 116"/>
          <p:cNvSpPr txBox="1">
            <a:spLocks noChangeArrowheads="1"/>
          </p:cNvSpPr>
          <p:nvPr/>
        </p:nvSpPr>
        <p:spPr bwMode="auto">
          <a:xfrm>
            <a:off x="5181600" y="4038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7" name="Text Box 117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1078" name="Text Box 118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1079" name="Text Box 119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1080" name="Text Box 120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1081" name="Text Box 121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1083" name="Text Box 123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1085" name="Line 12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6" name="Line 12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7" name="Line 12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8" name="Line 12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9" name="Line 12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3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8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0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2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3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4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5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7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8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 rot="5400000">
            <a:off x="5791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 rot="5400000">
            <a:off x="5791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rot="5400000">
            <a:off x="57912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 rot="5400000" flipH="1">
            <a:off x="5791200" y="464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rot="5400000" flipH="1">
            <a:off x="5791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 rot="5400000" flipH="1">
            <a:off x="5791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 rot="5400000" flipH="1">
            <a:off x="5905500" y="3848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 rot="5400000">
            <a:off x="5905500" y="4838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 rot="5400000">
            <a:off x="51816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1" name="Line 77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2" name="Line 78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3" name="Line 79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4" name="Line 80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5" name="Line 81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6" name="Line 82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7" name="Line 83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0" name="Line 96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1" name="Line 97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2" name="Line 98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3" name="Rectangle 99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2084" name="Text Box 100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85" name="Text Box 101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86" name="Text Box 102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87" name="Text Box 103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88" name="Text Box 104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89" name="Text Box 105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90" name="Text Box 106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91" name="Text Box 107"/>
          <p:cNvSpPr txBox="1">
            <a:spLocks noChangeArrowheads="1"/>
          </p:cNvSpPr>
          <p:nvPr/>
        </p:nvSpPr>
        <p:spPr bwMode="auto">
          <a:xfrm>
            <a:off x="5181600" y="4038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92" name="Text Box 108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2093" name="Text Box 109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2094" name="Text Box 110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2095" name="Text Box 111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2096" name="Text Box 112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2097" name="Text Box 11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2098" name="Text Box 114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2099" name="Line 11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0" name="Line 11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1" name="Line 11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2" name="Line 11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3" name="Line 11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4" name="Oval 120"/>
          <p:cNvSpPr>
            <a:spLocks noChangeArrowheads="1"/>
          </p:cNvSpPr>
          <p:nvPr/>
        </p:nvSpPr>
        <p:spPr bwMode="auto">
          <a:xfrm>
            <a:off x="3733800" y="3733800"/>
            <a:ext cx="3276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59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4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5" name="Line 77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7" name="Line 79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8" name="Line 80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9" name="Line 81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1" name="Line 83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2" name="Line 84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3" name="Line 85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4" name="Line 86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5" name="Line 87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9" name="Line 91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0" name="Line 92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1" name="Line 93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2" name="Line 94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3" name="Line 95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4" name="Line 96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5" name="Line 97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6" name="Line 98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7" name="Rectangle 99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3108" name="Text Box 100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09" name="Text Box 101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0" name="Text Box 102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2" name="Text Box 104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4" name="Text Box 106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6" name="Text Box 108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3117" name="Text Box 109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3118" name="Text Box 110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3119" name="Text Box 111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3122" name="Text Box 114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3123" name="Line 11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24" name="Line 11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25" name="Line 11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127" name="Line 11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0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1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3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4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9" name="Line 67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0" name="Line 68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4" name="Line 72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5" name="Line 73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6" name="Line 74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7" name="Line 75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8" name="Line 76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9" name="Line 77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0" name="Line 78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>
            <a:off x="4191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2" name="Line 80"/>
          <p:cNvSpPr>
            <a:spLocks noChangeShapeType="1"/>
          </p:cNvSpPr>
          <p:nvPr/>
        </p:nvSpPr>
        <p:spPr bwMode="auto">
          <a:xfrm>
            <a:off x="44958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3" name="Line 81"/>
          <p:cNvSpPr>
            <a:spLocks noChangeShapeType="1"/>
          </p:cNvSpPr>
          <p:nvPr/>
        </p:nvSpPr>
        <p:spPr bwMode="auto">
          <a:xfrm>
            <a:off x="48006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4" name="Line 82"/>
          <p:cNvSpPr>
            <a:spLocks noChangeShapeType="1"/>
          </p:cNvSpPr>
          <p:nvPr/>
        </p:nvSpPr>
        <p:spPr bwMode="auto">
          <a:xfrm flipH="1">
            <a:off x="49530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5" name="Line 83"/>
          <p:cNvSpPr>
            <a:spLocks noChangeShapeType="1"/>
          </p:cNvSpPr>
          <p:nvPr/>
        </p:nvSpPr>
        <p:spPr bwMode="auto">
          <a:xfrm flipH="1">
            <a:off x="43434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6" name="Line 84"/>
          <p:cNvSpPr>
            <a:spLocks noChangeShapeType="1"/>
          </p:cNvSpPr>
          <p:nvPr/>
        </p:nvSpPr>
        <p:spPr bwMode="auto">
          <a:xfrm flipH="1">
            <a:off x="4648200" y="3505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7" name="Line 85"/>
          <p:cNvSpPr>
            <a:spLocks noChangeShapeType="1"/>
          </p:cNvSpPr>
          <p:nvPr/>
        </p:nvSpPr>
        <p:spPr bwMode="auto">
          <a:xfrm flipH="1">
            <a:off x="41148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8" name="Line 86"/>
          <p:cNvSpPr>
            <a:spLocks noChangeShapeType="1"/>
          </p:cNvSpPr>
          <p:nvPr/>
        </p:nvSpPr>
        <p:spPr bwMode="auto">
          <a:xfrm>
            <a:off x="5105400" y="3505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19" name="Line 87"/>
          <p:cNvSpPr>
            <a:spLocks noChangeShapeType="1"/>
          </p:cNvSpPr>
          <p:nvPr/>
        </p:nvSpPr>
        <p:spPr bwMode="auto">
          <a:xfrm>
            <a:off x="5181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>
            <a:off x="3581400" y="3657600"/>
            <a:ext cx="533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2" name="Line 90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3" name="Rectangle 9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26" name="Text Box 94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27" name="Text Box 95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28" name="Text Box 96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29" name="Text Box 97"/>
          <p:cNvSpPr txBox="1">
            <a:spLocks noChangeArrowheads="1"/>
          </p:cNvSpPr>
          <p:nvPr/>
        </p:nvSpPr>
        <p:spPr bwMode="auto">
          <a:xfrm>
            <a:off x="4419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30" name="Text Box 98"/>
          <p:cNvSpPr txBox="1">
            <a:spLocks noChangeArrowheads="1"/>
          </p:cNvSpPr>
          <p:nvPr/>
        </p:nvSpPr>
        <p:spPr bwMode="auto">
          <a:xfrm>
            <a:off x="4191000" y="5257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31" name="Text Box 99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4132" name="Text Box 100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4134" name="Text Box 102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4136" name="Text Box 104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4137" name="Text Box 10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4138" name="Line 106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9" name="Line 107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40" name="Line 108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41" name="Line 109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42" name="Line 110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43" name="Oval 111"/>
          <p:cNvSpPr>
            <a:spLocks noChangeArrowheads="1"/>
          </p:cNvSpPr>
          <p:nvPr/>
        </p:nvSpPr>
        <p:spPr bwMode="auto">
          <a:xfrm>
            <a:off x="3733800" y="2971800"/>
            <a:ext cx="1676400" cy="2895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2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3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4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5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6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7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8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0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1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2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3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4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5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6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7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8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9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0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1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2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3" name="Line 67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4" name="Line 68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5" name="Line 69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6" name="Line 70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7" name="Line 71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8" name="Line 72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0" name="Line 74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1" name="Line 75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2" name="Line 76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3" name="Line 77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4" name="Line 78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5" name="Line 89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6" name="Line 90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7" name="Rectangle 9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5148" name="Text Box 92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49" name="Text Box 93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0" name="Text Box 94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1" name="Text Box 95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2" name="Text Box 96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4" name="Text Box 98"/>
          <p:cNvSpPr txBox="1">
            <a:spLocks noChangeArrowheads="1"/>
          </p:cNvSpPr>
          <p:nvPr/>
        </p:nvSpPr>
        <p:spPr bwMode="auto">
          <a:xfrm>
            <a:off x="4191000" y="5257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5" name="Text Box 99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5156" name="Text Box 100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5157" name="Text Box 101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5158" name="Text Box 102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5159" name="Text Box 103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5160" name="Text Box 104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5161" name="Text Box 105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5162" name="Line 106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3" name="Line 107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4" name="Line 108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5" name="Line 109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166" name="Line 110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2133600" y="99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514600" y="685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590800" y="91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590800" y="990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990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2954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6002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17526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11430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1447800" y="838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9144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1905000" y="838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1981200" y="990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609600" y="99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066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371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1676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>
            <a:off x="1828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H="1">
            <a:off x="1219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1524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H="1">
            <a:off x="9906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19812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20574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9600" y="5105400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609600" y="990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 rot="5400000">
            <a:off x="5334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 rot="5400000">
            <a:off x="533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 rot="5400000">
            <a:off x="533400" y="2667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rot="5400000" flipH="1">
            <a:off x="533400" y="2819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 rot="5400000" flipH="1">
            <a:off x="5334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rot="5400000" flipH="1">
            <a:off x="533400" y="2514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rot="5400000" flipH="1">
            <a:off x="647700" y="2019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rot="5400000">
            <a:off x="647700" y="3009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 rot="5400000">
            <a:off x="-380206" y="4114006"/>
            <a:ext cx="1981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 rot="5400000">
            <a:off x="534194" y="1980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 rot="5400000">
            <a:off x="22098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rot="5400000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 rot="5400000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rot="5400000" flipH="1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 rot="5400000" flipH="1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 rot="5400000" flipH="1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 rot="5400000" flipH="1">
            <a:off x="23241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 rot="5400000">
            <a:off x="2324100" y="3390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 rot="5400000">
            <a:off x="1486694" y="43045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 rot="5400000">
            <a:off x="1562100" y="1714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rot="5400000">
            <a:off x="3505200" y="129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 rot="5400000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 rot="5400000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 rot="5400000" flipH="1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 rot="5400000" flipH="1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 rot="5400000" flipH="1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 rot="5400000" flipH="1">
            <a:off x="3619500" y="1257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 rot="5400000">
            <a:off x="36195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 rot="5400000">
            <a:off x="2210594" y="3733006"/>
            <a:ext cx="2743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 rot="5400000">
            <a:off x="3429000" y="114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 rot="5400000">
            <a:off x="5791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 rot="5400000">
            <a:off x="5791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 rot="5400000">
            <a:off x="5791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 rot="5400000" flipH="1">
            <a:off x="5791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1" name="Line 61"/>
          <p:cNvSpPr>
            <a:spLocks noChangeShapeType="1"/>
          </p:cNvSpPr>
          <p:nvPr/>
        </p:nvSpPr>
        <p:spPr bwMode="auto">
          <a:xfrm rot="5400000" flipH="1">
            <a:off x="5791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2" name="Line 62"/>
          <p:cNvSpPr>
            <a:spLocks noChangeShapeType="1"/>
          </p:cNvSpPr>
          <p:nvPr/>
        </p:nvSpPr>
        <p:spPr bwMode="auto">
          <a:xfrm rot="5400000" flipH="1">
            <a:off x="5791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 rot="5400000" flipH="1">
            <a:off x="5905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4" name="Line 64"/>
          <p:cNvSpPr>
            <a:spLocks noChangeShapeType="1"/>
          </p:cNvSpPr>
          <p:nvPr/>
        </p:nvSpPr>
        <p:spPr bwMode="auto">
          <a:xfrm rot="5400000">
            <a:off x="5905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5" name="Line 65"/>
          <p:cNvSpPr>
            <a:spLocks noChangeShapeType="1"/>
          </p:cNvSpPr>
          <p:nvPr/>
        </p:nvSpPr>
        <p:spPr bwMode="auto">
          <a:xfrm rot="5400000">
            <a:off x="5791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6" name="Line 66"/>
          <p:cNvSpPr>
            <a:spLocks noChangeShapeType="1"/>
          </p:cNvSpPr>
          <p:nvPr/>
        </p:nvSpPr>
        <p:spPr bwMode="auto">
          <a:xfrm rot="5400000">
            <a:off x="5676900" y="11811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7" name="Line 67"/>
          <p:cNvSpPr>
            <a:spLocks noChangeShapeType="1"/>
          </p:cNvSpPr>
          <p:nvPr/>
        </p:nvSpPr>
        <p:spPr bwMode="auto">
          <a:xfrm rot="5400000">
            <a:off x="5791994" y="5028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8" name="Line 68"/>
          <p:cNvSpPr>
            <a:spLocks noChangeShapeType="1"/>
          </p:cNvSpPr>
          <p:nvPr/>
        </p:nvSpPr>
        <p:spPr bwMode="auto">
          <a:xfrm rot="5400000">
            <a:off x="4610100" y="37719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9" name="Line 69"/>
          <p:cNvSpPr>
            <a:spLocks noChangeShapeType="1"/>
          </p:cNvSpPr>
          <p:nvPr/>
        </p:nvSpPr>
        <p:spPr bwMode="auto">
          <a:xfrm>
            <a:off x="4038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0" name="Line 70"/>
          <p:cNvSpPr>
            <a:spLocks noChangeShapeType="1"/>
          </p:cNvSpPr>
          <p:nvPr/>
        </p:nvSpPr>
        <p:spPr bwMode="auto">
          <a:xfrm>
            <a:off x="43434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1" name="Line 71"/>
          <p:cNvSpPr>
            <a:spLocks noChangeShapeType="1"/>
          </p:cNvSpPr>
          <p:nvPr/>
        </p:nvSpPr>
        <p:spPr bwMode="auto">
          <a:xfrm>
            <a:off x="46482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2" name="Line 72"/>
          <p:cNvSpPr>
            <a:spLocks noChangeShapeType="1"/>
          </p:cNvSpPr>
          <p:nvPr/>
        </p:nvSpPr>
        <p:spPr bwMode="auto">
          <a:xfrm flipH="1">
            <a:off x="48006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3" name="Line 73"/>
          <p:cNvSpPr>
            <a:spLocks noChangeShapeType="1"/>
          </p:cNvSpPr>
          <p:nvPr/>
        </p:nvSpPr>
        <p:spPr bwMode="auto">
          <a:xfrm flipH="1">
            <a:off x="41910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 flipH="1">
            <a:off x="4495800" y="495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 flipH="1">
            <a:off x="39624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>
            <a:off x="4953000" y="4953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>
            <a:off x="5029200" y="510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>
            <a:off x="2286000" y="51054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>
            <a:off x="5334000" y="99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0" name="Line 80"/>
          <p:cNvSpPr>
            <a:spLocks noChangeShapeType="1"/>
          </p:cNvSpPr>
          <p:nvPr/>
        </p:nvSpPr>
        <p:spPr bwMode="auto">
          <a:xfrm>
            <a:off x="3581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61" name="Rectangle 81"/>
          <p:cNvSpPr>
            <a:spLocks noChangeArrowheads="1"/>
          </p:cNvSpPr>
          <p:nvPr/>
        </p:nvSpPr>
        <p:spPr bwMode="auto">
          <a:xfrm>
            <a:off x="2286000" y="2286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17 V</a:t>
            </a:r>
          </a:p>
        </p:txBody>
      </p:sp>
      <p:sp>
        <p:nvSpPr>
          <p:cNvPr id="46162" name="Text Box 82"/>
          <p:cNvSpPr txBox="1">
            <a:spLocks noChangeArrowheads="1"/>
          </p:cNvSpPr>
          <p:nvPr/>
        </p:nvSpPr>
        <p:spPr bwMode="auto">
          <a:xfrm>
            <a:off x="1143000" y="381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3" name="Text Box 83"/>
          <p:cNvSpPr txBox="1">
            <a:spLocks noChangeArrowheads="1"/>
          </p:cNvSpPr>
          <p:nvPr/>
        </p:nvSpPr>
        <p:spPr bwMode="auto">
          <a:xfrm>
            <a:off x="3810000" y="1600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4" name="Text Box 84"/>
          <p:cNvSpPr txBox="1">
            <a:spLocks noChangeArrowheads="1"/>
          </p:cNvSpPr>
          <p:nvPr/>
        </p:nvSpPr>
        <p:spPr bwMode="auto">
          <a:xfrm>
            <a:off x="762000" y="23622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5" name="Text Box 85"/>
          <p:cNvSpPr txBox="1">
            <a:spLocks noChangeArrowheads="1"/>
          </p:cNvSpPr>
          <p:nvPr/>
        </p:nvSpPr>
        <p:spPr bwMode="auto">
          <a:xfrm>
            <a:off x="1219200" y="5334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4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6" name="Text Box 86"/>
          <p:cNvSpPr txBox="1">
            <a:spLocks noChangeArrowheads="1"/>
          </p:cNvSpPr>
          <p:nvPr/>
        </p:nvSpPr>
        <p:spPr bwMode="auto">
          <a:xfrm>
            <a:off x="2438400" y="2819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7" name="Text Box 87"/>
          <p:cNvSpPr txBox="1">
            <a:spLocks noChangeArrowheads="1"/>
          </p:cNvSpPr>
          <p:nvPr/>
        </p:nvSpPr>
        <p:spPr bwMode="auto">
          <a:xfrm>
            <a:off x="4191000" y="5257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6.9696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8" name="Text Box 88"/>
          <p:cNvSpPr txBox="1">
            <a:spLocks noChangeArrowheads="1"/>
          </p:cNvSpPr>
          <p:nvPr/>
        </p:nvSpPr>
        <p:spPr bwMode="auto">
          <a:xfrm>
            <a:off x="5181600" y="160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46169" name="Text Box 89"/>
          <p:cNvSpPr txBox="1">
            <a:spLocks noChangeArrowheads="1"/>
          </p:cNvSpPr>
          <p:nvPr/>
        </p:nvSpPr>
        <p:spPr bwMode="auto">
          <a:xfrm>
            <a:off x="5638800" y="2895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46170" name="Text Box 90"/>
          <p:cNvSpPr txBox="1">
            <a:spLocks noChangeArrowheads="1"/>
          </p:cNvSpPr>
          <p:nvPr/>
        </p:nvSpPr>
        <p:spPr bwMode="auto">
          <a:xfrm>
            <a:off x="2667000" y="4876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46171" name="Text Box 91"/>
          <p:cNvSpPr txBox="1">
            <a:spLocks noChangeArrowheads="1"/>
          </p:cNvSpPr>
          <p:nvPr/>
        </p:nvSpPr>
        <p:spPr bwMode="auto">
          <a:xfrm>
            <a:off x="3810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46172" name="Text Box 92"/>
          <p:cNvSpPr txBox="1">
            <a:spLocks noChangeArrowheads="1"/>
          </p:cNvSpPr>
          <p:nvPr/>
        </p:nvSpPr>
        <p:spPr bwMode="auto">
          <a:xfrm>
            <a:off x="2057400" y="1752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46173" name="Text Box 93"/>
          <p:cNvSpPr txBox="1">
            <a:spLocks noChangeArrowheads="1"/>
          </p:cNvSpPr>
          <p:nvPr/>
        </p:nvSpPr>
        <p:spPr bwMode="auto">
          <a:xfrm>
            <a:off x="11430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46174" name="Text Box 94"/>
          <p:cNvSpPr txBox="1">
            <a:spLocks noChangeArrowheads="1"/>
          </p:cNvSpPr>
          <p:nvPr/>
        </p:nvSpPr>
        <p:spPr bwMode="auto">
          <a:xfrm>
            <a:off x="2895600" y="3962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46175" name="Line 95"/>
          <p:cNvSpPr>
            <a:spLocks noChangeShapeType="1"/>
          </p:cNvSpPr>
          <p:nvPr/>
        </p:nvSpPr>
        <p:spPr bwMode="auto">
          <a:xfrm flipH="1">
            <a:off x="762000" y="37338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76" name="Line 96"/>
          <p:cNvSpPr>
            <a:spLocks noChangeShapeType="1"/>
          </p:cNvSpPr>
          <p:nvPr/>
        </p:nvSpPr>
        <p:spPr bwMode="auto">
          <a:xfrm flipV="1">
            <a:off x="1295400" y="1676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77" name="Line 97"/>
          <p:cNvSpPr>
            <a:spLocks noChangeShapeType="1"/>
          </p:cNvSpPr>
          <p:nvPr/>
        </p:nvSpPr>
        <p:spPr bwMode="auto">
          <a:xfrm flipH="1" flipV="1">
            <a:off x="762000" y="990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78" name="Line 98"/>
          <p:cNvSpPr>
            <a:spLocks noChangeShapeType="1"/>
          </p:cNvSpPr>
          <p:nvPr/>
        </p:nvSpPr>
        <p:spPr bwMode="auto">
          <a:xfrm flipH="1">
            <a:off x="2514600" y="4267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79" name="Line 99"/>
          <p:cNvSpPr>
            <a:spLocks noChangeShapeType="1"/>
          </p:cNvSpPr>
          <p:nvPr/>
        </p:nvSpPr>
        <p:spPr bwMode="auto">
          <a:xfrm flipV="1">
            <a:off x="3048000" y="990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80" name="Oval 100"/>
          <p:cNvSpPr>
            <a:spLocks noChangeArrowheads="1"/>
          </p:cNvSpPr>
          <p:nvPr/>
        </p:nvSpPr>
        <p:spPr bwMode="auto">
          <a:xfrm rot="1362097">
            <a:off x="4100513" y="650875"/>
            <a:ext cx="2514600" cy="551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746</Words>
  <Application>Microsoft Office PowerPoint</Application>
  <PresentationFormat>On-screen Show (4:3)</PresentationFormat>
  <Paragraphs>397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Times New Roman</vt:lpstr>
      <vt:lpstr>Default Design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131</cp:revision>
  <dcterms:created xsi:type="dcterms:W3CDTF">2000-11-14T15:26:02Z</dcterms:created>
  <dcterms:modified xsi:type="dcterms:W3CDTF">2016-01-11T16:39:24Z</dcterms:modified>
</cp:coreProperties>
</file>