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934" y="-10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82C1-680C-4A8B-9841-C18D99AD8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5E8D7-4515-4B34-9A02-8FC9D9B57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5A15A-3D76-428C-8151-E397743F0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D0901-8DFD-4A2E-AC54-36971B2CD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B1A69-1C15-42C0-BDD9-95BEA98BF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BE92F-EDE9-46B5-B032-A19B3A6E6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08BC2-8A6E-4A60-A659-CA267D35A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A4D04-B8D6-455E-AC25-B02BE81D3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BD472-A136-44D1-8538-11369D165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750FB-AFCD-4EAE-957F-9DDF7D41A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220DE-79F3-4B98-8C87-D03491DB2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4B445F-7309-48CE-B9AB-E36171BC58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219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5240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828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981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3716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6764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11430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1336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2098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9906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38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295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2954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38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2954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2192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29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rot="5400000">
            <a:off x="2934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rot="5400000">
            <a:off x="3123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5400000">
            <a:off x="3123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rot="5400000">
            <a:off x="2934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rot="5400000">
            <a:off x="2934494" y="3847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rot="5400000">
            <a:off x="3123406" y="3810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rot="5400000">
            <a:off x="3123406" y="39631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rot="5400000">
            <a:off x="2934494" y="4304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5400000">
            <a:off x="3352800" y="76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5400000">
            <a:off x="3352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 flipH="1">
            <a:off x="3352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rot="5400000" flipH="1">
            <a:off x="3352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rot="5400000" flipH="1">
            <a:off x="3467100" y="72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rot="5400000">
            <a:off x="34671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rot="5400000">
            <a:off x="3353594" y="1904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rot="5400000">
            <a:off x="3353594" y="68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410200" y="685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410200" y="14478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62600" y="24114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562600" y="34020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2057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>
            <a:off x="2133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2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3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4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5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6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1" name="Text Box 65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22" name="Text Box 66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23" name="Text Box 67"/>
          <p:cNvSpPr txBox="1">
            <a:spLocks noChangeArrowheads="1"/>
          </p:cNvSpPr>
          <p:nvPr/>
        </p:nvSpPr>
        <p:spPr bwMode="auto">
          <a:xfrm>
            <a:off x="2514600" y="2819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26" name="Text Box 70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5127" name="Line 71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28" name="Line 72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3810000" y="4572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this last series circuit: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2057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2133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2514600" y="2819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4343400" y="533400"/>
            <a:ext cx="441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=7+7.0622+5+8=27.0622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2057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2133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2514600" y="2819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57" name="Text Box 5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0" name="Text Box 56"/>
          <p:cNvSpPr txBox="1">
            <a:spLocks noChangeArrowheads="1"/>
          </p:cNvSpPr>
          <p:nvPr/>
        </p:nvSpPr>
        <p:spPr bwMode="auto">
          <a:xfrm>
            <a:off x="4343400" y="533400"/>
            <a:ext cx="441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=7+7.0622+5+8=27.0622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  <a:p>
            <a:pPr algn="l"/>
            <a:endParaRPr lang="en-US"/>
          </a:p>
          <a:p>
            <a:pPr algn="l"/>
            <a:r>
              <a:rPr lang="en-US"/>
              <a:t>I = V/R = 37/27.0622 = 1.3672A</a:t>
            </a:r>
          </a:p>
          <a:p>
            <a:pPr algn="l"/>
            <a:r>
              <a:rPr lang="en-US"/>
              <a:t>(the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2057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>
            <a:off x="2133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2514600" y="2819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4343400" y="533400"/>
            <a:ext cx="4419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=7+7.0622+5+8=27.0622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  <a:p>
            <a:pPr algn="l"/>
            <a:endParaRPr lang="en-US"/>
          </a:p>
          <a:p>
            <a:pPr algn="l"/>
            <a:r>
              <a:rPr lang="en-US"/>
              <a:t>I = V/R = 37/27.0622 = 1.3672A</a:t>
            </a:r>
          </a:p>
          <a:p>
            <a:pPr algn="l"/>
            <a:r>
              <a:rPr lang="en-US"/>
              <a:t>(the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  <a:r>
              <a:rPr lang="en-US"/>
              <a:t> = IR = 1.3672*7 = 9.5705V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2057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>
            <a:off x="2133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2514600" y="2819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343400" y="533400"/>
            <a:ext cx="441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=7+7.0622+5+8=27.0622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  <a:p>
            <a:pPr algn="l"/>
            <a:endParaRPr lang="en-US"/>
          </a:p>
          <a:p>
            <a:pPr algn="l"/>
            <a:r>
              <a:rPr lang="en-US"/>
              <a:t>I = V/R = 37/27.0622 = 1.3672A</a:t>
            </a:r>
          </a:p>
          <a:p>
            <a:pPr algn="l"/>
            <a:r>
              <a:rPr lang="en-US"/>
              <a:t>(the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  <a:r>
              <a:rPr lang="en-US"/>
              <a:t> = IR = 1.3672*7 = 9.5705V</a:t>
            </a:r>
          </a:p>
          <a:p>
            <a:pPr algn="l"/>
            <a:endParaRPr lang="en-US"/>
          </a:p>
          <a:p>
            <a:pPr algn="l"/>
            <a:r>
              <a:rPr lang="en-US"/>
              <a:t>And finally, 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7.0622Ω </a:t>
            </a:r>
            <a:r>
              <a:rPr lang="en-US"/>
              <a:t>= IR = 1.3672*7.0622 = </a:t>
            </a:r>
          </a:p>
          <a:p>
            <a:pPr algn="l"/>
            <a:r>
              <a:rPr lang="en-US"/>
              <a:t>9.6556 V</a:t>
            </a:r>
          </a:p>
          <a:p>
            <a:pPr algn="l"/>
            <a:r>
              <a:rPr lang="en-US"/>
              <a:t> which is the voltage across the subcircuit.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990600" y="5257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5" name="Line 39"/>
          <p:cNvSpPr>
            <a:spLocks noChangeShapeType="1"/>
          </p:cNvSpPr>
          <p:nvPr/>
        </p:nvSpPr>
        <p:spPr bwMode="auto">
          <a:xfrm>
            <a:off x="990600" y="1219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1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3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4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5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8" name="Line 52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0" name="Line 54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1" name="Line 55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3" name="Line 57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4" name="Line 58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5" name="Line 59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6" name="Line 60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7" name="Line 61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8" name="Line 62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0" name="Line 64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1" name="Line 65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2" name="Line 66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3" name="Line 67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4" name="Line 68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5" name="Line 69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6" name="Line 70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7" name="Line 71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8" name="Line 72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52" name="Text Box 76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53" name="Text Box 77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54" name="Text Box 78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0256" name="Text Box 80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0259" name="Line 83"/>
          <p:cNvSpPr>
            <a:spLocks noChangeShapeType="1"/>
          </p:cNvSpPr>
          <p:nvPr/>
        </p:nvSpPr>
        <p:spPr bwMode="auto">
          <a:xfrm>
            <a:off x="38100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0" name="Line 84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1" name="Line 85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2" name="Line 86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3" name="Line 87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4" name="Line 88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5" name="Line 89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6" name="Line 90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7" name="Line 91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8" name="Line 92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69" name="Line 93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70" name="Text Box 94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71" name="Text Box 95"/>
          <p:cNvSpPr txBox="1">
            <a:spLocks noChangeArrowheads="1"/>
          </p:cNvSpPr>
          <p:nvPr/>
        </p:nvSpPr>
        <p:spPr bwMode="auto">
          <a:xfrm>
            <a:off x="6096000" y="5334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This is what you have left: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990600" y="5257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990600" y="1219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>
            <a:off x="38100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0" name="Line 60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5867400" y="533400"/>
            <a:ext cx="2971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This is what you have left:</a:t>
            </a:r>
          </a:p>
          <a:p>
            <a:pPr algn="l"/>
            <a:endParaRPr lang="en-US"/>
          </a:p>
          <a:p>
            <a:pPr algn="l"/>
            <a:r>
              <a:rPr lang="en-US"/>
              <a:t>Solving for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/>
              <a:t> is simple: I = V/R</a:t>
            </a:r>
          </a:p>
          <a:p>
            <a:pPr algn="l"/>
            <a:r>
              <a:rPr lang="en-US"/>
              <a:t>So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/>
              <a:t> = 9.6556/23 = </a:t>
            </a:r>
          </a:p>
          <a:p>
            <a:pPr algn="l"/>
            <a:r>
              <a:rPr lang="en-US"/>
              <a:t>.4198A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9906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133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990600" y="121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rot="5400000">
            <a:off x="29718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rot="5400000">
            <a:off x="36957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 rot="5400000">
            <a:off x="38100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rot="5400000">
            <a:off x="38100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 rot="5400000">
            <a:off x="38100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 rot="5400000" flipH="1">
            <a:off x="38100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 rot="5400000" flipH="1">
            <a:off x="38100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 rot="5400000" flipH="1">
            <a:off x="38100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 rot="5400000" flipH="1">
            <a:off x="39243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6" name="Line 42"/>
          <p:cNvSpPr>
            <a:spLocks noChangeShapeType="1"/>
          </p:cNvSpPr>
          <p:nvPr/>
        </p:nvSpPr>
        <p:spPr bwMode="auto">
          <a:xfrm rot="5400000">
            <a:off x="39243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7" name="Line 43"/>
          <p:cNvSpPr>
            <a:spLocks noChangeShapeType="1"/>
          </p:cNvSpPr>
          <p:nvPr/>
        </p:nvSpPr>
        <p:spPr bwMode="auto">
          <a:xfrm rot="5400000">
            <a:off x="35059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 rot="5400000">
            <a:off x="38107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32004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 flipH="1">
            <a:off x="21336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1" name="Line 57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2" name="Line 58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3" name="Line 59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44958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leaves: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9906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133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990600" y="121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rot="5400000">
            <a:off x="29718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rot="5400000">
            <a:off x="36957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 rot="5400000">
            <a:off x="38100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rot="5400000">
            <a:off x="38100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rot="5400000">
            <a:off x="38100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rot="5400000" flipH="1">
            <a:off x="38100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 rot="5400000" flipH="1">
            <a:off x="38100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 rot="5400000" flipH="1">
            <a:off x="38100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 rot="5400000" flipH="1">
            <a:off x="39243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 rot="5400000">
            <a:off x="39243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rot="5400000">
            <a:off x="35059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rot="5400000">
            <a:off x="38107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32004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 flipH="1">
            <a:off x="21336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44958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Let’s look at the middle circuit</a:t>
            </a:r>
          </a:p>
        </p:txBody>
      </p:sp>
      <p:sp>
        <p:nvSpPr>
          <p:cNvPr id="53299" name="Oval 51"/>
          <p:cNvSpPr>
            <a:spLocks noChangeArrowheads="1"/>
          </p:cNvSpPr>
          <p:nvPr/>
        </p:nvSpPr>
        <p:spPr bwMode="auto">
          <a:xfrm>
            <a:off x="1295400" y="1066800"/>
            <a:ext cx="1828800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990600" y="5257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990600" y="121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5181600" y="1752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This is what it really is</a:t>
            </a:r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 rot="5400000">
            <a:off x="3352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 rot="5400000">
            <a:off x="3352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 rot="5400000" flipH="1">
            <a:off x="3352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 rot="5400000" flipH="1">
            <a:off x="3352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 rot="5400000" flipH="1">
            <a:off x="3467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 rot="5400000">
            <a:off x="3467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 rot="5400000">
            <a:off x="3277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3" name="Line 61"/>
          <p:cNvSpPr>
            <a:spLocks noChangeShapeType="1"/>
          </p:cNvSpPr>
          <p:nvPr/>
        </p:nvSpPr>
        <p:spPr bwMode="auto">
          <a:xfrm rot="5400000">
            <a:off x="3353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4" name="Line 62"/>
          <p:cNvSpPr>
            <a:spLocks noChangeShapeType="1"/>
          </p:cNvSpPr>
          <p:nvPr/>
        </p:nvSpPr>
        <p:spPr bwMode="auto">
          <a:xfrm rot="5400000">
            <a:off x="4495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5" name="Line 63"/>
          <p:cNvSpPr>
            <a:spLocks noChangeShapeType="1"/>
          </p:cNvSpPr>
          <p:nvPr/>
        </p:nvSpPr>
        <p:spPr bwMode="auto">
          <a:xfrm rot="5400000">
            <a:off x="4495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 rot="5400000">
            <a:off x="4495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 rot="5400000" flipH="1">
            <a:off x="4495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8" name="Line 66"/>
          <p:cNvSpPr>
            <a:spLocks noChangeShapeType="1"/>
          </p:cNvSpPr>
          <p:nvPr/>
        </p:nvSpPr>
        <p:spPr bwMode="auto">
          <a:xfrm rot="5400000" flipH="1">
            <a:off x="4495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39" name="Line 67"/>
          <p:cNvSpPr>
            <a:spLocks noChangeShapeType="1"/>
          </p:cNvSpPr>
          <p:nvPr/>
        </p:nvSpPr>
        <p:spPr bwMode="auto">
          <a:xfrm rot="5400000" flipH="1">
            <a:off x="4495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0" name="Line 68"/>
          <p:cNvSpPr>
            <a:spLocks noChangeShapeType="1"/>
          </p:cNvSpPr>
          <p:nvPr/>
        </p:nvSpPr>
        <p:spPr bwMode="auto">
          <a:xfrm rot="5400000" flipH="1">
            <a:off x="4610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 rot="5400000">
            <a:off x="4610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 rot="5400000">
            <a:off x="4420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 rot="5400000">
            <a:off x="4496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4" name="Line 72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5" name="Line 73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6" name="Line 74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7" name="Line 75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8" name="Line 76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49" name="Line 77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50" name="Line 78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51" name="Line 79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52" name="Line 80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53" name="Line 81"/>
          <p:cNvSpPr>
            <a:spLocks noChangeShapeType="1"/>
          </p:cNvSpPr>
          <p:nvPr/>
        </p:nvSpPr>
        <p:spPr bwMode="auto">
          <a:xfrm>
            <a:off x="3429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4" name="Text Box 82"/>
          <p:cNvSpPr txBox="1">
            <a:spLocks noChangeArrowheads="1"/>
          </p:cNvSpPr>
          <p:nvPr/>
        </p:nvSpPr>
        <p:spPr bwMode="auto">
          <a:xfrm>
            <a:off x="2743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4355" name="Text Box 83"/>
          <p:cNvSpPr txBox="1">
            <a:spLocks noChangeArrowheads="1"/>
          </p:cNvSpPr>
          <p:nvPr/>
        </p:nvSpPr>
        <p:spPr bwMode="auto">
          <a:xfrm>
            <a:off x="3886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4356" name="Text Box 84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4357" name="Text Box 85"/>
          <p:cNvSpPr txBox="1">
            <a:spLocks noChangeArrowheads="1"/>
          </p:cNvSpPr>
          <p:nvPr/>
        </p:nvSpPr>
        <p:spPr bwMode="auto">
          <a:xfrm>
            <a:off x="3733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4358" name="Text Box 86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4359" name="Line 87"/>
          <p:cNvSpPr>
            <a:spLocks noChangeShapeType="1"/>
          </p:cNvSpPr>
          <p:nvPr/>
        </p:nvSpPr>
        <p:spPr bwMode="auto">
          <a:xfrm>
            <a:off x="43434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Line 89"/>
          <p:cNvSpPr>
            <a:spLocks noChangeShapeType="1"/>
          </p:cNvSpPr>
          <p:nvPr/>
        </p:nvSpPr>
        <p:spPr bwMode="auto">
          <a:xfrm>
            <a:off x="3810000" y="4419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Line 90"/>
          <p:cNvSpPr>
            <a:spLocks noChangeShapeType="1"/>
          </p:cNvSpPr>
          <p:nvPr/>
        </p:nvSpPr>
        <p:spPr bwMode="auto">
          <a:xfrm flipH="1">
            <a:off x="4114800" y="121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4" name="Line 92"/>
          <p:cNvSpPr>
            <a:spLocks noChangeShapeType="1"/>
          </p:cNvSpPr>
          <p:nvPr/>
        </p:nvSpPr>
        <p:spPr bwMode="auto">
          <a:xfrm flipH="1">
            <a:off x="38100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6" name="Line 94"/>
          <p:cNvSpPr>
            <a:spLocks noChangeShapeType="1"/>
          </p:cNvSpPr>
          <p:nvPr/>
        </p:nvSpPr>
        <p:spPr bwMode="auto">
          <a:xfrm>
            <a:off x="4572000" y="121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7" name="Line 95"/>
          <p:cNvSpPr>
            <a:spLocks noChangeShapeType="1"/>
          </p:cNvSpPr>
          <p:nvPr/>
        </p:nvSpPr>
        <p:spPr bwMode="auto">
          <a:xfrm flipH="1">
            <a:off x="38100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6" name="Line 9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5" name="Text Box 115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503" name="Text Box 143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15504" name="Line 144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5" name="Line 145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6" name="Line 146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7" name="Line 147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8" name="Line 148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09" name="Line 149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0" name="Line 150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1" name="Line 151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2" name="Line 152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3" name="Line 153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4" name="Line 154"/>
          <p:cNvSpPr>
            <a:spLocks noChangeShapeType="1"/>
          </p:cNvSpPr>
          <p:nvPr/>
        </p:nvSpPr>
        <p:spPr bwMode="auto">
          <a:xfrm>
            <a:off x="4114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5" name="Line 155"/>
          <p:cNvSpPr>
            <a:spLocks noChangeShapeType="1"/>
          </p:cNvSpPr>
          <p:nvPr/>
        </p:nvSpPr>
        <p:spPr bwMode="auto">
          <a:xfrm>
            <a:off x="4419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6" name="Line 156"/>
          <p:cNvSpPr>
            <a:spLocks noChangeShapeType="1"/>
          </p:cNvSpPr>
          <p:nvPr/>
        </p:nvSpPr>
        <p:spPr bwMode="auto">
          <a:xfrm>
            <a:off x="4724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7" name="Line 157"/>
          <p:cNvSpPr>
            <a:spLocks noChangeShapeType="1"/>
          </p:cNvSpPr>
          <p:nvPr/>
        </p:nvSpPr>
        <p:spPr bwMode="auto">
          <a:xfrm flipH="1">
            <a:off x="487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8" name="Line 158"/>
          <p:cNvSpPr>
            <a:spLocks noChangeShapeType="1"/>
          </p:cNvSpPr>
          <p:nvPr/>
        </p:nvSpPr>
        <p:spPr bwMode="auto">
          <a:xfrm flipH="1">
            <a:off x="4267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19" name="Line 159"/>
          <p:cNvSpPr>
            <a:spLocks noChangeShapeType="1"/>
          </p:cNvSpPr>
          <p:nvPr/>
        </p:nvSpPr>
        <p:spPr bwMode="auto">
          <a:xfrm flipH="1">
            <a:off x="4572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0" name="Line 160"/>
          <p:cNvSpPr>
            <a:spLocks noChangeShapeType="1"/>
          </p:cNvSpPr>
          <p:nvPr/>
        </p:nvSpPr>
        <p:spPr bwMode="auto">
          <a:xfrm flipH="1">
            <a:off x="4038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1" name="Line 161"/>
          <p:cNvSpPr>
            <a:spLocks noChangeShapeType="1"/>
          </p:cNvSpPr>
          <p:nvPr/>
        </p:nvSpPr>
        <p:spPr bwMode="auto">
          <a:xfrm>
            <a:off x="5029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2" name="Line 162"/>
          <p:cNvSpPr>
            <a:spLocks noChangeShapeType="1"/>
          </p:cNvSpPr>
          <p:nvPr/>
        </p:nvSpPr>
        <p:spPr bwMode="auto">
          <a:xfrm>
            <a:off x="51054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3" name="Line 163"/>
          <p:cNvSpPr>
            <a:spLocks noChangeShapeType="1"/>
          </p:cNvSpPr>
          <p:nvPr/>
        </p:nvSpPr>
        <p:spPr bwMode="auto">
          <a:xfrm>
            <a:off x="38862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4" name="Line 164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5" name="Line 165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6" name="Line 166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7" name="Line 167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8" name="Line 168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29" name="Line 169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0" name="Line 170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1" name="Line 171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2" name="Line 172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3" name="Line 173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4" name="Line 174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5" name="Line 175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6" name="Line 176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7" name="Line 177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8" name="Line 178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39" name="Line 179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0" name="Line 180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1" name="Line 181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2" name="Line 182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3" name="Line 183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4" name="Line 184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5" name="Line 185"/>
          <p:cNvSpPr>
            <a:spLocks noChangeShapeType="1"/>
          </p:cNvSpPr>
          <p:nvPr/>
        </p:nvSpPr>
        <p:spPr bwMode="auto">
          <a:xfrm rot="5400000">
            <a:off x="3352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6" name="Line 186"/>
          <p:cNvSpPr>
            <a:spLocks noChangeShapeType="1"/>
          </p:cNvSpPr>
          <p:nvPr/>
        </p:nvSpPr>
        <p:spPr bwMode="auto">
          <a:xfrm rot="5400000">
            <a:off x="3352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7" name="Line 187"/>
          <p:cNvSpPr>
            <a:spLocks noChangeShapeType="1"/>
          </p:cNvSpPr>
          <p:nvPr/>
        </p:nvSpPr>
        <p:spPr bwMode="auto">
          <a:xfrm rot="5400000" flipH="1">
            <a:off x="3352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8" name="Line 188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49" name="Line 189"/>
          <p:cNvSpPr>
            <a:spLocks noChangeShapeType="1"/>
          </p:cNvSpPr>
          <p:nvPr/>
        </p:nvSpPr>
        <p:spPr bwMode="auto">
          <a:xfrm rot="5400000" flipH="1">
            <a:off x="3352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0" name="Line 190"/>
          <p:cNvSpPr>
            <a:spLocks noChangeShapeType="1"/>
          </p:cNvSpPr>
          <p:nvPr/>
        </p:nvSpPr>
        <p:spPr bwMode="auto">
          <a:xfrm rot="5400000" flipH="1">
            <a:off x="3467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1" name="Line 191"/>
          <p:cNvSpPr>
            <a:spLocks noChangeShapeType="1"/>
          </p:cNvSpPr>
          <p:nvPr/>
        </p:nvSpPr>
        <p:spPr bwMode="auto">
          <a:xfrm rot="5400000">
            <a:off x="3467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2" name="Line 192"/>
          <p:cNvSpPr>
            <a:spLocks noChangeShapeType="1"/>
          </p:cNvSpPr>
          <p:nvPr/>
        </p:nvSpPr>
        <p:spPr bwMode="auto">
          <a:xfrm rot="5400000">
            <a:off x="3277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3" name="Line 193"/>
          <p:cNvSpPr>
            <a:spLocks noChangeShapeType="1"/>
          </p:cNvSpPr>
          <p:nvPr/>
        </p:nvSpPr>
        <p:spPr bwMode="auto">
          <a:xfrm rot="5400000">
            <a:off x="3353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4" name="Line 194"/>
          <p:cNvSpPr>
            <a:spLocks noChangeShapeType="1"/>
          </p:cNvSpPr>
          <p:nvPr/>
        </p:nvSpPr>
        <p:spPr bwMode="auto">
          <a:xfrm rot="5400000">
            <a:off x="4495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5" name="Line 195"/>
          <p:cNvSpPr>
            <a:spLocks noChangeShapeType="1"/>
          </p:cNvSpPr>
          <p:nvPr/>
        </p:nvSpPr>
        <p:spPr bwMode="auto">
          <a:xfrm rot="5400000">
            <a:off x="4495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6" name="Line 196"/>
          <p:cNvSpPr>
            <a:spLocks noChangeShapeType="1"/>
          </p:cNvSpPr>
          <p:nvPr/>
        </p:nvSpPr>
        <p:spPr bwMode="auto">
          <a:xfrm rot="5400000">
            <a:off x="4495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7" name="Line 197"/>
          <p:cNvSpPr>
            <a:spLocks noChangeShapeType="1"/>
          </p:cNvSpPr>
          <p:nvPr/>
        </p:nvSpPr>
        <p:spPr bwMode="auto">
          <a:xfrm rot="5400000" flipH="1">
            <a:off x="4495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8" name="Line 198"/>
          <p:cNvSpPr>
            <a:spLocks noChangeShapeType="1"/>
          </p:cNvSpPr>
          <p:nvPr/>
        </p:nvSpPr>
        <p:spPr bwMode="auto">
          <a:xfrm rot="5400000" flipH="1">
            <a:off x="4495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59" name="Line 199"/>
          <p:cNvSpPr>
            <a:spLocks noChangeShapeType="1"/>
          </p:cNvSpPr>
          <p:nvPr/>
        </p:nvSpPr>
        <p:spPr bwMode="auto">
          <a:xfrm rot="5400000" flipH="1">
            <a:off x="4495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0" name="Line 200"/>
          <p:cNvSpPr>
            <a:spLocks noChangeShapeType="1"/>
          </p:cNvSpPr>
          <p:nvPr/>
        </p:nvSpPr>
        <p:spPr bwMode="auto">
          <a:xfrm rot="5400000" flipH="1">
            <a:off x="4610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1" name="Line 201"/>
          <p:cNvSpPr>
            <a:spLocks noChangeShapeType="1"/>
          </p:cNvSpPr>
          <p:nvPr/>
        </p:nvSpPr>
        <p:spPr bwMode="auto">
          <a:xfrm rot="5400000">
            <a:off x="4610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2" name="Line 202"/>
          <p:cNvSpPr>
            <a:spLocks noChangeShapeType="1"/>
          </p:cNvSpPr>
          <p:nvPr/>
        </p:nvSpPr>
        <p:spPr bwMode="auto">
          <a:xfrm rot="5400000">
            <a:off x="4420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3" name="Line 203"/>
          <p:cNvSpPr>
            <a:spLocks noChangeShapeType="1"/>
          </p:cNvSpPr>
          <p:nvPr/>
        </p:nvSpPr>
        <p:spPr bwMode="auto">
          <a:xfrm rot="5400000">
            <a:off x="4496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4" name="Line 204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" name="Line 205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" name="Line 206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7" name="Line 207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8" name="Line 208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9" name="Line 209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0" name="Line 210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1" name="Line 211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2" name="Line 212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3" name="Line 213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4" name="Line 214"/>
          <p:cNvSpPr>
            <a:spLocks noChangeShapeType="1"/>
          </p:cNvSpPr>
          <p:nvPr/>
        </p:nvSpPr>
        <p:spPr bwMode="auto">
          <a:xfrm rot="5400000">
            <a:off x="55626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5" name="Line 215"/>
          <p:cNvSpPr>
            <a:spLocks noChangeShapeType="1"/>
          </p:cNvSpPr>
          <p:nvPr/>
        </p:nvSpPr>
        <p:spPr bwMode="auto">
          <a:xfrm rot="5400000">
            <a:off x="55626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6" name="Line 216"/>
          <p:cNvSpPr>
            <a:spLocks noChangeShapeType="1"/>
          </p:cNvSpPr>
          <p:nvPr/>
        </p:nvSpPr>
        <p:spPr bwMode="auto">
          <a:xfrm rot="5400000">
            <a:off x="55626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7" name="Line 217"/>
          <p:cNvSpPr>
            <a:spLocks noChangeShapeType="1"/>
          </p:cNvSpPr>
          <p:nvPr/>
        </p:nvSpPr>
        <p:spPr bwMode="auto">
          <a:xfrm rot="5400000" flipH="1">
            <a:off x="5562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8" name="Line 218"/>
          <p:cNvSpPr>
            <a:spLocks noChangeShapeType="1"/>
          </p:cNvSpPr>
          <p:nvPr/>
        </p:nvSpPr>
        <p:spPr bwMode="auto">
          <a:xfrm rot="5400000" flipH="1">
            <a:off x="55626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79" name="Line 219"/>
          <p:cNvSpPr>
            <a:spLocks noChangeShapeType="1"/>
          </p:cNvSpPr>
          <p:nvPr/>
        </p:nvSpPr>
        <p:spPr bwMode="auto">
          <a:xfrm rot="5400000" flipH="1">
            <a:off x="55626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0" name="Line 220"/>
          <p:cNvSpPr>
            <a:spLocks noChangeShapeType="1"/>
          </p:cNvSpPr>
          <p:nvPr/>
        </p:nvSpPr>
        <p:spPr bwMode="auto">
          <a:xfrm rot="5400000" flipH="1">
            <a:off x="5676900" y="1562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1" name="Line 221"/>
          <p:cNvSpPr>
            <a:spLocks noChangeShapeType="1"/>
          </p:cNvSpPr>
          <p:nvPr/>
        </p:nvSpPr>
        <p:spPr bwMode="auto">
          <a:xfrm rot="5400000">
            <a:off x="5676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2" name="Line 222"/>
          <p:cNvSpPr>
            <a:spLocks noChangeShapeType="1"/>
          </p:cNvSpPr>
          <p:nvPr/>
        </p:nvSpPr>
        <p:spPr bwMode="auto">
          <a:xfrm rot="5400000">
            <a:off x="5296694" y="3009106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3" name="Line 223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4" name="Line 224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5" name="Line 225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6" name="Line 226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7" name="Line 227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8" name="Line 228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89" name="Line 229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90" name="Line 230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91" name="Line 231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92" name="Line 232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93" name="Line 233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94" name="Line 234"/>
          <p:cNvSpPr>
            <a:spLocks noChangeShapeType="1"/>
          </p:cNvSpPr>
          <p:nvPr/>
        </p:nvSpPr>
        <p:spPr bwMode="auto">
          <a:xfrm>
            <a:off x="3429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95" name="Text Box 235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596" name="Text Box 236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597" name="Text Box 237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598" name="Text Box 238"/>
          <p:cNvSpPr txBox="1">
            <a:spLocks noChangeArrowheads="1"/>
          </p:cNvSpPr>
          <p:nvPr/>
        </p:nvSpPr>
        <p:spPr bwMode="auto">
          <a:xfrm>
            <a:off x="2743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599" name="Text Box 239"/>
          <p:cNvSpPr txBox="1">
            <a:spLocks noChangeArrowheads="1"/>
          </p:cNvSpPr>
          <p:nvPr/>
        </p:nvSpPr>
        <p:spPr bwMode="auto">
          <a:xfrm>
            <a:off x="3886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600" name="Text Box 240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601" name="Text Box 241"/>
          <p:cNvSpPr txBox="1">
            <a:spLocks noChangeArrowheads="1"/>
          </p:cNvSpPr>
          <p:nvPr/>
        </p:nvSpPr>
        <p:spPr bwMode="auto">
          <a:xfrm>
            <a:off x="4343400" y="541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602" name="Text Box 242"/>
          <p:cNvSpPr txBox="1">
            <a:spLocks noChangeArrowheads="1"/>
          </p:cNvSpPr>
          <p:nvPr/>
        </p:nvSpPr>
        <p:spPr bwMode="auto">
          <a:xfrm>
            <a:off x="4953000" y="3733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603" name="Text Box 243"/>
          <p:cNvSpPr txBox="1">
            <a:spLocks noChangeArrowheads="1"/>
          </p:cNvSpPr>
          <p:nvPr/>
        </p:nvSpPr>
        <p:spPr bwMode="auto">
          <a:xfrm>
            <a:off x="5029200" y="1828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604" name="Text Box 244"/>
          <p:cNvSpPr txBox="1">
            <a:spLocks noChangeArrowheads="1"/>
          </p:cNvSpPr>
          <p:nvPr/>
        </p:nvSpPr>
        <p:spPr bwMode="auto">
          <a:xfrm>
            <a:off x="3733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15605" name="Text Box 245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5606" name="Text Box 246"/>
          <p:cNvSpPr txBox="1">
            <a:spLocks noChangeArrowheads="1"/>
          </p:cNvSpPr>
          <p:nvPr/>
        </p:nvSpPr>
        <p:spPr bwMode="auto">
          <a:xfrm>
            <a:off x="5410200" y="2819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15607" name="Text Box 247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15608" name="Text Box 248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15609" name="Text Box 249"/>
          <p:cNvSpPr txBox="1">
            <a:spLocks noChangeArrowheads="1"/>
          </p:cNvSpPr>
          <p:nvPr/>
        </p:nvSpPr>
        <p:spPr bwMode="auto">
          <a:xfrm>
            <a:off x="5867400" y="1905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15610" name="Line 250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1" name="Line 251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2" name="Line 252"/>
          <p:cNvSpPr>
            <a:spLocks noChangeShapeType="1"/>
          </p:cNvSpPr>
          <p:nvPr/>
        </p:nvSpPr>
        <p:spPr bwMode="auto">
          <a:xfrm>
            <a:off x="43434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3" name="Line 253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4" name="Line 254"/>
          <p:cNvSpPr>
            <a:spLocks noChangeShapeType="1"/>
          </p:cNvSpPr>
          <p:nvPr/>
        </p:nvSpPr>
        <p:spPr bwMode="auto">
          <a:xfrm>
            <a:off x="56388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5" name="Line 255"/>
          <p:cNvSpPr>
            <a:spLocks noChangeShapeType="1"/>
          </p:cNvSpPr>
          <p:nvPr/>
        </p:nvSpPr>
        <p:spPr bwMode="auto">
          <a:xfrm>
            <a:off x="5638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6" name="Line 256"/>
          <p:cNvSpPr>
            <a:spLocks noChangeShapeType="1"/>
          </p:cNvSpPr>
          <p:nvPr/>
        </p:nvSpPr>
        <p:spPr bwMode="auto">
          <a:xfrm flipV="1">
            <a:off x="60960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17" name="Line 257"/>
          <p:cNvSpPr>
            <a:spLocks noChangeShapeType="1"/>
          </p:cNvSpPr>
          <p:nvPr/>
        </p:nvSpPr>
        <p:spPr bwMode="auto">
          <a:xfrm flipV="1">
            <a:off x="6096000" y="137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Line 40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2" name="Line 42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3" name="Line 43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6" name="Line 46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44958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to:</a:t>
            </a:r>
          </a:p>
          <a:p>
            <a:pPr algn="l"/>
            <a:endParaRPr lang="en-US"/>
          </a:p>
          <a:p>
            <a:pPr algn="l"/>
            <a:r>
              <a:rPr lang="en-US"/>
              <a:t>We can solve this series circuit for </a:t>
            </a:r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:</a:t>
            </a:r>
          </a:p>
          <a:p>
            <a:pPr algn="l"/>
            <a:endParaRPr lang="en-US"/>
          </a:p>
          <a:p>
            <a:pPr algn="l"/>
            <a:r>
              <a:rPr lang="en-US"/>
              <a:t>Rtot = 7 + 14.9833 = 21.9833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to:</a:t>
            </a:r>
          </a:p>
          <a:p>
            <a:pPr algn="l"/>
            <a:endParaRPr lang="en-US"/>
          </a:p>
          <a:p>
            <a:pPr algn="l"/>
            <a:r>
              <a:rPr lang="en-US"/>
              <a:t>We can solve this series circuit for </a:t>
            </a:r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:</a:t>
            </a:r>
          </a:p>
          <a:p>
            <a:pPr algn="l"/>
            <a:endParaRPr lang="en-US"/>
          </a:p>
          <a:p>
            <a:pPr algn="l"/>
            <a:r>
              <a:rPr lang="en-US"/>
              <a:t>Rtot = 7 + 14.9833 = 21.9833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I = V/R = 9.6556/21.9833 = </a:t>
            </a:r>
          </a:p>
          <a:p>
            <a:pPr algn="l"/>
            <a:r>
              <a:rPr lang="en-US"/>
              <a:t>.4392A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to:</a:t>
            </a:r>
          </a:p>
          <a:p>
            <a:pPr algn="l"/>
            <a:endParaRPr lang="en-US"/>
          </a:p>
          <a:p>
            <a:pPr algn="l"/>
            <a:r>
              <a:rPr lang="en-US"/>
              <a:t>We can solve this series circuit for </a:t>
            </a:r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:</a:t>
            </a:r>
          </a:p>
          <a:p>
            <a:pPr algn="l"/>
            <a:endParaRPr lang="en-US"/>
          </a:p>
          <a:p>
            <a:pPr algn="l"/>
            <a:r>
              <a:rPr lang="en-US"/>
              <a:t>Rtot = 7 + 14.9833 = 21.9833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I = V/R = 9.6556/21.9833 = </a:t>
            </a:r>
          </a:p>
          <a:p>
            <a:pPr algn="l"/>
            <a:r>
              <a:rPr lang="en-US"/>
              <a:t>.4392A</a:t>
            </a:r>
          </a:p>
          <a:p>
            <a:pPr algn="l"/>
            <a:endParaRPr lang="en-US"/>
          </a:p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= IR = .4392*7 = 3.0746V</a:t>
            </a:r>
          </a:p>
          <a:p>
            <a:pPr algn="l"/>
            <a:endParaRPr lang="en-US"/>
          </a:p>
          <a:p>
            <a:pPr algn="l"/>
            <a:r>
              <a:rPr lang="en-US"/>
              <a:t>And the voltage across the 14.9833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resistor is IR = </a:t>
            </a:r>
          </a:p>
          <a:p>
            <a:pPr algn="l"/>
            <a:r>
              <a:rPr lang="en-US"/>
              <a:t>.4392*14.9833 = 6.5810V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Now, just for fun, let’s look at the 14.9833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endParaRPr lang="en-US"/>
          </a:p>
        </p:txBody>
      </p: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1600200" y="1371600"/>
            <a:ext cx="1219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9906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990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rot="5400000">
            <a:off x="1981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rot="5400000">
            <a:off x="1981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rot="5400000">
            <a:off x="1981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rot="5400000" flipH="1">
            <a:off x="19812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rot="5400000" flipH="1">
            <a:off x="1981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rot="5400000" flipH="1">
            <a:off x="19812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rot="5400000" flipH="1">
            <a:off x="20955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rot="5400000">
            <a:off x="20955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rot="5400000">
            <a:off x="175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13716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5146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20574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 flipH="1">
            <a:off x="2057400" y="3886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 rot="5400000">
            <a:off x="198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 rot="5400000">
            <a:off x="198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 rot="5400000">
            <a:off x="19812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rot="5400000" flipH="1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rot="5400000" flipH="1">
            <a:off x="198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rot="5400000" flipH="1">
            <a:off x="198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 rot="5400000" flipH="1">
            <a:off x="20955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rot="5400000">
            <a:off x="20955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 rot="5400000">
            <a:off x="1828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20574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Now, just for fun, let’s look at the 14.9833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endParaRPr lang="en-US"/>
          </a:p>
          <a:p>
            <a:pPr algn="l"/>
            <a:r>
              <a:rPr lang="en-US"/>
              <a:t>Remember that it has a voltage of 6.5810V across it</a:t>
            </a:r>
          </a:p>
          <a:p>
            <a:pPr algn="l"/>
            <a:endParaRPr lang="en-US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1600200" y="1371600"/>
            <a:ext cx="1219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6.5810V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990600" y="5257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990600" y="1219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 rot="5400000">
            <a:off x="16002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 rot="5400000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 rot="5400000">
            <a:off x="1981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 rot="5400000">
            <a:off x="1981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 rot="5400000" flipH="1">
            <a:off x="1981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 rot="5400000" flipH="1">
            <a:off x="1981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 rot="5400000" flipH="1">
            <a:off x="1981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 rot="5400000" flipH="1">
            <a:off x="2095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rot="5400000">
            <a:off x="20955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 rot="5400000">
            <a:off x="14478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20574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4495800" y="533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it looks like this:</a:t>
            </a:r>
          </a:p>
          <a:p>
            <a:pPr algn="l"/>
            <a:endParaRPr lang="en-US"/>
          </a:p>
        </p:txBody>
      </p:sp>
      <p:sp>
        <p:nvSpPr>
          <p:cNvPr id="62517" name="Line 53"/>
          <p:cNvSpPr>
            <a:spLocks noChangeShapeType="1"/>
          </p:cNvSpPr>
          <p:nvPr/>
        </p:nvSpPr>
        <p:spPr bwMode="auto">
          <a:xfrm rot="5400000">
            <a:off x="32392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8" name="Line 54"/>
          <p:cNvSpPr>
            <a:spLocks noChangeShapeType="1"/>
          </p:cNvSpPr>
          <p:nvPr/>
        </p:nvSpPr>
        <p:spPr bwMode="auto">
          <a:xfrm rot="5400000">
            <a:off x="32004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9" name="Line 55"/>
          <p:cNvSpPr>
            <a:spLocks noChangeShapeType="1"/>
          </p:cNvSpPr>
          <p:nvPr/>
        </p:nvSpPr>
        <p:spPr bwMode="auto">
          <a:xfrm rot="5400000">
            <a:off x="35814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 rot="5400000">
            <a:off x="35814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1" name="Line 57"/>
          <p:cNvSpPr>
            <a:spLocks noChangeShapeType="1"/>
          </p:cNvSpPr>
          <p:nvPr/>
        </p:nvSpPr>
        <p:spPr bwMode="auto">
          <a:xfrm rot="5400000">
            <a:off x="35814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2" name="Line 58"/>
          <p:cNvSpPr>
            <a:spLocks noChangeShapeType="1"/>
          </p:cNvSpPr>
          <p:nvPr/>
        </p:nvSpPr>
        <p:spPr bwMode="auto">
          <a:xfrm rot="5400000" flipH="1">
            <a:off x="35814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 rot="5400000" flipH="1">
            <a:off x="35814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 rot="5400000"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 rot="5400000" flipH="1">
            <a:off x="36957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6" name="Line 62"/>
          <p:cNvSpPr>
            <a:spLocks noChangeShapeType="1"/>
          </p:cNvSpPr>
          <p:nvPr/>
        </p:nvSpPr>
        <p:spPr bwMode="auto">
          <a:xfrm rot="5400000">
            <a:off x="3695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7" name="Line 63"/>
          <p:cNvSpPr>
            <a:spLocks noChangeShapeType="1"/>
          </p:cNvSpPr>
          <p:nvPr/>
        </p:nvSpPr>
        <p:spPr bwMode="auto">
          <a:xfrm rot="5400000">
            <a:off x="30480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8" name="Text Box 64"/>
          <p:cNvSpPr txBox="1">
            <a:spLocks noChangeArrowheads="1"/>
          </p:cNvSpPr>
          <p:nvPr/>
        </p:nvSpPr>
        <p:spPr bwMode="auto">
          <a:xfrm>
            <a:off x="36576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2529" name="Text Box 65"/>
          <p:cNvSpPr txBox="1">
            <a:spLocks noChangeArrowheads="1"/>
          </p:cNvSpPr>
          <p:nvPr/>
        </p:nvSpPr>
        <p:spPr bwMode="auto">
          <a:xfrm>
            <a:off x="26670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2531" name="Line 67"/>
          <p:cNvSpPr>
            <a:spLocks noChangeShapeType="1"/>
          </p:cNvSpPr>
          <p:nvPr/>
        </p:nvSpPr>
        <p:spPr bwMode="auto">
          <a:xfrm>
            <a:off x="36576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6.5810V</a:t>
            </a: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990600" y="5257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990600" y="1219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rot="5400000">
            <a:off x="16002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rot="5400000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 rot="5400000">
            <a:off x="1981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rot="5400000">
            <a:off x="1981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rot="5400000" flipH="1">
            <a:off x="1981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rot="5400000" flipH="1">
            <a:off x="1981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rot="5400000" flipH="1">
            <a:off x="1981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rot="5400000" flipH="1">
            <a:off x="2095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rot="5400000">
            <a:off x="20955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rot="5400000">
            <a:off x="14478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4495800" y="5334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We can find the current through the 31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resistor fairly simply: I = V/R = 6.5810/31 = .2123A</a:t>
            </a:r>
          </a:p>
          <a:p>
            <a:pPr algn="l"/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 rot="5400000">
            <a:off x="32392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 rot="5400000">
            <a:off x="32004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 rot="5400000">
            <a:off x="35814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 rot="5400000">
            <a:off x="35814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rot="5400000">
            <a:off x="35814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 rot="5400000" flipH="1">
            <a:off x="35814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rot="5400000" flipH="1">
            <a:off x="35814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 rot="5400000"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rot="5400000" flipH="1">
            <a:off x="36957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 rot="5400000">
            <a:off x="3695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 rot="5400000">
            <a:off x="30480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36576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26670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3527" name="Line 39"/>
          <p:cNvSpPr>
            <a:spLocks noChangeShapeType="1"/>
          </p:cNvSpPr>
          <p:nvPr/>
        </p:nvSpPr>
        <p:spPr bwMode="auto">
          <a:xfrm>
            <a:off x="36576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6.5810V</a:t>
            </a: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990600" y="5257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812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990600" y="1219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rot="5400000">
            <a:off x="16390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rot="5400000">
            <a:off x="16002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5400000">
            <a:off x="19812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rot="5400000">
            <a:off x="1981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rot="5400000">
            <a:off x="1981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rot="5400000" flipH="1">
            <a:off x="1981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 rot="5400000" flipH="1">
            <a:off x="1981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rot="5400000" flipH="1">
            <a:off x="1981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rot="5400000" flipH="1">
            <a:off x="2095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rot="5400000">
            <a:off x="20955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rot="5400000">
            <a:off x="14478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4495800" y="533400"/>
            <a:ext cx="4267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We can find the current through the 31 resistor fairly simply: I = V/R = 6.5810/31 = .2123A</a:t>
            </a:r>
          </a:p>
          <a:p>
            <a:pPr algn="l"/>
            <a:endParaRPr lang="en-US"/>
          </a:p>
          <a:p>
            <a:pPr algn="l"/>
            <a:r>
              <a:rPr lang="en-US"/>
              <a:t>But this is not the only current running through the ammeter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/>
              <a:t>.</a:t>
            </a:r>
          </a:p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 rot="5400000">
            <a:off x="32392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rot="5400000">
            <a:off x="32004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rot="5400000">
            <a:off x="35814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 rot="5400000">
            <a:off x="35814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rot="5400000">
            <a:off x="35814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rot="5400000" flipH="1">
            <a:off x="35814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 rot="5400000" flipH="1">
            <a:off x="35814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rot="5400000"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rot="5400000" flipH="1">
            <a:off x="36957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rot="5400000">
            <a:off x="3695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rot="5400000">
            <a:off x="30480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3657600" y="2438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26670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>
            <a:off x="36576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990600" y="5257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 rot="5400000">
            <a:off x="2514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rot="5400000">
            <a:off x="2514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rot="5400000">
            <a:off x="2514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rot="5400000" flipH="1">
            <a:off x="2514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rot="5400000" flipH="1">
            <a:off x="2514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rot="5400000" flipH="1">
            <a:off x="2514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rot="5400000" flipH="1">
            <a:off x="2628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rot="5400000">
            <a:off x="2628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rot="5400000">
            <a:off x="2439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rot="5400000">
            <a:off x="2515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rot="5400000">
            <a:off x="3657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rot="5400000">
            <a:off x="3657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rot="5400000">
            <a:off x="3657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rot="5400000" flipH="1">
            <a:off x="3657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 rot="5400000" flipH="1">
            <a:off x="3657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rot="5400000" flipH="1">
            <a:off x="3657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rot="5400000" flipH="1">
            <a:off x="3771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rot="5400000">
            <a:off x="3771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 rot="5400000">
            <a:off x="3582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rot="5400000">
            <a:off x="3658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rot="5400000">
            <a:off x="2895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 rot="5400000">
            <a:off x="28956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rot="5400000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 rot="5400000" flipH="1">
            <a:off x="2895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 rot="5400000" flipH="1">
            <a:off x="2895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rot="5400000" flipH="1">
            <a:off x="28956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 rot="5400000" flipH="1">
            <a:off x="30099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 rot="5400000">
            <a:off x="30099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 rot="5400000">
            <a:off x="25534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rot="5400000">
            <a:off x="26670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3" name="Line 33"/>
          <p:cNvSpPr>
            <a:spLocks noChangeShapeType="1"/>
          </p:cNvSpPr>
          <p:nvPr/>
        </p:nvSpPr>
        <p:spPr bwMode="auto">
          <a:xfrm rot="5400000">
            <a:off x="38862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 rot="5400000">
            <a:off x="46101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5" name="Line 35"/>
          <p:cNvSpPr>
            <a:spLocks noChangeShapeType="1"/>
          </p:cNvSpPr>
          <p:nvPr/>
        </p:nvSpPr>
        <p:spPr bwMode="auto">
          <a:xfrm rot="5400000">
            <a:off x="47244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 rot="5400000">
            <a:off x="47244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7" name="Line 37"/>
          <p:cNvSpPr>
            <a:spLocks noChangeShapeType="1"/>
          </p:cNvSpPr>
          <p:nvPr/>
        </p:nvSpPr>
        <p:spPr bwMode="auto">
          <a:xfrm rot="5400000">
            <a:off x="47244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 rot="5400000" flipH="1">
            <a:off x="47244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 rot="5400000" flipH="1">
            <a:off x="47244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 rot="5400000" flipH="1">
            <a:off x="47244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 rot="5400000" flipH="1">
            <a:off x="4838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 rot="5400000">
            <a:off x="48387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 rot="5400000">
            <a:off x="44203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 rot="5400000">
            <a:off x="47251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25908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6" name="Text Box 46"/>
          <p:cNvSpPr txBox="1">
            <a:spLocks noChangeArrowheads="1"/>
          </p:cNvSpPr>
          <p:nvPr/>
        </p:nvSpPr>
        <p:spPr bwMode="auto">
          <a:xfrm>
            <a:off x="1905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3048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22860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41148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28956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34290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>
            <a:off x="35052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 flipH="1">
            <a:off x="30480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 flipH="1">
            <a:off x="990600" y="121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6" name="Line 56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7" name="Line 57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8" name="Line 58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6621" name="Line 61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3" name="Text Box 63"/>
          <p:cNvSpPr txBox="1">
            <a:spLocks noChangeArrowheads="1"/>
          </p:cNvSpPr>
          <p:nvPr/>
        </p:nvSpPr>
        <p:spPr bwMode="auto">
          <a:xfrm>
            <a:off x="5181600" y="5334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It also reads the current going through the 19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r>
              <a:rPr lang="en-US"/>
              <a:t> </a:t>
            </a:r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>
            <a:off x="4038600" y="16002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>
            <a:off x="2895600" y="13716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6" name="Line 66"/>
          <p:cNvSpPr>
            <a:spLocks noChangeShapeType="1"/>
          </p:cNvSpPr>
          <p:nvPr/>
        </p:nvSpPr>
        <p:spPr bwMode="auto">
          <a:xfrm>
            <a:off x="4572000" y="1371600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7" name="Line 67"/>
          <p:cNvSpPr>
            <a:spLocks noChangeShapeType="1"/>
          </p:cNvSpPr>
          <p:nvPr/>
        </p:nvSpPr>
        <p:spPr bwMode="auto">
          <a:xfrm>
            <a:off x="2895600" y="1600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8" name="Text Box 68"/>
          <p:cNvSpPr txBox="1">
            <a:spLocks noChangeArrowheads="1"/>
          </p:cNvSpPr>
          <p:nvPr/>
        </p:nvSpPr>
        <p:spPr bwMode="auto">
          <a:xfrm rot="5400000">
            <a:off x="3637757" y="2686843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.2123A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4114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4419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4724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 flipH="1">
            <a:off x="487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 flipH="1">
            <a:off x="4267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 flipH="1">
            <a:off x="4572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 flipH="1">
            <a:off x="4038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5029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51054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>
            <a:off x="38862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0" name="Line 4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1" name="Line 4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2" name="Line 4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3" name="Line 4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4" name="Line 48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8" name="Line 5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9" name="Line 5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0" name="Line 5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1" name="Line 5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2" name="Line 5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3" name="Line 5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5" name="Line 5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6" name="Line 60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7" name="Line 61"/>
          <p:cNvSpPr>
            <a:spLocks noChangeShapeType="1"/>
          </p:cNvSpPr>
          <p:nvPr/>
        </p:nvSpPr>
        <p:spPr bwMode="auto">
          <a:xfrm rot="5400000">
            <a:off x="3352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 rot="5400000">
            <a:off x="3352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59" name="Line 63"/>
          <p:cNvSpPr>
            <a:spLocks noChangeShapeType="1"/>
          </p:cNvSpPr>
          <p:nvPr/>
        </p:nvSpPr>
        <p:spPr bwMode="auto">
          <a:xfrm rot="5400000" flipH="1">
            <a:off x="3352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0" name="Line 64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1" name="Line 65"/>
          <p:cNvSpPr>
            <a:spLocks noChangeShapeType="1"/>
          </p:cNvSpPr>
          <p:nvPr/>
        </p:nvSpPr>
        <p:spPr bwMode="auto">
          <a:xfrm rot="5400000" flipH="1">
            <a:off x="3352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2" name="Line 66"/>
          <p:cNvSpPr>
            <a:spLocks noChangeShapeType="1"/>
          </p:cNvSpPr>
          <p:nvPr/>
        </p:nvSpPr>
        <p:spPr bwMode="auto">
          <a:xfrm rot="5400000" flipH="1">
            <a:off x="3467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3" name="Line 67"/>
          <p:cNvSpPr>
            <a:spLocks noChangeShapeType="1"/>
          </p:cNvSpPr>
          <p:nvPr/>
        </p:nvSpPr>
        <p:spPr bwMode="auto">
          <a:xfrm rot="5400000">
            <a:off x="3467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4" name="Line 68"/>
          <p:cNvSpPr>
            <a:spLocks noChangeShapeType="1"/>
          </p:cNvSpPr>
          <p:nvPr/>
        </p:nvSpPr>
        <p:spPr bwMode="auto">
          <a:xfrm rot="5400000">
            <a:off x="3277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5" name="Line 69"/>
          <p:cNvSpPr>
            <a:spLocks noChangeShapeType="1"/>
          </p:cNvSpPr>
          <p:nvPr/>
        </p:nvSpPr>
        <p:spPr bwMode="auto">
          <a:xfrm rot="5400000">
            <a:off x="3353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6" name="Line 70"/>
          <p:cNvSpPr>
            <a:spLocks noChangeShapeType="1"/>
          </p:cNvSpPr>
          <p:nvPr/>
        </p:nvSpPr>
        <p:spPr bwMode="auto">
          <a:xfrm rot="5400000">
            <a:off x="4495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7" name="Line 71"/>
          <p:cNvSpPr>
            <a:spLocks noChangeShapeType="1"/>
          </p:cNvSpPr>
          <p:nvPr/>
        </p:nvSpPr>
        <p:spPr bwMode="auto">
          <a:xfrm rot="5400000">
            <a:off x="4495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8" name="Line 72"/>
          <p:cNvSpPr>
            <a:spLocks noChangeShapeType="1"/>
          </p:cNvSpPr>
          <p:nvPr/>
        </p:nvSpPr>
        <p:spPr bwMode="auto">
          <a:xfrm rot="5400000">
            <a:off x="4495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69" name="Line 73"/>
          <p:cNvSpPr>
            <a:spLocks noChangeShapeType="1"/>
          </p:cNvSpPr>
          <p:nvPr/>
        </p:nvSpPr>
        <p:spPr bwMode="auto">
          <a:xfrm rot="5400000" flipH="1">
            <a:off x="4495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0" name="Line 74"/>
          <p:cNvSpPr>
            <a:spLocks noChangeShapeType="1"/>
          </p:cNvSpPr>
          <p:nvPr/>
        </p:nvSpPr>
        <p:spPr bwMode="auto">
          <a:xfrm rot="5400000" flipH="1">
            <a:off x="4495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1" name="Line 75"/>
          <p:cNvSpPr>
            <a:spLocks noChangeShapeType="1"/>
          </p:cNvSpPr>
          <p:nvPr/>
        </p:nvSpPr>
        <p:spPr bwMode="auto">
          <a:xfrm rot="5400000" flipH="1">
            <a:off x="4495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2" name="Line 76"/>
          <p:cNvSpPr>
            <a:spLocks noChangeShapeType="1"/>
          </p:cNvSpPr>
          <p:nvPr/>
        </p:nvSpPr>
        <p:spPr bwMode="auto">
          <a:xfrm rot="5400000" flipH="1">
            <a:off x="4610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3" name="Line 77"/>
          <p:cNvSpPr>
            <a:spLocks noChangeShapeType="1"/>
          </p:cNvSpPr>
          <p:nvPr/>
        </p:nvSpPr>
        <p:spPr bwMode="auto">
          <a:xfrm rot="5400000">
            <a:off x="4610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4" name="Line 78"/>
          <p:cNvSpPr>
            <a:spLocks noChangeShapeType="1"/>
          </p:cNvSpPr>
          <p:nvPr/>
        </p:nvSpPr>
        <p:spPr bwMode="auto">
          <a:xfrm rot="5400000">
            <a:off x="4420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5" name="Line 79"/>
          <p:cNvSpPr>
            <a:spLocks noChangeShapeType="1"/>
          </p:cNvSpPr>
          <p:nvPr/>
        </p:nvSpPr>
        <p:spPr bwMode="auto">
          <a:xfrm rot="5400000">
            <a:off x="4496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6" name="Line 80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7" name="Line 81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8" name="Line 82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9" name="Line 83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0" name="Line 84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4" name="Line 88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5" name="Line 89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6" name="Line 90"/>
          <p:cNvSpPr>
            <a:spLocks noChangeShapeType="1"/>
          </p:cNvSpPr>
          <p:nvPr/>
        </p:nvSpPr>
        <p:spPr bwMode="auto">
          <a:xfrm rot="5400000">
            <a:off x="55626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7" name="Line 91"/>
          <p:cNvSpPr>
            <a:spLocks noChangeShapeType="1"/>
          </p:cNvSpPr>
          <p:nvPr/>
        </p:nvSpPr>
        <p:spPr bwMode="auto">
          <a:xfrm rot="5400000">
            <a:off x="55626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8" name="Line 92"/>
          <p:cNvSpPr>
            <a:spLocks noChangeShapeType="1"/>
          </p:cNvSpPr>
          <p:nvPr/>
        </p:nvSpPr>
        <p:spPr bwMode="auto">
          <a:xfrm rot="5400000">
            <a:off x="55626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89" name="Line 93"/>
          <p:cNvSpPr>
            <a:spLocks noChangeShapeType="1"/>
          </p:cNvSpPr>
          <p:nvPr/>
        </p:nvSpPr>
        <p:spPr bwMode="auto">
          <a:xfrm rot="5400000" flipH="1">
            <a:off x="5562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0" name="Line 94"/>
          <p:cNvSpPr>
            <a:spLocks noChangeShapeType="1"/>
          </p:cNvSpPr>
          <p:nvPr/>
        </p:nvSpPr>
        <p:spPr bwMode="auto">
          <a:xfrm rot="5400000" flipH="1">
            <a:off x="55626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1" name="Line 95"/>
          <p:cNvSpPr>
            <a:spLocks noChangeShapeType="1"/>
          </p:cNvSpPr>
          <p:nvPr/>
        </p:nvSpPr>
        <p:spPr bwMode="auto">
          <a:xfrm rot="5400000" flipH="1">
            <a:off x="55626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2" name="Line 96"/>
          <p:cNvSpPr>
            <a:spLocks noChangeShapeType="1"/>
          </p:cNvSpPr>
          <p:nvPr/>
        </p:nvSpPr>
        <p:spPr bwMode="auto">
          <a:xfrm rot="5400000" flipH="1">
            <a:off x="5676900" y="1562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3" name="Line 97"/>
          <p:cNvSpPr>
            <a:spLocks noChangeShapeType="1"/>
          </p:cNvSpPr>
          <p:nvPr/>
        </p:nvSpPr>
        <p:spPr bwMode="auto">
          <a:xfrm rot="5400000">
            <a:off x="5676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4" name="Line 98"/>
          <p:cNvSpPr>
            <a:spLocks noChangeShapeType="1"/>
          </p:cNvSpPr>
          <p:nvPr/>
        </p:nvSpPr>
        <p:spPr bwMode="auto">
          <a:xfrm rot="5400000">
            <a:off x="5296694" y="3009106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5" name="Line 99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6" name="Line 100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7" name="Line 101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8" name="Line 102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99" name="Line 103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0" name="Line 104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1" name="Line 105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2" name="Line 106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3" name="Line 107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4" name="Line 108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5" name="Line 109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06" name="Line 110"/>
          <p:cNvSpPr>
            <a:spLocks noChangeShapeType="1"/>
          </p:cNvSpPr>
          <p:nvPr/>
        </p:nvSpPr>
        <p:spPr bwMode="auto">
          <a:xfrm>
            <a:off x="3429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09" name="Text Box 113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0" name="Text Box 114"/>
          <p:cNvSpPr txBox="1">
            <a:spLocks noChangeArrowheads="1"/>
          </p:cNvSpPr>
          <p:nvPr/>
        </p:nvSpPr>
        <p:spPr bwMode="auto">
          <a:xfrm>
            <a:off x="2743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1" name="Text Box 115"/>
          <p:cNvSpPr txBox="1">
            <a:spLocks noChangeArrowheads="1"/>
          </p:cNvSpPr>
          <p:nvPr/>
        </p:nvSpPr>
        <p:spPr bwMode="auto">
          <a:xfrm>
            <a:off x="3886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2" name="Text Box 116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3" name="Text Box 117"/>
          <p:cNvSpPr txBox="1">
            <a:spLocks noChangeArrowheads="1"/>
          </p:cNvSpPr>
          <p:nvPr/>
        </p:nvSpPr>
        <p:spPr bwMode="auto">
          <a:xfrm>
            <a:off x="4343400" y="541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4" name="Text Box 118"/>
          <p:cNvSpPr txBox="1">
            <a:spLocks noChangeArrowheads="1"/>
          </p:cNvSpPr>
          <p:nvPr/>
        </p:nvSpPr>
        <p:spPr bwMode="auto">
          <a:xfrm>
            <a:off x="4953000" y="3733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5" name="Text Box 119"/>
          <p:cNvSpPr txBox="1">
            <a:spLocks noChangeArrowheads="1"/>
          </p:cNvSpPr>
          <p:nvPr/>
        </p:nvSpPr>
        <p:spPr bwMode="auto">
          <a:xfrm>
            <a:off x="5029200" y="1828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416" name="Text Box 120"/>
          <p:cNvSpPr txBox="1">
            <a:spLocks noChangeArrowheads="1"/>
          </p:cNvSpPr>
          <p:nvPr/>
        </p:nvSpPr>
        <p:spPr bwMode="auto">
          <a:xfrm>
            <a:off x="3733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5417" name="Text Box 121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5418" name="Text Box 122"/>
          <p:cNvSpPr txBox="1">
            <a:spLocks noChangeArrowheads="1"/>
          </p:cNvSpPr>
          <p:nvPr/>
        </p:nvSpPr>
        <p:spPr bwMode="auto">
          <a:xfrm>
            <a:off x="5410200" y="2819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55419" name="Text Box 12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5421" name="Text Box 125"/>
          <p:cNvSpPr txBox="1">
            <a:spLocks noChangeArrowheads="1"/>
          </p:cNvSpPr>
          <p:nvPr/>
        </p:nvSpPr>
        <p:spPr bwMode="auto">
          <a:xfrm>
            <a:off x="5867400" y="1905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55422" name="Line 126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3" name="Line 127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4" name="Line 128"/>
          <p:cNvSpPr>
            <a:spLocks noChangeShapeType="1"/>
          </p:cNvSpPr>
          <p:nvPr/>
        </p:nvSpPr>
        <p:spPr bwMode="auto">
          <a:xfrm>
            <a:off x="43434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5" name="Line 129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6" name="Line 130"/>
          <p:cNvSpPr>
            <a:spLocks noChangeShapeType="1"/>
          </p:cNvSpPr>
          <p:nvPr/>
        </p:nvSpPr>
        <p:spPr bwMode="auto">
          <a:xfrm>
            <a:off x="56388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7" name="Line 131"/>
          <p:cNvSpPr>
            <a:spLocks noChangeShapeType="1"/>
          </p:cNvSpPr>
          <p:nvPr/>
        </p:nvSpPr>
        <p:spPr bwMode="auto">
          <a:xfrm>
            <a:off x="5638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8" name="Line 132"/>
          <p:cNvSpPr>
            <a:spLocks noChangeShapeType="1"/>
          </p:cNvSpPr>
          <p:nvPr/>
        </p:nvSpPr>
        <p:spPr bwMode="auto">
          <a:xfrm flipV="1">
            <a:off x="60960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9" name="Line 133"/>
          <p:cNvSpPr>
            <a:spLocks noChangeShapeType="1"/>
          </p:cNvSpPr>
          <p:nvPr/>
        </p:nvSpPr>
        <p:spPr bwMode="auto">
          <a:xfrm flipV="1">
            <a:off x="6096000" y="137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30" name="Freeform 134"/>
          <p:cNvSpPr>
            <a:spLocks/>
          </p:cNvSpPr>
          <p:nvPr/>
        </p:nvSpPr>
        <p:spPr bwMode="auto">
          <a:xfrm>
            <a:off x="3810000" y="977900"/>
            <a:ext cx="2730500" cy="5295900"/>
          </a:xfrm>
          <a:custGeom>
            <a:avLst/>
            <a:gdLst/>
            <a:ahLst/>
            <a:cxnLst>
              <a:cxn ang="0">
                <a:pos x="1536" y="344"/>
              </a:cxn>
              <a:cxn ang="0">
                <a:pos x="1248" y="152"/>
              </a:cxn>
              <a:cxn ang="0">
                <a:pos x="864" y="344"/>
              </a:cxn>
              <a:cxn ang="0">
                <a:pos x="912" y="2216"/>
              </a:cxn>
              <a:cxn ang="0">
                <a:pos x="144" y="2504"/>
              </a:cxn>
              <a:cxn ang="0">
                <a:pos x="48" y="2840"/>
              </a:cxn>
              <a:cxn ang="0">
                <a:pos x="336" y="2984"/>
              </a:cxn>
              <a:cxn ang="0">
                <a:pos x="1296" y="2984"/>
              </a:cxn>
              <a:cxn ang="0">
                <a:pos x="1680" y="872"/>
              </a:cxn>
              <a:cxn ang="0">
                <a:pos x="1536" y="344"/>
              </a:cxn>
            </a:cxnLst>
            <a:rect l="0" t="0" r="r" b="b"/>
            <a:pathLst>
              <a:path w="1720" h="3336">
                <a:moveTo>
                  <a:pt x="1536" y="344"/>
                </a:moveTo>
                <a:cubicBezTo>
                  <a:pt x="1464" y="224"/>
                  <a:pt x="1360" y="152"/>
                  <a:pt x="1248" y="152"/>
                </a:cubicBezTo>
                <a:cubicBezTo>
                  <a:pt x="1136" y="152"/>
                  <a:pt x="920" y="0"/>
                  <a:pt x="864" y="344"/>
                </a:cubicBezTo>
                <a:cubicBezTo>
                  <a:pt x="808" y="688"/>
                  <a:pt x="1032" y="1856"/>
                  <a:pt x="912" y="2216"/>
                </a:cubicBezTo>
                <a:cubicBezTo>
                  <a:pt x="792" y="2576"/>
                  <a:pt x="288" y="2400"/>
                  <a:pt x="144" y="2504"/>
                </a:cubicBezTo>
                <a:cubicBezTo>
                  <a:pt x="0" y="2608"/>
                  <a:pt x="16" y="2760"/>
                  <a:pt x="48" y="2840"/>
                </a:cubicBezTo>
                <a:cubicBezTo>
                  <a:pt x="80" y="2920"/>
                  <a:pt x="128" y="2960"/>
                  <a:pt x="336" y="2984"/>
                </a:cubicBezTo>
                <a:cubicBezTo>
                  <a:pt x="544" y="3008"/>
                  <a:pt x="1072" y="3336"/>
                  <a:pt x="1296" y="2984"/>
                </a:cubicBezTo>
                <a:cubicBezTo>
                  <a:pt x="1520" y="2632"/>
                  <a:pt x="1640" y="1312"/>
                  <a:pt x="1680" y="872"/>
                </a:cubicBezTo>
                <a:cubicBezTo>
                  <a:pt x="1720" y="432"/>
                  <a:pt x="1608" y="464"/>
                  <a:pt x="1536" y="344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990600" y="5257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 rot="5400000">
            <a:off x="2514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rot="5400000">
            <a:off x="2514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rot="5400000">
            <a:off x="2514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rot="5400000" flipH="1">
            <a:off x="2514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rot="5400000" flipH="1">
            <a:off x="2514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rot="5400000" flipH="1">
            <a:off x="2514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rot="5400000" flipH="1">
            <a:off x="2628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rot="5400000">
            <a:off x="2628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rot="5400000">
            <a:off x="2439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rot="5400000">
            <a:off x="2515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rot="5400000">
            <a:off x="3657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rot="5400000">
            <a:off x="3657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rot="5400000">
            <a:off x="3657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rot="5400000" flipH="1">
            <a:off x="3657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rot="5400000" flipH="1">
            <a:off x="3657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rot="5400000" flipH="1">
            <a:off x="3657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rot="5400000" flipH="1">
            <a:off x="3771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rot="5400000">
            <a:off x="3771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 rot="5400000">
            <a:off x="3582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rot="5400000">
            <a:off x="3658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 rot="5400000">
            <a:off x="2895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 rot="5400000">
            <a:off x="28956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rot="5400000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 rot="5400000" flipH="1">
            <a:off x="2895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 rot="5400000" flipH="1">
            <a:off x="2895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rot="5400000" flipH="1">
            <a:off x="28956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 rot="5400000" flipH="1">
            <a:off x="30099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 rot="5400000">
            <a:off x="30099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5" name="Line 31"/>
          <p:cNvSpPr>
            <a:spLocks noChangeShapeType="1"/>
          </p:cNvSpPr>
          <p:nvPr/>
        </p:nvSpPr>
        <p:spPr bwMode="auto">
          <a:xfrm rot="5400000">
            <a:off x="25534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 rot="5400000">
            <a:off x="26670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rot="5400000">
            <a:off x="38862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 rot="5400000">
            <a:off x="46101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9" name="Line 35"/>
          <p:cNvSpPr>
            <a:spLocks noChangeShapeType="1"/>
          </p:cNvSpPr>
          <p:nvPr/>
        </p:nvSpPr>
        <p:spPr bwMode="auto">
          <a:xfrm rot="5400000">
            <a:off x="47244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0" name="Line 36"/>
          <p:cNvSpPr>
            <a:spLocks noChangeShapeType="1"/>
          </p:cNvSpPr>
          <p:nvPr/>
        </p:nvSpPr>
        <p:spPr bwMode="auto">
          <a:xfrm rot="5400000">
            <a:off x="47244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1" name="Line 37"/>
          <p:cNvSpPr>
            <a:spLocks noChangeShapeType="1"/>
          </p:cNvSpPr>
          <p:nvPr/>
        </p:nvSpPr>
        <p:spPr bwMode="auto">
          <a:xfrm rot="5400000">
            <a:off x="47244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2" name="Line 38"/>
          <p:cNvSpPr>
            <a:spLocks noChangeShapeType="1"/>
          </p:cNvSpPr>
          <p:nvPr/>
        </p:nvSpPr>
        <p:spPr bwMode="auto">
          <a:xfrm rot="5400000" flipH="1">
            <a:off x="47244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 rot="5400000" flipH="1">
            <a:off x="47244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4" name="Line 40"/>
          <p:cNvSpPr>
            <a:spLocks noChangeShapeType="1"/>
          </p:cNvSpPr>
          <p:nvPr/>
        </p:nvSpPr>
        <p:spPr bwMode="auto">
          <a:xfrm rot="5400000" flipH="1">
            <a:off x="47244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5" name="Line 41"/>
          <p:cNvSpPr>
            <a:spLocks noChangeShapeType="1"/>
          </p:cNvSpPr>
          <p:nvPr/>
        </p:nvSpPr>
        <p:spPr bwMode="auto">
          <a:xfrm rot="5400000" flipH="1">
            <a:off x="4838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6" name="Line 42"/>
          <p:cNvSpPr>
            <a:spLocks noChangeShapeType="1"/>
          </p:cNvSpPr>
          <p:nvPr/>
        </p:nvSpPr>
        <p:spPr bwMode="auto">
          <a:xfrm rot="5400000">
            <a:off x="48387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7" name="Line 43"/>
          <p:cNvSpPr>
            <a:spLocks noChangeShapeType="1"/>
          </p:cNvSpPr>
          <p:nvPr/>
        </p:nvSpPr>
        <p:spPr bwMode="auto">
          <a:xfrm rot="5400000">
            <a:off x="44203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8" name="Line 44"/>
          <p:cNvSpPr>
            <a:spLocks noChangeShapeType="1"/>
          </p:cNvSpPr>
          <p:nvPr/>
        </p:nvSpPr>
        <p:spPr bwMode="auto">
          <a:xfrm rot="5400000">
            <a:off x="47251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9" name="Line 45"/>
          <p:cNvSpPr>
            <a:spLocks noChangeShapeType="1"/>
          </p:cNvSpPr>
          <p:nvPr/>
        </p:nvSpPr>
        <p:spPr bwMode="auto">
          <a:xfrm>
            <a:off x="25908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1905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3048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22860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41148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28956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7635" name="Text Box 51"/>
          <p:cNvSpPr txBox="1">
            <a:spLocks noChangeArrowheads="1"/>
          </p:cNvSpPr>
          <p:nvPr/>
        </p:nvSpPr>
        <p:spPr bwMode="auto">
          <a:xfrm>
            <a:off x="34290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7636" name="Line 52"/>
          <p:cNvSpPr>
            <a:spLocks noChangeShapeType="1"/>
          </p:cNvSpPr>
          <p:nvPr/>
        </p:nvSpPr>
        <p:spPr bwMode="auto">
          <a:xfrm>
            <a:off x="35052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7" name="Line 53"/>
          <p:cNvSpPr>
            <a:spLocks noChangeShapeType="1"/>
          </p:cNvSpPr>
          <p:nvPr/>
        </p:nvSpPr>
        <p:spPr bwMode="auto">
          <a:xfrm flipH="1">
            <a:off x="30480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8" name="Line 54"/>
          <p:cNvSpPr>
            <a:spLocks noChangeShapeType="1"/>
          </p:cNvSpPr>
          <p:nvPr/>
        </p:nvSpPr>
        <p:spPr bwMode="auto">
          <a:xfrm flipH="1">
            <a:off x="990600" y="121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39" name="Line 55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0" name="Line 56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1" name="Line 57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2" name="Line 58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3" name="Line 59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44" name="Text Box 60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7645" name="Line 61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6" name="Line 6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47" name="Text Box 63"/>
          <p:cNvSpPr txBox="1">
            <a:spLocks noChangeArrowheads="1"/>
          </p:cNvSpPr>
          <p:nvPr/>
        </p:nvSpPr>
        <p:spPr bwMode="auto">
          <a:xfrm>
            <a:off x="5181600" y="533400"/>
            <a:ext cx="3581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It also reads the current going through the 19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endParaRPr lang="en-US"/>
          </a:p>
          <a:p>
            <a:pPr algn="l"/>
            <a:r>
              <a:rPr lang="en-US"/>
              <a:t> I </a:t>
            </a:r>
            <a:r>
              <a:rPr lang="en-US" baseline="-25000"/>
              <a:t>19</a:t>
            </a:r>
            <a:r>
              <a:rPr lang="en-US" sz="2000" baseline="-25000">
                <a:cs typeface="Times New Roman" charset="0"/>
              </a:rPr>
              <a:t>Ω</a:t>
            </a:r>
            <a:r>
              <a:rPr lang="en-US"/>
              <a:t> = V/R = 9.6556/19 = </a:t>
            </a:r>
          </a:p>
          <a:p>
            <a:pPr algn="l"/>
            <a:r>
              <a:rPr lang="en-US"/>
              <a:t>.5082A</a:t>
            </a:r>
          </a:p>
          <a:p>
            <a:pPr algn="l"/>
            <a:endParaRPr lang="en-US"/>
          </a:p>
        </p:txBody>
      </p:sp>
      <p:sp>
        <p:nvSpPr>
          <p:cNvPr id="67648" name="Line 64"/>
          <p:cNvSpPr>
            <a:spLocks noChangeShapeType="1"/>
          </p:cNvSpPr>
          <p:nvPr/>
        </p:nvSpPr>
        <p:spPr bwMode="auto">
          <a:xfrm>
            <a:off x="4038600" y="16002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49" name="Line 65"/>
          <p:cNvSpPr>
            <a:spLocks noChangeShapeType="1"/>
          </p:cNvSpPr>
          <p:nvPr/>
        </p:nvSpPr>
        <p:spPr bwMode="auto">
          <a:xfrm>
            <a:off x="2895600" y="13716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0" name="Line 66"/>
          <p:cNvSpPr>
            <a:spLocks noChangeShapeType="1"/>
          </p:cNvSpPr>
          <p:nvPr/>
        </p:nvSpPr>
        <p:spPr bwMode="auto">
          <a:xfrm>
            <a:off x="4572000" y="1371600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1" name="Line 67"/>
          <p:cNvSpPr>
            <a:spLocks noChangeShapeType="1"/>
          </p:cNvSpPr>
          <p:nvPr/>
        </p:nvSpPr>
        <p:spPr bwMode="auto">
          <a:xfrm>
            <a:off x="2895600" y="1600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52" name="Text Box 68"/>
          <p:cNvSpPr txBox="1">
            <a:spLocks noChangeArrowheads="1"/>
          </p:cNvSpPr>
          <p:nvPr/>
        </p:nvSpPr>
        <p:spPr bwMode="auto">
          <a:xfrm rot="5400000">
            <a:off x="3637757" y="2686843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.2123A</a:t>
            </a:r>
          </a:p>
        </p:txBody>
      </p:sp>
      <p:sp>
        <p:nvSpPr>
          <p:cNvPr id="67653" name="Text Box 69"/>
          <p:cNvSpPr txBox="1">
            <a:spLocks noChangeArrowheads="1"/>
          </p:cNvSpPr>
          <p:nvPr/>
        </p:nvSpPr>
        <p:spPr bwMode="auto">
          <a:xfrm rot="5400000">
            <a:off x="4167982" y="2683668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.5082A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>
            <a:off x="990600" y="5257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 rot="5400000">
            <a:off x="2514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rot="5400000">
            <a:off x="2514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rot="5400000">
            <a:off x="2514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rot="5400000" flipH="1">
            <a:off x="2514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rot="5400000" flipH="1">
            <a:off x="2514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rot="5400000" flipH="1">
            <a:off x="2514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rot="5400000" flipH="1">
            <a:off x="2628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rot="5400000">
            <a:off x="2628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rot="5400000">
            <a:off x="2439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rot="5400000">
            <a:off x="2515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rot="5400000">
            <a:off x="3657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rot="5400000">
            <a:off x="3657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rot="5400000">
            <a:off x="3657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rot="5400000" flipH="1">
            <a:off x="3657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rot="5400000" flipH="1">
            <a:off x="3657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rot="5400000" flipH="1">
            <a:off x="3657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 rot="5400000" flipH="1">
            <a:off x="3771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rot="5400000">
            <a:off x="3771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 rot="5400000">
            <a:off x="3582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rot="5400000">
            <a:off x="3658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rot="5400000">
            <a:off x="2895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rot="5400000">
            <a:off x="28956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 rot="5400000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 rot="5400000" flipH="1">
            <a:off x="2895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 rot="5400000" flipH="1">
            <a:off x="2895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 rot="5400000" flipH="1">
            <a:off x="28956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 rot="5400000" flipH="1">
            <a:off x="30099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8" name="Line 30"/>
          <p:cNvSpPr>
            <a:spLocks noChangeShapeType="1"/>
          </p:cNvSpPr>
          <p:nvPr/>
        </p:nvSpPr>
        <p:spPr bwMode="auto">
          <a:xfrm rot="5400000">
            <a:off x="30099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 rot="5400000">
            <a:off x="25534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 rot="5400000">
            <a:off x="26670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 rot="5400000">
            <a:off x="38862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 rot="5400000">
            <a:off x="46101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 rot="5400000">
            <a:off x="47244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 rot="5400000">
            <a:off x="47244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 rot="5400000">
            <a:off x="47244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6" name="Line 38"/>
          <p:cNvSpPr>
            <a:spLocks noChangeShapeType="1"/>
          </p:cNvSpPr>
          <p:nvPr/>
        </p:nvSpPr>
        <p:spPr bwMode="auto">
          <a:xfrm rot="5400000" flipH="1">
            <a:off x="47244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 rot="5400000" flipH="1">
            <a:off x="47244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8" name="Line 40"/>
          <p:cNvSpPr>
            <a:spLocks noChangeShapeType="1"/>
          </p:cNvSpPr>
          <p:nvPr/>
        </p:nvSpPr>
        <p:spPr bwMode="auto">
          <a:xfrm rot="5400000" flipH="1">
            <a:off x="47244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9" name="Line 41"/>
          <p:cNvSpPr>
            <a:spLocks noChangeShapeType="1"/>
          </p:cNvSpPr>
          <p:nvPr/>
        </p:nvSpPr>
        <p:spPr bwMode="auto">
          <a:xfrm rot="5400000" flipH="1">
            <a:off x="4838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0" name="Line 42"/>
          <p:cNvSpPr>
            <a:spLocks noChangeShapeType="1"/>
          </p:cNvSpPr>
          <p:nvPr/>
        </p:nvSpPr>
        <p:spPr bwMode="auto">
          <a:xfrm rot="5400000">
            <a:off x="48387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1" name="Line 43"/>
          <p:cNvSpPr>
            <a:spLocks noChangeShapeType="1"/>
          </p:cNvSpPr>
          <p:nvPr/>
        </p:nvSpPr>
        <p:spPr bwMode="auto">
          <a:xfrm rot="5400000">
            <a:off x="44203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2" name="Line 44"/>
          <p:cNvSpPr>
            <a:spLocks noChangeShapeType="1"/>
          </p:cNvSpPr>
          <p:nvPr/>
        </p:nvSpPr>
        <p:spPr bwMode="auto">
          <a:xfrm rot="5400000">
            <a:off x="47251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3" name="Line 45"/>
          <p:cNvSpPr>
            <a:spLocks noChangeShapeType="1"/>
          </p:cNvSpPr>
          <p:nvPr/>
        </p:nvSpPr>
        <p:spPr bwMode="auto">
          <a:xfrm>
            <a:off x="25908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Text Box 46"/>
          <p:cNvSpPr txBox="1">
            <a:spLocks noChangeArrowheads="1"/>
          </p:cNvSpPr>
          <p:nvPr/>
        </p:nvSpPr>
        <p:spPr bwMode="auto">
          <a:xfrm>
            <a:off x="1905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3048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22860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657" name="Text Box 49"/>
          <p:cNvSpPr txBox="1">
            <a:spLocks noChangeArrowheads="1"/>
          </p:cNvSpPr>
          <p:nvPr/>
        </p:nvSpPr>
        <p:spPr bwMode="auto">
          <a:xfrm>
            <a:off x="41148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658" name="Text Box 50"/>
          <p:cNvSpPr txBox="1">
            <a:spLocks noChangeArrowheads="1"/>
          </p:cNvSpPr>
          <p:nvPr/>
        </p:nvSpPr>
        <p:spPr bwMode="auto">
          <a:xfrm>
            <a:off x="28956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8659" name="Text Box 51"/>
          <p:cNvSpPr txBox="1">
            <a:spLocks noChangeArrowheads="1"/>
          </p:cNvSpPr>
          <p:nvPr/>
        </p:nvSpPr>
        <p:spPr bwMode="auto">
          <a:xfrm>
            <a:off x="34290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>
            <a:off x="35052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 flipH="1">
            <a:off x="30480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Line 54"/>
          <p:cNvSpPr>
            <a:spLocks noChangeShapeType="1"/>
          </p:cNvSpPr>
          <p:nvPr/>
        </p:nvSpPr>
        <p:spPr bwMode="auto">
          <a:xfrm flipH="1">
            <a:off x="990600" y="121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Line 55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4" name="Line 56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5" name="Line 57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6" name="Line 58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7" name="Line 59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8" name="Text Box 60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70" name="Line 6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71" name="Text Box 63"/>
          <p:cNvSpPr txBox="1">
            <a:spLocks noChangeArrowheads="1"/>
          </p:cNvSpPr>
          <p:nvPr/>
        </p:nvSpPr>
        <p:spPr bwMode="auto">
          <a:xfrm>
            <a:off x="5181600" y="533400"/>
            <a:ext cx="3581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It also reads the current going through the 19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endParaRPr lang="en-US"/>
          </a:p>
          <a:p>
            <a:pPr algn="l"/>
            <a:r>
              <a:rPr lang="en-US"/>
              <a:t> I </a:t>
            </a:r>
            <a:r>
              <a:rPr lang="en-US" baseline="-25000"/>
              <a:t>19</a:t>
            </a:r>
            <a:r>
              <a:rPr lang="en-US" sz="2000" baseline="-25000">
                <a:cs typeface="Times New Roman" charset="0"/>
              </a:rPr>
              <a:t>Ω</a:t>
            </a:r>
            <a:r>
              <a:rPr lang="en-US"/>
              <a:t> = V/R = 9.6556/19 = </a:t>
            </a:r>
          </a:p>
          <a:p>
            <a:pPr algn="l"/>
            <a:r>
              <a:rPr lang="en-US"/>
              <a:t>.5082A</a:t>
            </a:r>
          </a:p>
          <a:p>
            <a:pPr algn="l"/>
            <a:endParaRPr lang="en-US"/>
          </a:p>
          <a:p>
            <a:pPr algn="l"/>
            <a:r>
              <a:rPr lang="en-US"/>
              <a:t>So the reading on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/>
              <a:t> is the sum of these currents:</a:t>
            </a:r>
          </a:p>
          <a:p>
            <a:pPr algn="l"/>
            <a:r>
              <a:rPr lang="en-US"/>
              <a:t> = .5082+.2123 = .7205A</a:t>
            </a:r>
          </a:p>
        </p:txBody>
      </p:sp>
      <p:sp>
        <p:nvSpPr>
          <p:cNvPr id="68672" name="Line 64"/>
          <p:cNvSpPr>
            <a:spLocks noChangeShapeType="1"/>
          </p:cNvSpPr>
          <p:nvPr/>
        </p:nvSpPr>
        <p:spPr bwMode="auto">
          <a:xfrm>
            <a:off x="4038600" y="16002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73" name="Line 65"/>
          <p:cNvSpPr>
            <a:spLocks noChangeShapeType="1"/>
          </p:cNvSpPr>
          <p:nvPr/>
        </p:nvSpPr>
        <p:spPr bwMode="auto">
          <a:xfrm>
            <a:off x="2895600" y="13716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74" name="Line 66"/>
          <p:cNvSpPr>
            <a:spLocks noChangeShapeType="1"/>
          </p:cNvSpPr>
          <p:nvPr/>
        </p:nvSpPr>
        <p:spPr bwMode="auto">
          <a:xfrm>
            <a:off x="4572000" y="1371600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75" name="Line 67"/>
          <p:cNvSpPr>
            <a:spLocks noChangeShapeType="1"/>
          </p:cNvSpPr>
          <p:nvPr/>
        </p:nvSpPr>
        <p:spPr bwMode="auto">
          <a:xfrm>
            <a:off x="2895600" y="1600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76" name="Text Box 68"/>
          <p:cNvSpPr txBox="1">
            <a:spLocks noChangeArrowheads="1"/>
          </p:cNvSpPr>
          <p:nvPr/>
        </p:nvSpPr>
        <p:spPr bwMode="auto">
          <a:xfrm rot="5400000">
            <a:off x="3637757" y="2686843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.2123A</a:t>
            </a:r>
          </a:p>
        </p:txBody>
      </p:sp>
      <p:sp>
        <p:nvSpPr>
          <p:cNvPr id="68677" name="Text Box 69"/>
          <p:cNvSpPr txBox="1">
            <a:spLocks noChangeArrowheads="1"/>
          </p:cNvSpPr>
          <p:nvPr/>
        </p:nvSpPr>
        <p:spPr bwMode="auto">
          <a:xfrm rot="5400000">
            <a:off x="4167982" y="2683668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.5082A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990600" y="5257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 rot="5400000">
            <a:off x="2514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rot="5400000">
            <a:off x="2514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rot="5400000">
            <a:off x="2514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 rot="5400000" flipH="1">
            <a:off x="2514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rot="5400000" flipH="1">
            <a:off x="2514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rot="5400000" flipH="1">
            <a:off x="2514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rot="5400000" flipH="1">
            <a:off x="2628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rot="5400000">
            <a:off x="2628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rot="5400000">
            <a:off x="2439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rot="5400000">
            <a:off x="2515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rot="5400000">
            <a:off x="3657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rot="5400000">
            <a:off x="3657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rot="5400000">
            <a:off x="3657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rot="5400000" flipH="1">
            <a:off x="3657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rot="5400000" flipH="1">
            <a:off x="3657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rot="5400000" flipH="1">
            <a:off x="3657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 rot="5400000" flipH="1">
            <a:off x="3771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 rot="5400000">
            <a:off x="3771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rot="5400000">
            <a:off x="35821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 rot="5400000">
            <a:off x="36583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 rot="5400000">
            <a:off x="2895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 rot="5400000">
            <a:off x="28956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 rot="5400000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rot="5400000" flipH="1">
            <a:off x="2895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rot="5400000" flipH="1">
            <a:off x="2895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rot="5400000" flipH="1">
            <a:off x="28956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rot="5400000" flipH="1">
            <a:off x="30099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rot="5400000">
            <a:off x="30099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rot="5400000">
            <a:off x="25534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 rot="5400000">
            <a:off x="26670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 rot="5400000">
            <a:off x="38862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 rot="5400000">
            <a:off x="46101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 rot="5400000">
            <a:off x="47244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rot="5400000">
            <a:off x="47244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 rot="5400000">
            <a:off x="47244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 rot="5400000" flipH="1">
            <a:off x="47244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1" name="Line 39"/>
          <p:cNvSpPr>
            <a:spLocks noChangeShapeType="1"/>
          </p:cNvSpPr>
          <p:nvPr/>
        </p:nvSpPr>
        <p:spPr bwMode="auto">
          <a:xfrm rot="5400000" flipH="1">
            <a:off x="47244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 rot="5400000" flipH="1">
            <a:off x="47244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rot="5400000" flipH="1">
            <a:off x="48387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 rot="5400000">
            <a:off x="48387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 rot="5400000">
            <a:off x="44203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 rot="5400000">
            <a:off x="47251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7" name="Line 45"/>
          <p:cNvSpPr>
            <a:spLocks noChangeShapeType="1"/>
          </p:cNvSpPr>
          <p:nvPr/>
        </p:nvSpPr>
        <p:spPr bwMode="auto">
          <a:xfrm>
            <a:off x="25908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1905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30480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22860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41148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28956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9683" name="Text Box 51"/>
          <p:cNvSpPr txBox="1">
            <a:spLocks noChangeArrowheads="1"/>
          </p:cNvSpPr>
          <p:nvPr/>
        </p:nvSpPr>
        <p:spPr bwMode="auto">
          <a:xfrm>
            <a:off x="34290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>
            <a:off x="35052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5" name="Line 53"/>
          <p:cNvSpPr>
            <a:spLocks noChangeShapeType="1"/>
          </p:cNvSpPr>
          <p:nvPr/>
        </p:nvSpPr>
        <p:spPr bwMode="auto">
          <a:xfrm flipH="1">
            <a:off x="30480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 flipH="1">
            <a:off x="990600" y="121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7" name="Line 55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8" name="Line 56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9" name="Line 57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90" name="Line 58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91" name="Line 59"/>
          <p:cNvSpPr>
            <a:spLocks noChangeShapeType="1"/>
          </p:cNvSpPr>
          <p:nvPr/>
        </p:nvSpPr>
        <p:spPr bwMode="auto">
          <a:xfrm>
            <a:off x="533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92" name="Text Box 60"/>
          <p:cNvSpPr txBox="1">
            <a:spLocks noChangeArrowheads="1"/>
          </p:cNvSpPr>
          <p:nvPr/>
        </p:nvSpPr>
        <p:spPr bwMode="auto">
          <a:xfrm>
            <a:off x="685800" y="2514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9.6556 V</a:t>
            </a:r>
          </a:p>
        </p:txBody>
      </p:sp>
      <p:sp>
        <p:nvSpPr>
          <p:cNvPr id="69693" name="Line 61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94" name="Line 62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5181600" y="533400"/>
            <a:ext cx="3581400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It also reads the current going through the 19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subcircuit</a:t>
            </a:r>
          </a:p>
          <a:p>
            <a:pPr algn="l"/>
            <a:endParaRPr lang="en-US"/>
          </a:p>
          <a:p>
            <a:pPr algn="l"/>
            <a:r>
              <a:rPr lang="en-US"/>
              <a:t> I </a:t>
            </a:r>
            <a:r>
              <a:rPr lang="en-US" baseline="-25000"/>
              <a:t>19</a:t>
            </a:r>
            <a:r>
              <a:rPr lang="en-US" sz="2000" baseline="-25000">
                <a:cs typeface="Times New Roman" charset="0"/>
              </a:rPr>
              <a:t>Ω</a:t>
            </a:r>
            <a:r>
              <a:rPr lang="en-US"/>
              <a:t> = V/R = 9.6556/19 = </a:t>
            </a:r>
          </a:p>
          <a:p>
            <a:pPr algn="l"/>
            <a:r>
              <a:rPr lang="en-US"/>
              <a:t>.5082A</a:t>
            </a:r>
          </a:p>
          <a:p>
            <a:pPr algn="l"/>
            <a:endParaRPr lang="en-US"/>
          </a:p>
          <a:p>
            <a:pPr algn="l"/>
            <a:r>
              <a:rPr lang="en-US"/>
              <a:t>So the reading on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/>
              <a:t> is the sum of these currents:</a:t>
            </a:r>
          </a:p>
          <a:p>
            <a:pPr algn="l"/>
            <a:r>
              <a:rPr lang="en-US"/>
              <a:t> = .5082+.2123 = .7205A</a:t>
            </a:r>
          </a:p>
          <a:p>
            <a:pPr algn="l"/>
            <a:endParaRPr lang="en-US"/>
          </a:p>
          <a:p>
            <a:pPr algn="l"/>
            <a:r>
              <a:rPr lang="en-US" sz="7200"/>
              <a:t>Ta Daa!</a:t>
            </a:r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>
            <a:off x="4038600" y="16002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97" name="Line 65"/>
          <p:cNvSpPr>
            <a:spLocks noChangeShapeType="1"/>
          </p:cNvSpPr>
          <p:nvPr/>
        </p:nvSpPr>
        <p:spPr bwMode="auto">
          <a:xfrm>
            <a:off x="2895600" y="13716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98" name="Line 66"/>
          <p:cNvSpPr>
            <a:spLocks noChangeShapeType="1"/>
          </p:cNvSpPr>
          <p:nvPr/>
        </p:nvSpPr>
        <p:spPr bwMode="auto">
          <a:xfrm>
            <a:off x="4572000" y="1371600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>
            <a:off x="2895600" y="1600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 rot="5400000">
            <a:off x="3637757" y="2686843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.2123A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 rot="5400000">
            <a:off x="4167982" y="2683668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.5082A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2" name="Line 50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3" name="Line 51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2" name="Line 60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3" name="Line 61"/>
          <p:cNvSpPr>
            <a:spLocks noChangeShapeType="1"/>
          </p:cNvSpPr>
          <p:nvPr/>
        </p:nvSpPr>
        <p:spPr bwMode="auto">
          <a:xfrm rot="5400000">
            <a:off x="3352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4" name="Line 62"/>
          <p:cNvSpPr>
            <a:spLocks noChangeShapeType="1"/>
          </p:cNvSpPr>
          <p:nvPr/>
        </p:nvSpPr>
        <p:spPr bwMode="auto">
          <a:xfrm rot="5400000">
            <a:off x="3352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 rot="5400000" flipH="1">
            <a:off x="3352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 rot="5400000" flipH="1">
            <a:off x="3352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 rot="5400000" flipH="1">
            <a:off x="3467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 rot="5400000">
            <a:off x="3467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 rot="5400000">
            <a:off x="3277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1" name="Line 69"/>
          <p:cNvSpPr>
            <a:spLocks noChangeShapeType="1"/>
          </p:cNvSpPr>
          <p:nvPr/>
        </p:nvSpPr>
        <p:spPr bwMode="auto">
          <a:xfrm rot="5400000">
            <a:off x="3353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2" name="Line 70"/>
          <p:cNvSpPr>
            <a:spLocks noChangeShapeType="1"/>
          </p:cNvSpPr>
          <p:nvPr/>
        </p:nvSpPr>
        <p:spPr bwMode="auto">
          <a:xfrm rot="5400000">
            <a:off x="4495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 rot="5400000">
            <a:off x="4495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4" name="Line 72"/>
          <p:cNvSpPr>
            <a:spLocks noChangeShapeType="1"/>
          </p:cNvSpPr>
          <p:nvPr/>
        </p:nvSpPr>
        <p:spPr bwMode="auto">
          <a:xfrm rot="5400000">
            <a:off x="4495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5" name="Line 73"/>
          <p:cNvSpPr>
            <a:spLocks noChangeShapeType="1"/>
          </p:cNvSpPr>
          <p:nvPr/>
        </p:nvSpPr>
        <p:spPr bwMode="auto">
          <a:xfrm rot="5400000" flipH="1">
            <a:off x="4495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6" name="Line 74"/>
          <p:cNvSpPr>
            <a:spLocks noChangeShapeType="1"/>
          </p:cNvSpPr>
          <p:nvPr/>
        </p:nvSpPr>
        <p:spPr bwMode="auto">
          <a:xfrm rot="5400000" flipH="1">
            <a:off x="4495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 rot="5400000" flipH="1">
            <a:off x="4495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 rot="5400000" flipH="1">
            <a:off x="4610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9" name="Line 77"/>
          <p:cNvSpPr>
            <a:spLocks noChangeShapeType="1"/>
          </p:cNvSpPr>
          <p:nvPr/>
        </p:nvSpPr>
        <p:spPr bwMode="auto">
          <a:xfrm rot="5400000">
            <a:off x="4610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0" name="Line 78"/>
          <p:cNvSpPr>
            <a:spLocks noChangeShapeType="1"/>
          </p:cNvSpPr>
          <p:nvPr/>
        </p:nvSpPr>
        <p:spPr bwMode="auto">
          <a:xfrm rot="5400000">
            <a:off x="4420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1" name="Line 79"/>
          <p:cNvSpPr>
            <a:spLocks noChangeShapeType="1"/>
          </p:cNvSpPr>
          <p:nvPr/>
        </p:nvSpPr>
        <p:spPr bwMode="auto">
          <a:xfrm rot="5400000">
            <a:off x="4496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2" name="Line 80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3" name="Line 81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4" name="Line 82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5" name="Line 83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0" name="Line 98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1" name="Line 99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2" name="Line 100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3" name="Line 101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4" name="Line 102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5" name="Line 103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6" name="Line 104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7" name="Line 105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8" name="Line 106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9" name="Line 107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20" name="Line 108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21" name="Line 109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22" name="Line 110"/>
          <p:cNvSpPr>
            <a:spLocks noChangeShapeType="1"/>
          </p:cNvSpPr>
          <p:nvPr/>
        </p:nvSpPr>
        <p:spPr bwMode="auto">
          <a:xfrm>
            <a:off x="3429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23" name="Text Box 111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4" name="Text Box 112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5" name="Text Box 113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6" name="Text Box 114"/>
          <p:cNvSpPr txBox="1">
            <a:spLocks noChangeArrowheads="1"/>
          </p:cNvSpPr>
          <p:nvPr/>
        </p:nvSpPr>
        <p:spPr bwMode="auto">
          <a:xfrm>
            <a:off x="2743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7" name="Text Box 115"/>
          <p:cNvSpPr txBox="1">
            <a:spLocks noChangeArrowheads="1"/>
          </p:cNvSpPr>
          <p:nvPr/>
        </p:nvSpPr>
        <p:spPr bwMode="auto">
          <a:xfrm>
            <a:off x="3886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8" name="Text Box 116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30" name="Text Box 118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32" name="Text Box 120"/>
          <p:cNvSpPr txBox="1">
            <a:spLocks noChangeArrowheads="1"/>
          </p:cNvSpPr>
          <p:nvPr/>
        </p:nvSpPr>
        <p:spPr bwMode="auto">
          <a:xfrm>
            <a:off x="3733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39033" name="Text Box 121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39035" name="Text Box 12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39038" name="Line 126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39" name="Line 127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0" name="Line 128"/>
          <p:cNvSpPr>
            <a:spLocks noChangeShapeType="1"/>
          </p:cNvSpPr>
          <p:nvPr/>
        </p:nvSpPr>
        <p:spPr bwMode="auto">
          <a:xfrm>
            <a:off x="43434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1" name="Line 129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rot="5400000">
            <a:off x="3352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 rot="5400000">
            <a:off x="3352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 rot="5400000" flipH="1">
            <a:off x="3352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 rot="5400000" flipH="1">
            <a:off x="3352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3" name="Line 57"/>
          <p:cNvSpPr>
            <a:spLocks noChangeShapeType="1"/>
          </p:cNvSpPr>
          <p:nvPr/>
        </p:nvSpPr>
        <p:spPr bwMode="auto">
          <a:xfrm rot="5400000" flipH="1">
            <a:off x="3467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 rot="5400000">
            <a:off x="3467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 rot="5400000">
            <a:off x="3277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 rot="5400000">
            <a:off x="3353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 rot="5400000">
            <a:off x="4495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8" name="Line 62"/>
          <p:cNvSpPr>
            <a:spLocks noChangeShapeType="1"/>
          </p:cNvSpPr>
          <p:nvPr/>
        </p:nvSpPr>
        <p:spPr bwMode="auto">
          <a:xfrm rot="5400000">
            <a:off x="4495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9" name="Line 63"/>
          <p:cNvSpPr>
            <a:spLocks noChangeShapeType="1"/>
          </p:cNvSpPr>
          <p:nvPr/>
        </p:nvSpPr>
        <p:spPr bwMode="auto">
          <a:xfrm rot="5400000">
            <a:off x="4495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0" name="Line 64"/>
          <p:cNvSpPr>
            <a:spLocks noChangeShapeType="1"/>
          </p:cNvSpPr>
          <p:nvPr/>
        </p:nvSpPr>
        <p:spPr bwMode="auto">
          <a:xfrm rot="5400000" flipH="1">
            <a:off x="4495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 rot="5400000" flipH="1">
            <a:off x="4495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 rot="5400000" flipH="1">
            <a:off x="4495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 rot="5400000" flipH="1">
            <a:off x="4610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 rot="5400000">
            <a:off x="4610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5" name="Line 69"/>
          <p:cNvSpPr>
            <a:spLocks noChangeShapeType="1"/>
          </p:cNvSpPr>
          <p:nvPr/>
        </p:nvSpPr>
        <p:spPr bwMode="auto">
          <a:xfrm rot="5400000">
            <a:off x="4420394" y="25900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6" name="Line 70"/>
          <p:cNvSpPr>
            <a:spLocks noChangeShapeType="1"/>
          </p:cNvSpPr>
          <p:nvPr/>
        </p:nvSpPr>
        <p:spPr bwMode="auto">
          <a:xfrm rot="5400000">
            <a:off x="4496594" y="129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7" name="Line 71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8" name="Line 72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9" name="Line 73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0" name="Line 74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1" name="Line 75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2" name="Line 76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3" name="Line 77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4" name="Line 78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6" name="Line 80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7" name="Line 81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8" name="Line 82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0" name="Line 84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1" name="Line 85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2" name="Line 86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3" name="Line 87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4" name="Line 88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5" name="Line 89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6" name="Line 90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7" name="Line 91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8" name="Line 92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9" name="Line 93"/>
          <p:cNvSpPr>
            <a:spLocks noChangeShapeType="1"/>
          </p:cNvSpPr>
          <p:nvPr/>
        </p:nvSpPr>
        <p:spPr bwMode="auto">
          <a:xfrm>
            <a:off x="34290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30" name="Text Box 94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1" name="Text Box 95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2" name="Text Box 96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3" name="Text Box 97"/>
          <p:cNvSpPr txBox="1">
            <a:spLocks noChangeArrowheads="1"/>
          </p:cNvSpPr>
          <p:nvPr/>
        </p:nvSpPr>
        <p:spPr bwMode="auto">
          <a:xfrm>
            <a:off x="2743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4" name="Text Box 98"/>
          <p:cNvSpPr txBox="1">
            <a:spLocks noChangeArrowheads="1"/>
          </p:cNvSpPr>
          <p:nvPr/>
        </p:nvSpPr>
        <p:spPr bwMode="auto">
          <a:xfrm>
            <a:off x="3886200" y="1828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5" name="Text Box 99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6" name="Text Box 100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37" name="Text Box 101"/>
          <p:cNvSpPr txBox="1">
            <a:spLocks noChangeArrowheads="1"/>
          </p:cNvSpPr>
          <p:nvPr/>
        </p:nvSpPr>
        <p:spPr bwMode="auto">
          <a:xfrm>
            <a:off x="3733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0038" name="Text Box 102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0039" name="Text Box 10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0040" name="Text Box 104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0041" name="Line 105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42" name="Line 106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43" name="Line 107"/>
          <p:cNvSpPr>
            <a:spLocks noChangeShapeType="1"/>
          </p:cNvSpPr>
          <p:nvPr/>
        </p:nvSpPr>
        <p:spPr bwMode="auto">
          <a:xfrm>
            <a:off x="4343400" y="2743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44" name="Line 108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45" name="Oval 109"/>
          <p:cNvSpPr>
            <a:spLocks noChangeArrowheads="1"/>
          </p:cNvSpPr>
          <p:nvPr/>
        </p:nvSpPr>
        <p:spPr bwMode="auto">
          <a:xfrm>
            <a:off x="2819400" y="1143000"/>
            <a:ext cx="2286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1" name="Line 71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4" name="Line 74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6" name="Line 86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7" name="Line 87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8" name="Line 88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1" name="Line 91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2" name="Line 92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4" name="Text Box 94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55" name="Text Box 95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56" name="Text Box 96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59" name="Text Box 99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62" name="Text Box 102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1063" name="Text Box 103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1064" name="Text Box 104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1065" name="Line 105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6" name="Line 106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7" name="Line 107"/>
          <p:cNvSpPr>
            <a:spLocks noChangeShapeType="1"/>
          </p:cNvSpPr>
          <p:nvPr/>
        </p:nvSpPr>
        <p:spPr bwMode="auto">
          <a:xfrm>
            <a:off x="38100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8" name="Line 108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0" name="Line 110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1" name="Line 111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2" name="Line 112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4" name="Line 114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5" name="Line 115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6" name="Line 116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7" name="Line 117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8" name="Line 118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9" name="Text Box 119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rot="5400000">
            <a:off x="3733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 rot="5400000">
            <a:off x="37338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7" name="Line 53"/>
          <p:cNvSpPr>
            <a:spLocks noChangeShapeType="1"/>
          </p:cNvSpPr>
          <p:nvPr/>
        </p:nvSpPr>
        <p:spPr bwMode="auto">
          <a:xfrm rot="5400000">
            <a:off x="3733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8" name="Line 54"/>
          <p:cNvSpPr>
            <a:spLocks noChangeShapeType="1"/>
          </p:cNvSpPr>
          <p:nvPr/>
        </p:nvSpPr>
        <p:spPr bwMode="auto">
          <a:xfrm rot="5400000" flipH="1">
            <a:off x="3733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rot="5400000" flipH="1">
            <a:off x="3733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 rot="5400000" flipH="1">
            <a:off x="37338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 rot="5400000" flipH="1">
            <a:off x="38481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 rot="5400000">
            <a:off x="38481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 rot="5400000">
            <a:off x="3505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59" name="Text Box 75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3124200" y="3581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62" name="Text Box 78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2064" name="Text Box 80"/>
          <p:cNvSpPr txBox="1">
            <a:spLocks noChangeArrowheads="1"/>
          </p:cNvSpPr>
          <p:nvPr/>
        </p:nvSpPr>
        <p:spPr bwMode="auto">
          <a:xfrm>
            <a:off x="4267200" y="3581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2065" name="Line 81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6" name="Line 82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7" name="Line 83"/>
          <p:cNvSpPr>
            <a:spLocks noChangeShapeType="1"/>
          </p:cNvSpPr>
          <p:nvPr/>
        </p:nvSpPr>
        <p:spPr bwMode="auto">
          <a:xfrm>
            <a:off x="3810000" y="2971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 flipH="1">
            <a:off x="3886200" y="3886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8" name="Text Box 94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14.9833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79" name="Oval 95"/>
          <p:cNvSpPr>
            <a:spLocks noChangeArrowheads="1"/>
          </p:cNvSpPr>
          <p:nvPr/>
        </p:nvSpPr>
        <p:spPr bwMode="auto">
          <a:xfrm>
            <a:off x="3200400" y="1447800"/>
            <a:ext cx="1219200" cy="3581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 rot="5400000">
            <a:off x="2933700" y="3619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4" name="Line 66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5" name="Line 67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6" name="Line 68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7" name="Line 69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9" name="Line 71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0" name="Line 72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1" name="Text Box 73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082" name="Text Box 74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083" name="Text Box 75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085" name="Text Box 77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086" name="Text Box 78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3087" name="Text Box 79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3089" name="Line 81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93" name="Line 85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4" name="Line 86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5" name="Line 87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9" name="Line 91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0" name="Line 92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1" name="Line 93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2" name="Text Box 94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21.9833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106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1371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1676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H="1">
            <a:off x="1219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>
            <a:off x="1524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 flipH="1">
            <a:off x="9906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1981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2057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533400" y="5257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38862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1143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1447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1752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 flipH="1">
            <a:off x="1905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 flipH="1">
            <a:off x="1295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H="1">
            <a:off x="1600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 flipH="1">
            <a:off x="1066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20574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21336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533400" y="1219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rot="5400000">
            <a:off x="23622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rot="5400000">
            <a:off x="23622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 rot="5400000">
            <a:off x="2362200" y="3124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 rot="5400000" flipH="1">
            <a:off x="2362200" y="3276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 rot="5400000" flipH="1">
            <a:off x="23622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 rot="5400000" flipH="1">
            <a:off x="2362200" y="2971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 rot="5400000" flipH="1">
            <a:off x="2476500" y="2476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0" name="Line 48"/>
          <p:cNvSpPr>
            <a:spLocks noChangeShapeType="1"/>
          </p:cNvSpPr>
          <p:nvPr/>
        </p:nvSpPr>
        <p:spPr bwMode="auto">
          <a:xfrm rot="5400000">
            <a:off x="2476500" y="3467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1" name="Line 49"/>
          <p:cNvSpPr>
            <a:spLocks noChangeShapeType="1"/>
          </p:cNvSpPr>
          <p:nvPr/>
        </p:nvSpPr>
        <p:spPr bwMode="auto">
          <a:xfrm rot="5400000">
            <a:off x="1600994" y="4418806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rot="5400000">
            <a:off x="1790700" y="1866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 rot="5400000">
            <a:off x="3391694" y="4837906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rot="5400000">
            <a:off x="2933700" y="3619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 rot="5400000">
            <a:off x="47244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rot="5400000">
            <a:off x="5448300" y="1409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 rot="5400000">
            <a:off x="55626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 rot="5400000">
            <a:off x="55626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 rot="5400000">
            <a:off x="5562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 rot="5400000" flipH="1">
            <a:off x="55626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 rot="5400000" flipH="1">
            <a:off x="5562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 rot="5400000" flipH="1">
            <a:off x="5562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 rot="5400000" flipH="1">
            <a:off x="5676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 rot="5400000">
            <a:off x="5676900" y="4381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 rot="5400000">
            <a:off x="5258594" y="4876006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rot="5400000">
            <a:off x="5563394" y="3352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1219200" y="548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098" name="Text Box 66"/>
          <p:cNvSpPr txBox="1">
            <a:spLocks noChangeArrowheads="1"/>
          </p:cNvSpPr>
          <p:nvPr/>
        </p:nvSpPr>
        <p:spPr bwMode="auto">
          <a:xfrm>
            <a:off x="1295400" y="6096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1752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4953000" y="3733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01" name="Text Box 69"/>
          <p:cNvSpPr txBox="1">
            <a:spLocks noChangeArrowheads="1"/>
          </p:cNvSpPr>
          <p:nvPr/>
        </p:nvSpPr>
        <p:spPr bwMode="auto">
          <a:xfrm>
            <a:off x="22098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4102" name="Text Box 70"/>
          <p:cNvSpPr txBox="1">
            <a:spLocks noChangeArrowheads="1"/>
          </p:cNvSpPr>
          <p:nvPr/>
        </p:nvSpPr>
        <p:spPr bwMode="auto">
          <a:xfrm>
            <a:off x="12954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Line 72"/>
          <p:cNvSpPr>
            <a:spLocks noChangeShapeType="1"/>
          </p:cNvSpPr>
          <p:nvPr/>
        </p:nvSpPr>
        <p:spPr bwMode="auto">
          <a:xfrm flipH="1">
            <a:off x="5334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Line 73"/>
          <p:cNvSpPr>
            <a:spLocks noChangeShapeType="1"/>
          </p:cNvSpPr>
          <p:nvPr/>
        </p:nvSpPr>
        <p:spPr bwMode="auto">
          <a:xfrm rot="5400000">
            <a:off x="3733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6" name="Line 74"/>
          <p:cNvSpPr>
            <a:spLocks noChangeShapeType="1"/>
          </p:cNvSpPr>
          <p:nvPr/>
        </p:nvSpPr>
        <p:spPr bwMode="auto">
          <a:xfrm rot="5400000">
            <a:off x="3733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7" name="Line 75"/>
          <p:cNvSpPr>
            <a:spLocks noChangeShapeType="1"/>
          </p:cNvSpPr>
          <p:nvPr/>
        </p:nvSpPr>
        <p:spPr bwMode="auto">
          <a:xfrm rot="5400000">
            <a:off x="37338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8" name="Line 76"/>
          <p:cNvSpPr>
            <a:spLocks noChangeShapeType="1"/>
          </p:cNvSpPr>
          <p:nvPr/>
        </p:nvSpPr>
        <p:spPr bwMode="auto">
          <a:xfrm rot="5400000" flipH="1">
            <a:off x="3733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9" name="Line 77"/>
          <p:cNvSpPr>
            <a:spLocks noChangeShapeType="1"/>
          </p:cNvSpPr>
          <p:nvPr/>
        </p:nvSpPr>
        <p:spPr bwMode="auto">
          <a:xfrm rot="5400000" flipH="1">
            <a:off x="3733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0" name="Line 78"/>
          <p:cNvSpPr>
            <a:spLocks noChangeShapeType="1"/>
          </p:cNvSpPr>
          <p:nvPr/>
        </p:nvSpPr>
        <p:spPr bwMode="auto">
          <a:xfrm rot="5400000" flipH="1">
            <a:off x="3733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 rot="5400000" flipH="1">
            <a:off x="3848100" y="1638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2" name="Line 80"/>
          <p:cNvSpPr>
            <a:spLocks noChangeShapeType="1"/>
          </p:cNvSpPr>
          <p:nvPr/>
        </p:nvSpPr>
        <p:spPr bwMode="auto">
          <a:xfrm rot="5400000">
            <a:off x="3848100" y="2628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3" name="Line 81"/>
          <p:cNvSpPr>
            <a:spLocks noChangeShapeType="1"/>
          </p:cNvSpPr>
          <p:nvPr/>
        </p:nvSpPr>
        <p:spPr bwMode="auto">
          <a:xfrm rot="5400000">
            <a:off x="3581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4" name="Text Box 82"/>
          <p:cNvSpPr txBox="1">
            <a:spLocks noChangeArrowheads="1"/>
          </p:cNvSpPr>
          <p:nvPr/>
        </p:nvSpPr>
        <p:spPr bwMode="auto">
          <a:xfrm>
            <a:off x="3810000" y="1676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21.9833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15" name="Oval 83"/>
          <p:cNvSpPr>
            <a:spLocks noChangeArrowheads="1"/>
          </p:cNvSpPr>
          <p:nvPr/>
        </p:nvSpPr>
        <p:spPr bwMode="auto">
          <a:xfrm>
            <a:off x="1676400" y="1524000"/>
            <a:ext cx="5105400" cy="381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749</Words>
  <Application>Microsoft Office PowerPoint</Application>
  <PresentationFormat>On-screen Show (4:3)</PresentationFormat>
  <Paragraphs>345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127</cp:revision>
  <dcterms:created xsi:type="dcterms:W3CDTF">2000-11-14T15:26:02Z</dcterms:created>
  <dcterms:modified xsi:type="dcterms:W3CDTF">2016-01-11T16:39:31Z</dcterms:modified>
</cp:coreProperties>
</file>