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2934" y="-106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08A9C-7207-43E2-8189-8444CFFA7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01594-F49C-4E28-81A7-EF15BAD4C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05A9D-C566-4D89-992D-F1DE37E7A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E0C1-2871-4501-A682-C7CE519E48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171E7-31EA-48BC-925F-6C5D01F24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AE9EA-AC8F-46D2-945F-1F625DB57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15605-63E2-4755-8B5E-F3781ABC0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05786-8266-465A-A04A-A9394EE17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A587A-277E-4A0A-9178-49C54FD247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800F9-F246-4F0B-832E-E24BED6DA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DF87C-3B73-488A-A6A3-B866F27B3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9BBC94-1AEA-4BD3-B774-0B4D315856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219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5240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828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1981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13716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16764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11430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133600" y="12192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22098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990600" y="1371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838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2192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1295400" y="2971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2954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838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2954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12192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1295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rot="5400000">
            <a:off x="2934494" y="2704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rot="5400000">
            <a:off x="3123406" y="25915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rot="5400000">
            <a:off x="3123406" y="28963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rot="5400000">
            <a:off x="2934494" y="3161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rot="5400000">
            <a:off x="2934494" y="38473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rot="5400000">
            <a:off x="3123406" y="3810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rot="5400000">
            <a:off x="3123406" y="39631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rot="5400000">
            <a:off x="2934494" y="4304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rot="5400000">
            <a:off x="3352800" y="76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rot="5400000">
            <a:off x="3352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rot="5400000">
            <a:off x="33528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rot="5400000" flipH="1">
            <a:off x="33528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rot="5400000" flipH="1">
            <a:off x="3352800" y="914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rot="5400000" flipH="1">
            <a:off x="33528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rot="5400000" flipH="1">
            <a:off x="3467100" y="72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rot="5400000">
            <a:off x="3467100" y="1714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rot="5400000">
            <a:off x="3353594" y="1904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rot="5400000">
            <a:off x="3353594" y="685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5410200" y="6858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3</a:t>
            </a:r>
            <a:r>
              <a:rPr lang="en-US">
                <a:cs typeface="Times New Roman" charset="0"/>
              </a:rPr>
              <a:t>Ω</a:t>
            </a:r>
            <a:endParaRPr lang="en-US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410200" y="1447800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17 V</a:t>
            </a:r>
          </a:p>
        </p:txBody>
      </p:sp>
      <p:sp>
        <p:nvSpPr>
          <p:cNvPr id="2102" name="Text Box 54"/>
          <p:cNvSpPr txBox="1">
            <a:spLocks noChangeArrowheads="1"/>
          </p:cNvSpPr>
          <p:nvPr/>
        </p:nvSpPr>
        <p:spPr bwMode="auto">
          <a:xfrm>
            <a:off x="5562600" y="24114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562600" y="3402013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/>
        </p:nvSpPr>
        <p:spPr bwMode="auto">
          <a:xfrm>
            <a:off x="5334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Line 48"/>
          <p:cNvSpPr>
            <a:spLocks noChangeShapeType="1"/>
          </p:cNvSpPr>
          <p:nvPr/>
        </p:nvSpPr>
        <p:spPr bwMode="auto">
          <a:xfrm flipH="1">
            <a:off x="1828800" y="121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Text Box 53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22582" name="Text Box 54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2583" name="Text Box 55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2133600" y="2667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5.7475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5" name="Text Box 67"/>
          <p:cNvSpPr txBox="1">
            <a:spLocks noChangeArrowheads="1"/>
          </p:cNvSpPr>
          <p:nvPr/>
        </p:nvSpPr>
        <p:spPr bwMode="auto">
          <a:xfrm>
            <a:off x="3200400" y="3810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Finally we have a simple series circuit: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5334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>
            <a:off x="1828800" y="1219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4620" name="Text Box 44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2133600" y="2667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5.7475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3200400" y="381000"/>
            <a:ext cx="5181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6 + 7 + 5.7475 = 18.7475</a:t>
            </a:r>
            <a:r>
              <a:rPr lang="en-US" sz="2000">
                <a:cs typeface="Times New Roman" charset="0"/>
              </a:rPr>
              <a:t>Ω</a:t>
            </a:r>
            <a:endParaRPr lang="en-US"/>
          </a:p>
          <a:p>
            <a:pPr algn="l"/>
            <a:r>
              <a:rPr lang="en-US"/>
              <a:t>I = V/R = 37/18.7475 = 1.9736 A</a:t>
            </a:r>
          </a:p>
          <a:p>
            <a:pPr algn="l"/>
            <a:r>
              <a:rPr lang="en-US"/>
              <a:t>So </a:t>
            </a:r>
            <a:r>
              <a:rPr lang="en-US" sz="2000"/>
              <a:t>A</a:t>
            </a:r>
            <a:r>
              <a:rPr lang="en-US" sz="2000" baseline="-25000"/>
              <a:t>2</a:t>
            </a:r>
            <a:r>
              <a:rPr lang="en-US"/>
              <a:t> reads 1.9736 A and </a:t>
            </a:r>
            <a:r>
              <a:rPr lang="en-US" sz="2000"/>
              <a:t>V</a:t>
            </a:r>
            <a:r>
              <a:rPr lang="en-US" sz="2000" baseline="-25000"/>
              <a:t>3</a:t>
            </a:r>
            <a:r>
              <a:rPr lang="en-US"/>
              <a:t>, the voltage across the subcircuit = IR = 1.9736*5.7475 = 11.3432 V</a:t>
            </a:r>
          </a:p>
          <a:p>
            <a:pPr algn="l"/>
            <a:endParaRPr lang="en-US"/>
          </a:p>
          <a:p>
            <a:pPr algn="l"/>
            <a:r>
              <a:rPr lang="en-US"/>
              <a:t>We will use this voltage to solve the rest of the subcircuit…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4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609600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Line 45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Line 46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Line 47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Line 48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Line 49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Line 51"/>
          <p:cNvSpPr>
            <a:spLocks noChangeShapeType="1"/>
          </p:cNvSpPr>
          <p:nvPr/>
        </p:nvSpPr>
        <p:spPr bwMode="auto">
          <a:xfrm flipH="1">
            <a:off x="609600" y="1219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5657" name="Text Box 57"/>
          <p:cNvSpPr txBox="1">
            <a:spLocks noChangeArrowheads="1"/>
          </p:cNvSpPr>
          <p:nvPr/>
        </p:nvSpPr>
        <p:spPr bwMode="auto">
          <a:xfrm>
            <a:off x="2286000" y="18288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20.4129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25663" name="Line 63"/>
          <p:cNvSpPr>
            <a:spLocks noChangeShapeType="1"/>
          </p:cNvSpPr>
          <p:nvPr/>
        </p:nvSpPr>
        <p:spPr bwMode="auto">
          <a:xfrm flipV="1">
            <a:off x="35814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Line 64"/>
          <p:cNvSpPr>
            <a:spLocks noChangeShapeType="1"/>
          </p:cNvSpPr>
          <p:nvPr/>
        </p:nvSpPr>
        <p:spPr bwMode="auto">
          <a:xfrm flipH="1">
            <a:off x="22098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>
            <a:off x="22860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Line 66"/>
          <p:cNvSpPr>
            <a:spLocks noChangeShapeType="1"/>
          </p:cNvSpPr>
          <p:nvPr/>
        </p:nvSpPr>
        <p:spPr bwMode="auto">
          <a:xfrm rot="16200000" flipH="1">
            <a:off x="-2667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 rot="5400000">
            <a:off x="6088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 rot="5400000">
            <a:off x="6088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 rot="5400000">
            <a:off x="-494506" y="4152106"/>
            <a:ext cx="2209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609600" y="3352800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11.3432 V</a:t>
            </a:r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4191000" y="381000"/>
            <a:ext cx="419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 the subcircuit:</a:t>
            </a:r>
          </a:p>
          <a:p>
            <a:pPr algn="l"/>
            <a:endParaRPr lang="en-US"/>
          </a:p>
          <a:p>
            <a:pPr algn="l"/>
            <a:r>
              <a:rPr lang="en-US"/>
              <a:t>The current through the </a:t>
            </a:r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is just V/R = 11.3432/8 = 1.4179A which is the reading on </a:t>
            </a:r>
            <a:r>
              <a:rPr lang="en-US" sz="2000"/>
              <a:t>A</a:t>
            </a:r>
            <a:r>
              <a:rPr lang="en-US" sz="2000" baseline="-25000"/>
              <a:t>1</a:t>
            </a:r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6" name="Line 12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09600" y="5257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>
            <a:off x="609600" y="1219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286000" y="18288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20.4129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35814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flipH="1">
            <a:off x="18288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22860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rot="16200000" flipH="1">
            <a:off x="-2667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 rot="5400000">
            <a:off x="6088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rot="5400000">
            <a:off x="6088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 rot="5400000">
            <a:off x="-494506" y="4152106"/>
            <a:ext cx="2209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09600" y="3352800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11.3432 V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4191000" y="381000"/>
            <a:ext cx="419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Now we have:</a:t>
            </a:r>
          </a:p>
          <a:p>
            <a:pPr algn="l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rot="5400000">
            <a:off x="49530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 rot="5400000">
            <a:off x="4953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rot="5400000">
            <a:off x="4953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 rot="5400000" flipH="1">
            <a:off x="4953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 rot="5400000" flipH="1">
            <a:off x="49530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rot="5400000" flipH="1">
            <a:off x="4953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 rot="5400000" flipH="1">
            <a:off x="50673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rot="5400000">
            <a:off x="50673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 rot="5400000">
            <a:off x="49537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5" name="Line 53"/>
          <p:cNvSpPr>
            <a:spLocks noChangeShapeType="1"/>
          </p:cNvSpPr>
          <p:nvPr/>
        </p:nvSpPr>
        <p:spPr bwMode="auto">
          <a:xfrm rot="5400000">
            <a:off x="49537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2438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>
            <a:off x="2743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>
            <a:off x="3048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 flipH="1">
            <a:off x="3200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 flipH="1">
            <a:off x="2590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 flipH="1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 flipH="1">
            <a:off x="23622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33528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>
            <a:off x="34290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>
            <a:off x="22098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6" name="Line 74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7" name="Line 75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8" name="Line 76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49" name="Line 77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50" name="Line 78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51" name="Line 79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52" name="Line 80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53" name="Line 81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54" name="Line 82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55" name="Line 83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56" name="Line 84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57" name="Line 85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58" name="Line 86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59" name="Line 87"/>
          <p:cNvSpPr>
            <a:spLocks noChangeShapeType="1"/>
          </p:cNvSpPr>
          <p:nvPr/>
        </p:nvSpPr>
        <p:spPr bwMode="auto">
          <a:xfrm flipH="1" flipV="1">
            <a:off x="19812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0" name="Line 88"/>
          <p:cNvSpPr>
            <a:spLocks noChangeShapeType="1"/>
          </p:cNvSpPr>
          <p:nvPr/>
        </p:nvSpPr>
        <p:spPr bwMode="auto">
          <a:xfrm flipH="1">
            <a:off x="19812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3" name="Line 91"/>
          <p:cNvSpPr>
            <a:spLocks noChangeShapeType="1"/>
          </p:cNvSpPr>
          <p:nvPr/>
        </p:nvSpPr>
        <p:spPr bwMode="auto">
          <a:xfrm>
            <a:off x="3505200" y="121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4" name="Line 92"/>
          <p:cNvSpPr>
            <a:spLocks noChangeShapeType="1"/>
          </p:cNvSpPr>
          <p:nvPr/>
        </p:nvSpPr>
        <p:spPr bwMode="auto">
          <a:xfrm>
            <a:off x="50292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5" name="Line 93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6" name="Line 94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7" name="Line 95"/>
          <p:cNvSpPr>
            <a:spLocks noChangeShapeType="1"/>
          </p:cNvSpPr>
          <p:nvPr/>
        </p:nvSpPr>
        <p:spPr bwMode="auto">
          <a:xfrm>
            <a:off x="50292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8" name="Line 96"/>
          <p:cNvSpPr>
            <a:spLocks noChangeShapeType="1"/>
          </p:cNvSpPr>
          <p:nvPr/>
        </p:nvSpPr>
        <p:spPr bwMode="auto">
          <a:xfrm flipH="1">
            <a:off x="35814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0" name="Line 98"/>
          <p:cNvSpPr>
            <a:spLocks noChangeShapeType="1"/>
          </p:cNvSpPr>
          <p:nvPr/>
        </p:nvSpPr>
        <p:spPr bwMode="auto">
          <a:xfrm flipH="1">
            <a:off x="533400" y="1219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" name="Text Box 103"/>
          <p:cNvSpPr txBox="1">
            <a:spLocks noChangeArrowheads="1"/>
          </p:cNvSpPr>
          <p:nvPr/>
        </p:nvSpPr>
        <p:spPr bwMode="auto">
          <a:xfrm>
            <a:off x="2667000" y="4267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8776" name="Text Box 104"/>
          <p:cNvSpPr txBox="1">
            <a:spLocks noChangeArrowheads="1"/>
          </p:cNvSpPr>
          <p:nvPr/>
        </p:nvSpPr>
        <p:spPr bwMode="auto">
          <a:xfrm>
            <a:off x="2590800" y="541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8778" name="Text Box 106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8779" name="Text Box 107"/>
          <p:cNvSpPr txBox="1">
            <a:spLocks noChangeArrowheads="1"/>
          </p:cNvSpPr>
          <p:nvPr/>
        </p:nvSpPr>
        <p:spPr bwMode="auto">
          <a:xfrm>
            <a:off x="2895600" y="1752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8780" name="Text Box 108"/>
          <p:cNvSpPr txBox="1">
            <a:spLocks noChangeArrowheads="1"/>
          </p:cNvSpPr>
          <p:nvPr/>
        </p:nvSpPr>
        <p:spPr bwMode="auto">
          <a:xfrm>
            <a:off x="4267200" y="1752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8783" name="Text Box 111"/>
          <p:cNvSpPr txBox="1">
            <a:spLocks noChangeArrowheads="1"/>
          </p:cNvSpPr>
          <p:nvPr/>
        </p:nvSpPr>
        <p:spPr bwMode="auto">
          <a:xfrm>
            <a:off x="3352800" y="4495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28784" name="Text Box 112"/>
          <p:cNvSpPr txBox="1">
            <a:spLocks noChangeArrowheads="1"/>
          </p:cNvSpPr>
          <p:nvPr/>
        </p:nvSpPr>
        <p:spPr bwMode="auto">
          <a:xfrm>
            <a:off x="33528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28786" name="Rectangle 114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28787" name="Rectangle 115"/>
          <p:cNvSpPr>
            <a:spLocks noChangeArrowheads="1"/>
          </p:cNvSpPr>
          <p:nvPr/>
        </p:nvSpPr>
        <p:spPr bwMode="auto">
          <a:xfrm>
            <a:off x="41148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28794" name="Line 122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95" name="Line 123"/>
          <p:cNvSpPr>
            <a:spLocks noChangeShapeType="1"/>
          </p:cNvSpPr>
          <p:nvPr/>
        </p:nvSpPr>
        <p:spPr bwMode="auto">
          <a:xfrm flipV="1">
            <a:off x="4267200" y="121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96" name="Line 124"/>
          <p:cNvSpPr>
            <a:spLocks noChangeShapeType="1"/>
          </p:cNvSpPr>
          <p:nvPr/>
        </p:nvSpPr>
        <p:spPr bwMode="auto">
          <a:xfrm>
            <a:off x="4267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97" name="Line 125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98" name="Line 126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99" name="Line 127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800" name="Line 128"/>
          <p:cNvSpPr>
            <a:spLocks noChangeShapeType="1"/>
          </p:cNvSpPr>
          <p:nvPr/>
        </p:nvSpPr>
        <p:spPr bwMode="auto">
          <a:xfrm flipH="1">
            <a:off x="20574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1" name="Line 129"/>
          <p:cNvSpPr>
            <a:spLocks noChangeShapeType="1"/>
          </p:cNvSpPr>
          <p:nvPr/>
        </p:nvSpPr>
        <p:spPr bwMode="auto">
          <a:xfrm flipV="1">
            <a:off x="2057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3" name="Text Box 131"/>
          <p:cNvSpPr txBox="1">
            <a:spLocks noChangeArrowheads="1"/>
          </p:cNvSpPr>
          <p:nvPr/>
        </p:nvSpPr>
        <p:spPr bwMode="auto">
          <a:xfrm>
            <a:off x="838200" y="2895600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11.3432 V</a:t>
            </a:r>
          </a:p>
        </p:txBody>
      </p:sp>
      <p:sp>
        <p:nvSpPr>
          <p:cNvPr id="28804" name="Text Box 132"/>
          <p:cNvSpPr txBox="1">
            <a:spLocks noChangeArrowheads="1"/>
          </p:cNvSpPr>
          <p:nvPr/>
        </p:nvSpPr>
        <p:spPr bwMode="auto">
          <a:xfrm>
            <a:off x="5562600" y="3810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</a:t>
            </a:r>
          </a:p>
          <a:p>
            <a:pPr algn="l"/>
            <a:endParaRPr lang="en-US"/>
          </a:p>
        </p:txBody>
      </p:sp>
      <p:sp>
        <p:nvSpPr>
          <p:cNvPr id="28805" name="Rectangle 133"/>
          <p:cNvSpPr>
            <a:spLocks noChangeArrowheads="1"/>
          </p:cNvSpPr>
          <p:nvPr/>
        </p:nvSpPr>
        <p:spPr bwMode="auto">
          <a:xfrm>
            <a:off x="25146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28806" name="Line 134"/>
          <p:cNvSpPr>
            <a:spLocks noChangeShapeType="1"/>
          </p:cNvSpPr>
          <p:nvPr/>
        </p:nvSpPr>
        <p:spPr bwMode="auto">
          <a:xfrm flipH="1">
            <a:off x="19812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7" name="Line 135"/>
          <p:cNvSpPr>
            <a:spLocks noChangeShapeType="1"/>
          </p:cNvSpPr>
          <p:nvPr/>
        </p:nvSpPr>
        <p:spPr bwMode="auto">
          <a:xfrm>
            <a:off x="19812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8" name="Line 136"/>
          <p:cNvSpPr>
            <a:spLocks noChangeShapeType="1"/>
          </p:cNvSpPr>
          <p:nvPr/>
        </p:nvSpPr>
        <p:spPr bwMode="auto">
          <a:xfrm>
            <a:off x="2819400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5" name="Line 2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6" name="Line 30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7" name="Line 31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Line 46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3" name="Line 47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4" name="Line 48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5" name="Line 49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8" name="Line 52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Line 53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Line 54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Line 57"/>
          <p:cNvSpPr>
            <a:spLocks noChangeShapeType="1"/>
          </p:cNvSpPr>
          <p:nvPr/>
        </p:nvSpPr>
        <p:spPr bwMode="auto">
          <a:xfrm>
            <a:off x="3505200" y="121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9" name="Line 63"/>
          <p:cNvSpPr>
            <a:spLocks noChangeShapeType="1"/>
          </p:cNvSpPr>
          <p:nvPr/>
        </p:nvSpPr>
        <p:spPr bwMode="auto">
          <a:xfrm flipH="1">
            <a:off x="533400" y="1219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62" name="Text Box 66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2286000" y="1905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5.4545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9767" name="Rectangle 71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29769" name="Line 73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72" name="Line 76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73" name="Line 77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74" name="Line 78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75" name="Line 79"/>
          <p:cNvSpPr>
            <a:spLocks noChangeShapeType="1"/>
          </p:cNvSpPr>
          <p:nvPr/>
        </p:nvSpPr>
        <p:spPr bwMode="auto">
          <a:xfrm flipH="1">
            <a:off x="20574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76" name="Line 80"/>
          <p:cNvSpPr>
            <a:spLocks noChangeShapeType="1"/>
          </p:cNvSpPr>
          <p:nvPr/>
        </p:nvSpPr>
        <p:spPr bwMode="auto">
          <a:xfrm flipV="1">
            <a:off x="2057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77" name="Text Box 81"/>
          <p:cNvSpPr txBox="1">
            <a:spLocks noChangeArrowheads="1"/>
          </p:cNvSpPr>
          <p:nvPr/>
        </p:nvSpPr>
        <p:spPr bwMode="auto">
          <a:xfrm>
            <a:off x="838200" y="2895600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11.3432 V</a:t>
            </a:r>
          </a:p>
        </p:txBody>
      </p:sp>
      <p:sp>
        <p:nvSpPr>
          <p:cNvPr id="29778" name="Text Box 82"/>
          <p:cNvSpPr txBox="1">
            <a:spLocks noChangeArrowheads="1"/>
          </p:cNvSpPr>
          <p:nvPr/>
        </p:nvSpPr>
        <p:spPr bwMode="auto">
          <a:xfrm>
            <a:off x="5562600" y="3810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But let’s go back to:</a:t>
            </a:r>
          </a:p>
          <a:p>
            <a:pPr algn="l"/>
            <a:endParaRPr lang="en-US"/>
          </a:p>
        </p:txBody>
      </p:sp>
      <p:sp>
        <p:nvSpPr>
          <p:cNvPr id="29779" name="Text Box 83"/>
          <p:cNvSpPr txBox="1">
            <a:spLocks noChangeArrowheads="1"/>
          </p:cNvSpPr>
          <p:nvPr/>
        </p:nvSpPr>
        <p:spPr bwMode="auto">
          <a:xfrm>
            <a:off x="2590800" y="541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5.9583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9780" name="Rectangle 84"/>
          <p:cNvSpPr>
            <a:spLocks noChangeArrowheads="1"/>
          </p:cNvSpPr>
          <p:nvPr/>
        </p:nvSpPr>
        <p:spPr bwMode="auto">
          <a:xfrm>
            <a:off x="2590800" y="4419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29781" name="Line 85"/>
          <p:cNvSpPr>
            <a:spLocks noChangeShapeType="1"/>
          </p:cNvSpPr>
          <p:nvPr/>
        </p:nvSpPr>
        <p:spPr bwMode="auto">
          <a:xfrm>
            <a:off x="28956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82" name="Line 86"/>
          <p:cNvSpPr>
            <a:spLocks noChangeShapeType="1"/>
          </p:cNvSpPr>
          <p:nvPr/>
        </p:nvSpPr>
        <p:spPr bwMode="auto">
          <a:xfrm flipH="1">
            <a:off x="19812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83" name="Line 87"/>
          <p:cNvSpPr>
            <a:spLocks noChangeShapeType="1"/>
          </p:cNvSpPr>
          <p:nvPr/>
        </p:nvSpPr>
        <p:spPr bwMode="auto">
          <a:xfrm>
            <a:off x="1981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4038600" y="1828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29785" name="Line 89"/>
          <p:cNvSpPr>
            <a:spLocks noChangeShapeType="1"/>
          </p:cNvSpPr>
          <p:nvPr/>
        </p:nvSpPr>
        <p:spPr bwMode="auto">
          <a:xfrm>
            <a:off x="41910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86" name="Line 90"/>
          <p:cNvSpPr>
            <a:spLocks noChangeShapeType="1"/>
          </p:cNvSpPr>
          <p:nvPr/>
        </p:nvSpPr>
        <p:spPr bwMode="auto">
          <a:xfrm flipV="1">
            <a:off x="4191000" y="137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87" name="Line 91"/>
          <p:cNvSpPr>
            <a:spLocks noChangeShapeType="1"/>
          </p:cNvSpPr>
          <p:nvPr/>
        </p:nvSpPr>
        <p:spPr bwMode="auto">
          <a:xfrm flipH="1">
            <a:off x="35814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88" name="Line 92"/>
          <p:cNvSpPr>
            <a:spLocks noChangeShapeType="1"/>
          </p:cNvSpPr>
          <p:nvPr/>
        </p:nvSpPr>
        <p:spPr bwMode="auto">
          <a:xfrm flipH="1">
            <a:off x="35814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3505200" y="121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>
            <a:off x="533400" y="1219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2286000" y="19050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5.4545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 flipH="1">
            <a:off x="20574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 flipV="1">
            <a:off x="2057400" y="121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838200" y="2895600"/>
            <a:ext cx="125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11.3432 V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2590800" y="541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5.9583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2590800" y="4419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28956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>
            <a:off x="19812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1981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Rectangle 55"/>
          <p:cNvSpPr>
            <a:spLocks noChangeArrowheads="1"/>
          </p:cNvSpPr>
          <p:nvPr/>
        </p:nvSpPr>
        <p:spPr bwMode="auto">
          <a:xfrm>
            <a:off x="4038600" y="1828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>
            <a:off x="41910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Line 57"/>
          <p:cNvSpPr>
            <a:spLocks noChangeShapeType="1"/>
          </p:cNvSpPr>
          <p:nvPr/>
        </p:nvSpPr>
        <p:spPr bwMode="auto">
          <a:xfrm flipV="1">
            <a:off x="4191000" y="137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Line 58"/>
          <p:cNvSpPr>
            <a:spLocks noChangeShapeType="1"/>
          </p:cNvSpPr>
          <p:nvPr/>
        </p:nvSpPr>
        <p:spPr bwMode="auto">
          <a:xfrm flipH="1">
            <a:off x="3581400" y="137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Line 59"/>
          <p:cNvSpPr>
            <a:spLocks noChangeShapeType="1"/>
          </p:cNvSpPr>
          <p:nvPr/>
        </p:nvSpPr>
        <p:spPr bwMode="auto">
          <a:xfrm flipH="1">
            <a:off x="3581400" y="2743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4495800" y="304800"/>
            <a:ext cx="4343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Solving:</a:t>
            </a:r>
          </a:p>
          <a:p>
            <a:pPr algn="l"/>
            <a:r>
              <a:rPr lang="en-US"/>
              <a:t>R</a:t>
            </a:r>
            <a:r>
              <a:rPr lang="en-US" baseline="-25000"/>
              <a:t>tot</a:t>
            </a:r>
            <a:r>
              <a:rPr lang="en-US"/>
              <a:t> = 9 + 5.4545 + 5.9583 = 20.4129</a:t>
            </a:r>
            <a:r>
              <a:rPr lang="en-US" sz="2000">
                <a:cs typeface="Times New Roman" charset="0"/>
              </a:rPr>
              <a:t>Ω</a:t>
            </a:r>
            <a:r>
              <a:rPr lang="en-US"/>
              <a:t> </a:t>
            </a:r>
          </a:p>
          <a:p>
            <a:pPr algn="l"/>
            <a:r>
              <a:rPr lang="en-US"/>
              <a:t>And I = V/R = 11.3432/20.4129 = .5557 A </a:t>
            </a:r>
          </a:p>
          <a:p>
            <a:pPr algn="l"/>
            <a:endParaRPr lang="en-US"/>
          </a:p>
          <a:p>
            <a:pPr algn="l"/>
            <a:r>
              <a:rPr lang="en-US"/>
              <a:t>Using IR to pick off the voltages: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4</a:t>
            </a:r>
            <a:r>
              <a:rPr lang="en-US"/>
              <a:t> = .5557*9 = 5.0012 V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/>
              <a:t> = .5557*5.4545 = 3.0310 V</a:t>
            </a:r>
          </a:p>
          <a:p>
            <a:pPr algn="l"/>
            <a:r>
              <a:rPr lang="en-US" sz="2000"/>
              <a:t>V</a:t>
            </a:r>
            <a:r>
              <a:rPr lang="en-US" sz="2000" baseline="-25000"/>
              <a:t>1</a:t>
            </a:r>
            <a:r>
              <a:rPr lang="en-US"/>
              <a:t> = .5557*5.9583 = 3.3110 V</a:t>
            </a:r>
          </a:p>
          <a:p>
            <a:pPr algn="l"/>
            <a:endParaRPr lang="en-US"/>
          </a:p>
          <a:p>
            <a:pPr algn="l"/>
            <a:r>
              <a:rPr lang="en-US"/>
              <a:t>These are also the voltages across the remaining subcircuits.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>
            <a:off x="533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514600" y="2971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5.4545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838200" y="2895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3.0310 V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3276600" y="381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first sub circuit:</a:t>
            </a:r>
          </a:p>
        </p:txBody>
      </p:sp>
      <p:sp>
        <p:nvSpPr>
          <p:cNvPr id="31804" name="Line 60"/>
          <p:cNvSpPr>
            <a:spLocks noChangeShapeType="1"/>
          </p:cNvSpPr>
          <p:nvPr/>
        </p:nvSpPr>
        <p:spPr bwMode="auto">
          <a:xfrm rot="5400000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 rot="5400000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6" name="Line 62"/>
          <p:cNvSpPr>
            <a:spLocks noChangeShapeType="1"/>
          </p:cNvSpPr>
          <p:nvPr/>
        </p:nvSpPr>
        <p:spPr bwMode="auto">
          <a:xfrm rot="5400000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 rot="5400000" flipH="1">
            <a:off x="2209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8" name="Line 64"/>
          <p:cNvSpPr>
            <a:spLocks noChangeShapeType="1"/>
          </p:cNvSpPr>
          <p:nvPr/>
        </p:nvSpPr>
        <p:spPr bwMode="auto">
          <a:xfrm rot="5400000" flipH="1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 rot="5400000" flipH="1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10" name="Line 66"/>
          <p:cNvSpPr>
            <a:spLocks noChangeShapeType="1"/>
          </p:cNvSpPr>
          <p:nvPr/>
        </p:nvSpPr>
        <p:spPr bwMode="auto">
          <a:xfrm rot="5400000" flipH="1">
            <a:off x="23241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11" name="Line 67"/>
          <p:cNvSpPr>
            <a:spLocks noChangeShapeType="1"/>
          </p:cNvSpPr>
          <p:nvPr/>
        </p:nvSpPr>
        <p:spPr bwMode="auto">
          <a:xfrm rot="5400000">
            <a:off x="23241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 rot="5400000">
            <a:off x="14866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 rot="5400000">
            <a:off x="1600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533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514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3.0310 V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276600" y="381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really: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rot="5400000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rot="5400000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rot="5400000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rot="5400000" flipH="1">
            <a:off x="2209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rot="5400000" flipH="1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rot="5400000" flipH="1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rot="5400000" flipH="1">
            <a:off x="23241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rot="5400000">
            <a:off x="23241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rot="5400000">
            <a:off x="14866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rot="5400000">
            <a:off x="1600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39624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rot="5400000">
            <a:off x="3657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rot="5400000">
            <a:off x="3657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 rot="5400000">
            <a:off x="3657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rot="5400000" flipH="1">
            <a:off x="3657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rot="5400000" flipH="1">
            <a:off x="3657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 rot="5400000" flipH="1">
            <a:off x="3657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rot="5400000" flipH="1">
            <a:off x="37719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 rot="5400000">
            <a:off x="37719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 rot="5400000">
            <a:off x="29344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 rot="5400000">
            <a:off x="30480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 flipH="1">
            <a:off x="22860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2286000" y="1219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0574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533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514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3.0310 V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343400" y="990600"/>
            <a:ext cx="449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current through the 10</a:t>
            </a:r>
            <a:r>
              <a:rPr lang="en-US">
                <a:cs typeface="Times New Roman" charset="0"/>
              </a:rPr>
              <a:t>Ω</a:t>
            </a:r>
            <a:r>
              <a:rPr lang="en-US"/>
              <a:t> is just V/R = 3.0310/10 = .3031 A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rot="5400000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rot="5400000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rot="5400000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rot="5400000" flipH="1">
            <a:off x="2209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rot="5400000" flipH="1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rot="5400000" flipH="1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rot="5400000" flipH="1">
            <a:off x="23241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rot="5400000">
            <a:off x="23241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rot="5400000">
            <a:off x="14866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rot="5400000">
            <a:off x="1600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39624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rot="5400000">
            <a:off x="3657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rot="5400000">
            <a:off x="3657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rot="5400000">
            <a:off x="3657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rot="5400000" flipH="1">
            <a:off x="3657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rot="5400000" flipH="1">
            <a:off x="3657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rot="5400000" flipH="1">
            <a:off x="3657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 rot="5400000" flipH="1">
            <a:off x="37719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rot="5400000">
            <a:off x="37719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rot="5400000">
            <a:off x="29344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rot="5400000">
            <a:off x="30480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H="1">
            <a:off x="22860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Line 34"/>
          <p:cNvSpPr>
            <a:spLocks noChangeShapeType="1"/>
          </p:cNvSpPr>
          <p:nvPr/>
        </p:nvSpPr>
        <p:spPr bwMode="auto">
          <a:xfrm>
            <a:off x="2286000" y="1219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20574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1" name="Line 41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2" name="Line 42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3" name="Line 43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4" name="Line 44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5" name="Line 45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 rot="5400000">
            <a:off x="49530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 rot="5400000">
            <a:off x="4953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rot="5400000">
            <a:off x="4953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 rot="5400000" flipH="1">
            <a:off x="4953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 rot="5400000" flipH="1">
            <a:off x="49530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 rot="5400000" flipH="1">
            <a:off x="4953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 rot="5400000" flipH="1">
            <a:off x="50673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 rot="5400000">
            <a:off x="50673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 rot="5400000">
            <a:off x="49537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 rot="5400000">
            <a:off x="49537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7" name="Line 67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8" name="Line 68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29" name="Line 69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0" name="Line 70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5" name="Line 75"/>
          <p:cNvSpPr>
            <a:spLocks noChangeShapeType="1"/>
          </p:cNvSpPr>
          <p:nvPr/>
        </p:nvSpPr>
        <p:spPr bwMode="auto">
          <a:xfrm>
            <a:off x="22098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2438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2743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3048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 flipH="1">
            <a:off x="3200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 flipH="1">
            <a:off x="2590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 flipH="1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2" name="Line 82"/>
          <p:cNvSpPr>
            <a:spLocks noChangeShapeType="1"/>
          </p:cNvSpPr>
          <p:nvPr/>
        </p:nvSpPr>
        <p:spPr bwMode="auto">
          <a:xfrm flipH="1">
            <a:off x="23622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3" name="Line 83"/>
          <p:cNvSpPr>
            <a:spLocks noChangeShapeType="1"/>
          </p:cNvSpPr>
          <p:nvPr/>
        </p:nvSpPr>
        <p:spPr bwMode="auto">
          <a:xfrm>
            <a:off x="33528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4" name="Line 84"/>
          <p:cNvSpPr>
            <a:spLocks noChangeShapeType="1"/>
          </p:cNvSpPr>
          <p:nvPr/>
        </p:nvSpPr>
        <p:spPr bwMode="auto">
          <a:xfrm>
            <a:off x="34290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22098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Line 88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9" name="Line 89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0" name="Line 90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2" name="Line 92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3" name="Line 93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4" name="Line 94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5" name="Line 95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56" name="Line 96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7" name="Line 97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0" name="Line 100"/>
          <p:cNvSpPr>
            <a:spLocks noChangeShapeType="1"/>
          </p:cNvSpPr>
          <p:nvPr/>
        </p:nvSpPr>
        <p:spPr bwMode="auto">
          <a:xfrm flipH="1">
            <a:off x="19812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1" name="Line 101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" name="Line 102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4" name="Line 104"/>
          <p:cNvSpPr>
            <a:spLocks noChangeShapeType="1"/>
          </p:cNvSpPr>
          <p:nvPr/>
        </p:nvSpPr>
        <p:spPr bwMode="auto">
          <a:xfrm>
            <a:off x="3505200" y="121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5" name="Line 105"/>
          <p:cNvSpPr>
            <a:spLocks noChangeShapeType="1"/>
          </p:cNvSpPr>
          <p:nvPr/>
        </p:nvSpPr>
        <p:spPr bwMode="auto">
          <a:xfrm>
            <a:off x="50292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6" name="Line 106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7" name="Line 107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8" name="Line 108"/>
          <p:cNvSpPr>
            <a:spLocks noChangeShapeType="1"/>
          </p:cNvSpPr>
          <p:nvPr/>
        </p:nvSpPr>
        <p:spPr bwMode="auto">
          <a:xfrm>
            <a:off x="50292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9" name="Line 109"/>
          <p:cNvSpPr>
            <a:spLocks noChangeShapeType="1"/>
          </p:cNvSpPr>
          <p:nvPr/>
        </p:nvSpPr>
        <p:spPr bwMode="auto">
          <a:xfrm flipH="1">
            <a:off x="35814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0" name="Line 110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71" name="Line 111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2" name="Line 112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5" name="Text Box 115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15476" name="Text Box 116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77" name="Text Box 117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78" name="Text Box 118"/>
          <p:cNvSpPr txBox="1">
            <a:spLocks noChangeArrowheads="1"/>
          </p:cNvSpPr>
          <p:nvPr/>
        </p:nvSpPr>
        <p:spPr bwMode="auto">
          <a:xfrm>
            <a:off x="2667000" y="4267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79" name="Text Box 119"/>
          <p:cNvSpPr txBox="1">
            <a:spLocks noChangeArrowheads="1"/>
          </p:cNvSpPr>
          <p:nvPr/>
        </p:nvSpPr>
        <p:spPr bwMode="auto">
          <a:xfrm>
            <a:off x="2590800" y="541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80" name="Text Box 120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82" name="Text Box 122"/>
          <p:cNvSpPr txBox="1">
            <a:spLocks noChangeArrowheads="1"/>
          </p:cNvSpPr>
          <p:nvPr/>
        </p:nvSpPr>
        <p:spPr bwMode="auto">
          <a:xfrm>
            <a:off x="2895600" y="1752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83" name="Text Box 123"/>
          <p:cNvSpPr txBox="1">
            <a:spLocks noChangeArrowheads="1"/>
          </p:cNvSpPr>
          <p:nvPr/>
        </p:nvSpPr>
        <p:spPr bwMode="auto">
          <a:xfrm>
            <a:off x="4267200" y="1752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5492" name="Line 132"/>
          <p:cNvSpPr>
            <a:spLocks noChangeShapeType="1"/>
          </p:cNvSpPr>
          <p:nvPr/>
        </p:nvSpPr>
        <p:spPr bwMode="auto">
          <a:xfrm>
            <a:off x="1981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93" name="Line 133"/>
          <p:cNvSpPr>
            <a:spLocks noChangeShapeType="1"/>
          </p:cNvSpPr>
          <p:nvPr/>
        </p:nvSpPr>
        <p:spPr bwMode="auto">
          <a:xfrm>
            <a:off x="2895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95" name="Line 135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96" name="Line 136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97" name="Line 137"/>
          <p:cNvSpPr>
            <a:spLocks noChangeShapeType="1"/>
          </p:cNvSpPr>
          <p:nvPr/>
        </p:nvSpPr>
        <p:spPr bwMode="auto">
          <a:xfrm flipH="1">
            <a:off x="19812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98" name="Line 138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0" name="Line 140"/>
          <p:cNvSpPr>
            <a:spLocks noChangeShapeType="1"/>
          </p:cNvSpPr>
          <p:nvPr/>
        </p:nvSpPr>
        <p:spPr bwMode="auto">
          <a:xfrm flipV="1">
            <a:off x="4267200" y="121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01" name="Line 141"/>
          <p:cNvSpPr>
            <a:spLocks noChangeShapeType="1"/>
          </p:cNvSpPr>
          <p:nvPr/>
        </p:nvSpPr>
        <p:spPr bwMode="auto">
          <a:xfrm>
            <a:off x="4267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503" name="Group 143"/>
          <p:cNvGrpSpPr>
            <a:grpSpLocks/>
          </p:cNvGrpSpPr>
          <p:nvPr/>
        </p:nvGrpSpPr>
        <p:grpSpPr bwMode="auto">
          <a:xfrm>
            <a:off x="838200" y="990600"/>
            <a:ext cx="544513" cy="533400"/>
            <a:chOff x="2928" y="192"/>
            <a:chExt cx="343" cy="336"/>
          </a:xfrm>
        </p:grpSpPr>
        <p:sp>
          <p:nvSpPr>
            <p:cNvPr id="15504" name="Oval 144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5" name="Text Box 145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15506" name="Group 146"/>
          <p:cNvGrpSpPr>
            <a:grpSpLocks/>
          </p:cNvGrpSpPr>
          <p:nvPr/>
        </p:nvGrpSpPr>
        <p:grpSpPr bwMode="auto">
          <a:xfrm>
            <a:off x="3962400" y="2286000"/>
            <a:ext cx="544513" cy="533400"/>
            <a:chOff x="2928" y="192"/>
            <a:chExt cx="343" cy="336"/>
          </a:xfrm>
        </p:grpSpPr>
        <p:sp>
          <p:nvSpPr>
            <p:cNvPr id="15507" name="Oval 147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8" name="Text Box 148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2</a:t>
              </a:r>
            </a:p>
          </p:txBody>
        </p:sp>
      </p:grpSp>
      <p:grpSp>
        <p:nvGrpSpPr>
          <p:cNvPr id="15509" name="Group 149"/>
          <p:cNvGrpSpPr>
            <a:grpSpLocks/>
          </p:cNvGrpSpPr>
          <p:nvPr/>
        </p:nvGrpSpPr>
        <p:grpSpPr bwMode="auto">
          <a:xfrm>
            <a:off x="2438400" y="3352800"/>
            <a:ext cx="544513" cy="533400"/>
            <a:chOff x="2928" y="192"/>
            <a:chExt cx="343" cy="336"/>
          </a:xfrm>
        </p:grpSpPr>
        <p:sp>
          <p:nvSpPr>
            <p:cNvPr id="15510" name="Oval 150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1" name="Text Box 151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15512" name="Group 152"/>
          <p:cNvGrpSpPr>
            <a:grpSpLocks/>
          </p:cNvGrpSpPr>
          <p:nvPr/>
        </p:nvGrpSpPr>
        <p:grpSpPr bwMode="auto">
          <a:xfrm>
            <a:off x="1219200" y="3810000"/>
            <a:ext cx="544513" cy="533400"/>
            <a:chOff x="2928" y="192"/>
            <a:chExt cx="343" cy="336"/>
          </a:xfrm>
        </p:grpSpPr>
        <p:sp>
          <p:nvSpPr>
            <p:cNvPr id="15513" name="Oval 153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4" name="Text Box 154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3</a:t>
              </a:r>
            </a:p>
          </p:txBody>
        </p:sp>
      </p:grpSp>
      <p:grpSp>
        <p:nvGrpSpPr>
          <p:cNvPr id="15515" name="Group 155"/>
          <p:cNvGrpSpPr>
            <a:grpSpLocks/>
          </p:cNvGrpSpPr>
          <p:nvPr/>
        </p:nvGrpSpPr>
        <p:grpSpPr bwMode="auto">
          <a:xfrm>
            <a:off x="2286000" y="1371600"/>
            <a:ext cx="544513" cy="533400"/>
            <a:chOff x="2928" y="192"/>
            <a:chExt cx="343" cy="336"/>
          </a:xfrm>
        </p:grpSpPr>
        <p:sp>
          <p:nvSpPr>
            <p:cNvPr id="15516" name="Oval 156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17" name="Text Box 157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  <a:r>
                <a:rPr lang="en-US" baseline="-25000"/>
                <a:t>4</a:t>
              </a:r>
            </a:p>
          </p:txBody>
        </p:sp>
      </p:grpSp>
      <p:grpSp>
        <p:nvGrpSpPr>
          <p:cNvPr id="15518" name="Group 158"/>
          <p:cNvGrpSpPr>
            <a:grpSpLocks/>
          </p:cNvGrpSpPr>
          <p:nvPr/>
        </p:nvGrpSpPr>
        <p:grpSpPr bwMode="auto">
          <a:xfrm>
            <a:off x="1709738" y="1752600"/>
            <a:ext cx="544512" cy="533400"/>
            <a:chOff x="2928" y="192"/>
            <a:chExt cx="343" cy="336"/>
          </a:xfrm>
        </p:grpSpPr>
        <p:sp>
          <p:nvSpPr>
            <p:cNvPr id="15519" name="Oval 159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0" name="Text Box 160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1</a:t>
              </a:r>
            </a:p>
          </p:txBody>
        </p:sp>
      </p:grpSp>
      <p:grpSp>
        <p:nvGrpSpPr>
          <p:cNvPr id="15521" name="Group 161"/>
          <p:cNvGrpSpPr>
            <a:grpSpLocks/>
          </p:cNvGrpSpPr>
          <p:nvPr/>
        </p:nvGrpSpPr>
        <p:grpSpPr bwMode="auto">
          <a:xfrm>
            <a:off x="3319463" y="2971800"/>
            <a:ext cx="544512" cy="533400"/>
            <a:chOff x="2928" y="192"/>
            <a:chExt cx="343" cy="336"/>
          </a:xfrm>
        </p:grpSpPr>
        <p:sp>
          <p:nvSpPr>
            <p:cNvPr id="15522" name="Oval 162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3" name="Text Box 163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3</a:t>
              </a:r>
            </a:p>
          </p:txBody>
        </p:sp>
      </p:grpSp>
      <p:grpSp>
        <p:nvGrpSpPr>
          <p:cNvPr id="15524" name="Group 164"/>
          <p:cNvGrpSpPr>
            <a:grpSpLocks/>
          </p:cNvGrpSpPr>
          <p:nvPr/>
        </p:nvGrpSpPr>
        <p:grpSpPr bwMode="auto">
          <a:xfrm>
            <a:off x="3305175" y="4495800"/>
            <a:ext cx="544513" cy="533400"/>
            <a:chOff x="2928" y="192"/>
            <a:chExt cx="343" cy="336"/>
          </a:xfrm>
        </p:grpSpPr>
        <p:sp>
          <p:nvSpPr>
            <p:cNvPr id="15525" name="Oval 165"/>
            <p:cNvSpPr>
              <a:spLocks noChangeArrowheads="1"/>
            </p:cNvSpPr>
            <p:nvPr/>
          </p:nvSpPr>
          <p:spPr bwMode="auto">
            <a:xfrm>
              <a:off x="2928" y="192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6" name="Text Box 166"/>
            <p:cNvSpPr txBox="1">
              <a:spLocks noChangeArrowheads="1"/>
            </p:cNvSpPr>
            <p:nvPr/>
          </p:nvSpPr>
          <p:spPr bwMode="auto">
            <a:xfrm>
              <a:off x="2952" y="209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4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533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514600" y="2971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5.9583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3.3110 V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276600" y="381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last sub circuit: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rot="5400000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rot="5400000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rot="5400000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rot="5400000" flipH="1">
            <a:off x="2209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 rot="5400000" flipH="1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rot="5400000" flipH="1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rot="5400000" flipH="1">
            <a:off x="23241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rot="5400000">
            <a:off x="23241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rot="5400000">
            <a:off x="14866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rot="5400000">
            <a:off x="1600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533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514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3.3110 V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381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Which is really: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rot="5400000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rot="5400000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rot="5400000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rot="5400000" flipH="1">
            <a:off x="2209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rot="5400000" flipH="1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rot="5400000" flipH="1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rot="5400000" flipH="1">
            <a:off x="23241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rot="5400000">
            <a:off x="23241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rot="5400000">
            <a:off x="14866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rot="5400000">
            <a:off x="1600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39624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rot="5400000">
            <a:off x="3657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rot="5400000">
            <a:off x="3657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rot="5400000">
            <a:off x="3657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 rot="5400000" flipH="1">
            <a:off x="3657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rot="5400000" flipH="1">
            <a:off x="3657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 rot="5400000" flipH="1">
            <a:off x="3657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rot="5400000" flipH="1">
            <a:off x="37719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rot="5400000">
            <a:off x="37719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rot="5400000">
            <a:off x="29344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 rot="5400000">
            <a:off x="30480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 flipH="1">
            <a:off x="22860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2286000" y="1219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35052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H="1">
            <a:off x="533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514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3.3110 V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114800" y="9144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current through the 13</a:t>
            </a:r>
            <a:r>
              <a:rPr lang="en-US">
                <a:cs typeface="Times New Roman" charset="0"/>
              </a:rPr>
              <a:t>Ω</a:t>
            </a:r>
            <a:r>
              <a:rPr lang="en-US"/>
              <a:t> is just V/R = 3.3110/13 = .2547 A</a:t>
            </a: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rot="5400000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rot="5400000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rot="5400000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rot="5400000" flipH="1">
            <a:off x="2209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rot="5400000" flipH="1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rot="5400000" flipH="1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rot="5400000" flipH="1">
            <a:off x="23241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rot="5400000">
            <a:off x="23241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rot="5400000">
            <a:off x="14866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rot="5400000">
            <a:off x="1600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9624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 rot="5400000">
            <a:off x="3657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 rot="5400000">
            <a:off x="3657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 rot="5400000">
            <a:off x="3657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 rot="5400000" flipH="1">
            <a:off x="3657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rot="5400000" flipH="1">
            <a:off x="3657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 rot="5400000" flipH="1">
            <a:off x="3657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 rot="5400000" flipH="1">
            <a:off x="37719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 rot="5400000">
            <a:off x="37719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5" name="Line 31"/>
          <p:cNvSpPr>
            <a:spLocks noChangeShapeType="1"/>
          </p:cNvSpPr>
          <p:nvPr/>
        </p:nvSpPr>
        <p:spPr bwMode="auto">
          <a:xfrm rot="5400000">
            <a:off x="29344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6" name="Line 32"/>
          <p:cNvSpPr>
            <a:spLocks noChangeShapeType="1"/>
          </p:cNvSpPr>
          <p:nvPr/>
        </p:nvSpPr>
        <p:spPr bwMode="auto">
          <a:xfrm rot="5400000">
            <a:off x="30480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 flipH="1">
            <a:off x="22860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Line 34"/>
          <p:cNvSpPr>
            <a:spLocks noChangeShapeType="1"/>
          </p:cNvSpPr>
          <p:nvPr/>
        </p:nvSpPr>
        <p:spPr bwMode="auto">
          <a:xfrm>
            <a:off x="2286000" y="1219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35052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/>
          <p:cNvSpPr>
            <a:spLocks noChangeShapeType="1"/>
          </p:cNvSpPr>
          <p:nvPr/>
        </p:nvSpPr>
        <p:spPr bwMode="auto">
          <a:xfrm rot="5400000">
            <a:off x="-342900" y="20955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33400" y="3352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 flipH="1">
            <a:off x="533400" y="1219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5146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3.3110 V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114800" y="914400"/>
            <a:ext cx="4343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The current through the 13</a:t>
            </a:r>
            <a:r>
              <a:rPr lang="en-US">
                <a:cs typeface="Times New Roman" charset="0"/>
              </a:rPr>
              <a:t>Ω</a:t>
            </a:r>
            <a:r>
              <a:rPr lang="en-US"/>
              <a:t> is just V/R = 3.3110/13 = .2547 A</a:t>
            </a:r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endParaRPr lang="en-US"/>
          </a:p>
          <a:p>
            <a:pPr algn="l"/>
            <a:r>
              <a:rPr lang="en-US" sz="8000"/>
              <a:t>Ta Daaa!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rot="5400000">
            <a:off x="22098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rot="5400000">
            <a:off x="22098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rot="5400000">
            <a:off x="22098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rot="5400000" flipH="1">
            <a:off x="22098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rot="5400000" flipH="1">
            <a:off x="22098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rot="5400000" flipH="1">
            <a:off x="22098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rot="5400000" flipH="1">
            <a:off x="23241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rot="5400000">
            <a:off x="23241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 rot="5400000">
            <a:off x="14866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 rot="5400000">
            <a:off x="1600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962400" y="29718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rot="5400000">
            <a:off x="36576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 rot="5400000">
            <a:off x="36576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 rot="5400000">
            <a:off x="3657600" y="3200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 rot="5400000" flipH="1">
            <a:off x="3657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rot="5400000" flipH="1">
            <a:off x="36576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rot="5400000" flipH="1">
            <a:off x="36576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rot="5400000" flipH="1">
            <a:off x="3771900" y="2552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 rot="5400000">
            <a:off x="37719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 rot="5400000">
            <a:off x="2934494" y="4456906"/>
            <a:ext cx="160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 rot="5400000">
            <a:off x="30480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 flipH="1">
            <a:off x="22860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2286000" y="1219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3505200" y="43434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rot="5400000">
            <a:off x="49530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rot="5400000">
            <a:off x="49530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rot="5400000">
            <a:off x="49530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 rot="5400000" flipH="1">
            <a:off x="49530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 rot="5400000" flipH="1">
            <a:off x="49530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rot="5400000" flipH="1">
            <a:off x="49530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 rot="5400000" flipH="1">
            <a:off x="50673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 rot="5400000">
            <a:off x="50673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rot="5400000">
            <a:off x="49537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rot="5400000">
            <a:off x="49537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3" name="Line 5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22098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2438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>
            <a:off x="2743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3048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 flipH="1">
            <a:off x="3200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2" name="Line 68"/>
          <p:cNvSpPr>
            <a:spLocks noChangeShapeType="1"/>
          </p:cNvSpPr>
          <p:nvPr/>
        </p:nvSpPr>
        <p:spPr bwMode="auto">
          <a:xfrm flipH="1">
            <a:off x="2590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 flipH="1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4" name="Line 70"/>
          <p:cNvSpPr>
            <a:spLocks noChangeShapeType="1"/>
          </p:cNvSpPr>
          <p:nvPr/>
        </p:nvSpPr>
        <p:spPr bwMode="auto">
          <a:xfrm flipH="1">
            <a:off x="23622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33528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34290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22098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0" name="Line 76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6" name="Line 82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8" name="Line 84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 flipH="1">
            <a:off x="19812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3" name="Line 89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4" name="Line 90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5" name="Line 91"/>
          <p:cNvSpPr>
            <a:spLocks noChangeShapeType="1"/>
          </p:cNvSpPr>
          <p:nvPr/>
        </p:nvSpPr>
        <p:spPr bwMode="auto">
          <a:xfrm>
            <a:off x="3505200" y="121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Line 92"/>
          <p:cNvSpPr>
            <a:spLocks noChangeShapeType="1"/>
          </p:cNvSpPr>
          <p:nvPr/>
        </p:nvSpPr>
        <p:spPr bwMode="auto">
          <a:xfrm>
            <a:off x="50292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8" name="Line 94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9" name="Line 95"/>
          <p:cNvSpPr>
            <a:spLocks noChangeShapeType="1"/>
          </p:cNvSpPr>
          <p:nvPr/>
        </p:nvSpPr>
        <p:spPr bwMode="auto">
          <a:xfrm>
            <a:off x="50292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0" name="Line 96"/>
          <p:cNvSpPr>
            <a:spLocks noChangeShapeType="1"/>
          </p:cNvSpPr>
          <p:nvPr/>
        </p:nvSpPr>
        <p:spPr bwMode="auto">
          <a:xfrm flipH="1">
            <a:off x="35814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1" name="Line 97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82" name="Line 98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3" name="Line 99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4" name="Text Box 100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16485" name="Text Box 101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86" name="Text Box 102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87" name="Text Box 103"/>
          <p:cNvSpPr txBox="1">
            <a:spLocks noChangeArrowheads="1"/>
          </p:cNvSpPr>
          <p:nvPr/>
        </p:nvSpPr>
        <p:spPr bwMode="auto">
          <a:xfrm>
            <a:off x="2667000" y="4267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2590800" y="541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89" name="Text Box 105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90" name="Text Box 106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91" name="Text Box 107"/>
          <p:cNvSpPr txBox="1">
            <a:spLocks noChangeArrowheads="1"/>
          </p:cNvSpPr>
          <p:nvPr/>
        </p:nvSpPr>
        <p:spPr bwMode="auto">
          <a:xfrm>
            <a:off x="2895600" y="1752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10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4267200" y="17526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12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6493" name="Text Box 109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16494" name="Text Box 110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16495" name="Text Box 111"/>
          <p:cNvSpPr txBox="1">
            <a:spLocks noChangeArrowheads="1"/>
          </p:cNvSpPr>
          <p:nvPr/>
        </p:nvSpPr>
        <p:spPr bwMode="auto">
          <a:xfrm>
            <a:off x="3352800" y="4495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16496" name="Text Box 112"/>
          <p:cNvSpPr txBox="1">
            <a:spLocks noChangeArrowheads="1"/>
          </p:cNvSpPr>
          <p:nvPr/>
        </p:nvSpPr>
        <p:spPr bwMode="auto">
          <a:xfrm>
            <a:off x="3352800" y="2971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3</a:t>
            </a:r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16499" name="Rectangle 115"/>
          <p:cNvSpPr>
            <a:spLocks noChangeArrowheads="1"/>
          </p:cNvSpPr>
          <p:nvPr/>
        </p:nvSpPr>
        <p:spPr bwMode="auto">
          <a:xfrm>
            <a:off x="4114800" y="2286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2</a:t>
            </a:r>
          </a:p>
        </p:txBody>
      </p:sp>
      <p:sp>
        <p:nvSpPr>
          <p:cNvPr id="16500" name="Rectangle 116"/>
          <p:cNvSpPr>
            <a:spLocks noChangeArrowheads="1"/>
          </p:cNvSpPr>
          <p:nvPr/>
        </p:nvSpPr>
        <p:spPr bwMode="auto">
          <a:xfrm>
            <a:off x="25146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16501" name="Line 117"/>
          <p:cNvSpPr>
            <a:spLocks noChangeShapeType="1"/>
          </p:cNvSpPr>
          <p:nvPr/>
        </p:nvSpPr>
        <p:spPr bwMode="auto">
          <a:xfrm>
            <a:off x="1981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2" name="Line 118"/>
          <p:cNvSpPr>
            <a:spLocks noChangeShapeType="1"/>
          </p:cNvSpPr>
          <p:nvPr/>
        </p:nvSpPr>
        <p:spPr bwMode="auto">
          <a:xfrm>
            <a:off x="2895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3" name="Line 119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4" name="Line 120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5" name="Line 121"/>
          <p:cNvSpPr>
            <a:spLocks noChangeShapeType="1"/>
          </p:cNvSpPr>
          <p:nvPr/>
        </p:nvSpPr>
        <p:spPr bwMode="auto">
          <a:xfrm flipH="1">
            <a:off x="19812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6" name="Line 122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7" name="Line 123"/>
          <p:cNvSpPr>
            <a:spLocks noChangeShapeType="1"/>
          </p:cNvSpPr>
          <p:nvPr/>
        </p:nvSpPr>
        <p:spPr bwMode="auto">
          <a:xfrm flipV="1">
            <a:off x="4267200" y="121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8" name="Line 124"/>
          <p:cNvSpPr>
            <a:spLocks noChangeShapeType="1"/>
          </p:cNvSpPr>
          <p:nvPr/>
        </p:nvSpPr>
        <p:spPr bwMode="auto">
          <a:xfrm>
            <a:off x="4267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09" name="Oval 125"/>
          <p:cNvSpPr>
            <a:spLocks noChangeArrowheads="1"/>
          </p:cNvSpPr>
          <p:nvPr/>
        </p:nvSpPr>
        <p:spPr bwMode="auto">
          <a:xfrm>
            <a:off x="3200400" y="1295400"/>
            <a:ext cx="2438400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5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6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2" name="Line 54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3" name="Line 55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5" name="Line 57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6" name="Line 58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7" name="Line 5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8" name="Line 60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>
            <a:off x="22098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>
            <a:off x="2438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2743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3048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5" name="Line 67"/>
          <p:cNvSpPr>
            <a:spLocks noChangeShapeType="1"/>
          </p:cNvSpPr>
          <p:nvPr/>
        </p:nvSpPr>
        <p:spPr bwMode="auto">
          <a:xfrm flipH="1">
            <a:off x="3200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6" name="Line 68"/>
          <p:cNvSpPr>
            <a:spLocks noChangeShapeType="1"/>
          </p:cNvSpPr>
          <p:nvPr/>
        </p:nvSpPr>
        <p:spPr bwMode="auto">
          <a:xfrm flipH="1">
            <a:off x="2590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H="1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 flipH="1">
            <a:off x="23622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33528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>
            <a:off x="34290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1" name="Line 73"/>
          <p:cNvSpPr>
            <a:spLocks noChangeShapeType="1"/>
          </p:cNvSpPr>
          <p:nvPr/>
        </p:nvSpPr>
        <p:spPr bwMode="auto">
          <a:xfrm>
            <a:off x="22098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6" name="Line 78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89" name="Line 81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90" name="Line 82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91" name="Line 83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92" name="Line 84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3" name="Line 85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4" name="Line 86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5" name="Line 87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6" name="Line 88"/>
          <p:cNvSpPr>
            <a:spLocks noChangeShapeType="1"/>
          </p:cNvSpPr>
          <p:nvPr/>
        </p:nvSpPr>
        <p:spPr bwMode="auto">
          <a:xfrm flipH="1">
            <a:off x="19812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7" name="Line 89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8" name="Line 90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9" name="Line 91"/>
          <p:cNvSpPr>
            <a:spLocks noChangeShapeType="1"/>
          </p:cNvSpPr>
          <p:nvPr/>
        </p:nvSpPr>
        <p:spPr bwMode="auto">
          <a:xfrm>
            <a:off x="3505200" y="121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01" name="Line 93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02" name="Line 94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05" name="Line 97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06" name="Line 98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07" name="Line 99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08" name="Text Box 100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17509" name="Text Box 101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7510" name="Text Box 102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7511" name="Text Box 103"/>
          <p:cNvSpPr txBox="1">
            <a:spLocks noChangeArrowheads="1"/>
          </p:cNvSpPr>
          <p:nvPr/>
        </p:nvSpPr>
        <p:spPr bwMode="auto">
          <a:xfrm>
            <a:off x="2667000" y="4267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7512" name="Text Box 104"/>
          <p:cNvSpPr txBox="1">
            <a:spLocks noChangeArrowheads="1"/>
          </p:cNvSpPr>
          <p:nvPr/>
        </p:nvSpPr>
        <p:spPr bwMode="auto">
          <a:xfrm>
            <a:off x="2590800" y="541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7513" name="Text Box 105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7514" name="Text Box 106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7515" name="Text Box 107"/>
          <p:cNvSpPr txBox="1">
            <a:spLocks noChangeArrowheads="1"/>
          </p:cNvSpPr>
          <p:nvPr/>
        </p:nvSpPr>
        <p:spPr bwMode="auto">
          <a:xfrm>
            <a:off x="2362200" y="1828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5.4545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7517" name="Text Box 109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17518" name="Text Box 110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17519" name="Text Box 111"/>
          <p:cNvSpPr txBox="1">
            <a:spLocks noChangeArrowheads="1"/>
          </p:cNvSpPr>
          <p:nvPr/>
        </p:nvSpPr>
        <p:spPr bwMode="auto">
          <a:xfrm>
            <a:off x="3352800" y="4495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17521" name="Rectangle 113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17522" name="Rectangle 114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17524" name="Rectangle 116"/>
          <p:cNvSpPr>
            <a:spLocks noChangeArrowheads="1"/>
          </p:cNvSpPr>
          <p:nvPr/>
        </p:nvSpPr>
        <p:spPr bwMode="auto">
          <a:xfrm>
            <a:off x="25146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17525" name="Line 117"/>
          <p:cNvSpPr>
            <a:spLocks noChangeShapeType="1"/>
          </p:cNvSpPr>
          <p:nvPr/>
        </p:nvSpPr>
        <p:spPr bwMode="auto">
          <a:xfrm>
            <a:off x="1981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6" name="Line 118"/>
          <p:cNvSpPr>
            <a:spLocks noChangeShapeType="1"/>
          </p:cNvSpPr>
          <p:nvPr/>
        </p:nvSpPr>
        <p:spPr bwMode="auto">
          <a:xfrm>
            <a:off x="2895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7" name="Line 119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8" name="Line 120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29" name="Line 121"/>
          <p:cNvSpPr>
            <a:spLocks noChangeShapeType="1"/>
          </p:cNvSpPr>
          <p:nvPr/>
        </p:nvSpPr>
        <p:spPr bwMode="auto">
          <a:xfrm flipH="1">
            <a:off x="19812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30" name="Line 122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5" name="Line 53"/>
          <p:cNvSpPr>
            <a:spLocks noChangeShapeType="1"/>
          </p:cNvSpPr>
          <p:nvPr/>
        </p:nvSpPr>
        <p:spPr bwMode="auto">
          <a:xfrm>
            <a:off x="22098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2438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27432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3048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89" name="Line 57"/>
          <p:cNvSpPr>
            <a:spLocks noChangeShapeType="1"/>
          </p:cNvSpPr>
          <p:nvPr/>
        </p:nvSpPr>
        <p:spPr bwMode="auto">
          <a:xfrm flipH="1">
            <a:off x="32004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0" name="Line 58"/>
          <p:cNvSpPr>
            <a:spLocks noChangeShapeType="1"/>
          </p:cNvSpPr>
          <p:nvPr/>
        </p:nvSpPr>
        <p:spPr bwMode="auto">
          <a:xfrm flipH="1">
            <a:off x="25908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1" name="Line 59"/>
          <p:cNvSpPr>
            <a:spLocks noChangeShapeType="1"/>
          </p:cNvSpPr>
          <p:nvPr/>
        </p:nvSpPr>
        <p:spPr bwMode="auto">
          <a:xfrm flipH="1">
            <a:off x="28956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 flipH="1">
            <a:off x="23622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3352800" y="3962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34290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2209800" y="4114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4" name="Line 72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5" name="Line 73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7" name="Line 75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8" name="Line 76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9" name="Line 77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0" name="Line 78"/>
          <p:cNvSpPr>
            <a:spLocks noChangeShapeType="1"/>
          </p:cNvSpPr>
          <p:nvPr/>
        </p:nvSpPr>
        <p:spPr bwMode="auto">
          <a:xfrm flipH="1">
            <a:off x="19812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1" name="Line 79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2" name="Line 80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3" name="Line 81"/>
          <p:cNvSpPr>
            <a:spLocks noChangeShapeType="1"/>
          </p:cNvSpPr>
          <p:nvPr/>
        </p:nvSpPr>
        <p:spPr bwMode="auto">
          <a:xfrm>
            <a:off x="3505200" y="121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4" name="Line 82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6" name="Line 84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17" name="Line 85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8" name="Line 86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18520" name="Text Box 88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8521" name="Text Box 89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8522" name="Text Box 90"/>
          <p:cNvSpPr txBox="1">
            <a:spLocks noChangeArrowheads="1"/>
          </p:cNvSpPr>
          <p:nvPr/>
        </p:nvSpPr>
        <p:spPr bwMode="auto">
          <a:xfrm>
            <a:off x="2667000" y="4267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11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8523" name="Text Box 91"/>
          <p:cNvSpPr txBox="1">
            <a:spLocks noChangeArrowheads="1"/>
          </p:cNvSpPr>
          <p:nvPr/>
        </p:nvSpPr>
        <p:spPr bwMode="auto">
          <a:xfrm>
            <a:off x="2590800" y="5410200"/>
            <a:ext cx="627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13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8524" name="Text Box 92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8525" name="Text Box 93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8526" name="Text Box 94"/>
          <p:cNvSpPr txBox="1">
            <a:spLocks noChangeArrowheads="1"/>
          </p:cNvSpPr>
          <p:nvPr/>
        </p:nvSpPr>
        <p:spPr bwMode="auto">
          <a:xfrm>
            <a:off x="2362200" y="1828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5.4545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18528" name="Text Box 96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18529" name="Text Box 97"/>
          <p:cNvSpPr txBox="1">
            <a:spLocks noChangeArrowheads="1"/>
          </p:cNvSpPr>
          <p:nvPr/>
        </p:nvSpPr>
        <p:spPr bwMode="auto">
          <a:xfrm>
            <a:off x="3352800" y="4495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4</a:t>
            </a:r>
          </a:p>
        </p:txBody>
      </p:sp>
      <p:sp>
        <p:nvSpPr>
          <p:cNvPr id="18531" name="Rectangle 99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18532" name="Rectangle 100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18533" name="Rectangle 101"/>
          <p:cNvSpPr>
            <a:spLocks noChangeArrowheads="1"/>
          </p:cNvSpPr>
          <p:nvPr/>
        </p:nvSpPr>
        <p:spPr bwMode="auto">
          <a:xfrm>
            <a:off x="25146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18534" name="Line 102"/>
          <p:cNvSpPr>
            <a:spLocks noChangeShapeType="1"/>
          </p:cNvSpPr>
          <p:nvPr/>
        </p:nvSpPr>
        <p:spPr bwMode="auto">
          <a:xfrm>
            <a:off x="1981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" name="Line 103"/>
          <p:cNvSpPr>
            <a:spLocks noChangeShapeType="1"/>
          </p:cNvSpPr>
          <p:nvPr/>
        </p:nvSpPr>
        <p:spPr bwMode="auto">
          <a:xfrm>
            <a:off x="2895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6" name="Line 104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7" name="Line 105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8" name="Line 106"/>
          <p:cNvSpPr>
            <a:spLocks noChangeShapeType="1"/>
          </p:cNvSpPr>
          <p:nvPr/>
        </p:nvSpPr>
        <p:spPr bwMode="auto">
          <a:xfrm flipH="1">
            <a:off x="19812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9" name="Line 107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0" name="Oval 108"/>
          <p:cNvSpPr>
            <a:spLocks noChangeArrowheads="1"/>
          </p:cNvSpPr>
          <p:nvPr/>
        </p:nvSpPr>
        <p:spPr bwMode="auto">
          <a:xfrm>
            <a:off x="2057400" y="3657600"/>
            <a:ext cx="18288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2" name="Line 46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22098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1" name="Line 65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29" name="Line 73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30" name="Line 74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1" name="Line 75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2" name="Line 76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3" name="Line 77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5" name="Line 79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6" name="Line 80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3505200" y="121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8" name="Line 82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39" name="Line 83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0" name="Line 84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41" name="Line 85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2" name="Line 86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19544" name="Text Box 88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9545" name="Text Box 89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9547" name="Text Box 91"/>
          <p:cNvSpPr txBox="1">
            <a:spLocks noChangeArrowheads="1"/>
          </p:cNvSpPr>
          <p:nvPr/>
        </p:nvSpPr>
        <p:spPr bwMode="auto">
          <a:xfrm>
            <a:off x="2590800" y="541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5.9583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9548" name="Text Box 92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9549" name="Text Box 93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9550" name="Text Box 94"/>
          <p:cNvSpPr txBox="1">
            <a:spLocks noChangeArrowheads="1"/>
          </p:cNvSpPr>
          <p:nvPr/>
        </p:nvSpPr>
        <p:spPr bwMode="auto">
          <a:xfrm>
            <a:off x="2362200" y="1828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5.4545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19551" name="Text Box 95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19552" name="Text Box 96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19555" name="Rectangle 99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19556" name="Rectangle 100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19557" name="Rectangle 101"/>
          <p:cNvSpPr>
            <a:spLocks noChangeArrowheads="1"/>
          </p:cNvSpPr>
          <p:nvPr/>
        </p:nvSpPr>
        <p:spPr bwMode="auto">
          <a:xfrm>
            <a:off x="25146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19558" name="Line 102"/>
          <p:cNvSpPr>
            <a:spLocks noChangeShapeType="1"/>
          </p:cNvSpPr>
          <p:nvPr/>
        </p:nvSpPr>
        <p:spPr bwMode="auto">
          <a:xfrm>
            <a:off x="1981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" name="Line 103"/>
          <p:cNvSpPr>
            <a:spLocks noChangeShapeType="1"/>
          </p:cNvSpPr>
          <p:nvPr/>
        </p:nvSpPr>
        <p:spPr bwMode="auto">
          <a:xfrm>
            <a:off x="2895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60" name="Line 104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61" name="Line 105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62" name="Line 106"/>
          <p:cNvSpPr>
            <a:spLocks noChangeShapeType="1"/>
          </p:cNvSpPr>
          <p:nvPr/>
        </p:nvSpPr>
        <p:spPr bwMode="auto">
          <a:xfrm flipH="1">
            <a:off x="19812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63" name="Line 107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 rot="5400000">
            <a:off x="3505994" y="1370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2438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27432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30480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H="1">
            <a:off x="32004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H="1">
            <a:off x="25908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9" name="Line 49"/>
          <p:cNvSpPr>
            <a:spLocks noChangeShapeType="1"/>
          </p:cNvSpPr>
          <p:nvPr/>
        </p:nvSpPr>
        <p:spPr bwMode="auto">
          <a:xfrm flipH="1">
            <a:off x="2895600" y="1066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0" name="Line 50"/>
          <p:cNvSpPr>
            <a:spLocks noChangeShapeType="1"/>
          </p:cNvSpPr>
          <p:nvPr/>
        </p:nvSpPr>
        <p:spPr bwMode="auto">
          <a:xfrm flipH="1">
            <a:off x="23622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1" name="Line 51"/>
          <p:cNvSpPr>
            <a:spLocks noChangeShapeType="1"/>
          </p:cNvSpPr>
          <p:nvPr/>
        </p:nvSpPr>
        <p:spPr bwMode="auto">
          <a:xfrm>
            <a:off x="3352800" y="1066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2" name="Line 52"/>
          <p:cNvSpPr>
            <a:spLocks noChangeShapeType="1"/>
          </p:cNvSpPr>
          <p:nvPr/>
        </p:nvSpPr>
        <p:spPr bwMode="auto">
          <a:xfrm>
            <a:off x="34290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3" name="Line 53"/>
          <p:cNvSpPr>
            <a:spLocks noChangeShapeType="1"/>
          </p:cNvSpPr>
          <p:nvPr/>
        </p:nvSpPr>
        <p:spPr bwMode="auto">
          <a:xfrm>
            <a:off x="2209800" y="1219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4" name="Line 54"/>
          <p:cNvSpPr>
            <a:spLocks noChangeShapeType="1"/>
          </p:cNvSpPr>
          <p:nvPr/>
        </p:nvSpPr>
        <p:spPr bwMode="auto">
          <a:xfrm>
            <a:off x="2438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5" name="Line 55"/>
          <p:cNvSpPr>
            <a:spLocks noChangeShapeType="1"/>
          </p:cNvSpPr>
          <p:nvPr/>
        </p:nvSpPr>
        <p:spPr bwMode="auto">
          <a:xfrm>
            <a:off x="27432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30480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H="1">
            <a:off x="32004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 flipH="1">
            <a:off x="25908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 flipH="1">
            <a:off x="2895600" y="5105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H="1">
            <a:off x="23622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>
            <a:off x="33528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>
            <a:off x="34290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3" name="Line 63"/>
          <p:cNvSpPr>
            <a:spLocks noChangeShapeType="1"/>
          </p:cNvSpPr>
          <p:nvPr/>
        </p:nvSpPr>
        <p:spPr bwMode="auto">
          <a:xfrm>
            <a:off x="2209800" y="5257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Line 65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Line 68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>
            <a:off x="3505200" y="1219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Line 71"/>
          <p:cNvSpPr>
            <a:spLocks noChangeShapeType="1"/>
          </p:cNvSpPr>
          <p:nvPr/>
        </p:nvSpPr>
        <p:spPr bwMode="auto">
          <a:xfrm>
            <a:off x="3581400" y="1219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Line 72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Line 73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54" name="Line 74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5" name="Line 75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20557" name="Text Box 77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2590800" y="54102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5.9583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0560" name="Text Box 80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0561" name="Text Box 81"/>
          <p:cNvSpPr txBox="1">
            <a:spLocks noChangeArrowheads="1"/>
          </p:cNvSpPr>
          <p:nvPr/>
        </p:nvSpPr>
        <p:spPr bwMode="auto">
          <a:xfrm>
            <a:off x="2667000" y="6858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0562" name="Text Box 82"/>
          <p:cNvSpPr txBox="1">
            <a:spLocks noChangeArrowheads="1"/>
          </p:cNvSpPr>
          <p:nvPr/>
        </p:nvSpPr>
        <p:spPr bwMode="auto">
          <a:xfrm>
            <a:off x="2362200" y="182880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5.4545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0563" name="Text Box 83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20564" name="Text Box 84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20565" name="Rectangle 85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20566" name="Rectangle 86"/>
          <p:cNvSpPr>
            <a:spLocks noChangeArrowheads="1"/>
          </p:cNvSpPr>
          <p:nvPr/>
        </p:nvSpPr>
        <p:spPr bwMode="auto">
          <a:xfrm>
            <a:off x="2362200" y="14478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4</a:t>
            </a:r>
          </a:p>
        </p:txBody>
      </p:sp>
      <p:sp>
        <p:nvSpPr>
          <p:cNvPr id="20567" name="Rectangle 87"/>
          <p:cNvSpPr>
            <a:spLocks noChangeArrowheads="1"/>
          </p:cNvSpPr>
          <p:nvPr/>
        </p:nvSpPr>
        <p:spPr bwMode="auto">
          <a:xfrm>
            <a:off x="2514600" y="3429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1</a:t>
            </a:r>
          </a:p>
        </p:txBody>
      </p:sp>
      <p:sp>
        <p:nvSpPr>
          <p:cNvPr id="20568" name="Line 88"/>
          <p:cNvSpPr>
            <a:spLocks noChangeShapeType="1"/>
          </p:cNvSpPr>
          <p:nvPr/>
        </p:nvSpPr>
        <p:spPr bwMode="auto">
          <a:xfrm>
            <a:off x="19812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Line 89"/>
          <p:cNvSpPr>
            <a:spLocks noChangeShapeType="1"/>
          </p:cNvSpPr>
          <p:nvPr/>
        </p:nvSpPr>
        <p:spPr bwMode="auto">
          <a:xfrm>
            <a:off x="28956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0" name="Line 90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1" name="Line 91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2" name="Line 92"/>
          <p:cNvSpPr>
            <a:spLocks noChangeShapeType="1"/>
          </p:cNvSpPr>
          <p:nvPr/>
        </p:nvSpPr>
        <p:spPr bwMode="auto">
          <a:xfrm flipH="1">
            <a:off x="1981200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3" name="Line 93"/>
          <p:cNvSpPr>
            <a:spLocks noChangeShapeType="1"/>
          </p:cNvSpPr>
          <p:nvPr/>
        </p:nvSpPr>
        <p:spPr bwMode="auto">
          <a:xfrm flipV="1">
            <a:off x="2590800" y="1371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4" name="Oval 94"/>
          <p:cNvSpPr>
            <a:spLocks noChangeArrowheads="1"/>
          </p:cNvSpPr>
          <p:nvPr/>
        </p:nvSpPr>
        <p:spPr bwMode="auto">
          <a:xfrm>
            <a:off x="2057400" y="228600"/>
            <a:ext cx="1981200" cy="601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Line 73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21581" name="Text Box 77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2286000" y="18288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20.4129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21589" name="Rectangle 85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21594" name="Line 90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Line 91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99" name="Line 95"/>
          <p:cNvSpPr>
            <a:spLocks noChangeShapeType="1"/>
          </p:cNvSpPr>
          <p:nvPr/>
        </p:nvSpPr>
        <p:spPr bwMode="auto">
          <a:xfrm flipV="1">
            <a:off x="35814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0" name="Line 96"/>
          <p:cNvSpPr>
            <a:spLocks noChangeShapeType="1"/>
          </p:cNvSpPr>
          <p:nvPr/>
        </p:nvSpPr>
        <p:spPr bwMode="auto">
          <a:xfrm flipH="1">
            <a:off x="22098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01" name="Line 97"/>
          <p:cNvSpPr>
            <a:spLocks noChangeShapeType="1"/>
          </p:cNvSpPr>
          <p:nvPr/>
        </p:nvSpPr>
        <p:spPr bwMode="auto">
          <a:xfrm>
            <a:off x="22860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rot="5400000">
            <a:off x="343694" y="27805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rot="5400000">
            <a:off x="532606" y="2667794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rot="5400000">
            <a:off x="532606" y="2972594"/>
            <a:ext cx="158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rot="5400000">
            <a:off x="343694" y="3237706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rot="5400000">
            <a:off x="457200" y="1371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rot="5400000">
            <a:off x="457200" y="167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rot="5400000">
            <a:off x="457200" y="1981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rot="5400000" flipH="1">
            <a:off x="457200" y="2133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rot="5400000" flipH="1">
            <a:off x="457200" y="1524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rot="5400000" flipH="1">
            <a:off x="457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rot="5400000">
            <a:off x="571500" y="23241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rot="5400000">
            <a:off x="457994" y="25138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rot="5400000">
            <a:off x="45720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rot="5400000">
            <a:off x="457200" y="3886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rot="5400000">
            <a:off x="457200" y="4191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rot="5400000" flipH="1">
            <a:off x="457200" y="4343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rot="5400000" flipH="1">
            <a:off x="457200" y="3733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rot="5400000" flipH="1">
            <a:off x="457200" y="4038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rot="5400000" flipH="1">
            <a:off x="571500" y="3543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rot="5400000">
            <a:off x="571500" y="4533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rot="5400000">
            <a:off x="457994" y="47236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rot="5400000">
            <a:off x="457994" y="35044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rot="5400000">
            <a:off x="1905000" y="2286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rot="5400000">
            <a:off x="1905000" y="2590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rot="5400000">
            <a:off x="1905000" y="2895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 rot="5400000" flipH="1">
            <a:off x="1905000" y="3048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rot="5400000" flipH="1">
            <a:off x="1905000" y="243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 rot="5400000" flipH="1">
            <a:off x="1905000" y="2743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rot="5400000" flipH="1">
            <a:off x="2019300" y="22479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rot="5400000">
            <a:off x="2019300" y="3238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rot="5400000">
            <a:off x="1905794" y="34282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rot="5400000">
            <a:off x="1905794" y="2209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rot="5400000">
            <a:off x="35052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rot="5400000">
            <a:off x="3505200" y="17526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rot="5400000">
            <a:off x="3505200" y="2057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rot="5400000" flipH="1">
            <a:off x="3505200" y="2209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rot="5400000" flipH="1">
            <a:off x="3505200" y="160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 rot="5400000" flipH="1">
            <a:off x="3505200" y="190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rot="5400000" flipH="1">
            <a:off x="3619500" y="14097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rot="5400000">
            <a:off x="3619500" y="24003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 rot="5400000">
            <a:off x="3505994" y="2590006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533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>
            <a:off x="5334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 flipV="1">
            <a:off x="3581400" y="4114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 flipH="1" flipV="1">
            <a:off x="19812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 flipV="1">
            <a:off x="1981200" y="1219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 flipH="1">
            <a:off x="1828800" y="121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>
            <a:off x="3581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Line 50"/>
          <p:cNvSpPr>
            <a:spLocks noChangeShapeType="1"/>
          </p:cNvSpPr>
          <p:nvPr/>
        </p:nvSpPr>
        <p:spPr bwMode="auto">
          <a:xfrm rot="5400000" flipH="1">
            <a:off x="571500" y="13335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 flipH="1">
            <a:off x="533400" y="121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5334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838200" y="2819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37 V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762000" y="1676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6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685800" y="39624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7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2133600" y="2667000"/>
            <a:ext cx="500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8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2286000" y="1828800"/>
            <a:ext cx="1198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20.4129</a:t>
            </a:r>
            <a:r>
              <a:rPr lang="en-US" sz="2000">
                <a:cs typeface="Times New Roman" charset="0"/>
              </a:rPr>
              <a:t>Ω</a:t>
            </a:r>
            <a:endParaRPr lang="en-US" sz="2000"/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1066800" y="9906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2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1752600" y="15240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A</a:t>
            </a:r>
            <a:r>
              <a:rPr lang="en-US" sz="2000" baseline="-25000"/>
              <a:t>1</a:t>
            </a:r>
          </a:p>
        </p:txBody>
      </p:sp>
      <p:sp>
        <p:nvSpPr>
          <p:cNvPr id="23612" name="Rectangle 60"/>
          <p:cNvSpPr>
            <a:spLocks noChangeArrowheads="1"/>
          </p:cNvSpPr>
          <p:nvPr/>
        </p:nvSpPr>
        <p:spPr bwMode="auto">
          <a:xfrm>
            <a:off x="1295400" y="3886200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3</a:t>
            </a:r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>
            <a:off x="1447800" y="4191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Line 62"/>
          <p:cNvSpPr>
            <a:spLocks noChangeShapeType="1"/>
          </p:cNvSpPr>
          <p:nvPr/>
        </p:nvSpPr>
        <p:spPr bwMode="auto">
          <a:xfrm flipV="1">
            <a:off x="1447800" y="1219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 flipV="1">
            <a:off x="3581400" y="121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 flipH="1">
            <a:off x="2209800" y="1219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>
            <a:off x="22860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Oval 66"/>
          <p:cNvSpPr>
            <a:spLocks noChangeArrowheads="1"/>
          </p:cNvSpPr>
          <p:nvPr/>
        </p:nvSpPr>
        <p:spPr bwMode="auto">
          <a:xfrm>
            <a:off x="1371600" y="1219200"/>
            <a:ext cx="3048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414</Words>
  <Application>Microsoft Office PowerPoint</Application>
  <PresentationFormat>On-screen Show (4:3)</PresentationFormat>
  <Paragraphs>212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66</cp:revision>
  <dcterms:created xsi:type="dcterms:W3CDTF">2000-11-14T15:26:02Z</dcterms:created>
  <dcterms:modified xsi:type="dcterms:W3CDTF">2016-01-11T16:39:39Z</dcterms:modified>
</cp:coreProperties>
</file>