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6" d="100"/>
          <a:sy n="66" d="100"/>
        </p:scale>
        <p:origin x="-2934" y="-106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16430-D179-4C49-8DC6-D6026C1B14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192B-0196-4E2C-BD58-1C991DE73D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43A95-0AB2-4253-9350-6B057470D8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A490A-3B53-49E3-9339-0BF0976F06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69037-7131-4588-9AF4-C8B131DBD1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00FDC-AC52-4315-947D-35F61039B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76554-82DB-41AA-897D-B2280CB60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DDC18-0CC8-4015-95D7-BCF14AA0C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A5E7E-B1FC-4CB7-BBEE-7654EEAAC2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1267D-3CA3-48B4-A10E-CE339ADCF0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84D01-008E-45F8-964D-A0F25D11F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1F8C1E-1B60-4BB3-8D90-33E198ADC4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2192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15240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8288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19812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>
            <a:off x="13716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16764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>
            <a:off x="1143000" y="121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133600" y="121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2209800" y="1371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990600" y="1371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8382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12192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12954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12954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8382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1295400" y="3886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12192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12954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rot="5400000">
            <a:off x="2934494" y="2704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rot="5400000">
            <a:off x="3123406" y="25915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rot="5400000">
            <a:off x="3123406" y="28963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rot="5400000">
            <a:off x="2934494" y="3161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 rot="5400000">
            <a:off x="2934494" y="3847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rot="5400000">
            <a:off x="3123406" y="3810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 rot="5400000">
            <a:off x="3123406" y="39631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rot="5400000">
            <a:off x="2934494" y="4304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 rot="5400000">
            <a:off x="3352800" y="762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rot="5400000">
            <a:off x="3352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 rot="5400000">
            <a:off x="3352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rot="5400000" flipH="1">
            <a:off x="3352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 rot="5400000" flipH="1">
            <a:off x="33528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 rot="5400000" flipH="1">
            <a:off x="33528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 rot="5400000" flipH="1">
            <a:off x="3467100" y="72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 rot="5400000">
            <a:off x="3467100" y="1714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 rot="5400000">
            <a:off x="3353594" y="19042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 rot="5400000">
            <a:off x="3353594" y="685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5410200" y="685800"/>
            <a:ext cx="56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3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5410200" y="1447800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17 V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5562600" y="241141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5562600" y="340201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 rot="5400000">
            <a:off x="267494" y="2704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 rot="5400000">
            <a:off x="456406" y="25915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rot="5400000">
            <a:off x="456406" y="28963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rot="5400000">
            <a:off x="267494" y="3161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57200" y="3352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57200" y="4876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457200" y="1524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457200" y="152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85800" y="2743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8.2531 V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934200" y="304800"/>
            <a:ext cx="1981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1</a:t>
            </a:r>
            <a:r>
              <a:rPr lang="en-US"/>
              <a:t> is connected to the “battery” and reads 8.25 V, and the current in A</a:t>
            </a:r>
            <a:r>
              <a:rPr lang="en-US" baseline="-25000"/>
              <a:t>1</a:t>
            </a:r>
            <a:r>
              <a:rPr lang="en-US"/>
              <a:t> is V/R = 8.2531/13 = .635 A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rot="5400000">
            <a:off x="34290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rot="5400000">
            <a:off x="34290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rot="5400000">
            <a:off x="3429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rot="5400000" flipH="1">
            <a:off x="34290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rot="5400000" flipH="1">
            <a:off x="34290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rot="5400000" flipH="1">
            <a:off x="34290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rot="5400000" flipH="1">
            <a:off x="3543300" y="1714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rot="5400000">
            <a:off x="3543300" y="2705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rot="5400000">
            <a:off x="3429794" y="2894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5400000">
            <a:off x="3429794" y="1675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rot="5400000">
            <a:off x="34290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rot="5400000">
            <a:off x="34290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rot="5400000">
            <a:off x="34290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rot="5400000" flipH="1">
            <a:off x="34290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rot="5400000" flipH="1">
            <a:off x="3429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rot="5400000" flipH="1">
            <a:off x="34290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rot="5400000" flipH="1">
            <a:off x="35433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rot="5400000">
            <a:off x="35433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 rot="5400000">
            <a:off x="3429794" y="4495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rot="5400000">
            <a:off x="3429794" y="3275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 rot="5400000">
            <a:off x="51816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rot="5400000">
            <a:off x="51816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rot="5400000">
            <a:off x="51816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 rot="5400000" flipH="1">
            <a:off x="51816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rot="5400000" flipH="1">
            <a:off x="51816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rot="5400000" flipH="1">
            <a:off x="51816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rot="5400000" flipH="1">
            <a:off x="52959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rot="5400000">
            <a:off x="52959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rot="5400000">
            <a:off x="5182394" y="3580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 rot="5400000">
            <a:off x="5182394" y="2361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3505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5257800" y="3657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>
            <a:off x="35052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 flipV="1">
            <a:off x="3505200" y="152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 flipV="1">
            <a:off x="5257800" y="152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5410200" y="28194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13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4114800" y="4648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3200400" y="2819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>
            <a:off x="35052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5" name="Line 51"/>
          <p:cNvSpPr>
            <a:spLocks noChangeShapeType="1"/>
          </p:cNvSpPr>
          <p:nvPr/>
        </p:nvSpPr>
        <p:spPr bwMode="auto">
          <a:xfrm>
            <a:off x="4419600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>
            <a:off x="44196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7" name="Line 53"/>
          <p:cNvSpPr>
            <a:spLocks noChangeShapeType="1"/>
          </p:cNvSpPr>
          <p:nvPr/>
        </p:nvSpPr>
        <p:spPr bwMode="auto">
          <a:xfrm flipH="1">
            <a:off x="3505200" y="457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4114800" y="3505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3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6324600" y="2819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1</a:t>
            </a:r>
          </a:p>
        </p:txBody>
      </p:sp>
      <p:sp>
        <p:nvSpPr>
          <p:cNvPr id="11320" name="Line 56"/>
          <p:cNvSpPr>
            <a:spLocks noChangeShapeType="1"/>
          </p:cNvSpPr>
          <p:nvPr/>
        </p:nvSpPr>
        <p:spPr bwMode="auto">
          <a:xfrm>
            <a:off x="5257800" y="3962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21" name="Line 57"/>
          <p:cNvSpPr>
            <a:spLocks noChangeShapeType="1"/>
          </p:cNvSpPr>
          <p:nvPr/>
        </p:nvSpPr>
        <p:spPr bwMode="auto">
          <a:xfrm flipV="1">
            <a:off x="6629400" y="3200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22" name="Line 58"/>
          <p:cNvSpPr>
            <a:spLocks noChangeShapeType="1"/>
          </p:cNvSpPr>
          <p:nvPr/>
        </p:nvSpPr>
        <p:spPr bwMode="auto">
          <a:xfrm flipV="1">
            <a:off x="6629400" y="1905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23" name="Line 59"/>
          <p:cNvSpPr>
            <a:spLocks noChangeShapeType="1"/>
          </p:cNvSpPr>
          <p:nvPr/>
        </p:nvSpPr>
        <p:spPr bwMode="auto">
          <a:xfrm flipH="1">
            <a:off x="52578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2514600" y="2057400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7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1325" name="Text Box 61"/>
          <p:cNvSpPr txBox="1">
            <a:spLocks noChangeArrowheads="1"/>
          </p:cNvSpPr>
          <p:nvPr/>
        </p:nvSpPr>
        <p:spPr bwMode="auto">
          <a:xfrm>
            <a:off x="2362200" y="36576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11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 rot="5400000">
            <a:off x="267494" y="2704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rot="5400000">
            <a:off x="456406" y="25915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rot="5400000">
            <a:off x="456406" y="28963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rot="5400000">
            <a:off x="267494" y="3161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57200" y="3352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57200" y="4876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457200" y="1524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457200" y="152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85800" y="2743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8.2531 V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953000" y="381000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Finally we have this last series circuit: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rot="5400000">
            <a:off x="34290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rot="5400000">
            <a:off x="34290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rot="5400000">
            <a:off x="3429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rot="5400000" flipH="1">
            <a:off x="34290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rot="5400000" flipH="1">
            <a:off x="34290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rot="5400000" flipH="1">
            <a:off x="34290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rot="5400000" flipH="1">
            <a:off x="3543300" y="1714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rot="5400000">
            <a:off x="3543300" y="2705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rot="5400000">
            <a:off x="3429794" y="2894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rot="5400000">
            <a:off x="3429794" y="1675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rot="5400000">
            <a:off x="34290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rot="5400000">
            <a:off x="34290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rot="5400000">
            <a:off x="34290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rot="5400000" flipH="1">
            <a:off x="34290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rot="5400000" flipH="1">
            <a:off x="3429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rot="5400000" flipH="1">
            <a:off x="34290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rot="5400000" flipH="1">
            <a:off x="35433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rot="5400000">
            <a:off x="35433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rot="5400000">
            <a:off x="3429794" y="4495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 rot="5400000">
            <a:off x="3429794" y="3275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3505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35052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 flipV="1">
            <a:off x="3505200" y="152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3200400" y="2819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>
            <a:off x="35052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Line 51"/>
          <p:cNvSpPr>
            <a:spLocks noChangeShapeType="1"/>
          </p:cNvSpPr>
          <p:nvPr/>
        </p:nvSpPr>
        <p:spPr bwMode="auto">
          <a:xfrm>
            <a:off x="4419600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>
            <a:off x="44196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 flipH="1">
            <a:off x="3505200" y="457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4114800" y="3505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3</a:t>
            </a: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2514600" y="2057400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7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2362200" y="36576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11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 rot="5400000">
            <a:off x="267494" y="2704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rot="5400000">
            <a:off x="456406" y="25915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rot="5400000">
            <a:off x="456406" y="28963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rot="5400000">
            <a:off x="267494" y="3161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57200" y="3352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57200" y="4876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457200" y="1524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457200" y="152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85800" y="2743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8.2531 V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953000" y="381000"/>
            <a:ext cx="38862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Finally we have this last series circuit:</a:t>
            </a:r>
          </a:p>
          <a:p>
            <a:pPr algn="l"/>
            <a:endParaRPr lang="en-US"/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 = 7 + 11 = 18 </a:t>
            </a:r>
            <a:r>
              <a:rPr lang="en-US">
                <a:cs typeface="Times New Roman" charset="0"/>
              </a:rPr>
              <a:t>Ω</a:t>
            </a:r>
            <a:endParaRPr lang="en-US"/>
          </a:p>
          <a:p>
            <a:pPr algn="l"/>
            <a:r>
              <a:rPr lang="en-US"/>
              <a:t>I = V/R = 8.2531/18 = .459A which is the reading on A</a:t>
            </a:r>
            <a:r>
              <a:rPr lang="en-US" baseline="-25000"/>
              <a:t>2</a:t>
            </a:r>
          </a:p>
          <a:p>
            <a:pPr algn="l"/>
            <a:endParaRPr lang="en-US"/>
          </a:p>
          <a:p>
            <a:pPr algn="l"/>
            <a:r>
              <a:rPr lang="en-US"/>
              <a:t>V</a:t>
            </a:r>
            <a:r>
              <a:rPr lang="en-US" baseline="-25000"/>
              <a:t>3</a:t>
            </a:r>
            <a:r>
              <a:rPr lang="en-US"/>
              <a:t> is IR = .459*11 = 5.04 V</a:t>
            </a:r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rot="5400000">
            <a:off x="34290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rot="5400000">
            <a:off x="34290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rot="5400000">
            <a:off x="3429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rot="5400000" flipH="1">
            <a:off x="34290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rot="5400000" flipH="1">
            <a:off x="34290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rot="5400000" flipH="1">
            <a:off x="34290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rot="5400000" flipH="1">
            <a:off x="3543300" y="1714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rot="5400000">
            <a:off x="3543300" y="2705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rot="5400000">
            <a:off x="3429794" y="2894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rot="5400000">
            <a:off x="3429794" y="1675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rot="5400000">
            <a:off x="34290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rot="5400000">
            <a:off x="34290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rot="5400000">
            <a:off x="34290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rot="5400000" flipH="1">
            <a:off x="34290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rot="5400000" flipH="1">
            <a:off x="3429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rot="5400000" flipH="1">
            <a:off x="34290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rot="5400000" flipH="1">
            <a:off x="35433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rot="5400000">
            <a:off x="35433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rot="5400000">
            <a:off x="3429794" y="4495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rot="5400000">
            <a:off x="3429794" y="3275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3505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35052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 flipV="1">
            <a:off x="3505200" y="152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3200400" y="2819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35052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4419600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44196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 flipH="1">
            <a:off x="3505200" y="457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4114800" y="3505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3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2514600" y="2057400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7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2362200" y="36576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11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 rot="5400000">
            <a:off x="267494" y="2704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rot="5400000">
            <a:off x="456406" y="25915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rot="5400000">
            <a:off x="456406" y="28963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rot="5400000">
            <a:off x="267494" y="3161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57200" y="3352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57200" y="4876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457200" y="1524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457200" y="152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85800" y="2743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8.2531 V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953000" y="381000"/>
            <a:ext cx="3886200" cy="520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Finally we have this last series circuit:</a:t>
            </a:r>
          </a:p>
          <a:p>
            <a:pPr algn="l"/>
            <a:endParaRPr lang="en-US"/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 = 7 + 11 = 18 </a:t>
            </a:r>
            <a:r>
              <a:rPr lang="en-US">
                <a:cs typeface="Times New Roman" charset="0"/>
              </a:rPr>
              <a:t>Ω</a:t>
            </a:r>
            <a:endParaRPr lang="en-US"/>
          </a:p>
          <a:p>
            <a:pPr algn="l"/>
            <a:r>
              <a:rPr lang="en-US"/>
              <a:t>I = V/R = 8.2531/18 = .459A which is the reading on A</a:t>
            </a:r>
            <a:r>
              <a:rPr lang="en-US" baseline="-25000"/>
              <a:t>2</a:t>
            </a:r>
          </a:p>
          <a:p>
            <a:pPr algn="l"/>
            <a:endParaRPr lang="en-US"/>
          </a:p>
          <a:p>
            <a:pPr algn="l"/>
            <a:r>
              <a:rPr lang="en-US"/>
              <a:t>V</a:t>
            </a:r>
            <a:r>
              <a:rPr lang="en-US" baseline="-25000"/>
              <a:t>3</a:t>
            </a:r>
            <a:r>
              <a:rPr lang="en-US"/>
              <a:t> is IR = .459*11 = 5.04 V</a:t>
            </a:r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r>
              <a:rPr lang="en-US" sz="7200"/>
              <a:t>Ta Daa!</a:t>
            </a:r>
          </a:p>
          <a:p>
            <a:pPr algn="l"/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rot="5400000">
            <a:off x="34290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rot="5400000">
            <a:off x="34290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rot="5400000">
            <a:off x="3429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rot="5400000" flipH="1">
            <a:off x="34290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rot="5400000" flipH="1">
            <a:off x="34290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rot="5400000" flipH="1">
            <a:off x="34290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rot="5400000" flipH="1">
            <a:off x="3543300" y="1714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rot="5400000">
            <a:off x="3543300" y="2705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rot="5400000">
            <a:off x="3429794" y="2894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rot="5400000">
            <a:off x="3429794" y="1675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rot="5400000">
            <a:off x="34290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rot="5400000">
            <a:off x="34290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rot="5400000">
            <a:off x="34290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rot="5400000" flipH="1">
            <a:off x="34290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rot="5400000" flipH="1">
            <a:off x="3429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rot="5400000" flipH="1">
            <a:off x="34290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rot="5400000" flipH="1">
            <a:off x="35433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 rot="5400000">
            <a:off x="35433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 rot="5400000">
            <a:off x="3429794" y="4495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rot="5400000">
            <a:off x="3429794" y="3275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3505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35052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 flipV="1">
            <a:off x="3505200" y="152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3200400" y="2819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35052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4419600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44196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 flipH="1">
            <a:off x="3505200" y="457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4114800" y="3505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3</a:t>
            </a: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2514600" y="2057400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7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2362200" y="36576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11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 rot="5400000">
            <a:off x="267494" y="2704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 rot="5400000">
            <a:off x="456406" y="25915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rot="5400000">
            <a:off x="456406" y="28963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rot="5400000">
            <a:off x="267494" y="3161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828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1336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4384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2590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1981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>
            <a:off x="22860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H="1">
            <a:off x="1752600" y="1371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2743200" y="1371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2819400" y="1524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600200" y="1524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17526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0574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23622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H="1">
            <a:off x="25146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H="1">
            <a:off x="19050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H="1">
            <a:off x="22098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1676400" y="472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2667000" y="472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2743200" y="487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1524000" y="487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rot="5400000">
            <a:off x="34290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rot="5400000">
            <a:off x="34290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 rot="5400000">
            <a:off x="3429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 rot="5400000" flipH="1">
            <a:off x="34290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 rot="5400000" flipH="1">
            <a:off x="34290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 rot="5400000" flipH="1">
            <a:off x="34290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rot="5400000" flipH="1">
            <a:off x="3543300" y="1714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 rot="5400000">
            <a:off x="3543300" y="2705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 rot="5400000">
            <a:off x="3429794" y="2894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 rot="5400000">
            <a:off x="3429794" y="1675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rot="5400000">
            <a:off x="34290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 rot="5400000">
            <a:off x="34290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 rot="5400000">
            <a:off x="34290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 rot="5400000" flipH="1">
            <a:off x="34290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 rot="5400000" flipH="1">
            <a:off x="3429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 rot="5400000" flipH="1">
            <a:off x="34290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 rot="5400000" flipH="1">
            <a:off x="35433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 rot="5400000">
            <a:off x="35433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 rot="5400000">
            <a:off x="3429794" y="4495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 rot="5400000">
            <a:off x="3429794" y="3275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8" name="Line 46"/>
          <p:cNvSpPr>
            <a:spLocks noChangeShapeType="1"/>
          </p:cNvSpPr>
          <p:nvPr/>
        </p:nvSpPr>
        <p:spPr bwMode="auto">
          <a:xfrm rot="5400000">
            <a:off x="51816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 rot="5400000">
            <a:off x="51816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 rot="5400000">
            <a:off x="51816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 rot="5400000" flipH="1">
            <a:off x="51816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auto">
          <a:xfrm rot="5400000" flipH="1">
            <a:off x="51816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auto">
          <a:xfrm rot="5400000" flipH="1">
            <a:off x="51816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 rot="5400000" flipH="1">
            <a:off x="52959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 rot="5400000">
            <a:off x="52959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auto">
          <a:xfrm rot="5400000">
            <a:off x="5182394" y="3580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auto">
          <a:xfrm rot="5400000">
            <a:off x="5182394" y="2361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auto">
          <a:xfrm>
            <a:off x="457200" y="3352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auto">
          <a:xfrm>
            <a:off x="457200" y="4876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2" name="Line 60"/>
          <p:cNvSpPr>
            <a:spLocks noChangeShapeType="1"/>
          </p:cNvSpPr>
          <p:nvPr/>
        </p:nvSpPr>
        <p:spPr bwMode="auto">
          <a:xfrm>
            <a:off x="28194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" name="Line 61"/>
          <p:cNvSpPr>
            <a:spLocks noChangeShapeType="1"/>
          </p:cNvSpPr>
          <p:nvPr/>
        </p:nvSpPr>
        <p:spPr bwMode="auto">
          <a:xfrm>
            <a:off x="3505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4" name="Line 62"/>
          <p:cNvSpPr>
            <a:spLocks noChangeShapeType="1"/>
          </p:cNvSpPr>
          <p:nvPr/>
        </p:nvSpPr>
        <p:spPr bwMode="auto">
          <a:xfrm>
            <a:off x="5257800" y="3657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>
            <a:off x="35052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>
            <a:off x="2895600" y="1524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 flipV="1">
            <a:off x="3505200" y="152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1" name="Line 69"/>
          <p:cNvSpPr>
            <a:spLocks noChangeShapeType="1"/>
          </p:cNvSpPr>
          <p:nvPr/>
        </p:nvSpPr>
        <p:spPr bwMode="auto">
          <a:xfrm flipV="1">
            <a:off x="5257800" y="152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2" name="Line 70"/>
          <p:cNvSpPr>
            <a:spLocks noChangeShapeType="1"/>
          </p:cNvSpPr>
          <p:nvPr/>
        </p:nvSpPr>
        <p:spPr bwMode="auto">
          <a:xfrm flipH="1">
            <a:off x="457200" y="1524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3" name="Line 71"/>
          <p:cNvSpPr>
            <a:spLocks noChangeShapeType="1"/>
          </p:cNvSpPr>
          <p:nvPr/>
        </p:nvSpPr>
        <p:spPr bwMode="auto">
          <a:xfrm flipV="1">
            <a:off x="457200" y="152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5" name="Text Box 73"/>
          <p:cNvSpPr txBox="1">
            <a:spLocks noChangeArrowheads="1"/>
          </p:cNvSpPr>
          <p:nvPr/>
        </p:nvSpPr>
        <p:spPr bwMode="auto">
          <a:xfrm>
            <a:off x="1889125" y="879475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3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1752600" y="5181600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5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3147" name="Text Box 75"/>
          <p:cNvSpPr txBox="1">
            <a:spLocks noChangeArrowheads="1"/>
          </p:cNvSpPr>
          <p:nvPr/>
        </p:nvSpPr>
        <p:spPr bwMode="auto">
          <a:xfrm>
            <a:off x="2514600" y="2057400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7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3148" name="Text Box 76"/>
          <p:cNvSpPr txBox="1">
            <a:spLocks noChangeArrowheads="1"/>
          </p:cNvSpPr>
          <p:nvPr/>
        </p:nvSpPr>
        <p:spPr bwMode="auto">
          <a:xfrm>
            <a:off x="2362200" y="36576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11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3149" name="Text Box 77"/>
          <p:cNvSpPr txBox="1">
            <a:spLocks noChangeArrowheads="1"/>
          </p:cNvSpPr>
          <p:nvPr/>
        </p:nvSpPr>
        <p:spPr bwMode="auto">
          <a:xfrm>
            <a:off x="5410200" y="28194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13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3150" name="Text Box 78"/>
          <p:cNvSpPr txBox="1">
            <a:spLocks noChangeArrowheads="1"/>
          </p:cNvSpPr>
          <p:nvPr/>
        </p:nvSpPr>
        <p:spPr bwMode="auto">
          <a:xfrm>
            <a:off x="914400" y="2743200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17 V</a:t>
            </a:r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 flipV="1">
            <a:off x="1295400" y="457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>
            <a:off x="1295400" y="457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2362200" y="45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2895600" y="457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35052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>
            <a:off x="4419600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1" name="Line 89"/>
          <p:cNvSpPr>
            <a:spLocks noChangeShapeType="1"/>
          </p:cNvSpPr>
          <p:nvPr/>
        </p:nvSpPr>
        <p:spPr bwMode="auto">
          <a:xfrm>
            <a:off x="44196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2" name="Line 90"/>
          <p:cNvSpPr>
            <a:spLocks noChangeShapeType="1"/>
          </p:cNvSpPr>
          <p:nvPr/>
        </p:nvSpPr>
        <p:spPr bwMode="auto">
          <a:xfrm flipH="1">
            <a:off x="3505200" y="457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7" name="Line 95"/>
          <p:cNvSpPr>
            <a:spLocks noChangeShapeType="1"/>
          </p:cNvSpPr>
          <p:nvPr/>
        </p:nvSpPr>
        <p:spPr bwMode="auto">
          <a:xfrm>
            <a:off x="5257800" y="3962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8" name="Line 96"/>
          <p:cNvSpPr>
            <a:spLocks noChangeShapeType="1"/>
          </p:cNvSpPr>
          <p:nvPr/>
        </p:nvSpPr>
        <p:spPr bwMode="auto">
          <a:xfrm flipV="1">
            <a:off x="6629400" y="3200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9" name="Line 97"/>
          <p:cNvSpPr>
            <a:spLocks noChangeShapeType="1"/>
          </p:cNvSpPr>
          <p:nvPr/>
        </p:nvSpPr>
        <p:spPr bwMode="auto">
          <a:xfrm flipV="1">
            <a:off x="6629400" y="1905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0" name="Line 98"/>
          <p:cNvSpPr>
            <a:spLocks noChangeShapeType="1"/>
          </p:cNvSpPr>
          <p:nvPr/>
        </p:nvSpPr>
        <p:spPr bwMode="auto">
          <a:xfrm flipH="1">
            <a:off x="52578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176" name="Group 104"/>
          <p:cNvGrpSpPr>
            <a:grpSpLocks/>
          </p:cNvGrpSpPr>
          <p:nvPr/>
        </p:nvGrpSpPr>
        <p:grpSpPr bwMode="auto">
          <a:xfrm>
            <a:off x="1981200" y="228600"/>
            <a:ext cx="544513" cy="533400"/>
            <a:chOff x="2928" y="192"/>
            <a:chExt cx="343" cy="336"/>
          </a:xfrm>
        </p:grpSpPr>
        <p:sp>
          <p:nvSpPr>
            <p:cNvPr id="3173" name="Oval 101"/>
            <p:cNvSpPr>
              <a:spLocks noChangeArrowheads="1"/>
            </p:cNvSpPr>
            <p:nvPr/>
          </p:nvSpPr>
          <p:spPr bwMode="auto">
            <a:xfrm>
              <a:off x="2928" y="192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" name="Text Box 102"/>
            <p:cNvSpPr txBox="1">
              <a:spLocks noChangeArrowheads="1"/>
            </p:cNvSpPr>
            <p:nvPr/>
          </p:nvSpPr>
          <p:spPr bwMode="auto">
            <a:xfrm>
              <a:off x="2952" y="209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3177" name="Group 105"/>
          <p:cNvGrpSpPr>
            <a:grpSpLocks/>
          </p:cNvGrpSpPr>
          <p:nvPr/>
        </p:nvGrpSpPr>
        <p:grpSpPr bwMode="auto">
          <a:xfrm>
            <a:off x="2971800" y="1295400"/>
            <a:ext cx="544513" cy="533400"/>
            <a:chOff x="2928" y="192"/>
            <a:chExt cx="343" cy="336"/>
          </a:xfrm>
        </p:grpSpPr>
        <p:sp>
          <p:nvSpPr>
            <p:cNvPr id="3178" name="Oval 106"/>
            <p:cNvSpPr>
              <a:spLocks noChangeArrowheads="1"/>
            </p:cNvSpPr>
            <p:nvPr/>
          </p:nvSpPr>
          <p:spPr bwMode="auto">
            <a:xfrm>
              <a:off x="2928" y="192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" name="Text Box 107"/>
            <p:cNvSpPr txBox="1">
              <a:spLocks noChangeArrowheads="1"/>
            </p:cNvSpPr>
            <p:nvPr/>
          </p:nvSpPr>
          <p:spPr bwMode="auto">
            <a:xfrm>
              <a:off x="2952" y="209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3</a:t>
              </a:r>
            </a:p>
          </p:txBody>
        </p:sp>
      </p:grpSp>
      <p:grpSp>
        <p:nvGrpSpPr>
          <p:cNvPr id="3180" name="Group 108"/>
          <p:cNvGrpSpPr>
            <a:grpSpLocks/>
          </p:cNvGrpSpPr>
          <p:nvPr/>
        </p:nvGrpSpPr>
        <p:grpSpPr bwMode="auto">
          <a:xfrm>
            <a:off x="6324600" y="2743200"/>
            <a:ext cx="544513" cy="533400"/>
            <a:chOff x="2928" y="192"/>
            <a:chExt cx="343" cy="336"/>
          </a:xfrm>
        </p:grpSpPr>
        <p:sp>
          <p:nvSpPr>
            <p:cNvPr id="3181" name="Oval 109"/>
            <p:cNvSpPr>
              <a:spLocks noChangeArrowheads="1"/>
            </p:cNvSpPr>
            <p:nvPr/>
          </p:nvSpPr>
          <p:spPr bwMode="auto">
            <a:xfrm>
              <a:off x="2928" y="192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" name="Text Box 110"/>
            <p:cNvSpPr txBox="1">
              <a:spLocks noChangeArrowheads="1"/>
            </p:cNvSpPr>
            <p:nvPr/>
          </p:nvSpPr>
          <p:spPr bwMode="auto">
            <a:xfrm>
              <a:off x="2952" y="209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</p:grpSp>
      <p:grpSp>
        <p:nvGrpSpPr>
          <p:cNvPr id="3183" name="Group 111"/>
          <p:cNvGrpSpPr>
            <a:grpSpLocks/>
          </p:cNvGrpSpPr>
          <p:nvPr/>
        </p:nvGrpSpPr>
        <p:grpSpPr bwMode="auto">
          <a:xfrm>
            <a:off x="4191000" y="3429000"/>
            <a:ext cx="544513" cy="533400"/>
            <a:chOff x="2928" y="192"/>
            <a:chExt cx="343" cy="336"/>
          </a:xfrm>
        </p:grpSpPr>
        <p:sp>
          <p:nvSpPr>
            <p:cNvPr id="3184" name="Oval 112"/>
            <p:cNvSpPr>
              <a:spLocks noChangeArrowheads="1"/>
            </p:cNvSpPr>
            <p:nvPr/>
          </p:nvSpPr>
          <p:spPr bwMode="auto">
            <a:xfrm>
              <a:off x="2928" y="192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" name="Text Box 113"/>
            <p:cNvSpPr txBox="1">
              <a:spLocks noChangeArrowheads="1"/>
            </p:cNvSpPr>
            <p:nvPr/>
          </p:nvSpPr>
          <p:spPr bwMode="auto">
            <a:xfrm>
              <a:off x="2952" y="209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3</a:t>
              </a:r>
            </a:p>
          </p:txBody>
        </p:sp>
      </p:grpSp>
      <p:grpSp>
        <p:nvGrpSpPr>
          <p:cNvPr id="3186" name="Group 114"/>
          <p:cNvGrpSpPr>
            <a:grpSpLocks/>
          </p:cNvGrpSpPr>
          <p:nvPr/>
        </p:nvGrpSpPr>
        <p:grpSpPr bwMode="auto">
          <a:xfrm>
            <a:off x="3200400" y="2895600"/>
            <a:ext cx="544513" cy="533400"/>
            <a:chOff x="2928" y="192"/>
            <a:chExt cx="343" cy="336"/>
          </a:xfrm>
        </p:grpSpPr>
        <p:sp>
          <p:nvSpPr>
            <p:cNvPr id="3187" name="Oval 115"/>
            <p:cNvSpPr>
              <a:spLocks noChangeArrowheads="1"/>
            </p:cNvSpPr>
            <p:nvPr/>
          </p:nvSpPr>
          <p:spPr bwMode="auto">
            <a:xfrm>
              <a:off x="2928" y="192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" name="Text Box 116"/>
            <p:cNvSpPr txBox="1">
              <a:spLocks noChangeArrowheads="1"/>
            </p:cNvSpPr>
            <p:nvPr/>
          </p:nvSpPr>
          <p:spPr bwMode="auto">
            <a:xfrm>
              <a:off x="2952" y="209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3189" name="Group 117"/>
          <p:cNvGrpSpPr>
            <a:grpSpLocks/>
          </p:cNvGrpSpPr>
          <p:nvPr/>
        </p:nvGrpSpPr>
        <p:grpSpPr bwMode="auto">
          <a:xfrm>
            <a:off x="4038600" y="4614863"/>
            <a:ext cx="544513" cy="533400"/>
            <a:chOff x="2928" y="192"/>
            <a:chExt cx="343" cy="336"/>
          </a:xfrm>
        </p:grpSpPr>
        <p:sp>
          <p:nvSpPr>
            <p:cNvPr id="3190" name="Oval 118"/>
            <p:cNvSpPr>
              <a:spLocks noChangeArrowheads="1"/>
            </p:cNvSpPr>
            <p:nvPr/>
          </p:nvSpPr>
          <p:spPr bwMode="auto">
            <a:xfrm>
              <a:off x="2928" y="192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" name="Text Box 119"/>
            <p:cNvSpPr txBox="1">
              <a:spLocks noChangeArrowheads="1"/>
            </p:cNvSpPr>
            <p:nvPr/>
          </p:nvSpPr>
          <p:spPr bwMode="auto">
            <a:xfrm>
              <a:off x="2952" y="209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1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 rot="5400000">
            <a:off x="267494" y="2704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rot="5400000">
            <a:off x="456406" y="25915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rot="5400000">
            <a:off x="456406" y="28963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rot="5400000">
            <a:off x="267494" y="3161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828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1336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4384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2590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1981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2860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1752600" y="1371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743200" y="1371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2819400" y="1524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1600200" y="1524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17526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20574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23622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H="1">
            <a:off x="25146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H="1">
            <a:off x="19050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22098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>
            <a:off x="1676400" y="472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2667000" y="472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2743200" y="487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1524000" y="487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rot="5400000">
            <a:off x="34290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rot="5400000">
            <a:off x="34290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rot="5400000">
            <a:off x="3429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rot="5400000" flipH="1">
            <a:off x="34290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 rot="5400000" flipH="1">
            <a:off x="34290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rot="5400000" flipH="1">
            <a:off x="34290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rot="5400000" flipH="1">
            <a:off x="3543300" y="1714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rot="5400000">
            <a:off x="3543300" y="2705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rot="5400000">
            <a:off x="3429794" y="2894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 rot="5400000">
            <a:off x="3429794" y="1675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 rot="5400000">
            <a:off x="34290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 rot="5400000">
            <a:off x="34290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 rot="5400000">
            <a:off x="34290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 rot="5400000" flipH="1">
            <a:off x="34290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 rot="5400000" flipH="1">
            <a:off x="3429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 rot="5400000" flipH="1">
            <a:off x="34290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6" name="Line 42"/>
          <p:cNvSpPr>
            <a:spLocks noChangeShapeType="1"/>
          </p:cNvSpPr>
          <p:nvPr/>
        </p:nvSpPr>
        <p:spPr bwMode="auto">
          <a:xfrm rot="5400000" flipH="1">
            <a:off x="35433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 rot="5400000">
            <a:off x="35433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8" name="Line 44"/>
          <p:cNvSpPr>
            <a:spLocks noChangeShapeType="1"/>
          </p:cNvSpPr>
          <p:nvPr/>
        </p:nvSpPr>
        <p:spPr bwMode="auto">
          <a:xfrm rot="5400000">
            <a:off x="3429794" y="4495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9" name="Line 45"/>
          <p:cNvSpPr>
            <a:spLocks noChangeShapeType="1"/>
          </p:cNvSpPr>
          <p:nvPr/>
        </p:nvSpPr>
        <p:spPr bwMode="auto">
          <a:xfrm rot="5400000">
            <a:off x="3429794" y="3275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 rot="5400000">
            <a:off x="51816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 rot="5400000">
            <a:off x="51816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 rot="5400000">
            <a:off x="51816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 rot="5400000" flipH="1">
            <a:off x="51816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 rot="5400000" flipH="1">
            <a:off x="51816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95" name="Line 51"/>
          <p:cNvSpPr>
            <a:spLocks noChangeShapeType="1"/>
          </p:cNvSpPr>
          <p:nvPr/>
        </p:nvSpPr>
        <p:spPr bwMode="auto">
          <a:xfrm rot="5400000" flipH="1">
            <a:off x="51816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 rot="5400000" flipH="1">
            <a:off x="52959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97" name="Line 53"/>
          <p:cNvSpPr>
            <a:spLocks noChangeShapeType="1"/>
          </p:cNvSpPr>
          <p:nvPr/>
        </p:nvSpPr>
        <p:spPr bwMode="auto">
          <a:xfrm rot="5400000">
            <a:off x="52959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98" name="Line 54"/>
          <p:cNvSpPr>
            <a:spLocks noChangeShapeType="1"/>
          </p:cNvSpPr>
          <p:nvPr/>
        </p:nvSpPr>
        <p:spPr bwMode="auto">
          <a:xfrm rot="5400000">
            <a:off x="5182394" y="3580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99" name="Line 55"/>
          <p:cNvSpPr>
            <a:spLocks noChangeShapeType="1"/>
          </p:cNvSpPr>
          <p:nvPr/>
        </p:nvSpPr>
        <p:spPr bwMode="auto">
          <a:xfrm rot="5400000">
            <a:off x="5182394" y="2361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00" name="Line 56"/>
          <p:cNvSpPr>
            <a:spLocks noChangeShapeType="1"/>
          </p:cNvSpPr>
          <p:nvPr/>
        </p:nvSpPr>
        <p:spPr bwMode="auto">
          <a:xfrm>
            <a:off x="457200" y="3352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01" name="Line 57"/>
          <p:cNvSpPr>
            <a:spLocks noChangeShapeType="1"/>
          </p:cNvSpPr>
          <p:nvPr/>
        </p:nvSpPr>
        <p:spPr bwMode="auto">
          <a:xfrm>
            <a:off x="457200" y="4876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02" name="Line 58"/>
          <p:cNvSpPr>
            <a:spLocks noChangeShapeType="1"/>
          </p:cNvSpPr>
          <p:nvPr/>
        </p:nvSpPr>
        <p:spPr bwMode="auto">
          <a:xfrm>
            <a:off x="28194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03" name="Line 59"/>
          <p:cNvSpPr>
            <a:spLocks noChangeShapeType="1"/>
          </p:cNvSpPr>
          <p:nvPr/>
        </p:nvSpPr>
        <p:spPr bwMode="auto">
          <a:xfrm>
            <a:off x="3505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04" name="Line 60"/>
          <p:cNvSpPr>
            <a:spLocks noChangeShapeType="1"/>
          </p:cNvSpPr>
          <p:nvPr/>
        </p:nvSpPr>
        <p:spPr bwMode="auto">
          <a:xfrm>
            <a:off x="5257800" y="3657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05" name="Line 61"/>
          <p:cNvSpPr>
            <a:spLocks noChangeShapeType="1"/>
          </p:cNvSpPr>
          <p:nvPr/>
        </p:nvSpPr>
        <p:spPr bwMode="auto">
          <a:xfrm>
            <a:off x="35052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06" name="Line 62"/>
          <p:cNvSpPr>
            <a:spLocks noChangeShapeType="1"/>
          </p:cNvSpPr>
          <p:nvPr/>
        </p:nvSpPr>
        <p:spPr bwMode="auto">
          <a:xfrm>
            <a:off x="2895600" y="1524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07" name="Line 63"/>
          <p:cNvSpPr>
            <a:spLocks noChangeShapeType="1"/>
          </p:cNvSpPr>
          <p:nvPr/>
        </p:nvSpPr>
        <p:spPr bwMode="auto">
          <a:xfrm flipV="1">
            <a:off x="3505200" y="152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08" name="Line 64"/>
          <p:cNvSpPr>
            <a:spLocks noChangeShapeType="1"/>
          </p:cNvSpPr>
          <p:nvPr/>
        </p:nvSpPr>
        <p:spPr bwMode="auto">
          <a:xfrm flipV="1">
            <a:off x="5257800" y="152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09" name="Line 65"/>
          <p:cNvSpPr>
            <a:spLocks noChangeShapeType="1"/>
          </p:cNvSpPr>
          <p:nvPr/>
        </p:nvSpPr>
        <p:spPr bwMode="auto">
          <a:xfrm flipH="1">
            <a:off x="457200" y="1524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10" name="Line 66"/>
          <p:cNvSpPr>
            <a:spLocks noChangeShapeType="1"/>
          </p:cNvSpPr>
          <p:nvPr/>
        </p:nvSpPr>
        <p:spPr bwMode="auto">
          <a:xfrm flipV="1">
            <a:off x="457200" y="152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1889125" y="879475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3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6212" name="Text Box 68"/>
          <p:cNvSpPr txBox="1">
            <a:spLocks noChangeArrowheads="1"/>
          </p:cNvSpPr>
          <p:nvPr/>
        </p:nvSpPr>
        <p:spPr bwMode="auto">
          <a:xfrm>
            <a:off x="1752600" y="5181600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5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6213" name="Text Box 69"/>
          <p:cNvSpPr txBox="1">
            <a:spLocks noChangeArrowheads="1"/>
          </p:cNvSpPr>
          <p:nvPr/>
        </p:nvSpPr>
        <p:spPr bwMode="auto">
          <a:xfrm>
            <a:off x="2514600" y="2057400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7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6214" name="Text Box 70"/>
          <p:cNvSpPr txBox="1">
            <a:spLocks noChangeArrowheads="1"/>
          </p:cNvSpPr>
          <p:nvPr/>
        </p:nvSpPr>
        <p:spPr bwMode="auto">
          <a:xfrm>
            <a:off x="2362200" y="36576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11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6215" name="Text Box 71"/>
          <p:cNvSpPr txBox="1">
            <a:spLocks noChangeArrowheads="1"/>
          </p:cNvSpPr>
          <p:nvPr/>
        </p:nvSpPr>
        <p:spPr bwMode="auto">
          <a:xfrm>
            <a:off x="5410200" y="28194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13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6216" name="Text Box 72"/>
          <p:cNvSpPr txBox="1">
            <a:spLocks noChangeArrowheads="1"/>
          </p:cNvSpPr>
          <p:nvPr/>
        </p:nvSpPr>
        <p:spPr bwMode="auto">
          <a:xfrm>
            <a:off x="914400" y="2743200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17 V</a:t>
            </a:r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4114800" y="4648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6218" name="Text Box 74"/>
          <p:cNvSpPr txBox="1">
            <a:spLocks noChangeArrowheads="1"/>
          </p:cNvSpPr>
          <p:nvPr/>
        </p:nvSpPr>
        <p:spPr bwMode="auto">
          <a:xfrm>
            <a:off x="3200400" y="2819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6219" name="Text Box 75"/>
          <p:cNvSpPr txBox="1">
            <a:spLocks noChangeArrowheads="1"/>
          </p:cNvSpPr>
          <p:nvPr/>
        </p:nvSpPr>
        <p:spPr bwMode="auto">
          <a:xfrm>
            <a:off x="2895600" y="1295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6220" name="Text Box 76"/>
          <p:cNvSpPr txBox="1">
            <a:spLocks noChangeArrowheads="1"/>
          </p:cNvSpPr>
          <p:nvPr/>
        </p:nvSpPr>
        <p:spPr bwMode="auto">
          <a:xfrm>
            <a:off x="1981200" y="228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2</a:t>
            </a:r>
          </a:p>
        </p:txBody>
      </p:sp>
      <p:sp>
        <p:nvSpPr>
          <p:cNvPr id="6221" name="Line 77"/>
          <p:cNvSpPr>
            <a:spLocks noChangeShapeType="1"/>
          </p:cNvSpPr>
          <p:nvPr/>
        </p:nvSpPr>
        <p:spPr bwMode="auto">
          <a:xfrm flipV="1">
            <a:off x="1295400" y="457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22" name="Line 78"/>
          <p:cNvSpPr>
            <a:spLocks noChangeShapeType="1"/>
          </p:cNvSpPr>
          <p:nvPr/>
        </p:nvSpPr>
        <p:spPr bwMode="auto">
          <a:xfrm>
            <a:off x="1295400" y="457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23" name="Line 79"/>
          <p:cNvSpPr>
            <a:spLocks noChangeShapeType="1"/>
          </p:cNvSpPr>
          <p:nvPr/>
        </p:nvSpPr>
        <p:spPr bwMode="auto">
          <a:xfrm>
            <a:off x="2362200" y="45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24" name="Line 80"/>
          <p:cNvSpPr>
            <a:spLocks noChangeShapeType="1"/>
          </p:cNvSpPr>
          <p:nvPr/>
        </p:nvSpPr>
        <p:spPr bwMode="auto">
          <a:xfrm>
            <a:off x="2895600" y="457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25" name="Line 81"/>
          <p:cNvSpPr>
            <a:spLocks noChangeShapeType="1"/>
          </p:cNvSpPr>
          <p:nvPr/>
        </p:nvSpPr>
        <p:spPr bwMode="auto">
          <a:xfrm>
            <a:off x="35052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26" name="Line 82"/>
          <p:cNvSpPr>
            <a:spLocks noChangeShapeType="1"/>
          </p:cNvSpPr>
          <p:nvPr/>
        </p:nvSpPr>
        <p:spPr bwMode="auto">
          <a:xfrm>
            <a:off x="4419600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27" name="Line 83"/>
          <p:cNvSpPr>
            <a:spLocks noChangeShapeType="1"/>
          </p:cNvSpPr>
          <p:nvPr/>
        </p:nvSpPr>
        <p:spPr bwMode="auto">
          <a:xfrm>
            <a:off x="44196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28" name="Line 84"/>
          <p:cNvSpPr>
            <a:spLocks noChangeShapeType="1"/>
          </p:cNvSpPr>
          <p:nvPr/>
        </p:nvSpPr>
        <p:spPr bwMode="auto">
          <a:xfrm flipH="1">
            <a:off x="3505200" y="457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29" name="Text Box 85"/>
          <p:cNvSpPr txBox="1">
            <a:spLocks noChangeArrowheads="1"/>
          </p:cNvSpPr>
          <p:nvPr/>
        </p:nvSpPr>
        <p:spPr bwMode="auto">
          <a:xfrm>
            <a:off x="4114800" y="3505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3</a:t>
            </a:r>
          </a:p>
        </p:txBody>
      </p:sp>
      <p:sp>
        <p:nvSpPr>
          <p:cNvPr id="6230" name="Text Box 86"/>
          <p:cNvSpPr txBox="1">
            <a:spLocks noChangeArrowheads="1"/>
          </p:cNvSpPr>
          <p:nvPr/>
        </p:nvSpPr>
        <p:spPr bwMode="auto">
          <a:xfrm>
            <a:off x="6324600" y="2819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1</a:t>
            </a:r>
          </a:p>
        </p:txBody>
      </p:sp>
      <p:sp>
        <p:nvSpPr>
          <p:cNvPr id="6231" name="Line 87"/>
          <p:cNvSpPr>
            <a:spLocks noChangeShapeType="1"/>
          </p:cNvSpPr>
          <p:nvPr/>
        </p:nvSpPr>
        <p:spPr bwMode="auto">
          <a:xfrm>
            <a:off x="5257800" y="3962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32" name="Line 88"/>
          <p:cNvSpPr>
            <a:spLocks noChangeShapeType="1"/>
          </p:cNvSpPr>
          <p:nvPr/>
        </p:nvSpPr>
        <p:spPr bwMode="auto">
          <a:xfrm flipV="1">
            <a:off x="6629400" y="3200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33" name="Line 89"/>
          <p:cNvSpPr>
            <a:spLocks noChangeShapeType="1"/>
          </p:cNvSpPr>
          <p:nvPr/>
        </p:nvSpPr>
        <p:spPr bwMode="auto">
          <a:xfrm flipV="1">
            <a:off x="6629400" y="1905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34" name="Line 90"/>
          <p:cNvSpPr>
            <a:spLocks noChangeShapeType="1"/>
          </p:cNvSpPr>
          <p:nvPr/>
        </p:nvSpPr>
        <p:spPr bwMode="auto">
          <a:xfrm flipH="1">
            <a:off x="52578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35" name="Oval 91"/>
          <p:cNvSpPr>
            <a:spLocks noChangeArrowheads="1"/>
          </p:cNvSpPr>
          <p:nvPr/>
        </p:nvSpPr>
        <p:spPr bwMode="auto">
          <a:xfrm>
            <a:off x="2743200" y="1752600"/>
            <a:ext cx="14478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rot="5400000">
            <a:off x="267494" y="2704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rot="5400000">
            <a:off x="456406" y="25915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rot="5400000">
            <a:off x="456406" y="28963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rot="5400000">
            <a:off x="267494" y="3161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828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1336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4384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2590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1981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22860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1752600" y="1371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743200" y="1371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2819400" y="1524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1600200" y="1524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17526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20574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23622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H="1">
            <a:off x="25146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H="1">
            <a:off x="19050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22098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H="1">
            <a:off x="1676400" y="472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2667000" y="472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2743200" y="487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1524000" y="487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 rot="5400000">
            <a:off x="51816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 rot="5400000">
            <a:off x="51816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 rot="5400000">
            <a:off x="51816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5" name="Line 49"/>
          <p:cNvSpPr>
            <a:spLocks noChangeShapeType="1"/>
          </p:cNvSpPr>
          <p:nvPr/>
        </p:nvSpPr>
        <p:spPr bwMode="auto">
          <a:xfrm rot="5400000" flipH="1">
            <a:off x="51816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6" name="Line 50"/>
          <p:cNvSpPr>
            <a:spLocks noChangeShapeType="1"/>
          </p:cNvSpPr>
          <p:nvPr/>
        </p:nvSpPr>
        <p:spPr bwMode="auto">
          <a:xfrm rot="5400000" flipH="1">
            <a:off x="51816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 rot="5400000" flipH="1">
            <a:off x="51816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8" name="Line 52"/>
          <p:cNvSpPr>
            <a:spLocks noChangeShapeType="1"/>
          </p:cNvSpPr>
          <p:nvPr/>
        </p:nvSpPr>
        <p:spPr bwMode="auto">
          <a:xfrm rot="5400000" flipH="1">
            <a:off x="52959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 rot="5400000">
            <a:off x="52959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0" name="Line 54"/>
          <p:cNvSpPr>
            <a:spLocks noChangeShapeType="1"/>
          </p:cNvSpPr>
          <p:nvPr/>
        </p:nvSpPr>
        <p:spPr bwMode="auto">
          <a:xfrm rot="5400000">
            <a:off x="5182394" y="3580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1" name="Line 55"/>
          <p:cNvSpPr>
            <a:spLocks noChangeShapeType="1"/>
          </p:cNvSpPr>
          <p:nvPr/>
        </p:nvSpPr>
        <p:spPr bwMode="auto">
          <a:xfrm rot="5400000">
            <a:off x="5182394" y="2361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2" name="Line 56"/>
          <p:cNvSpPr>
            <a:spLocks noChangeShapeType="1"/>
          </p:cNvSpPr>
          <p:nvPr/>
        </p:nvSpPr>
        <p:spPr bwMode="auto">
          <a:xfrm>
            <a:off x="457200" y="3352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3" name="Line 57"/>
          <p:cNvSpPr>
            <a:spLocks noChangeShapeType="1"/>
          </p:cNvSpPr>
          <p:nvPr/>
        </p:nvSpPr>
        <p:spPr bwMode="auto">
          <a:xfrm>
            <a:off x="457200" y="4876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4" name="Line 58"/>
          <p:cNvSpPr>
            <a:spLocks noChangeShapeType="1"/>
          </p:cNvSpPr>
          <p:nvPr/>
        </p:nvSpPr>
        <p:spPr bwMode="auto">
          <a:xfrm>
            <a:off x="28194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6" name="Line 60"/>
          <p:cNvSpPr>
            <a:spLocks noChangeShapeType="1"/>
          </p:cNvSpPr>
          <p:nvPr/>
        </p:nvSpPr>
        <p:spPr bwMode="auto">
          <a:xfrm>
            <a:off x="5257800" y="3657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8" name="Line 62"/>
          <p:cNvSpPr>
            <a:spLocks noChangeShapeType="1"/>
          </p:cNvSpPr>
          <p:nvPr/>
        </p:nvSpPr>
        <p:spPr bwMode="auto">
          <a:xfrm>
            <a:off x="2895600" y="1524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0" name="Line 64"/>
          <p:cNvSpPr>
            <a:spLocks noChangeShapeType="1"/>
          </p:cNvSpPr>
          <p:nvPr/>
        </p:nvSpPr>
        <p:spPr bwMode="auto">
          <a:xfrm flipV="1">
            <a:off x="5257800" y="152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1" name="Line 65"/>
          <p:cNvSpPr>
            <a:spLocks noChangeShapeType="1"/>
          </p:cNvSpPr>
          <p:nvPr/>
        </p:nvSpPr>
        <p:spPr bwMode="auto">
          <a:xfrm flipH="1">
            <a:off x="457200" y="1524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2" name="Line 66"/>
          <p:cNvSpPr>
            <a:spLocks noChangeShapeType="1"/>
          </p:cNvSpPr>
          <p:nvPr/>
        </p:nvSpPr>
        <p:spPr bwMode="auto">
          <a:xfrm flipV="1">
            <a:off x="457200" y="152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1889125" y="879475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3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1752600" y="5181600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5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5410200" y="28194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13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914400" y="2743200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17 V</a:t>
            </a:r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4114800" y="4648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4171" name="Text Box 75"/>
          <p:cNvSpPr txBox="1">
            <a:spLocks noChangeArrowheads="1"/>
          </p:cNvSpPr>
          <p:nvPr/>
        </p:nvSpPr>
        <p:spPr bwMode="auto">
          <a:xfrm>
            <a:off x="2895600" y="1295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1981200" y="228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2</a:t>
            </a:r>
          </a:p>
        </p:txBody>
      </p:sp>
      <p:sp>
        <p:nvSpPr>
          <p:cNvPr id="4173" name="Line 77"/>
          <p:cNvSpPr>
            <a:spLocks noChangeShapeType="1"/>
          </p:cNvSpPr>
          <p:nvPr/>
        </p:nvSpPr>
        <p:spPr bwMode="auto">
          <a:xfrm flipV="1">
            <a:off x="1295400" y="457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4" name="Line 78"/>
          <p:cNvSpPr>
            <a:spLocks noChangeShapeType="1"/>
          </p:cNvSpPr>
          <p:nvPr/>
        </p:nvSpPr>
        <p:spPr bwMode="auto">
          <a:xfrm>
            <a:off x="1295400" y="457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5" name="Line 79"/>
          <p:cNvSpPr>
            <a:spLocks noChangeShapeType="1"/>
          </p:cNvSpPr>
          <p:nvPr/>
        </p:nvSpPr>
        <p:spPr bwMode="auto">
          <a:xfrm>
            <a:off x="2362200" y="45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6" name="Line 80"/>
          <p:cNvSpPr>
            <a:spLocks noChangeShapeType="1"/>
          </p:cNvSpPr>
          <p:nvPr/>
        </p:nvSpPr>
        <p:spPr bwMode="auto">
          <a:xfrm>
            <a:off x="2895600" y="457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2" name="Text Box 86"/>
          <p:cNvSpPr txBox="1">
            <a:spLocks noChangeArrowheads="1"/>
          </p:cNvSpPr>
          <p:nvPr/>
        </p:nvSpPr>
        <p:spPr bwMode="auto">
          <a:xfrm>
            <a:off x="6324600" y="2819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1</a:t>
            </a:r>
          </a:p>
        </p:txBody>
      </p:sp>
      <p:sp>
        <p:nvSpPr>
          <p:cNvPr id="4183" name="Line 87"/>
          <p:cNvSpPr>
            <a:spLocks noChangeShapeType="1"/>
          </p:cNvSpPr>
          <p:nvPr/>
        </p:nvSpPr>
        <p:spPr bwMode="auto">
          <a:xfrm>
            <a:off x="5257800" y="3962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4" name="Line 88"/>
          <p:cNvSpPr>
            <a:spLocks noChangeShapeType="1"/>
          </p:cNvSpPr>
          <p:nvPr/>
        </p:nvSpPr>
        <p:spPr bwMode="auto">
          <a:xfrm flipV="1">
            <a:off x="6629400" y="3200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5" name="Line 89"/>
          <p:cNvSpPr>
            <a:spLocks noChangeShapeType="1"/>
          </p:cNvSpPr>
          <p:nvPr/>
        </p:nvSpPr>
        <p:spPr bwMode="auto">
          <a:xfrm flipV="1">
            <a:off x="6629400" y="1905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6" name="Line 90"/>
          <p:cNvSpPr>
            <a:spLocks noChangeShapeType="1"/>
          </p:cNvSpPr>
          <p:nvPr/>
        </p:nvSpPr>
        <p:spPr bwMode="auto">
          <a:xfrm flipH="1">
            <a:off x="52578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7" name="Line 91"/>
          <p:cNvSpPr>
            <a:spLocks noChangeShapeType="1"/>
          </p:cNvSpPr>
          <p:nvPr/>
        </p:nvSpPr>
        <p:spPr bwMode="auto">
          <a:xfrm rot="5400000">
            <a:off x="35052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8" name="Line 92"/>
          <p:cNvSpPr>
            <a:spLocks noChangeShapeType="1"/>
          </p:cNvSpPr>
          <p:nvPr/>
        </p:nvSpPr>
        <p:spPr bwMode="auto">
          <a:xfrm rot="5400000">
            <a:off x="35052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9" name="Line 93"/>
          <p:cNvSpPr>
            <a:spLocks noChangeShapeType="1"/>
          </p:cNvSpPr>
          <p:nvPr/>
        </p:nvSpPr>
        <p:spPr bwMode="auto">
          <a:xfrm rot="5400000">
            <a:off x="35052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0" name="Line 94"/>
          <p:cNvSpPr>
            <a:spLocks noChangeShapeType="1"/>
          </p:cNvSpPr>
          <p:nvPr/>
        </p:nvSpPr>
        <p:spPr bwMode="auto">
          <a:xfrm rot="5400000" flipH="1">
            <a:off x="35052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1" name="Line 95"/>
          <p:cNvSpPr>
            <a:spLocks noChangeShapeType="1"/>
          </p:cNvSpPr>
          <p:nvPr/>
        </p:nvSpPr>
        <p:spPr bwMode="auto">
          <a:xfrm rot="5400000" flipH="1">
            <a:off x="35052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2" name="Line 96"/>
          <p:cNvSpPr>
            <a:spLocks noChangeShapeType="1"/>
          </p:cNvSpPr>
          <p:nvPr/>
        </p:nvSpPr>
        <p:spPr bwMode="auto">
          <a:xfrm rot="5400000" flipH="1">
            <a:off x="35052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3" name="Line 97"/>
          <p:cNvSpPr>
            <a:spLocks noChangeShapeType="1"/>
          </p:cNvSpPr>
          <p:nvPr/>
        </p:nvSpPr>
        <p:spPr bwMode="auto">
          <a:xfrm rot="5400000" flipH="1">
            <a:off x="36195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4" name="Line 98"/>
          <p:cNvSpPr>
            <a:spLocks noChangeShapeType="1"/>
          </p:cNvSpPr>
          <p:nvPr/>
        </p:nvSpPr>
        <p:spPr bwMode="auto">
          <a:xfrm rot="5400000">
            <a:off x="3619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5" name="Line 99"/>
          <p:cNvSpPr>
            <a:spLocks noChangeShapeType="1"/>
          </p:cNvSpPr>
          <p:nvPr/>
        </p:nvSpPr>
        <p:spPr bwMode="auto">
          <a:xfrm rot="5400000">
            <a:off x="3505994" y="3733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6" name="Line 100"/>
          <p:cNvSpPr>
            <a:spLocks noChangeShapeType="1"/>
          </p:cNvSpPr>
          <p:nvPr/>
        </p:nvSpPr>
        <p:spPr bwMode="auto">
          <a:xfrm rot="5400000">
            <a:off x="3505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7" name="Line 101"/>
          <p:cNvSpPr>
            <a:spLocks noChangeShapeType="1"/>
          </p:cNvSpPr>
          <p:nvPr/>
        </p:nvSpPr>
        <p:spPr bwMode="auto">
          <a:xfrm>
            <a:off x="3581400" y="3810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" name="Line 102"/>
          <p:cNvSpPr>
            <a:spLocks noChangeShapeType="1"/>
          </p:cNvSpPr>
          <p:nvPr/>
        </p:nvSpPr>
        <p:spPr bwMode="auto">
          <a:xfrm flipV="1">
            <a:off x="3581400" y="1524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" name="Text Box 103"/>
          <p:cNvSpPr txBox="1">
            <a:spLocks noChangeArrowheads="1"/>
          </p:cNvSpPr>
          <p:nvPr/>
        </p:nvSpPr>
        <p:spPr bwMode="auto">
          <a:xfrm>
            <a:off x="2590800" y="28956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18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rot="5400000">
            <a:off x="267494" y="2704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rot="5400000">
            <a:off x="456406" y="25915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rot="5400000">
            <a:off x="456406" y="28963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rot="5400000">
            <a:off x="267494" y="3161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828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1336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4384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2590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H="1">
            <a:off x="1981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22860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1752600" y="1371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743200" y="1371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819400" y="1524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1600200" y="1524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17526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20574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3622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>
            <a:off x="25146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>
            <a:off x="19050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>
            <a:off x="22098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1676400" y="472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2667000" y="472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2743200" y="487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1524000" y="487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rot="5400000">
            <a:off x="51816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rot="5400000">
            <a:off x="51816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rot="5400000">
            <a:off x="51816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rot="5400000" flipH="1">
            <a:off x="51816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rot="5400000" flipH="1">
            <a:off x="51816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 rot="5400000" flipH="1">
            <a:off x="51816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 rot="5400000" flipH="1">
            <a:off x="52959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rot="5400000">
            <a:off x="52959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rot="5400000">
            <a:off x="5182394" y="3580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 rot="5400000">
            <a:off x="5182394" y="2361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457200" y="3352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457200" y="4876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28194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>
            <a:off x="5257800" y="3657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2895600" y="1524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 flipV="1">
            <a:off x="5257800" y="152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 flipH="1">
            <a:off x="457200" y="1524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V="1">
            <a:off x="457200" y="152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1889125" y="879475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3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1752600" y="5181600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5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5410200" y="28194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13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914400" y="2743200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17 V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4114800" y="4648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2895600" y="1295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1981200" y="228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2</a:t>
            </a:r>
          </a:p>
        </p:txBody>
      </p:sp>
      <p:sp>
        <p:nvSpPr>
          <p:cNvPr id="7219" name="Line 51"/>
          <p:cNvSpPr>
            <a:spLocks noChangeShapeType="1"/>
          </p:cNvSpPr>
          <p:nvPr/>
        </p:nvSpPr>
        <p:spPr bwMode="auto">
          <a:xfrm flipV="1">
            <a:off x="1295400" y="457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0" name="Line 52"/>
          <p:cNvSpPr>
            <a:spLocks noChangeShapeType="1"/>
          </p:cNvSpPr>
          <p:nvPr/>
        </p:nvSpPr>
        <p:spPr bwMode="auto">
          <a:xfrm>
            <a:off x="1295400" y="457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1" name="Line 53"/>
          <p:cNvSpPr>
            <a:spLocks noChangeShapeType="1"/>
          </p:cNvSpPr>
          <p:nvPr/>
        </p:nvSpPr>
        <p:spPr bwMode="auto">
          <a:xfrm>
            <a:off x="2362200" y="45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2895600" y="457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6324600" y="2819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1</a:t>
            </a:r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5257800" y="3962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 flipV="1">
            <a:off x="6629400" y="3200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 flipV="1">
            <a:off x="6629400" y="1905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 flipH="1">
            <a:off x="52578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8" name="Line 60"/>
          <p:cNvSpPr>
            <a:spLocks noChangeShapeType="1"/>
          </p:cNvSpPr>
          <p:nvPr/>
        </p:nvSpPr>
        <p:spPr bwMode="auto">
          <a:xfrm rot="5400000">
            <a:off x="35052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9" name="Line 61"/>
          <p:cNvSpPr>
            <a:spLocks noChangeShapeType="1"/>
          </p:cNvSpPr>
          <p:nvPr/>
        </p:nvSpPr>
        <p:spPr bwMode="auto">
          <a:xfrm rot="5400000">
            <a:off x="35052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0" name="Line 62"/>
          <p:cNvSpPr>
            <a:spLocks noChangeShapeType="1"/>
          </p:cNvSpPr>
          <p:nvPr/>
        </p:nvSpPr>
        <p:spPr bwMode="auto">
          <a:xfrm rot="5400000">
            <a:off x="35052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1" name="Line 63"/>
          <p:cNvSpPr>
            <a:spLocks noChangeShapeType="1"/>
          </p:cNvSpPr>
          <p:nvPr/>
        </p:nvSpPr>
        <p:spPr bwMode="auto">
          <a:xfrm rot="5400000" flipH="1">
            <a:off x="35052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2" name="Line 64"/>
          <p:cNvSpPr>
            <a:spLocks noChangeShapeType="1"/>
          </p:cNvSpPr>
          <p:nvPr/>
        </p:nvSpPr>
        <p:spPr bwMode="auto">
          <a:xfrm rot="5400000" flipH="1">
            <a:off x="35052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3" name="Line 65"/>
          <p:cNvSpPr>
            <a:spLocks noChangeShapeType="1"/>
          </p:cNvSpPr>
          <p:nvPr/>
        </p:nvSpPr>
        <p:spPr bwMode="auto">
          <a:xfrm rot="5400000" flipH="1">
            <a:off x="35052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4" name="Line 66"/>
          <p:cNvSpPr>
            <a:spLocks noChangeShapeType="1"/>
          </p:cNvSpPr>
          <p:nvPr/>
        </p:nvSpPr>
        <p:spPr bwMode="auto">
          <a:xfrm rot="5400000" flipH="1">
            <a:off x="36195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5" name="Line 67"/>
          <p:cNvSpPr>
            <a:spLocks noChangeShapeType="1"/>
          </p:cNvSpPr>
          <p:nvPr/>
        </p:nvSpPr>
        <p:spPr bwMode="auto">
          <a:xfrm rot="5400000">
            <a:off x="3619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 rot="5400000">
            <a:off x="3505994" y="3733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7" name="Line 69"/>
          <p:cNvSpPr>
            <a:spLocks noChangeShapeType="1"/>
          </p:cNvSpPr>
          <p:nvPr/>
        </p:nvSpPr>
        <p:spPr bwMode="auto">
          <a:xfrm rot="5400000">
            <a:off x="3505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3581400" y="3810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9" name="Line 71"/>
          <p:cNvSpPr>
            <a:spLocks noChangeShapeType="1"/>
          </p:cNvSpPr>
          <p:nvPr/>
        </p:nvSpPr>
        <p:spPr bwMode="auto">
          <a:xfrm flipV="1">
            <a:off x="3581400" y="1524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2590800" y="28956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18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7241" name="Oval 73"/>
          <p:cNvSpPr>
            <a:spLocks noChangeArrowheads="1"/>
          </p:cNvSpPr>
          <p:nvPr/>
        </p:nvSpPr>
        <p:spPr bwMode="auto">
          <a:xfrm>
            <a:off x="3276600" y="1905000"/>
            <a:ext cx="28956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 rot="5400000">
            <a:off x="267494" y="2704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rot="5400000">
            <a:off x="456406" y="25915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rot="5400000">
            <a:off x="456406" y="28963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rot="5400000">
            <a:off x="267494" y="3161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828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1336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24384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2590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1981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22860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1752600" y="1371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743200" y="1371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2819400" y="1524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1600200" y="1524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7526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20574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23622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H="1">
            <a:off x="25146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>
            <a:off x="19050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H="1">
            <a:off x="22098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H="1">
            <a:off x="1676400" y="472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2667000" y="472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2743200" y="487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1524000" y="487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457200" y="3352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457200" y="4876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2819400" y="4876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2895600" y="1524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 flipH="1">
            <a:off x="457200" y="1524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 flipV="1">
            <a:off x="457200" y="152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1889125" y="879475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3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1752600" y="5181600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5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914400" y="2743200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17 V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2895600" y="1295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1981200" y="228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2</a:t>
            </a:r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 flipV="1">
            <a:off x="1295400" y="457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>
            <a:off x="1295400" y="457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>
            <a:off x="2362200" y="45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4" name="Line 54"/>
          <p:cNvSpPr>
            <a:spLocks noChangeShapeType="1"/>
          </p:cNvSpPr>
          <p:nvPr/>
        </p:nvSpPr>
        <p:spPr bwMode="auto">
          <a:xfrm>
            <a:off x="2895600" y="457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0" name="Line 60"/>
          <p:cNvSpPr>
            <a:spLocks noChangeShapeType="1"/>
          </p:cNvSpPr>
          <p:nvPr/>
        </p:nvSpPr>
        <p:spPr bwMode="auto">
          <a:xfrm rot="5400000">
            <a:off x="35052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1" name="Line 61"/>
          <p:cNvSpPr>
            <a:spLocks noChangeShapeType="1"/>
          </p:cNvSpPr>
          <p:nvPr/>
        </p:nvSpPr>
        <p:spPr bwMode="auto">
          <a:xfrm rot="5400000">
            <a:off x="35052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2" name="Line 62"/>
          <p:cNvSpPr>
            <a:spLocks noChangeShapeType="1"/>
          </p:cNvSpPr>
          <p:nvPr/>
        </p:nvSpPr>
        <p:spPr bwMode="auto">
          <a:xfrm rot="5400000">
            <a:off x="35052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3" name="Line 63"/>
          <p:cNvSpPr>
            <a:spLocks noChangeShapeType="1"/>
          </p:cNvSpPr>
          <p:nvPr/>
        </p:nvSpPr>
        <p:spPr bwMode="auto">
          <a:xfrm rot="5400000" flipH="1">
            <a:off x="35052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4" name="Line 64"/>
          <p:cNvSpPr>
            <a:spLocks noChangeShapeType="1"/>
          </p:cNvSpPr>
          <p:nvPr/>
        </p:nvSpPr>
        <p:spPr bwMode="auto">
          <a:xfrm rot="5400000" flipH="1">
            <a:off x="35052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 rot="5400000" flipH="1">
            <a:off x="35052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6" name="Line 66"/>
          <p:cNvSpPr>
            <a:spLocks noChangeShapeType="1"/>
          </p:cNvSpPr>
          <p:nvPr/>
        </p:nvSpPr>
        <p:spPr bwMode="auto">
          <a:xfrm rot="5400000" flipH="1">
            <a:off x="36195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7" name="Line 67"/>
          <p:cNvSpPr>
            <a:spLocks noChangeShapeType="1"/>
          </p:cNvSpPr>
          <p:nvPr/>
        </p:nvSpPr>
        <p:spPr bwMode="auto">
          <a:xfrm rot="5400000">
            <a:off x="3619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8" name="Line 68"/>
          <p:cNvSpPr>
            <a:spLocks noChangeShapeType="1"/>
          </p:cNvSpPr>
          <p:nvPr/>
        </p:nvSpPr>
        <p:spPr bwMode="auto">
          <a:xfrm rot="5400000">
            <a:off x="3505994" y="3733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9" name="Line 69"/>
          <p:cNvSpPr>
            <a:spLocks noChangeShapeType="1"/>
          </p:cNvSpPr>
          <p:nvPr/>
        </p:nvSpPr>
        <p:spPr bwMode="auto">
          <a:xfrm rot="5400000">
            <a:off x="3505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90" name="Line 70"/>
          <p:cNvSpPr>
            <a:spLocks noChangeShapeType="1"/>
          </p:cNvSpPr>
          <p:nvPr/>
        </p:nvSpPr>
        <p:spPr bwMode="auto">
          <a:xfrm>
            <a:off x="3581400" y="3810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91" name="Line 71"/>
          <p:cNvSpPr>
            <a:spLocks noChangeShapeType="1"/>
          </p:cNvSpPr>
          <p:nvPr/>
        </p:nvSpPr>
        <p:spPr bwMode="auto">
          <a:xfrm flipV="1">
            <a:off x="3581400" y="1524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92" name="Text Box 72"/>
          <p:cNvSpPr txBox="1">
            <a:spLocks noChangeArrowheads="1"/>
          </p:cNvSpPr>
          <p:nvPr/>
        </p:nvSpPr>
        <p:spPr bwMode="auto">
          <a:xfrm>
            <a:off x="2057400" y="2895600"/>
            <a:ext cx="1325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7.5484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 rot="5400000">
            <a:off x="267494" y="2704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rot="5400000">
            <a:off x="456406" y="25915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rot="5400000">
            <a:off x="456406" y="28963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rot="5400000">
            <a:off x="267494" y="3161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828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1336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4384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2590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1981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22860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1752600" y="1371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743200" y="1371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819400" y="1524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1600200" y="1524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17526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20574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3622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H="1">
            <a:off x="25146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19050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>
            <a:off x="22098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1676400" y="472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2667000" y="472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2743200" y="487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1524000" y="487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457200" y="3352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457200" y="4876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2819400" y="4876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2895600" y="1524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H="1">
            <a:off x="457200" y="1524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V="1">
            <a:off x="457200" y="152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1889125" y="879475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3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752600" y="5181600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5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914400" y="2743200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17 V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2895600" y="1295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1981200" y="228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2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V="1">
            <a:off x="1295400" y="457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1295400" y="457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2362200" y="45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2895600" y="457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 rot="5400000">
            <a:off x="35052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 rot="5400000">
            <a:off x="35052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 rot="5400000">
            <a:off x="35052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rot="5400000" flipH="1">
            <a:off x="35052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 rot="5400000" flipH="1">
            <a:off x="35052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rot="5400000" flipH="1">
            <a:off x="35052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 rot="5400000" flipH="1">
            <a:off x="36195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rot="5400000">
            <a:off x="3619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 rot="5400000">
            <a:off x="3505994" y="3733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 rot="5400000">
            <a:off x="3505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>
            <a:off x="3581400" y="3810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 flipV="1">
            <a:off x="3581400" y="1524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2057400" y="2895600"/>
            <a:ext cx="1325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7.5484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4648200" y="457200"/>
            <a:ext cx="42672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Now we can solve this series circuit:</a:t>
            </a:r>
          </a:p>
          <a:p>
            <a:pPr algn="l"/>
            <a:r>
              <a:rPr lang="en-US"/>
              <a:t>Rtot = 3+7.5484+5 = 15.5484 </a:t>
            </a:r>
            <a:r>
              <a:rPr lang="en-US">
                <a:cs typeface="Times New Roman" charset="0"/>
              </a:rPr>
              <a:t>Ω</a:t>
            </a:r>
            <a:endParaRPr lang="en-US"/>
          </a:p>
          <a:p>
            <a:pPr algn="l"/>
            <a:r>
              <a:rPr lang="en-US"/>
              <a:t>I = V/R = 17/15.5484 = 1.0934A</a:t>
            </a:r>
          </a:p>
          <a:p>
            <a:pPr algn="l"/>
            <a:r>
              <a:rPr lang="en-US"/>
              <a:t>So A</a:t>
            </a:r>
            <a:r>
              <a:rPr lang="en-US" baseline="-25000"/>
              <a:t>3</a:t>
            </a:r>
            <a:r>
              <a:rPr lang="en-US"/>
              <a:t> = 1.09A</a:t>
            </a:r>
          </a:p>
          <a:p>
            <a:pPr algn="l"/>
            <a:r>
              <a:rPr lang="en-US"/>
              <a:t>And V</a:t>
            </a:r>
            <a:r>
              <a:rPr lang="en-US" baseline="-25000"/>
              <a:t>2</a:t>
            </a:r>
            <a:r>
              <a:rPr lang="en-US"/>
              <a:t> = IR = 1.0934*3 =</a:t>
            </a:r>
          </a:p>
          <a:p>
            <a:pPr algn="l"/>
            <a:r>
              <a:rPr lang="en-US"/>
              <a:t>3.28 V</a:t>
            </a:r>
          </a:p>
          <a:p>
            <a:pPr algn="l"/>
            <a:endParaRPr lang="en-US"/>
          </a:p>
          <a:p>
            <a:pPr algn="l"/>
            <a:r>
              <a:rPr lang="en-US"/>
              <a:t>Finally, the voltage present across the subcircuit (the “7.5484 </a:t>
            </a:r>
            <a:r>
              <a:rPr lang="en-US">
                <a:cs typeface="Times New Roman" charset="0"/>
              </a:rPr>
              <a:t>Ω</a:t>
            </a:r>
            <a:r>
              <a:rPr lang="en-US"/>
              <a:t>” resistor) is IR</a:t>
            </a:r>
          </a:p>
          <a:p>
            <a:pPr algn="l"/>
            <a:r>
              <a:rPr lang="en-US"/>
              <a:t>1.0934*7.5484 = 8.2531V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 rot="5400000">
            <a:off x="267494" y="2704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rot="5400000">
            <a:off x="456406" y="25915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rot="5400000">
            <a:off x="456406" y="28963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rot="5400000">
            <a:off x="267494" y="3161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457200" y="3352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457200" y="4876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 flipH="1">
            <a:off x="457200" y="1524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V="1">
            <a:off x="457200" y="152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85800" y="2743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8.2531 V</a:t>
            </a:r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 rot="5400000">
            <a:off x="35052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 rot="5400000">
            <a:off x="35052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 rot="5400000">
            <a:off x="35052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 rot="5400000" flipH="1">
            <a:off x="35052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 rot="5400000" flipH="1">
            <a:off x="35052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 rot="5400000" flipH="1">
            <a:off x="35052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 rot="5400000" flipH="1">
            <a:off x="36195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 rot="5400000">
            <a:off x="3619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 rot="5400000">
            <a:off x="3505994" y="3733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 rot="5400000">
            <a:off x="3505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>
            <a:off x="3581400" y="3810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8" name="Line 52"/>
          <p:cNvSpPr>
            <a:spLocks noChangeShapeType="1"/>
          </p:cNvSpPr>
          <p:nvPr/>
        </p:nvSpPr>
        <p:spPr bwMode="auto">
          <a:xfrm flipV="1">
            <a:off x="3581400" y="1524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2057400" y="2895600"/>
            <a:ext cx="1325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7.5484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572000" y="4572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This is the subcircuit now: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 rot="5400000">
            <a:off x="267494" y="2704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rot="5400000">
            <a:off x="456406" y="25915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rot="5400000">
            <a:off x="456406" y="28963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rot="5400000">
            <a:off x="267494" y="3161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57200" y="3352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57200" y="4876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457200" y="1524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457200" y="152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85800" y="2743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8.2531 V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4572000" y="4572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Which is really:</a:t>
            </a:r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rot="5400000">
            <a:off x="34290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rot="5400000">
            <a:off x="34290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rot="5400000">
            <a:off x="3429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rot="5400000" flipH="1">
            <a:off x="34290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rot="5400000" flipH="1">
            <a:off x="34290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rot="5400000" flipH="1">
            <a:off x="34290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rot="5400000" flipH="1">
            <a:off x="3543300" y="1714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 rot="5400000">
            <a:off x="3543300" y="2705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 rot="5400000">
            <a:off x="3429794" y="2894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rot="5400000">
            <a:off x="3429794" y="1675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 rot="5400000">
            <a:off x="34290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 rot="5400000">
            <a:off x="34290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 rot="5400000">
            <a:off x="34290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rot="5400000" flipH="1">
            <a:off x="34290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 rot="5400000" flipH="1">
            <a:off x="3429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 rot="5400000" flipH="1">
            <a:off x="34290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 rot="5400000" flipH="1">
            <a:off x="3543300" y="3314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rot="5400000">
            <a:off x="3543300" y="4305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 rot="5400000">
            <a:off x="3429794" y="4495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rot="5400000">
            <a:off x="3429794" y="3275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 rot="5400000">
            <a:off x="51816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 rot="5400000">
            <a:off x="51816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 rot="5400000">
            <a:off x="51816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 rot="5400000" flipH="1">
            <a:off x="51816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 rot="5400000" flipH="1">
            <a:off x="51816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 rot="5400000" flipH="1">
            <a:off x="51816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 rot="5400000" flipH="1">
            <a:off x="52959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 rot="5400000">
            <a:off x="52959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 rot="5400000">
            <a:off x="5182394" y="3580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 rot="5400000">
            <a:off x="5182394" y="2361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Line 55"/>
          <p:cNvSpPr>
            <a:spLocks noChangeShapeType="1"/>
          </p:cNvSpPr>
          <p:nvPr/>
        </p:nvSpPr>
        <p:spPr bwMode="auto">
          <a:xfrm>
            <a:off x="3505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6" name="Line 56"/>
          <p:cNvSpPr>
            <a:spLocks noChangeShapeType="1"/>
          </p:cNvSpPr>
          <p:nvPr/>
        </p:nvSpPr>
        <p:spPr bwMode="auto">
          <a:xfrm>
            <a:off x="5257800" y="3657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7" name="Line 57"/>
          <p:cNvSpPr>
            <a:spLocks noChangeShapeType="1"/>
          </p:cNvSpPr>
          <p:nvPr/>
        </p:nvSpPr>
        <p:spPr bwMode="auto">
          <a:xfrm>
            <a:off x="35052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V="1">
            <a:off x="3505200" y="152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9" name="Line 59"/>
          <p:cNvSpPr>
            <a:spLocks noChangeShapeType="1"/>
          </p:cNvSpPr>
          <p:nvPr/>
        </p:nvSpPr>
        <p:spPr bwMode="auto">
          <a:xfrm flipV="1">
            <a:off x="5257800" y="152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5410200" y="28194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13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4114800" y="4648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3200400" y="2819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35052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>
            <a:off x="4419600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>
            <a:off x="44196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 flipH="1">
            <a:off x="3505200" y="457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>
            <a:off x="4114800" y="3505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3</a:t>
            </a:r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6324600" y="2819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V</a:t>
            </a:r>
            <a:r>
              <a:rPr lang="en-US" baseline="-25000"/>
              <a:t>1</a:t>
            </a:r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>
            <a:off x="5257800" y="3962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 flipV="1">
            <a:off x="6629400" y="3200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 flipV="1">
            <a:off x="6629400" y="1905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 flipH="1">
            <a:off x="52578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2514600" y="2057400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7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2362200" y="36576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11 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321</Words>
  <Application>Microsoft Office PowerPoint</Application>
  <PresentationFormat>On-screen Show (4:3)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21</cp:revision>
  <dcterms:created xsi:type="dcterms:W3CDTF">2000-11-14T15:26:02Z</dcterms:created>
  <dcterms:modified xsi:type="dcterms:W3CDTF">2016-01-11T16:39:45Z</dcterms:modified>
</cp:coreProperties>
</file>