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115" d="100"/>
          <a:sy n="115" d="100"/>
        </p:scale>
        <p:origin x="-15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96C11-447D-4184-A092-55B89B684C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8A0E6-C5A3-4CA4-9380-662FEE8267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87E16-5E8E-4486-A101-810E0707FD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FB28B-187B-40D5-B19B-2CE941226D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75FC4-CBCC-47A9-913A-3044048DAB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B8230-DB89-47F9-A9B7-ECA2BC6CF1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46AF8-F7BB-46F7-8DB1-049A2FEC64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13AB1-48B0-4A64-AC38-073505703A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9CC53F-D13C-46FA-AD5E-D3BD43FE1D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D0F9B-50D9-4A17-ADA8-545B12F9D4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0E04D-A6F5-47A3-A8FB-316CE67A50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B45A64-D545-4E59-8129-CE16A9CE89A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04800" y="762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What readings on the meters???</a:t>
            </a:r>
          </a:p>
        </p:txBody>
      </p:sp>
      <p:sp>
        <p:nvSpPr>
          <p:cNvPr id="3166" name="Text Box 94"/>
          <p:cNvSpPr txBox="1">
            <a:spLocks noChangeArrowheads="1"/>
          </p:cNvSpPr>
          <p:nvPr/>
        </p:nvSpPr>
        <p:spPr bwMode="auto">
          <a:xfrm>
            <a:off x="2286000" y="4876800"/>
            <a:ext cx="5524500" cy="1373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800"/>
              <a:t>Condense until solvable</a:t>
            </a:r>
          </a:p>
          <a:p>
            <a:pPr marL="457200" indent="-457200">
              <a:buFontTx/>
              <a:buAutoNum type="arabicPeriod"/>
            </a:pPr>
            <a:r>
              <a:rPr lang="en-US" sz="2800"/>
              <a:t>Calculate all voltages (V = IR)</a:t>
            </a:r>
          </a:p>
          <a:p>
            <a:pPr marL="457200" indent="-457200">
              <a:buFontTx/>
              <a:buAutoNum type="arabicPeriod"/>
            </a:pPr>
            <a:r>
              <a:rPr lang="en-US" sz="2800"/>
              <a:t>Unpack/Solve..Unpack/Solve..etc.</a:t>
            </a:r>
          </a:p>
        </p:txBody>
      </p:sp>
      <p:grpSp>
        <p:nvGrpSpPr>
          <p:cNvPr id="3341" name="Group 269"/>
          <p:cNvGrpSpPr>
            <a:grpSpLocks/>
          </p:cNvGrpSpPr>
          <p:nvPr/>
        </p:nvGrpSpPr>
        <p:grpSpPr bwMode="auto">
          <a:xfrm>
            <a:off x="704850" y="838200"/>
            <a:ext cx="5491163" cy="3257550"/>
            <a:chOff x="1110" y="2794"/>
            <a:chExt cx="8647" cy="5131"/>
          </a:xfrm>
        </p:grpSpPr>
        <p:sp>
          <p:nvSpPr>
            <p:cNvPr id="3342" name="Line 270"/>
            <p:cNvSpPr>
              <a:spLocks noChangeShapeType="1"/>
            </p:cNvSpPr>
            <p:nvPr/>
          </p:nvSpPr>
          <p:spPr bwMode="auto">
            <a:xfrm flipV="1">
              <a:off x="3630" y="3047"/>
              <a:ext cx="0" cy="4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3" name="Line 271"/>
            <p:cNvSpPr>
              <a:spLocks noChangeShapeType="1"/>
            </p:cNvSpPr>
            <p:nvPr/>
          </p:nvSpPr>
          <p:spPr bwMode="auto">
            <a:xfrm>
              <a:off x="1200" y="5327"/>
              <a:ext cx="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4" name="Line 272"/>
            <p:cNvSpPr>
              <a:spLocks noChangeShapeType="1"/>
            </p:cNvSpPr>
            <p:nvPr/>
          </p:nvSpPr>
          <p:spPr bwMode="auto">
            <a:xfrm>
              <a:off x="1350" y="5462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5" name="Line 273"/>
            <p:cNvSpPr>
              <a:spLocks noChangeShapeType="1"/>
            </p:cNvSpPr>
            <p:nvPr/>
          </p:nvSpPr>
          <p:spPr bwMode="auto">
            <a:xfrm flipV="1">
              <a:off x="1470" y="3032"/>
              <a:ext cx="0" cy="2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6" name="Line 274"/>
            <p:cNvSpPr>
              <a:spLocks noChangeShapeType="1"/>
            </p:cNvSpPr>
            <p:nvPr/>
          </p:nvSpPr>
          <p:spPr bwMode="auto">
            <a:xfrm flipV="1">
              <a:off x="1470" y="5477"/>
              <a:ext cx="0" cy="2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7" name="Text Box 275"/>
            <p:cNvSpPr txBox="1">
              <a:spLocks noChangeArrowheads="1"/>
            </p:cNvSpPr>
            <p:nvPr/>
          </p:nvSpPr>
          <p:spPr bwMode="auto">
            <a:xfrm>
              <a:off x="1725" y="5162"/>
              <a:ext cx="96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/>
                <a:t>57.0 V</a:t>
              </a:r>
              <a:endParaRPr lang="en-US"/>
            </a:p>
          </p:txBody>
        </p:sp>
        <p:sp>
          <p:nvSpPr>
            <p:cNvPr id="3348" name="Line 276"/>
            <p:cNvSpPr>
              <a:spLocks noChangeShapeType="1"/>
            </p:cNvSpPr>
            <p:nvPr/>
          </p:nvSpPr>
          <p:spPr bwMode="auto">
            <a:xfrm>
              <a:off x="1457" y="3055"/>
              <a:ext cx="80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9" name="Text Box 277"/>
            <p:cNvSpPr txBox="1">
              <a:spLocks noChangeArrowheads="1"/>
            </p:cNvSpPr>
            <p:nvPr/>
          </p:nvSpPr>
          <p:spPr bwMode="auto">
            <a:xfrm>
              <a:off x="5280" y="2794"/>
              <a:ext cx="1260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4 </a:t>
              </a:r>
              <a:r>
                <a:rPr lang="en-US" sz="1200">
                  <a:sym typeface="Symbol" pitchFamily="18" charset="2"/>
                </a:rPr>
                <a:t></a:t>
              </a:r>
              <a:endParaRPr lang="en-US"/>
            </a:p>
          </p:txBody>
        </p:sp>
        <p:sp>
          <p:nvSpPr>
            <p:cNvPr id="3350" name="Text Box 278"/>
            <p:cNvSpPr txBox="1">
              <a:spLocks noChangeArrowheads="1"/>
            </p:cNvSpPr>
            <p:nvPr/>
          </p:nvSpPr>
          <p:spPr bwMode="auto">
            <a:xfrm>
              <a:off x="2250" y="2809"/>
              <a:ext cx="930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5 </a:t>
              </a:r>
              <a:r>
                <a:rPr lang="en-US" sz="1200">
                  <a:sym typeface="Symbol" pitchFamily="18" charset="2"/>
                </a:rPr>
                <a:t></a:t>
              </a:r>
              <a:endParaRPr lang="en-US"/>
            </a:p>
          </p:txBody>
        </p:sp>
        <p:sp>
          <p:nvSpPr>
            <p:cNvPr id="3351" name="Line 279"/>
            <p:cNvSpPr>
              <a:spLocks noChangeShapeType="1"/>
            </p:cNvSpPr>
            <p:nvPr/>
          </p:nvSpPr>
          <p:spPr bwMode="auto">
            <a:xfrm>
              <a:off x="1457" y="7675"/>
              <a:ext cx="80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2" name="Text Box 280"/>
            <p:cNvSpPr txBox="1">
              <a:spLocks noChangeArrowheads="1"/>
            </p:cNvSpPr>
            <p:nvPr/>
          </p:nvSpPr>
          <p:spPr bwMode="auto">
            <a:xfrm>
              <a:off x="1920" y="7460"/>
              <a:ext cx="930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3 </a:t>
              </a:r>
              <a:r>
                <a:rPr lang="en-US" sz="1200">
                  <a:sym typeface="Symbol" pitchFamily="18" charset="2"/>
                </a:rPr>
                <a:t></a:t>
              </a:r>
              <a:endParaRPr lang="en-US"/>
            </a:p>
          </p:txBody>
        </p:sp>
        <p:sp>
          <p:nvSpPr>
            <p:cNvPr id="3353" name="Oval 281"/>
            <p:cNvSpPr>
              <a:spLocks noChangeArrowheads="1"/>
            </p:cNvSpPr>
            <p:nvPr/>
          </p:nvSpPr>
          <p:spPr bwMode="auto">
            <a:xfrm>
              <a:off x="1110" y="3963"/>
              <a:ext cx="705" cy="70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1300"/>
                <a:t>A</a:t>
              </a:r>
              <a:r>
                <a:rPr lang="en-US" sz="1300" baseline="-25000"/>
                <a:t>1</a:t>
              </a:r>
              <a:endParaRPr lang="en-US"/>
            </a:p>
          </p:txBody>
        </p:sp>
        <p:sp>
          <p:nvSpPr>
            <p:cNvPr id="3354" name="Oval 282"/>
            <p:cNvSpPr>
              <a:spLocks noChangeArrowheads="1"/>
            </p:cNvSpPr>
            <p:nvPr/>
          </p:nvSpPr>
          <p:spPr bwMode="auto">
            <a:xfrm>
              <a:off x="3270" y="4975"/>
              <a:ext cx="705" cy="70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1300"/>
                <a:t>V</a:t>
              </a:r>
              <a:r>
                <a:rPr lang="en-US" sz="1300" baseline="-25000"/>
                <a:t>1</a:t>
              </a:r>
              <a:endParaRPr lang="en-US"/>
            </a:p>
          </p:txBody>
        </p:sp>
        <p:sp>
          <p:nvSpPr>
            <p:cNvPr id="3355" name="Line 283"/>
            <p:cNvSpPr>
              <a:spLocks noChangeShapeType="1"/>
            </p:cNvSpPr>
            <p:nvPr/>
          </p:nvSpPr>
          <p:spPr bwMode="auto">
            <a:xfrm flipV="1">
              <a:off x="9527" y="3025"/>
              <a:ext cx="0" cy="46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6" name="Line 284"/>
            <p:cNvSpPr>
              <a:spLocks noChangeShapeType="1"/>
            </p:cNvSpPr>
            <p:nvPr/>
          </p:nvSpPr>
          <p:spPr bwMode="auto">
            <a:xfrm flipV="1">
              <a:off x="4350" y="3047"/>
              <a:ext cx="0" cy="4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7" name="Rectangle 285"/>
            <p:cNvSpPr>
              <a:spLocks noChangeArrowheads="1"/>
            </p:cNvSpPr>
            <p:nvPr/>
          </p:nvSpPr>
          <p:spPr bwMode="auto">
            <a:xfrm rot="5400000">
              <a:off x="3892" y="5065"/>
              <a:ext cx="855" cy="4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13 </a:t>
              </a:r>
              <a:r>
                <a:rPr lang="en-US" sz="1200">
                  <a:sym typeface="Symbol" pitchFamily="18" charset="2"/>
                </a:rPr>
                <a:t></a:t>
              </a:r>
              <a:endParaRPr lang="en-US" sz="1200"/>
            </a:p>
            <a:p>
              <a:endParaRPr lang="en-US"/>
            </a:p>
          </p:txBody>
        </p:sp>
        <p:sp>
          <p:nvSpPr>
            <p:cNvPr id="3358" name="Line 286"/>
            <p:cNvSpPr>
              <a:spLocks noChangeShapeType="1"/>
            </p:cNvSpPr>
            <p:nvPr/>
          </p:nvSpPr>
          <p:spPr bwMode="auto">
            <a:xfrm flipV="1">
              <a:off x="8100" y="3047"/>
              <a:ext cx="0" cy="4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" name="Rectangle 287"/>
            <p:cNvSpPr>
              <a:spLocks noChangeArrowheads="1"/>
            </p:cNvSpPr>
            <p:nvPr/>
          </p:nvSpPr>
          <p:spPr bwMode="auto">
            <a:xfrm rot="5400000">
              <a:off x="7687" y="4105"/>
              <a:ext cx="855" cy="4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8 </a:t>
              </a:r>
              <a:r>
                <a:rPr lang="en-US" sz="1200">
                  <a:sym typeface="Symbol" pitchFamily="18" charset="2"/>
                </a:rPr>
                <a:t></a:t>
              </a:r>
              <a:endParaRPr lang="en-US" sz="1200"/>
            </a:p>
            <a:p>
              <a:endParaRPr lang="en-US"/>
            </a:p>
          </p:txBody>
        </p:sp>
        <p:sp>
          <p:nvSpPr>
            <p:cNvPr id="3360" name="Rectangle 288"/>
            <p:cNvSpPr>
              <a:spLocks noChangeArrowheads="1"/>
            </p:cNvSpPr>
            <p:nvPr/>
          </p:nvSpPr>
          <p:spPr bwMode="auto">
            <a:xfrm rot="5400000">
              <a:off x="9082" y="5755"/>
              <a:ext cx="855" cy="4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19 </a:t>
              </a:r>
              <a:r>
                <a:rPr lang="en-US" sz="1200">
                  <a:sym typeface="Symbol" pitchFamily="18" charset="2"/>
                </a:rPr>
                <a:t></a:t>
              </a:r>
              <a:endParaRPr lang="en-US" sz="1200"/>
            </a:p>
            <a:p>
              <a:endParaRPr lang="en-US"/>
            </a:p>
          </p:txBody>
        </p:sp>
        <p:sp>
          <p:nvSpPr>
            <p:cNvPr id="3361" name="Rectangle 289"/>
            <p:cNvSpPr>
              <a:spLocks noChangeArrowheads="1"/>
            </p:cNvSpPr>
            <p:nvPr/>
          </p:nvSpPr>
          <p:spPr bwMode="auto">
            <a:xfrm rot="5400000">
              <a:off x="7674" y="5768"/>
              <a:ext cx="855" cy="4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9 </a:t>
              </a:r>
              <a:r>
                <a:rPr lang="en-US" sz="1200">
                  <a:sym typeface="Symbol" pitchFamily="18" charset="2"/>
                </a:rPr>
                <a:t></a:t>
              </a:r>
              <a:endParaRPr lang="en-US" sz="1200"/>
            </a:p>
            <a:p>
              <a:endParaRPr lang="en-US"/>
            </a:p>
          </p:txBody>
        </p:sp>
        <p:sp>
          <p:nvSpPr>
            <p:cNvPr id="3362" name="Text Box 290"/>
            <p:cNvSpPr txBox="1">
              <a:spLocks noChangeArrowheads="1"/>
            </p:cNvSpPr>
            <p:nvPr/>
          </p:nvSpPr>
          <p:spPr bwMode="auto">
            <a:xfrm>
              <a:off x="4500" y="7415"/>
              <a:ext cx="930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6 </a:t>
              </a:r>
              <a:r>
                <a:rPr lang="en-US" sz="1200">
                  <a:sym typeface="Symbol" pitchFamily="18" charset="2"/>
                </a:rPr>
                <a:t></a:t>
              </a:r>
              <a:endParaRPr lang="en-US"/>
            </a:p>
          </p:txBody>
        </p:sp>
        <p:sp>
          <p:nvSpPr>
            <p:cNvPr id="3363" name="Line 291"/>
            <p:cNvSpPr>
              <a:spLocks noChangeShapeType="1"/>
            </p:cNvSpPr>
            <p:nvPr/>
          </p:nvSpPr>
          <p:spPr bwMode="auto">
            <a:xfrm>
              <a:off x="7470" y="3062"/>
              <a:ext cx="0" cy="46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4" name="Oval 292"/>
            <p:cNvSpPr>
              <a:spLocks noChangeArrowheads="1"/>
            </p:cNvSpPr>
            <p:nvPr/>
          </p:nvSpPr>
          <p:spPr bwMode="auto">
            <a:xfrm>
              <a:off x="7110" y="5350"/>
              <a:ext cx="705" cy="70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1300"/>
                <a:t>V</a:t>
              </a:r>
              <a:r>
                <a:rPr lang="en-US" sz="1300" baseline="-25000"/>
                <a:t>3</a:t>
              </a:r>
              <a:endParaRPr lang="en-US"/>
            </a:p>
          </p:txBody>
        </p:sp>
        <p:sp>
          <p:nvSpPr>
            <p:cNvPr id="3365" name="Line 293"/>
            <p:cNvSpPr>
              <a:spLocks noChangeShapeType="1"/>
            </p:cNvSpPr>
            <p:nvPr/>
          </p:nvSpPr>
          <p:spPr bwMode="auto">
            <a:xfrm>
              <a:off x="4890" y="3828"/>
              <a:ext cx="21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6" name="Line 294"/>
            <p:cNvSpPr>
              <a:spLocks noChangeShapeType="1"/>
            </p:cNvSpPr>
            <p:nvPr/>
          </p:nvSpPr>
          <p:spPr bwMode="auto">
            <a:xfrm flipV="1">
              <a:off x="4890" y="3032"/>
              <a:ext cx="0" cy="7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7" name="Line 295"/>
            <p:cNvSpPr>
              <a:spLocks noChangeShapeType="1"/>
            </p:cNvSpPr>
            <p:nvPr/>
          </p:nvSpPr>
          <p:spPr bwMode="auto">
            <a:xfrm flipV="1">
              <a:off x="7020" y="3032"/>
              <a:ext cx="0" cy="7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8" name="Oval 296"/>
            <p:cNvSpPr>
              <a:spLocks noChangeArrowheads="1"/>
            </p:cNvSpPr>
            <p:nvPr/>
          </p:nvSpPr>
          <p:spPr bwMode="auto">
            <a:xfrm>
              <a:off x="5610" y="3476"/>
              <a:ext cx="705" cy="70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1300"/>
                <a:t>V</a:t>
              </a:r>
              <a:r>
                <a:rPr lang="en-US" sz="1300" baseline="-25000"/>
                <a:t>2</a:t>
              </a:r>
              <a:endParaRPr lang="en-US"/>
            </a:p>
          </p:txBody>
        </p:sp>
        <p:sp>
          <p:nvSpPr>
            <p:cNvPr id="3369" name="Text Box 297"/>
            <p:cNvSpPr txBox="1">
              <a:spLocks noChangeArrowheads="1"/>
            </p:cNvSpPr>
            <p:nvPr/>
          </p:nvSpPr>
          <p:spPr bwMode="auto">
            <a:xfrm>
              <a:off x="6075" y="7415"/>
              <a:ext cx="930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5 </a:t>
              </a:r>
              <a:r>
                <a:rPr lang="en-US" sz="1200">
                  <a:sym typeface="Symbol" pitchFamily="18" charset="2"/>
                </a:rPr>
                <a:t></a:t>
              </a:r>
              <a:endParaRPr lang="en-US"/>
            </a:p>
          </p:txBody>
        </p:sp>
      </p:grpSp>
      <p:graphicFrame>
        <p:nvGraphicFramePr>
          <p:cNvPr id="3424" name="Group 352"/>
          <p:cNvGraphicFramePr>
            <a:graphicFrameLocks noGrp="1"/>
          </p:cNvGraphicFramePr>
          <p:nvPr/>
        </p:nvGraphicFramePr>
        <p:xfrm>
          <a:off x="7162800" y="609600"/>
          <a:ext cx="1508125" cy="2682240"/>
        </p:xfrm>
        <a:graphic>
          <a:graphicData uri="http://schemas.openxmlformats.org/drawingml/2006/table">
            <a:tbl>
              <a:tblPr/>
              <a:tblGrid>
                <a:gridCol w="788988"/>
                <a:gridCol w="719137"/>
              </a:tblGrid>
              <a:tr h="16192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8.9722222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23.972222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8.4290008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3.4694746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29.244204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2.2495541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I-13 ohm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1.2199204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I-4 ohm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4.8796817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10.945397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0.6438469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I-9 ohm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0.5760735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I-19 ohm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98525" y="1108075"/>
            <a:ext cx="238760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Kirchoff:</a:t>
            </a:r>
          </a:p>
          <a:p>
            <a:r>
              <a:rPr lang="en-US" sz="1600"/>
              <a:t>(Left to right currents, 1-5)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438" y="2538413"/>
            <a:ext cx="8494712" cy="1781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80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Times New Roman</vt:lpstr>
      <vt:lpstr>Symbol</vt:lpstr>
      <vt:lpstr>Arial</vt:lpstr>
      <vt:lpstr>Default Design</vt:lpstr>
      <vt:lpstr>Slide 1</vt:lpstr>
      <vt:lpstr>Slide 2</vt:lpstr>
    </vt:vector>
  </TitlesOfParts>
  <Company>Tualatin High School Physics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12</cp:revision>
  <dcterms:created xsi:type="dcterms:W3CDTF">2005-11-08T18:24:37Z</dcterms:created>
  <dcterms:modified xsi:type="dcterms:W3CDTF">2016-01-11T16:37:24Z</dcterms:modified>
</cp:coreProperties>
</file>