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12067-E08A-4DE8-B3C2-C6A4C4D9C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103EA-4F61-4D15-8E73-3F0A199A30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F464C-A723-4887-8255-B6EFAB3D28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3A914-1A55-41E0-8B27-91B881954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9FD79-F004-495B-BFDE-DF40A1FD7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0CA76-13B2-45B5-931E-51F34F310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69AEC-8320-475A-B42F-D618B515D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9DC90-4198-43BA-84D5-C226A753C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A6954-B689-4C6E-ADCE-DD4ADBF2D1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FC096-64D3-479B-887B-8F75D5EDF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628D7-4AEF-4D6B-97D2-1E80C262F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17B277-F72C-42F7-B496-A22DB4BD9C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76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What readings on the meters???</a:t>
            </a:r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2286000" y="4876800"/>
            <a:ext cx="55245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800"/>
              <a:t>Condense until solvable</a:t>
            </a:r>
          </a:p>
          <a:p>
            <a:pPr marL="457200" indent="-457200">
              <a:buFontTx/>
              <a:buAutoNum type="arabicPeriod"/>
            </a:pPr>
            <a:r>
              <a:rPr lang="en-US" sz="2800"/>
              <a:t>Calculate all voltages (V = IR)</a:t>
            </a:r>
          </a:p>
          <a:p>
            <a:pPr marL="457200" indent="-457200">
              <a:buFontTx/>
              <a:buAutoNum type="arabicPeriod"/>
            </a:pPr>
            <a:r>
              <a:rPr lang="en-US" sz="2800"/>
              <a:t>Unpack/Solve..Unpack/Solve..etc.</a:t>
            </a:r>
          </a:p>
        </p:txBody>
      </p:sp>
      <p:grpSp>
        <p:nvGrpSpPr>
          <p:cNvPr id="3205" name="Group 133"/>
          <p:cNvGrpSpPr>
            <a:grpSpLocks/>
          </p:cNvGrpSpPr>
          <p:nvPr/>
        </p:nvGrpSpPr>
        <p:grpSpPr bwMode="auto">
          <a:xfrm>
            <a:off x="571500" y="800100"/>
            <a:ext cx="6361113" cy="3581400"/>
            <a:chOff x="900" y="1260"/>
            <a:chExt cx="10018" cy="5640"/>
          </a:xfrm>
        </p:grpSpPr>
        <p:grpSp>
          <p:nvGrpSpPr>
            <p:cNvPr id="3206" name="Group 134"/>
            <p:cNvGrpSpPr>
              <a:grpSpLocks/>
            </p:cNvGrpSpPr>
            <p:nvPr/>
          </p:nvGrpSpPr>
          <p:grpSpPr bwMode="auto">
            <a:xfrm rot="-21600000">
              <a:off x="3805" y="3060"/>
              <a:ext cx="200" cy="920"/>
              <a:chOff x="384" y="400"/>
              <a:chExt cx="48" cy="368"/>
            </a:xfrm>
          </p:grpSpPr>
          <p:sp>
            <p:nvSpPr>
              <p:cNvPr id="3207" name="Line 135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8" name="Line 136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9" name="Line 137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0" name="Line 138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1" name="Line 139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2" name="Line 140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3" name="Line 141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4" name="Line 142"/>
              <p:cNvSpPr>
                <a:spLocks noChangeShapeType="1"/>
              </p:cNvSpPr>
              <p:nvPr/>
            </p:nvSpPr>
            <p:spPr bwMode="auto">
              <a:xfrm rot="21600000"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5" name="Line 143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6" name="Line 144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17" name="Line 145"/>
            <p:cNvSpPr>
              <a:spLocks noChangeShapeType="1"/>
            </p:cNvSpPr>
            <p:nvPr/>
          </p:nvSpPr>
          <p:spPr bwMode="auto">
            <a:xfrm>
              <a:off x="2340" y="1620"/>
              <a:ext cx="27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Line 146"/>
            <p:cNvSpPr>
              <a:spLocks noChangeShapeType="1"/>
            </p:cNvSpPr>
            <p:nvPr/>
          </p:nvSpPr>
          <p:spPr bwMode="auto">
            <a:xfrm>
              <a:off x="3420" y="5820"/>
              <a:ext cx="16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Line 147"/>
            <p:cNvSpPr>
              <a:spLocks noChangeShapeType="1"/>
            </p:cNvSpPr>
            <p:nvPr/>
          </p:nvSpPr>
          <p:spPr bwMode="auto">
            <a:xfrm flipV="1">
              <a:off x="3900" y="1620"/>
              <a:ext cx="0" cy="15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Line 148"/>
            <p:cNvSpPr>
              <a:spLocks noChangeShapeType="1"/>
            </p:cNvSpPr>
            <p:nvPr/>
          </p:nvSpPr>
          <p:spPr bwMode="auto">
            <a:xfrm>
              <a:off x="3900" y="3900"/>
              <a:ext cx="0" cy="19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21" name="Group 149"/>
            <p:cNvGrpSpPr>
              <a:grpSpLocks/>
            </p:cNvGrpSpPr>
            <p:nvPr/>
          </p:nvGrpSpPr>
          <p:grpSpPr bwMode="auto">
            <a:xfrm rot="-16200000">
              <a:off x="5270" y="1160"/>
              <a:ext cx="240" cy="920"/>
              <a:chOff x="384" y="400"/>
              <a:chExt cx="48" cy="368"/>
            </a:xfrm>
          </p:grpSpPr>
          <p:sp>
            <p:nvSpPr>
              <p:cNvPr id="3222" name="Line 150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" name="Line 151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" name="Line 152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5" name="Line 153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6" name="Line 154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7" name="Line 155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8" name="Line 156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9" name="Line 157"/>
              <p:cNvSpPr>
                <a:spLocks noChangeShapeType="1"/>
              </p:cNvSpPr>
              <p:nvPr/>
            </p:nvSpPr>
            <p:spPr bwMode="auto">
              <a:xfrm rot="21600000"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0" name="Line 158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1" name="Line 159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32" name="Group 160"/>
            <p:cNvGrpSpPr>
              <a:grpSpLocks/>
            </p:cNvGrpSpPr>
            <p:nvPr/>
          </p:nvGrpSpPr>
          <p:grpSpPr bwMode="auto">
            <a:xfrm rot="-16200000">
              <a:off x="5320" y="5385"/>
              <a:ext cx="240" cy="920"/>
              <a:chOff x="384" y="400"/>
              <a:chExt cx="48" cy="368"/>
            </a:xfrm>
          </p:grpSpPr>
          <p:sp>
            <p:nvSpPr>
              <p:cNvPr id="3233" name="Line 161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4" name="Line 162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5" name="Line 163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6" name="Line 164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7" name="Line 165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8" name="Line 166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auto">
              <a:xfrm rot="21600000"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2" name="Line 170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43" name="Group 171"/>
            <p:cNvGrpSpPr>
              <a:grpSpLocks/>
            </p:cNvGrpSpPr>
            <p:nvPr/>
          </p:nvGrpSpPr>
          <p:grpSpPr bwMode="auto">
            <a:xfrm rot="-21600000">
              <a:off x="7060" y="3060"/>
              <a:ext cx="200" cy="920"/>
              <a:chOff x="384" y="400"/>
              <a:chExt cx="48" cy="368"/>
            </a:xfrm>
          </p:grpSpPr>
          <p:sp>
            <p:nvSpPr>
              <p:cNvPr id="3244" name="Line 172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5" name="Line 173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6" name="Line 174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7" name="Line 175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8" name="Line 176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9" name="Line 177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0" name="Line 178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1" name="Line 179"/>
              <p:cNvSpPr>
                <a:spLocks noChangeShapeType="1"/>
              </p:cNvSpPr>
              <p:nvPr/>
            </p:nvSpPr>
            <p:spPr bwMode="auto">
              <a:xfrm rot="21600000"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2" name="Line 180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3" name="Line 181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54" name="Line 182"/>
            <p:cNvSpPr>
              <a:spLocks noChangeShapeType="1"/>
            </p:cNvSpPr>
            <p:nvPr/>
          </p:nvSpPr>
          <p:spPr bwMode="auto">
            <a:xfrm flipV="1">
              <a:off x="7155" y="1620"/>
              <a:ext cx="0" cy="15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Line 183"/>
            <p:cNvSpPr>
              <a:spLocks noChangeShapeType="1"/>
            </p:cNvSpPr>
            <p:nvPr/>
          </p:nvSpPr>
          <p:spPr bwMode="auto">
            <a:xfrm>
              <a:off x="7155" y="3900"/>
              <a:ext cx="0" cy="19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6" name="Line 184"/>
            <p:cNvSpPr>
              <a:spLocks noChangeShapeType="1"/>
            </p:cNvSpPr>
            <p:nvPr/>
          </p:nvSpPr>
          <p:spPr bwMode="auto">
            <a:xfrm>
              <a:off x="5820" y="1620"/>
              <a:ext cx="37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7" name="Line 185"/>
            <p:cNvSpPr>
              <a:spLocks noChangeShapeType="1"/>
            </p:cNvSpPr>
            <p:nvPr/>
          </p:nvSpPr>
          <p:spPr bwMode="auto">
            <a:xfrm>
              <a:off x="5820" y="5820"/>
              <a:ext cx="37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58" name="Group 186"/>
            <p:cNvGrpSpPr>
              <a:grpSpLocks/>
            </p:cNvGrpSpPr>
            <p:nvPr/>
          </p:nvGrpSpPr>
          <p:grpSpPr bwMode="auto">
            <a:xfrm rot="-21600000">
              <a:off x="9435" y="2460"/>
              <a:ext cx="200" cy="920"/>
              <a:chOff x="384" y="400"/>
              <a:chExt cx="48" cy="368"/>
            </a:xfrm>
          </p:grpSpPr>
          <p:sp>
            <p:nvSpPr>
              <p:cNvPr id="3259" name="Line 187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0" name="Line 188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1" name="Line 189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2" name="Line 190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3" name="Line 191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4" name="Line 192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5" name="Line 193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6" name="Line 194"/>
              <p:cNvSpPr>
                <a:spLocks noChangeShapeType="1"/>
              </p:cNvSpPr>
              <p:nvPr/>
            </p:nvSpPr>
            <p:spPr bwMode="auto">
              <a:xfrm rot="21600000"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7" name="Line 195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8" name="Line 196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69" name="Group 197"/>
            <p:cNvGrpSpPr>
              <a:grpSpLocks/>
            </p:cNvGrpSpPr>
            <p:nvPr/>
          </p:nvGrpSpPr>
          <p:grpSpPr bwMode="auto">
            <a:xfrm rot="-21600000">
              <a:off x="9445" y="4260"/>
              <a:ext cx="200" cy="920"/>
              <a:chOff x="384" y="400"/>
              <a:chExt cx="48" cy="368"/>
            </a:xfrm>
          </p:grpSpPr>
          <p:sp>
            <p:nvSpPr>
              <p:cNvPr id="3270" name="Line 198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1" name="Line 199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2" name="Line 200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3" name="Line 201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4" name="Line 202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5" name="Line 203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6" name="Line 204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" name="Line 205"/>
              <p:cNvSpPr>
                <a:spLocks noChangeShapeType="1"/>
              </p:cNvSpPr>
              <p:nvPr/>
            </p:nvSpPr>
            <p:spPr bwMode="auto">
              <a:xfrm rot="21600000"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" name="Line 206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" name="Line 207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0" name="Line 208"/>
            <p:cNvSpPr>
              <a:spLocks noChangeShapeType="1"/>
            </p:cNvSpPr>
            <p:nvPr/>
          </p:nvSpPr>
          <p:spPr bwMode="auto">
            <a:xfrm>
              <a:off x="9540" y="5100"/>
              <a:ext cx="0" cy="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Line 209"/>
            <p:cNvSpPr>
              <a:spLocks noChangeShapeType="1"/>
            </p:cNvSpPr>
            <p:nvPr/>
          </p:nvSpPr>
          <p:spPr bwMode="auto">
            <a:xfrm>
              <a:off x="9540" y="3300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Line 210"/>
            <p:cNvSpPr>
              <a:spLocks noChangeShapeType="1"/>
            </p:cNvSpPr>
            <p:nvPr/>
          </p:nvSpPr>
          <p:spPr bwMode="auto">
            <a:xfrm>
              <a:off x="9540" y="1620"/>
              <a:ext cx="0" cy="8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Text Box 211"/>
            <p:cNvSpPr txBox="1">
              <a:spLocks noChangeArrowheads="1"/>
            </p:cNvSpPr>
            <p:nvPr/>
          </p:nvSpPr>
          <p:spPr bwMode="auto">
            <a:xfrm>
              <a:off x="4140" y="3180"/>
              <a:ext cx="1258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rgbClr val="000000"/>
                  </a:solidFill>
                </a:rPr>
                <a:t>17 </a:t>
              </a:r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284" name="Text Box 212"/>
            <p:cNvSpPr txBox="1">
              <a:spLocks noChangeArrowheads="1"/>
            </p:cNvSpPr>
            <p:nvPr/>
          </p:nvSpPr>
          <p:spPr bwMode="auto">
            <a:xfrm>
              <a:off x="9780" y="2580"/>
              <a:ext cx="1018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rgbClr val="000000"/>
                  </a:solidFill>
                </a:rPr>
                <a:t>7 </a:t>
              </a:r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285" name="Text Box 213"/>
            <p:cNvSpPr txBox="1">
              <a:spLocks noChangeArrowheads="1"/>
            </p:cNvSpPr>
            <p:nvPr/>
          </p:nvSpPr>
          <p:spPr bwMode="auto">
            <a:xfrm>
              <a:off x="9660" y="4380"/>
              <a:ext cx="1258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rgbClr val="000000"/>
                  </a:solidFill>
                </a:rPr>
                <a:t>11 </a:t>
              </a:r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286" name="Text Box 214"/>
            <p:cNvSpPr txBox="1">
              <a:spLocks noChangeArrowheads="1"/>
            </p:cNvSpPr>
            <p:nvPr/>
          </p:nvSpPr>
          <p:spPr bwMode="auto">
            <a:xfrm>
              <a:off x="7260" y="3180"/>
              <a:ext cx="1258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rgbClr val="000000"/>
                  </a:solidFill>
                </a:rPr>
                <a:t>13 </a:t>
              </a:r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287" name="Text Box 215"/>
            <p:cNvSpPr txBox="1">
              <a:spLocks noChangeArrowheads="1"/>
            </p:cNvSpPr>
            <p:nvPr/>
          </p:nvSpPr>
          <p:spPr bwMode="auto">
            <a:xfrm>
              <a:off x="4860" y="1740"/>
              <a:ext cx="1018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rgbClr val="000000"/>
                  </a:solidFill>
                </a:rPr>
                <a:t>3 </a:t>
              </a:r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288" name="Text Box 216"/>
            <p:cNvSpPr txBox="1">
              <a:spLocks noChangeArrowheads="1"/>
            </p:cNvSpPr>
            <p:nvPr/>
          </p:nvSpPr>
          <p:spPr bwMode="auto">
            <a:xfrm>
              <a:off x="4980" y="4980"/>
              <a:ext cx="1018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rgbClr val="000000"/>
                  </a:solidFill>
                </a:rPr>
                <a:t>5 </a:t>
              </a:r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289" name="Oval 217"/>
            <p:cNvSpPr>
              <a:spLocks noChangeArrowheads="1"/>
            </p:cNvSpPr>
            <p:nvPr/>
          </p:nvSpPr>
          <p:spPr bwMode="auto">
            <a:xfrm>
              <a:off x="2700" y="1260"/>
              <a:ext cx="72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A</a:t>
              </a:r>
              <a:r>
                <a:rPr lang="en-US" sz="1400" baseline="-250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3290" name="Oval 218"/>
            <p:cNvSpPr>
              <a:spLocks noChangeArrowheads="1"/>
            </p:cNvSpPr>
            <p:nvPr/>
          </p:nvSpPr>
          <p:spPr bwMode="auto">
            <a:xfrm>
              <a:off x="6060" y="1260"/>
              <a:ext cx="72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A</a:t>
              </a:r>
              <a:r>
                <a:rPr lang="en-US" sz="1400" baseline="-250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3291" name="Oval 219"/>
            <p:cNvSpPr>
              <a:spLocks noChangeArrowheads="1"/>
            </p:cNvSpPr>
            <p:nvPr/>
          </p:nvSpPr>
          <p:spPr bwMode="auto">
            <a:xfrm>
              <a:off x="9180" y="3420"/>
              <a:ext cx="72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A</a:t>
              </a:r>
              <a:r>
                <a:rPr lang="en-US" sz="1400" baseline="-250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grpSp>
          <p:nvGrpSpPr>
            <p:cNvPr id="3292" name="Group 220"/>
            <p:cNvGrpSpPr>
              <a:grpSpLocks/>
            </p:cNvGrpSpPr>
            <p:nvPr/>
          </p:nvGrpSpPr>
          <p:grpSpPr bwMode="auto">
            <a:xfrm>
              <a:off x="6060" y="2460"/>
              <a:ext cx="1080" cy="2160"/>
              <a:chOff x="2064" y="1008"/>
              <a:chExt cx="432" cy="864"/>
            </a:xfrm>
          </p:grpSpPr>
          <p:sp>
            <p:nvSpPr>
              <p:cNvPr id="3293" name="Oval 221"/>
              <p:cNvSpPr>
                <a:spLocks noChangeArrowheads="1"/>
              </p:cNvSpPr>
              <p:nvPr/>
            </p:nvSpPr>
            <p:spPr bwMode="auto">
              <a:xfrm>
                <a:off x="2064" y="1296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>
                    <a:solidFill>
                      <a:srgbClr val="000000"/>
                    </a:solidFill>
                  </a:rPr>
                  <a:t>V</a:t>
                </a:r>
                <a:r>
                  <a:rPr lang="en-US" sz="1400" baseline="-250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3294" name="Line 222"/>
              <p:cNvSpPr>
                <a:spLocks noChangeShapeType="1"/>
              </p:cNvSpPr>
              <p:nvPr/>
            </p:nvSpPr>
            <p:spPr bwMode="auto">
              <a:xfrm flipV="1">
                <a:off x="2208" y="1008"/>
                <a:ext cx="0" cy="2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5" name="Line 223"/>
              <p:cNvSpPr>
                <a:spLocks noChangeShapeType="1"/>
              </p:cNvSpPr>
              <p:nvPr/>
            </p:nvSpPr>
            <p:spPr bwMode="auto">
              <a:xfrm flipV="1">
                <a:off x="2208" y="1584"/>
                <a:ext cx="0" cy="2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6" name="Line 224"/>
              <p:cNvSpPr>
                <a:spLocks noChangeShapeType="1"/>
              </p:cNvSpPr>
              <p:nvPr/>
            </p:nvSpPr>
            <p:spPr bwMode="auto">
              <a:xfrm>
                <a:off x="2208" y="1872"/>
                <a:ext cx="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7" name="Line 225"/>
              <p:cNvSpPr>
                <a:spLocks noChangeShapeType="1"/>
              </p:cNvSpPr>
              <p:nvPr/>
            </p:nvSpPr>
            <p:spPr bwMode="auto">
              <a:xfrm>
                <a:off x="2208" y="1008"/>
                <a:ext cx="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98" name="Line 226"/>
            <p:cNvSpPr>
              <a:spLocks noChangeShapeType="1"/>
            </p:cNvSpPr>
            <p:nvPr/>
          </p:nvSpPr>
          <p:spPr bwMode="auto">
            <a:xfrm flipV="1">
              <a:off x="6420" y="2460"/>
              <a:ext cx="0" cy="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99" name="Group 227"/>
            <p:cNvGrpSpPr>
              <a:grpSpLocks/>
            </p:cNvGrpSpPr>
            <p:nvPr/>
          </p:nvGrpSpPr>
          <p:grpSpPr bwMode="auto">
            <a:xfrm>
              <a:off x="4380" y="5820"/>
              <a:ext cx="2160" cy="1080"/>
              <a:chOff x="1392" y="2352"/>
              <a:chExt cx="864" cy="432"/>
            </a:xfrm>
          </p:grpSpPr>
          <p:sp>
            <p:nvSpPr>
              <p:cNvPr id="3300" name="Oval 228"/>
              <p:cNvSpPr>
                <a:spLocks noChangeArrowheads="1"/>
              </p:cNvSpPr>
              <p:nvPr/>
            </p:nvSpPr>
            <p:spPr bwMode="auto">
              <a:xfrm>
                <a:off x="1680" y="2496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>
                    <a:solidFill>
                      <a:srgbClr val="000000"/>
                    </a:solidFill>
                  </a:rPr>
                  <a:t>V</a:t>
                </a:r>
                <a:r>
                  <a:rPr lang="en-US" sz="1400" baseline="-250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3301" name="Line 229"/>
              <p:cNvSpPr>
                <a:spLocks noChangeShapeType="1"/>
              </p:cNvSpPr>
              <p:nvPr/>
            </p:nvSpPr>
            <p:spPr bwMode="auto">
              <a:xfrm flipH="1">
                <a:off x="1392" y="2640"/>
                <a:ext cx="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2" name="Line 230"/>
              <p:cNvSpPr>
                <a:spLocks noChangeShapeType="1"/>
              </p:cNvSpPr>
              <p:nvPr/>
            </p:nvSpPr>
            <p:spPr bwMode="auto">
              <a:xfrm>
                <a:off x="1968" y="2640"/>
                <a:ext cx="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3" name="Line 231"/>
              <p:cNvSpPr>
                <a:spLocks noChangeShapeType="1"/>
              </p:cNvSpPr>
              <p:nvPr/>
            </p:nvSpPr>
            <p:spPr bwMode="auto">
              <a:xfrm flipV="1">
                <a:off x="1392" y="2352"/>
                <a:ext cx="0" cy="2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4" name="Line 232"/>
              <p:cNvSpPr>
                <a:spLocks noChangeShapeType="1"/>
              </p:cNvSpPr>
              <p:nvPr/>
            </p:nvSpPr>
            <p:spPr bwMode="auto">
              <a:xfrm flipV="1">
                <a:off x="2238" y="2352"/>
                <a:ext cx="0" cy="2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05" name="Group 233"/>
            <p:cNvGrpSpPr>
              <a:grpSpLocks/>
            </p:cNvGrpSpPr>
            <p:nvPr/>
          </p:nvGrpSpPr>
          <p:grpSpPr bwMode="auto">
            <a:xfrm>
              <a:off x="900" y="1620"/>
              <a:ext cx="1680" cy="4200"/>
              <a:chOff x="0" y="672"/>
              <a:chExt cx="672" cy="1680"/>
            </a:xfrm>
          </p:grpSpPr>
          <p:grpSp>
            <p:nvGrpSpPr>
              <p:cNvPr id="3306" name="Group 234"/>
              <p:cNvGrpSpPr>
                <a:grpSpLocks/>
              </p:cNvGrpSpPr>
              <p:nvPr/>
            </p:nvGrpSpPr>
            <p:grpSpPr bwMode="auto">
              <a:xfrm>
                <a:off x="480" y="1330"/>
                <a:ext cx="192" cy="318"/>
                <a:chOff x="864" y="432"/>
                <a:chExt cx="192" cy="318"/>
              </a:xfrm>
            </p:grpSpPr>
            <p:sp>
              <p:nvSpPr>
                <p:cNvPr id="3307" name="Line 235"/>
                <p:cNvSpPr>
                  <a:spLocks noChangeShapeType="1"/>
                </p:cNvSpPr>
                <p:nvPr/>
              </p:nvSpPr>
              <p:spPr bwMode="auto">
                <a:xfrm>
                  <a:off x="864" y="57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8" name="Line 236"/>
                <p:cNvSpPr>
                  <a:spLocks noChangeShapeType="1"/>
                </p:cNvSpPr>
                <p:nvPr/>
              </p:nvSpPr>
              <p:spPr bwMode="auto">
                <a:xfrm>
                  <a:off x="912" y="60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09" name="Line 237"/>
                <p:cNvSpPr>
                  <a:spLocks noChangeShapeType="1"/>
                </p:cNvSpPr>
                <p:nvPr/>
              </p:nvSpPr>
              <p:spPr bwMode="auto">
                <a:xfrm flipV="1">
                  <a:off x="960" y="43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10" name="Line 238"/>
                <p:cNvSpPr>
                  <a:spLocks noChangeShapeType="1"/>
                </p:cNvSpPr>
                <p:nvPr/>
              </p:nvSpPr>
              <p:spPr bwMode="auto">
                <a:xfrm flipV="1">
                  <a:off x="960" y="60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11" name="Line 239"/>
              <p:cNvSpPr>
                <a:spLocks noChangeShapeType="1"/>
              </p:cNvSpPr>
              <p:nvPr/>
            </p:nvSpPr>
            <p:spPr bwMode="auto">
              <a:xfrm flipV="1">
                <a:off x="576" y="672"/>
                <a:ext cx="0" cy="6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2" name="Line 240"/>
              <p:cNvSpPr>
                <a:spLocks noChangeShapeType="1"/>
              </p:cNvSpPr>
              <p:nvPr/>
            </p:nvSpPr>
            <p:spPr bwMode="auto">
              <a:xfrm flipV="1">
                <a:off x="576" y="1632"/>
                <a:ext cx="0" cy="7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3" name="Text Box 241"/>
              <p:cNvSpPr txBox="1">
                <a:spLocks noChangeArrowheads="1"/>
              </p:cNvSpPr>
              <p:nvPr/>
            </p:nvSpPr>
            <p:spPr bwMode="auto">
              <a:xfrm>
                <a:off x="0" y="1200"/>
                <a:ext cx="639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solidFill>
                      <a:srgbClr val="000000"/>
                    </a:solidFill>
                  </a:rPr>
                  <a:t>22.5 V</a:t>
                </a:r>
                <a:endParaRPr lang="en-US"/>
              </a:p>
            </p:txBody>
          </p:sp>
        </p:grpSp>
        <p:grpSp>
          <p:nvGrpSpPr>
            <p:cNvPr id="3314" name="Group 242"/>
            <p:cNvGrpSpPr>
              <a:grpSpLocks/>
            </p:cNvGrpSpPr>
            <p:nvPr/>
          </p:nvGrpSpPr>
          <p:grpSpPr bwMode="auto">
            <a:xfrm>
              <a:off x="8220" y="4260"/>
              <a:ext cx="1320" cy="1568"/>
              <a:chOff x="2928" y="1728"/>
              <a:chExt cx="528" cy="627"/>
            </a:xfrm>
          </p:grpSpPr>
          <p:sp>
            <p:nvSpPr>
              <p:cNvPr id="3315" name="Oval 243"/>
              <p:cNvSpPr>
                <a:spLocks noChangeArrowheads="1"/>
              </p:cNvSpPr>
              <p:nvPr/>
            </p:nvSpPr>
            <p:spPr bwMode="auto">
              <a:xfrm>
                <a:off x="2928" y="1924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>
                    <a:solidFill>
                      <a:srgbClr val="000000"/>
                    </a:solidFill>
                  </a:rPr>
                  <a:t>V</a:t>
                </a:r>
                <a:r>
                  <a:rPr lang="en-US" sz="1400" baseline="-250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3316" name="Line 244"/>
              <p:cNvSpPr>
                <a:spLocks noChangeShapeType="1"/>
              </p:cNvSpPr>
              <p:nvPr/>
            </p:nvSpPr>
            <p:spPr bwMode="auto">
              <a:xfrm>
                <a:off x="3074" y="2208"/>
                <a:ext cx="0" cy="1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7" name="Line 245"/>
              <p:cNvSpPr>
                <a:spLocks noChangeShapeType="1"/>
              </p:cNvSpPr>
              <p:nvPr/>
            </p:nvSpPr>
            <p:spPr bwMode="auto">
              <a:xfrm flipV="1">
                <a:off x="3072" y="1728"/>
                <a:ext cx="0" cy="22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8" name="Line 246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3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19" name="Group 247"/>
            <p:cNvGrpSpPr>
              <a:grpSpLocks/>
            </p:cNvGrpSpPr>
            <p:nvPr/>
          </p:nvGrpSpPr>
          <p:grpSpPr bwMode="auto">
            <a:xfrm rot="-16200000">
              <a:off x="2860" y="5360"/>
              <a:ext cx="240" cy="920"/>
              <a:chOff x="384" y="400"/>
              <a:chExt cx="48" cy="368"/>
            </a:xfrm>
          </p:grpSpPr>
          <p:sp>
            <p:nvSpPr>
              <p:cNvPr id="3320" name="Line 248"/>
              <p:cNvSpPr>
                <a:spLocks noChangeShapeType="1"/>
              </p:cNvSpPr>
              <p:nvPr/>
            </p:nvSpPr>
            <p:spPr bwMode="auto">
              <a:xfrm rot="7200000">
                <a:off x="378" y="50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1" name="Line 249"/>
              <p:cNvSpPr>
                <a:spLocks noChangeShapeType="1"/>
              </p:cNvSpPr>
              <p:nvPr/>
            </p:nvSpPr>
            <p:spPr bwMode="auto">
              <a:xfrm>
                <a:off x="384" y="532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2" name="Line 250"/>
              <p:cNvSpPr>
                <a:spLocks noChangeShapeType="1"/>
              </p:cNvSpPr>
              <p:nvPr/>
            </p:nvSpPr>
            <p:spPr bwMode="auto">
              <a:xfrm rot="7200000">
                <a:off x="378" y="558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3" name="Line 251"/>
              <p:cNvSpPr>
                <a:spLocks noChangeShapeType="1"/>
              </p:cNvSpPr>
              <p:nvPr/>
            </p:nvSpPr>
            <p:spPr bwMode="auto">
              <a:xfrm>
                <a:off x="384" y="584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4" name="Line 252"/>
              <p:cNvSpPr>
                <a:spLocks noChangeShapeType="1"/>
              </p:cNvSpPr>
              <p:nvPr/>
            </p:nvSpPr>
            <p:spPr bwMode="auto">
              <a:xfrm rot="7200000">
                <a:off x="378" y="610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5" name="Line 253"/>
              <p:cNvSpPr>
                <a:spLocks noChangeShapeType="1"/>
              </p:cNvSpPr>
              <p:nvPr/>
            </p:nvSpPr>
            <p:spPr bwMode="auto">
              <a:xfrm>
                <a:off x="384" y="636"/>
                <a:ext cx="48" cy="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6" name="Line 254"/>
              <p:cNvSpPr>
                <a:spLocks noChangeShapeType="1"/>
              </p:cNvSpPr>
              <p:nvPr/>
            </p:nvSpPr>
            <p:spPr bwMode="auto">
              <a:xfrm rot="7200000">
                <a:off x="405" y="661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7" name="Line 255"/>
              <p:cNvSpPr>
                <a:spLocks noChangeShapeType="1"/>
              </p:cNvSpPr>
              <p:nvPr/>
            </p:nvSpPr>
            <p:spPr bwMode="auto">
              <a:xfrm rot="21600000">
                <a:off x="412" y="496"/>
                <a:ext cx="20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8" name="Line 256"/>
              <p:cNvSpPr>
                <a:spLocks noChangeShapeType="1"/>
              </p:cNvSpPr>
              <p:nvPr/>
            </p:nvSpPr>
            <p:spPr bwMode="auto">
              <a:xfrm>
                <a:off x="408" y="67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9" name="Line 257"/>
              <p:cNvSpPr>
                <a:spLocks noChangeShapeType="1"/>
              </p:cNvSpPr>
              <p:nvPr/>
            </p:nvSpPr>
            <p:spPr bwMode="auto">
              <a:xfrm>
                <a:off x="408" y="400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30" name="Text Box 258"/>
            <p:cNvSpPr txBox="1">
              <a:spLocks noChangeArrowheads="1"/>
            </p:cNvSpPr>
            <p:nvPr/>
          </p:nvSpPr>
          <p:spPr bwMode="auto">
            <a:xfrm>
              <a:off x="2520" y="4800"/>
              <a:ext cx="1018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rgbClr val="000000"/>
                  </a:solidFill>
                </a:rPr>
                <a:t>7 </a:t>
              </a:r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</a:t>
              </a:r>
              <a:endParaRPr lang="en-US"/>
            </a:p>
          </p:txBody>
        </p:sp>
        <p:sp>
          <p:nvSpPr>
            <p:cNvPr id="3331" name="Line 259"/>
            <p:cNvSpPr>
              <a:spLocks noChangeShapeType="1"/>
            </p:cNvSpPr>
            <p:nvPr/>
          </p:nvSpPr>
          <p:spPr bwMode="auto">
            <a:xfrm flipH="1">
              <a:off x="2340" y="582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2" name="Oval 260"/>
            <p:cNvSpPr>
              <a:spLocks noChangeArrowheads="1"/>
            </p:cNvSpPr>
            <p:nvPr/>
          </p:nvSpPr>
          <p:spPr bwMode="auto">
            <a:xfrm>
              <a:off x="3540" y="4320"/>
              <a:ext cx="720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A</a:t>
              </a:r>
              <a:r>
                <a:rPr lang="en-US" sz="1400" baseline="-250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grpSp>
          <p:nvGrpSpPr>
            <p:cNvPr id="3333" name="Group 261"/>
            <p:cNvGrpSpPr>
              <a:grpSpLocks/>
            </p:cNvGrpSpPr>
            <p:nvPr/>
          </p:nvGrpSpPr>
          <p:grpSpPr bwMode="auto">
            <a:xfrm>
              <a:off x="2820" y="2080"/>
              <a:ext cx="1080" cy="2160"/>
              <a:chOff x="2064" y="1008"/>
              <a:chExt cx="432" cy="864"/>
            </a:xfrm>
          </p:grpSpPr>
          <p:sp>
            <p:nvSpPr>
              <p:cNvPr id="3334" name="Oval 262"/>
              <p:cNvSpPr>
                <a:spLocks noChangeArrowheads="1"/>
              </p:cNvSpPr>
              <p:nvPr/>
            </p:nvSpPr>
            <p:spPr bwMode="auto">
              <a:xfrm>
                <a:off x="2064" y="1296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400">
                    <a:solidFill>
                      <a:srgbClr val="000000"/>
                    </a:solidFill>
                  </a:rPr>
                  <a:t>V</a:t>
                </a:r>
                <a:r>
                  <a:rPr lang="en-US" sz="1400" baseline="-250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3335" name="Line 263"/>
              <p:cNvSpPr>
                <a:spLocks noChangeShapeType="1"/>
              </p:cNvSpPr>
              <p:nvPr/>
            </p:nvSpPr>
            <p:spPr bwMode="auto">
              <a:xfrm flipV="1">
                <a:off x="2208" y="1008"/>
                <a:ext cx="0" cy="2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6" name="Line 264"/>
              <p:cNvSpPr>
                <a:spLocks noChangeShapeType="1"/>
              </p:cNvSpPr>
              <p:nvPr/>
            </p:nvSpPr>
            <p:spPr bwMode="auto">
              <a:xfrm flipV="1">
                <a:off x="2208" y="1584"/>
                <a:ext cx="0" cy="2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7" name="Line 265"/>
              <p:cNvSpPr>
                <a:spLocks noChangeShapeType="1"/>
              </p:cNvSpPr>
              <p:nvPr/>
            </p:nvSpPr>
            <p:spPr bwMode="auto">
              <a:xfrm>
                <a:off x="2208" y="1872"/>
                <a:ext cx="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8" name="Line 266"/>
              <p:cNvSpPr>
                <a:spLocks noChangeShapeType="1"/>
              </p:cNvSpPr>
              <p:nvPr/>
            </p:nvSpPr>
            <p:spPr bwMode="auto">
              <a:xfrm>
                <a:off x="2208" y="1008"/>
                <a:ext cx="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39" name="Line 267"/>
            <p:cNvSpPr>
              <a:spLocks noChangeShapeType="1"/>
            </p:cNvSpPr>
            <p:nvPr/>
          </p:nvSpPr>
          <p:spPr bwMode="auto">
            <a:xfrm flipV="1">
              <a:off x="3180" y="2080"/>
              <a:ext cx="0" cy="7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40" name="Text Box 268"/>
          <p:cNvSpPr txBox="1">
            <a:spLocks noChangeArrowheads="1"/>
          </p:cNvSpPr>
          <p:nvPr/>
        </p:nvSpPr>
        <p:spPr bwMode="auto">
          <a:xfrm>
            <a:off x="7239000" y="304800"/>
            <a:ext cx="1524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>
                <a:latin typeface="Arial" charset="0"/>
              </a:rPr>
              <a:t>7.548387		</a:t>
            </a:r>
            <a:endParaRPr lang="en-US" sz="1000"/>
          </a:p>
          <a:p>
            <a:r>
              <a:rPr lang="en-US" sz="1000">
                <a:latin typeface="Arial" charset="0"/>
              </a:rPr>
              <a:t>15.54839		</a:t>
            </a:r>
            <a:endParaRPr lang="en-US" sz="1000"/>
          </a:p>
          <a:p>
            <a:r>
              <a:rPr lang="en-US" sz="1000">
                <a:latin typeface="Arial" charset="0"/>
              </a:rPr>
              <a:t>8.120912		</a:t>
            </a:r>
            <a:endParaRPr lang="en-US" sz="1000"/>
          </a:p>
          <a:p>
            <a:r>
              <a:rPr lang="en-US" sz="1000">
                <a:latin typeface="Arial" charset="0"/>
              </a:rPr>
              <a:t>1.488006	A1	</a:t>
            </a:r>
            <a:endParaRPr lang="en-US" sz="1000"/>
          </a:p>
          <a:p>
            <a:r>
              <a:rPr lang="en-US" sz="1000">
                <a:latin typeface="Arial" charset="0"/>
              </a:rPr>
              <a:t>12.08396	V1	</a:t>
            </a:r>
            <a:endParaRPr lang="en-US" sz="1000"/>
          </a:p>
          <a:p>
            <a:r>
              <a:rPr lang="en-US" sz="1000">
                <a:latin typeface="Arial" charset="0"/>
              </a:rPr>
              <a:t>0.710821	A2	</a:t>
            </a:r>
            <a:endParaRPr lang="en-US" sz="1000"/>
          </a:p>
          <a:p>
            <a:r>
              <a:rPr lang="en-US" sz="1000">
                <a:latin typeface="Arial" charset="0"/>
              </a:rPr>
              <a:t>0.777184	A3	</a:t>
            </a:r>
            <a:endParaRPr lang="en-US" sz="1000"/>
          </a:p>
          <a:p>
            <a:r>
              <a:rPr lang="en-US" sz="1000">
                <a:latin typeface="Arial" charset="0"/>
              </a:rPr>
              <a:t>3.885921	V2	</a:t>
            </a:r>
            <a:endParaRPr lang="en-US" sz="1000"/>
          </a:p>
          <a:p>
            <a:r>
              <a:rPr lang="en-US" sz="1000">
                <a:latin typeface="Arial" charset="0"/>
              </a:rPr>
              <a:t>5.866488	V3	</a:t>
            </a:r>
            <a:endParaRPr lang="en-US" sz="1000"/>
          </a:p>
          <a:p>
            <a:r>
              <a:rPr lang="en-US" sz="1000">
                <a:latin typeface="Arial" charset="0"/>
              </a:rPr>
              <a:t>0.325916	A4	</a:t>
            </a:r>
            <a:endParaRPr lang="en-US" sz="1000"/>
          </a:p>
          <a:p>
            <a:r>
              <a:rPr lang="en-US" sz="1000">
                <a:latin typeface="Arial" charset="0"/>
              </a:rPr>
              <a:t>3.585076	V4	</a:t>
            </a:r>
            <a:endParaRPr lang="en-US" sz="10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98525" y="1108075"/>
            <a:ext cx="2387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Kirchoff:</a:t>
            </a:r>
          </a:p>
          <a:p>
            <a:r>
              <a:rPr lang="en-US" sz="1600"/>
              <a:t>(Left to right currents, 1-5)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2552700"/>
            <a:ext cx="8450262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58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Symbol</vt:lpstr>
      <vt:lpstr>Arial</vt:lpstr>
      <vt:lpstr>Default Design</vt:lpstr>
      <vt:lpstr>Slide 1</vt:lpstr>
      <vt:lpstr>Slide 2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10</cp:revision>
  <dcterms:created xsi:type="dcterms:W3CDTF">2005-11-08T18:24:37Z</dcterms:created>
  <dcterms:modified xsi:type="dcterms:W3CDTF">2016-01-11T16:39:59Z</dcterms:modified>
</cp:coreProperties>
</file>