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73" r:id="rId3"/>
    <p:sldId id="266" r:id="rId4"/>
    <p:sldId id="282" r:id="rId5"/>
    <p:sldId id="281" r:id="rId6"/>
    <p:sldId id="267" r:id="rId7"/>
    <p:sldId id="268" r:id="rId8"/>
    <p:sldId id="274" r:id="rId9"/>
    <p:sldId id="275" r:id="rId10"/>
    <p:sldId id="276" r:id="rId11"/>
    <p:sldId id="277" r:id="rId12"/>
    <p:sldId id="280" r:id="rId13"/>
    <p:sldId id="279" r:id="rId14"/>
    <p:sldId id="278"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45" autoAdjust="0"/>
  </p:normalViewPr>
  <p:slideViewPr>
    <p:cSldViewPr>
      <p:cViewPr varScale="1">
        <p:scale>
          <a:sx n="111" d="100"/>
          <a:sy n="111" d="100"/>
        </p:scale>
        <p:origin x="-1602"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A49EF3-227C-408F-BBE2-F1AD3769DB8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12F345-7CAD-4F14-B495-EF90893525A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50C6C7-7ECB-4548-B137-2BE54E64C0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018BA2-4206-4F69-8009-08C778567EF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8327D9-28A7-4BD7-B2D2-B2A434D0EE6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E91573-2154-478F-AA46-7307DAEF259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633854A-F532-41B4-B7CA-40CC826D489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1D7D18E-B096-4627-B29F-F4D93344EE3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89755D9-8B2A-4D86-B4B2-8AA7AC3C28D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9FBCF5-23A4-4A36-A5CE-72283E92673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F97BAE8-4077-48D3-A533-037488786E5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D22DDEDB-A038-45AC-AA40-1B811286745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11.xml"/><Relationship Id="rId2" Type="http://schemas.openxmlformats.org/officeDocument/2006/relationships/slide" Target="slide7.xml"/><Relationship Id="rId1" Type="http://schemas.openxmlformats.org/officeDocument/2006/relationships/slideLayout" Target="../slideLayouts/slideLayout7.xml"/><Relationship Id="rId6" Type="http://schemas.openxmlformats.org/officeDocument/2006/relationships/slide" Target="slide10.xml"/><Relationship Id="rId5" Type="http://schemas.openxmlformats.org/officeDocument/2006/relationships/slide" Target="slide9.xml"/><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1355725" y="552450"/>
            <a:ext cx="7559675" cy="1554163"/>
          </a:xfrm>
          <a:prstGeom prst="rect">
            <a:avLst/>
          </a:prstGeom>
          <a:noFill/>
          <a:ln w="9525">
            <a:noFill/>
            <a:miter lim="800000"/>
            <a:headEnd/>
            <a:tailEnd/>
          </a:ln>
        </p:spPr>
        <p:txBody>
          <a:bodyPr>
            <a:spAutoFit/>
          </a:bodyPr>
          <a:lstStyle/>
          <a:p>
            <a:r>
              <a:rPr lang="en-US" sz="3200"/>
              <a:t>Alternating Current and RMS</a:t>
            </a:r>
          </a:p>
          <a:p>
            <a:pPr lvl="1">
              <a:buFontTx/>
              <a:buChar char="•"/>
            </a:pPr>
            <a:r>
              <a:rPr lang="en-US" sz="3200"/>
              <a:t>Derivation</a:t>
            </a:r>
          </a:p>
          <a:p>
            <a:pPr lvl="1">
              <a:buFontTx/>
              <a:buChar char="•"/>
            </a:pPr>
            <a:r>
              <a:rPr lang="en-US" sz="3200"/>
              <a:t>Whiteboards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52400" y="247650"/>
            <a:ext cx="8839200" cy="1433513"/>
          </a:xfrm>
          <a:prstGeom prst="rect">
            <a:avLst/>
          </a:prstGeom>
          <a:noFill/>
          <a:ln w="25400">
            <a:noFill/>
            <a:miter lim="800000"/>
            <a:headEnd/>
            <a:tailEnd/>
          </a:ln>
        </p:spPr>
        <p:txBody>
          <a:bodyPr>
            <a:spAutoFit/>
          </a:bodyPr>
          <a:lstStyle/>
          <a:p>
            <a:r>
              <a:rPr lang="en-US" sz="3200"/>
              <a:t>What is the peak voltage if the rms voltage is 12 V?</a:t>
            </a:r>
          </a:p>
          <a:p>
            <a:pPr lvl="3"/>
            <a:r>
              <a:rPr lang="en-US" sz="2800"/>
              <a:t>I</a:t>
            </a:r>
            <a:r>
              <a:rPr lang="en-US" sz="2800" baseline="-25000"/>
              <a:t>rms</a:t>
            </a:r>
            <a:r>
              <a:rPr lang="en-US" sz="2800"/>
              <a:t> = </a:t>
            </a:r>
            <a:r>
              <a:rPr lang="en-US" sz="2800" u="sng"/>
              <a:t> I</a:t>
            </a:r>
            <a:r>
              <a:rPr lang="en-US" sz="2800" baseline="-25000"/>
              <a:t>o	     </a:t>
            </a:r>
            <a:r>
              <a:rPr lang="en-US" sz="2800"/>
              <a:t>V</a:t>
            </a:r>
            <a:r>
              <a:rPr lang="en-US" sz="2800" baseline="-25000"/>
              <a:t>rms</a:t>
            </a:r>
            <a:r>
              <a:rPr lang="en-US" sz="2800"/>
              <a:t> = </a:t>
            </a:r>
            <a:r>
              <a:rPr lang="en-US" sz="2800" u="sng"/>
              <a:t> V</a:t>
            </a:r>
            <a:r>
              <a:rPr lang="en-US" sz="2800" baseline="-25000"/>
              <a:t>o</a:t>
            </a:r>
            <a:endParaRPr lang="en-US" sz="2800"/>
          </a:p>
          <a:p>
            <a:pPr lvl="4"/>
            <a:r>
              <a:rPr lang="en-US" sz="2800"/>
              <a:t>    </a:t>
            </a:r>
            <a:r>
              <a:rPr lang="en-US" sz="2800">
                <a:sym typeface="Symbol" pitchFamily="18" charset="2"/>
              </a:rPr>
              <a:t>2    	     2</a:t>
            </a:r>
            <a:endParaRPr lang="en-US" sz="2800"/>
          </a:p>
        </p:txBody>
      </p:sp>
      <p:sp>
        <p:nvSpPr>
          <p:cNvPr id="10243" name="Text Box 3"/>
          <p:cNvSpPr txBox="1">
            <a:spLocks noChangeArrowheads="1"/>
          </p:cNvSpPr>
          <p:nvPr/>
        </p:nvSpPr>
        <p:spPr bwMode="auto">
          <a:xfrm>
            <a:off x="228600" y="6400800"/>
            <a:ext cx="184150" cy="457200"/>
          </a:xfrm>
          <a:prstGeom prst="rect">
            <a:avLst/>
          </a:prstGeom>
          <a:noFill/>
          <a:ln w="25400">
            <a:noFill/>
            <a:miter lim="800000"/>
            <a:headEnd/>
            <a:tailEnd/>
          </a:ln>
        </p:spPr>
        <p:txBody>
          <a:bodyPr wrap="none">
            <a:spAutoFit/>
          </a:bodyPr>
          <a:lstStyle/>
          <a:p>
            <a:endParaRPr lang="en-US"/>
          </a:p>
        </p:txBody>
      </p:sp>
      <p:sp>
        <p:nvSpPr>
          <p:cNvPr id="10244" name="Text Box 4"/>
          <p:cNvSpPr txBox="1">
            <a:spLocks noChangeArrowheads="1"/>
          </p:cNvSpPr>
          <p:nvPr/>
        </p:nvSpPr>
        <p:spPr bwMode="auto">
          <a:xfrm>
            <a:off x="288925" y="6553200"/>
            <a:ext cx="484188" cy="274638"/>
          </a:xfrm>
          <a:prstGeom prst="rect">
            <a:avLst/>
          </a:prstGeom>
          <a:noFill/>
          <a:ln w="25400">
            <a:noFill/>
            <a:miter lim="800000"/>
            <a:headEnd/>
            <a:tailEnd/>
          </a:ln>
        </p:spPr>
        <p:txBody>
          <a:bodyPr wrap="none">
            <a:spAutoFit/>
          </a:bodyPr>
          <a:lstStyle/>
          <a:p>
            <a:r>
              <a:rPr lang="en-US" sz="1200"/>
              <a:t>17 V</a:t>
            </a:r>
            <a:endParaRPr lang="en-US" sz="1000">
              <a:sym typeface="Symbol" pitchFamily="18" charset="2"/>
            </a:endParaRPr>
          </a:p>
        </p:txBody>
      </p:sp>
      <p:sp>
        <p:nvSpPr>
          <p:cNvPr id="35845" name="Text Box 5"/>
          <p:cNvSpPr txBox="1">
            <a:spLocks noChangeArrowheads="1"/>
          </p:cNvSpPr>
          <p:nvPr/>
        </p:nvSpPr>
        <p:spPr bwMode="auto">
          <a:xfrm>
            <a:off x="990600" y="2465388"/>
            <a:ext cx="3962400" cy="3508375"/>
          </a:xfrm>
          <a:prstGeom prst="rect">
            <a:avLst/>
          </a:prstGeom>
          <a:noFill/>
          <a:ln w="25400">
            <a:noFill/>
            <a:miter lim="800000"/>
            <a:headEnd/>
            <a:tailEnd/>
          </a:ln>
        </p:spPr>
        <p:txBody>
          <a:bodyPr>
            <a:spAutoFit/>
          </a:bodyPr>
          <a:lstStyle/>
          <a:p>
            <a:r>
              <a:rPr lang="en-US" sz="2800"/>
              <a:t>Given:</a:t>
            </a:r>
          </a:p>
          <a:p>
            <a:r>
              <a:rPr lang="en-US" sz="2800"/>
              <a:t>V</a:t>
            </a:r>
            <a:r>
              <a:rPr lang="en-US" sz="2800" baseline="-25000"/>
              <a:t>rms</a:t>
            </a:r>
            <a:r>
              <a:rPr lang="en-US" sz="2800"/>
              <a:t> = </a:t>
            </a:r>
            <a:r>
              <a:rPr lang="en-US" sz="2800" u="sng"/>
              <a:t> V</a:t>
            </a:r>
            <a:r>
              <a:rPr lang="en-US" sz="2800" baseline="-25000"/>
              <a:t>o</a:t>
            </a:r>
            <a:endParaRPr lang="en-US" sz="2800"/>
          </a:p>
          <a:p>
            <a:pPr lvl="1"/>
            <a:r>
              <a:rPr lang="en-US" sz="2800"/>
              <a:t>      </a:t>
            </a:r>
            <a:r>
              <a:rPr lang="en-US" sz="2800">
                <a:sym typeface="Symbol" pitchFamily="18" charset="2"/>
              </a:rPr>
              <a:t>2</a:t>
            </a:r>
            <a:endParaRPr lang="en-US" sz="2800"/>
          </a:p>
          <a:p>
            <a:pPr lvl="1"/>
            <a:endParaRPr lang="en-US" sz="2800">
              <a:sym typeface="Symbol" pitchFamily="18" charset="2"/>
            </a:endParaRPr>
          </a:p>
          <a:p>
            <a:pPr lvl="1"/>
            <a:r>
              <a:rPr lang="en-US" sz="2800"/>
              <a:t>V</a:t>
            </a:r>
            <a:r>
              <a:rPr lang="en-US" sz="2800" baseline="-25000"/>
              <a:t>o</a:t>
            </a:r>
            <a:r>
              <a:rPr lang="en-US" sz="2800">
                <a:sym typeface="Symbol" pitchFamily="18" charset="2"/>
              </a:rPr>
              <a:t> = ??</a:t>
            </a:r>
          </a:p>
          <a:p>
            <a:pPr lvl="1"/>
            <a:r>
              <a:rPr lang="en-US" sz="2800"/>
              <a:t>V</a:t>
            </a:r>
            <a:r>
              <a:rPr lang="en-US" sz="2800" baseline="-25000"/>
              <a:t>rms</a:t>
            </a:r>
            <a:r>
              <a:rPr lang="en-US" sz="2800">
                <a:sym typeface="Symbol" pitchFamily="18" charset="2"/>
              </a:rPr>
              <a:t> = 12 V</a:t>
            </a:r>
          </a:p>
          <a:p>
            <a:endParaRPr lang="en-US" sz="2800"/>
          </a:p>
          <a:p>
            <a:r>
              <a:rPr lang="en-US" sz="2800"/>
              <a:t>V</a:t>
            </a:r>
            <a:r>
              <a:rPr lang="en-US" sz="2800" baseline="-25000"/>
              <a:t>o</a:t>
            </a:r>
            <a:r>
              <a:rPr lang="en-US" sz="2800">
                <a:sym typeface="Symbol" pitchFamily="18" charset="2"/>
              </a:rPr>
              <a:t> =</a:t>
            </a:r>
            <a:r>
              <a:rPr lang="en-US" sz="2800"/>
              <a:t> 16.97 = 17 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5845">
                                            <p:txEl>
                                              <p:pRg st="0" end="0"/>
                                            </p:txEl>
                                          </p:spTgt>
                                        </p:tgtEl>
                                        <p:attrNameLst>
                                          <p:attrName>style.visibility</p:attrName>
                                        </p:attrNameLst>
                                      </p:cBhvr>
                                      <p:to>
                                        <p:strVal val="visible"/>
                                      </p:to>
                                    </p:set>
                                    <p:animEffect transition="in" filter="dissolve">
                                      <p:cBhvr>
                                        <p:cTn id="7" dur="500"/>
                                        <p:tgtEl>
                                          <p:spTgt spid="358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5845">
                                            <p:txEl>
                                              <p:pRg st="1" end="1"/>
                                            </p:txEl>
                                          </p:spTgt>
                                        </p:tgtEl>
                                        <p:attrNameLst>
                                          <p:attrName>style.visibility</p:attrName>
                                        </p:attrNameLst>
                                      </p:cBhvr>
                                      <p:to>
                                        <p:strVal val="visible"/>
                                      </p:to>
                                    </p:set>
                                    <p:animEffect transition="in" filter="dissolve">
                                      <p:cBhvr>
                                        <p:cTn id="12" dur="500"/>
                                        <p:tgtEl>
                                          <p:spTgt spid="35845">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5845">
                                            <p:txEl>
                                              <p:pRg st="2" end="2"/>
                                            </p:txEl>
                                          </p:spTgt>
                                        </p:tgtEl>
                                        <p:attrNameLst>
                                          <p:attrName>style.visibility</p:attrName>
                                        </p:attrNameLst>
                                      </p:cBhvr>
                                      <p:to>
                                        <p:strVal val="visible"/>
                                      </p:to>
                                    </p:set>
                                    <p:animEffect transition="in" filter="dissolve">
                                      <p:cBhvr>
                                        <p:cTn id="15" dur="500"/>
                                        <p:tgtEl>
                                          <p:spTgt spid="35845">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5845">
                                            <p:txEl>
                                              <p:pRg st="4" end="4"/>
                                            </p:txEl>
                                          </p:spTgt>
                                        </p:tgtEl>
                                        <p:attrNameLst>
                                          <p:attrName>style.visibility</p:attrName>
                                        </p:attrNameLst>
                                      </p:cBhvr>
                                      <p:to>
                                        <p:strVal val="visible"/>
                                      </p:to>
                                    </p:set>
                                    <p:animEffect transition="in" filter="dissolve">
                                      <p:cBhvr>
                                        <p:cTn id="18" dur="500"/>
                                        <p:tgtEl>
                                          <p:spTgt spid="35845">
                                            <p:txEl>
                                              <p:pRg st="4" end="4"/>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5845">
                                            <p:txEl>
                                              <p:pRg st="5" end="5"/>
                                            </p:txEl>
                                          </p:spTgt>
                                        </p:tgtEl>
                                        <p:attrNameLst>
                                          <p:attrName>style.visibility</p:attrName>
                                        </p:attrNameLst>
                                      </p:cBhvr>
                                      <p:to>
                                        <p:strVal val="visible"/>
                                      </p:to>
                                    </p:set>
                                    <p:animEffect transition="in" filter="dissolve">
                                      <p:cBhvr>
                                        <p:cTn id="21" dur="500"/>
                                        <p:tgtEl>
                                          <p:spTgt spid="35845">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35845">
                                            <p:txEl>
                                              <p:pRg st="7" end="7"/>
                                            </p:txEl>
                                          </p:spTgt>
                                        </p:tgtEl>
                                        <p:attrNameLst>
                                          <p:attrName>style.visibility</p:attrName>
                                        </p:attrNameLst>
                                      </p:cBhvr>
                                      <p:to>
                                        <p:strVal val="visible"/>
                                      </p:to>
                                    </p:set>
                                    <p:animEffect transition="in" filter="dissolve">
                                      <p:cBhvr>
                                        <p:cTn id="26" dur="500"/>
                                        <p:tgtEl>
                                          <p:spTgt spid="3584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52400" y="247650"/>
            <a:ext cx="8839200" cy="2347913"/>
          </a:xfrm>
          <a:prstGeom prst="rect">
            <a:avLst/>
          </a:prstGeom>
          <a:noFill/>
          <a:ln w="25400">
            <a:noFill/>
            <a:miter lim="800000"/>
            <a:headEnd/>
            <a:tailEnd/>
          </a:ln>
        </p:spPr>
        <p:txBody>
          <a:bodyPr>
            <a:spAutoFit/>
          </a:bodyPr>
          <a:lstStyle/>
          <a:p>
            <a:r>
              <a:rPr lang="en-US" sz="3200"/>
              <a:t>An 60.0 V alternating current is attached to a device that draws 3.5 amps.  What is the power used?</a:t>
            </a:r>
          </a:p>
          <a:p>
            <a:pPr lvl="3"/>
            <a:r>
              <a:rPr lang="en-US" sz="2800"/>
              <a:t>I</a:t>
            </a:r>
            <a:r>
              <a:rPr lang="en-US" sz="2800" baseline="-25000"/>
              <a:t>rms</a:t>
            </a:r>
            <a:r>
              <a:rPr lang="en-US" sz="2800"/>
              <a:t> = </a:t>
            </a:r>
            <a:r>
              <a:rPr lang="en-US" sz="2800" u="sng"/>
              <a:t> I</a:t>
            </a:r>
            <a:r>
              <a:rPr lang="en-US" sz="2800" baseline="-25000"/>
              <a:t>o	     </a:t>
            </a:r>
            <a:r>
              <a:rPr lang="en-US" sz="2800"/>
              <a:t>V</a:t>
            </a:r>
            <a:r>
              <a:rPr lang="en-US" sz="2800" baseline="-25000"/>
              <a:t>rms</a:t>
            </a:r>
            <a:r>
              <a:rPr lang="en-US" sz="2800"/>
              <a:t> = </a:t>
            </a:r>
            <a:r>
              <a:rPr lang="en-US" sz="2800" u="sng"/>
              <a:t> V</a:t>
            </a:r>
            <a:r>
              <a:rPr lang="en-US" sz="2800" baseline="-25000"/>
              <a:t>o</a:t>
            </a:r>
            <a:endParaRPr lang="en-US" sz="2800"/>
          </a:p>
          <a:p>
            <a:pPr lvl="4"/>
            <a:r>
              <a:rPr lang="en-US" sz="2800"/>
              <a:t>    </a:t>
            </a:r>
            <a:r>
              <a:rPr lang="en-US" sz="2800">
                <a:sym typeface="Symbol" pitchFamily="18" charset="2"/>
              </a:rPr>
              <a:t>2    	     2</a:t>
            </a:r>
          </a:p>
          <a:p>
            <a:r>
              <a:rPr lang="en-US" sz="2800"/>
              <a:t>P = IV = V</a:t>
            </a:r>
            <a:r>
              <a:rPr lang="en-US" sz="2800" baseline="30000"/>
              <a:t>2</a:t>
            </a:r>
            <a:r>
              <a:rPr lang="en-US" sz="2800"/>
              <a:t>/R = I</a:t>
            </a:r>
            <a:r>
              <a:rPr lang="en-US" sz="2800" baseline="30000"/>
              <a:t>2</a:t>
            </a:r>
            <a:r>
              <a:rPr lang="en-US" sz="2800"/>
              <a:t>R  (I and V must be rms)</a:t>
            </a:r>
          </a:p>
        </p:txBody>
      </p:sp>
      <p:sp>
        <p:nvSpPr>
          <p:cNvPr id="11267" name="Text Box 3"/>
          <p:cNvSpPr txBox="1">
            <a:spLocks noChangeArrowheads="1"/>
          </p:cNvSpPr>
          <p:nvPr/>
        </p:nvSpPr>
        <p:spPr bwMode="auto">
          <a:xfrm>
            <a:off x="228600" y="6400800"/>
            <a:ext cx="184150" cy="457200"/>
          </a:xfrm>
          <a:prstGeom prst="rect">
            <a:avLst/>
          </a:prstGeom>
          <a:noFill/>
          <a:ln w="25400">
            <a:noFill/>
            <a:miter lim="800000"/>
            <a:headEnd/>
            <a:tailEnd/>
          </a:ln>
        </p:spPr>
        <p:txBody>
          <a:bodyPr wrap="none">
            <a:spAutoFit/>
          </a:bodyPr>
          <a:lstStyle/>
          <a:p>
            <a:endParaRPr lang="en-US"/>
          </a:p>
        </p:txBody>
      </p:sp>
      <p:sp>
        <p:nvSpPr>
          <p:cNvPr id="11268" name="Text Box 4"/>
          <p:cNvSpPr txBox="1">
            <a:spLocks noChangeArrowheads="1"/>
          </p:cNvSpPr>
          <p:nvPr/>
        </p:nvSpPr>
        <p:spPr bwMode="auto">
          <a:xfrm>
            <a:off x="288925" y="6553200"/>
            <a:ext cx="595313" cy="274638"/>
          </a:xfrm>
          <a:prstGeom prst="rect">
            <a:avLst/>
          </a:prstGeom>
          <a:noFill/>
          <a:ln w="25400">
            <a:noFill/>
            <a:miter lim="800000"/>
            <a:headEnd/>
            <a:tailEnd/>
          </a:ln>
        </p:spPr>
        <p:txBody>
          <a:bodyPr wrap="none">
            <a:spAutoFit/>
          </a:bodyPr>
          <a:lstStyle/>
          <a:p>
            <a:r>
              <a:rPr lang="en-US" sz="1200"/>
              <a:t>210 W</a:t>
            </a:r>
            <a:endParaRPr lang="en-US" sz="1000">
              <a:sym typeface="Symbol" pitchFamily="18" charset="2"/>
            </a:endParaRPr>
          </a:p>
        </p:txBody>
      </p:sp>
      <p:sp>
        <p:nvSpPr>
          <p:cNvPr id="36869" name="Text Box 5"/>
          <p:cNvSpPr txBox="1">
            <a:spLocks noChangeArrowheads="1"/>
          </p:cNvSpPr>
          <p:nvPr/>
        </p:nvSpPr>
        <p:spPr bwMode="auto">
          <a:xfrm>
            <a:off x="990600" y="2740025"/>
            <a:ext cx="7162800" cy="3013075"/>
          </a:xfrm>
          <a:prstGeom prst="rect">
            <a:avLst/>
          </a:prstGeom>
          <a:noFill/>
          <a:ln w="25400">
            <a:noFill/>
            <a:miter lim="800000"/>
            <a:headEnd/>
            <a:tailEnd/>
          </a:ln>
        </p:spPr>
        <p:txBody>
          <a:bodyPr>
            <a:spAutoFit/>
          </a:bodyPr>
          <a:lstStyle/>
          <a:p>
            <a:r>
              <a:rPr lang="en-US"/>
              <a:t>Given:</a:t>
            </a:r>
          </a:p>
          <a:p>
            <a:r>
              <a:rPr lang="en-US"/>
              <a:t>V</a:t>
            </a:r>
            <a:r>
              <a:rPr lang="en-US" baseline="-25000"/>
              <a:t>rms</a:t>
            </a:r>
            <a:r>
              <a:rPr lang="en-US"/>
              <a:t> = </a:t>
            </a:r>
            <a:r>
              <a:rPr lang="en-US" u="sng"/>
              <a:t> V</a:t>
            </a:r>
            <a:r>
              <a:rPr lang="en-US" baseline="-25000"/>
              <a:t>o</a:t>
            </a:r>
            <a:endParaRPr lang="en-US"/>
          </a:p>
          <a:p>
            <a:pPr lvl="1"/>
            <a:r>
              <a:rPr lang="en-US"/>
              <a:t>      </a:t>
            </a:r>
            <a:r>
              <a:rPr lang="en-US">
                <a:sym typeface="Symbol" pitchFamily="18" charset="2"/>
              </a:rPr>
              <a:t>2</a:t>
            </a:r>
            <a:endParaRPr lang="en-US"/>
          </a:p>
          <a:p>
            <a:r>
              <a:rPr lang="en-US"/>
              <a:t>P = IV</a:t>
            </a:r>
            <a:endParaRPr lang="en-US">
              <a:sym typeface="Symbol" pitchFamily="18" charset="2"/>
            </a:endParaRPr>
          </a:p>
          <a:p>
            <a:pPr lvl="1"/>
            <a:r>
              <a:rPr lang="en-US"/>
              <a:t>I</a:t>
            </a:r>
            <a:r>
              <a:rPr lang="en-US" baseline="-25000"/>
              <a:t>rms</a:t>
            </a:r>
            <a:r>
              <a:rPr lang="en-US">
                <a:sym typeface="Symbol" pitchFamily="18" charset="2"/>
              </a:rPr>
              <a:t> = 3.5 A (if they don’t say peak…..)</a:t>
            </a:r>
          </a:p>
          <a:p>
            <a:pPr lvl="1"/>
            <a:r>
              <a:rPr lang="en-US"/>
              <a:t>V</a:t>
            </a:r>
            <a:r>
              <a:rPr lang="en-US" baseline="-25000"/>
              <a:t>rms</a:t>
            </a:r>
            <a:r>
              <a:rPr lang="en-US">
                <a:sym typeface="Symbol" pitchFamily="18" charset="2"/>
              </a:rPr>
              <a:t> = 60.0</a:t>
            </a:r>
          </a:p>
          <a:p>
            <a:pPr lvl="1"/>
            <a:r>
              <a:rPr lang="en-US">
                <a:sym typeface="Symbol" pitchFamily="18" charset="2"/>
              </a:rPr>
              <a:t>P = ??</a:t>
            </a:r>
            <a:endParaRPr lang="en-US"/>
          </a:p>
          <a:p>
            <a:r>
              <a:rPr lang="en-US"/>
              <a:t>P = 210 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6869">
                                            <p:txEl>
                                              <p:pRg st="0" end="0"/>
                                            </p:txEl>
                                          </p:spTgt>
                                        </p:tgtEl>
                                        <p:attrNameLst>
                                          <p:attrName>style.visibility</p:attrName>
                                        </p:attrNameLst>
                                      </p:cBhvr>
                                      <p:to>
                                        <p:strVal val="visible"/>
                                      </p:to>
                                    </p:set>
                                    <p:animEffect transition="in" filter="dissolve">
                                      <p:cBhvr>
                                        <p:cTn id="7" dur="500"/>
                                        <p:tgtEl>
                                          <p:spTgt spid="368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6869">
                                            <p:txEl>
                                              <p:pRg st="1" end="1"/>
                                            </p:txEl>
                                          </p:spTgt>
                                        </p:tgtEl>
                                        <p:attrNameLst>
                                          <p:attrName>style.visibility</p:attrName>
                                        </p:attrNameLst>
                                      </p:cBhvr>
                                      <p:to>
                                        <p:strVal val="visible"/>
                                      </p:to>
                                    </p:set>
                                    <p:animEffect transition="in" filter="dissolve">
                                      <p:cBhvr>
                                        <p:cTn id="12" dur="500"/>
                                        <p:tgtEl>
                                          <p:spTgt spid="36869">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6869">
                                            <p:txEl>
                                              <p:pRg st="2" end="2"/>
                                            </p:txEl>
                                          </p:spTgt>
                                        </p:tgtEl>
                                        <p:attrNameLst>
                                          <p:attrName>style.visibility</p:attrName>
                                        </p:attrNameLst>
                                      </p:cBhvr>
                                      <p:to>
                                        <p:strVal val="visible"/>
                                      </p:to>
                                    </p:set>
                                    <p:animEffect transition="in" filter="dissolve">
                                      <p:cBhvr>
                                        <p:cTn id="15" dur="500"/>
                                        <p:tgtEl>
                                          <p:spTgt spid="3686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6869">
                                            <p:txEl>
                                              <p:pRg st="3" end="3"/>
                                            </p:txEl>
                                          </p:spTgt>
                                        </p:tgtEl>
                                        <p:attrNameLst>
                                          <p:attrName>style.visibility</p:attrName>
                                        </p:attrNameLst>
                                      </p:cBhvr>
                                      <p:to>
                                        <p:strVal val="visible"/>
                                      </p:to>
                                    </p:set>
                                    <p:animEffect transition="in" filter="dissolve">
                                      <p:cBhvr>
                                        <p:cTn id="20" dur="500"/>
                                        <p:tgtEl>
                                          <p:spTgt spid="36869">
                                            <p:txEl>
                                              <p:pRg st="3" end="3"/>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36869">
                                            <p:txEl>
                                              <p:pRg st="4" end="4"/>
                                            </p:txEl>
                                          </p:spTgt>
                                        </p:tgtEl>
                                        <p:attrNameLst>
                                          <p:attrName>style.visibility</p:attrName>
                                        </p:attrNameLst>
                                      </p:cBhvr>
                                      <p:to>
                                        <p:strVal val="visible"/>
                                      </p:to>
                                    </p:set>
                                    <p:animEffect transition="in" filter="dissolve">
                                      <p:cBhvr>
                                        <p:cTn id="23" dur="500"/>
                                        <p:tgtEl>
                                          <p:spTgt spid="36869">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6869">
                                            <p:txEl>
                                              <p:pRg st="5" end="5"/>
                                            </p:txEl>
                                          </p:spTgt>
                                        </p:tgtEl>
                                        <p:attrNameLst>
                                          <p:attrName>style.visibility</p:attrName>
                                        </p:attrNameLst>
                                      </p:cBhvr>
                                      <p:to>
                                        <p:strVal val="visible"/>
                                      </p:to>
                                    </p:set>
                                    <p:animEffect transition="in" filter="dissolve">
                                      <p:cBhvr>
                                        <p:cTn id="26" dur="500"/>
                                        <p:tgtEl>
                                          <p:spTgt spid="36869">
                                            <p:txEl>
                                              <p:pRg st="5" end="5"/>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36869">
                                            <p:txEl>
                                              <p:pRg st="6" end="6"/>
                                            </p:txEl>
                                          </p:spTgt>
                                        </p:tgtEl>
                                        <p:attrNameLst>
                                          <p:attrName>style.visibility</p:attrName>
                                        </p:attrNameLst>
                                      </p:cBhvr>
                                      <p:to>
                                        <p:strVal val="visible"/>
                                      </p:to>
                                    </p:set>
                                    <p:animEffect transition="in" filter="dissolve">
                                      <p:cBhvr>
                                        <p:cTn id="29" dur="500"/>
                                        <p:tgtEl>
                                          <p:spTgt spid="36869">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36869">
                                            <p:txEl>
                                              <p:pRg st="7" end="7"/>
                                            </p:txEl>
                                          </p:spTgt>
                                        </p:tgtEl>
                                        <p:attrNameLst>
                                          <p:attrName>style.visibility</p:attrName>
                                        </p:attrNameLst>
                                      </p:cBhvr>
                                      <p:to>
                                        <p:strVal val="visible"/>
                                      </p:to>
                                    </p:set>
                                    <p:animEffect transition="in" filter="dissolve">
                                      <p:cBhvr>
                                        <p:cTn id="34" dur="500"/>
                                        <p:tgtEl>
                                          <p:spTgt spid="3686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52400" y="-92075"/>
            <a:ext cx="8839200" cy="2835275"/>
          </a:xfrm>
          <a:prstGeom prst="rect">
            <a:avLst/>
          </a:prstGeom>
          <a:noFill/>
          <a:ln w="25400">
            <a:noFill/>
            <a:miter lim="800000"/>
            <a:headEnd/>
            <a:tailEnd/>
          </a:ln>
        </p:spPr>
        <p:txBody>
          <a:bodyPr>
            <a:spAutoFit/>
          </a:bodyPr>
          <a:lstStyle/>
          <a:p>
            <a:r>
              <a:rPr lang="en-US" sz="3200"/>
              <a:t>An alternating current with a peak voltage of 18.5 V is connected to a 27.5 ohm resistor.  What power is dissipated?</a:t>
            </a:r>
          </a:p>
          <a:p>
            <a:pPr lvl="3"/>
            <a:r>
              <a:rPr lang="en-US" sz="2800"/>
              <a:t>I</a:t>
            </a:r>
            <a:r>
              <a:rPr lang="en-US" sz="2800" baseline="-25000"/>
              <a:t>rms</a:t>
            </a:r>
            <a:r>
              <a:rPr lang="en-US" sz="2800"/>
              <a:t> = </a:t>
            </a:r>
            <a:r>
              <a:rPr lang="en-US" sz="2800" u="sng"/>
              <a:t> I</a:t>
            </a:r>
            <a:r>
              <a:rPr lang="en-US" sz="2800" baseline="-25000"/>
              <a:t>o	     </a:t>
            </a:r>
            <a:r>
              <a:rPr lang="en-US" sz="2800"/>
              <a:t>V</a:t>
            </a:r>
            <a:r>
              <a:rPr lang="en-US" sz="2800" baseline="-25000"/>
              <a:t>rms</a:t>
            </a:r>
            <a:r>
              <a:rPr lang="en-US" sz="2800"/>
              <a:t> = </a:t>
            </a:r>
            <a:r>
              <a:rPr lang="en-US" sz="2800" u="sng"/>
              <a:t> V</a:t>
            </a:r>
            <a:r>
              <a:rPr lang="en-US" sz="2800" baseline="-25000"/>
              <a:t>o</a:t>
            </a:r>
            <a:endParaRPr lang="en-US" sz="2800"/>
          </a:p>
          <a:p>
            <a:pPr lvl="4"/>
            <a:r>
              <a:rPr lang="en-US" sz="2800"/>
              <a:t>    </a:t>
            </a:r>
            <a:r>
              <a:rPr lang="en-US" sz="2800">
                <a:sym typeface="Symbol" pitchFamily="18" charset="2"/>
              </a:rPr>
              <a:t>2    	     2</a:t>
            </a:r>
          </a:p>
          <a:p>
            <a:r>
              <a:rPr lang="en-US" sz="2800"/>
              <a:t>P = IV = V</a:t>
            </a:r>
            <a:r>
              <a:rPr lang="en-US" sz="2800" baseline="30000"/>
              <a:t>2</a:t>
            </a:r>
            <a:r>
              <a:rPr lang="en-US" sz="2800"/>
              <a:t>/R = I</a:t>
            </a:r>
            <a:r>
              <a:rPr lang="en-US" sz="2800" baseline="30000"/>
              <a:t>2</a:t>
            </a:r>
            <a:r>
              <a:rPr lang="en-US" sz="2800"/>
              <a:t>R  (I and V must be rms)</a:t>
            </a:r>
          </a:p>
        </p:txBody>
      </p:sp>
      <p:sp>
        <p:nvSpPr>
          <p:cNvPr id="12291" name="Text Box 3"/>
          <p:cNvSpPr txBox="1">
            <a:spLocks noChangeArrowheads="1"/>
          </p:cNvSpPr>
          <p:nvPr/>
        </p:nvSpPr>
        <p:spPr bwMode="auto">
          <a:xfrm>
            <a:off x="228600" y="6400800"/>
            <a:ext cx="184150" cy="457200"/>
          </a:xfrm>
          <a:prstGeom prst="rect">
            <a:avLst/>
          </a:prstGeom>
          <a:noFill/>
          <a:ln w="25400">
            <a:noFill/>
            <a:miter lim="800000"/>
            <a:headEnd/>
            <a:tailEnd/>
          </a:ln>
        </p:spPr>
        <p:txBody>
          <a:bodyPr wrap="none">
            <a:spAutoFit/>
          </a:bodyPr>
          <a:lstStyle/>
          <a:p>
            <a:endParaRPr lang="en-US"/>
          </a:p>
        </p:txBody>
      </p:sp>
      <p:sp>
        <p:nvSpPr>
          <p:cNvPr id="12292" name="Text Box 4"/>
          <p:cNvSpPr txBox="1">
            <a:spLocks noChangeArrowheads="1"/>
          </p:cNvSpPr>
          <p:nvPr/>
        </p:nvSpPr>
        <p:spPr bwMode="auto">
          <a:xfrm>
            <a:off x="288925" y="6553200"/>
            <a:ext cx="633413" cy="274638"/>
          </a:xfrm>
          <a:prstGeom prst="rect">
            <a:avLst/>
          </a:prstGeom>
          <a:noFill/>
          <a:ln w="25400">
            <a:noFill/>
            <a:miter lim="800000"/>
            <a:headEnd/>
            <a:tailEnd/>
          </a:ln>
        </p:spPr>
        <p:txBody>
          <a:bodyPr wrap="none">
            <a:spAutoFit/>
          </a:bodyPr>
          <a:lstStyle/>
          <a:p>
            <a:r>
              <a:rPr lang="en-US" sz="1200"/>
              <a:t>6.22 W</a:t>
            </a:r>
            <a:endParaRPr lang="en-US" sz="1000">
              <a:sym typeface="Symbol" pitchFamily="18" charset="2"/>
            </a:endParaRPr>
          </a:p>
        </p:txBody>
      </p:sp>
      <p:sp>
        <p:nvSpPr>
          <p:cNvPr id="39941" name="Text Box 5"/>
          <p:cNvSpPr txBox="1">
            <a:spLocks noChangeArrowheads="1"/>
          </p:cNvSpPr>
          <p:nvPr/>
        </p:nvSpPr>
        <p:spPr bwMode="auto">
          <a:xfrm>
            <a:off x="990600" y="2740025"/>
            <a:ext cx="7162800" cy="3378200"/>
          </a:xfrm>
          <a:prstGeom prst="rect">
            <a:avLst/>
          </a:prstGeom>
          <a:noFill/>
          <a:ln w="25400">
            <a:noFill/>
            <a:miter lim="800000"/>
            <a:headEnd/>
            <a:tailEnd/>
          </a:ln>
        </p:spPr>
        <p:txBody>
          <a:bodyPr>
            <a:spAutoFit/>
          </a:bodyPr>
          <a:lstStyle/>
          <a:p>
            <a:r>
              <a:rPr lang="en-US"/>
              <a:t>Given:</a:t>
            </a:r>
          </a:p>
          <a:p>
            <a:r>
              <a:rPr lang="en-US"/>
              <a:t>V</a:t>
            </a:r>
            <a:r>
              <a:rPr lang="en-US" baseline="-25000"/>
              <a:t>rms</a:t>
            </a:r>
            <a:r>
              <a:rPr lang="en-US"/>
              <a:t> = </a:t>
            </a:r>
            <a:r>
              <a:rPr lang="en-US" u="sng"/>
              <a:t> V</a:t>
            </a:r>
            <a:r>
              <a:rPr lang="en-US" baseline="-25000"/>
              <a:t>o</a:t>
            </a:r>
            <a:endParaRPr lang="en-US"/>
          </a:p>
          <a:p>
            <a:pPr lvl="1"/>
            <a:r>
              <a:rPr lang="en-US"/>
              <a:t>      </a:t>
            </a:r>
            <a:r>
              <a:rPr lang="en-US">
                <a:sym typeface="Symbol" pitchFamily="18" charset="2"/>
              </a:rPr>
              <a:t>2</a:t>
            </a:r>
            <a:endParaRPr lang="en-US"/>
          </a:p>
          <a:p>
            <a:r>
              <a:rPr lang="en-US"/>
              <a:t>P = V</a:t>
            </a:r>
            <a:r>
              <a:rPr lang="en-US" baseline="30000"/>
              <a:t>2</a:t>
            </a:r>
            <a:r>
              <a:rPr lang="en-US"/>
              <a:t>/R</a:t>
            </a:r>
            <a:endParaRPr lang="en-US">
              <a:sym typeface="Symbol" pitchFamily="18" charset="2"/>
            </a:endParaRPr>
          </a:p>
          <a:p>
            <a:pPr lvl="1"/>
            <a:r>
              <a:rPr lang="en-US"/>
              <a:t>V</a:t>
            </a:r>
            <a:r>
              <a:rPr lang="en-US" baseline="-25000"/>
              <a:t>o</a:t>
            </a:r>
            <a:r>
              <a:rPr lang="en-US">
                <a:sym typeface="Symbol" pitchFamily="18" charset="2"/>
              </a:rPr>
              <a:t> = 18.5</a:t>
            </a:r>
          </a:p>
          <a:p>
            <a:pPr lvl="1"/>
            <a:r>
              <a:rPr lang="en-US"/>
              <a:t>V</a:t>
            </a:r>
            <a:r>
              <a:rPr lang="en-US" baseline="-25000"/>
              <a:t>rms</a:t>
            </a:r>
            <a:r>
              <a:rPr lang="en-US">
                <a:sym typeface="Symbol" pitchFamily="18" charset="2"/>
              </a:rPr>
              <a:t> = ??</a:t>
            </a:r>
          </a:p>
          <a:p>
            <a:pPr lvl="1"/>
            <a:r>
              <a:rPr lang="en-US">
                <a:sym typeface="Symbol" pitchFamily="18" charset="2"/>
              </a:rPr>
              <a:t>R = 27.5 ohms</a:t>
            </a:r>
          </a:p>
          <a:p>
            <a:pPr lvl="1"/>
            <a:r>
              <a:rPr lang="en-US">
                <a:sym typeface="Symbol" pitchFamily="18" charset="2"/>
              </a:rPr>
              <a:t>P = ??</a:t>
            </a:r>
            <a:endParaRPr lang="en-US"/>
          </a:p>
          <a:p>
            <a:r>
              <a:rPr lang="en-US"/>
              <a:t>V</a:t>
            </a:r>
            <a:r>
              <a:rPr lang="en-US" baseline="-25000"/>
              <a:t>rms</a:t>
            </a:r>
            <a:r>
              <a:rPr lang="en-US">
                <a:sym typeface="Symbol" pitchFamily="18" charset="2"/>
              </a:rPr>
              <a:t> =</a:t>
            </a:r>
            <a:r>
              <a:rPr lang="en-US"/>
              <a:t> 13.08 V, P = 6.223 = 6.22 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941">
                                            <p:txEl>
                                              <p:pRg st="0" end="0"/>
                                            </p:txEl>
                                          </p:spTgt>
                                        </p:tgtEl>
                                        <p:attrNameLst>
                                          <p:attrName>style.visibility</p:attrName>
                                        </p:attrNameLst>
                                      </p:cBhvr>
                                      <p:to>
                                        <p:strVal val="visible"/>
                                      </p:to>
                                    </p:set>
                                    <p:animEffect transition="in" filter="dissolve">
                                      <p:cBhvr>
                                        <p:cTn id="7" dur="500"/>
                                        <p:tgtEl>
                                          <p:spTgt spid="399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9941">
                                            <p:txEl>
                                              <p:pRg st="1" end="1"/>
                                            </p:txEl>
                                          </p:spTgt>
                                        </p:tgtEl>
                                        <p:attrNameLst>
                                          <p:attrName>style.visibility</p:attrName>
                                        </p:attrNameLst>
                                      </p:cBhvr>
                                      <p:to>
                                        <p:strVal val="visible"/>
                                      </p:to>
                                    </p:set>
                                    <p:animEffect transition="in" filter="dissolve">
                                      <p:cBhvr>
                                        <p:cTn id="12" dur="500"/>
                                        <p:tgtEl>
                                          <p:spTgt spid="39941">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9941">
                                            <p:txEl>
                                              <p:pRg st="2" end="2"/>
                                            </p:txEl>
                                          </p:spTgt>
                                        </p:tgtEl>
                                        <p:attrNameLst>
                                          <p:attrName>style.visibility</p:attrName>
                                        </p:attrNameLst>
                                      </p:cBhvr>
                                      <p:to>
                                        <p:strVal val="visible"/>
                                      </p:to>
                                    </p:set>
                                    <p:animEffect transition="in" filter="dissolve">
                                      <p:cBhvr>
                                        <p:cTn id="15" dur="500"/>
                                        <p:tgtEl>
                                          <p:spTgt spid="3994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9941">
                                            <p:txEl>
                                              <p:pRg st="3" end="3"/>
                                            </p:txEl>
                                          </p:spTgt>
                                        </p:tgtEl>
                                        <p:attrNameLst>
                                          <p:attrName>style.visibility</p:attrName>
                                        </p:attrNameLst>
                                      </p:cBhvr>
                                      <p:to>
                                        <p:strVal val="visible"/>
                                      </p:to>
                                    </p:set>
                                    <p:animEffect transition="in" filter="dissolve">
                                      <p:cBhvr>
                                        <p:cTn id="20" dur="500"/>
                                        <p:tgtEl>
                                          <p:spTgt spid="39941">
                                            <p:txEl>
                                              <p:pRg st="3" end="3"/>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39941">
                                            <p:txEl>
                                              <p:pRg st="4" end="4"/>
                                            </p:txEl>
                                          </p:spTgt>
                                        </p:tgtEl>
                                        <p:attrNameLst>
                                          <p:attrName>style.visibility</p:attrName>
                                        </p:attrNameLst>
                                      </p:cBhvr>
                                      <p:to>
                                        <p:strVal val="visible"/>
                                      </p:to>
                                    </p:set>
                                    <p:animEffect transition="in" filter="dissolve">
                                      <p:cBhvr>
                                        <p:cTn id="23" dur="500"/>
                                        <p:tgtEl>
                                          <p:spTgt spid="39941">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9941">
                                            <p:txEl>
                                              <p:pRg st="5" end="5"/>
                                            </p:txEl>
                                          </p:spTgt>
                                        </p:tgtEl>
                                        <p:attrNameLst>
                                          <p:attrName>style.visibility</p:attrName>
                                        </p:attrNameLst>
                                      </p:cBhvr>
                                      <p:to>
                                        <p:strVal val="visible"/>
                                      </p:to>
                                    </p:set>
                                    <p:animEffect transition="in" filter="dissolve">
                                      <p:cBhvr>
                                        <p:cTn id="26" dur="500"/>
                                        <p:tgtEl>
                                          <p:spTgt spid="39941">
                                            <p:txEl>
                                              <p:pRg st="5" end="5"/>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39941">
                                            <p:txEl>
                                              <p:pRg st="6" end="6"/>
                                            </p:txEl>
                                          </p:spTgt>
                                        </p:tgtEl>
                                        <p:attrNameLst>
                                          <p:attrName>style.visibility</p:attrName>
                                        </p:attrNameLst>
                                      </p:cBhvr>
                                      <p:to>
                                        <p:strVal val="visible"/>
                                      </p:to>
                                    </p:set>
                                    <p:animEffect transition="in" filter="dissolve">
                                      <p:cBhvr>
                                        <p:cTn id="29" dur="500"/>
                                        <p:tgtEl>
                                          <p:spTgt spid="39941">
                                            <p:txEl>
                                              <p:pRg st="6" end="6"/>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39941">
                                            <p:txEl>
                                              <p:pRg st="7" end="7"/>
                                            </p:txEl>
                                          </p:spTgt>
                                        </p:tgtEl>
                                        <p:attrNameLst>
                                          <p:attrName>style.visibility</p:attrName>
                                        </p:attrNameLst>
                                      </p:cBhvr>
                                      <p:to>
                                        <p:strVal val="visible"/>
                                      </p:to>
                                    </p:set>
                                    <p:animEffect transition="in" filter="dissolve">
                                      <p:cBhvr>
                                        <p:cTn id="32" dur="500"/>
                                        <p:tgtEl>
                                          <p:spTgt spid="39941">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9941">
                                            <p:txEl>
                                              <p:pRg st="8" end="8"/>
                                            </p:txEl>
                                          </p:spTgt>
                                        </p:tgtEl>
                                        <p:attrNameLst>
                                          <p:attrName>style.visibility</p:attrName>
                                        </p:attrNameLst>
                                      </p:cBhvr>
                                      <p:to>
                                        <p:strVal val="visible"/>
                                      </p:to>
                                    </p:set>
                                    <p:animEffect transition="in" filter="dissolve">
                                      <p:cBhvr>
                                        <p:cTn id="37" dur="500"/>
                                        <p:tgtEl>
                                          <p:spTgt spid="3994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52400" y="247650"/>
            <a:ext cx="8839200" cy="2592388"/>
          </a:xfrm>
          <a:prstGeom prst="rect">
            <a:avLst/>
          </a:prstGeom>
          <a:noFill/>
          <a:ln w="25400">
            <a:noFill/>
            <a:miter lim="800000"/>
            <a:headEnd/>
            <a:tailEnd/>
          </a:ln>
        </p:spPr>
        <p:txBody>
          <a:bodyPr>
            <a:spAutoFit/>
          </a:bodyPr>
          <a:lstStyle/>
          <a:p>
            <a:r>
              <a:rPr lang="en-US" sz="2800"/>
              <a:t>A 40. Watt light is connected to a 120 Volt source.  What is the peak current through the light bulb, its resistance, and what is the peak power that it dissipates?</a:t>
            </a:r>
          </a:p>
          <a:p>
            <a:pPr lvl="3"/>
            <a:r>
              <a:rPr lang="en-US" sz="2800"/>
              <a:t>I</a:t>
            </a:r>
            <a:r>
              <a:rPr lang="en-US" sz="2800" baseline="-25000"/>
              <a:t>rms</a:t>
            </a:r>
            <a:r>
              <a:rPr lang="en-US" sz="2800"/>
              <a:t> = </a:t>
            </a:r>
            <a:r>
              <a:rPr lang="en-US" sz="2800" u="sng"/>
              <a:t> I</a:t>
            </a:r>
            <a:r>
              <a:rPr lang="en-US" sz="2800" baseline="-25000"/>
              <a:t>o	     </a:t>
            </a:r>
            <a:r>
              <a:rPr lang="en-US" sz="2800"/>
              <a:t>V</a:t>
            </a:r>
            <a:r>
              <a:rPr lang="en-US" sz="2800" baseline="-25000"/>
              <a:t>rms</a:t>
            </a:r>
            <a:r>
              <a:rPr lang="en-US" sz="2800"/>
              <a:t> = </a:t>
            </a:r>
            <a:r>
              <a:rPr lang="en-US" sz="2800" u="sng"/>
              <a:t> V</a:t>
            </a:r>
            <a:r>
              <a:rPr lang="en-US" sz="2800" baseline="-25000"/>
              <a:t>o</a:t>
            </a:r>
            <a:endParaRPr lang="en-US" sz="2800"/>
          </a:p>
          <a:p>
            <a:pPr lvl="4"/>
            <a:r>
              <a:rPr lang="en-US" sz="2800"/>
              <a:t>    </a:t>
            </a:r>
            <a:r>
              <a:rPr lang="en-US" sz="2800">
                <a:sym typeface="Symbol" pitchFamily="18" charset="2"/>
              </a:rPr>
              <a:t>2    	     2</a:t>
            </a:r>
          </a:p>
          <a:p>
            <a:r>
              <a:rPr lang="en-US"/>
              <a:t>P = IV = V</a:t>
            </a:r>
            <a:r>
              <a:rPr lang="en-US" baseline="30000"/>
              <a:t>2</a:t>
            </a:r>
            <a:r>
              <a:rPr lang="en-US"/>
              <a:t>/R = I</a:t>
            </a:r>
            <a:r>
              <a:rPr lang="en-US" baseline="30000"/>
              <a:t>2</a:t>
            </a:r>
            <a:r>
              <a:rPr lang="en-US"/>
              <a:t>R  (I and V must be rms)</a:t>
            </a:r>
          </a:p>
        </p:txBody>
      </p:sp>
      <p:sp>
        <p:nvSpPr>
          <p:cNvPr id="13315" name="Text Box 3"/>
          <p:cNvSpPr txBox="1">
            <a:spLocks noChangeArrowheads="1"/>
          </p:cNvSpPr>
          <p:nvPr/>
        </p:nvSpPr>
        <p:spPr bwMode="auto">
          <a:xfrm>
            <a:off x="228600" y="6400800"/>
            <a:ext cx="184150" cy="457200"/>
          </a:xfrm>
          <a:prstGeom prst="rect">
            <a:avLst/>
          </a:prstGeom>
          <a:noFill/>
          <a:ln w="25400">
            <a:noFill/>
            <a:miter lim="800000"/>
            <a:headEnd/>
            <a:tailEnd/>
          </a:ln>
        </p:spPr>
        <p:txBody>
          <a:bodyPr wrap="none">
            <a:spAutoFit/>
          </a:bodyPr>
          <a:lstStyle/>
          <a:p>
            <a:endParaRPr lang="en-US"/>
          </a:p>
        </p:txBody>
      </p:sp>
      <p:sp>
        <p:nvSpPr>
          <p:cNvPr id="13316" name="Text Box 4"/>
          <p:cNvSpPr txBox="1">
            <a:spLocks noChangeArrowheads="1"/>
          </p:cNvSpPr>
          <p:nvPr/>
        </p:nvSpPr>
        <p:spPr bwMode="auto">
          <a:xfrm>
            <a:off x="288925" y="6553200"/>
            <a:ext cx="1725152" cy="276999"/>
          </a:xfrm>
          <a:prstGeom prst="rect">
            <a:avLst/>
          </a:prstGeom>
          <a:noFill/>
          <a:ln w="25400">
            <a:noFill/>
            <a:miter lim="800000"/>
            <a:headEnd/>
            <a:tailEnd/>
          </a:ln>
        </p:spPr>
        <p:txBody>
          <a:bodyPr wrap="none">
            <a:spAutoFit/>
          </a:bodyPr>
          <a:lstStyle/>
          <a:p>
            <a:r>
              <a:rPr lang="en-US" sz="1200" dirty="0" smtClean="0"/>
              <a:t>0.47 </a:t>
            </a:r>
            <a:r>
              <a:rPr lang="en-US" sz="1200" dirty="0"/>
              <a:t>A, 360 ohms, 80. W</a:t>
            </a:r>
            <a:endParaRPr lang="en-US" sz="1000" dirty="0">
              <a:sym typeface="Symbol" pitchFamily="18" charset="2"/>
            </a:endParaRPr>
          </a:p>
        </p:txBody>
      </p:sp>
      <p:sp>
        <p:nvSpPr>
          <p:cNvPr id="38917" name="Text Box 5"/>
          <p:cNvSpPr txBox="1">
            <a:spLocks noChangeArrowheads="1"/>
          </p:cNvSpPr>
          <p:nvPr/>
        </p:nvSpPr>
        <p:spPr bwMode="auto">
          <a:xfrm>
            <a:off x="990600" y="2740025"/>
            <a:ext cx="7162800" cy="3743325"/>
          </a:xfrm>
          <a:prstGeom prst="rect">
            <a:avLst/>
          </a:prstGeom>
          <a:noFill/>
          <a:ln w="25400">
            <a:noFill/>
            <a:miter lim="800000"/>
            <a:headEnd/>
            <a:tailEnd/>
          </a:ln>
        </p:spPr>
        <p:txBody>
          <a:bodyPr>
            <a:spAutoFit/>
          </a:bodyPr>
          <a:lstStyle/>
          <a:p>
            <a:r>
              <a:rPr lang="en-US"/>
              <a:t>Given:</a:t>
            </a:r>
          </a:p>
          <a:p>
            <a:pPr lvl="3"/>
            <a:r>
              <a:rPr lang="en-US"/>
              <a:t>I</a:t>
            </a:r>
            <a:r>
              <a:rPr lang="en-US" baseline="-25000"/>
              <a:t>rms</a:t>
            </a:r>
            <a:r>
              <a:rPr lang="en-US"/>
              <a:t> = </a:t>
            </a:r>
            <a:r>
              <a:rPr lang="en-US" u="sng"/>
              <a:t> I</a:t>
            </a:r>
            <a:r>
              <a:rPr lang="en-US" baseline="-25000"/>
              <a:t>o	     </a:t>
            </a:r>
            <a:r>
              <a:rPr lang="en-US"/>
              <a:t>V</a:t>
            </a:r>
            <a:r>
              <a:rPr lang="en-US" baseline="-25000"/>
              <a:t>rms</a:t>
            </a:r>
            <a:r>
              <a:rPr lang="en-US"/>
              <a:t> = </a:t>
            </a:r>
            <a:r>
              <a:rPr lang="en-US" u="sng"/>
              <a:t> V</a:t>
            </a:r>
            <a:r>
              <a:rPr lang="en-US" baseline="-25000"/>
              <a:t>o</a:t>
            </a:r>
            <a:endParaRPr lang="en-US"/>
          </a:p>
          <a:p>
            <a:pPr lvl="4"/>
            <a:r>
              <a:rPr lang="en-US"/>
              <a:t>   </a:t>
            </a:r>
            <a:r>
              <a:rPr lang="en-US">
                <a:sym typeface="Symbol" pitchFamily="18" charset="2"/>
              </a:rPr>
              <a:t>2    	              2</a:t>
            </a:r>
          </a:p>
          <a:p>
            <a:r>
              <a:rPr lang="en-US"/>
              <a:t>P = V</a:t>
            </a:r>
            <a:r>
              <a:rPr lang="en-US" baseline="30000"/>
              <a:t>2</a:t>
            </a:r>
            <a:r>
              <a:rPr lang="en-US"/>
              <a:t>/R</a:t>
            </a:r>
            <a:endParaRPr lang="en-US">
              <a:sym typeface="Symbol" pitchFamily="18" charset="2"/>
            </a:endParaRPr>
          </a:p>
          <a:p>
            <a:pPr lvl="1"/>
            <a:r>
              <a:rPr lang="en-US"/>
              <a:t>I</a:t>
            </a:r>
            <a:r>
              <a:rPr lang="en-US" baseline="-25000"/>
              <a:t>o</a:t>
            </a:r>
            <a:r>
              <a:rPr lang="en-US">
                <a:sym typeface="Symbol" pitchFamily="18" charset="2"/>
              </a:rPr>
              <a:t> = ??</a:t>
            </a:r>
          </a:p>
          <a:p>
            <a:pPr lvl="1"/>
            <a:r>
              <a:rPr lang="en-US"/>
              <a:t>V</a:t>
            </a:r>
            <a:r>
              <a:rPr lang="en-US" baseline="-25000"/>
              <a:t>rms</a:t>
            </a:r>
            <a:r>
              <a:rPr lang="en-US">
                <a:sym typeface="Symbol" pitchFamily="18" charset="2"/>
              </a:rPr>
              <a:t> = 120 V</a:t>
            </a:r>
          </a:p>
          <a:p>
            <a:pPr lvl="1"/>
            <a:r>
              <a:rPr lang="en-US">
                <a:sym typeface="Symbol" pitchFamily="18" charset="2"/>
              </a:rPr>
              <a:t>R = ??</a:t>
            </a:r>
          </a:p>
          <a:p>
            <a:pPr lvl="1"/>
            <a:r>
              <a:rPr lang="en-US">
                <a:sym typeface="Symbol" pitchFamily="18" charset="2"/>
              </a:rPr>
              <a:t>P = 40. W</a:t>
            </a:r>
          </a:p>
          <a:p>
            <a:pPr lvl="1"/>
            <a:r>
              <a:rPr lang="en-US"/>
              <a:t>P</a:t>
            </a:r>
            <a:r>
              <a:rPr lang="en-US" baseline="-25000"/>
              <a:t>o</a:t>
            </a:r>
            <a:r>
              <a:rPr lang="en-US">
                <a:sym typeface="Symbol" pitchFamily="18" charset="2"/>
              </a:rPr>
              <a:t> = ??</a:t>
            </a:r>
            <a:endParaRPr lang="en-US"/>
          </a:p>
          <a:p>
            <a:r>
              <a:rPr lang="en-US"/>
              <a:t>I</a:t>
            </a:r>
            <a:r>
              <a:rPr lang="en-US" baseline="-25000"/>
              <a:t>rms</a:t>
            </a:r>
            <a:r>
              <a:rPr lang="en-US">
                <a:sym typeface="Symbol" pitchFamily="18" charset="2"/>
              </a:rPr>
              <a:t> =</a:t>
            </a:r>
            <a:r>
              <a:rPr lang="en-US"/>
              <a:t> .333 A, I</a:t>
            </a:r>
            <a:r>
              <a:rPr lang="en-US" baseline="-25000"/>
              <a:t>o</a:t>
            </a:r>
            <a:r>
              <a:rPr lang="en-US">
                <a:sym typeface="Symbol" pitchFamily="18" charset="2"/>
              </a:rPr>
              <a:t> = .4714 A, R = 360 ohms, </a:t>
            </a:r>
            <a:r>
              <a:rPr lang="en-US"/>
              <a:t>P</a:t>
            </a:r>
            <a:r>
              <a:rPr lang="en-US" baseline="-25000"/>
              <a:t>o</a:t>
            </a:r>
            <a:r>
              <a:rPr lang="en-US">
                <a:sym typeface="Symbol" pitchFamily="18" charset="2"/>
              </a:rPr>
              <a:t> = 80. 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8917">
                                            <p:txEl>
                                              <p:pRg st="0" end="0"/>
                                            </p:txEl>
                                          </p:spTgt>
                                        </p:tgtEl>
                                        <p:attrNameLst>
                                          <p:attrName>style.visibility</p:attrName>
                                        </p:attrNameLst>
                                      </p:cBhvr>
                                      <p:to>
                                        <p:strVal val="visible"/>
                                      </p:to>
                                    </p:set>
                                    <p:animEffect transition="in" filter="dissolve">
                                      <p:cBhvr>
                                        <p:cTn id="7" dur="500"/>
                                        <p:tgtEl>
                                          <p:spTgt spid="3891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8917">
                                            <p:txEl>
                                              <p:pRg st="1" end="1"/>
                                            </p:txEl>
                                          </p:spTgt>
                                        </p:tgtEl>
                                        <p:attrNameLst>
                                          <p:attrName>style.visibility</p:attrName>
                                        </p:attrNameLst>
                                      </p:cBhvr>
                                      <p:to>
                                        <p:strVal val="visible"/>
                                      </p:to>
                                    </p:set>
                                    <p:animEffect transition="in" filter="dissolve">
                                      <p:cBhvr>
                                        <p:cTn id="10" dur="500"/>
                                        <p:tgtEl>
                                          <p:spTgt spid="38917">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8917">
                                            <p:txEl>
                                              <p:pRg st="2" end="2"/>
                                            </p:txEl>
                                          </p:spTgt>
                                        </p:tgtEl>
                                        <p:attrNameLst>
                                          <p:attrName>style.visibility</p:attrName>
                                        </p:attrNameLst>
                                      </p:cBhvr>
                                      <p:to>
                                        <p:strVal val="visible"/>
                                      </p:to>
                                    </p:set>
                                    <p:animEffect transition="in" filter="dissolve">
                                      <p:cBhvr>
                                        <p:cTn id="13" dur="500"/>
                                        <p:tgtEl>
                                          <p:spTgt spid="3891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8917">
                                            <p:txEl>
                                              <p:pRg st="3" end="3"/>
                                            </p:txEl>
                                          </p:spTgt>
                                        </p:tgtEl>
                                        <p:attrNameLst>
                                          <p:attrName>style.visibility</p:attrName>
                                        </p:attrNameLst>
                                      </p:cBhvr>
                                      <p:to>
                                        <p:strVal val="visible"/>
                                      </p:to>
                                    </p:set>
                                    <p:animEffect transition="in" filter="dissolve">
                                      <p:cBhvr>
                                        <p:cTn id="18" dur="500"/>
                                        <p:tgtEl>
                                          <p:spTgt spid="38917">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8917">
                                            <p:txEl>
                                              <p:pRg st="4" end="4"/>
                                            </p:txEl>
                                          </p:spTgt>
                                        </p:tgtEl>
                                        <p:attrNameLst>
                                          <p:attrName>style.visibility</p:attrName>
                                        </p:attrNameLst>
                                      </p:cBhvr>
                                      <p:to>
                                        <p:strVal val="visible"/>
                                      </p:to>
                                    </p:set>
                                    <p:animEffect transition="in" filter="dissolve">
                                      <p:cBhvr>
                                        <p:cTn id="21" dur="500"/>
                                        <p:tgtEl>
                                          <p:spTgt spid="38917">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8917">
                                            <p:txEl>
                                              <p:pRg st="5" end="5"/>
                                            </p:txEl>
                                          </p:spTgt>
                                        </p:tgtEl>
                                        <p:attrNameLst>
                                          <p:attrName>style.visibility</p:attrName>
                                        </p:attrNameLst>
                                      </p:cBhvr>
                                      <p:to>
                                        <p:strVal val="visible"/>
                                      </p:to>
                                    </p:set>
                                    <p:animEffect transition="in" filter="dissolve">
                                      <p:cBhvr>
                                        <p:cTn id="24" dur="500"/>
                                        <p:tgtEl>
                                          <p:spTgt spid="38917">
                                            <p:txEl>
                                              <p:pRg st="5" end="5"/>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38917">
                                            <p:txEl>
                                              <p:pRg st="6" end="6"/>
                                            </p:txEl>
                                          </p:spTgt>
                                        </p:tgtEl>
                                        <p:attrNameLst>
                                          <p:attrName>style.visibility</p:attrName>
                                        </p:attrNameLst>
                                      </p:cBhvr>
                                      <p:to>
                                        <p:strVal val="visible"/>
                                      </p:to>
                                    </p:set>
                                    <p:animEffect transition="in" filter="dissolve">
                                      <p:cBhvr>
                                        <p:cTn id="27" dur="500"/>
                                        <p:tgtEl>
                                          <p:spTgt spid="38917">
                                            <p:txEl>
                                              <p:pRg st="6" end="6"/>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38917">
                                            <p:txEl>
                                              <p:pRg st="7" end="7"/>
                                            </p:txEl>
                                          </p:spTgt>
                                        </p:tgtEl>
                                        <p:attrNameLst>
                                          <p:attrName>style.visibility</p:attrName>
                                        </p:attrNameLst>
                                      </p:cBhvr>
                                      <p:to>
                                        <p:strVal val="visible"/>
                                      </p:to>
                                    </p:set>
                                    <p:animEffect transition="in" filter="dissolve">
                                      <p:cBhvr>
                                        <p:cTn id="30" dur="500"/>
                                        <p:tgtEl>
                                          <p:spTgt spid="38917">
                                            <p:txEl>
                                              <p:pRg st="7" end="7"/>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38917">
                                            <p:txEl>
                                              <p:pRg st="8" end="8"/>
                                            </p:txEl>
                                          </p:spTgt>
                                        </p:tgtEl>
                                        <p:attrNameLst>
                                          <p:attrName>style.visibility</p:attrName>
                                        </p:attrNameLst>
                                      </p:cBhvr>
                                      <p:to>
                                        <p:strVal val="visible"/>
                                      </p:to>
                                    </p:set>
                                    <p:animEffect transition="in" filter="dissolve">
                                      <p:cBhvr>
                                        <p:cTn id="33" dur="500"/>
                                        <p:tgtEl>
                                          <p:spTgt spid="38917">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38917">
                                            <p:txEl>
                                              <p:pRg st="9" end="9"/>
                                            </p:txEl>
                                          </p:spTgt>
                                        </p:tgtEl>
                                        <p:attrNameLst>
                                          <p:attrName>style.visibility</p:attrName>
                                        </p:attrNameLst>
                                      </p:cBhvr>
                                      <p:to>
                                        <p:strVal val="visible"/>
                                      </p:to>
                                    </p:set>
                                    <p:animEffect transition="in" filter="dissolve">
                                      <p:cBhvr>
                                        <p:cTn id="38" dur="500"/>
                                        <p:tgtEl>
                                          <p:spTgt spid="3891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52400" y="-76200"/>
            <a:ext cx="8839200" cy="2468563"/>
          </a:xfrm>
          <a:prstGeom prst="rect">
            <a:avLst/>
          </a:prstGeom>
          <a:noFill/>
          <a:ln w="25400">
            <a:noFill/>
            <a:miter lim="800000"/>
            <a:headEnd/>
            <a:tailEnd/>
          </a:ln>
        </p:spPr>
        <p:txBody>
          <a:bodyPr>
            <a:spAutoFit/>
          </a:bodyPr>
          <a:lstStyle/>
          <a:p>
            <a:r>
              <a:rPr lang="en-US" sz="2800"/>
              <a:t>A 100.2 ohm heating element is dissipating 1530 W of power.  What are the peak current and peak voltage through and across the element? </a:t>
            </a:r>
            <a:r>
              <a:rPr lang="en-US" sz="1800"/>
              <a:t>(find rms…)</a:t>
            </a:r>
            <a:r>
              <a:rPr lang="en-US" sz="2800"/>
              <a:t> What is the peak power? </a:t>
            </a:r>
            <a:endParaRPr lang="en-US" sz="1800"/>
          </a:p>
          <a:p>
            <a:pPr lvl="3"/>
            <a:r>
              <a:rPr lang="en-US"/>
              <a:t>I</a:t>
            </a:r>
            <a:r>
              <a:rPr lang="en-US" baseline="-25000"/>
              <a:t>rms</a:t>
            </a:r>
            <a:r>
              <a:rPr lang="en-US"/>
              <a:t> = </a:t>
            </a:r>
            <a:r>
              <a:rPr lang="en-US" u="sng"/>
              <a:t> I</a:t>
            </a:r>
            <a:r>
              <a:rPr lang="en-US" baseline="-25000"/>
              <a:t>o	     </a:t>
            </a:r>
            <a:r>
              <a:rPr lang="en-US"/>
              <a:t>V</a:t>
            </a:r>
            <a:r>
              <a:rPr lang="en-US" baseline="-25000"/>
              <a:t>rms</a:t>
            </a:r>
            <a:r>
              <a:rPr lang="en-US"/>
              <a:t> = </a:t>
            </a:r>
            <a:r>
              <a:rPr lang="en-US" u="sng"/>
              <a:t> V</a:t>
            </a:r>
            <a:r>
              <a:rPr lang="en-US" baseline="-25000"/>
              <a:t>o</a:t>
            </a:r>
            <a:endParaRPr lang="en-US"/>
          </a:p>
          <a:p>
            <a:pPr lvl="4"/>
            <a:r>
              <a:rPr lang="en-US"/>
              <a:t>   </a:t>
            </a:r>
            <a:r>
              <a:rPr lang="en-US">
                <a:sym typeface="Symbol" pitchFamily="18" charset="2"/>
              </a:rPr>
              <a:t>2    	              2</a:t>
            </a:r>
          </a:p>
          <a:p>
            <a:r>
              <a:rPr lang="en-US"/>
              <a:t>P = IV = V</a:t>
            </a:r>
            <a:r>
              <a:rPr lang="en-US" baseline="30000"/>
              <a:t>2</a:t>
            </a:r>
            <a:r>
              <a:rPr lang="en-US"/>
              <a:t>/R = I</a:t>
            </a:r>
            <a:r>
              <a:rPr lang="en-US" baseline="30000"/>
              <a:t>2</a:t>
            </a:r>
            <a:r>
              <a:rPr lang="en-US"/>
              <a:t>R  (I and V must be rms)</a:t>
            </a:r>
          </a:p>
        </p:txBody>
      </p:sp>
      <p:sp>
        <p:nvSpPr>
          <p:cNvPr id="14339" name="Text Box 3"/>
          <p:cNvSpPr txBox="1">
            <a:spLocks noChangeArrowheads="1"/>
          </p:cNvSpPr>
          <p:nvPr/>
        </p:nvSpPr>
        <p:spPr bwMode="auto">
          <a:xfrm>
            <a:off x="228600" y="6400800"/>
            <a:ext cx="184150" cy="457200"/>
          </a:xfrm>
          <a:prstGeom prst="rect">
            <a:avLst/>
          </a:prstGeom>
          <a:noFill/>
          <a:ln w="25400">
            <a:noFill/>
            <a:miter lim="800000"/>
            <a:headEnd/>
            <a:tailEnd/>
          </a:ln>
        </p:spPr>
        <p:txBody>
          <a:bodyPr wrap="none">
            <a:spAutoFit/>
          </a:bodyPr>
          <a:lstStyle/>
          <a:p>
            <a:endParaRPr lang="en-US"/>
          </a:p>
        </p:txBody>
      </p:sp>
      <p:sp>
        <p:nvSpPr>
          <p:cNvPr id="14340" name="Text Box 4"/>
          <p:cNvSpPr txBox="1">
            <a:spLocks noChangeArrowheads="1"/>
          </p:cNvSpPr>
          <p:nvPr/>
        </p:nvSpPr>
        <p:spPr bwMode="auto">
          <a:xfrm>
            <a:off x="288925" y="6553200"/>
            <a:ext cx="1538288" cy="274638"/>
          </a:xfrm>
          <a:prstGeom prst="rect">
            <a:avLst/>
          </a:prstGeom>
          <a:noFill/>
          <a:ln w="25400">
            <a:noFill/>
            <a:miter lim="800000"/>
            <a:headEnd/>
            <a:tailEnd/>
          </a:ln>
        </p:spPr>
        <p:txBody>
          <a:bodyPr wrap="none">
            <a:spAutoFit/>
          </a:bodyPr>
          <a:lstStyle/>
          <a:p>
            <a:r>
              <a:rPr lang="en-US" sz="1200"/>
              <a:t>5.5 A, 554 V, 3060 W</a:t>
            </a:r>
            <a:endParaRPr lang="en-US" sz="1000">
              <a:sym typeface="Symbol" pitchFamily="18" charset="2"/>
            </a:endParaRPr>
          </a:p>
        </p:txBody>
      </p:sp>
      <p:sp>
        <p:nvSpPr>
          <p:cNvPr id="37893" name="Text Box 5"/>
          <p:cNvSpPr txBox="1">
            <a:spLocks noChangeArrowheads="1"/>
          </p:cNvSpPr>
          <p:nvPr/>
        </p:nvSpPr>
        <p:spPr bwMode="auto">
          <a:xfrm>
            <a:off x="381000" y="2362200"/>
            <a:ext cx="8610600" cy="3805238"/>
          </a:xfrm>
          <a:prstGeom prst="rect">
            <a:avLst/>
          </a:prstGeom>
          <a:noFill/>
          <a:ln w="25400">
            <a:noFill/>
            <a:miter lim="800000"/>
            <a:headEnd/>
            <a:tailEnd/>
          </a:ln>
        </p:spPr>
        <p:txBody>
          <a:bodyPr>
            <a:spAutoFit/>
          </a:bodyPr>
          <a:lstStyle/>
          <a:p>
            <a:r>
              <a:rPr lang="en-US"/>
              <a:t>Given:</a:t>
            </a:r>
          </a:p>
          <a:p>
            <a:r>
              <a:rPr lang="en-US"/>
              <a:t>I</a:t>
            </a:r>
            <a:r>
              <a:rPr lang="en-US" baseline="-25000"/>
              <a:t>rms</a:t>
            </a:r>
            <a:r>
              <a:rPr lang="en-US"/>
              <a:t> = </a:t>
            </a:r>
            <a:r>
              <a:rPr lang="en-US" u="sng"/>
              <a:t> I</a:t>
            </a:r>
            <a:r>
              <a:rPr lang="en-US" baseline="-25000"/>
              <a:t>o	     </a:t>
            </a:r>
            <a:r>
              <a:rPr lang="en-US"/>
              <a:t>V</a:t>
            </a:r>
            <a:r>
              <a:rPr lang="en-US" baseline="-25000"/>
              <a:t>rms</a:t>
            </a:r>
            <a:r>
              <a:rPr lang="en-US"/>
              <a:t> = </a:t>
            </a:r>
            <a:r>
              <a:rPr lang="en-US" u="sng"/>
              <a:t> V</a:t>
            </a:r>
            <a:r>
              <a:rPr lang="en-US" baseline="-25000"/>
              <a:t>o</a:t>
            </a:r>
            <a:endParaRPr lang="en-US"/>
          </a:p>
          <a:p>
            <a:pPr lvl="1"/>
            <a:r>
              <a:rPr lang="en-US"/>
              <a:t>   </a:t>
            </a:r>
            <a:r>
              <a:rPr lang="en-US">
                <a:sym typeface="Symbol" pitchFamily="18" charset="2"/>
              </a:rPr>
              <a:t>2    	              2</a:t>
            </a:r>
          </a:p>
          <a:p>
            <a:r>
              <a:rPr lang="en-US"/>
              <a:t>P = V</a:t>
            </a:r>
            <a:r>
              <a:rPr lang="en-US" baseline="30000"/>
              <a:t>2</a:t>
            </a:r>
            <a:r>
              <a:rPr lang="en-US"/>
              <a:t>/R </a:t>
            </a:r>
            <a:r>
              <a:rPr lang="en-US" sz="2800"/>
              <a:t>= I</a:t>
            </a:r>
            <a:r>
              <a:rPr lang="en-US" sz="2800" baseline="30000"/>
              <a:t>2</a:t>
            </a:r>
            <a:r>
              <a:rPr lang="en-US" sz="2800"/>
              <a:t>R</a:t>
            </a:r>
            <a:r>
              <a:rPr lang="en-US"/>
              <a:t> </a:t>
            </a:r>
            <a:endParaRPr lang="en-US">
              <a:sym typeface="Symbol" pitchFamily="18" charset="2"/>
            </a:endParaRPr>
          </a:p>
          <a:p>
            <a:pPr lvl="1"/>
            <a:r>
              <a:rPr lang="en-US"/>
              <a:t>V</a:t>
            </a:r>
            <a:r>
              <a:rPr lang="en-US" baseline="-25000"/>
              <a:t>o</a:t>
            </a:r>
            <a:r>
              <a:rPr lang="en-US">
                <a:sym typeface="Symbol" pitchFamily="18" charset="2"/>
              </a:rPr>
              <a:t> = ??</a:t>
            </a:r>
          </a:p>
          <a:p>
            <a:pPr lvl="1"/>
            <a:r>
              <a:rPr lang="en-US"/>
              <a:t>I</a:t>
            </a:r>
            <a:r>
              <a:rPr lang="en-US" baseline="-25000"/>
              <a:t>o</a:t>
            </a:r>
            <a:r>
              <a:rPr lang="en-US">
                <a:sym typeface="Symbol" pitchFamily="18" charset="2"/>
              </a:rPr>
              <a:t> = ??</a:t>
            </a:r>
          </a:p>
          <a:p>
            <a:pPr lvl="1"/>
            <a:r>
              <a:rPr lang="en-US">
                <a:sym typeface="Symbol" pitchFamily="18" charset="2"/>
              </a:rPr>
              <a:t>R = 100.2 ohms</a:t>
            </a:r>
          </a:p>
          <a:p>
            <a:pPr lvl="1"/>
            <a:r>
              <a:rPr lang="en-US">
                <a:sym typeface="Symbol" pitchFamily="18" charset="2"/>
              </a:rPr>
              <a:t>P = 1530 W</a:t>
            </a:r>
            <a:endParaRPr lang="en-US"/>
          </a:p>
          <a:p>
            <a:r>
              <a:rPr lang="en-US"/>
              <a:t>V</a:t>
            </a:r>
            <a:r>
              <a:rPr lang="en-US" baseline="-25000"/>
              <a:t>rms</a:t>
            </a:r>
            <a:r>
              <a:rPr lang="en-US">
                <a:sym typeface="Symbol" pitchFamily="18" charset="2"/>
              </a:rPr>
              <a:t> =</a:t>
            </a:r>
            <a:r>
              <a:rPr lang="en-US"/>
              <a:t> 391.5 V, V</a:t>
            </a:r>
            <a:r>
              <a:rPr lang="en-US" baseline="-25000"/>
              <a:t>o</a:t>
            </a:r>
            <a:r>
              <a:rPr lang="en-US"/>
              <a:t> = 553.7, I</a:t>
            </a:r>
            <a:r>
              <a:rPr lang="en-US" baseline="-25000"/>
              <a:t>rms</a:t>
            </a:r>
            <a:r>
              <a:rPr lang="en-US"/>
              <a:t> = 3.908 A, I</a:t>
            </a:r>
            <a:r>
              <a:rPr lang="en-US" baseline="-25000"/>
              <a:t>o</a:t>
            </a:r>
            <a:r>
              <a:rPr lang="en-US"/>
              <a:t> = 5.526 A, </a:t>
            </a:r>
          </a:p>
          <a:p>
            <a:r>
              <a:rPr lang="en-US"/>
              <a:t>P</a:t>
            </a:r>
            <a:r>
              <a:rPr lang="en-US" baseline="-25000"/>
              <a:t>o</a:t>
            </a:r>
            <a:r>
              <a:rPr lang="en-US"/>
              <a:t> = 3060 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3">
                                            <p:txEl>
                                              <p:pRg st="0" end="0"/>
                                            </p:txEl>
                                          </p:spTgt>
                                        </p:tgtEl>
                                        <p:attrNameLst>
                                          <p:attrName>style.visibility</p:attrName>
                                        </p:attrNameLst>
                                      </p:cBhvr>
                                      <p:to>
                                        <p:strVal val="visible"/>
                                      </p:to>
                                    </p:set>
                                    <p:animEffect transition="in" filter="dissolve">
                                      <p:cBhvr>
                                        <p:cTn id="7" dur="500"/>
                                        <p:tgtEl>
                                          <p:spTgt spid="378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3">
                                            <p:txEl>
                                              <p:pRg st="1" end="1"/>
                                            </p:txEl>
                                          </p:spTgt>
                                        </p:tgtEl>
                                        <p:attrNameLst>
                                          <p:attrName>style.visibility</p:attrName>
                                        </p:attrNameLst>
                                      </p:cBhvr>
                                      <p:to>
                                        <p:strVal val="visible"/>
                                      </p:to>
                                    </p:set>
                                    <p:animEffect transition="in" filter="dissolve">
                                      <p:cBhvr>
                                        <p:cTn id="12" dur="500"/>
                                        <p:tgtEl>
                                          <p:spTgt spid="37893">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7893">
                                            <p:txEl>
                                              <p:pRg st="2" end="2"/>
                                            </p:txEl>
                                          </p:spTgt>
                                        </p:tgtEl>
                                        <p:attrNameLst>
                                          <p:attrName>style.visibility</p:attrName>
                                        </p:attrNameLst>
                                      </p:cBhvr>
                                      <p:to>
                                        <p:strVal val="visible"/>
                                      </p:to>
                                    </p:set>
                                    <p:animEffect transition="in" filter="dissolve">
                                      <p:cBhvr>
                                        <p:cTn id="15" dur="500"/>
                                        <p:tgtEl>
                                          <p:spTgt spid="3789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7893">
                                            <p:txEl>
                                              <p:pRg st="3" end="3"/>
                                            </p:txEl>
                                          </p:spTgt>
                                        </p:tgtEl>
                                        <p:attrNameLst>
                                          <p:attrName>style.visibility</p:attrName>
                                        </p:attrNameLst>
                                      </p:cBhvr>
                                      <p:to>
                                        <p:strVal val="visible"/>
                                      </p:to>
                                    </p:set>
                                    <p:animEffect transition="in" filter="dissolve">
                                      <p:cBhvr>
                                        <p:cTn id="20" dur="500"/>
                                        <p:tgtEl>
                                          <p:spTgt spid="37893">
                                            <p:txEl>
                                              <p:pRg st="3" end="3"/>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37893">
                                            <p:txEl>
                                              <p:pRg st="4" end="4"/>
                                            </p:txEl>
                                          </p:spTgt>
                                        </p:tgtEl>
                                        <p:attrNameLst>
                                          <p:attrName>style.visibility</p:attrName>
                                        </p:attrNameLst>
                                      </p:cBhvr>
                                      <p:to>
                                        <p:strVal val="visible"/>
                                      </p:to>
                                    </p:set>
                                    <p:animEffect transition="in" filter="dissolve">
                                      <p:cBhvr>
                                        <p:cTn id="23" dur="500"/>
                                        <p:tgtEl>
                                          <p:spTgt spid="37893">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7893">
                                            <p:txEl>
                                              <p:pRg st="5" end="5"/>
                                            </p:txEl>
                                          </p:spTgt>
                                        </p:tgtEl>
                                        <p:attrNameLst>
                                          <p:attrName>style.visibility</p:attrName>
                                        </p:attrNameLst>
                                      </p:cBhvr>
                                      <p:to>
                                        <p:strVal val="visible"/>
                                      </p:to>
                                    </p:set>
                                    <p:animEffect transition="in" filter="dissolve">
                                      <p:cBhvr>
                                        <p:cTn id="26" dur="500"/>
                                        <p:tgtEl>
                                          <p:spTgt spid="37893">
                                            <p:txEl>
                                              <p:pRg st="5" end="5"/>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37893">
                                            <p:txEl>
                                              <p:pRg st="6" end="6"/>
                                            </p:txEl>
                                          </p:spTgt>
                                        </p:tgtEl>
                                        <p:attrNameLst>
                                          <p:attrName>style.visibility</p:attrName>
                                        </p:attrNameLst>
                                      </p:cBhvr>
                                      <p:to>
                                        <p:strVal val="visible"/>
                                      </p:to>
                                    </p:set>
                                    <p:animEffect transition="in" filter="dissolve">
                                      <p:cBhvr>
                                        <p:cTn id="29" dur="500"/>
                                        <p:tgtEl>
                                          <p:spTgt spid="37893">
                                            <p:txEl>
                                              <p:pRg st="6" end="6"/>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37893">
                                            <p:txEl>
                                              <p:pRg st="7" end="7"/>
                                            </p:txEl>
                                          </p:spTgt>
                                        </p:tgtEl>
                                        <p:attrNameLst>
                                          <p:attrName>style.visibility</p:attrName>
                                        </p:attrNameLst>
                                      </p:cBhvr>
                                      <p:to>
                                        <p:strVal val="visible"/>
                                      </p:to>
                                    </p:set>
                                    <p:animEffect transition="in" filter="dissolve">
                                      <p:cBhvr>
                                        <p:cTn id="32" dur="500"/>
                                        <p:tgtEl>
                                          <p:spTgt spid="3789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3">
                                            <p:txEl>
                                              <p:pRg st="8" end="8"/>
                                            </p:txEl>
                                          </p:spTgt>
                                        </p:tgtEl>
                                        <p:attrNameLst>
                                          <p:attrName>style.visibility</p:attrName>
                                        </p:attrNameLst>
                                      </p:cBhvr>
                                      <p:to>
                                        <p:strVal val="visible"/>
                                      </p:to>
                                    </p:set>
                                    <p:animEffect transition="in" filter="dissolve">
                                      <p:cBhvr>
                                        <p:cTn id="37" dur="500"/>
                                        <p:tgtEl>
                                          <p:spTgt spid="3789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7893">
                                            <p:txEl>
                                              <p:pRg st="9" end="9"/>
                                            </p:txEl>
                                          </p:spTgt>
                                        </p:tgtEl>
                                        <p:attrNameLst>
                                          <p:attrName>style.visibility</p:attrName>
                                        </p:attrNameLst>
                                      </p:cBhvr>
                                      <p:to>
                                        <p:strVal val="visible"/>
                                      </p:to>
                                    </p:set>
                                    <p:animEffect transition="in" filter="dissolve">
                                      <p:cBhvr>
                                        <p:cTn id="42" dur="500"/>
                                        <p:tgtEl>
                                          <p:spTgt spid="3789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G18_19"/>
          <p:cNvPicPr>
            <a:picLocks noChangeAspect="1" noChangeArrowheads="1"/>
          </p:cNvPicPr>
          <p:nvPr/>
        </p:nvPicPr>
        <p:blipFill>
          <a:blip r:embed="rId2" cstate="print"/>
          <a:srcRect l="27005" t="11000" r="24985" b="6500"/>
          <a:stretch>
            <a:fillRect/>
          </a:stretch>
        </p:blipFill>
        <p:spPr bwMode="auto">
          <a:xfrm>
            <a:off x="762000" y="1295400"/>
            <a:ext cx="3657600" cy="4191000"/>
          </a:xfrm>
          <a:prstGeom prst="rect">
            <a:avLst/>
          </a:prstGeom>
          <a:noFill/>
          <a:ln w="9525">
            <a:noFill/>
            <a:miter lim="800000"/>
            <a:headEnd/>
            <a:tailEnd/>
          </a:ln>
        </p:spPr>
      </p:pic>
      <p:sp>
        <p:nvSpPr>
          <p:cNvPr id="3075" name="Text Box 3"/>
          <p:cNvSpPr txBox="1">
            <a:spLocks noChangeArrowheads="1"/>
          </p:cNvSpPr>
          <p:nvPr/>
        </p:nvSpPr>
        <p:spPr bwMode="auto">
          <a:xfrm>
            <a:off x="593725" y="225425"/>
            <a:ext cx="8321675" cy="701675"/>
          </a:xfrm>
          <a:prstGeom prst="rect">
            <a:avLst/>
          </a:prstGeom>
          <a:noFill/>
          <a:ln w="25400">
            <a:noFill/>
            <a:miter lim="800000"/>
            <a:headEnd/>
            <a:tailEnd/>
          </a:ln>
        </p:spPr>
        <p:txBody>
          <a:bodyPr>
            <a:spAutoFit/>
          </a:bodyPr>
          <a:lstStyle/>
          <a:p>
            <a:r>
              <a:rPr lang="en-US" sz="4000" b="1" u="sng"/>
              <a:t>Alternating Current</a:t>
            </a:r>
          </a:p>
        </p:txBody>
      </p:sp>
      <p:sp>
        <p:nvSpPr>
          <p:cNvPr id="30724" name="Text Box 4"/>
          <p:cNvSpPr txBox="1">
            <a:spLocks noChangeArrowheads="1"/>
          </p:cNvSpPr>
          <p:nvPr/>
        </p:nvSpPr>
        <p:spPr bwMode="auto">
          <a:xfrm>
            <a:off x="5089525" y="1887538"/>
            <a:ext cx="3597275" cy="3079750"/>
          </a:xfrm>
          <a:prstGeom prst="rect">
            <a:avLst/>
          </a:prstGeom>
          <a:noFill/>
          <a:ln w="25400">
            <a:noFill/>
            <a:miter lim="800000"/>
            <a:headEnd/>
            <a:tailEnd/>
          </a:ln>
        </p:spPr>
        <p:txBody>
          <a:bodyPr>
            <a:spAutoFit/>
          </a:bodyPr>
          <a:lstStyle/>
          <a:p>
            <a:r>
              <a:rPr lang="en-US" sz="2800"/>
              <a:t>Concept 0</a:t>
            </a:r>
          </a:p>
          <a:p>
            <a:pPr lvl="1"/>
            <a:r>
              <a:rPr lang="en-US" sz="2800"/>
              <a:t>V = V</a:t>
            </a:r>
            <a:r>
              <a:rPr lang="en-US" sz="2800" baseline="-25000"/>
              <a:t>o</a:t>
            </a:r>
            <a:r>
              <a:rPr lang="en-US" sz="2800"/>
              <a:t>sin(2</a:t>
            </a:r>
            <a:r>
              <a:rPr lang="en-US" sz="2800">
                <a:sym typeface="Symbol" pitchFamily="18" charset="2"/>
              </a:rPr>
              <a:t></a:t>
            </a:r>
            <a:r>
              <a:rPr lang="en-US" sz="2800"/>
              <a:t>ft)</a:t>
            </a:r>
          </a:p>
          <a:p>
            <a:pPr lvl="1"/>
            <a:r>
              <a:rPr lang="en-US" sz="2800"/>
              <a:t> I</a:t>
            </a:r>
            <a:r>
              <a:rPr lang="en-US" sz="4400"/>
              <a:t> </a:t>
            </a:r>
            <a:r>
              <a:rPr lang="en-US" sz="2800"/>
              <a:t>= I</a:t>
            </a:r>
            <a:r>
              <a:rPr lang="en-US" sz="2800" baseline="-25000"/>
              <a:t>o</a:t>
            </a:r>
            <a:r>
              <a:rPr lang="en-US" sz="2800"/>
              <a:t>sin(2</a:t>
            </a:r>
            <a:r>
              <a:rPr lang="en-US" sz="2800">
                <a:sym typeface="Symbol" pitchFamily="18" charset="2"/>
              </a:rPr>
              <a:t></a:t>
            </a:r>
            <a:r>
              <a:rPr lang="en-US" sz="2800"/>
              <a:t>ft)</a:t>
            </a:r>
          </a:p>
          <a:p>
            <a:pPr lvl="2"/>
            <a:r>
              <a:rPr lang="en-US" sz="2800"/>
              <a:t>V</a:t>
            </a:r>
            <a:r>
              <a:rPr lang="en-US" sz="2800" baseline="-25000"/>
              <a:t>o</a:t>
            </a:r>
            <a:r>
              <a:rPr lang="en-US" sz="2800"/>
              <a:t> = Peak V</a:t>
            </a:r>
          </a:p>
          <a:p>
            <a:pPr lvl="2"/>
            <a:r>
              <a:rPr lang="en-US" sz="2800"/>
              <a:t>I</a:t>
            </a:r>
            <a:r>
              <a:rPr lang="en-US" sz="2800" baseline="-25000"/>
              <a:t>o</a:t>
            </a:r>
            <a:r>
              <a:rPr lang="en-US" sz="2800"/>
              <a:t> = Peak I</a:t>
            </a:r>
            <a:r>
              <a:rPr lang="en-US" sz="2800" baseline="-25000"/>
              <a:t> </a:t>
            </a:r>
            <a:endParaRPr lang="en-US" sz="2800"/>
          </a:p>
          <a:p>
            <a:r>
              <a:rPr lang="en-US" sz="2000"/>
              <a:t>Demo – oscilloscope  - what is our  V</a:t>
            </a:r>
            <a:r>
              <a:rPr lang="en-US" sz="2000" baseline="-25000"/>
              <a:t>o</a:t>
            </a:r>
            <a:r>
              <a:rPr lang="en-US" sz="2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24">
                                            <p:txEl>
                                              <p:pRg st="0" end="0"/>
                                            </p:txEl>
                                          </p:spTgt>
                                        </p:tgtEl>
                                        <p:attrNameLst>
                                          <p:attrName>style.visibility</p:attrName>
                                        </p:attrNameLst>
                                      </p:cBhvr>
                                      <p:to>
                                        <p:strVal val="visible"/>
                                      </p:to>
                                    </p:set>
                                    <p:animEffect transition="in" filter="dissolve">
                                      <p:cBhvr>
                                        <p:cTn id="7" dur="500"/>
                                        <p:tgtEl>
                                          <p:spTgt spid="30724">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0724">
                                            <p:txEl>
                                              <p:pRg st="1" end="1"/>
                                            </p:txEl>
                                          </p:spTgt>
                                        </p:tgtEl>
                                        <p:attrNameLst>
                                          <p:attrName>style.visibility</p:attrName>
                                        </p:attrNameLst>
                                      </p:cBhvr>
                                      <p:to>
                                        <p:strVal val="visible"/>
                                      </p:to>
                                    </p:set>
                                    <p:animEffect transition="in" filter="dissolve">
                                      <p:cBhvr>
                                        <p:cTn id="10" dur="500"/>
                                        <p:tgtEl>
                                          <p:spTgt spid="30724">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0724">
                                            <p:txEl>
                                              <p:pRg st="2" end="2"/>
                                            </p:txEl>
                                          </p:spTgt>
                                        </p:tgtEl>
                                        <p:attrNameLst>
                                          <p:attrName>style.visibility</p:attrName>
                                        </p:attrNameLst>
                                      </p:cBhvr>
                                      <p:to>
                                        <p:strVal val="visible"/>
                                      </p:to>
                                    </p:set>
                                    <p:animEffect transition="in" filter="dissolve">
                                      <p:cBhvr>
                                        <p:cTn id="13" dur="500"/>
                                        <p:tgtEl>
                                          <p:spTgt spid="30724">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0724">
                                            <p:txEl>
                                              <p:pRg st="3" end="3"/>
                                            </p:txEl>
                                          </p:spTgt>
                                        </p:tgtEl>
                                        <p:attrNameLst>
                                          <p:attrName>style.visibility</p:attrName>
                                        </p:attrNameLst>
                                      </p:cBhvr>
                                      <p:to>
                                        <p:strVal val="visible"/>
                                      </p:to>
                                    </p:set>
                                    <p:animEffect transition="in" filter="dissolve">
                                      <p:cBhvr>
                                        <p:cTn id="16" dur="500"/>
                                        <p:tgtEl>
                                          <p:spTgt spid="30724">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0724">
                                            <p:txEl>
                                              <p:pRg st="4" end="4"/>
                                            </p:txEl>
                                          </p:spTgt>
                                        </p:tgtEl>
                                        <p:attrNameLst>
                                          <p:attrName>style.visibility</p:attrName>
                                        </p:attrNameLst>
                                      </p:cBhvr>
                                      <p:to>
                                        <p:strVal val="visible"/>
                                      </p:to>
                                    </p:set>
                                    <p:animEffect transition="in" filter="dissolve">
                                      <p:cBhvr>
                                        <p:cTn id="19" dur="500"/>
                                        <p:tgtEl>
                                          <p:spTgt spid="30724">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30724">
                                            <p:txEl>
                                              <p:pRg st="5" end="5"/>
                                            </p:txEl>
                                          </p:spTgt>
                                        </p:tgtEl>
                                        <p:attrNameLst>
                                          <p:attrName>style.visibility</p:attrName>
                                        </p:attrNameLst>
                                      </p:cBhvr>
                                      <p:to>
                                        <p:strVal val="visible"/>
                                      </p:to>
                                    </p:set>
                                    <p:animEffect transition="in" filter="dissolve">
                                      <p:cBhvr>
                                        <p:cTn id="24" dur="500"/>
                                        <p:tgtEl>
                                          <p:spTgt spid="3072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593725" y="-76200"/>
            <a:ext cx="8321675" cy="701675"/>
          </a:xfrm>
          <a:prstGeom prst="rect">
            <a:avLst/>
          </a:prstGeom>
          <a:noFill/>
          <a:ln w="25400">
            <a:noFill/>
            <a:miter lim="800000"/>
            <a:headEnd/>
            <a:tailEnd/>
          </a:ln>
        </p:spPr>
        <p:txBody>
          <a:bodyPr>
            <a:spAutoFit/>
          </a:bodyPr>
          <a:lstStyle/>
          <a:p>
            <a:r>
              <a:rPr lang="en-US" sz="4000" b="1" u="sng"/>
              <a:t>Alternating Current</a:t>
            </a:r>
          </a:p>
        </p:txBody>
      </p:sp>
      <p:sp>
        <p:nvSpPr>
          <p:cNvPr id="13358" name="Text Box 46"/>
          <p:cNvSpPr txBox="1">
            <a:spLocks noChangeArrowheads="1"/>
          </p:cNvSpPr>
          <p:nvPr/>
        </p:nvSpPr>
        <p:spPr bwMode="auto">
          <a:xfrm>
            <a:off x="228600" y="2946400"/>
            <a:ext cx="4513263" cy="3013075"/>
          </a:xfrm>
          <a:prstGeom prst="rect">
            <a:avLst/>
          </a:prstGeom>
          <a:noFill/>
          <a:ln w="25400">
            <a:noFill/>
            <a:miter lim="800000"/>
            <a:headEnd/>
            <a:tailEnd/>
          </a:ln>
        </p:spPr>
        <p:txBody>
          <a:bodyPr wrap="none">
            <a:spAutoFit/>
          </a:bodyPr>
          <a:lstStyle/>
          <a:p>
            <a:r>
              <a:rPr lang="en-US"/>
              <a:t>P = I</a:t>
            </a:r>
            <a:r>
              <a:rPr lang="en-US" baseline="30000"/>
              <a:t>2</a:t>
            </a:r>
            <a:r>
              <a:rPr lang="en-US"/>
              <a:t>R = V</a:t>
            </a:r>
            <a:r>
              <a:rPr lang="en-US" baseline="30000"/>
              <a:t>2</a:t>
            </a:r>
            <a:r>
              <a:rPr lang="en-US"/>
              <a:t>/R</a:t>
            </a:r>
          </a:p>
          <a:p>
            <a:r>
              <a:rPr lang="en-US"/>
              <a:t>Average Power = </a:t>
            </a:r>
            <a:r>
              <a:rPr lang="en-US" baseline="30000"/>
              <a:t>1</a:t>
            </a:r>
            <a:r>
              <a:rPr lang="en-US"/>
              <a:t>/</a:t>
            </a:r>
            <a:r>
              <a:rPr lang="en-US" baseline="-25000"/>
              <a:t>2</a:t>
            </a:r>
            <a:r>
              <a:rPr lang="en-US"/>
              <a:t>I</a:t>
            </a:r>
            <a:r>
              <a:rPr lang="en-US" baseline="-25000"/>
              <a:t>o</a:t>
            </a:r>
            <a:r>
              <a:rPr lang="en-US" baseline="30000"/>
              <a:t>2</a:t>
            </a:r>
            <a:r>
              <a:rPr lang="en-US"/>
              <a:t>R = </a:t>
            </a:r>
            <a:r>
              <a:rPr lang="en-US" baseline="30000"/>
              <a:t>1</a:t>
            </a:r>
            <a:r>
              <a:rPr lang="en-US"/>
              <a:t>/</a:t>
            </a:r>
            <a:r>
              <a:rPr lang="en-US" baseline="-25000"/>
              <a:t>2</a:t>
            </a:r>
            <a:r>
              <a:rPr lang="en-US"/>
              <a:t>V</a:t>
            </a:r>
            <a:r>
              <a:rPr lang="en-US" baseline="-25000"/>
              <a:t>o</a:t>
            </a:r>
            <a:r>
              <a:rPr lang="en-US" baseline="30000"/>
              <a:t>2</a:t>
            </a:r>
            <a:r>
              <a:rPr lang="en-US"/>
              <a:t>/R</a:t>
            </a:r>
          </a:p>
          <a:p>
            <a:r>
              <a:rPr lang="en-US"/>
              <a:t>What Is “effective” I and V?</a:t>
            </a:r>
          </a:p>
          <a:p>
            <a:r>
              <a:rPr lang="en-US"/>
              <a:t>I</a:t>
            </a:r>
            <a:r>
              <a:rPr lang="en-US" baseline="-25000"/>
              <a:t>rms</a:t>
            </a:r>
            <a:r>
              <a:rPr lang="en-US"/>
              <a:t> = </a:t>
            </a:r>
            <a:r>
              <a:rPr lang="en-US" u="sng"/>
              <a:t> I</a:t>
            </a:r>
            <a:r>
              <a:rPr lang="en-US" baseline="-25000"/>
              <a:t>o</a:t>
            </a:r>
            <a:endParaRPr lang="en-US"/>
          </a:p>
          <a:p>
            <a:pPr lvl="1"/>
            <a:r>
              <a:rPr lang="en-US"/>
              <a:t>    </a:t>
            </a:r>
            <a:r>
              <a:rPr lang="en-US">
                <a:sym typeface="Symbol" pitchFamily="18" charset="2"/>
              </a:rPr>
              <a:t>2</a:t>
            </a:r>
          </a:p>
          <a:p>
            <a:endParaRPr lang="en-US"/>
          </a:p>
          <a:p>
            <a:r>
              <a:rPr lang="en-US"/>
              <a:t>V</a:t>
            </a:r>
            <a:r>
              <a:rPr lang="en-US" baseline="-25000"/>
              <a:t>rms</a:t>
            </a:r>
            <a:r>
              <a:rPr lang="en-US"/>
              <a:t> = </a:t>
            </a:r>
            <a:r>
              <a:rPr lang="en-US" u="sng"/>
              <a:t> V</a:t>
            </a:r>
            <a:r>
              <a:rPr lang="en-US" baseline="-25000"/>
              <a:t>o</a:t>
            </a:r>
            <a:endParaRPr lang="en-US"/>
          </a:p>
          <a:p>
            <a:pPr lvl="1"/>
            <a:r>
              <a:rPr lang="en-US"/>
              <a:t>      </a:t>
            </a:r>
            <a:r>
              <a:rPr lang="en-US">
                <a:sym typeface="Symbol" pitchFamily="18" charset="2"/>
              </a:rPr>
              <a:t>2</a:t>
            </a:r>
            <a:endParaRPr lang="en-US"/>
          </a:p>
        </p:txBody>
      </p:sp>
      <p:grpSp>
        <p:nvGrpSpPr>
          <p:cNvPr id="4100" name="Group 49"/>
          <p:cNvGrpSpPr>
            <a:grpSpLocks/>
          </p:cNvGrpSpPr>
          <p:nvPr/>
        </p:nvGrpSpPr>
        <p:grpSpPr bwMode="auto">
          <a:xfrm>
            <a:off x="152400" y="990600"/>
            <a:ext cx="4425950" cy="1647825"/>
            <a:chOff x="1920" y="1344"/>
            <a:chExt cx="2788" cy="1038"/>
          </a:xfrm>
        </p:grpSpPr>
        <p:grpSp>
          <p:nvGrpSpPr>
            <p:cNvPr id="4106" name="Group 21"/>
            <p:cNvGrpSpPr>
              <a:grpSpLocks/>
            </p:cNvGrpSpPr>
            <p:nvPr/>
          </p:nvGrpSpPr>
          <p:grpSpPr bwMode="auto">
            <a:xfrm>
              <a:off x="4380" y="1680"/>
              <a:ext cx="80" cy="368"/>
              <a:chOff x="384" y="400"/>
              <a:chExt cx="48" cy="368"/>
            </a:xfrm>
          </p:grpSpPr>
          <p:sp>
            <p:nvSpPr>
              <p:cNvPr id="4116" name="Line 22"/>
              <p:cNvSpPr>
                <a:spLocks noChangeShapeType="1"/>
              </p:cNvSpPr>
              <p:nvPr/>
            </p:nvSpPr>
            <p:spPr bwMode="auto">
              <a:xfrm rot="7200000">
                <a:off x="378" y="506"/>
                <a:ext cx="48" cy="28"/>
              </a:xfrm>
              <a:prstGeom prst="line">
                <a:avLst/>
              </a:prstGeom>
              <a:noFill/>
              <a:ln w="9525">
                <a:solidFill>
                  <a:schemeClr val="tx1"/>
                </a:solidFill>
                <a:round/>
                <a:headEnd/>
                <a:tailEnd/>
              </a:ln>
            </p:spPr>
            <p:txBody>
              <a:bodyPr/>
              <a:lstStyle/>
              <a:p>
                <a:endParaRPr lang="en-US"/>
              </a:p>
            </p:txBody>
          </p:sp>
          <p:sp>
            <p:nvSpPr>
              <p:cNvPr id="4117" name="Line 23"/>
              <p:cNvSpPr>
                <a:spLocks noChangeShapeType="1"/>
              </p:cNvSpPr>
              <p:nvPr/>
            </p:nvSpPr>
            <p:spPr bwMode="auto">
              <a:xfrm>
                <a:off x="384" y="532"/>
                <a:ext cx="48" cy="28"/>
              </a:xfrm>
              <a:prstGeom prst="line">
                <a:avLst/>
              </a:prstGeom>
              <a:noFill/>
              <a:ln w="9525">
                <a:solidFill>
                  <a:schemeClr val="tx1"/>
                </a:solidFill>
                <a:round/>
                <a:headEnd/>
                <a:tailEnd/>
              </a:ln>
            </p:spPr>
            <p:txBody>
              <a:bodyPr/>
              <a:lstStyle/>
              <a:p>
                <a:endParaRPr lang="en-US"/>
              </a:p>
            </p:txBody>
          </p:sp>
          <p:sp>
            <p:nvSpPr>
              <p:cNvPr id="4118" name="Line 24"/>
              <p:cNvSpPr>
                <a:spLocks noChangeShapeType="1"/>
              </p:cNvSpPr>
              <p:nvPr/>
            </p:nvSpPr>
            <p:spPr bwMode="auto">
              <a:xfrm rot="7200000">
                <a:off x="378" y="558"/>
                <a:ext cx="48" cy="28"/>
              </a:xfrm>
              <a:prstGeom prst="line">
                <a:avLst/>
              </a:prstGeom>
              <a:noFill/>
              <a:ln w="9525">
                <a:solidFill>
                  <a:schemeClr val="tx1"/>
                </a:solidFill>
                <a:round/>
                <a:headEnd/>
                <a:tailEnd/>
              </a:ln>
            </p:spPr>
            <p:txBody>
              <a:bodyPr/>
              <a:lstStyle/>
              <a:p>
                <a:endParaRPr lang="en-US"/>
              </a:p>
            </p:txBody>
          </p:sp>
          <p:sp>
            <p:nvSpPr>
              <p:cNvPr id="4119" name="Line 25"/>
              <p:cNvSpPr>
                <a:spLocks noChangeShapeType="1"/>
              </p:cNvSpPr>
              <p:nvPr/>
            </p:nvSpPr>
            <p:spPr bwMode="auto">
              <a:xfrm>
                <a:off x="384" y="584"/>
                <a:ext cx="48" cy="28"/>
              </a:xfrm>
              <a:prstGeom prst="line">
                <a:avLst/>
              </a:prstGeom>
              <a:noFill/>
              <a:ln w="9525">
                <a:solidFill>
                  <a:schemeClr val="tx1"/>
                </a:solidFill>
                <a:round/>
                <a:headEnd/>
                <a:tailEnd/>
              </a:ln>
            </p:spPr>
            <p:txBody>
              <a:bodyPr/>
              <a:lstStyle/>
              <a:p>
                <a:endParaRPr lang="en-US"/>
              </a:p>
            </p:txBody>
          </p:sp>
          <p:sp>
            <p:nvSpPr>
              <p:cNvPr id="4120" name="Line 26"/>
              <p:cNvSpPr>
                <a:spLocks noChangeShapeType="1"/>
              </p:cNvSpPr>
              <p:nvPr/>
            </p:nvSpPr>
            <p:spPr bwMode="auto">
              <a:xfrm rot="7200000">
                <a:off x="378" y="610"/>
                <a:ext cx="48" cy="28"/>
              </a:xfrm>
              <a:prstGeom prst="line">
                <a:avLst/>
              </a:prstGeom>
              <a:noFill/>
              <a:ln w="9525">
                <a:solidFill>
                  <a:schemeClr val="tx1"/>
                </a:solidFill>
                <a:round/>
                <a:headEnd/>
                <a:tailEnd/>
              </a:ln>
            </p:spPr>
            <p:txBody>
              <a:bodyPr/>
              <a:lstStyle/>
              <a:p>
                <a:endParaRPr lang="en-US"/>
              </a:p>
            </p:txBody>
          </p:sp>
          <p:sp>
            <p:nvSpPr>
              <p:cNvPr id="4121" name="Line 27"/>
              <p:cNvSpPr>
                <a:spLocks noChangeShapeType="1"/>
              </p:cNvSpPr>
              <p:nvPr/>
            </p:nvSpPr>
            <p:spPr bwMode="auto">
              <a:xfrm>
                <a:off x="384" y="636"/>
                <a:ext cx="48" cy="28"/>
              </a:xfrm>
              <a:prstGeom prst="line">
                <a:avLst/>
              </a:prstGeom>
              <a:noFill/>
              <a:ln w="9525">
                <a:solidFill>
                  <a:schemeClr val="tx1"/>
                </a:solidFill>
                <a:round/>
                <a:headEnd/>
                <a:tailEnd/>
              </a:ln>
            </p:spPr>
            <p:txBody>
              <a:bodyPr/>
              <a:lstStyle/>
              <a:p>
                <a:endParaRPr lang="en-US"/>
              </a:p>
            </p:txBody>
          </p:sp>
          <p:sp>
            <p:nvSpPr>
              <p:cNvPr id="4122" name="Line 28"/>
              <p:cNvSpPr>
                <a:spLocks noChangeShapeType="1"/>
              </p:cNvSpPr>
              <p:nvPr/>
            </p:nvSpPr>
            <p:spPr bwMode="auto">
              <a:xfrm rot="7200000">
                <a:off x="405" y="661"/>
                <a:ext cx="20" cy="12"/>
              </a:xfrm>
              <a:prstGeom prst="line">
                <a:avLst/>
              </a:prstGeom>
              <a:noFill/>
              <a:ln w="9525">
                <a:solidFill>
                  <a:schemeClr val="tx1"/>
                </a:solidFill>
                <a:round/>
                <a:headEnd/>
                <a:tailEnd/>
              </a:ln>
            </p:spPr>
            <p:txBody>
              <a:bodyPr/>
              <a:lstStyle/>
              <a:p>
                <a:endParaRPr lang="en-US"/>
              </a:p>
            </p:txBody>
          </p:sp>
          <p:sp>
            <p:nvSpPr>
              <p:cNvPr id="4123" name="Line 29"/>
              <p:cNvSpPr>
                <a:spLocks noChangeShapeType="1"/>
              </p:cNvSpPr>
              <p:nvPr/>
            </p:nvSpPr>
            <p:spPr bwMode="auto">
              <a:xfrm>
                <a:off x="412" y="496"/>
                <a:ext cx="20" cy="12"/>
              </a:xfrm>
              <a:prstGeom prst="line">
                <a:avLst/>
              </a:prstGeom>
              <a:noFill/>
              <a:ln w="9525">
                <a:solidFill>
                  <a:schemeClr val="tx1"/>
                </a:solidFill>
                <a:round/>
                <a:headEnd/>
                <a:tailEnd/>
              </a:ln>
            </p:spPr>
            <p:txBody>
              <a:bodyPr/>
              <a:lstStyle/>
              <a:p>
                <a:endParaRPr lang="en-US"/>
              </a:p>
            </p:txBody>
          </p:sp>
          <p:sp>
            <p:nvSpPr>
              <p:cNvPr id="4124" name="Line 30"/>
              <p:cNvSpPr>
                <a:spLocks noChangeShapeType="1"/>
              </p:cNvSpPr>
              <p:nvPr/>
            </p:nvSpPr>
            <p:spPr bwMode="auto">
              <a:xfrm>
                <a:off x="408" y="672"/>
                <a:ext cx="0" cy="96"/>
              </a:xfrm>
              <a:prstGeom prst="line">
                <a:avLst/>
              </a:prstGeom>
              <a:noFill/>
              <a:ln w="9525">
                <a:solidFill>
                  <a:schemeClr val="tx1"/>
                </a:solidFill>
                <a:round/>
                <a:headEnd/>
                <a:tailEnd/>
              </a:ln>
            </p:spPr>
            <p:txBody>
              <a:bodyPr/>
              <a:lstStyle/>
              <a:p>
                <a:endParaRPr lang="en-US"/>
              </a:p>
            </p:txBody>
          </p:sp>
          <p:sp>
            <p:nvSpPr>
              <p:cNvPr id="4125" name="Line 31"/>
              <p:cNvSpPr>
                <a:spLocks noChangeShapeType="1"/>
              </p:cNvSpPr>
              <p:nvPr/>
            </p:nvSpPr>
            <p:spPr bwMode="auto">
              <a:xfrm>
                <a:off x="408" y="400"/>
                <a:ext cx="0" cy="96"/>
              </a:xfrm>
              <a:prstGeom prst="line">
                <a:avLst/>
              </a:prstGeom>
              <a:noFill/>
              <a:ln w="9525">
                <a:solidFill>
                  <a:schemeClr val="tx1"/>
                </a:solidFill>
                <a:round/>
                <a:headEnd/>
                <a:tailEnd/>
              </a:ln>
            </p:spPr>
            <p:txBody>
              <a:bodyPr/>
              <a:lstStyle/>
              <a:p>
                <a:endParaRPr lang="en-US"/>
              </a:p>
            </p:txBody>
          </p:sp>
        </p:grpSp>
        <p:sp>
          <p:nvSpPr>
            <p:cNvPr id="4107" name="Line 33"/>
            <p:cNvSpPr>
              <a:spLocks noChangeShapeType="1"/>
            </p:cNvSpPr>
            <p:nvPr/>
          </p:nvSpPr>
          <p:spPr bwMode="auto">
            <a:xfrm flipH="1">
              <a:off x="2592" y="1344"/>
              <a:ext cx="1824" cy="0"/>
            </a:xfrm>
            <a:prstGeom prst="line">
              <a:avLst/>
            </a:prstGeom>
            <a:noFill/>
            <a:ln w="9525">
              <a:solidFill>
                <a:schemeClr val="tx1"/>
              </a:solidFill>
              <a:round/>
              <a:headEnd/>
              <a:tailEnd/>
            </a:ln>
          </p:spPr>
          <p:txBody>
            <a:bodyPr/>
            <a:lstStyle/>
            <a:p>
              <a:endParaRPr lang="en-US"/>
            </a:p>
          </p:txBody>
        </p:sp>
        <p:sp>
          <p:nvSpPr>
            <p:cNvPr id="4108" name="Line 34"/>
            <p:cNvSpPr>
              <a:spLocks noChangeShapeType="1"/>
            </p:cNvSpPr>
            <p:nvPr/>
          </p:nvSpPr>
          <p:spPr bwMode="auto">
            <a:xfrm flipH="1">
              <a:off x="2592" y="2380"/>
              <a:ext cx="1824" cy="0"/>
            </a:xfrm>
            <a:prstGeom prst="line">
              <a:avLst/>
            </a:prstGeom>
            <a:noFill/>
            <a:ln w="9525">
              <a:solidFill>
                <a:schemeClr val="tx1"/>
              </a:solidFill>
              <a:round/>
              <a:headEnd/>
              <a:tailEnd/>
            </a:ln>
          </p:spPr>
          <p:txBody>
            <a:bodyPr/>
            <a:lstStyle/>
            <a:p>
              <a:endParaRPr lang="en-US"/>
            </a:p>
          </p:txBody>
        </p:sp>
        <p:sp>
          <p:nvSpPr>
            <p:cNvPr id="4109" name="Line 35"/>
            <p:cNvSpPr>
              <a:spLocks noChangeShapeType="1"/>
            </p:cNvSpPr>
            <p:nvPr/>
          </p:nvSpPr>
          <p:spPr bwMode="auto">
            <a:xfrm>
              <a:off x="2592" y="2016"/>
              <a:ext cx="0" cy="364"/>
            </a:xfrm>
            <a:prstGeom prst="line">
              <a:avLst/>
            </a:prstGeom>
            <a:noFill/>
            <a:ln w="9525">
              <a:solidFill>
                <a:schemeClr val="tx1"/>
              </a:solidFill>
              <a:round/>
              <a:headEnd/>
              <a:tailEnd/>
            </a:ln>
          </p:spPr>
          <p:txBody>
            <a:bodyPr/>
            <a:lstStyle/>
            <a:p>
              <a:endParaRPr lang="en-US"/>
            </a:p>
          </p:txBody>
        </p:sp>
        <p:sp>
          <p:nvSpPr>
            <p:cNvPr id="4110" name="Line 36"/>
            <p:cNvSpPr>
              <a:spLocks noChangeShapeType="1"/>
            </p:cNvSpPr>
            <p:nvPr/>
          </p:nvSpPr>
          <p:spPr bwMode="auto">
            <a:xfrm flipV="1">
              <a:off x="2592" y="1344"/>
              <a:ext cx="0" cy="460"/>
            </a:xfrm>
            <a:prstGeom prst="line">
              <a:avLst/>
            </a:prstGeom>
            <a:noFill/>
            <a:ln w="9525">
              <a:solidFill>
                <a:schemeClr val="tx1"/>
              </a:solidFill>
              <a:round/>
              <a:headEnd/>
              <a:tailEnd/>
            </a:ln>
          </p:spPr>
          <p:txBody>
            <a:bodyPr/>
            <a:lstStyle/>
            <a:p>
              <a:endParaRPr lang="en-US"/>
            </a:p>
          </p:txBody>
        </p:sp>
        <p:sp>
          <p:nvSpPr>
            <p:cNvPr id="4111" name="Text Box 38"/>
            <p:cNvSpPr txBox="1">
              <a:spLocks noChangeArrowheads="1"/>
            </p:cNvSpPr>
            <p:nvPr/>
          </p:nvSpPr>
          <p:spPr bwMode="auto">
            <a:xfrm>
              <a:off x="4464" y="2044"/>
              <a:ext cx="244" cy="288"/>
            </a:xfrm>
            <a:prstGeom prst="rect">
              <a:avLst/>
            </a:prstGeom>
            <a:noFill/>
            <a:ln w="9525">
              <a:noFill/>
              <a:miter lim="800000"/>
              <a:headEnd/>
              <a:tailEnd/>
            </a:ln>
          </p:spPr>
          <p:txBody>
            <a:bodyPr wrap="none">
              <a:spAutoFit/>
            </a:bodyPr>
            <a:lstStyle/>
            <a:p>
              <a:r>
                <a:rPr lang="en-US"/>
                <a:t>R</a:t>
              </a:r>
              <a:endParaRPr lang="en-US" baseline="-25000"/>
            </a:p>
          </p:txBody>
        </p:sp>
        <p:sp>
          <p:nvSpPr>
            <p:cNvPr id="4112" name="Line 44"/>
            <p:cNvSpPr>
              <a:spLocks noChangeShapeType="1"/>
            </p:cNvSpPr>
            <p:nvPr/>
          </p:nvSpPr>
          <p:spPr bwMode="auto">
            <a:xfrm>
              <a:off x="4418" y="1344"/>
              <a:ext cx="0" cy="336"/>
            </a:xfrm>
            <a:prstGeom prst="line">
              <a:avLst/>
            </a:prstGeom>
            <a:noFill/>
            <a:ln w="12700">
              <a:solidFill>
                <a:schemeClr val="tx1"/>
              </a:solidFill>
              <a:round/>
              <a:headEnd/>
              <a:tailEnd/>
            </a:ln>
          </p:spPr>
          <p:txBody>
            <a:bodyPr/>
            <a:lstStyle/>
            <a:p>
              <a:endParaRPr lang="en-US"/>
            </a:p>
          </p:txBody>
        </p:sp>
        <p:sp>
          <p:nvSpPr>
            <p:cNvPr id="4113" name="Text Box 47"/>
            <p:cNvSpPr txBox="1">
              <a:spLocks noChangeArrowheads="1"/>
            </p:cNvSpPr>
            <p:nvPr/>
          </p:nvSpPr>
          <p:spPr bwMode="auto">
            <a:xfrm>
              <a:off x="1920" y="1776"/>
              <a:ext cx="425" cy="288"/>
            </a:xfrm>
            <a:prstGeom prst="rect">
              <a:avLst/>
            </a:prstGeom>
            <a:noFill/>
            <a:ln w="25400">
              <a:noFill/>
              <a:miter lim="800000"/>
              <a:headEnd/>
              <a:tailEnd/>
            </a:ln>
          </p:spPr>
          <p:txBody>
            <a:bodyPr wrap="none">
              <a:spAutoFit/>
            </a:bodyPr>
            <a:lstStyle/>
            <a:p>
              <a:r>
                <a:rPr lang="en-US"/>
                <a:t>Vac</a:t>
              </a:r>
            </a:p>
          </p:txBody>
        </p:sp>
        <p:sp>
          <p:nvSpPr>
            <p:cNvPr id="4114" name="Oval 32"/>
            <p:cNvSpPr>
              <a:spLocks noChangeArrowheads="1"/>
            </p:cNvSpPr>
            <p:nvPr/>
          </p:nvSpPr>
          <p:spPr bwMode="auto">
            <a:xfrm>
              <a:off x="2448" y="1776"/>
              <a:ext cx="288" cy="288"/>
            </a:xfrm>
            <a:prstGeom prst="ellipse">
              <a:avLst/>
            </a:prstGeom>
            <a:solidFill>
              <a:schemeClr val="bg1"/>
            </a:solidFill>
            <a:ln w="9525">
              <a:solidFill>
                <a:schemeClr val="tx1"/>
              </a:solidFill>
              <a:round/>
              <a:headEnd/>
              <a:tailEnd/>
            </a:ln>
          </p:spPr>
          <p:txBody>
            <a:bodyPr wrap="none" anchor="ctr"/>
            <a:lstStyle/>
            <a:p>
              <a:pPr algn="ctr"/>
              <a:r>
                <a:rPr lang="en-US"/>
                <a:t>~</a:t>
              </a:r>
              <a:endParaRPr lang="en-US" baseline="-25000"/>
            </a:p>
          </p:txBody>
        </p:sp>
        <p:sp>
          <p:nvSpPr>
            <p:cNvPr id="4115" name="Line 48"/>
            <p:cNvSpPr>
              <a:spLocks noChangeShapeType="1"/>
            </p:cNvSpPr>
            <p:nvPr/>
          </p:nvSpPr>
          <p:spPr bwMode="auto">
            <a:xfrm>
              <a:off x="4418" y="2046"/>
              <a:ext cx="0" cy="336"/>
            </a:xfrm>
            <a:prstGeom prst="line">
              <a:avLst/>
            </a:prstGeom>
            <a:noFill/>
            <a:ln w="12700">
              <a:solidFill>
                <a:schemeClr val="tx1"/>
              </a:solidFill>
              <a:round/>
              <a:headEnd/>
              <a:tailEnd/>
            </a:ln>
          </p:spPr>
          <p:txBody>
            <a:bodyPr/>
            <a:lstStyle/>
            <a:p>
              <a:endParaRPr lang="en-US"/>
            </a:p>
          </p:txBody>
        </p:sp>
      </p:grpSp>
      <p:sp>
        <p:nvSpPr>
          <p:cNvPr id="13364" name="Text Box 52"/>
          <p:cNvSpPr txBox="1">
            <a:spLocks noChangeArrowheads="1"/>
          </p:cNvSpPr>
          <p:nvPr/>
        </p:nvSpPr>
        <p:spPr bwMode="auto">
          <a:xfrm>
            <a:off x="3505200" y="4495800"/>
            <a:ext cx="5559425" cy="2039938"/>
          </a:xfrm>
          <a:prstGeom prst="rect">
            <a:avLst/>
          </a:prstGeom>
          <a:noFill/>
          <a:ln w="25400">
            <a:noFill/>
            <a:miter lim="800000"/>
            <a:headEnd/>
            <a:tailEnd/>
          </a:ln>
        </p:spPr>
        <p:txBody>
          <a:bodyPr wrap="none">
            <a:spAutoFit/>
          </a:bodyPr>
          <a:lstStyle/>
          <a:p>
            <a:r>
              <a:rPr lang="en-US"/>
              <a:t>rms = root mean square</a:t>
            </a:r>
          </a:p>
          <a:p>
            <a:r>
              <a:rPr lang="en-US"/>
              <a:t>V</a:t>
            </a:r>
            <a:r>
              <a:rPr lang="en-US" sz="2800" baseline="-25000"/>
              <a:t>rms</a:t>
            </a:r>
            <a:r>
              <a:rPr lang="en-US"/>
              <a:t> and I</a:t>
            </a:r>
            <a:r>
              <a:rPr lang="en-US" sz="2800" baseline="-25000"/>
              <a:t>rms</a:t>
            </a:r>
            <a:r>
              <a:rPr lang="en-US"/>
              <a:t> is default - meters</a:t>
            </a:r>
          </a:p>
          <a:p>
            <a:r>
              <a:rPr lang="en-US"/>
              <a:t>If people mean “peak”, they will say “peak”</a:t>
            </a:r>
          </a:p>
          <a:p>
            <a:endParaRPr lang="en-US"/>
          </a:p>
          <a:p>
            <a:r>
              <a:rPr lang="en-US" sz="3200"/>
              <a:t>P = I</a:t>
            </a:r>
            <a:r>
              <a:rPr lang="en-US" sz="3600" baseline="-25000"/>
              <a:t>rms</a:t>
            </a:r>
            <a:r>
              <a:rPr lang="en-US" sz="3200"/>
              <a:t>V</a:t>
            </a:r>
            <a:r>
              <a:rPr lang="en-US" sz="3600" baseline="-25000"/>
              <a:t>rms</a:t>
            </a:r>
            <a:r>
              <a:rPr lang="en-US" sz="3200"/>
              <a:t>  (= </a:t>
            </a:r>
            <a:r>
              <a:rPr lang="en-US" sz="2800" baseline="30000"/>
              <a:t>1</a:t>
            </a:r>
            <a:r>
              <a:rPr lang="en-US" sz="2800"/>
              <a:t>/</a:t>
            </a:r>
            <a:r>
              <a:rPr lang="en-US" sz="2800" baseline="-25000"/>
              <a:t>2</a:t>
            </a:r>
            <a:r>
              <a:rPr lang="en-US" sz="2800"/>
              <a:t>I</a:t>
            </a:r>
            <a:r>
              <a:rPr lang="en-US" sz="2800" baseline="-25000"/>
              <a:t>o</a:t>
            </a:r>
            <a:r>
              <a:rPr lang="en-US" sz="2800"/>
              <a:t>V</a:t>
            </a:r>
            <a:r>
              <a:rPr lang="en-US" sz="2800" baseline="-25000"/>
              <a:t>o</a:t>
            </a:r>
            <a:r>
              <a:rPr lang="en-US" sz="3200"/>
              <a:t>)</a:t>
            </a:r>
          </a:p>
        </p:txBody>
      </p:sp>
      <p:sp>
        <p:nvSpPr>
          <p:cNvPr id="13365" name="Text Box 53"/>
          <p:cNvSpPr txBox="1">
            <a:spLocks noChangeArrowheads="1"/>
          </p:cNvSpPr>
          <p:nvPr/>
        </p:nvSpPr>
        <p:spPr bwMode="auto">
          <a:xfrm>
            <a:off x="5943600" y="4191000"/>
            <a:ext cx="3028950" cy="366713"/>
          </a:xfrm>
          <a:prstGeom prst="rect">
            <a:avLst/>
          </a:prstGeom>
          <a:noFill/>
          <a:ln w="25400">
            <a:noFill/>
            <a:miter lim="800000"/>
            <a:headEnd/>
            <a:tailEnd/>
          </a:ln>
        </p:spPr>
        <p:txBody>
          <a:bodyPr wrap="none">
            <a:spAutoFit/>
          </a:bodyPr>
          <a:lstStyle/>
          <a:p>
            <a:r>
              <a:rPr lang="en-US" sz="1800"/>
              <a:t>What is our rms on the ‘scope?</a:t>
            </a:r>
          </a:p>
        </p:txBody>
      </p:sp>
      <p:grpSp>
        <p:nvGrpSpPr>
          <p:cNvPr id="4" name="Group 55"/>
          <p:cNvGrpSpPr>
            <a:grpSpLocks/>
          </p:cNvGrpSpPr>
          <p:nvPr/>
        </p:nvGrpSpPr>
        <p:grpSpPr bwMode="auto">
          <a:xfrm>
            <a:off x="5105400" y="533400"/>
            <a:ext cx="3657600" cy="3505200"/>
            <a:chOff x="3216" y="336"/>
            <a:chExt cx="2304" cy="2208"/>
          </a:xfrm>
        </p:grpSpPr>
        <p:pic>
          <p:nvPicPr>
            <p:cNvPr id="4104" name="Picture 51" descr="FG18_20"/>
            <p:cNvPicPr>
              <a:picLocks noChangeAspect="1" noChangeArrowheads="1"/>
            </p:cNvPicPr>
            <p:nvPr/>
          </p:nvPicPr>
          <p:blipFill>
            <a:blip r:embed="rId2" cstate="print"/>
            <a:srcRect l="29005" t="28999" r="30986" b="30501"/>
            <a:stretch>
              <a:fillRect/>
            </a:stretch>
          </p:blipFill>
          <p:spPr bwMode="auto">
            <a:xfrm>
              <a:off x="3408" y="336"/>
              <a:ext cx="1920" cy="1296"/>
            </a:xfrm>
            <a:prstGeom prst="rect">
              <a:avLst/>
            </a:prstGeom>
            <a:noFill/>
            <a:ln w="9525">
              <a:noFill/>
              <a:miter lim="800000"/>
              <a:headEnd/>
              <a:tailEnd/>
            </a:ln>
          </p:spPr>
        </p:pic>
        <p:pic>
          <p:nvPicPr>
            <p:cNvPr id="4105" name="Picture 54" descr="FG18_19"/>
            <p:cNvPicPr>
              <a:picLocks noChangeAspect="1" noChangeArrowheads="1"/>
            </p:cNvPicPr>
            <p:nvPr/>
          </p:nvPicPr>
          <p:blipFill>
            <a:blip r:embed="rId3" cstate="print"/>
            <a:srcRect l="27005" t="56215" r="24985" b="6500"/>
            <a:stretch>
              <a:fillRect/>
            </a:stretch>
          </p:blipFill>
          <p:spPr bwMode="auto">
            <a:xfrm>
              <a:off x="3216" y="1680"/>
              <a:ext cx="2304" cy="864"/>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58">
                                            <p:txEl>
                                              <p:pRg st="0" end="0"/>
                                            </p:txEl>
                                          </p:spTgt>
                                        </p:tgtEl>
                                        <p:attrNameLst>
                                          <p:attrName>style.visibility</p:attrName>
                                        </p:attrNameLst>
                                      </p:cBhvr>
                                      <p:to>
                                        <p:strVal val="visible"/>
                                      </p:to>
                                    </p:set>
                                    <p:animEffect transition="in" filter="dissolve">
                                      <p:cBhvr>
                                        <p:cTn id="12" dur="500"/>
                                        <p:tgtEl>
                                          <p:spTgt spid="1335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358">
                                            <p:txEl>
                                              <p:pRg st="1" end="1"/>
                                            </p:txEl>
                                          </p:spTgt>
                                        </p:tgtEl>
                                        <p:attrNameLst>
                                          <p:attrName>style.visibility</p:attrName>
                                        </p:attrNameLst>
                                      </p:cBhvr>
                                      <p:to>
                                        <p:strVal val="visible"/>
                                      </p:to>
                                    </p:set>
                                    <p:animEffect transition="in" filter="dissolve">
                                      <p:cBhvr>
                                        <p:cTn id="17" dur="500"/>
                                        <p:tgtEl>
                                          <p:spTgt spid="1335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358">
                                            <p:txEl>
                                              <p:pRg st="2" end="2"/>
                                            </p:txEl>
                                          </p:spTgt>
                                        </p:tgtEl>
                                        <p:attrNameLst>
                                          <p:attrName>style.visibility</p:attrName>
                                        </p:attrNameLst>
                                      </p:cBhvr>
                                      <p:to>
                                        <p:strVal val="visible"/>
                                      </p:to>
                                    </p:set>
                                    <p:animEffect transition="in" filter="dissolve">
                                      <p:cBhvr>
                                        <p:cTn id="22" dur="500"/>
                                        <p:tgtEl>
                                          <p:spTgt spid="1335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358">
                                            <p:txEl>
                                              <p:pRg st="3" end="3"/>
                                            </p:txEl>
                                          </p:spTgt>
                                        </p:tgtEl>
                                        <p:attrNameLst>
                                          <p:attrName>style.visibility</p:attrName>
                                        </p:attrNameLst>
                                      </p:cBhvr>
                                      <p:to>
                                        <p:strVal val="visible"/>
                                      </p:to>
                                    </p:set>
                                    <p:animEffect transition="in" filter="dissolve">
                                      <p:cBhvr>
                                        <p:cTn id="27" dur="500"/>
                                        <p:tgtEl>
                                          <p:spTgt spid="13358">
                                            <p:txEl>
                                              <p:pRg st="3" end="3"/>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3358">
                                            <p:txEl>
                                              <p:pRg st="4" end="4"/>
                                            </p:txEl>
                                          </p:spTgt>
                                        </p:tgtEl>
                                        <p:attrNameLst>
                                          <p:attrName>style.visibility</p:attrName>
                                        </p:attrNameLst>
                                      </p:cBhvr>
                                      <p:to>
                                        <p:strVal val="visible"/>
                                      </p:to>
                                    </p:set>
                                    <p:animEffect transition="in" filter="dissolve">
                                      <p:cBhvr>
                                        <p:cTn id="30" dur="500"/>
                                        <p:tgtEl>
                                          <p:spTgt spid="1335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3358">
                                            <p:txEl>
                                              <p:pRg st="6" end="6"/>
                                            </p:txEl>
                                          </p:spTgt>
                                        </p:tgtEl>
                                        <p:attrNameLst>
                                          <p:attrName>style.visibility</p:attrName>
                                        </p:attrNameLst>
                                      </p:cBhvr>
                                      <p:to>
                                        <p:strVal val="visible"/>
                                      </p:to>
                                    </p:set>
                                    <p:animEffect transition="in" filter="dissolve">
                                      <p:cBhvr>
                                        <p:cTn id="35" dur="500"/>
                                        <p:tgtEl>
                                          <p:spTgt spid="13358">
                                            <p:txEl>
                                              <p:pRg st="6" end="6"/>
                                            </p:txEl>
                                          </p:spTgt>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13358">
                                            <p:txEl>
                                              <p:pRg st="7" end="7"/>
                                            </p:txEl>
                                          </p:spTgt>
                                        </p:tgtEl>
                                        <p:attrNameLst>
                                          <p:attrName>style.visibility</p:attrName>
                                        </p:attrNameLst>
                                      </p:cBhvr>
                                      <p:to>
                                        <p:strVal val="visible"/>
                                      </p:to>
                                    </p:set>
                                    <p:animEffect transition="in" filter="dissolve">
                                      <p:cBhvr>
                                        <p:cTn id="38" dur="500"/>
                                        <p:tgtEl>
                                          <p:spTgt spid="13358">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3364">
                                            <p:txEl>
                                              <p:pRg st="0" end="0"/>
                                            </p:txEl>
                                          </p:spTgt>
                                        </p:tgtEl>
                                        <p:attrNameLst>
                                          <p:attrName>style.visibility</p:attrName>
                                        </p:attrNameLst>
                                      </p:cBhvr>
                                      <p:to>
                                        <p:strVal val="visible"/>
                                      </p:to>
                                    </p:set>
                                    <p:animEffect transition="in" filter="wipe(left)">
                                      <p:cBhvr>
                                        <p:cTn id="43" dur="500"/>
                                        <p:tgtEl>
                                          <p:spTgt spid="13364">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3364">
                                            <p:txEl>
                                              <p:pRg st="1" end="1"/>
                                            </p:txEl>
                                          </p:spTgt>
                                        </p:tgtEl>
                                        <p:attrNameLst>
                                          <p:attrName>style.visibility</p:attrName>
                                        </p:attrNameLst>
                                      </p:cBhvr>
                                      <p:to>
                                        <p:strVal val="visible"/>
                                      </p:to>
                                    </p:set>
                                    <p:animEffect transition="in" filter="wipe(left)">
                                      <p:cBhvr>
                                        <p:cTn id="48" dur="500"/>
                                        <p:tgtEl>
                                          <p:spTgt spid="13364">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3364">
                                            <p:txEl>
                                              <p:pRg st="2" end="2"/>
                                            </p:txEl>
                                          </p:spTgt>
                                        </p:tgtEl>
                                        <p:attrNameLst>
                                          <p:attrName>style.visibility</p:attrName>
                                        </p:attrNameLst>
                                      </p:cBhvr>
                                      <p:to>
                                        <p:strVal val="visible"/>
                                      </p:to>
                                    </p:set>
                                    <p:animEffect transition="in" filter="wipe(left)">
                                      <p:cBhvr>
                                        <p:cTn id="53" dur="500"/>
                                        <p:tgtEl>
                                          <p:spTgt spid="13364">
                                            <p:txEl>
                                              <p:pRg st="2" end="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13364">
                                            <p:txEl>
                                              <p:pRg st="4" end="4"/>
                                            </p:txEl>
                                          </p:spTgt>
                                        </p:tgtEl>
                                        <p:attrNameLst>
                                          <p:attrName>style.visibility</p:attrName>
                                        </p:attrNameLst>
                                      </p:cBhvr>
                                      <p:to>
                                        <p:strVal val="visible"/>
                                      </p:to>
                                    </p:set>
                                    <p:animEffect transition="in" filter="wipe(left)">
                                      <p:cBhvr>
                                        <p:cTn id="58" dur="500"/>
                                        <p:tgtEl>
                                          <p:spTgt spid="13364">
                                            <p:txEl>
                                              <p:pRg st="4" end="4"/>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133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58" grpId="0" build="p" autoUpdateAnimBg="0"/>
      <p:bldP spid="13364" grpId="0" build="p" autoUpdateAnimBg="0"/>
      <p:bldP spid="13365"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cstate="print"/>
          <a:srcRect/>
          <a:stretch>
            <a:fillRect/>
          </a:stretch>
        </p:blipFill>
        <p:spPr bwMode="auto">
          <a:xfrm>
            <a:off x="152400" y="533400"/>
            <a:ext cx="2733675" cy="5295900"/>
          </a:xfrm>
          <a:prstGeom prst="rect">
            <a:avLst/>
          </a:prstGeom>
          <a:noFill/>
          <a:ln w="25400" cap="flat" cmpd="sng">
            <a:noFill/>
            <a:prstDash val="solid"/>
            <a:miter lim="800000"/>
            <a:headEnd type="none" w="med" len="med"/>
            <a:tailEnd type="none" w="med" len="me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593725" y="-76200"/>
            <a:ext cx="8321675" cy="701675"/>
          </a:xfrm>
          <a:prstGeom prst="rect">
            <a:avLst/>
          </a:prstGeom>
          <a:noFill/>
          <a:ln w="25400">
            <a:noFill/>
            <a:miter lim="800000"/>
            <a:headEnd/>
            <a:tailEnd/>
          </a:ln>
        </p:spPr>
        <p:txBody>
          <a:bodyPr>
            <a:spAutoFit/>
          </a:bodyPr>
          <a:lstStyle/>
          <a:p>
            <a:r>
              <a:rPr lang="en-US" sz="4000" b="1" u="sng"/>
              <a:t>Alternating Current</a:t>
            </a:r>
          </a:p>
        </p:txBody>
      </p:sp>
      <p:sp>
        <p:nvSpPr>
          <p:cNvPr id="5123" name="Text Box 3"/>
          <p:cNvSpPr txBox="1">
            <a:spLocks noChangeArrowheads="1"/>
          </p:cNvSpPr>
          <p:nvPr/>
        </p:nvSpPr>
        <p:spPr bwMode="auto">
          <a:xfrm>
            <a:off x="457200" y="762000"/>
            <a:ext cx="8382000" cy="3384550"/>
          </a:xfrm>
          <a:prstGeom prst="rect">
            <a:avLst/>
          </a:prstGeom>
          <a:noFill/>
          <a:ln w="25400">
            <a:noFill/>
            <a:miter lim="800000"/>
            <a:headEnd/>
            <a:tailEnd/>
          </a:ln>
        </p:spPr>
        <p:txBody>
          <a:bodyPr>
            <a:spAutoFit/>
          </a:bodyPr>
          <a:lstStyle/>
          <a:p>
            <a:r>
              <a:rPr lang="en-US" sz="2800"/>
              <a:t>Example - A 13.50 ohm resistor has a peak voltage of 207.0 Volts across it.  What is the rms voltage across it, and what is the peak and rms current through it, and the power and peak power that it dissipates.</a:t>
            </a:r>
          </a:p>
          <a:p>
            <a:pPr lvl="3"/>
            <a:r>
              <a:rPr lang="en-US" sz="2800"/>
              <a:t>I</a:t>
            </a:r>
            <a:r>
              <a:rPr lang="en-US" sz="2800" baseline="-25000"/>
              <a:t>rms</a:t>
            </a:r>
            <a:r>
              <a:rPr lang="en-US" sz="2800"/>
              <a:t> = </a:t>
            </a:r>
            <a:r>
              <a:rPr lang="en-US" sz="2800" u="sng"/>
              <a:t> I</a:t>
            </a:r>
            <a:r>
              <a:rPr lang="en-US" sz="2800" baseline="-25000"/>
              <a:t>o	     </a:t>
            </a:r>
            <a:r>
              <a:rPr lang="en-US" sz="2800"/>
              <a:t>V</a:t>
            </a:r>
            <a:r>
              <a:rPr lang="en-US" sz="2800" baseline="-25000"/>
              <a:t>rms</a:t>
            </a:r>
            <a:r>
              <a:rPr lang="en-US" sz="2800"/>
              <a:t> = </a:t>
            </a:r>
            <a:r>
              <a:rPr lang="en-US" sz="2800" u="sng"/>
              <a:t> V</a:t>
            </a:r>
            <a:r>
              <a:rPr lang="en-US" sz="2800" baseline="-25000"/>
              <a:t>o</a:t>
            </a:r>
            <a:endParaRPr lang="en-US" sz="2800"/>
          </a:p>
          <a:p>
            <a:pPr lvl="4"/>
            <a:r>
              <a:rPr lang="en-US" sz="2800"/>
              <a:t>    </a:t>
            </a:r>
            <a:r>
              <a:rPr lang="en-US" sz="2800">
                <a:sym typeface="Symbol" pitchFamily="18" charset="2"/>
              </a:rPr>
              <a:t>2    	     2</a:t>
            </a:r>
          </a:p>
          <a:p>
            <a:r>
              <a:rPr lang="en-US"/>
              <a:t>P = IV = V</a:t>
            </a:r>
            <a:r>
              <a:rPr lang="en-US" baseline="30000"/>
              <a:t>2</a:t>
            </a:r>
            <a:r>
              <a:rPr lang="en-US"/>
              <a:t>/R = I</a:t>
            </a:r>
            <a:r>
              <a:rPr lang="en-US" baseline="30000"/>
              <a:t>2</a:t>
            </a:r>
            <a:r>
              <a:rPr lang="en-US"/>
              <a:t>R  (I and V must be rms)</a:t>
            </a:r>
          </a:p>
          <a:p>
            <a:r>
              <a:rPr lang="en-US"/>
              <a:t>R = V/I</a:t>
            </a:r>
            <a:endParaRPr lang="en-US" sz="2800"/>
          </a:p>
        </p:txBody>
      </p:sp>
      <p:sp>
        <p:nvSpPr>
          <p:cNvPr id="40988" name="Text Box 28"/>
          <p:cNvSpPr txBox="1">
            <a:spLocks noChangeArrowheads="1"/>
          </p:cNvSpPr>
          <p:nvPr/>
        </p:nvSpPr>
        <p:spPr bwMode="auto">
          <a:xfrm>
            <a:off x="365125" y="4283075"/>
            <a:ext cx="3914775" cy="2282825"/>
          </a:xfrm>
          <a:prstGeom prst="rect">
            <a:avLst/>
          </a:prstGeom>
          <a:noFill/>
          <a:ln w="25400">
            <a:noFill/>
            <a:miter lim="800000"/>
            <a:headEnd/>
            <a:tailEnd/>
          </a:ln>
        </p:spPr>
        <p:txBody>
          <a:bodyPr wrap="none">
            <a:spAutoFit/>
          </a:bodyPr>
          <a:lstStyle/>
          <a:p>
            <a:r>
              <a:rPr lang="en-US"/>
              <a:t>R = 13.50 ohms, V</a:t>
            </a:r>
            <a:r>
              <a:rPr lang="en-US" baseline="-25000"/>
              <a:t>o</a:t>
            </a:r>
            <a:r>
              <a:rPr lang="en-US"/>
              <a:t> = 207.0 V</a:t>
            </a:r>
          </a:p>
          <a:p>
            <a:r>
              <a:rPr lang="en-US"/>
              <a:t>V</a:t>
            </a:r>
            <a:r>
              <a:rPr lang="en-US" baseline="-25000"/>
              <a:t>rms</a:t>
            </a:r>
            <a:r>
              <a:rPr lang="en-US"/>
              <a:t> = 146.37 V</a:t>
            </a:r>
          </a:p>
          <a:p>
            <a:r>
              <a:rPr lang="en-US"/>
              <a:t>I</a:t>
            </a:r>
            <a:r>
              <a:rPr lang="en-US" baseline="-25000"/>
              <a:t>o</a:t>
            </a:r>
            <a:r>
              <a:rPr lang="en-US"/>
              <a:t> = 15.3333 (R = V</a:t>
            </a:r>
            <a:r>
              <a:rPr lang="en-US" baseline="-25000"/>
              <a:t>o</a:t>
            </a:r>
            <a:r>
              <a:rPr lang="en-US"/>
              <a:t>/I</a:t>
            </a:r>
            <a:r>
              <a:rPr lang="en-US" baseline="-25000"/>
              <a:t>o</a:t>
            </a:r>
            <a:r>
              <a:rPr lang="en-US"/>
              <a:t>)</a:t>
            </a:r>
          </a:p>
          <a:p>
            <a:r>
              <a:rPr lang="en-US"/>
              <a:t>I</a:t>
            </a:r>
            <a:r>
              <a:rPr lang="en-US" baseline="-25000"/>
              <a:t>rms</a:t>
            </a:r>
            <a:r>
              <a:rPr lang="en-US"/>
              <a:t> = 10.84 A</a:t>
            </a:r>
          </a:p>
          <a:p>
            <a:r>
              <a:rPr lang="en-US"/>
              <a:t>P = 1587 W (IV - use rms)</a:t>
            </a:r>
          </a:p>
          <a:p>
            <a:r>
              <a:rPr lang="en-US"/>
              <a:t>P</a:t>
            </a:r>
            <a:r>
              <a:rPr lang="en-US" baseline="-25000"/>
              <a:t>o</a:t>
            </a:r>
            <a:r>
              <a:rPr lang="en-US"/>
              <a:t> = 3174 W (IV - use peak)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88">
                                            <p:txEl>
                                              <p:pRg st="0" end="0"/>
                                            </p:txEl>
                                          </p:spTgt>
                                        </p:tgtEl>
                                        <p:attrNameLst>
                                          <p:attrName>style.visibility</p:attrName>
                                        </p:attrNameLst>
                                      </p:cBhvr>
                                      <p:to>
                                        <p:strVal val="visible"/>
                                      </p:to>
                                    </p:set>
                                    <p:animEffect transition="in" filter="wipe(left)">
                                      <p:cBhvr>
                                        <p:cTn id="7" dur="500"/>
                                        <p:tgtEl>
                                          <p:spTgt spid="4098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88">
                                            <p:txEl>
                                              <p:pRg st="1" end="1"/>
                                            </p:txEl>
                                          </p:spTgt>
                                        </p:tgtEl>
                                        <p:attrNameLst>
                                          <p:attrName>style.visibility</p:attrName>
                                        </p:attrNameLst>
                                      </p:cBhvr>
                                      <p:to>
                                        <p:strVal val="visible"/>
                                      </p:to>
                                    </p:set>
                                    <p:animEffect transition="in" filter="wipe(left)">
                                      <p:cBhvr>
                                        <p:cTn id="12" dur="500"/>
                                        <p:tgtEl>
                                          <p:spTgt spid="4098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88">
                                            <p:txEl>
                                              <p:pRg st="2" end="2"/>
                                            </p:txEl>
                                          </p:spTgt>
                                        </p:tgtEl>
                                        <p:attrNameLst>
                                          <p:attrName>style.visibility</p:attrName>
                                        </p:attrNameLst>
                                      </p:cBhvr>
                                      <p:to>
                                        <p:strVal val="visible"/>
                                      </p:to>
                                    </p:set>
                                    <p:animEffect transition="in" filter="wipe(left)">
                                      <p:cBhvr>
                                        <p:cTn id="17" dur="500"/>
                                        <p:tgtEl>
                                          <p:spTgt spid="4098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988">
                                            <p:txEl>
                                              <p:pRg st="3" end="3"/>
                                            </p:txEl>
                                          </p:spTgt>
                                        </p:tgtEl>
                                        <p:attrNameLst>
                                          <p:attrName>style.visibility</p:attrName>
                                        </p:attrNameLst>
                                      </p:cBhvr>
                                      <p:to>
                                        <p:strVal val="visible"/>
                                      </p:to>
                                    </p:set>
                                    <p:animEffect transition="in" filter="wipe(left)">
                                      <p:cBhvr>
                                        <p:cTn id="22" dur="500"/>
                                        <p:tgtEl>
                                          <p:spTgt spid="4098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0988">
                                            <p:txEl>
                                              <p:pRg st="4" end="4"/>
                                            </p:txEl>
                                          </p:spTgt>
                                        </p:tgtEl>
                                        <p:attrNameLst>
                                          <p:attrName>style.visibility</p:attrName>
                                        </p:attrNameLst>
                                      </p:cBhvr>
                                      <p:to>
                                        <p:strVal val="visible"/>
                                      </p:to>
                                    </p:set>
                                    <p:animEffect transition="in" filter="wipe(left)">
                                      <p:cBhvr>
                                        <p:cTn id="27" dur="500"/>
                                        <p:tgtEl>
                                          <p:spTgt spid="4098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0988">
                                            <p:txEl>
                                              <p:pRg st="5" end="5"/>
                                            </p:txEl>
                                          </p:spTgt>
                                        </p:tgtEl>
                                        <p:attrNameLst>
                                          <p:attrName>style.visibility</p:attrName>
                                        </p:attrNameLst>
                                      </p:cBhvr>
                                      <p:to>
                                        <p:strVal val="visible"/>
                                      </p:to>
                                    </p:set>
                                    <p:animEffect transition="in" filter="wipe(left)">
                                      <p:cBhvr>
                                        <p:cTn id="32" dur="500"/>
                                        <p:tgtEl>
                                          <p:spTgt spid="4098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8"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014538" y="1981200"/>
            <a:ext cx="4148137" cy="2287588"/>
          </a:xfrm>
          <a:prstGeom prst="rect">
            <a:avLst/>
          </a:prstGeom>
          <a:noFill/>
          <a:ln w="25400">
            <a:noFill/>
            <a:miter lim="800000"/>
            <a:headEnd/>
            <a:tailEnd/>
          </a:ln>
        </p:spPr>
        <p:txBody>
          <a:bodyPr wrap="none">
            <a:spAutoFit/>
          </a:bodyPr>
          <a:lstStyle/>
          <a:p>
            <a:pPr algn="ctr"/>
            <a:r>
              <a:rPr lang="en-US" sz="4800"/>
              <a:t>Whiteboards </a:t>
            </a:r>
          </a:p>
          <a:p>
            <a:pPr algn="ctr"/>
            <a:r>
              <a:rPr lang="en-US" sz="4800"/>
              <a:t>rms</a:t>
            </a:r>
          </a:p>
          <a:p>
            <a:pPr algn="ctr"/>
            <a:r>
              <a:rPr lang="en-US" sz="4800">
                <a:hlinkClick r:id="rId2" action="ppaction://hlinksldjump"/>
              </a:rPr>
              <a:t>1</a:t>
            </a:r>
            <a:r>
              <a:rPr lang="en-US" sz="4800"/>
              <a:t> | </a:t>
            </a:r>
            <a:r>
              <a:rPr lang="en-US" sz="4800">
                <a:hlinkClick r:id="rId3" action="ppaction://hlinksldjump"/>
              </a:rPr>
              <a:t>2</a:t>
            </a:r>
            <a:r>
              <a:rPr lang="en-US" sz="4800"/>
              <a:t> | </a:t>
            </a:r>
            <a:r>
              <a:rPr lang="en-US" sz="4800">
                <a:hlinkClick r:id="rId4" action="ppaction://hlinksldjump"/>
              </a:rPr>
              <a:t>3</a:t>
            </a:r>
            <a:r>
              <a:rPr lang="en-US" sz="4800"/>
              <a:t> | </a:t>
            </a:r>
            <a:r>
              <a:rPr lang="en-US" sz="4800">
                <a:hlinkClick r:id="rId5" action="ppaction://hlinksldjump"/>
              </a:rPr>
              <a:t>4</a:t>
            </a:r>
            <a:r>
              <a:rPr lang="en-US" sz="4800"/>
              <a:t> | </a:t>
            </a:r>
            <a:r>
              <a:rPr lang="en-US" sz="4800">
                <a:hlinkClick r:id="rId6" action="ppaction://hlinksldjump"/>
              </a:rPr>
              <a:t>5</a:t>
            </a:r>
            <a:r>
              <a:rPr lang="en-US" sz="4800"/>
              <a:t> | </a:t>
            </a:r>
            <a:r>
              <a:rPr lang="en-US" sz="4800">
                <a:hlinkClick r:id="rId7" action="ppaction://hlinksldjump"/>
              </a:rPr>
              <a:t>6</a:t>
            </a:r>
            <a:endParaRPr lang="en-US" sz="4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669925" y="247650"/>
            <a:ext cx="8245475" cy="1920875"/>
          </a:xfrm>
          <a:prstGeom prst="rect">
            <a:avLst/>
          </a:prstGeom>
          <a:noFill/>
          <a:ln w="25400">
            <a:noFill/>
            <a:miter lim="800000"/>
            <a:headEnd/>
            <a:tailEnd/>
          </a:ln>
        </p:spPr>
        <p:txBody>
          <a:bodyPr>
            <a:spAutoFit/>
          </a:bodyPr>
          <a:lstStyle/>
          <a:p>
            <a:r>
              <a:rPr lang="en-US" sz="3200"/>
              <a:t>What is the rms voltage if the peak voltage is 340 V?</a:t>
            </a:r>
          </a:p>
          <a:p>
            <a:pPr lvl="3"/>
            <a:r>
              <a:rPr lang="en-US" sz="2800"/>
              <a:t>I</a:t>
            </a:r>
            <a:r>
              <a:rPr lang="en-US" sz="2800" baseline="-25000"/>
              <a:t>rms</a:t>
            </a:r>
            <a:r>
              <a:rPr lang="en-US" sz="2800"/>
              <a:t> = </a:t>
            </a:r>
            <a:r>
              <a:rPr lang="en-US" sz="2800" u="sng"/>
              <a:t> I</a:t>
            </a:r>
            <a:r>
              <a:rPr lang="en-US" sz="2800" baseline="-25000"/>
              <a:t>o	     </a:t>
            </a:r>
            <a:r>
              <a:rPr lang="en-US" sz="2800"/>
              <a:t>V</a:t>
            </a:r>
            <a:r>
              <a:rPr lang="en-US" sz="2800" baseline="-25000"/>
              <a:t>rms</a:t>
            </a:r>
            <a:r>
              <a:rPr lang="en-US" sz="2800"/>
              <a:t> = </a:t>
            </a:r>
            <a:r>
              <a:rPr lang="en-US" sz="2800" u="sng"/>
              <a:t> V</a:t>
            </a:r>
            <a:r>
              <a:rPr lang="en-US" sz="2800" baseline="-25000"/>
              <a:t>o</a:t>
            </a:r>
            <a:endParaRPr lang="en-US" sz="2800"/>
          </a:p>
          <a:p>
            <a:pPr lvl="4"/>
            <a:r>
              <a:rPr lang="en-US" sz="2800"/>
              <a:t>    </a:t>
            </a:r>
            <a:r>
              <a:rPr lang="en-US" sz="2800">
                <a:sym typeface="Symbol" pitchFamily="18" charset="2"/>
              </a:rPr>
              <a:t>2    	     2</a:t>
            </a:r>
            <a:endParaRPr lang="en-US" sz="2800"/>
          </a:p>
        </p:txBody>
      </p:sp>
      <p:sp>
        <p:nvSpPr>
          <p:cNvPr id="7171" name="Text Box 3"/>
          <p:cNvSpPr txBox="1">
            <a:spLocks noChangeArrowheads="1"/>
          </p:cNvSpPr>
          <p:nvPr/>
        </p:nvSpPr>
        <p:spPr bwMode="auto">
          <a:xfrm>
            <a:off x="228600" y="6400800"/>
            <a:ext cx="184150" cy="457200"/>
          </a:xfrm>
          <a:prstGeom prst="rect">
            <a:avLst/>
          </a:prstGeom>
          <a:noFill/>
          <a:ln w="25400">
            <a:noFill/>
            <a:miter lim="800000"/>
            <a:headEnd/>
            <a:tailEnd/>
          </a:ln>
        </p:spPr>
        <p:txBody>
          <a:bodyPr wrap="none">
            <a:spAutoFit/>
          </a:bodyPr>
          <a:lstStyle/>
          <a:p>
            <a:endParaRPr lang="en-US"/>
          </a:p>
        </p:txBody>
      </p:sp>
      <p:sp>
        <p:nvSpPr>
          <p:cNvPr id="7172" name="Text Box 4"/>
          <p:cNvSpPr txBox="1">
            <a:spLocks noChangeArrowheads="1"/>
          </p:cNvSpPr>
          <p:nvPr/>
        </p:nvSpPr>
        <p:spPr bwMode="auto">
          <a:xfrm>
            <a:off x="288925" y="6553200"/>
            <a:ext cx="560388" cy="274638"/>
          </a:xfrm>
          <a:prstGeom prst="rect">
            <a:avLst/>
          </a:prstGeom>
          <a:noFill/>
          <a:ln w="25400">
            <a:noFill/>
            <a:miter lim="800000"/>
            <a:headEnd/>
            <a:tailEnd/>
          </a:ln>
        </p:spPr>
        <p:txBody>
          <a:bodyPr wrap="none">
            <a:spAutoFit/>
          </a:bodyPr>
          <a:lstStyle/>
          <a:p>
            <a:r>
              <a:rPr lang="en-US" sz="1200"/>
              <a:t>240 V</a:t>
            </a:r>
            <a:endParaRPr lang="en-US" sz="1000">
              <a:sym typeface="Symbol" pitchFamily="18" charset="2"/>
            </a:endParaRPr>
          </a:p>
        </p:txBody>
      </p:sp>
      <p:sp>
        <p:nvSpPr>
          <p:cNvPr id="15365" name="Text Box 5"/>
          <p:cNvSpPr txBox="1">
            <a:spLocks noChangeArrowheads="1"/>
          </p:cNvSpPr>
          <p:nvPr/>
        </p:nvSpPr>
        <p:spPr bwMode="auto">
          <a:xfrm>
            <a:off x="990600" y="2465388"/>
            <a:ext cx="4592638" cy="3508375"/>
          </a:xfrm>
          <a:prstGeom prst="rect">
            <a:avLst/>
          </a:prstGeom>
          <a:noFill/>
          <a:ln w="25400">
            <a:noFill/>
            <a:miter lim="800000"/>
            <a:headEnd/>
            <a:tailEnd/>
          </a:ln>
        </p:spPr>
        <p:txBody>
          <a:bodyPr wrap="none">
            <a:spAutoFit/>
          </a:bodyPr>
          <a:lstStyle/>
          <a:p>
            <a:r>
              <a:rPr lang="en-US" sz="2800"/>
              <a:t>Given:</a:t>
            </a:r>
          </a:p>
          <a:p>
            <a:r>
              <a:rPr lang="en-US" sz="2800"/>
              <a:t>V</a:t>
            </a:r>
            <a:r>
              <a:rPr lang="en-US" sz="2800" baseline="-25000"/>
              <a:t>rms</a:t>
            </a:r>
            <a:r>
              <a:rPr lang="en-US" sz="2800"/>
              <a:t> = </a:t>
            </a:r>
            <a:r>
              <a:rPr lang="en-US" sz="2800" u="sng"/>
              <a:t> V</a:t>
            </a:r>
            <a:r>
              <a:rPr lang="en-US" sz="2800" baseline="-25000"/>
              <a:t>o</a:t>
            </a:r>
            <a:endParaRPr lang="en-US" sz="2800"/>
          </a:p>
          <a:p>
            <a:pPr lvl="1"/>
            <a:r>
              <a:rPr lang="en-US" sz="2800"/>
              <a:t>      </a:t>
            </a:r>
            <a:r>
              <a:rPr lang="en-US" sz="2800">
                <a:sym typeface="Symbol" pitchFamily="18" charset="2"/>
              </a:rPr>
              <a:t>2</a:t>
            </a:r>
            <a:endParaRPr lang="en-US" sz="2800"/>
          </a:p>
          <a:p>
            <a:pPr lvl="1"/>
            <a:endParaRPr lang="en-US" sz="2800">
              <a:sym typeface="Symbol" pitchFamily="18" charset="2"/>
            </a:endParaRPr>
          </a:p>
          <a:p>
            <a:pPr lvl="1"/>
            <a:r>
              <a:rPr lang="en-US" sz="2800"/>
              <a:t>V</a:t>
            </a:r>
            <a:r>
              <a:rPr lang="en-US" sz="2800" baseline="-25000"/>
              <a:t>o</a:t>
            </a:r>
            <a:r>
              <a:rPr lang="en-US" sz="2800">
                <a:sym typeface="Symbol" pitchFamily="18" charset="2"/>
              </a:rPr>
              <a:t> = 340 V</a:t>
            </a:r>
          </a:p>
          <a:p>
            <a:pPr lvl="1"/>
            <a:r>
              <a:rPr lang="en-US" sz="2800"/>
              <a:t>V</a:t>
            </a:r>
            <a:r>
              <a:rPr lang="en-US" sz="2800" baseline="-25000"/>
              <a:t>rms</a:t>
            </a:r>
            <a:r>
              <a:rPr lang="en-US" sz="2800">
                <a:sym typeface="Symbol" pitchFamily="18" charset="2"/>
              </a:rPr>
              <a:t> = ??</a:t>
            </a:r>
          </a:p>
          <a:p>
            <a:endParaRPr lang="en-US" sz="2800"/>
          </a:p>
          <a:p>
            <a:r>
              <a:rPr lang="en-US" sz="2800"/>
              <a:t>V</a:t>
            </a:r>
            <a:r>
              <a:rPr lang="en-US" sz="2800" baseline="-25000"/>
              <a:t>rms</a:t>
            </a:r>
            <a:r>
              <a:rPr lang="en-US" sz="2800">
                <a:sym typeface="Symbol" pitchFamily="18" charset="2"/>
              </a:rPr>
              <a:t> =</a:t>
            </a:r>
            <a:r>
              <a:rPr lang="en-US" sz="2800"/>
              <a:t> 240.4 = 240 V (Europe)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Effect transition="in" filter="dissolve">
                                      <p:cBhvr>
                                        <p:cTn id="7" dur="500"/>
                                        <p:tgtEl>
                                          <p:spTgt spid="153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65">
                                            <p:txEl>
                                              <p:pRg st="1" end="1"/>
                                            </p:txEl>
                                          </p:spTgt>
                                        </p:tgtEl>
                                        <p:attrNameLst>
                                          <p:attrName>style.visibility</p:attrName>
                                        </p:attrNameLst>
                                      </p:cBhvr>
                                      <p:to>
                                        <p:strVal val="visible"/>
                                      </p:to>
                                    </p:set>
                                    <p:animEffect transition="in" filter="dissolve">
                                      <p:cBhvr>
                                        <p:cTn id="12" dur="500"/>
                                        <p:tgtEl>
                                          <p:spTgt spid="15365">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5365">
                                            <p:txEl>
                                              <p:pRg st="2" end="2"/>
                                            </p:txEl>
                                          </p:spTgt>
                                        </p:tgtEl>
                                        <p:attrNameLst>
                                          <p:attrName>style.visibility</p:attrName>
                                        </p:attrNameLst>
                                      </p:cBhvr>
                                      <p:to>
                                        <p:strVal val="visible"/>
                                      </p:to>
                                    </p:set>
                                    <p:animEffect transition="in" filter="dissolve">
                                      <p:cBhvr>
                                        <p:cTn id="15" dur="500"/>
                                        <p:tgtEl>
                                          <p:spTgt spid="15365">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5365">
                                            <p:txEl>
                                              <p:pRg st="4" end="4"/>
                                            </p:txEl>
                                          </p:spTgt>
                                        </p:tgtEl>
                                        <p:attrNameLst>
                                          <p:attrName>style.visibility</p:attrName>
                                        </p:attrNameLst>
                                      </p:cBhvr>
                                      <p:to>
                                        <p:strVal val="visible"/>
                                      </p:to>
                                    </p:set>
                                    <p:animEffect transition="in" filter="dissolve">
                                      <p:cBhvr>
                                        <p:cTn id="18" dur="500"/>
                                        <p:tgtEl>
                                          <p:spTgt spid="15365">
                                            <p:txEl>
                                              <p:pRg st="4" end="4"/>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5365">
                                            <p:txEl>
                                              <p:pRg st="5" end="5"/>
                                            </p:txEl>
                                          </p:spTgt>
                                        </p:tgtEl>
                                        <p:attrNameLst>
                                          <p:attrName>style.visibility</p:attrName>
                                        </p:attrNameLst>
                                      </p:cBhvr>
                                      <p:to>
                                        <p:strVal val="visible"/>
                                      </p:to>
                                    </p:set>
                                    <p:animEffect transition="in" filter="dissolve">
                                      <p:cBhvr>
                                        <p:cTn id="21" dur="500"/>
                                        <p:tgtEl>
                                          <p:spTgt spid="15365">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5365">
                                            <p:txEl>
                                              <p:pRg st="7" end="7"/>
                                            </p:txEl>
                                          </p:spTgt>
                                        </p:tgtEl>
                                        <p:attrNameLst>
                                          <p:attrName>style.visibility</p:attrName>
                                        </p:attrNameLst>
                                      </p:cBhvr>
                                      <p:to>
                                        <p:strVal val="visible"/>
                                      </p:to>
                                    </p:set>
                                    <p:animEffect transition="in" filter="dissolve">
                                      <p:cBhvr>
                                        <p:cTn id="26" dur="500"/>
                                        <p:tgtEl>
                                          <p:spTgt spid="1536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669925" y="247650"/>
            <a:ext cx="8245475" cy="1920875"/>
          </a:xfrm>
          <a:prstGeom prst="rect">
            <a:avLst/>
          </a:prstGeom>
          <a:noFill/>
          <a:ln w="25400">
            <a:noFill/>
            <a:miter lim="800000"/>
            <a:headEnd/>
            <a:tailEnd/>
          </a:ln>
        </p:spPr>
        <p:txBody>
          <a:bodyPr>
            <a:spAutoFit/>
          </a:bodyPr>
          <a:lstStyle/>
          <a:p>
            <a:r>
              <a:rPr lang="en-US" sz="3200"/>
              <a:t>A circuit has an rms current of 1.45 A.  What is the peak current?</a:t>
            </a:r>
          </a:p>
          <a:p>
            <a:pPr lvl="3"/>
            <a:r>
              <a:rPr lang="en-US" sz="2800"/>
              <a:t>I</a:t>
            </a:r>
            <a:r>
              <a:rPr lang="en-US" sz="2800" baseline="-25000"/>
              <a:t>rms</a:t>
            </a:r>
            <a:r>
              <a:rPr lang="en-US" sz="2800"/>
              <a:t> = </a:t>
            </a:r>
            <a:r>
              <a:rPr lang="en-US" sz="2800" u="sng"/>
              <a:t> I</a:t>
            </a:r>
            <a:r>
              <a:rPr lang="en-US" sz="2800" baseline="-25000"/>
              <a:t>o	     </a:t>
            </a:r>
            <a:r>
              <a:rPr lang="en-US" sz="2800"/>
              <a:t>V</a:t>
            </a:r>
            <a:r>
              <a:rPr lang="en-US" sz="2800" baseline="-25000"/>
              <a:t>rms</a:t>
            </a:r>
            <a:r>
              <a:rPr lang="en-US" sz="2800"/>
              <a:t> = </a:t>
            </a:r>
            <a:r>
              <a:rPr lang="en-US" sz="2800" u="sng"/>
              <a:t> V</a:t>
            </a:r>
            <a:r>
              <a:rPr lang="en-US" sz="2800" baseline="-25000"/>
              <a:t>o</a:t>
            </a:r>
            <a:endParaRPr lang="en-US" sz="2800"/>
          </a:p>
          <a:p>
            <a:pPr lvl="4"/>
            <a:r>
              <a:rPr lang="en-US" sz="2800"/>
              <a:t>    </a:t>
            </a:r>
            <a:r>
              <a:rPr lang="en-US" sz="2800">
                <a:sym typeface="Symbol" pitchFamily="18" charset="2"/>
              </a:rPr>
              <a:t>2    	     2</a:t>
            </a:r>
            <a:endParaRPr lang="en-US" sz="2800"/>
          </a:p>
        </p:txBody>
      </p:sp>
      <p:sp>
        <p:nvSpPr>
          <p:cNvPr id="8195" name="Text Box 3"/>
          <p:cNvSpPr txBox="1">
            <a:spLocks noChangeArrowheads="1"/>
          </p:cNvSpPr>
          <p:nvPr/>
        </p:nvSpPr>
        <p:spPr bwMode="auto">
          <a:xfrm>
            <a:off x="228600" y="6400800"/>
            <a:ext cx="184150" cy="457200"/>
          </a:xfrm>
          <a:prstGeom prst="rect">
            <a:avLst/>
          </a:prstGeom>
          <a:noFill/>
          <a:ln w="25400">
            <a:noFill/>
            <a:miter lim="800000"/>
            <a:headEnd/>
            <a:tailEnd/>
          </a:ln>
        </p:spPr>
        <p:txBody>
          <a:bodyPr wrap="none">
            <a:spAutoFit/>
          </a:bodyPr>
          <a:lstStyle/>
          <a:p>
            <a:endParaRPr lang="en-US"/>
          </a:p>
        </p:txBody>
      </p:sp>
      <p:sp>
        <p:nvSpPr>
          <p:cNvPr id="8196" name="Text Box 4"/>
          <p:cNvSpPr txBox="1">
            <a:spLocks noChangeArrowheads="1"/>
          </p:cNvSpPr>
          <p:nvPr/>
        </p:nvSpPr>
        <p:spPr bwMode="auto">
          <a:xfrm>
            <a:off x="288925" y="6553200"/>
            <a:ext cx="598488" cy="274638"/>
          </a:xfrm>
          <a:prstGeom prst="rect">
            <a:avLst/>
          </a:prstGeom>
          <a:noFill/>
          <a:ln w="25400">
            <a:noFill/>
            <a:miter lim="800000"/>
            <a:headEnd/>
            <a:tailEnd/>
          </a:ln>
        </p:spPr>
        <p:txBody>
          <a:bodyPr wrap="none">
            <a:spAutoFit/>
          </a:bodyPr>
          <a:lstStyle/>
          <a:p>
            <a:r>
              <a:rPr lang="en-US" sz="1200"/>
              <a:t>2.05 A</a:t>
            </a:r>
            <a:endParaRPr lang="en-US" sz="1000">
              <a:sym typeface="Symbol" pitchFamily="18" charset="2"/>
            </a:endParaRPr>
          </a:p>
        </p:txBody>
      </p:sp>
      <p:sp>
        <p:nvSpPr>
          <p:cNvPr id="31749" name="Text Box 5"/>
          <p:cNvSpPr txBox="1">
            <a:spLocks noChangeArrowheads="1"/>
          </p:cNvSpPr>
          <p:nvPr/>
        </p:nvSpPr>
        <p:spPr bwMode="auto">
          <a:xfrm>
            <a:off x="990600" y="2465388"/>
            <a:ext cx="2947988" cy="3508375"/>
          </a:xfrm>
          <a:prstGeom prst="rect">
            <a:avLst/>
          </a:prstGeom>
          <a:noFill/>
          <a:ln w="25400">
            <a:noFill/>
            <a:miter lim="800000"/>
            <a:headEnd/>
            <a:tailEnd/>
          </a:ln>
        </p:spPr>
        <p:txBody>
          <a:bodyPr wrap="none">
            <a:spAutoFit/>
          </a:bodyPr>
          <a:lstStyle/>
          <a:p>
            <a:r>
              <a:rPr lang="en-US" sz="2800"/>
              <a:t>Given:</a:t>
            </a:r>
          </a:p>
          <a:p>
            <a:r>
              <a:rPr lang="en-US" sz="2800"/>
              <a:t>I</a:t>
            </a:r>
            <a:r>
              <a:rPr lang="en-US" sz="2800" baseline="-25000"/>
              <a:t>rms</a:t>
            </a:r>
            <a:r>
              <a:rPr lang="en-US" sz="2800"/>
              <a:t> = </a:t>
            </a:r>
            <a:r>
              <a:rPr lang="en-US" sz="2800" u="sng"/>
              <a:t> I</a:t>
            </a:r>
            <a:r>
              <a:rPr lang="en-US" sz="2800" baseline="-25000"/>
              <a:t>o</a:t>
            </a:r>
            <a:endParaRPr lang="en-US" sz="2800"/>
          </a:p>
          <a:p>
            <a:pPr lvl="1"/>
            <a:r>
              <a:rPr lang="en-US" sz="2800"/>
              <a:t>    </a:t>
            </a:r>
            <a:r>
              <a:rPr lang="en-US" sz="2800">
                <a:sym typeface="Symbol" pitchFamily="18" charset="2"/>
              </a:rPr>
              <a:t>2</a:t>
            </a:r>
            <a:endParaRPr lang="en-US" sz="2800"/>
          </a:p>
          <a:p>
            <a:pPr lvl="1"/>
            <a:endParaRPr lang="en-US" sz="2800">
              <a:sym typeface="Symbol" pitchFamily="18" charset="2"/>
            </a:endParaRPr>
          </a:p>
          <a:p>
            <a:pPr lvl="1"/>
            <a:r>
              <a:rPr lang="en-US" sz="2800"/>
              <a:t>I</a:t>
            </a:r>
            <a:r>
              <a:rPr lang="en-US" sz="2800" baseline="-25000"/>
              <a:t>o</a:t>
            </a:r>
            <a:r>
              <a:rPr lang="en-US" sz="2800">
                <a:sym typeface="Symbol" pitchFamily="18" charset="2"/>
              </a:rPr>
              <a:t> = ??</a:t>
            </a:r>
          </a:p>
          <a:p>
            <a:pPr lvl="1"/>
            <a:r>
              <a:rPr lang="en-US" sz="2800"/>
              <a:t>I</a:t>
            </a:r>
            <a:r>
              <a:rPr lang="en-US" sz="2800" baseline="-25000"/>
              <a:t>rms</a:t>
            </a:r>
            <a:r>
              <a:rPr lang="en-US" sz="2800">
                <a:sym typeface="Symbol" pitchFamily="18" charset="2"/>
              </a:rPr>
              <a:t> = ??</a:t>
            </a:r>
          </a:p>
          <a:p>
            <a:endParaRPr lang="en-US" sz="2800"/>
          </a:p>
          <a:p>
            <a:r>
              <a:rPr lang="en-US" sz="2800"/>
              <a:t>I</a:t>
            </a:r>
            <a:r>
              <a:rPr lang="en-US" sz="2800" baseline="-25000"/>
              <a:t>o</a:t>
            </a:r>
            <a:r>
              <a:rPr lang="en-US" sz="2800">
                <a:sym typeface="Symbol" pitchFamily="18" charset="2"/>
              </a:rPr>
              <a:t> =</a:t>
            </a:r>
            <a:r>
              <a:rPr lang="en-US" sz="2800"/>
              <a:t> 2.051 = 2.05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749">
                                            <p:txEl>
                                              <p:pRg st="0" end="0"/>
                                            </p:txEl>
                                          </p:spTgt>
                                        </p:tgtEl>
                                        <p:attrNameLst>
                                          <p:attrName>style.visibility</p:attrName>
                                        </p:attrNameLst>
                                      </p:cBhvr>
                                      <p:to>
                                        <p:strVal val="visible"/>
                                      </p:to>
                                    </p:set>
                                    <p:animEffect transition="in" filter="dissolve">
                                      <p:cBhvr>
                                        <p:cTn id="7" dur="500"/>
                                        <p:tgtEl>
                                          <p:spTgt spid="317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1749">
                                            <p:txEl>
                                              <p:pRg st="1" end="1"/>
                                            </p:txEl>
                                          </p:spTgt>
                                        </p:tgtEl>
                                        <p:attrNameLst>
                                          <p:attrName>style.visibility</p:attrName>
                                        </p:attrNameLst>
                                      </p:cBhvr>
                                      <p:to>
                                        <p:strVal val="visible"/>
                                      </p:to>
                                    </p:set>
                                    <p:animEffect transition="in" filter="dissolve">
                                      <p:cBhvr>
                                        <p:cTn id="12" dur="500"/>
                                        <p:tgtEl>
                                          <p:spTgt spid="31749">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1749">
                                            <p:txEl>
                                              <p:pRg st="2" end="2"/>
                                            </p:txEl>
                                          </p:spTgt>
                                        </p:tgtEl>
                                        <p:attrNameLst>
                                          <p:attrName>style.visibility</p:attrName>
                                        </p:attrNameLst>
                                      </p:cBhvr>
                                      <p:to>
                                        <p:strVal val="visible"/>
                                      </p:to>
                                    </p:set>
                                    <p:animEffect transition="in" filter="dissolve">
                                      <p:cBhvr>
                                        <p:cTn id="15" dur="500"/>
                                        <p:tgtEl>
                                          <p:spTgt spid="31749">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1749">
                                            <p:txEl>
                                              <p:pRg st="4" end="4"/>
                                            </p:txEl>
                                          </p:spTgt>
                                        </p:tgtEl>
                                        <p:attrNameLst>
                                          <p:attrName>style.visibility</p:attrName>
                                        </p:attrNameLst>
                                      </p:cBhvr>
                                      <p:to>
                                        <p:strVal val="visible"/>
                                      </p:to>
                                    </p:set>
                                    <p:animEffect transition="in" filter="dissolve">
                                      <p:cBhvr>
                                        <p:cTn id="18" dur="500"/>
                                        <p:tgtEl>
                                          <p:spTgt spid="31749">
                                            <p:txEl>
                                              <p:pRg st="4" end="4"/>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1749">
                                            <p:txEl>
                                              <p:pRg st="5" end="5"/>
                                            </p:txEl>
                                          </p:spTgt>
                                        </p:tgtEl>
                                        <p:attrNameLst>
                                          <p:attrName>style.visibility</p:attrName>
                                        </p:attrNameLst>
                                      </p:cBhvr>
                                      <p:to>
                                        <p:strVal val="visible"/>
                                      </p:to>
                                    </p:set>
                                    <p:animEffect transition="in" filter="dissolve">
                                      <p:cBhvr>
                                        <p:cTn id="21" dur="500"/>
                                        <p:tgtEl>
                                          <p:spTgt spid="31749">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31749">
                                            <p:txEl>
                                              <p:pRg st="7" end="7"/>
                                            </p:txEl>
                                          </p:spTgt>
                                        </p:tgtEl>
                                        <p:attrNameLst>
                                          <p:attrName>style.visibility</p:attrName>
                                        </p:attrNameLst>
                                      </p:cBhvr>
                                      <p:to>
                                        <p:strVal val="visible"/>
                                      </p:to>
                                    </p:set>
                                    <p:animEffect transition="in" filter="dissolve">
                                      <p:cBhvr>
                                        <p:cTn id="26" dur="500"/>
                                        <p:tgtEl>
                                          <p:spTgt spid="3174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026"/>
          <p:cNvSpPr txBox="1">
            <a:spLocks noChangeArrowheads="1"/>
          </p:cNvSpPr>
          <p:nvPr/>
        </p:nvSpPr>
        <p:spPr bwMode="auto">
          <a:xfrm>
            <a:off x="669925" y="247650"/>
            <a:ext cx="8245475" cy="1433513"/>
          </a:xfrm>
          <a:prstGeom prst="rect">
            <a:avLst/>
          </a:prstGeom>
          <a:noFill/>
          <a:ln w="25400">
            <a:noFill/>
            <a:miter lim="800000"/>
            <a:headEnd/>
            <a:tailEnd/>
          </a:ln>
        </p:spPr>
        <p:txBody>
          <a:bodyPr>
            <a:spAutoFit/>
          </a:bodyPr>
          <a:lstStyle/>
          <a:p>
            <a:r>
              <a:rPr lang="en-US" sz="3200"/>
              <a:t>What’s the rms voltage here?</a:t>
            </a:r>
          </a:p>
          <a:p>
            <a:pPr lvl="3"/>
            <a:r>
              <a:rPr lang="en-US" sz="2800"/>
              <a:t>I</a:t>
            </a:r>
            <a:r>
              <a:rPr lang="en-US" sz="2800" baseline="-25000"/>
              <a:t>rms</a:t>
            </a:r>
            <a:r>
              <a:rPr lang="en-US" sz="2800"/>
              <a:t> = </a:t>
            </a:r>
            <a:r>
              <a:rPr lang="en-US" sz="2800" u="sng"/>
              <a:t> I</a:t>
            </a:r>
            <a:r>
              <a:rPr lang="en-US" sz="2800" baseline="-25000"/>
              <a:t>o	     </a:t>
            </a:r>
            <a:r>
              <a:rPr lang="en-US" sz="2800"/>
              <a:t>V</a:t>
            </a:r>
            <a:r>
              <a:rPr lang="en-US" sz="2800" baseline="-25000"/>
              <a:t>rms</a:t>
            </a:r>
            <a:r>
              <a:rPr lang="en-US" sz="2800"/>
              <a:t> = </a:t>
            </a:r>
            <a:r>
              <a:rPr lang="en-US" sz="2800" u="sng"/>
              <a:t> V</a:t>
            </a:r>
            <a:r>
              <a:rPr lang="en-US" sz="2800" baseline="-25000"/>
              <a:t>o</a:t>
            </a:r>
            <a:endParaRPr lang="en-US" sz="2800"/>
          </a:p>
          <a:p>
            <a:pPr lvl="4"/>
            <a:r>
              <a:rPr lang="en-US" sz="2800"/>
              <a:t>    </a:t>
            </a:r>
            <a:r>
              <a:rPr lang="en-US" sz="2800">
                <a:sym typeface="Symbol" pitchFamily="18" charset="2"/>
              </a:rPr>
              <a:t>2    	     2</a:t>
            </a:r>
            <a:endParaRPr lang="en-US" sz="2800"/>
          </a:p>
        </p:txBody>
      </p:sp>
      <p:sp>
        <p:nvSpPr>
          <p:cNvPr id="9219" name="Text Box 1027"/>
          <p:cNvSpPr txBox="1">
            <a:spLocks noChangeArrowheads="1"/>
          </p:cNvSpPr>
          <p:nvPr/>
        </p:nvSpPr>
        <p:spPr bwMode="auto">
          <a:xfrm>
            <a:off x="228600" y="6400800"/>
            <a:ext cx="184150" cy="457200"/>
          </a:xfrm>
          <a:prstGeom prst="rect">
            <a:avLst/>
          </a:prstGeom>
          <a:noFill/>
          <a:ln w="25400">
            <a:noFill/>
            <a:miter lim="800000"/>
            <a:headEnd/>
            <a:tailEnd/>
          </a:ln>
        </p:spPr>
        <p:txBody>
          <a:bodyPr wrap="none">
            <a:spAutoFit/>
          </a:bodyPr>
          <a:lstStyle/>
          <a:p>
            <a:endParaRPr lang="en-US"/>
          </a:p>
        </p:txBody>
      </p:sp>
      <p:sp>
        <p:nvSpPr>
          <p:cNvPr id="9220" name="Text Box 1028"/>
          <p:cNvSpPr txBox="1">
            <a:spLocks noChangeArrowheads="1"/>
          </p:cNvSpPr>
          <p:nvPr/>
        </p:nvSpPr>
        <p:spPr bwMode="auto">
          <a:xfrm>
            <a:off x="288925" y="6553200"/>
            <a:ext cx="484188" cy="274638"/>
          </a:xfrm>
          <a:prstGeom prst="rect">
            <a:avLst/>
          </a:prstGeom>
          <a:noFill/>
          <a:ln w="25400">
            <a:noFill/>
            <a:miter lim="800000"/>
            <a:headEnd/>
            <a:tailEnd/>
          </a:ln>
        </p:spPr>
        <p:txBody>
          <a:bodyPr wrap="none">
            <a:spAutoFit/>
          </a:bodyPr>
          <a:lstStyle/>
          <a:p>
            <a:r>
              <a:rPr lang="en-US" sz="1200"/>
              <a:t>11 V</a:t>
            </a:r>
            <a:endParaRPr lang="en-US" sz="1000">
              <a:sym typeface="Symbol" pitchFamily="18" charset="2"/>
            </a:endParaRPr>
          </a:p>
        </p:txBody>
      </p:sp>
      <p:sp>
        <p:nvSpPr>
          <p:cNvPr id="33797" name="Text Box 1029"/>
          <p:cNvSpPr txBox="1">
            <a:spLocks noChangeArrowheads="1"/>
          </p:cNvSpPr>
          <p:nvPr/>
        </p:nvSpPr>
        <p:spPr bwMode="auto">
          <a:xfrm>
            <a:off x="990600" y="2465388"/>
            <a:ext cx="2882900" cy="3508375"/>
          </a:xfrm>
          <a:prstGeom prst="rect">
            <a:avLst/>
          </a:prstGeom>
          <a:noFill/>
          <a:ln w="25400">
            <a:noFill/>
            <a:miter lim="800000"/>
            <a:headEnd/>
            <a:tailEnd/>
          </a:ln>
        </p:spPr>
        <p:txBody>
          <a:bodyPr wrap="none">
            <a:spAutoFit/>
          </a:bodyPr>
          <a:lstStyle/>
          <a:p>
            <a:r>
              <a:rPr lang="en-US" sz="2800"/>
              <a:t>Given:</a:t>
            </a:r>
          </a:p>
          <a:p>
            <a:r>
              <a:rPr lang="en-US" sz="2800"/>
              <a:t>V</a:t>
            </a:r>
            <a:r>
              <a:rPr lang="en-US" sz="2800" baseline="-25000"/>
              <a:t>rms</a:t>
            </a:r>
            <a:r>
              <a:rPr lang="en-US" sz="2800"/>
              <a:t> = </a:t>
            </a:r>
            <a:r>
              <a:rPr lang="en-US" sz="2800" u="sng"/>
              <a:t> V</a:t>
            </a:r>
            <a:r>
              <a:rPr lang="en-US" sz="2800" baseline="-25000"/>
              <a:t>o</a:t>
            </a:r>
            <a:endParaRPr lang="en-US" sz="2800"/>
          </a:p>
          <a:p>
            <a:pPr lvl="1"/>
            <a:r>
              <a:rPr lang="en-US" sz="2800"/>
              <a:t>      </a:t>
            </a:r>
            <a:r>
              <a:rPr lang="en-US" sz="2800">
                <a:sym typeface="Symbol" pitchFamily="18" charset="2"/>
              </a:rPr>
              <a:t>2</a:t>
            </a:r>
            <a:endParaRPr lang="en-US" sz="2800"/>
          </a:p>
          <a:p>
            <a:pPr lvl="1"/>
            <a:endParaRPr lang="en-US" sz="2800">
              <a:sym typeface="Symbol" pitchFamily="18" charset="2"/>
            </a:endParaRPr>
          </a:p>
          <a:p>
            <a:pPr lvl="1"/>
            <a:r>
              <a:rPr lang="en-US" sz="2800"/>
              <a:t>V</a:t>
            </a:r>
            <a:r>
              <a:rPr lang="en-US" sz="2800" baseline="-25000"/>
              <a:t>o</a:t>
            </a:r>
            <a:r>
              <a:rPr lang="en-US" sz="2800">
                <a:sym typeface="Symbol" pitchFamily="18" charset="2"/>
              </a:rPr>
              <a:t> = 16 V</a:t>
            </a:r>
          </a:p>
          <a:p>
            <a:pPr lvl="1"/>
            <a:r>
              <a:rPr lang="en-US" sz="2800"/>
              <a:t>V</a:t>
            </a:r>
            <a:r>
              <a:rPr lang="en-US" sz="2800" baseline="-25000"/>
              <a:t>rms</a:t>
            </a:r>
            <a:r>
              <a:rPr lang="en-US" sz="2800">
                <a:sym typeface="Symbol" pitchFamily="18" charset="2"/>
              </a:rPr>
              <a:t> = ??</a:t>
            </a:r>
          </a:p>
          <a:p>
            <a:endParaRPr lang="en-US" sz="2800"/>
          </a:p>
          <a:p>
            <a:r>
              <a:rPr lang="en-US" sz="2800"/>
              <a:t>V</a:t>
            </a:r>
            <a:r>
              <a:rPr lang="en-US" sz="2800" baseline="-25000"/>
              <a:t>rms</a:t>
            </a:r>
            <a:r>
              <a:rPr lang="en-US" sz="2800">
                <a:sym typeface="Symbol" pitchFamily="18" charset="2"/>
              </a:rPr>
              <a:t> =</a:t>
            </a:r>
            <a:r>
              <a:rPr lang="en-US" sz="2800"/>
              <a:t> 11.3 = 11 V</a:t>
            </a:r>
          </a:p>
        </p:txBody>
      </p:sp>
      <p:pic>
        <p:nvPicPr>
          <p:cNvPr id="9223" name="Picture 1031" descr="FG18_19"/>
          <p:cNvPicPr>
            <a:picLocks noChangeAspect="1" noChangeArrowheads="1"/>
          </p:cNvPicPr>
          <p:nvPr/>
        </p:nvPicPr>
        <p:blipFill>
          <a:blip r:embed="rId2" cstate="print"/>
          <a:srcRect l="38008" t="51500" r="24985" b="6500"/>
          <a:stretch>
            <a:fillRect/>
          </a:stretch>
        </p:blipFill>
        <p:spPr bwMode="auto">
          <a:xfrm>
            <a:off x="5257800" y="2209800"/>
            <a:ext cx="3657600" cy="2768600"/>
          </a:xfrm>
          <a:prstGeom prst="rect">
            <a:avLst/>
          </a:prstGeom>
          <a:noFill/>
          <a:ln w="9525">
            <a:noFill/>
            <a:miter lim="800000"/>
            <a:headEnd/>
            <a:tailEnd/>
          </a:ln>
        </p:spPr>
      </p:pic>
      <p:sp>
        <p:nvSpPr>
          <p:cNvPr id="9224" name="Text Box 1032"/>
          <p:cNvSpPr txBox="1">
            <a:spLocks noChangeArrowheads="1"/>
          </p:cNvSpPr>
          <p:nvPr/>
        </p:nvSpPr>
        <p:spPr bwMode="auto">
          <a:xfrm>
            <a:off x="4495800" y="2528888"/>
            <a:ext cx="763588" cy="366712"/>
          </a:xfrm>
          <a:prstGeom prst="rect">
            <a:avLst/>
          </a:prstGeom>
          <a:noFill/>
          <a:ln w="25400">
            <a:noFill/>
            <a:miter lim="800000"/>
            <a:headEnd/>
            <a:tailEnd/>
          </a:ln>
        </p:spPr>
        <p:txBody>
          <a:bodyPr wrap="none">
            <a:spAutoFit/>
          </a:bodyPr>
          <a:lstStyle/>
          <a:p>
            <a:r>
              <a:rPr lang="en-US" sz="1800"/>
              <a:t>+16 V</a:t>
            </a:r>
          </a:p>
        </p:txBody>
      </p:sp>
      <p:sp>
        <p:nvSpPr>
          <p:cNvPr id="9225" name="Text Box 1033"/>
          <p:cNvSpPr txBox="1">
            <a:spLocks noChangeArrowheads="1"/>
          </p:cNvSpPr>
          <p:nvPr/>
        </p:nvSpPr>
        <p:spPr bwMode="auto">
          <a:xfrm>
            <a:off x="4495800" y="3841750"/>
            <a:ext cx="711200" cy="366713"/>
          </a:xfrm>
          <a:prstGeom prst="rect">
            <a:avLst/>
          </a:prstGeom>
          <a:noFill/>
          <a:ln w="25400">
            <a:noFill/>
            <a:miter lim="800000"/>
            <a:headEnd/>
            <a:tailEnd/>
          </a:ln>
        </p:spPr>
        <p:txBody>
          <a:bodyPr wrap="none">
            <a:spAutoFit/>
          </a:bodyPr>
          <a:lstStyle/>
          <a:p>
            <a:r>
              <a:rPr lang="en-US" sz="1800"/>
              <a:t>-16 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797">
                                            <p:txEl>
                                              <p:pRg st="0" end="0"/>
                                            </p:txEl>
                                          </p:spTgt>
                                        </p:tgtEl>
                                        <p:attrNameLst>
                                          <p:attrName>style.visibility</p:attrName>
                                        </p:attrNameLst>
                                      </p:cBhvr>
                                      <p:to>
                                        <p:strVal val="visible"/>
                                      </p:to>
                                    </p:set>
                                    <p:animEffect transition="in" filter="dissolve">
                                      <p:cBhvr>
                                        <p:cTn id="7" dur="500"/>
                                        <p:tgtEl>
                                          <p:spTgt spid="337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797">
                                            <p:txEl>
                                              <p:pRg st="1" end="1"/>
                                            </p:txEl>
                                          </p:spTgt>
                                        </p:tgtEl>
                                        <p:attrNameLst>
                                          <p:attrName>style.visibility</p:attrName>
                                        </p:attrNameLst>
                                      </p:cBhvr>
                                      <p:to>
                                        <p:strVal val="visible"/>
                                      </p:to>
                                    </p:set>
                                    <p:animEffect transition="in" filter="dissolve">
                                      <p:cBhvr>
                                        <p:cTn id="12" dur="500"/>
                                        <p:tgtEl>
                                          <p:spTgt spid="33797">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3797">
                                            <p:txEl>
                                              <p:pRg st="2" end="2"/>
                                            </p:txEl>
                                          </p:spTgt>
                                        </p:tgtEl>
                                        <p:attrNameLst>
                                          <p:attrName>style.visibility</p:attrName>
                                        </p:attrNameLst>
                                      </p:cBhvr>
                                      <p:to>
                                        <p:strVal val="visible"/>
                                      </p:to>
                                    </p:set>
                                    <p:animEffect transition="in" filter="dissolve">
                                      <p:cBhvr>
                                        <p:cTn id="15" dur="500"/>
                                        <p:tgtEl>
                                          <p:spTgt spid="33797">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3797">
                                            <p:txEl>
                                              <p:pRg st="4" end="4"/>
                                            </p:txEl>
                                          </p:spTgt>
                                        </p:tgtEl>
                                        <p:attrNameLst>
                                          <p:attrName>style.visibility</p:attrName>
                                        </p:attrNameLst>
                                      </p:cBhvr>
                                      <p:to>
                                        <p:strVal val="visible"/>
                                      </p:to>
                                    </p:set>
                                    <p:animEffect transition="in" filter="dissolve">
                                      <p:cBhvr>
                                        <p:cTn id="18" dur="500"/>
                                        <p:tgtEl>
                                          <p:spTgt spid="33797">
                                            <p:txEl>
                                              <p:pRg st="4" end="4"/>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3797">
                                            <p:txEl>
                                              <p:pRg st="5" end="5"/>
                                            </p:txEl>
                                          </p:spTgt>
                                        </p:tgtEl>
                                        <p:attrNameLst>
                                          <p:attrName>style.visibility</p:attrName>
                                        </p:attrNameLst>
                                      </p:cBhvr>
                                      <p:to>
                                        <p:strVal val="visible"/>
                                      </p:to>
                                    </p:set>
                                    <p:animEffect transition="in" filter="dissolve">
                                      <p:cBhvr>
                                        <p:cTn id="21" dur="500"/>
                                        <p:tgtEl>
                                          <p:spTgt spid="33797">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33797">
                                            <p:txEl>
                                              <p:pRg st="7" end="7"/>
                                            </p:txEl>
                                          </p:spTgt>
                                        </p:tgtEl>
                                        <p:attrNameLst>
                                          <p:attrName>style.visibility</p:attrName>
                                        </p:attrNameLst>
                                      </p:cBhvr>
                                      <p:to>
                                        <p:strVal val="visible"/>
                                      </p:to>
                                    </p:set>
                                    <p:animEffect transition="in" filter="dissolve">
                                      <p:cBhvr>
                                        <p:cTn id="26" dur="500"/>
                                        <p:tgtEl>
                                          <p:spTgt spid="3379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build="p" autoUpdateAnimBg="0"/>
    </p:bld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accent2"/>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25400" cap="flat" cmpd="sng" algn="ctr">
          <a:solidFill>
            <a:schemeClr val="accent2"/>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417</TotalTime>
  <Words>610</Words>
  <Application>Microsoft Office PowerPoint</Application>
  <PresentationFormat>On-screen Show (4:3)</PresentationFormat>
  <Paragraphs>150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Muriley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Murray Riley</dc:creator>
  <cp:lastModifiedBy>Murray, Christopher</cp:lastModifiedBy>
  <cp:revision>95</cp:revision>
  <dcterms:created xsi:type="dcterms:W3CDTF">2003-10-15T03:35:38Z</dcterms:created>
  <dcterms:modified xsi:type="dcterms:W3CDTF">2017-01-05T21:27:44Z</dcterms:modified>
</cp:coreProperties>
</file>