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9" r:id="rId17"/>
    <p:sldId id="290" r:id="rId18"/>
    <p:sldId id="291" r:id="rId19"/>
    <p:sldId id="292" r:id="rId20"/>
    <p:sldId id="293" r:id="rId21"/>
    <p:sldId id="294" r:id="rId22"/>
    <p:sldId id="295" r:id="rId2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32" d="100"/>
          <a:sy n="132" d="100"/>
        </p:scale>
        <p:origin x="-1014" y="-84"/>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31681-6163-4AA7-A0DC-9948009D9A80}"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3B31681-6163-4AA7-A0DC-9948009D9A80}" type="datetimeFigureOut">
              <a:rPr lang="en-US" smtClean="0"/>
              <a:pPr/>
              <a:t>10/12/2020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6827374-DD69-42C9-B2E7-F2F6E81915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Practice 17.1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11. </a:t>
            </a:r>
            <a:r>
              <a:rPr lang="en-US" sz="2400" dirty="0" smtClean="0"/>
              <a:t>What is the velocity of an electron accelerated through 820. Volts from rest?  (1.70x10</a:t>
            </a:r>
            <a:r>
              <a:rPr lang="en-US" sz="2400" baseline="30000" dirty="0" smtClean="0"/>
              <a:t>7</a:t>
            </a:r>
            <a:r>
              <a:rPr lang="en-US" sz="2400" dirty="0" smtClean="0"/>
              <a:t> m/s)</a:t>
            </a:r>
          </a:p>
          <a:p>
            <a:pPr lvl="0"/>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smtClean="0"/>
              <a:t>12. </a:t>
            </a:r>
            <a:r>
              <a:rPr lang="en-US" sz="2400" dirty="0" smtClean="0"/>
              <a:t>A particle with a charge of 0.0280 </a:t>
            </a:r>
            <a:r>
              <a:rPr lang="en-US" sz="2400" dirty="0" smtClean="0">
                <a:sym typeface="Symbol"/>
              </a:rPr>
              <a:t></a:t>
            </a:r>
            <a:r>
              <a:rPr lang="en-US" sz="2400" dirty="0" smtClean="0"/>
              <a:t>C is accelerated through 1520 V from rest and ends up going 37.5 m/s.  What is its mass?  (6.05x10</a:t>
            </a:r>
            <a:r>
              <a:rPr lang="en-US" sz="2400" baseline="30000" dirty="0" smtClean="0"/>
              <a:t>-8</a:t>
            </a:r>
            <a:r>
              <a:rPr lang="en-US" sz="2400" dirty="0" smtClean="0"/>
              <a:t> kg)</a:t>
            </a:r>
          </a:p>
          <a:p>
            <a:pPr lvl="0"/>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smtClean="0"/>
              <a:t>13. </a:t>
            </a:r>
            <a:r>
              <a:rPr lang="en-US" sz="2400" dirty="0" smtClean="0"/>
              <a:t>A particle is accelerated through 1500. V and attains a velocity of 3.80x10</a:t>
            </a:r>
            <a:r>
              <a:rPr lang="en-US" sz="2400" baseline="30000" dirty="0" smtClean="0"/>
              <a:t>5</a:t>
            </a:r>
            <a:r>
              <a:rPr lang="en-US" sz="2400" dirty="0" smtClean="0"/>
              <a:t> m/s.  If it has a mass of 6.64x10</a:t>
            </a:r>
            <a:r>
              <a:rPr lang="en-US" sz="2400" baseline="30000" dirty="0" smtClean="0"/>
              <a:t>-27</a:t>
            </a:r>
            <a:r>
              <a:rPr lang="en-US" sz="2400" dirty="0" smtClean="0"/>
              <a:t> kg, what is the charge on it?  (3.20x10</a:t>
            </a:r>
            <a:r>
              <a:rPr lang="en-US" sz="2400" baseline="30000" dirty="0" smtClean="0"/>
              <a:t>-19</a:t>
            </a:r>
            <a:r>
              <a:rPr lang="en-US" sz="2400" dirty="0" smtClean="0"/>
              <a:t> C)</a:t>
            </a:r>
          </a:p>
          <a:p>
            <a:pPr lvl="0"/>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14. </a:t>
            </a:r>
            <a:r>
              <a:rPr lang="en-US" sz="2400" dirty="0" smtClean="0"/>
              <a:t>What is the velocity of a proton accelerated through 150,000 V?  (5.36x10</a:t>
            </a:r>
            <a:r>
              <a:rPr lang="en-US" sz="2400" baseline="30000" dirty="0" smtClean="0"/>
              <a:t>6</a:t>
            </a:r>
            <a:r>
              <a:rPr lang="en-US" sz="2400" dirty="0" smtClean="0"/>
              <a:t> m/s)</a:t>
            </a:r>
          </a:p>
          <a:p>
            <a:pPr lvl="0"/>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477328"/>
          </a:xfrm>
          <a:prstGeom prst="rect">
            <a:avLst/>
          </a:prstGeom>
          <a:noFill/>
        </p:spPr>
        <p:txBody>
          <a:bodyPr wrap="square" rtlCol="0">
            <a:spAutoFit/>
          </a:bodyPr>
          <a:lstStyle/>
          <a:p>
            <a:r>
              <a:rPr lang="en-US" dirty="0" smtClean="0"/>
              <a:t>17. </a:t>
            </a:r>
            <a:r>
              <a:rPr lang="en-US" dirty="0" smtClean="0"/>
              <a:t>A +130. µC charge with a mass of 12.5 grams is at rest 45.0 cm from a +390. µC fixed charge.  The first charge is released from its position and flies away.  What is its velocity when it is 95.0 cm from the second charge?  What is its velocity when it is very far away?  Assume that no other force acts on the moving charge.        (292 m/s, 403 m/s)</a:t>
            </a:r>
          </a:p>
          <a:p>
            <a:pPr lvl="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754326"/>
          </a:xfrm>
          <a:prstGeom prst="rect">
            <a:avLst/>
          </a:prstGeom>
          <a:noFill/>
        </p:spPr>
        <p:txBody>
          <a:bodyPr wrap="square" rtlCol="0">
            <a:spAutoFit/>
          </a:bodyPr>
          <a:lstStyle/>
          <a:p>
            <a:r>
              <a:rPr lang="en-US" dirty="0" smtClean="0"/>
              <a:t>18 </a:t>
            </a:r>
            <a:r>
              <a:rPr lang="en-US" dirty="0" err="1" smtClean="0"/>
              <a:t>bc</a:t>
            </a:r>
            <a:r>
              <a:rPr lang="en-US" dirty="0" smtClean="0"/>
              <a:t>. </a:t>
            </a:r>
            <a:r>
              <a:rPr lang="en-US" dirty="0" smtClean="0"/>
              <a:t>A +160. µC charge with a mass of 230. g is approaching another fixed +160. µC charge directly.  If it is moving at a speed of 34.0 m/s when it is 2.00 m away, what is its speed when it is 1.00 m away? how close will it get before it is stopped by the repulsion?  What will be its speed later when it is very far away?  Assume no other force acts on the moving charge.  (12.5 m/s, 0.928 m, 46.4 m/s)</a:t>
            </a:r>
          </a:p>
          <a:p>
            <a:pPr lvl="0"/>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477328"/>
          </a:xfrm>
          <a:prstGeom prst="rect">
            <a:avLst/>
          </a:prstGeom>
          <a:noFill/>
        </p:spPr>
        <p:txBody>
          <a:bodyPr wrap="square" rtlCol="0">
            <a:spAutoFit/>
          </a:bodyPr>
          <a:lstStyle/>
          <a:p>
            <a:r>
              <a:rPr lang="en-US" dirty="0" smtClean="0"/>
              <a:t>19. </a:t>
            </a:r>
            <a:r>
              <a:rPr lang="en-US" dirty="0" smtClean="0"/>
              <a:t>Two identical charges each with a charge of +45.0 µC and a mass of 56.0 grams are placed 34.0 cm from each other.  If they are released simultaneously, what speed do they have when they are 50.0 cm from each other?  What speed do they have when they are very far away?  Assume no other forces act on the charges.             (17.5 m/s, 30.9 m/s)</a:t>
            </a:r>
          </a:p>
          <a:p>
            <a:pPr lvl="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477328"/>
          </a:xfrm>
          <a:prstGeom prst="rect">
            <a:avLst/>
          </a:prstGeom>
          <a:noFill/>
        </p:spPr>
        <p:txBody>
          <a:bodyPr wrap="square" rtlCol="0">
            <a:spAutoFit/>
          </a:bodyPr>
          <a:lstStyle/>
          <a:p>
            <a:r>
              <a:rPr lang="en-US" dirty="0" smtClean="0"/>
              <a:t>20. </a:t>
            </a:r>
            <a:r>
              <a:rPr lang="en-US" dirty="0" smtClean="0"/>
              <a:t>A charge of +46.0 µC is at rest 1.80 m from a -52.0 µC charge that is also at rest.  Each charge has a mass of 48.0 g.  If they are released simultaneously, what is their velocity when they are 1.00 m from each other?  With what velocity do they collide if they each have a radius of 2.50 cm? (14.1 m/s, 93.3 m/s)</a:t>
            </a:r>
          </a:p>
          <a:p>
            <a:pPr lvl="0"/>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dirty="0" smtClean="0"/>
              <a:t>21. </a:t>
            </a:r>
            <a:r>
              <a:rPr lang="en-US" dirty="0" smtClean="0"/>
              <a:t>An alpha particle with a mass of 6.64x10</a:t>
            </a:r>
            <a:r>
              <a:rPr lang="en-US" baseline="30000" dirty="0" smtClean="0"/>
              <a:t>-27</a:t>
            </a:r>
            <a:r>
              <a:rPr lang="en-US" dirty="0" smtClean="0"/>
              <a:t> kg and a charge of +2e (e = 1.602x10</a:t>
            </a:r>
            <a:r>
              <a:rPr lang="en-US" baseline="30000" dirty="0" smtClean="0"/>
              <a:t>-19</a:t>
            </a:r>
            <a:r>
              <a:rPr lang="en-US" dirty="0" smtClean="0"/>
              <a:t> C) is needs what speed to get 1.30x10</a:t>
            </a:r>
            <a:r>
              <a:rPr lang="en-US" baseline="30000" dirty="0" smtClean="0"/>
              <a:t>-15</a:t>
            </a:r>
            <a:r>
              <a:rPr lang="en-US" dirty="0" smtClean="0"/>
              <a:t> m from a gold nucleus with a charge of +79e.  Assume the gold nucleus does not move.     (9.19x10</a:t>
            </a:r>
            <a:r>
              <a:rPr lang="en-US" baseline="30000" dirty="0" smtClean="0"/>
              <a:t>7</a:t>
            </a:r>
            <a:r>
              <a:rPr lang="en-US" dirty="0" smtClean="0"/>
              <a:t> m/s)</a:t>
            </a:r>
          </a:p>
          <a:p>
            <a:pPr lvl="0"/>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477328"/>
          </a:xfrm>
          <a:prstGeom prst="rect">
            <a:avLst/>
          </a:prstGeom>
          <a:noFill/>
        </p:spPr>
        <p:txBody>
          <a:bodyPr wrap="square" rtlCol="0">
            <a:spAutoFit/>
          </a:bodyPr>
          <a:lstStyle/>
          <a:p>
            <a:pPr lvl="0"/>
            <a:r>
              <a:rPr lang="en-US" dirty="0" smtClean="0"/>
              <a:t>22bc. </a:t>
            </a:r>
            <a:r>
              <a:rPr lang="en-US" dirty="0" smtClean="0"/>
              <a:t>A rifle bullet with a mass of 4.20 grams is fired straight up off the surface of the moon at a speed of 560. m/s.  What is the greatest height the bullet will rise to above the surface before coming back down?  What is its speed when is has gone 50.0 km straight up?  What speed would the bullet need to be able to escape the gravity of the moon? (1.02x10</a:t>
            </a:r>
            <a:r>
              <a:rPr lang="en-US" baseline="30000" dirty="0" smtClean="0"/>
              <a:t>5</a:t>
            </a:r>
            <a:r>
              <a:rPr lang="en-US" dirty="0" smtClean="0"/>
              <a:t> m, 394 m/s, 2380 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1. </a:t>
            </a:r>
            <a:r>
              <a:rPr lang="en-US" sz="2400" dirty="0" smtClean="0"/>
              <a:t>A 2.30 kg mass is moved from a potential of 45.0 J/kg to -12.0 J/kg.  What work was done?  (-131 J)</a:t>
            </a:r>
          </a:p>
          <a:p>
            <a:pPr lvl="0"/>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dirty="0" smtClean="0"/>
              <a:t>23. </a:t>
            </a:r>
            <a:r>
              <a:rPr lang="en-US" dirty="0" smtClean="0"/>
              <a:t>A 12.0 kg piece of rock headed directly toward the moon is going 870. m/s at an elevation of 100. km above the moon.  With what speed does it strike the surface?  What was its speed when it was 50.0 km above the surface? (1030 m/s, 952 m/s)</a:t>
            </a:r>
          </a:p>
          <a:p>
            <a:pPr lvl="0"/>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754326"/>
          </a:xfrm>
          <a:prstGeom prst="rect">
            <a:avLst/>
          </a:prstGeom>
          <a:noFill/>
        </p:spPr>
        <p:txBody>
          <a:bodyPr wrap="square" rtlCol="0">
            <a:spAutoFit/>
          </a:bodyPr>
          <a:lstStyle/>
          <a:p>
            <a:r>
              <a:rPr lang="en-US" dirty="0" smtClean="0"/>
              <a:t>24ade. </a:t>
            </a:r>
            <a:r>
              <a:rPr lang="en-US" dirty="0" smtClean="0"/>
              <a:t>A 2.80 g rifle bullet leaves the surface of the moon with a speed of 1050 m/s going straight up.  What is the greatest height it reaches?  What is its height when it is going 780. m/s?  What velocity is it going when it reaches a height of 300. km above the moon's surface? What speed would it need to escape the moon's gravity?  What is its height when it is going only 100. m/s?  (</a:t>
            </a:r>
            <a:r>
              <a:rPr lang="en-US" b="1" dirty="0" smtClean="0"/>
              <a:t>422 km</a:t>
            </a:r>
            <a:r>
              <a:rPr lang="en-US" dirty="0" smtClean="0"/>
              <a:t>, 167 km, 521 m/s, </a:t>
            </a:r>
            <a:r>
              <a:rPr lang="en-US" b="1" dirty="0" smtClean="0"/>
              <a:t>2380 m/s</a:t>
            </a:r>
            <a:r>
              <a:rPr lang="en-US" dirty="0" smtClean="0"/>
              <a:t>, </a:t>
            </a:r>
            <a:r>
              <a:rPr lang="en-US" b="1" dirty="0" smtClean="0"/>
              <a:t>417 km</a:t>
            </a:r>
            <a:r>
              <a:rPr lang="en-US" dirty="0" smtClean="0"/>
              <a:t>)</a:t>
            </a:r>
          </a:p>
          <a:p>
            <a:pPr lvl="0"/>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754326"/>
          </a:xfrm>
          <a:prstGeom prst="rect">
            <a:avLst/>
          </a:prstGeom>
          <a:noFill/>
        </p:spPr>
        <p:txBody>
          <a:bodyPr wrap="square" rtlCol="0">
            <a:spAutoFit/>
          </a:bodyPr>
          <a:lstStyle/>
          <a:p>
            <a:r>
              <a:rPr lang="en-US" dirty="0" smtClean="0"/>
              <a:t>25. </a:t>
            </a:r>
            <a:r>
              <a:rPr lang="en-US" dirty="0" smtClean="0"/>
              <a:t>A 13,500 kg spaceship orbits a 4.50x10</a:t>
            </a:r>
            <a:r>
              <a:rPr lang="en-US" baseline="30000" dirty="0" smtClean="0"/>
              <a:t>24</a:t>
            </a:r>
            <a:r>
              <a:rPr lang="en-US" dirty="0" smtClean="0"/>
              <a:t> kg planet in an elliptical orbit.  At one point, its speed is 6910 m/s when it is 7.60x10</a:t>
            </a:r>
            <a:r>
              <a:rPr lang="en-US" baseline="30000" dirty="0" smtClean="0"/>
              <a:t>6</a:t>
            </a:r>
            <a:r>
              <a:rPr lang="en-US" dirty="0" smtClean="0"/>
              <a:t> m from the planet's center.  If later in its orbit is moving 5440 m/s, what is its distance to the center of the planet?  If part of its orbit is at a distance of 8.50x10</a:t>
            </a:r>
            <a:r>
              <a:rPr lang="en-US" baseline="30000" dirty="0" smtClean="0"/>
              <a:t>6</a:t>
            </a:r>
            <a:r>
              <a:rPr lang="en-US" dirty="0" smtClean="0"/>
              <a:t> m from the center of the planet, what is the velocity of the spaceship? (9.87x10</a:t>
            </a:r>
            <a:r>
              <a:rPr lang="en-US" baseline="30000" dirty="0" smtClean="0"/>
              <a:t>6</a:t>
            </a:r>
            <a:r>
              <a:rPr lang="en-US" dirty="0" smtClean="0"/>
              <a:t> m, 6280 m/s)</a:t>
            </a:r>
          </a:p>
          <a:p>
            <a:pPr lvl="0"/>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2. </a:t>
            </a:r>
            <a:r>
              <a:rPr lang="en-US" sz="2400" dirty="0" smtClean="0"/>
              <a:t>A -1.20 μC charge is moved doing +47.0 J of work.  What was the change in electrical potential?  (-3.92x10</a:t>
            </a:r>
            <a:r>
              <a:rPr lang="en-US" sz="2400" baseline="30000" dirty="0" smtClean="0"/>
              <a:t>7</a:t>
            </a:r>
            <a:r>
              <a:rPr lang="en-US" sz="2400" dirty="0" smtClean="0"/>
              <a:t> V or J/C)</a:t>
            </a:r>
          </a:p>
          <a:p>
            <a:pPr lvl="0"/>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3. </a:t>
            </a:r>
            <a:r>
              <a:rPr lang="en-US" sz="2400" dirty="0" smtClean="0"/>
              <a:t>You do +0.132 J of work moving a charge from a potential of +45.0 V to +12.0 V.  What is the charge?  (-4.00x10</a:t>
            </a:r>
            <a:r>
              <a:rPr lang="en-US" sz="2400" baseline="30000" dirty="0" smtClean="0"/>
              <a:t>-3</a:t>
            </a:r>
            <a:r>
              <a:rPr lang="en-US" sz="2400" dirty="0" smtClean="0"/>
              <a:t> C)</a:t>
            </a:r>
          </a:p>
          <a:p>
            <a:pPr lvl="0"/>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4. </a:t>
            </a:r>
            <a:r>
              <a:rPr lang="en-US" sz="2400" dirty="0" smtClean="0"/>
              <a:t>You do -62.0 J of work moving a mass from a potential of +78.0 J/kg to 53.0 J/kg.  What is the mass?  (2.48 kg)</a:t>
            </a:r>
          </a:p>
          <a:p>
            <a:pPr lvl="0"/>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5. </a:t>
            </a:r>
            <a:r>
              <a:rPr lang="en-US" sz="2400" dirty="0" smtClean="0"/>
              <a:t>A +3500. μC charge is moved doing -0.0780 J of work.  If it started at a potential of 100. V, what was the final potential?  (+77.7 V)</a:t>
            </a:r>
          </a:p>
          <a:p>
            <a:pPr lvl="0"/>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6. </a:t>
            </a:r>
            <a:r>
              <a:rPr lang="en-US" sz="2400" dirty="0" smtClean="0"/>
              <a:t>What work would you need to do to move a 2.30 kg mass from a potential of -895 J/kg to -145 J/kg? (+1725 J)</a:t>
            </a:r>
          </a:p>
          <a:p>
            <a:pPr lvl="0"/>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9. </a:t>
            </a:r>
            <a:r>
              <a:rPr lang="en-US" sz="2400" dirty="0" smtClean="0"/>
              <a:t>What is the velocity of an electron accelerated through 13.0 Volts from rest?  (2.14x10</a:t>
            </a:r>
            <a:r>
              <a:rPr lang="en-US" sz="2400" baseline="30000" dirty="0" smtClean="0"/>
              <a:t>6</a:t>
            </a:r>
            <a:r>
              <a:rPr lang="en-US" sz="2400" dirty="0" smtClean="0"/>
              <a:t> m/s)</a:t>
            </a:r>
          </a:p>
          <a:p>
            <a:pPr lvl="0"/>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smtClean="0"/>
              <a:t>10. </a:t>
            </a:r>
            <a:r>
              <a:rPr lang="en-US" sz="2400" dirty="0" smtClean="0"/>
              <a:t>Through what potential must you accelerate an electron from rest to make it go 3.80x10</a:t>
            </a:r>
            <a:r>
              <a:rPr lang="en-US" sz="2400" baseline="30000" dirty="0" smtClean="0"/>
              <a:t>5</a:t>
            </a:r>
            <a:r>
              <a:rPr lang="en-US" sz="2400" dirty="0" smtClean="0"/>
              <a:t> m/s?  (0.411 V)</a:t>
            </a:r>
          </a:p>
          <a:p>
            <a:pPr lvl="0"/>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1074</Words>
  <Application>Microsoft Office PowerPoint</Application>
  <PresentationFormat>On-screen Show (16:10)</PresentationFormat>
  <Paragraphs>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Practice 17.1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Quiz HIKLM</dc:title>
  <dc:creator>Chris Murray</dc:creator>
  <cp:lastModifiedBy>Chris Murray</cp:lastModifiedBy>
  <cp:revision>5</cp:revision>
  <dcterms:created xsi:type="dcterms:W3CDTF">2020-10-11T19:27:17Z</dcterms:created>
  <dcterms:modified xsi:type="dcterms:W3CDTF">2020-10-12T15:58:37Z</dcterms:modified>
</cp:coreProperties>
</file>