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427" r:id="rId2"/>
    <p:sldId id="440" r:id="rId3"/>
    <p:sldId id="441" r:id="rId4"/>
    <p:sldId id="439" r:id="rId5"/>
    <p:sldId id="428" r:id="rId6"/>
    <p:sldId id="429" r:id="rId7"/>
    <p:sldId id="436" r:id="rId8"/>
    <p:sldId id="437" r:id="rId9"/>
    <p:sldId id="438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3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3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3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3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32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pitchFamily="32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pitchFamily="32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pitchFamily="32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pitchFamily="3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6380" autoAdjust="0"/>
  </p:normalViewPr>
  <p:slideViewPr>
    <p:cSldViewPr>
      <p:cViewPr>
        <p:scale>
          <a:sx n="100" d="100"/>
          <a:sy n="100" d="100"/>
        </p:scale>
        <p:origin x="-792" y="-36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CE53AA-4378-484F-91D6-83AAFEC56B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3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32" charset="0"/>
        <a:ea typeface="ＭＳ Ｐゴシック" pitchFamily="3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32" charset="0"/>
        <a:ea typeface="ＭＳ Ｐゴシック" pitchFamily="3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32" charset="0"/>
        <a:ea typeface="ＭＳ Ｐゴシック" pitchFamily="3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32" charset="0"/>
        <a:ea typeface="ＭＳ Ｐゴシック" pitchFamily="3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B1F489-33D4-7942-A839-CD86635CB9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85DEB61-8D14-3F4A-A933-6ED50064B7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1C29C8A-F555-094A-A9AD-F6F5DA532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9D30E7-8A8E-BE49-B427-09CA0250F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4301E4-194E-5F4C-9DB8-CAB1A20E5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BC0C350-66A7-EC4E-BF06-466CB2EEC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D394B48-0253-9541-BE45-AFF738CBD0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A3D127-2926-B347-AEFF-6E3B793843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E2A3522-A2B1-5D47-AC84-A1583439F7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4EBE97-0DE5-F042-B64C-FE13042AE1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53D42AE-8BDE-6741-A266-6ECEEE54DC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EC766D-8723-8A4E-B8E5-6B71B2686E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2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2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2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3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2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2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2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800100"/>
            <a:ext cx="30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derive, </a:t>
            </a:r>
            <a:r>
              <a:rPr lang="en-US" sz="1200" dirty="0" smtClean="0"/>
              <a:t>dq/</a:t>
            </a:r>
            <a:r>
              <a:rPr lang="en-US" sz="1200" dirty="0" err="1" smtClean="0"/>
              <a:t>dt</a:t>
            </a:r>
            <a:r>
              <a:rPr lang="en-US" sz="1200" dirty="0" smtClean="0"/>
              <a:t> = -I = -V/R = -q/RC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" y="0"/>
            <a:ext cx="26212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RC Circuits</a:t>
            </a:r>
            <a:endParaRPr lang="en-US" sz="40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90500"/>
            <a:ext cx="5562600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790700"/>
            <a:ext cx="24765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181600" y="342900"/>
            <a:ext cx="36420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14900" y="952500"/>
            <a:ext cx="654346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0.368 </a:t>
            </a:r>
            <a:r>
              <a:rPr lang="en-US" sz="1100" dirty="0" err="1" smtClean="0"/>
              <a:t>q</a:t>
            </a:r>
            <a:r>
              <a:rPr lang="en-US" sz="1100" baseline="-25000" dirty="0" err="1" smtClean="0"/>
              <a:t>o</a:t>
            </a:r>
            <a:endParaRPr lang="en-US" sz="11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04800" y="825501"/>
            <a:ext cx="1590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derive, </a:t>
            </a:r>
            <a:r>
              <a:rPr lang="en-US" sz="1800" dirty="0" err="1" smtClean="0"/>
              <a:t>dV</a:t>
            </a:r>
            <a:r>
              <a:rPr lang="en-US" sz="1800" dirty="0" smtClean="0"/>
              <a:t>/</a:t>
            </a:r>
            <a:r>
              <a:rPr lang="en-US" sz="1800" dirty="0" err="1" smtClean="0"/>
              <a:t>dt</a:t>
            </a:r>
            <a:r>
              <a:rPr lang="en-US" sz="1800" dirty="0" smtClean="0"/>
              <a:t> =</a:t>
            </a:r>
          </a:p>
          <a:p>
            <a:r>
              <a:rPr lang="en-US" sz="1800" dirty="0" smtClean="0"/>
              <a:t>-(</a:t>
            </a:r>
            <a:r>
              <a:rPr lang="en-US" sz="1800" dirty="0" err="1" smtClean="0"/>
              <a:t>dq</a:t>
            </a:r>
            <a:r>
              <a:rPr lang="en-US" sz="1800" dirty="0" smtClean="0"/>
              <a:t>/</a:t>
            </a:r>
            <a:r>
              <a:rPr lang="en-US" sz="1800" dirty="0" err="1" smtClean="0"/>
              <a:t>dt</a:t>
            </a:r>
            <a:r>
              <a:rPr lang="en-US" sz="1800" dirty="0" smtClean="0"/>
              <a:t>)/C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1" y="0"/>
            <a:ext cx="22560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Discharge</a:t>
            </a:r>
            <a:endParaRPr lang="en-US" sz="40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90500"/>
            <a:ext cx="5562600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159000"/>
            <a:ext cx="1866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095500"/>
            <a:ext cx="245745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3048000"/>
            <a:ext cx="24765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4318000"/>
            <a:ext cx="225742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4267200" y="2857500"/>
            <a:ext cx="3996607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 = electrical potential (V)</a:t>
            </a:r>
          </a:p>
          <a:p>
            <a:r>
              <a:rPr lang="en-US" sz="2400" dirty="0" smtClean="0"/>
              <a:t>V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 = initial (etc)</a:t>
            </a:r>
          </a:p>
          <a:p>
            <a:r>
              <a:rPr lang="en-US" sz="2400" dirty="0" smtClean="0"/>
              <a:t>q = charge (C)</a:t>
            </a:r>
          </a:p>
          <a:p>
            <a:r>
              <a:rPr lang="en-US" sz="2400" dirty="0" smtClean="0"/>
              <a:t>I = current  (Amperes A (C/s))</a:t>
            </a:r>
          </a:p>
          <a:p>
            <a:r>
              <a:rPr lang="en-US" sz="2400" dirty="0" smtClean="0"/>
              <a:t>t = time (s)</a:t>
            </a:r>
          </a:p>
          <a:p>
            <a:r>
              <a:rPr lang="en-US" sz="2400" dirty="0" smtClean="0"/>
              <a:t>R = resistance (ohms </a:t>
            </a:r>
            <a:r>
              <a:rPr lang="el-GR" sz="2400" dirty="0" smtClean="0"/>
              <a:t>Ω</a:t>
            </a:r>
            <a:r>
              <a:rPr lang="en-US" sz="2400" dirty="0" smtClean="0"/>
              <a:t> (V/A))</a:t>
            </a:r>
          </a:p>
          <a:p>
            <a:r>
              <a:rPr lang="en-US" sz="2400" dirty="0" smtClean="0"/>
              <a:t>C = capacitance (F)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1201" y="2413000"/>
            <a:ext cx="2399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 is in V/A, C is in C/V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19050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demo - RC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"/>
            <a:ext cx="4373563" cy="183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" y="0"/>
            <a:ext cx="17992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Charge:</a:t>
            </a:r>
            <a:endParaRPr lang="en-US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28900"/>
            <a:ext cx="3505200" cy="2771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5499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https://electricalacademia.com/basic-electrical/rc-circuit-time-constant-rc-time-constant/</a:t>
            </a:r>
            <a:endParaRPr lang="en-US" sz="800" dirty="0"/>
          </a:p>
        </p:txBody>
      </p:sp>
      <p:pic>
        <p:nvPicPr>
          <p:cNvPr id="1031" name="Picture 7" descr="http://www.schoolphysics.co.uk/age16-19/Electricity%20and%20magnetism/Electrostatics/text/Capacitor_charge_and_discharge_mathematics/images/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943100"/>
            <a:ext cx="3863246" cy="1828800"/>
          </a:xfrm>
          <a:prstGeom prst="rect">
            <a:avLst/>
          </a:prstGeom>
          <a:noFill/>
        </p:spPr>
      </p:pic>
      <p:pic>
        <p:nvPicPr>
          <p:cNvPr id="1033" name="Picture 9" descr="http://www.schoolphysics.co.uk/age16-19/Electricity%20and%20magnetism/Electrostatics/text/Capacitor_charge_and_discharge_mathematics/images/8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771900"/>
            <a:ext cx="3504210" cy="165875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572000" y="5545723"/>
            <a:ext cx="4572000" cy="1692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500" dirty="0" smtClean="0"/>
              <a:t>http://www.schoolphysics.co.uk/age16-19/Electricity%20and%20magnetism/Electrostatics/text/Capacitor_charge_and_discharge_mathematics/index.html</a:t>
            </a:r>
            <a:endParaRPr lang="en-US" sz="500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05400" y="266700"/>
            <a:ext cx="34575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63500"/>
            <a:ext cx="1371600" cy="38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28800" cy="537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" y="5715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47.0 </a:t>
            </a:r>
            <a:r>
              <a:rPr lang="el-GR" sz="2400" dirty="0" smtClean="0"/>
              <a:t>μ</a:t>
            </a:r>
            <a:r>
              <a:rPr lang="en-US" sz="2400" dirty="0" smtClean="0"/>
              <a:t>F capacitor is charged to 12.0 V initially, and discharged through a 100. k</a:t>
            </a:r>
            <a:r>
              <a:rPr lang="el-GR" sz="2400" dirty="0" smtClean="0"/>
              <a:t>Ω</a:t>
            </a:r>
            <a:r>
              <a:rPr lang="en-US" sz="2400" dirty="0" smtClean="0"/>
              <a:t> resistor.  </a:t>
            </a:r>
          </a:p>
          <a:p>
            <a:r>
              <a:rPr lang="en-US" sz="2400" dirty="0" smtClean="0"/>
              <a:t>What is its voltage at 13.0 s into the discharge?  </a:t>
            </a:r>
            <a:r>
              <a:rPr lang="en-US" sz="1600" dirty="0" smtClean="0"/>
              <a:t>(0.755 V)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At what time does it reach 6.0 V? </a:t>
            </a:r>
            <a:r>
              <a:rPr lang="en-US" sz="1600" dirty="0" smtClean="0"/>
              <a:t>(3.26 s)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ext Box 2"/>
          <p:cNvSpPr txBox="1">
            <a:spLocks noChangeArrowheads="1"/>
          </p:cNvSpPr>
          <p:nvPr/>
        </p:nvSpPr>
        <p:spPr bwMode="auto">
          <a:xfrm>
            <a:off x="2823751" y="889000"/>
            <a:ext cx="3499676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</a:t>
            </a:r>
            <a:r>
              <a:rPr lang="en-US" sz="4800" dirty="0" smtClean="0"/>
              <a:t>RC decay</a:t>
            </a:r>
            <a:endParaRPr lang="en-US" sz="4800" dirty="0"/>
          </a:p>
          <a:p>
            <a:pPr algn="ctr"/>
            <a:r>
              <a:rPr lang="en-US" sz="4800" dirty="0" smtClean="0"/>
              <a:t>1-4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/>
              <a:t>A 100. µF capacitor is attached in parallel with a 1.00 M</a:t>
            </a:r>
            <a:r>
              <a:rPr lang="el-GR" b="1" dirty="0" smtClean="0"/>
              <a:t>Ω</a:t>
            </a:r>
            <a:r>
              <a:rPr lang="en-US" b="1" dirty="0" smtClean="0"/>
              <a:t> resistor.  If it is initially charged to 5.00 V, what is the voltage 35.0 seconds after it starts to discharge?</a:t>
            </a:r>
            <a:endParaRPr lang="en-US" b="1" dirty="0">
              <a:sym typeface="Symbol" pitchFamily="32" charset="2"/>
            </a:endParaRP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228600" y="5464970"/>
            <a:ext cx="670312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/>
              <a:t>3.52 V</a:t>
            </a:r>
            <a:endParaRPr lang="en-US" sz="1400" b="1" dirty="0"/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228600" y="1778000"/>
            <a:ext cx="5257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solution</a:t>
            </a:r>
            <a:endParaRPr lang="en-US" sz="1600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333625"/>
            <a:ext cx="1866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166938"/>
            <a:ext cx="245745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/>
              <a:t>A 4.7 µF capacitor is attached to a 2.2 M</a:t>
            </a:r>
            <a:r>
              <a:rPr lang="el-GR" b="1" dirty="0" smtClean="0"/>
              <a:t>Ω</a:t>
            </a:r>
            <a:r>
              <a:rPr lang="en-US" b="1" dirty="0" smtClean="0"/>
              <a:t> resistor in parallel.  After 78 seconds of discharge there is 0.023 µC of charge  on the capacitor.  What was the original charge?</a:t>
            </a:r>
            <a:endParaRPr lang="en-US" b="1" dirty="0">
              <a:sym typeface="Symbol" pitchFamily="32" charset="2"/>
            </a:endParaRP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228601" y="5464970"/>
            <a:ext cx="643125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/>
              <a:t>43 µC</a:t>
            </a:r>
            <a:endParaRPr lang="en-US" sz="1400" b="1" dirty="0"/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228600" y="1778000"/>
            <a:ext cx="5257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solution</a:t>
            </a:r>
            <a:endParaRPr lang="en-US" sz="1600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270125"/>
            <a:ext cx="1866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032000"/>
            <a:ext cx="24765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/>
              <a:t>A discharging parallel RC circuit starts at 12.00 V, and after 312 s has reached 4.00 V.  A. What is the time constant?  B. What is the resistance if the capacitor has a value of 22.0 µF?</a:t>
            </a:r>
            <a:endParaRPr lang="en-US" b="1" dirty="0">
              <a:sym typeface="Symbol" pitchFamily="32" charset="2"/>
            </a:endParaRP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228600" y="5464970"/>
            <a:ext cx="1332416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/>
              <a:t>284 s, 12.9 M</a:t>
            </a:r>
            <a:r>
              <a:rPr lang="el-GR" sz="1400" b="1" dirty="0" smtClean="0"/>
              <a:t>Ω</a:t>
            </a:r>
            <a:endParaRPr lang="en-US" sz="1400" b="1" dirty="0"/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228600" y="1778000"/>
            <a:ext cx="5257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solution</a:t>
            </a:r>
            <a:endParaRPr lang="en-US" sz="1600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270125"/>
            <a:ext cx="1866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166938"/>
            <a:ext cx="245745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/>
              <a:t>A discharging parallel RC circuit has an initial discharge current of 195 </a:t>
            </a:r>
            <a:r>
              <a:rPr lang="en-US" b="1" dirty="0" err="1" smtClean="0"/>
              <a:t>mA</a:t>
            </a:r>
            <a:r>
              <a:rPr lang="en-US" b="1" dirty="0" smtClean="0"/>
              <a:t>, and is at a current of 162 </a:t>
            </a:r>
            <a:r>
              <a:rPr lang="en-US" b="1" dirty="0" err="1" smtClean="0"/>
              <a:t>mA</a:t>
            </a:r>
            <a:r>
              <a:rPr lang="en-US" b="1" dirty="0" smtClean="0"/>
              <a:t> at a time of 35.0 seconds into its discharge.  What will be the current at 72.0 s? </a:t>
            </a:r>
            <a:endParaRPr lang="en-US" b="1" dirty="0">
              <a:sym typeface="Symbol" pitchFamily="32" charset="2"/>
            </a:endParaRP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228601" y="5464970"/>
            <a:ext cx="777777" cy="3077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/>
              <a:t>133 </a:t>
            </a:r>
            <a:r>
              <a:rPr lang="en-US" sz="1400" b="1" dirty="0" err="1" smtClean="0"/>
              <a:t>mA</a:t>
            </a:r>
            <a:endParaRPr lang="en-US" sz="1400" b="1" dirty="0"/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228600" y="1778000"/>
            <a:ext cx="5257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solution</a:t>
            </a:r>
            <a:endParaRPr lang="en-US" sz="1600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349500"/>
            <a:ext cx="1866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1" y="2222500"/>
            <a:ext cx="225742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3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5761</TotalTime>
  <Words>325</Words>
  <Application>Microsoft Office PowerPoint</Application>
  <PresentationFormat>On-screen Show (16:10)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640</cp:revision>
  <dcterms:created xsi:type="dcterms:W3CDTF">2015-11-08T04:39:02Z</dcterms:created>
  <dcterms:modified xsi:type="dcterms:W3CDTF">2020-10-20T22:38:50Z</dcterms:modified>
</cp:coreProperties>
</file>