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4" r:id="rId2"/>
    <p:sldId id="408" r:id="rId3"/>
    <p:sldId id="424" r:id="rId4"/>
    <p:sldId id="431" r:id="rId5"/>
    <p:sldId id="425" r:id="rId6"/>
    <p:sldId id="426" r:id="rId7"/>
    <p:sldId id="395" r:id="rId8"/>
    <p:sldId id="427" r:id="rId9"/>
    <p:sldId id="429" r:id="rId10"/>
    <p:sldId id="432" r:id="rId11"/>
    <p:sldId id="428" r:id="rId12"/>
    <p:sldId id="430" r:id="rId13"/>
    <p:sldId id="396" r:id="rId14"/>
    <p:sldId id="397" r:id="rId15"/>
    <p:sldId id="401" r:id="rId16"/>
    <p:sldId id="407" r:id="rId17"/>
    <p:sldId id="398" r:id="rId18"/>
    <p:sldId id="402" r:id="rId19"/>
    <p:sldId id="403" r:id="rId20"/>
    <p:sldId id="404" r:id="rId21"/>
    <p:sldId id="405" r:id="rId22"/>
    <p:sldId id="406" r:id="rId23"/>
    <p:sldId id="423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418" r:id="rId3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0" autoAdjust="0"/>
    <p:restoredTop sz="94631" autoAdjust="0"/>
  </p:normalViewPr>
  <p:slideViewPr>
    <p:cSldViewPr>
      <p:cViewPr varScale="1">
        <p:scale>
          <a:sx n="115" d="100"/>
          <a:sy n="115" d="100"/>
        </p:scale>
        <p:origin x="216" y="2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2B20D-2EE8-4A04-BA15-79E658B4B2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7E7EC-E692-41E0-A6BC-BEB0278A5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3CB09-900B-4F84-B4BF-EE16FADF4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02874-4F8B-4AE9-9D08-849CA6C1D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D4F70-A52D-40FA-86BE-D9ACB8DF2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518E5-A667-4881-8878-540C17378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84E5-06D1-4817-8469-D7B16E387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D3911-C847-48DD-9088-23A0B5D0A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F8CC0-40AF-42C5-95AC-28B4C4B82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CA56-5DDE-43C3-83A8-8DA50D55E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3E980-0EBC-41D6-AD5F-893469915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C70938-C990-4E6A-8961-379F3CA566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0" y="1"/>
            <a:ext cx="5486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Conservation of energy</a:t>
            </a:r>
            <a:endParaRPr lang="en-US" sz="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0500"/>
            <a:ext cx="28194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562100"/>
            <a:ext cx="4057650" cy="108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714500"/>
            <a:ext cx="3810000" cy="84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Connector 29"/>
          <p:cNvCxnSpPr/>
          <p:nvPr/>
        </p:nvCxnSpPr>
        <p:spPr bwMode="auto">
          <a:xfrm>
            <a:off x="4267200" y="876300"/>
            <a:ext cx="0" cy="4572000"/>
          </a:xfrm>
          <a:prstGeom prst="line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419600" y="800100"/>
            <a:ext cx="0" cy="4914900"/>
          </a:xfrm>
          <a:prstGeom prst="line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343400" y="800100"/>
            <a:ext cx="0" cy="4572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127000"/>
            <a:ext cx="8839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Suppose you fired a 2.3 g rifle bullet at 1150 m/s straight up from the surface of the moon.  </a:t>
            </a:r>
          </a:p>
          <a:p>
            <a:r>
              <a:rPr lang="en-US" dirty="0" smtClean="0"/>
              <a:t>C. What would its elevation be when it was traveling 500. m/s?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5295900"/>
            <a:ext cx="572593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000" dirty="0" smtClean="0"/>
              <a:t>407 km</a:t>
            </a:r>
            <a:endParaRPr lang="en-US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62100"/>
            <a:ext cx="255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638300"/>
            <a:ext cx="1371600" cy="41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324600" y="4838700"/>
            <a:ext cx="2759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= 7.35x10</a:t>
            </a:r>
            <a:r>
              <a:rPr lang="en-US" baseline="30000" dirty="0" smtClean="0"/>
              <a:t>22</a:t>
            </a:r>
            <a:r>
              <a:rPr lang="en-US" dirty="0" smtClean="0"/>
              <a:t> kg</a:t>
            </a:r>
          </a:p>
          <a:p>
            <a:r>
              <a:rPr lang="en-US" dirty="0" smtClean="0"/>
              <a:t>Radius = 1.74x10</a:t>
            </a:r>
            <a:r>
              <a:rPr lang="en-US" baseline="30000" dirty="0" smtClean="0"/>
              <a:t>6</a:t>
            </a:r>
            <a:r>
              <a:rPr lang="en-US" dirty="0" smtClean="0"/>
              <a:t>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62014" y="889000"/>
            <a:ext cx="5005897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HTPIB16Q COE Example #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150714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0.0622 m, or 6.22 cm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994223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45.0 gram mass traveling 23.0 m/s (when it is very far away) with a charge of +6.7 </a:t>
            </a:r>
            <a:r>
              <a:rPr lang="el-GR" dirty="0" smtClean="0"/>
              <a:t>μ</a:t>
            </a:r>
            <a:r>
              <a:rPr lang="en-US" dirty="0" smtClean="0"/>
              <a:t>C approaches a fixed charge of +12.3 </a:t>
            </a:r>
            <a:r>
              <a:rPr lang="el-GR" dirty="0" smtClean="0"/>
              <a:t>μ</a:t>
            </a:r>
            <a:r>
              <a:rPr lang="en-US" dirty="0" smtClean="0"/>
              <a:t>C directly.</a:t>
            </a:r>
          </a:p>
          <a:p>
            <a:r>
              <a:rPr lang="en-US" dirty="0" smtClean="0"/>
              <a:t>A. How close will it get before it is stopped by the repulsion?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59704"/>
            <a:ext cx="1219200" cy="36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841500"/>
            <a:ext cx="2018270" cy="5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17.6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994223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6200" y="80308"/>
            <a:ext cx="9067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45.0 gram mass traveling 23.0 m/s (when it is very far away) with a charge of +6.7 </a:t>
            </a:r>
            <a:r>
              <a:rPr lang="el-GR" dirty="0" smtClean="0"/>
              <a:t>μ</a:t>
            </a:r>
            <a:r>
              <a:rPr lang="en-US" dirty="0" smtClean="0"/>
              <a:t>C approaches a fixed charge of +12.3 </a:t>
            </a:r>
            <a:r>
              <a:rPr lang="el-GR" dirty="0" smtClean="0"/>
              <a:t>μ</a:t>
            </a:r>
            <a:r>
              <a:rPr lang="en-US" dirty="0" smtClean="0"/>
              <a:t>C directly.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A. How close will it get before it is stopped by the repulsion?</a:t>
            </a:r>
          </a:p>
          <a:p>
            <a:r>
              <a:rPr lang="en-US" dirty="0" smtClean="0"/>
              <a:t>B. What is the speed of the moving mass when it is 0.150 m from the fixed charge?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77204"/>
            <a:ext cx="1219200" cy="36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159000"/>
            <a:ext cx="2018270" cy="5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16.7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994223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done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6200" y="56971"/>
            <a:ext cx="906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56.0 gram mass traveling 12.0 m/s (when it is very far away) with a charge of +15.0 </a:t>
            </a:r>
            <a:r>
              <a:rPr lang="el-GR" dirty="0" smtClean="0"/>
              <a:t>μ</a:t>
            </a:r>
            <a:r>
              <a:rPr lang="en-US" dirty="0" smtClean="0"/>
              <a:t>C approaches a fixed charge of -21.0 </a:t>
            </a:r>
            <a:r>
              <a:rPr lang="el-GR" dirty="0" smtClean="0"/>
              <a:t>μ</a:t>
            </a:r>
            <a:r>
              <a:rPr lang="en-US" dirty="0" smtClean="0"/>
              <a:t>C directly.</a:t>
            </a:r>
          </a:p>
          <a:p>
            <a:r>
              <a:rPr lang="en-US" dirty="0" smtClean="0"/>
              <a:t>A. What is its speed when it is 0.750 m from the negative charge?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96204"/>
            <a:ext cx="1219200" cy="36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778000"/>
            <a:ext cx="2018270" cy="5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555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228600" y="304800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6200" y="56971"/>
            <a:ext cx="906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 astronaut on a 3.70x10</a:t>
            </a:r>
            <a:r>
              <a:rPr lang="en-US" baseline="30000" dirty="0" smtClean="0"/>
              <a:t>20</a:t>
            </a:r>
            <a:r>
              <a:rPr lang="en-US" dirty="0" smtClean="0"/>
              <a:t> kg moon with a radius of 1.60x10</a:t>
            </a:r>
            <a:r>
              <a:rPr lang="en-US" baseline="30000" dirty="0" smtClean="0"/>
              <a:t>5</a:t>
            </a:r>
            <a:r>
              <a:rPr lang="en-US" dirty="0" smtClean="0"/>
              <a:t> m fires a 4.30 g rifle bullet straight up at a speed of  710. m/s. </a:t>
            </a:r>
          </a:p>
          <a:p>
            <a:r>
              <a:rPr lang="en-US" dirty="0" smtClean="0"/>
              <a:t>A. What is the escape velocity from this moon?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41500"/>
            <a:ext cx="24955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841500"/>
            <a:ext cx="255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0300" y="2540001"/>
            <a:ext cx="1371600" cy="41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442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228600" y="304800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6200" y="80308"/>
            <a:ext cx="9067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 astronaut on a 3.70x10</a:t>
            </a:r>
            <a:r>
              <a:rPr lang="en-US" baseline="30000" dirty="0" smtClean="0"/>
              <a:t>20</a:t>
            </a:r>
            <a:r>
              <a:rPr lang="en-US" dirty="0" smtClean="0"/>
              <a:t> kg moon with a radius of 1.60x10</a:t>
            </a:r>
            <a:r>
              <a:rPr lang="en-US" baseline="30000" dirty="0" smtClean="0"/>
              <a:t>5</a:t>
            </a:r>
            <a:r>
              <a:rPr lang="en-US" dirty="0" smtClean="0"/>
              <a:t> m fires a 4.30 g rifle bullet straight up at a speed of  710. m/s. 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A. What is the escape velocity from this moon?</a:t>
            </a:r>
          </a:p>
          <a:p>
            <a:r>
              <a:rPr lang="en-US" dirty="0" smtClean="0"/>
              <a:t>B. What is the speed of the bullet when it is very far away from the moon?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0"/>
            <a:ext cx="255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8100" y="2984501"/>
            <a:ext cx="1371600" cy="41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550.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81000" y="384810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6200" y="27444"/>
            <a:ext cx="9067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 astronaut on a 3.70x10</a:t>
            </a:r>
            <a:r>
              <a:rPr lang="en-US" baseline="30000" dirty="0" smtClean="0"/>
              <a:t>20</a:t>
            </a:r>
            <a:r>
              <a:rPr lang="en-US" dirty="0" smtClean="0"/>
              <a:t> kg moon with a radius of 1.60x10</a:t>
            </a:r>
            <a:r>
              <a:rPr lang="en-US" baseline="30000" dirty="0" smtClean="0"/>
              <a:t>5</a:t>
            </a:r>
            <a:r>
              <a:rPr lang="en-US" dirty="0" smtClean="0"/>
              <a:t> m fires a 4.30 g rifle bullet straight up at a speed of  710. m/s. 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A. What is the escape velocity from this moon?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B. What is the speed of the bullet when it is very far away from the moon?</a:t>
            </a:r>
          </a:p>
          <a:p>
            <a:r>
              <a:rPr lang="en-US" dirty="0" smtClean="0"/>
              <a:t>C. What is the speed of the bullet when it is 300. km above the moon’s surface?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86100"/>
            <a:ext cx="255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009900"/>
            <a:ext cx="1371600" cy="41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52400" y="190500"/>
            <a:ext cx="87630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 89.0 gram +2.30 µC charge is brought to 15.0 cm from a +1.10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C charge.  The 2.30 µC charge is released from rest, while the +1.10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C is held fixed. What is its speed when it is 37.0 cm away?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62100"/>
            <a:ext cx="1828800" cy="5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409700"/>
            <a:ext cx="3124200" cy="83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110634" y="529590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1.42 m/s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29.2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994223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6200" y="68640"/>
            <a:ext cx="9067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Two 63.0 gram masses have a charge of +45.0  </a:t>
            </a:r>
            <a:r>
              <a:rPr lang="el-GR" dirty="0" smtClean="0"/>
              <a:t>μ</a:t>
            </a:r>
            <a:r>
              <a:rPr lang="en-US" dirty="0" smtClean="0"/>
              <a:t>C each.  If they are released from rest when they are 34.0 cm from each other, </a:t>
            </a:r>
          </a:p>
          <a:p>
            <a:r>
              <a:rPr lang="en-US" dirty="0" smtClean="0"/>
              <a:t>A. How fast are they going when they are very far away from each other?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832704"/>
            <a:ext cx="1219200" cy="36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714500"/>
            <a:ext cx="2018270" cy="5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16.5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994223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6200" y="91976"/>
            <a:ext cx="9067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Two 63.0 gram masses have a charge of +45.0  </a:t>
            </a:r>
            <a:r>
              <a:rPr lang="el-GR" dirty="0" smtClean="0"/>
              <a:t>μ</a:t>
            </a:r>
            <a:r>
              <a:rPr lang="en-US" dirty="0" smtClean="0"/>
              <a:t>C each.  If they are released from rest when they are 34.0 cm from each other, 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A. How fast are they going when they are very far away from each other?</a:t>
            </a:r>
          </a:p>
          <a:p>
            <a:r>
              <a:rPr lang="en-US" dirty="0" smtClean="0"/>
              <a:t>B. What is their speed when they are only 0.500 m away from each other?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781300"/>
            <a:ext cx="1219200" cy="36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705100"/>
            <a:ext cx="2018270" cy="5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1" y="5295900"/>
            <a:ext cx="19094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3 g: 21.1 m/s  5 g:  12.7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994223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6200" y="65663"/>
            <a:ext cx="90678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3.00 g mass with a charge of +2.7 </a:t>
            </a:r>
            <a:r>
              <a:rPr lang="el-GR" dirty="0" smtClean="0"/>
              <a:t>μ</a:t>
            </a:r>
            <a:r>
              <a:rPr lang="en-US" dirty="0" smtClean="0"/>
              <a:t>C is 12.0 cm from a     5.00 g mass with a charge of +5.3 </a:t>
            </a:r>
            <a:r>
              <a:rPr lang="el-GR" dirty="0" smtClean="0"/>
              <a:t>μ</a:t>
            </a:r>
            <a:r>
              <a:rPr lang="en-US" dirty="0" smtClean="0"/>
              <a:t>C.  If they are released from rest, </a:t>
            </a:r>
          </a:p>
          <a:p>
            <a:r>
              <a:rPr lang="en-US" dirty="0" smtClean="0"/>
              <a:t>A. How fast are they each going when they are very far away from each other?  (They will be going different velocities)</a:t>
            </a:r>
          </a:p>
          <a:p>
            <a:r>
              <a:rPr lang="en-US" sz="1800" dirty="0" smtClean="0"/>
              <a:t>(hint: due to COM, the velocity of the 5 g will be 3/5 the velocity of the 3 g)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705100"/>
            <a:ext cx="1219200" cy="36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705100"/>
            <a:ext cx="2018270" cy="5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438400" y="2247900"/>
            <a:ext cx="387798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HTPIB16Q Problem #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91976"/>
            <a:ext cx="899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17. A +130. µC charge with a mass of 12.5 grams is at rest 45.0 cm from a +390. µC fixed charge.  The first charge is released from its position and flies away.  a. What is its velocity when it is 95.0 cm from the second charge?  </a:t>
            </a:r>
            <a:r>
              <a:rPr lang="en-US" dirty="0" err="1" smtClean="0"/>
              <a:t>b</a:t>
            </a:r>
            <a:r>
              <a:rPr lang="en-US" dirty="0" smtClean="0"/>
              <a:t>. What is its velocity when it is very far away?  Assume that no other force acts on the moving charge.        </a:t>
            </a:r>
          </a:p>
          <a:p>
            <a:r>
              <a:rPr lang="en-US" dirty="0" smtClean="0"/>
              <a:t>(292 m/s, 403 m/s)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91976"/>
            <a:ext cx="9067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18 A +160. µC charge with a mass of 230. g is approaching another fixed +160. µC charge directly.  a. If it is moving at a speed of 34.0 m/s when it is 2.00 m away, what is its speed when it is 1.00 m away?  </a:t>
            </a:r>
            <a:r>
              <a:rPr lang="en-US" dirty="0" err="1" smtClean="0"/>
              <a:t>b</a:t>
            </a:r>
            <a:r>
              <a:rPr lang="en-US" dirty="0" smtClean="0"/>
              <a:t>.  how close will it get before it is stopped by the repulsion?  </a:t>
            </a:r>
            <a:r>
              <a:rPr lang="en-US" dirty="0" err="1" smtClean="0"/>
              <a:t>c</a:t>
            </a:r>
            <a:r>
              <a:rPr lang="en-US" dirty="0" smtClean="0"/>
              <a:t>. What will be its speed later when it is very far away?  </a:t>
            </a:r>
            <a:r>
              <a:rPr lang="en-US" dirty="0" err="1" smtClean="0"/>
              <a:t>d</a:t>
            </a:r>
            <a:r>
              <a:rPr lang="en-US" dirty="0" smtClean="0"/>
              <a:t>. Assume no other force acts on the moving charge.  (</a:t>
            </a:r>
            <a:r>
              <a:rPr lang="en-US" u="sng" dirty="0" smtClean="0"/>
              <a:t>12.5 m/s</a:t>
            </a:r>
            <a:r>
              <a:rPr lang="en-US" dirty="0" smtClean="0"/>
              <a:t>, 0.928 m, 46.4 m/s)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80308"/>
            <a:ext cx="906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19. Two identical charges each with a charge of +45.0 µC and a mass of 56.0 grams are placed 34.0 cm from each other.  a. If they are released simultaneously, what speed do they have when they are 50.0 cm from each other?  </a:t>
            </a:r>
            <a:r>
              <a:rPr lang="en-US" dirty="0" err="1" smtClean="0"/>
              <a:t>b</a:t>
            </a:r>
            <a:r>
              <a:rPr lang="en-US" dirty="0" smtClean="0"/>
              <a:t>. What speed do they have when they are very far away?  Assume no other forces act on the charges.             (17.5 m/s, 30.9 m/s)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91976"/>
            <a:ext cx="9067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20. A charge of +46.0 µC is at rest 1.80 m from a -52.0 µC charge that is also at rest.  Each charge has a mass of 48.0 g.  a. If they are released simultaneously, what is their velocity when they are 1.00 m from each other?  </a:t>
            </a:r>
            <a:r>
              <a:rPr lang="en-US" dirty="0" err="1" smtClean="0"/>
              <a:t>b</a:t>
            </a:r>
            <a:r>
              <a:rPr lang="en-US" dirty="0" smtClean="0"/>
              <a:t>. With what velocity do they collide if they each have a radius of 2.50 cm? (14.1 m/s, 93.3 m/s)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68640"/>
            <a:ext cx="906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21. An alpha particle with a mass of 6.64x10</a:t>
            </a:r>
            <a:r>
              <a:rPr lang="en-US" baseline="30000" dirty="0" smtClean="0"/>
              <a:t>-27</a:t>
            </a:r>
            <a:r>
              <a:rPr lang="en-US" dirty="0" smtClean="0"/>
              <a:t> kg and a charge of +2e (e = 1.602x10</a:t>
            </a:r>
            <a:r>
              <a:rPr lang="en-US" baseline="30000" dirty="0" smtClean="0"/>
              <a:t>-19</a:t>
            </a:r>
            <a:r>
              <a:rPr lang="en-US" dirty="0" smtClean="0"/>
              <a:t> C) is needs what speed to get 1.30x10</a:t>
            </a:r>
            <a:r>
              <a:rPr lang="en-US" baseline="30000" dirty="0" smtClean="0"/>
              <a:t>-15</a:t>
            </a:r>
            <a:r>
              <a:rPr lang="en-US" dirty="0" smtClean="0"/>
              <a:t> m from a gold nucleus with a charge of +79e.  Assume the gold nucleus does not move.     (9.19x10</a:t>
            </a:r>
            <a:r>
              <a:rPr lang="en-US" baseline="30000" dirty="0" smtClean="0"/>
              <a:t>7</a:t>
            </a:r>
            <a:r>
              <a:rPr lang="en-US" dirty="0" smtClean="0"/>
              <a:t> m/s)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103644"/>
            <a:ext cx="9067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22. A rifle bullet with a mass of 4.20 grams is fired straight up off the surface of the moon at a speed of 560. m/s.  a. What is the greatest height the bullet will rise to above the surface before coming back down?  </a:t>
            </a:r>
            <a:r>
              <a:rPr lang="en-US" dirty="0" err="1" smtClean="0"/>
              <a:t>b</a:t>
            </a:r>
            <a:r>
              <a:rPr lang="en-US" dirty="0" smtClean="0"/>
              <a:t>. What is its speed when is has gone 50.0 km straight up?  </a:t>
            </a:r>
            <a:r>
              <a:rPr lang="en-US" dirty="0" err="1" smtClean="0"/>
              <a:t>c</a:t>
            </a:r>
            <a:r>
              <a:rPr lang="en-US" dirty="0" smtClean="0"/>
              <a:t>. What speed would the bullet need to be able to escape the gravity of the moon? </a:t>
            </a:r>
          </a:p>
          <a:p>
            <a:r>
              <a:rPr lang="en-US" dirty="0" smtClean="0"/>
              <a:t>(1.02x10</a:t>
            </a:r>
            <a:r>
              <a:rPr lang="en-US" baseline="30000" dirty="0" smtClean="0"/>
              <a:t>5</a:t>
            </a:r>
            <a:r>
              <a:rPr lang="en-US" dirty="0" smtClean="0"/>
              <a:t> m, 394 m/s, 2380 m/s)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253335"/>
            <a:ext cx="6019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Mm = 7.35x10</a:t>
            </a:r>
            <a:r>
              <a:rPr lang="en-US" sz="1600" b="1" baseline="30000" dirty="0" smtClean="0"/>
              <a:t>22</a:t>
            </a:r>
            <a:r>
              <a:rPr lang="en-US" sz="1600" b="1" dirty="0" smtClean="0"/>
              <a:t> kg, </a:t>
            </a:r>
            <a:r>
              <a:rPr lang="en-US" sz="1600" b="1" dirty="0" err="1" smtClean="0"/>
              <a:t>rm</a:t>
            </a:r>
            <a:r>
              <a:rPr lang="en-US" sz="1600" b="1" dirty="0" smtClean="0"/>
              <a:t> =  1.737x10</a:t>
            </a:r>
            <a:r>
              <a:rPr lang="en-US" sz="1600" b="1" baseline="30000" dirty="0" smtClean="0"/>
              <a:t>6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52400" y="190500"/>
            <a:ext cx="87630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 89.0 gram +2.30 µC charge is brought to 15.0 cm from a +1.10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C charge.  The 2.30 µC charge is released from rest, while the +1.10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C is held fixed. What is its speed when it is very far away?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62100"/>
            <a:ext cx="1828800" cy="5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409700"/>
            <a:ext cx="3124200" cy="83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110634" y="529590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1.85 m/s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114300"/>
            <a:ext cx="906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23. A 12.0 kg piece of rock headed directly toward the moon is going 870. m/s at an elevation of 100. km above the moon.  a. With what speed does it strike the surface?  </a:t>
            </a:r>
            <a:r>
              <a:rPr lang="en-US" dirty="0" err="1" smtClean="0"/>
              <a:t>b</a:t>
            </a:r>
            <a:r>
              <a:rPr lang="en-US" dirty="0" smtClean="0"/>
              <a:t>. What was its speed when it was 50.0 km above the surface? (</a:t>
            </a:r>
            <a:r>
              <a:rPr lang="en-US" u="sng" dirty="0" smtClean="0"/>
              <a:t>1030 m/s</a:t>
            </a:r>
            <a:r>
              <a:rPr lang="en-US" dirty="0" smtClean="0"/>
              <a:t>, 952 m/s)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253335"/>
            <a:ext cx="6019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Mm = 7.35x10</a:t>
            </a:r>
            <a:r>
              <a:rPr lang="en-US" sz="1600" b="1" baseline="30000" dirty="0" smtClean="0"/>
              <a:t>22</a:t>
            </a:r>
            <a:r>
              <a:rPr lang="en-US" sz="1600" b="1" dirty="0" smtClean="0"/>
              <a:t> kg, </a:t>
            </a:r>
            <a:r>
              <a:rPr lang="en-US" sz="1600" b="1" dirty="0" err="1" smtClean="0"/>
              <a:t>rm</a:t>
            </a:r>
            <a:r>
              <a:rPr lang="en-US" sz="1600" b="1" dirty="0" smtClean="0"/>
              <a:t> =  1.737x10</a:t>
            </a:r>
            <a:r>
              <a:rPr lang="en-US" sz="1600" b="1" baseline="30000" dirty="0" smtClean="0"/>
              <a:t>6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103644"/>
            <a:ext cx="9067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24. A 2.80 g rifle bullet leaves the surface of the moon with a speed of 1050 m/s going straight up.  a. What is the greatest height it reaches?  </a:t>
            </a:r>
            <a:r>
              <a:rPr lang="en-US" dirty="0" err="1" smtClean="0"/>
              <a:t>b</a:t>
            </a:r>
            <a:r>
              <a:rPr lang="en-US" dirty="0" smtClean="0"/>
              <a:t>. What is its height when it is going 780. m/s?  </a:t>
            </a:r>
            <a:r>
              <a:rPr lang="en-US" dirty="0" err="1" smtClean="0"/>
              <a:t>c</a:t>
            </a:r>
            <a:r>
              <a:rPr lang="en-US" dirty="0" smtClean="0"/>
              <a:t>. What velocity is it going when it reaches a height of 300. km above the moon's surface? </a:t>
            </a:r>
            <a:r>
              <a:rPr lang="en-US" dirty="0" err="1" smtClean="0"/>
              <a:t>d</a:t>
            </a:r>
            <a:r>
              <a:rPr lang="en-US" dirty="0" smtClean="0"/>
              <a:t>. What speed would it need to escape the moon's gravity?  </a:t>
            </a:r>
            <a:r>
              <a:rPr lang="en-US" dirty="0" err="1" smtClean="0"/>
              <a:t>e</a:t>
            </a:r>
            <a:r>
              <a:rPr lang="en-US" dirty="0" smtClean="0"/>
              <a:t>. What is its height when it is going only 100. m/s?  </a:t>
            </a:r>
          </a:p>
          <a:p>
            <a:r>
              <a:rPr lang="en-US" dirty="0" smtClean="0"/>
              <a:t>(422 km, </a:t>
            </a:r>
            <a:r>
              <a:rPr lang="en-US" u="sng" dirty="0" smtClean="0"/>
              <a:t>167 km</a:t>
            </a:r>
            <a:r>
              <a:rPr lang="en-US" dirty="0" smtClean="0"/>
              <a:t>, </a:t>
            </a:r>
            <a:r>
              <a:rPr lang="en-US" u="sng" dirty="0" smtClean="0"/>
              <a:t>521 m/s</a:t>
            </a:r>
            <a:r>
              <a:rPr lang="en-US" dirty="0" smtClean="0"/>
              <a:t>, 2380 m/s, 417 km)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253335"/>
            <a:ext cx="6019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Mm = 7.35x10</a:t>
            </a:r>
            <a:r>
              <a:rPr lang="en-US" sz="1600" b="1" baseline="30000" dirty="0" smtClean="0"/>
              <a:t>22</a:t>
            </a:r>
            <a:r>
              <a:rPr lang="en-US" sz="1600" b="1" dirty="0" smtClean="0"/>
              <a:t> kg, </a:t>
            </a:r>
            <a:r>
              <a:rPr lang="en-US" sz="1600" b="1" dirty="0" err="1" smtClean="0"/>
              <a:t>rm</a:t>
            </a:r>
            <a:r>
              <a:rPr lang="en-US" sz="1600" b="1" dirty="0" smtClean="0"/>
              <a:t> =  1.737x10</a:t>
            </a:r>
            <a:r>
              <a:rPr lang="en-US" sz="1600" b="1" baseline="30000" dirty="0" smtClean="0"/>
              <a:t>6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91976"/>
            <a:ext cx="9067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25. A 13,500 kg spaceship orbits a 4.50x10</a:t>
            </a:r>
            <a:r>
              <a:rPr lang="en-US" baseline="30000" dirty="0" smtClean="0"/>
              <a:t>24</a:t>
            </a:r>
            <a:r>
              <a:rPr lang="en-US" dirty="0" smtClean="0"/>
              <a:t> kg planet in an elliptical orbit.  At one point, its speed is 6910 m/s when it is 7.60x10</a:t>
            </a:r>
            <a:r>
              <a:rPr lang="en-US" baseline="30000" dirty="0" smtClean="0"/>
              <a:t>6</a:t>
            </a:r>
            <a:r>
              <a:rPr lang="en-US" dirty="0" smtClean="0"/>
              <a:t> m from the planet's center.  a. If later in its orbit is moving 5440 m/s, what is its distance to the center of the planet?  </a:t>
            </a:r>
            <a:r>
              <a:rPr lang="en-US" dirty="0" err="1" smtClean="0"/>
              <a:t>b</a:t>
            </a:r>
            <a:r>
              <a:rPr lang="en-US" dirty="0" smtClean="0"/>
              <a:t>. If part of its orbit is at a distance of 8.50x10</a:t>
            </a:r>
            <a:r>
              <a:rPr lang="en-US" baseline="30000" dirty="0" smtClean="0"/>
              <a:t>6</a:t>
            </a:r>
            <a:r>
              <a:rPr lang="en-US" dirty="0" smtClean="0"/>
              <a:t> m from the center of the planet, what is the velocity of the spaceship? (9.87x10</a:t>
            </a:r>
            <a:r>
              <a:rPr lang="en-US" baseline="30000" dirty="0" smtClean="0"/>
              <a:t>6</a:t>
            </a:r>
            <a:r>
              <a:rPr lang="en-US" dirty="0" smtClean="0"/>
              <a:t> m, 6280 m/s)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62448"/>
            <a:ext cx="9067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26. A 120. kg space probe orbits a 3.60x10</a:t>
            </a:r>
            <a:r>
              <a:rPr lang="en-US" baseline="30000" dirty="0" smtClean="0"/>
              <a:t>24</a:t>
            </a:r>
            <a:r>
              <a:rPr lang="en-US" dirty="0" smtClean="0"/>
              <a:t> kg planet in a circular orbit at a speed of 5660 m/s.  a. What distance is it from the planet?  </a:t>
            </a:r>
            <a:r>
              <a:rPr lang="en-US" dirty="0" err="1" smtClean="0"/>
              <a:t>b</a:t>
            </a:r>
            <a:r>
              <a:rPr lang="en-US" dirty="0" smtClean="0"/>
              <a:t>. What is its total energy (kinetic and potential) ?  </a:t>
            </a:r>
            <a:r>
              <a:rPr lang="en-US" dirty="0" err="1" smtClean="0"/>
              <a:t>c</a:t>
            </a:r>
            <a:r>
              <a:rPr lang="en-US" dirty="0" smtClean="0"/>
              <a:t>. What speed would it need to escape gravity from this distance from the planet?  </a:t>
            </a:r>
            <a:r>
              <a:rPr lang="en-US" dirty="0" err="1" smtClean="0"/>
              <a:t>d</a:t>
            </a:r>
            <a:r>
              <a:rPr lang="en-US" dirty="0" smtClean="0"/>
              <a:t>. What would its total energy be at this speed?  Suppose it somehow attained escape velocity at this distance from the planet, and was escaping on some trajectory, </a:t>
            </a:r>
            <a:r>
              <a:rPr lang="en-US" dirty="0" err="1" smtClean="0"/>
              <a:t>e</a:t>
            </a:r>
            <a:r>
              <a:rPr lang="en-US" dirty="0" smtClean="0"/>
              <a:t>. at what distance from the planet's center would it be when it was going 4000. m/s?  </a:t>
            </a:r>
            <a:r>
              <a:rPr lang="en-US" dirty="0" err="1" smtClean="0"/>
              <a:t>f</a:t>
            </a:r>
            <a:r>
              <a:rPr lang="en-US" dirty="0" smtClean="0"/>
              <a:t>. What would be its speed when it was 7.50x10</a:t>
            </a:r>
            <a:r>
              <a:rPr lang="en-US" baseline="30000" dirty="0" smtClean="0"/>
              <a:t>8</a:t>
            </a:r>
            <a:r>
              <a:rPr lang="en-US" dirty="0" smtClean="0"/>
              <a:t> m from the planet? </a:t>
            </a:r>
          </a:p>
          <a:p>
            <a:r>
              <a:rPr lang="en-US" dirty="0" smtClean="0"/>
              <a:t>(7.50x10</a:t>
            </a:r>
            <a:r>
              <a:rPr lang="en-US" baseline="30000" dirty="0" smtClean="0"/>
              <a:t>6</a:t>
            </a:r>
            <a:r>
              <a:rPr lang="en-US" dirty="0" smtClean="0"/>
              <a:t> m, -1.92x10</a:t>
            </a:r>
            <a:r>
              <a:rPr lang="en-US" baseline="30000" dirty="0" smtClean="0"/>
              <a:t>9</a:t>
            </a:r>
            <a:r>
              <a:rPr lang="en-US" dirty="0" smtClean="0"/>
              <a:t> J, 8.00x10</a:t>
            </a:r>
            <a:r>
              <a:rPr lang="en-US" baseline="30000" dirty="0" smtClean="0"/>
              <a:t>3</a:t>
            </a:r>
            <a:r>
              <a:rPr lang="en-US" dirty="0" smtClean="0"/>
              <a:t> m/s, 0 J, 3.00x10</a:t>
            </a:r>
            <a:r>
              <a:rPr lang="en-US" baseline="30000" dirty="0" smtClean="0"/>
              <a:t>7</a:t>
            </a:r>
            <a:r>
              <a:rPr lang="en-US" dirty="0" smtClean="0"/>
              <a:t> m, 800. </a:t>
            </a:r>
            <a:r>
              <a:rPr lang="en-US" dirty="0" err="1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52400" y="190500"/>
            <a:ext cx="87630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 89.0 gram +2.30 µC charge is brought to 15.0 cm from a +1.10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C charge.  The 2.30 µC charge is released from rest, while the +1.10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C is held fixed.  At what distance is it when it is going 1.60 m/s?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62100"/>
            <a:ext cx="1828800" cy="5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409700"/>
            <a:ext cx="3124200" cy="83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110634" y="5295900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0.603 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324600" y="4838700"/>
            <a:ext cx="2759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= 7.35x10</a:t>
            </a:r>
            <a:r>
              <a:rPr lang="en-US" baseline="30000" dirty="0" smtClean="0"/>
              <a:t>22</a:t>
            </a:r>
            <a:r>
              <a:rPr lang="en-US" dirty="0" smtClean="0"/>
              <a:t> kg</a:t>
            </a:r>
          </a:p>
          <a:p>
            <a:r>
              <a:rPr lang="en-US" dirty="0" smtClean="0"/>
              <a:t>Radius = 1.74x10</a:t>
            </a:r>
            <a:r>
              <a:rPr lang="en-US" baseline="30000" dirty="0" smtClean="0"/>
              <a:t>6</a:t>
            </a:r>
            <a:r>
              <a:rPr lang="en-US" dirty="0" smtClean="0"/>
              <a:t> 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27000"/>
            <a:ext cx="8839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Suppose you fired a </a:t>
            </a:r>
            <a:r>
              <a:rPr lang="en-US" dirty="0" smtClean="0"/>
              <a:t>2.30 </a:t>
            </a:r>
            <a:r>
              <a:rPr lang="en-US" dirty="0" smtClean="0"/>
              <a:t>g rifle bullet at 1150 m/s straight up from the surface of the moon.  </a:t>
            </a:r>
          </a:p>
          <a:p>
            <a:r>
              <a:rPr lang="en-US" dirty="0" smtClean="0"/>
              <a:t>A. What would be the greatest height it would reach?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5295900"/>
            <a:ext cx="572593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000" smtClean="0"/>
              <a:t>534 </a:t>
            </a:r>
            <a:r>
              <a:rPr lang="en-US" sz="1000" dirty="0" smtClean="0"/>
              <a:t>km</a:t>
            </a:r>
            <a:endParaRPr lang="en-US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62100"/>
            <a:ext cx="255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638300"/>
            <a:ext cx="1371600" cy="41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127000"/>
            <a:ext cx="8839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Suppose you fired a 2.3 g rifle bullet at 1150 m/s straight up from the surface of the moon.  </a:t>
            </a:r>
          </a:p>
          <a:p>
            <a:r>
              <a:rPr lang="en-US" dirty="0" smtClean="0"/>
              <a:t>B. What speed would it be going when it was 100. km above the surface?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5295900"/>
            <a:ext cx="657552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000" dirty="0" smtClean="0"/>
              <a:t>1008 m/s</a:t>
            </a:r>
            <a:endParaRPr lang="en-US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38300"/>
            <a:ext cx="255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638300"/>
            <a:ext cx="1371600" cy="41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324600" y="4838700"/>
            <a:ext cx="2759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= 7.35x10</a:t>
            </a:r>
            <a:r>
              <a:rPr lang="en-US" baseline="30000" dirty="0" smtClean="0"/>
              <a:t>22</a:t>
            </a:r>
            <a:r>
              <a:rPr lang="en-US" dirty="0" smtClean="0"/>
              <a:t> kg</a:t>
            </a:r>
          </a:p>
          <a:p>
            <a:r>
              <a:rPr lang="en-US" dirty="0" smtClean="0"/>
              <a:t>Radius = 1.74x10</a:t>
            </a:r>
            <a:r>
              <a:rPr lang="en-US" baseline="30000" dirty="0" smtClean="0"/>
              <a:t>6</a:t>
            </a:r>
            <a:r>
              <a:rPr lang="en-US" dirty="0" smtClean="0"/>
              <a:t>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127000"/>
            <a:ext cx="8839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Suppose you fired a 2.3 g rifle bullet at 1150 m/s straight up from the surface of the moon.  </a:t>
            </a:r>
          </a:p>
          <a:p>
            <a:r>
              <a:rPr lang="en-US" dirty="0" smtClean="0"/>
              <a:t>D. What speed would it need to escape the moon’s gravity?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5295900"/>
            <a:ext cx="689612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000" dirty="0" smtClean="0"/>
              <a:t>2380 m/s </a:t>
            </a:r>
            <a:endParaRPr lang="en-US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85900"/>
            <a:ext cx="255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638300"/>
            <a:ext cx="1371600" cy="41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781300"/>
            <a:ext cx="1295400" cy="61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324600" y="4838700"/>
            <a:ext cx="2759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= 7.35x10</a:t>
            </a:r>
            <a:r>
              <a:rPr lang="en-US" baseline="30000" dirty="0" smtClean="0"/>
              <a:t>22</a:t>
            </a:r>
            <a:r>
              <a:rPr lang="en-US" dirty="0" smtClean="0"/>
              <a:t> kg</a:t>
            </a:r>
          </a:p>
          <a:p>
            <a:r>
              <a:rPr lang="en-US" dirty="0" smtClean="0"/>
              <a:t>Radius = 1.74x10</a:t>
            </a:r>
            <a:r>
              <a:rPr lang="en-US" baseline="30000" dirty="0" smtClean="0"/>
              <a:t>6</a:t>
            </a:r>
            <a:r>
              <a:rPr lang="en-US" dirty="0" smtClean="0"/>
              <a:t>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4197</TotalTime>
  <Words>1873</Words>
  <Application>Microsoft Macintosh PowerPoint</Application>
  <PresentationFormat>On-screen Show (16:10)</PresentationFormat>
  <Paragraphs>88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573</cp:revision>
  <dcterms:created xsi:type="dcterms:W3CDTF">2017-01-02T16:09:10Z</dcterms:created>
  <dcterms:modified xsi:type="dcterms:W3CDTF">2018-11-15T22:27:31Z</dcterms:modified>
</cp:coreProperties>
</file>