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11" r:id="rId2"/>
    <p:sldId id="412" r:id="rId3"/>
    <p:sldId id="381" r:id="rId4"/>
    <p:sldId id="413" r:id="rId5"/>
    <p:sldId id="405" r:id="rId6"/>
    <p:sldId id="382" r:id="rId7"/>
    <p:sldId id="410" r:id="rId8"/>
    <p:sldId id="404" r:id="rId9"/>
    <p:sldId id="414" r:id="rId10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31"/>
  </p:normalViewPr>
  <p:slideViewPr>
    <p:cSldViewPr>
      <p:cViewPr>
        <p:scale>
          <a:sx n="100" d="100"/>
          <a:sy n="100" d="100"/>
        </p:scale>
        <p:origin x="560" y="45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DFF96-D456-412A-858D-9FDF3C109D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2F1280-A4CA-42BA-8656-189BD50B2E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ED3792-FDAD-42BE-AD84-26070E3F71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C79B9F-8B19-4749-A806-FD338E8D33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F9A66F-B438-4CF6-A1EB-03ED46748D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055F66-5849-463E-8ADC-1D22987633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BD9884-F084-49B9-B52A-ACB159D4B3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375469-E7B2-40EE-932C-AA2124D849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10D484-702D-4F95-8A02-5EBA177543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708D80-7852-4875-93DA-9EBA503507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87E59-6AD8-42DA-BC33-F7835C739D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DC3273-A323-482B-AB27-5D80B9AFE02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63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90500"/>
            <a:ext cx="3590925" cy="3486150"/>
          </a:xfrm>
          <a:prstGeom prst="rect">
            <a:avLst/>
          </a:prstGeom>
          <a:noFill/>
          <a:ln w="38100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  <p:sp>
        <p:nvSpPr>
          <p:cNvPr id="16" name="TextBox 15"/>
          <p:cNvSpPr txBox="1"/>
          <p:nvPr/>
        </p:nvSpPr>
        <p:spPr>
          <a:xfrm>
            <a:off x="4114800" y="342900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Charge A is -1.20 </a:t>
            </a:r>
            <a:r>
              <a:rPr lang="el-GR" dirty="0" smtClean="0">
                <a:latin typeface="Times New Roman"/>
                <a:cs typeface="Times New Roman"/>
              </a:rPr>
              <a:t>μ</a:t>
            </a:r>
            <a:r>
              <a:rPr lang="en-US" dirty="0" smtClean="0">
                <a:latin typeface="Times New Roman"/>
                <a:cs typeface="Times New Roman"/>
              </a:rPr>
              <a:t>C, charge B is +3.40 </a:t>
            </a:r>
            <a:r>
              <a:rPr lang="el-GR" dirty="0" smtClean="0">
                <a:latin typeface="Times New Roman"/>
                <a:cs typeface="Times New Roman"/>
              </a:rPr>
              <a:t>μ</a:t>
            </a:r>
            <a:r>
              <a:rPr lang="en-US" dirty="0" smtClean="0">
                <a:latin typeface="Times New Roman"/>
                <a:cs typeface="Times New Roman"/>
              </a:rPr>
              <a:t>C Find the Potential at the x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(Each square is a meter)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8600" y="5143500"/>
            <a:ext cx="1633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4.07x10</a:t>
            </a:r>
            <a:r>
              <a:rPr lang="en-US" baseline="30000" dirty="0" smtClean="0"/>
              <a:t>3</a:t>
            </a:r>
            <a:r>
              <a:rPr lang="en-US" dirty="0" smtClean="0"/>
              <a:t> V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114800" y="342900"/>
            <a:ext cx="464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Mass A is </a:t>
            </a:r>
            <a:r>
              <a:rPr lang="en-US" dirty="0" smtClean="0"/>
              <a:t>2.30x10</a:t>
            </a:r>
            <a:r>
              <a:rPr lang="en-US" baseline="30000" dirty="0" smtClean="0"/>
              <a:t>12</a:t>
            </a:r>
            <a:r>
              <a:rPr lang="en-US" dirty="0" smtClean="0"/>
              <a:t> </a:t>
            </a:r>
            <a:r>
              <a:rPr lang="en-US" dirty="0"/>
              <a:t>kg, mass B is </a:t>
            </a:r>
            <a:r>
              <a:rPr lang="en-US" dirty="0" smtClean="0"/>
              <a:t>8.70x10</a:t>
            </a:r>
            <a:r>
              <a:rPr lang="en-US" baseline="30000" dirty="0" smtClean="0"/>
              <a:t>12</a:t>
            </a:r>
            <a:r>
              <a:rPr lang="en-US" dirty="0" smtClean="0"/>
              <a:t> </a:t>
            </a:r>
            <a:r>
              <a:rPr lang="en-US" dirty="0"/>
              <a:t>kg</a:t>
            </a:r>
            <a:r>
              <a:rPr lang="en-US" dirty="0" smtClean="0">
                <a:latin typeface="Times New Roman"/>
                <a:cs typeface="Times New Roman"/>
              </a:rPr>
              <a:t> Find the Potential at the x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(Each square is a meter)</a:t>
            </a:r>
            <a:endParaRPr lang="en-US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7650" y="164286"/>
            <a:ext cx="3790950" cy="3683814"/>
          </a:xfrm>
          <a:prstGeom prst="rect">
            <a:avLst/>
          </a:prstGeom>
          <a:noFill/>
          <a:ln w="38100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  <p:sp>
        <p:nvSpPr>
          <p:cNvPr id="5" name="TextBox 4"/>
          <p:cNvSpPr txBox="1"/>
          <p:nvPr/>
        </p:nvSpPr>
        <p:spPr>
          <a:xfrm>
            <a:off x="457200" y="5143500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-142 J/kg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755775" y="889000"/>
            <a:ext cx="5635625" cy="2308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Voltage charge arrays</a:t>
            </a:r>
          </a:p>
          <a:p>
            <a:pPr algn="ctr"/>
            <a:r>
              <a:rPr lang="en-US" sz="4800">
                <a:hlinkClick r:id="" action="ppaction://noaction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" action="ppaction://noaction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" action="ppaction://noaction"/>
              </a:rPr>
              <a:t>3</a:t>
            </a:r>
            <a:r>
              <a:rPr lang="en-US" sz="4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114800" y="342900"/>
            <a:ext cx="464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Mass A is </a:t>
            </a:r>
            <a:r>
              <a:rPr lang="en-US" dirty="0" smtClean="0"/>
              <a:t>5.10x10</a:t>
            </a:r>
            <a:r>
              <a:rPr lang="en-US" baseline="30000" dirty="0" smtClean="0"/>
              <a:t>12</a:t>
            </a:r>
            <a:r>
              <a:rPr lang="en-US" dirty="0" smtClean="0"/>
              <a:t> </a:t>
            </a:r>
            <a:r>
              <a:rPr lang="en-US" dirty="0"/>
              <a:t>kg, mass B is </a:t>
            </a:r>
            <a:r>
              <a:rPr lang="en-US" dirty="0" smtClean="0"/>
              <a:t>2.40x10</a:t>
            </a:r>
            <a:r>
              <a:rPr lang="en-US" baseline="30000" dirty="0" smtClean="0"/>
              <a:t>12</a:t>
            </a:r>
            <a:r>
              <a:rPr lang="en-US" dirty="0" smtClean="0"/>
              <a:t> </a:t>
            </a:r>
            <a:r>
              <a:rPr lang="en-US" dirty="0"/>
              <a:t>kg</a:t>
            </a:r>
            <a:r>
              <a:rPr lang="en-US" dirty="0" smtClean="0">
                <a:latin typeface="Times New Roman"/>
                <a:cs typeface="Times New Roman"/>
              </a:rPr>
              <a:t> Find the Potential at the x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(Each square is a meter)</a:t>
            </a:r>
            <a:endParaRPr lang="en-US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90500"/>
            <a:ext cx="3567112" cy="3443308"/>
          </a:xfrm>
          <a:prstGeom prst="rect">
            <a:avLst/>
          </a:prstGeom>
          <a:noFill/>
          <a:ln w="38100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  <p:sp>
        <p:nvSpPr>
          <p:cNvPr id="5" name="TextBox 4"/>
          <p:cNvSpPr txBox="1"/>
          <p:nvPr/>
        </p:nvSpPr>
        <p:spPr>
          <a:xfrm>
            <a:off x="228600" y="506730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-81.2 J/kg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52400" y="5143500"/>
            <a:ext cx="1428750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-14,000 V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304800" y="114300"/>
            <a:ext cx="8534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Find the voltage at point C</a:t>
            </a:r>
          </a:p>
        </p:txBody>
      </p:sp>
      <p:grpSp>
        <p:nvGrpSpPr>
          <p:cNvPr id="23557" name="Group 6"/>
          <p:cNvGrpSpPr>
            <a:grpSpLocks/>
          </p:cNvGrpSpPr>
          <p:nvPr/>
        </p:nvGrpSpPr>
        <p:grpSpPr bwMode="auto">
          <a:xfrm>
            <a:off x="5867400" y="2293938"/>
            <a:ext cx="838200" cy="698500"/>
            <a:chOff x="432" y="1104"/>
            <a:chExt cx="528" cy="528"/>
          </a:xfrm>
        </p:grpSpPr>
        <p:sp>
          <p:nvSpPr>
            <p:cNvPr id="23569" name="Oval 7"/>
            <p:cNvSpPr>
              <a:spLocks noChangeArrowheads="1"/>
            </p:cNvSpPr>
            <p:nvPr/>
          </p:nvSpPr>
          <p:spPr bwMode="auto">
            <a:xfrm>
              <a:off x="432" y="1104"/>
              <a:ext cx="528" cy="52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0" name="Text Box 8"/>
            <p:cNvSpPr txBox="1">
              <a:spLocks noChangeArrowheads="1"/>
            </p:cNvSpPr>
            <p:nvPr/>
          </p:nvSpPr>
          <p:spPr bwMode="auto">
            <a:xfrm>
              <a:off x="545" y="1168"/>
              <a:ext cx="355" cy="39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Q</a:t>
              </a:r>
              <a:r>
                <a:rPr lang="en-US" sz="2800" baseline="-25000"/>
                <a:t>2</a:t>
              </a:r>
            </a:p>
          </p:txBody>
        </p:sp>
      </p:grpSp>
      <p:grpSp>
        <p:nvGrpSpPr>
          <p:cNvPr id="23558" name="Group 9"/>
          <p:cNvGrpSpPr>
            <a:grpSpLocks/>
          </p:cNvGrpSpPr>
          <p:nvPr/>
        </p:nvGrpSpPr>
        <p:grpSpPr bwMode="auto">
          <a:xfrm>
            <a:off x="838200" y="2293938"/>
            <a:ext cx="838200" cy="698500"/>
            <a:chOff x="432" y="1104"/>
            <a:chExt cx="528" cy="528"/>
          </a:xfrm>
        </p:grpSpPr>
        <p:sp>
          <p:nvSpPr>
            <p:cNvPr id="23567" name="Oval 10"/>
            <p:cNvSpPr>
              <a:spLocks noChangeArrowheads="1"/>
            </p:cNvSpPr>
            <p:nvPr/>
          </p:nvSpPr>
          <p:spPr bwMode="auto">
            <a:xfrm>
              <a:off x="432" y="1104"/>
              <a:ext cx="528" cy="52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8" name="Text Box 11"/>
            <p:cNvSpPr txBox="1">
              <a:spLocks noChangeArrowheads="1"/>
            </p:cNvSpPr>
            <p:nvPr/>
          </p:nvSpPr>
          <p:spPr bwMode="auto">
            <a:xfrm>
              <a:off x="545" y="1168"/>
              <a:ext cx="355" cy="39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Q</a:t>
              </a:r>
              <a:r>
                <a:rPr lang="en-US" sz="2800" baseline="-25000"/>
                <a:t>1</a:t>
              </a:r>
            </a:p>
          </p:txBody>
        </p:sp>
      </p:grpSp>
      <p:sp>
        <p:nvSpPr>
          <p:cNvPr id="23559" name="Text Box 12"/>
          <p:cNvSpPr txBox="1">
            <a:spLocks noChangeArrowheads="1"/>
          </p:cNvSpPr>
          <p:nvPr/>
        </p:nvSpPr>
        <p:spPr bwMode="auto">
          <a:xfrm>
            <a:off x="622300" y="1714500"/>
            <a:ext cx="1289050" cy="523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-4.1 </a:t>
            </a:r>
            <a:r>
              <a:rPr lang="en-US" sz="2800">
                <a:sym typeface="Symbol" charset="2"/>
              </a:rPr>
              <a:t></a:t>
            </a:r>
            <a:r>
              <a:rPr lang="en-US" sz="2800"/>
              <a:t>C</a:t>
            </a:r>
          </a:p>
        </p:txBody>
      </p:sp>
      <p:sp>
        <p:nvSpPr>
          <p:cNvPr id="23560" name="Text Box 13"/>
          <p:cNvSpPr txBox="1">
            <a:spLocks noChangeArrowheads="1"/>
          </p:cNvSpPr>
          <p:nvPr/>
        </p:nvSpPr>
        <p:spPr bwMode="auto">
          <a:xfrm>
            <a:off x="6858000" y="2476500"/>
            <a:ext cx="1371600" cy="523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+1.1 </a:t>
            </a:r>
            <a:r>
              <a:rPr lang="en-US" sz="2800">
                <a:sym typeface="Symbol" charset="2"/>
              </a:rPr>
              <a:t></a:t>
            </a:r>
            <a:r>
              <a:rPr lang="en-US" sz="2800"/>
              <a:t>C</a:t>
            </a:r>
          </a:p>
        </p:txBody>
      </p:sp>
      <p:sp>
        <p:nvSpPr>
          <p:cNvPr id="23561" name="Text Box 14"/>
          <p:cNvSpPr txBox="1">
            <a:spLocks noChangeArrowheads="1"/>
          </p:cNvSpPr>
          <p:nvPr/>
        </p:nvSpPr>
        <p:spPr bwMode="auto">
          <a:xfrm>
            <a:off x="6400800" y="1778000"/>
            <a:ext cx="1071563" cy="523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38 cm</a:t>
            </a:r>
          </a:p>
        </p:txBody>
      </p:sp>
      <p:sp>
        <p:nvSpPr>
          <p:cNvPr id="23562" name="Text Box 15"/>
          <p:cNvSpPr txBox="1">
            <a:spLocks noChangeArrowheads="1"/>
          </p:cNvSpPr>
          <p:nvPr/>
        </p:nvSpPr>
        <p:spPr bwMode="auto">
          <a:xfrm>
            <a:off x="3124200" y="2159000"/>
            <a:ext cx="1071563" cy="523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85 cm</a:t>
            </a:r>
          </a:p>
        </p:txBody>
      </p:sp>
      <p:sp>
        <p:nvSpPr>
          <p:cNvPr id="23563" name="Line 16"/>
          <p:cNvSpPr>
            <a:spLocks noChangeShapeType="1"/>
          </p:cNvSpPr>
          <p:nvPr/>
        </p:nvSpPr>
        <p:spPr bwMode="auto">
          <a:xfrm flipV="1">
            <a:off x="6248400" y="825500"/>
            <a:ext cx="0" cy="177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4" name="Line 17"/>
          <p:cNvSpPr>
            <a:spLocks noChangeShapeType="1"/>
          </p:cNvSpPr>
          <p:nvPr/>
        </p:nvSpPr>
        <p:spPr bwMode="auto">
          <a:xfrm>
            <a:off x="1219200" y="2603500"/>
            <a:ext cx="5029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5" name="Text Box 18"/>
          <p:cNvSpPr txBox="1">
            <a:spLocks noChangeArrowheads="1"/>
          </p:cNvSpPr>
          <p:nvPr/>
        </p:nvSpPr>
        <p:spPr bwMode="auto">
          <a:xfrm>
            <a:off x="6400800" y="508000"/>
            <a:ext cx="390525" cy="4619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3566" name="Oval 19"/>
          <p:cNvSpPr>
            <a:spLocks noChangeArrowheads="1"/>
          </p:cNvSpPr>
          <p:nvPr/>
        </p:nvSpPr>
        <p:spPr bwMode="auto">
          <a:xfrm>
            <a:off x="6172200" y="698500"/>
            <a:ext cx="152400" cy="127000"/>
          </a:xfrm>
          <a:prstGeom prst="ellipse">
            <a:avLst/>
          </a:prstGeom>
          <a:solidFill>
            <a:srgbClr val="00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" y="5143500"/>
            <a:ext cx="1325563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25,000 V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304800" y="114300"/>
            <a:ext cx="8534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Find the voltage at point B</a:t>
            </a:r>
          </a:p>
        </p:txBody>
      </p:sp>
      <p:grpSp>
        <p:nvGrpSpPr>
          <p:cNvPr id="22533" name="Group 6"/>
          <p:cNvGrpSpPr>
            <a:grpSpLocks/>
          </p:cNvGrpSpPr>
          <p:nvPr/>
        </p:nvGrpSpPr>
        <p:grpSpPr bwMode="auto">
          <a:xfrm>
            <a:off x="8077200" y="1658938"/>
            <a:ext cx="838200" cy="698500"/>
            <a:chOff x="432" y="1104"/>
            <a:chExt cx="528" cy="528"/>
          </a:xfrm>
        </p:grpSpPr>
        <p:sp>
          <p:nvSpPr>
            <p:cNvPr id="22545" name="Oval 7"/>
            <p:cNvSpPr>
              <a:spLocks noChangeArrowheads="1"/>
            </p:cNvSpPr>
            <p:nvPr/>
          </p:nvSpPr>
          <p:spPr bwMode="auto">
            <a:xfrm>
              <a:off x="432" y="1104"/>
              <a:ext cx="528" cy="52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6" name="Text Box 8"/>
            <p:cNvSpPr txBox="1">
              <a:spLocks noChangeArrowheads="1"/>
            </p:cNvSpPr>
            <p:nvPr/>
          </p:nvSpPr>
          <p:spPr bwMode="auto">
            <a:xfrm>
              <a:off x="545" y="1168"/>
              <a:ext cx="355" cy="39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Q</a:t>
              </a:r>
              <a:r>
                <a:rPr lang="en-US" sz="2800" baseline="-25000"/>
                <a:t>2</a:t>
              </a:r>
            </a:p>
          </p:txBody>
        </p:sp>
      </p:grpSp>
      <p:grpSp>
        <p:nvGrpSpPr>
          <p:cNvPr id="22534" name="Group 9"/>
          <p:cNvGrpSpPr>
            <a:grpSpLocks/>
          </p:cNvGrpSpPr>
          <p:nvPr/>
        </p:nvGrpSpPr>
        <p:grpSpPr bwMode="auto">
          <a:xfrm>
            <a:off x="304800" y="1658938"/>
            <a:ext cx="838200" cy="698500"/>
            <a:chOff x="432" y="1104"/>
            <a:chExt cx="528" cy="528"/>
          </a:xfrm>
        </p:grpSpPr>
        <p:sp>
          <p:nvSpPr>
            <p:cNvPr id="22543" name="Oval 10"/>
            <p:cNvSpPr>
              <a:spLocks noChangeArrowheads="1"/>
            </p:cNvSpPr>
            <p:nvPr/>
          </p:nvSpPr>
          <p:spPr bwMode="auto">
            <a:xfrm>
              <a:off x="432" y="1104"/>
              <a:ext cx="528" cy="52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4" name="Text Box 11"/>
            <p:cNvSpPr txBox="1">
              <a:spLocks noChangeArrowheads="1"/>
            </p:cNvSpPr>
            <p:nvPr/>
          </p:nvSpPr>
          <p:spPr bwMode="auto">
            <a:xfrm>
              <a:off x="545" y="1168"/>
              <a:ext cx="355" cy="39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Q</a:t>
              </a:r>
              <a:r>
                <a:rPr lang="en-US" sz="2800" baseline="-25000"/>
                <a:t>1</a:t>
              </a:r>
            </a:p>
          </p:txBody>
        </p:sp>
      </p:grpSp>
      <p:sp>
        <p:nvSpPr>
          <p:cNvPr id="22535" name="Text Box 12"/>
          <p:cNvSpPr txBox="1">
            <a:spLocks noChangeArrowheads="1"/>
          </p:cNvSpPr>
          <p:nvPr/>
        </p:nvSpPr>
        <p:spPr bwMode="auto">
          <a:xfrm>
            <a:off x="76200" y="1079500"/>
            <a:ext cx="1371600" cy="523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+1.1 </a:t>
            </a:r>
            <a:r>
              <a:rPr lang="en-US" sz="2800">
                <a:sym typeface="Symbol" charset="2"/>
              </a:rPr>
              <a:t></a:t>
            </a:r>
            <a:r>
              <a:rPr lang="en-US" sz="2800"/>
              <a:t>C</a:t>
            </a:r>
          </a:p>
        </p:txBody>
      </p:sp>
      <p:sp>
        <p:nvSpPr>
          <p:cNvPr id="22536" name="Text Box 13"/>
          <p:cNvSpPr txBox="1">
            <a:spLocks noChangeArrowheads="1"/>
          </p:cNvSpPr>
          <p:nvPr/>
        </p:nvSpPr>
        <p:spPr bwMode="auto">
          <a:xfrm>
            <a:off x="7772400" y="1214438"/>
            <a:ext cx="1371600" cy="523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+2.1 </a:t>
            </a:r>
            <a:r>
              <a:rPr lang="en-US" sz="2800">
                <a:sym typeface="Symbol" charset="2"/>
              </a:rPr>
              <a:t></a:t>
            </a:r>
            <a:r>
              <a:rPr lang="en-US" sz="2800"/>
              <a:t>C</a:t>
            </a:r>
          </a:p>
        </p:txBody>
      </p:sp>
      <p:sp>
        <p:nvSpPr>
          <p:cNvPr id="22537" name="Text Box 15"/>
          <p:cNvSpPr txBox="1">
            <a:spLocks noChangeArrowheads="1"/>
          </p:cNvSpPr>
          <p:nvPr/>
        </p:nvSpPr>
        <p:spPr bwMode="auto">
          <a:xfrm>
            <a:off x="4724400" y="1531938"/>
            <a:ext cx="1250950" cy="523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138 cm</a:t>
            </a:r>
          </a:p>
        </p:txBody>
      </p:sp>
      <p:sp>
        <p:nvSpPr>
          <p:cNvPr id="22538" name="Text Box 16"/>
          <p:cNvSpPr txBox="1">
            <a:spLocks noChangeArrowheads="1"/>
          </p:cNvSpPr>
          <p:nvPr/>
        </p:nvSpPr>
        <p:spPr bwMode="auto">
          <a:xfrm>
            <a:off x="1143000" y="1531938"/>
            <a:ext cx="1071563" cy="523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91 cm</a:t>
            </a:r>
          </a:p>
        </p:txBody>
      </p:sp>
      <p:sp>
        <p:nvSpPr>
          <p:cNvPr id="22539" name="Line 19"/>
          <p:cNvSpPr>
            <a:spLocks noChangeShapeType="1"/>
          </p:cNvSpPr>
          <p:nvPr/>
        </p:nvSpPr>
        <p:spPr bwMode="auto">
          <a:xfrm>
            <a:off x="3581400" y="1912938"/>
            <a:ext cx="487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0" name="Line 20"/>
          <p:cNvSpPr>
            <a:spLocks noChangeShapeType="1"/>
          </p:cNvSpPr>
          <p:nvPr/>
        </p:nvSpPr>
        <p:spPr bwMode="auto">
          <a:xfrm>
            <a:off x="685800" y="1912938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1" name="Text Box 21"/>
          <p:cNvSpPr txBox="1">
            <a:spLocks noChangeArrowheads="1"/>
          </p:cNvSpPr>
          <p:nvPr/>
        </p:nvSpPr>
        <p:spPr bwMode="auto">
          <a:xfrm>
            <a:off x="3413125" y="1431925"/>
            <a:ext cx="390525" cy="4603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2542" name="Oval 22"/>
          <p:cNvSpPr>
            <a:spLocks noChangeArrowheads="1"/>
          </p:cNvSpPr>
          <p:nvPr/>
        </p:nvSpPr>
        <p:spPr bwMode="auto">
          <a:xfrm>
            <a:off x="3505200" y="1841500"/>
            <a:ext cx="152400" cy="127000"/>
          </a:xfrm>
          <a:prstGeom prst="ellipse">
            <a:avLst/>
          </a:prstGeom>
          <a:solidFill>
            <a:srgbClr val="00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457200" y="1079500"/>
            <a:ext cx="7162800" cy="4402138"/>
            <a:chOff x="384" y="672"/>
            <a:chExt cx="4512" cy="3327"/>
          </a:xfrm>
        </p:grpSpPr>
        <p:sp>
          <p:nvSpPr>
            <p:cNvPr id="24584" name="Line 3"/>
            <p:cNvSpPr>
              <a:spLocks noChangeShapeType="1"/>
            </p:cNvSpPr>
            <p:nvPr/>
          </p:nvSpPr>
          <p:spPr bwMode="auto">
            <a:xfrm>
              <a:off x="2880" y="688"/>
              <a:ext cx="0" cy="32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5" name="Line 4"/>
            <p:cNvSpPr>
              <a:spLocks noChangeShapeType="1"/>
            </p:cNvSpPr>
            <p:nvPr/>
          </p:nvSpPr>
          <p:spPr bwMode="auto">
            <a:xfrm>
              <a:off x="432" y="2544"/>
              <a:ext cx="4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6" name="Line 5"/>
            <p:cNvSpPr>
              <a:spLocks noChangeShapeType="1"/>
            </p:cNvSpPr>
            <p:nvPr/>
          </p:nvSpPr>
          <p:spPr bwMode="auto">
            <a:xfrm flipV="1">
              <a:off x="96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7" name="Line 6"/>
            <p:cNvSpPr>
              <a:spLocks noChangeShapeType="1"/>
            </p:cNvSpPr>
            <p:nvPr/>
          </p:nvSpPr>
          <p:spPr bwMode="auto">
            <a:xfrm flipV="1">
              <a:off x="144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8" name="Line 7"/>
            <p:cNvSpPr>
              <a:spLocks noChangeShapeType="1"/>
            </p:cNvSpPr>
            <p:nvPr/>
          </p:nvSpPr>
          <p:spPr bwMode="auto">
            <a:xfrm flipV="1">
              <a:off x="192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9" name="Line 8"/>
            <p:cNvSpPr>
              <a:spLocks noChangeShapeType="1"/>
            </p:cNvSpPr>
            <p:nvPr/>
          </p:nvSpPr>
          <p:spPr bwMode="auto">
            <a:xfrm flipV="1">
              <a:off x="240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0" name="Line 9"/>
            <p:cNvSpPr>
              <a:spLocks noChangeShapeType="1"/>
            </p:cNvSpPr>
            <p:nvPr/>
          </p:nvSpPr>
          <p:spPr bwMode="auto">
            <a:xfrm flipV="1">
              <a:off x="480" y="672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1" name="Line 10"/>
            <p:cNvSpPr>
              <a:spLocks noChangeShapeType="1"/>
            </p:cNvSpPr>
            <p:nvPr/>
          </p:nvSpPr>
          <p:spPr bwMode="auto">
            <a:xfrm flipV="1">
              <a:off x="336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2" name="Line 11"/>
            <p:cNvSpPr>
              <a:spLocks noChangeShapeType="1"/>
            </p:cNvSpPr>
            <p:nvPr/>
          </p:nvSpPr>
          <p:spPr bwMode="auto">
            <a:xfrm flipV="1">
              <a:off x="384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3" name="Line 12"/>
            <p:cNvSpPr>
              <a:spLocks noChangeShapeType="1"/>
            </p:cNvSpPr>
            <p:nvPr/>
          </p:nvSpPr>
          <p:spPr bwMode="auto">
            <a:xfrm flipV="1">
              <a:off x="432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4" name="Line 13"/>
            <p:cNvSpPr>
              <a:spLocks noChangeShapeType="1"/>
            </p:cNvSpPr>
            <p:nvPr/>
          </p:nvSpPr>
          <p:spPr bwMode="auto">
            <a:xfrm flipV="1">
              <a:off x="480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5" name="Line 14"/>
            <p:cNvSpPr>
              <a:spLocks noChangeShapeType="1"/>
            </p:cNvSpPr>
            <p:nvPr/>
          </p:nvSpPr>
          <p:spPr bwMode="auto">
            <a:xfrm>
              <a:off x="384" y="3471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6" name="Line 15"/>
            <p:cNvSpPr>
              <a:spLocks noChangeShapeType="1"/>
            </p:cNvSpPr>
            <p:nvPr/>
          </p:nvSpPr>
          <p:spPr bwMode="auto">
            <a:xfrm>
              <a:off x="384" y="2991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7" name="Line 16"/>
            <p:cNvSpPr>
              <a:spLocks noChangeShapeType="1"/>
            </p:cNvSpPr>
            <p:nvPr/>
          </p:nvSpPr>
          <p:spPr bwMode="auto">
            <a:xfrm>
              <a:off x="384" y="3936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Line 17"/>
            <p:cNvSpPr>
              <a:spLocks noChangeShapeType="1"/>
            </p:cNvSpPr>
            <p:nvPr/>
          </p:nvSpPr>
          <p:spPr bwMode="auto">
            <a:xfrm>
              <a:off x="384" y="2031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9" name="Line 18"/>
            <p:cNvSpPr>
              <a:spLocks noChangeShapeType="1"/>
            </p:cNvSpPr>
            <p:nvPr/>
          </p:nvSpPr>
          <p:spPr bwMode="auto">
            <a:xfrm>
              <a:off x="384" y="1551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0" name="Line 19"/>
            <p:cNvSpPr>
              <a:spLocks noChangeShapeType="1"/>
            </p:cNvSpPr>
            <p:nvPr/>
          </p:nvSpPr>
          <p:spPr bwMode="auto">
            <a:xfrm>
              <a:off x="384" y="1071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1" name="Oval 20"/>
            <p:cNvSpPr>
              <a:spLocks noChangeArrowheads="1"/>
            </p:cNvSpPr>
            <p:nvPr/>
          </p:nvSpPr>
          <p:spPr bwMode="auto">
            <a:xfrm>
              <a:off x="834" y="1910"/>
              <a:ext cx="242" cy="24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/>
                <a:t>A</a:t>
              </a:r>
            </a:p>
          </p:txBody>
        </p:sp>
        <p:sp>
          <p:nvSpPr>
            <p:cNvPr id="24602" name="Oval 21"/>
            <p:cNvSpPr>
              <a:spLocks noChangeArrowheads="1"/>
            </p:cNvSpPr>
            <p:nvPr/>
          </p:nvSpPr>
          <p:spPr bwMode="auto">
            <a:xfrm>
              <a:off x="1794" y="3350"/>
              <a:ext cx="242" cy="24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/>
                <a:t>B</a:t>
              </a:r>
            </a:p>
          </p:txBody>
        </p:sp>
      </p:grpSp>
      <p:sp>
        <p:nvSpPr>
          <p:cNvPr id="24579" name="Text Box 22"/>
          <p:cNvSpPr txBox="1">
            <a:spLocks noChangeArrowheads="1"/>
          </p:cNvSpPr>
          <p:nvPr/>
        </p:nvSpPr>
        <p:spPr bwMode="auto">
          <a:xfrm>
            <a:off x="76200" y="34925"/>
            <a:ext cx="9067800" cy="8302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Each grid is a meter.  If charge A is -14.7 </a:t>
            </a:r>
            <a:r>
              <a:rPr lang="el-GR">
                <a:cs typeface="Times New Roman" charset="0"/>
              </a:rPr>
              <a:t>μ</a:t>
            </a:r>
            <a:r>
              <a:rPr lang="en-US">
                <a:cs typeface="Times New Roman" charset="0"/>
              </a:rPr>
              <a:t>C, and charge B is +17.2 </a:t>
            </a:r>
            <a:r>
              <a:rPr lang="el-GR">
                <a:cs typeface="Times New Roman" charset="0"/>
              </a:rPr>
              <a:t>μ</a:t>
            </a:r>
            <a:r>
              <a:rPr lang="en-US">
                <a:cs typeface="Times New Roman" charset="0"/>
              </a:rPr>
              <a:t>C, calculate the voltage at the origin:</a:t>
            </a:r>
            <a:endParaRPr lang="el-GR">
              <a:cs typeface="Times New Roman" charset="0"/>
            </a:endParaRPr>
          </a:p>
        </p:txBody>
      </p:sp>
      <p:sp>
        <p:nvSpPr>
          <p:cNvPr id="24580" name="Text Box 23"/>
          <p:cNvSpPr txBox="1">
            <a:spLocks noChangeArrowheads="1"/>
          </p:cNvSpPr>
          <p:nvPr/>
        </p:nvSpPr>
        <p:spPr bwMode="auto">
          <a:xfrm>
            <a:off x="4235450" y="735013"/>
            <a:ext cx="350838" cy="46196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24581" name="Text Box 24"/>
          <p:cNvSpPr txBox="1">
            <a:spLocks noChangeArrowheads="1"/>
          </p:cNvSpPr>
          <p:nvPr/>
        </p:nvSpPr>
        <p:spPr bwMode="auto">
          <a:xfrm>
            <a:off x="7588250" y="3302000"/>
            <a:ext cx="338138" cy="4619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170009" name="Text Box 25"/>
          <p:cNvSpPr txBox="1">
            <a:spLocks noChangeArrowheads="1"/>
          </p:cNvSpPr>
          <p:nvPr/>
        </p:nvSpPr>
        <p:spPr bwMode="auto">
          <a:xfrm>
            <a:off x="4572000" y="1050925"/>
            <a:ext cx="4191000" cy="4524375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4583" name="Rectangle 27"/>
          <p:cNvSpPr>
            <a:spLocks noChangeArrowheads="1"/>
          </p:cNvSpPr>
          <p:nvPr/>
        </p:nvSpPr>
        <p:spPr bwMode="auto">
          <a:xfrm>
            <a:off x="228600" y="4991100"/>
            <a:ext cx="1531938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cs typeface="Times New Roman" charset="0"/>
              </a:rPr>
              <a:t>+2.26E4 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0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00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52400" y="5143500"/>
            <a:ext cx="1582738" cy="461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1.36x10</a:t>
            </a:r>
            <a:r>
              <a:rPr lang="en-US" baseline="30000"/>
              <a:t>6</a:t>
            </a:r>
            <a:r>
              <a:rPr lang="en-US"/>
              <a:t> V</a:t>
            </a: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304800" y="114300"/>
            <a:ext cx="8534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Find the voltage in the center of a square 45.0 cm on a side whose corners are occupied by 12.0 </a:t>
            </a:r>
            <a:r>
              <a:rPr lang="en-US">
                <a:sym typeface="Symbol" charset="2"/>
              </a:rPr>
              <a:t>C charges.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63500"/>
            <a:ext cx="830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u="sng"/>
              <a:t>Voltages in non linear arrays</a:t>
            </a:r>
            <a:endParaRPr lang="en-US" sz="1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077200" y="2268538"/>
            <a:ext cx="838200" cy="698500"/>
            <a:chOff x="432" y="1104"/>
            <a:chExt cx="528" cy="528"/>
          </a:xfrm>
        </p:grpSpPr>
        <p:sp>
          <p:nvSpPr>
            <p:cNvPr id="11286" name="Oval 5"/>
            <p:cNvSpPr>
              <a:spLocks noChangeArrowheads="1"/>
            </p:cNvSpPr>
            <p:nvPr/>
          </p:nvSpPr>
          <p:spPr bwMode="auto">
            <a:xfrm>
              <a:off x="432" y="1104"/>
              <a:ext cx="528" cy="52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Text Box 6"/>
            <p:cNvSpPr txBox="1">
              <a:spLocks noChangeArrowheads="1"/>
            </p:cNvSpPr>
            <p:nvPr/>
          </p:nvSpPr>
          <p:spPr bwMode="auto">
            <a:xfrm>
              <a:off x="545" y="1168"/>
              <a:ext cx="355" cy="39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Q</a:t>
              </a:r>
              <a:r>
                <a:rPr lang="en-US" sz="2800" baseline="-25000"/>
                <a:t>2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04800" y="2268538"/>
            <a:ext cx="838200" cy="698500"/>
            <a:chOff x="432" y="1104"/>
            <a:chExt cx="528" cy="528"/>
          </a:xfrm>
        </p:grpSpPr>
        <p:sp>
          <p:nvSpPr>
            <p:cNvPr id="11284" name="Oval 8"/>
            <p:cNvSpPr>
              <a:spLocks noChangeArrowheads="1"/>
            </p:cNvSpPr>
            <p:nvPr/>
          </p:nvSpPr>
          <p:spPr bwMode="auto">
            <a:xfrm>
              <a:off x="432" y="1104"/>
              <a:ext cx="528" cy="52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Text Box 9"/>
            <p:cNvSpPr txBox="1">
              <a:spLocks noChangeArrowheads="1"/>
            </p:cNvSpPr>
            <p:nvPr/>
          </p:nvSpPr>
          <p:spPr bwMode="auto">
            <a:xfrm>
              <a:off x="545" y="1168"/>
              <a:ext cx="355" cy="39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Q</a:t>
              </a:r>
              <a:r>
                <a:rPr lang="en-US" sz="2800" baseline="-25000"/>
                <a:t>1</a:t>
              </a:r>
            </a:p>
          </p:txBody>
        </p:sp>
      </p:grpSp>
      <p:sp>
        <p:nvSpPr>
          <p:cNvPr id="11269" name="Line 10"/>
          <p:cNvSpPr>
            <a:spLocks noChangeShapeType="1"/>
          </p:cNvSpPr>
          <p:nvPr/>
        </p:nvSpPr>
        <p:spPr bwMode="auto">
          <a:xfrm flipV="1">
            <a:off x="685800" y="1125538"/>
            <a:ext cx="18288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0" name="Text Box 11"/>
          <p:cNvSpPr txBox="1">
            <a:spLocks noChangeArrowheads="1"/>
          </p:cNvSpPr>
          <p:nvPr/>
        </p:nvSpPr>
        <p:spPr bwMode="auto">
          <a:xfrm>
            <a:off x="76200" y="1836738"/>
            <a:ext cx="1371600" cy="5222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+1.5 </a:t>
            </a:r>
            <a:r>
              <a:rPr lang="en-US" sz="2800">
                <a:sym typeface="Symbol" pitchFamily="18" charset="2"/>
              </a:rPr>
              <a:t></a:t>
            </a:r>
            <a:r>
              <a:rPr lang="en-US" sz="2800"/>
              <a:t>C</a:t>
            </a:r>
          </a:p>
        </p:txBody>
      </p:sp>
      <p:sp>
        <p:nvSpPr>
          <p:cNvPr id="11271" name="Text Box 12"/>
          <p:cNvSpPr txBox="1">
            <a:spLocks noChangeArrowheads="1"/>
          </p:cNvSpPr>
          <p:nvPr/>
        </p:nvSpPr>
        <p:spPr bwMode="auto">
          <a:xfrm>
            <a:off x="7772400" y="1824038"/>
            <a:ext cx="1371600" cy="523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+3.1 </a:t>
            </a:r>
            <a:r>
              <a:rPr lang="en-US" sz="2800">
                <a:sym typeface="Symbol" pitchFamily="18" charset="2"/>
              </a:rPr>
              <a:t></a:t>
            </a:r>
            <a:r>
              <a:rPr lang="en-US" sz="2800"/>
              <a:t>C</a:t>
            </a:r>
          </a:p>
        </p:txBody>
      </p:sp>
      <p:sp>
        <p:nvSpPr>
          <p:cNvPr id="11272" name="Line 13"/>
          <p:cNvSpPr>
            <a:spLocks noChangeShapeType="1"/>
          </p:cNvSpPr>
          <p:nvPr/>
        </p:nvSpPr>
        <p:spPr bwMode="auto">
          <a:xfrm flipV="1">
            <a:off x="685800" y="26495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Text Box 14"/>
          <p:cNvSpPr txBox="1">
            <a:spLocks noChangeArrowheads="1"/>
          </p:cNvSpPr>
          <p:nvPr/>
        </p:nvSpPr>
        <p:spPr bwMode="auto">
          <a:xfrm>
            <a:off x="4724400" y="2141538"/>
            <a:ext cx="1250950" cy="523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190 cm</a:t>
            </a:r>
          </a:p>
        </p:txBody>
      </p:sp>
      <p:sp>
        <p:nvSpPr>
          <p:cNvPr id="11274" name="Line 15"/>
          <p:cNvSpPr>
            <a:spLocks noChangeShapeType="1"/>
          </p:cNvSpPr>
          <p:nvPr/>
        </p:nvSpPr>
        <p:spPr bwMode="auto">
          <a:xfrm>
            <a:off x="2514600" y="1125538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5" name="Text Box 16"/>
          <p:cNvSpPr txBox="1">
            <a:spLocks noChangeArrowheads="1"/>
          </p:cNvSpPr>
          <p:nvPr/>
        </p:nvSpPr>
        <p:spPr bwMode="auto">
          <a:xfrm>
            <a:off x="1143000" y="2141538"/>
            <a:ext cx="1071563" cy="523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75 cm</a:t>
            </a:r>
          </a:p>
        </p:txBody>
      </p:sp>
      <p:sp>
        <p:nvSpPr>
          <p:cNvPr id="11276" name="Line 17"/>
          <p:cNvSpPr>
            <a:spLocks noChangeShapeType="1"/>
          </p:cNvSpPr>
          <p:nvPr/>
        </p:nvSpPr>
        <p:spPr bwMode="auto">
          <a:xfrm>
            <a:off x="1600200" y="2598738"/>
            <a:ext cx="0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7" name="Line 18"/>
          <p:cNvSpPr>
            <a:spLocks noChangeShapeType="1"/>
          </p:cNvSpPr>
          <p:nvPr/>
        </p:nvSpPr>
        <p:spPr bwMode="auto">
          <a:xfrm rot="-5400000">
            <a:off x="2513806" y="1874044"/>
            <a:ext cx="1588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8" name="Line 19"/>
          <p:cNvSpPr>
            <a:spLocks noChangeShapeType="1"/>
          </p:cNvSpPr>
          <p:nvPr/>
        </p:nvSpPr>
        <p:spPr bwMode="auto">
          <a:xfrm>
            <a:off x="2514600" y="2522538"/>
            <a:ext cx="594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9" name="Line 20"/>
          <p:cNvSpPr>
            <a:spLocks noChangeShapeType="1"/>
          </p:cNvSpPr>
          <p:nvPr/>
        </p:nvSpPr>
        <p:spPr bwMode="auto">
          <a:xfrm>
            <a:off x="685800" y="2522538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80" name="Text Box 21"/>
          <p:cNvSpPr txBox="1">
            <a:spLocks noChangeArrowheads="1"/>
          </p:cNvSpPr>
          <p:nvPr/>
        </p:nvSpPr>
        <p:spPr bwMode="auto">
          <a:xfrm>
            <a:off x="3541713" y="647700"/>
            <a:ext cx="4686300" cy="584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Find the voltage at point A:</a:t>
            </a:r>
          </a:p>
        </p:txBody>
      </p:sp>
      <p:sp>
        <p:nvSpPr>
          <p:cNvPr id="11281" name="Text Box 23"/>
          <p:cNvSpPr txBox="1">
            <a:spLocks noChangeArrowheads="1"/>
          </p:cNvSpPr>
          <p:nvPr/>
        </p:nvSpPr>
        <p:spPr bwMode="auto">
          <a:xfrm>
            <a:off x="1981200" y="800100"/>
            <a:ext cx="454025" cy="523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A</a:t>
            </a:r>
          </a:p>
        </p:txBody>
      </p:sp>
      <p:sp>
        <p:nvSpPr>
          <p:cNvPr id="11282" name="TextBox 26"/>
          <p:cNvSpPr txBox="1">
            <a:spLocks noChangeArrowheads="1"/>
          </p:cNvSpPr>
          <p:nvPr/>
        </p:nvSpPr>
        <p:spPr bwMode="auto">
          <a:xfrm>
            <a:off x="2328863" y="828675"/>
            <a:ext cx="338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11283" name="Rectangle 27"/>
          <p:cNvSpPr>
            <a:spLocks noChangeArrowheads="1"/>
          </p:cNvSpPr>
          <p:nvPr/>
        </p:nvSpPr>
        <p:spPr bwMode="auto">
          <a:xfrm>
            <a:off x="228600" y="5143500"/>
            <a:ext cx="1428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2.6x10</a:t>
            </a:r>
            <a:r>
              <a:rPr lang="en-US" baseline="30000"/>
              <a:t>4</a:t>
            </a:r>
            <a:r>
              <a:rPr lang="en-US"/>
              <a:t> 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4177</TotalTime>
  <Words>236</Words>
  <Application>Microsoft Macintosh PowerPoint</Application>
  <PresentationFormat>On-screen Show (16:10)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ＭＳ Ｐゴシック</vt:lpstr>
      <vt:lpstr>Symbol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Tualatin High School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Microsoft Office User</cp:lastModifiedBy>
  <cp:revision>542</cp:revision>
  <dcterms:created xsi:type="dcterms:W3CDTF">2012-09-16T18:47:56Z</dcterms:created>
  <dcterms:modified xsi:type="dcterms:W3CDTF">2018-11-08T23:10:19Z</dcterms:modified>
</cp:coreProperties>
</file>