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4" r:id="rId2"/>
    <p:sldId id="395" r:id="rId3"/>
    <p:sldId id="396" r:id="rId4"/>
    <p:sldId id="397" r:id="rId5"/>
    <p:sldId id="401" r:id="rId6"/>
    <p:sldId id="407" r:id="rId7"/>
    <p:sldId id="398" r:id="rId8"/>
    <p:sldId id="402" r:id="rId9"/>
    <p:sldId id="403" r:id="rId10"/>
    <p:sldId id="404" r:id="rId11"/>
    <p:sldId id="405" r:id="rId12"/>
    <p:sldId id="40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0" autoAdjust="0"/>
    <p:restoredTop sz="94645" autoAdjust="0"/>
  </p:normalViewPr>
  <p:slideViewPr>
    <p:cSldViewPr>
      <p:cViewPr>
        <p:scale>
          <a:sx n="75" d="100"/>
          <a:sy n="75" d="100"/>
        </p:scale>
        <p:origin x="-2688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2B20D-2EE8-4A04-BA15-79E658B4B2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7E7EC-E692-41E0-A6BC-BEB0278A5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3CB09-900B-4F84-B4BF-EE16FADF4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02874-4F8B-4AE9-9D08-849CA6C1D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D4F70-A52D-40FA-86BE-D9ACB8DF2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518E5-A667-4881-8878-540C17378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D84E5-06D1-4817-8469-D7B16E387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D3911-C847-48DD-9088-23A0B5D0A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F8CC0-40AF-42C5-95AC-28B4C4B82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CA56-5DDE-43C3-83A8-8DA50D55E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3E980-0EBC-41D6-AD5F-893469915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C70938-C990-4E6A-8961-379F3CA566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0" y="0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1" u="sng" dirty="0" smtClean="0"/>
              <a:t>Conservation of energy</a:t>
            </a:r>
            <a:endParaRPr lang="en-US" sz="900" dirty="0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89.0 gram +2.30 µC charge is brought to 15.0 cm </a:t>
            </a:r>
            <a:r>
              <a:rPr lang="en-US" smtClean="0"/>
              <a:t>from </a:t>
            </a:r>
            <a:r>
              <a:rPr lang="en-US" smtClean="0"/>
              <a:t>a </a:t>
            </a:r>
            <a:r>
              <a:rPr lang="en-US" dirty="0" smtClean="0"/>
              <a:t>+</a:t>
            </a:r>
            <a:r>
              <a:rPr lang="en-US" dirty="0" smtClean="0"/>
              <a:t>1.10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C charge.  The 2.30 µC charge is released from rest, while the +1.10 </a:t>
            </a:r>
            <a:r>
              <a:rPr lang="en-US" dirty="0" smtClean="0">
                <a:sym typeface="Symbol" pitchFamily="18" charset="2"/>
              </a:rPr>
              <a:t></a:t>
            </a:r>
            <a:r>
              <a:rPr lang="en-US" dirty="0" smtClean="0"/>
              <a:t>C is held fixed. What is its speed when it is 37.0 cm away?  When it is very far away?  At what distance is it when it is going 1.60 m/s?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73050" y="3895725"/>
            <a:ext cx="565150" cy="565150"/>
            <a:chOff x="273050" y="2524125"/>
            <a:chExt cx="565150" cy="565150"/>
          </a:xfrm>
        </p:grpSpPr>
        <p:sp>
          <p:nvSpPr>
            <p:cNvPr id="150559" name="Oval 31"/>
            <p:cNvSpPr>
              <a:spLocks noChangeArrowheads="1"/>
            </p:cNvSpPr>
            <p:nvPr/>
          </p:nvSpPr>
          <p:spPr bwMode="auto">
            <a:xfrm>
              <a:off x="273050" y="2524125"/>
              <a:ext cx="565150" cy="56515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60" name="Text Box 32"/>
            <p:cNvSpPr txBox="1">
              <a:spLocks noChangeArrowheads="1"/>
            </p:cNvSpPr>
            <p:nvPr/>
          </p:nvSpPr>
          <p:spPr bwMode="auto">
            <a:xfrm>
              <a:off x="381301" y="2540000"/>
              <a:ext cx="386644" cy="52322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+</a:t>
              </a:r>
              <a:endParaRPr lang="en-US" sz="2800" baseline="-25000" dirty="0"/>
            </a:p>
          </p:txBody>
        </p:sp>
      </p:grpSp>
      <p:sp>
        <p:nvSpPr>
          <p:cNvPr id="150562" name="Text Box 34"/>
          <p:cNvSpPr txBox="1">
            <a:spLocks noChangeArrowheads="1"/>
          </p:cNvSpPr>
          <p:nvPr/>
        </p:nvSpPr>
        <p:spPr bwMode="auto">
          <a:xfrm>
            <a:off x="76200" y="3352800"/>
            <a:ext cx="1550424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+1.10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dirty="0"/>
              <a:t>C</a:t>
            </a:r>
          </a:p>
        </p:txBody>
      </p:sp>
      <p:sp>
        <p:nvSpPr>
          <p:cNvPr id="150563" name="Text Box 35"/>
          <p:cNvSpPr txBox="1">
            <a:spLocks noChangeArrowheads="1"/>
          </p:cNvSpPr>
          <p:nvPr/>
        </p:nvSpPr>
        <p:spPr bwMode="auto">
          <a:xfrm>
            <a:off x="3733800" y="2895600"/>
            <a:ext cx="1550424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89.0 g</a:t>
            </a:r>
          </a:p>
          <a:p>
            <a:r>
              <a:rPr lang="en-US" sz="2800" dirty="0" smtClean="0"/>
              <a:t>+2.30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dirty="0"/>
              <a:t>C</a:t>
            </a:r>
          </a:p>
        </p:txBody>
      </p:sp>
      <p:sp>
        <p:nvSpPr>
          <p:cNvPr id="150564" name="Line 36"/>
          <p:cNvSpPr>
            <a:spLocks noChangeShapeType="1"/>
          </p:cNvSpPr>
          <p:nvPr/>
        </p:nvSpPr>
        <p:spPr bwMode="auto">
          <a:xfrm>
            <a:off x="533400" y="45720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65" name="Text Box 37"/>
          <p:cNvSpPr txBox="1">
            <a:spLocks noChangeArrowheads="1"/>
          </p:cNvSpPr>
          <p:nvPr/>
        </p:nvSpPr>
        <p:spPr bwMode="auto">
          <a:xfrm>
            <a:off x="1752600" y="3886200"/>
            <a:ext cx="13404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15.0 </a:t>
            </a:r>
            <a:r>
              <a:rPr lang="en-US" sz="2800" dirty="0"/>
              <a:t>cm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083050" y="3886200"/>
            <a:ext cx="565150" cy="565150"/>
            <a:chOff x="273050" y="2524125"/>
            <a:chExt cx="565150" cy="565150"/>
          </a:xfrm>
        </p:grpSpPr>
        <p:sp>
          <p:nvSpPr>
            <p:cNvPr id="17" name="Oval 31"/>
            <p:cNvSpPr>
              <a:spLocks noChangeArrowheads="1"/>
            </p:cNvSpPr>
            <p:nvPr/>
          </p:nvSpPr>
          <p:spPr bwMode="auto">
            <a:xfrm>
              <a:off x="273050" y="2524125"/>
              <a:ext cx="565150" cy="56515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381301" y="2540000"/>
              <a:ext cx="386644" cy="52322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+</a:t>
              </a:r>
              <a:endParaRPr lang="en-US" sz="2800" baseline="-25000" dirty="0"/>
            </a:p>
          </p:txBody>
        </p:sp>
      </p:grpSp>
      <p:sp>
        <p:nvSpPr>
          <p:cNvPr id="19" name="Line 36"/>
          <p:cNvSpPr>
            <a:spLocks noChangeShapeType="1"/>
          </p:cNvSpPr>
          <p:nvPr/>
        </p:nvSpPr>
        <p:spPr bwMode="auto">
          <a:xfrm>
            <a:off x="533400" y="47244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8578850" y="3886200"/>
            <a:ext cx="565150" cy="565150"/>
            <a:chOff x="273050" y="2524125"/>
            <a:chExt cx="565150" cy="565150"/>
          </a:xfrm>
        </p:grpSpPr>
        <p:sp>
          <p:nvSpPr>
            <p:cNvPr id="21" name="Oval 31"/>
            <p:cNvSpPr>
              <a:spLocks noChangeArrowheads="1"/>
            </p:cNvSpPr>
            <p:nvPr/>
          </p:nvSpPr>
          <p:spPr bwMode="auto">
            <a:xfrm>
              <a:off x="273050" y="2524125"/>
              <a:ext cx="565150" cy="56515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381301" y="2540000"/>
              <a:ext cx="386644" cy="52322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+</a:t>
              </a:r>
              <a:endParaRPr lang="en-US" sz="2800" baseline="-250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486400"/>
            <a:ext cx="28194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181600"/>
            <a:ext cx="46672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Connector 28"/>
          <p:cNvCxnSpPr/>
          <p:nvPr/>
        </p:nvCxnSpPr>
        <p:spPr bwMode="auto">
          <a:xfrm>
            <a:off x="7543800" y="4114800"/>
            <a:ext cx="457200" cy="0"/>
          </a:xfrm>
          <a:prstGeom prst="line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7848600" y="3962400"/>
            <a:ext cx="6858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7772400" y="4114800"/>
            <a:ext cx="6858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7696200" y="4267200"/>
            <a:ext cx="6858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7620000" y="4419600"/>
            <a:ext cx="6858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4419600" y="4800600"/>
            <a:ext cx="13404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37.0 </a:t>
            </a:r>
            <a:r>
              <a:rPr lang="en-US" sz="2800" dirty="0"/>
              <a:t>cm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6519446"/>
            <a:ext cx="2480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1.42 m/s, 1.85 m/s, 0.603 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29.2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359306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Two 63.0 gram masses have a charge of +45.0  </a:t>
            </a:r>
            <a:r>
              <a:rPr lang="el-GR" sz="2800" dirty="0" smtClean="0"/>
              <a:t>μ</a:t>
            </a:r>
            <a:r>
              <a:rPr lang="en-US" sz="2800" dirty="0" smtClean="0"/>
              <a:t>C each.  If they are released from rest when they are 34.0 cm from each other, </a:t>
            </a:r>
          </a:p>
          <a:p>
            <a:r>
              <a:rPr lang="en-US" sz="2800" dirty="0" smtClean="0"/>
              <a:t>A. How fast are they going when they are very far away from each other?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199245"/>
            <a:ext cx="1219200" cy="44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057400"/>
            <a:ext cx="2018270" cy="64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16.5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359306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Two 63.0 gram masses have a charge of +45.0  </a:t>
            </a:r>
            <a:r>
              <a:rPr lang="el-GR" sz="2800" dirty="0" smtClean="0"/>
              <a:t>μ</a:t>
            </a:r>
            <a:r>
              <a:rPr lang="en-US" sz="2800" dirty="0" smtClean="0"/>
              <a:t>C each.  If they are released from rest when they are 34.0 cm from each other, 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A. How fast are they going when they are very far away from each other?</a:t>
            </a:r>
          </a:p>
          <a:p>
            <a:r>
              <a:rPr lang="en-US" sz="2800" dirty="0" smtClean="0"/>
              <a:t>B. What is their speed when they are only 0.500 m away from each other?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37445"/>
            <a:ext cx="1219200" cy="44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895600"/>
            <a:ext cx="2018270" cy="64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9094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3 g: 21.1 m/s  5 g:  12.7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359306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A 3.00 g mass with a charge of +2.7 </a:t>
            </a:r>
            <a:r>
              <a:rPr lang="el-GR" sz="2800" dirty="0" smtClean="0"/>
              <a:t>μ</a:t>
            </a:r>
            <a:r>
              <a:rPr lang="en-US" sz="2800" dirty="0" smtClean="0"/>
              <a:t>C is 12.0 cm from a     5.00 g mass with a charge of +5.3 </a:t>
            </a:r>
            <a:r>
              <a:rPr lang="el-GR" sz="2800" dirty="0" smtClean="0"/>
              <a:t>μ</a:t>
            </a:r>
            <a:r>
              <a:rPr lang="en-US" sz="2800" dirty="0" smtClean="0"/>
              <a:t>C.  If they are released from rest, </a:t>
            </a:r>
          </a:p>
          <a:p>
            <a:r>
              <a:rPr lang="en-US" sz="2800" dirty="0" smtClean="0"/>
              <a:t>A. How fast are they each going when they are very far away from each other?  (They will be going different velocities)</a:t>
            </a:r>
          </a:p>
          <a:p>
            <a:r>
              <a:rPr lang="en-US" sz="2000" dirty="0" smtClean="0"/>
              <a:t>(hint: due to COM, the velocity of the 5 g will be 3/5 the velocity of the 3 g)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85045"/>
            <a:ext cx="1219200" cy="44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743200"/>
            <a:ext cx="2018270" cy="64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ixabay.com/static/uploads/photo/2013/12/16/19/13/moon-229410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59099" y="1"/>
            <a:ext cx="10303099" cy="685800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 bwMode="auto">
          <a:xfrm flipV="1">
            <a:off x="5638800" y="3352800"/>
            <a:ext cx="304800" cy="914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810000" y="5791200"/>
            <a:ext cx="31870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Mass = 7.35x10</a:t>
            </a:r>
            <a:r>
              <a:rPr lang="en-US" sz="2800" baseline="30000" dirty="0" smtClean="0">
                <a:solidFill>
                  <a:srgbClr val="FF0000"/>
                </a:solidFill>
              </a:rPr>
              <a:t>22</a:t>
            </a:r>
            <a:r>
              <a:rPr lang="en-US" sz="2800" dirty="0" smtClean="0">
                <a:solidFill>
                  <a:srgbClr val="FF0000"/>
                </a:solidFill>
              </a:rPr>
              <a:t> kg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Radius = 1,737.1 km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83920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Suppose you fired a 2.3 g rifle bullet at 1150 m/s straight up from the surface of the moon.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A. What would be its greatest height it would reach?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B. What speed would it be going when it was 100. km above the surface?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C. What would its elevation be when it was traveling 500. m/s?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C. What speed would it need to escape the moon’s gravity?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6611779"/>
            <a:ext cx="2226892" cy="24622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531.6 km, 1008 m/s, 407 km, 2380 m/s </a:t>
            </a:r>
            <a:endParaRPr lang="en-US" sz="1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255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" y="4343400"/>
            <a:ext cx="1371600" cy="49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257800"/>
            <a:ext cx="1295400" cy="73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62013" y="1066800"/>
            <a:ext cx="6207277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</a:t>
            </a:r>
            <a:r>
              <a:rPr lang="en-US" sz="4800" dirty="0" smtClean="0"/>
              <a:t>Conservation of Energy</a:t>
            </a:r>
            <a:endParaRPr lang="en-US" sz="4800" dirty="0"/>
          </a:p>
          <a:p>
            <a:pPr algn="ctr"/>
            <a:r>
              <a:rPr lang="en-US" sz="4800" dirty="0" smtClean="0"/>
              <a:t>1-9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50714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0.0622 m, or 6.22 cm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359306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A 45.0 gram mass traveling 23.0 m/s (when it is very far away) with a charge of +6.7 </a:t>
            </a:r>
            <a:r>
              <a:rPr lang="el-GR" sz="2800" dirty="0" smtClean="0"/>
              <a:t>μ</a:t>
            </a:r>
            <a:r>
              <a:rPr lang="en-US" sz="2800" dirty="0" smtClean="0"/>
              <a:t>C approaches a fixed charge of +12.3 </a:t>
            </a:r>
            <a:r>
              <a:rPr lang="el-GR" sz="2800" dirty="0" smtClean="0"/>
              <a:t>μ</a:t>
            </a:r>
            <a:r>
              <a:rPr lang="en-US" sz="2800" dirty="0" smtClean="0"/>
              <a:t>C directly.</a:t>
            </a:r>
          </a:p>
          <a:p>
            <a:r>
              <a:rPr lang="en-US" sz="2800" dirty="0" smtClean="0"/>
              <a:t>A. How close will it get before it is stopped by the repulsion?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51645"/>
            <a:ext cx="1219200" cy="44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09800"/>
            <a:ext cx="2018270" cy="64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17.6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359306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A 45.0 gram mass traveling 23.0 m/s (when it is very far away) with a charge of +6.7 </a:t>
            </a:r>
            <a:r>
              <a:rPr lang="el-GR" sz="2800" dirty="0" smtClean="0"/>
              <a:t>μ</a:t>
            </a:r>
            <a:r>
              <a:rPr lang="en-US" sz="2800" dirty="0" smtClean="0"/>
              <a:t>C approaches a fixed charge of +12.3 </a:t>
            </a:r>
            <a:r>
              <a:rPr lang="el-GR" sz="2800" dirty="0" smtClean="0"/>
              <a:t>μ</a:t>
            </a:r>
            <a:r>
              <a:rPr lang="en-US" sz="2800" dirty="0" smtClean="0"/>
              <a:t>C directly.</a:t>
            </a:r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A. How close will it get before it is stopped by the repulsion?</a:t>
            </a:r>
          </a:p>
          <a:p>
            <a:r>
              <a:rPr lang="en-US" sz="2800" dirty="0" smtClean="0"/>
              <a:t>B. What is the speed of the moving mass when it is 0.150 m from the fixed charge?</a:t>
            </a:r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732645"/>
            <a:ext cx="1219200" cy="44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590800"/>
            <a:ext cx="2018270" cy="64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16.7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359306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A 56.0 gram mass traveling 12.0 m/s (when it is very far away) with a charge of +15.0 </a:t>
            </a:r>
            <a:r>
              <a:rPr lang="el-GR" sz="2800" dirty="0" smtClean="0"/>
              <a:t>μ</a:t>
            </a:r>
            <a:r>
              <a:rPr lang="en-US" sz="2800" dirty="0" smtClean="0"/>
              <a:t>C approaches a fixed charge of -21.0 </a:t>
            </a:r>
            <a:r>
              <a:rPr lang="el-GR" sz="2800" dirty="0" smtClean="0"/>
              <a:t>μ</a:t>
            </a:r>
            <a:r>
              <a:rPr lang="en-US" sz="2800" dirty="0" smtClean="0"/>
              <a:t>C directly.</a:t>
            </a:r>
          </a:p>
          <a:p>
            <a:r>
              <a:rPr lang="en-US" sz="2800" dirty="0" smtClean="0"/>
              <a:t>A. What is its speed when it is 0.750 m from the negative charge?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75445"/>
            <a:ext cx="1219200" cy="44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133600"/>
            <a:ext cx="2018270" cy="64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555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228600" y="3657600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An astronaut on a 3.70x10</a:t>
            </a:r>
            <a:r>
              <a:rPr lang="en-US" sz="2800" baseline="30000" dirty="0" smtClean="0"/>
              <a:t>20</a:t>
            </a:r>
            <a:r>
              <a:rPr lang="en-US" sz="2800" dirty="0" smtClean="0"/>
              <a:t> kg moon with a radius of 1.60x10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m fires a 4.30 g rifle bullet straight up at a speed of  710. m/s. </a:t>
            </a:r>
          </a:p>
          <a:p>
            <a:r>
              <a:rPr lang="en-US" sz="2800" dirty="0" smtClean="0"/>
              <a:t>A. What is the escape velocity from this moon?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09800"/>
            <a:ext cx="24955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09800"/>
            <a:ext cx="255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0300" y="3048000"/>
            <a:ext cx="1371600" cy="49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442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228600" y="3657600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An astronaut on a 3.70x10</a:t>
            </a:r>
            <a:r>
              <a:rPr lang="en-US" sz="2800" baseline="30000" dirty="0" smtClean="0"/>
              <a:t>20</a:t>
            </a:r>
            <a:r>
              <a:rPr lang="en-US" sz="2800" dirty="0" smtClean="0"/>
              <a:t> kg moon with a radius of 1.60x10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m fires a 4.30 g rifle bullet straight up at a speed of  710. m/s. 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A. What is the escape velocity from this moon?</a:t>
            </a:r>
          </a:p>
          <a:p>
            <a:r>
              <a:rPr lang="en-US" sz="2800" dirty="0" smtClean="0"/>
              <a:t>B. What is the speed of the bullet when it is very far away from the moon?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743200"/>
            <a:ext cx="255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8100" y="3581400"/>
            <a:ext cx="1371600" cy="49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550. m/s</a:t>
            </a:r>
            <a:endParaRPr lang="en-US" sz="1200" dirty="0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228600" y="3657600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smtClean="0"/>
              <a:t>solution</a:t>
            </a:r>
            <a:endParaRPr lang="en-US" sz="1800" dirty="0"/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0" y="1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An astronaut on a 3.70x10</a:t>
            </a:r>
            <a:r>
              <a:rPr lang="en-US" sz="2800" baseline="30000" dirty="0" smtClean="0"/>
              <a:t>20</a:t>
            </a:r>
            <a:r>
              <a:rPr lang="en-US" sz="2800" dirty="0" smtClean="0"/>
              <a:t> kg moon with a radius of 1.60x10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m fires a 4.30 g rifle bullet straight up at a speed of  710. m/s. 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A. What is the escape velocity from this moon?</a:t>
            </a: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B. What is the speed of the bullet when it is very far away from the moon?</a:t>
            </a:r>
          </a:p>
          <a:p>
            <a:r>
              <a:rPr lang="en-US" sz="2800" dirty="0" smtClean="0"/>
              <a:t>C. What is the speed of the bullet when it is 300. km above the moon’s surface?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429000"/>
            <a:ext cx="25527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7300" y="4267200"/>
            <a:ext cx="1371600" cy="495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4011</TotalTime>
  <Words>781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557</cp:revision>
  <dcterms:created xsi:type="dcterms:W3CDTF">2001-03-01T17:38:38Z</dcterms:created>
  <dcterms:modified xsi:type="dcterms:W3CDTF">2016-11-16T20:29:59Z</dcterms:modified>
</cp:coreProperties>
</file>