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59" r:id="rId3"/>
    <p:sldId id="405" r:id="rId4"/>
    <p:sldId id="328" r:id="rId5"/>
    <p:sldId id="329" r:id="rId6"/>
    <p:sldId id="388" r:id="rId7"/>
    <p:sldId id="400" r:id="rId8"/>
    <p:sldId id="401" r:id="rId9"/>
    <p:sldId id="389" r:id="rId10"/>
    <p:sldId id="390" r:id="rId11"/>
    <p:sldId id="402" r:id="rId12"/>
    <p:sldId id="381" r:id="rId13"/>
    <p:sldId id="382" r:id="rId14"/>
    <p:sldId id="391" r:id="rId15"/>
    <p:sldId id="404" r:id="rId16"/>
    <p:sldId id="407" r:id="rId17"/>
    <p:sldId id="408" r:id="rId18"/>
    <p:sldId id="409" r:id="rId19"/>
    <p:sldId id="410" r:id="rId20"/>
    <p:sldId id="411" r:id="rId21"/>
    <p:sldId id="393" r:id="rId22"/>
    <p:sldId id="403" r:id="rId23"/>
    <p:sldId id="39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45" autoAdjust="0"/>
  </p:normalViewPr>
  <p:slideViewPr>
    <p:cSldViewPr>
      <p:cViewPr>
        <p:scale>
          <a:sx n="75" d="100"/>
          <a:sy n="75" d="100"/>
        </p:scale>
        <p:origin x="-2664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D1291-1B6F-4BA1-9A15-BA7DB786E3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2D18C-2EEE-4818-BFB6-C16AA26EA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167F6-2749-4BF4-A040-32A963475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69657-B216-402C-A444-73E8AE294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1E239-97E1-41C5-A45E-979E56FFB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47673-AFDC-45A6-BA4E-B1614428E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09BB8-E1D8-42AA-A1CE-7BA7E70BF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95F91-1764-4E18-A5BE-828E2B0EE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85ADD-E8BC-4A26-B6FF-80F56886F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28408-FC9E-4DFE-9C0B-0A5035A7F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22CD9-A481-4F04-8D2E-51FE1081C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DBF267-82A4-4BA2-9D46-A92E495EBE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05800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/>
              <a:t>Voltage and Electric Field</a:t>
            </a:r>
            <a:endParaRPr lang="en-US" sz="2000"/>
          </a:p>
          <a:p>
            <a:r>
              <a:rPr lang="en-US" sz="2800"/>
              <a:t>Contents:</a:t>
            </a:r>
          </a:p>
          <a:p>
            <a:pPr lvl="2">
              <a:buFontTx/>
              <a:buChar char="•"/>
            </a:pPr>
            <a:r>
              <a:rPr lang="en-US" sz="2800"/>
              <a:t>Voltage, work and charge</a:t>
            </a:r>
          </a:p>
          <a:p>
            <a:pPr lvl="3">
              <a:buFontTx/>
              <a:buChar char="•"/>
            </a:pPr>
            <a:r>
              <a:rPr lang="en-US" sz="2800"/>
              <a:t>Voltage example</a:t>
            </a:r>
          </a:p>
          <a:p>
            <a:pPr lvl="3">
              <a:buFontTx/>
              <a:buChar char="•"/>
            </a:pPr>
            <a:r>
              <a:rPr lang="en-US" sz="2800"/>
              <a:t>Whiteboards</a:t>
            </a:r>
          </a:p>
          <a:p>
            <a:pPr lvl="2">
              <a:buFontTx/>
              <a:buChar char="•"/>
            </a:pPr>
            <a:r>
              <a:rPr lang="en-US" sz="2800"/>
              <a:t>Voltage and electric field</a:t>
            </a:r>
          </a:p>
          <a:p>
            <a:pPr lvl="3">
              <a:buFontTx/>
              <a:buChar char="•"/>
            </a:pPr>
            <a:r>
              <a:rPr lang="en-US" sz="2800"/>
              <a:t>Example</a:t>
            </a:r>
          </a:p>
          <a:p>
            <a:pPr lvl="3">
              <a:buFontTx/>
              <a:buChar char="•"/>
            </a:pPr>
            <a:r>
              <a:rPr lang="en-US" sz="2800"/>
              <a:t>Whiteboards</a:t>
            </a:r>
          </a:p>
          <a:p>
            <a:pPr lvl="2">
              <a:buFontTx/>
              <a:buChar char="•"/>
            </a:pPr>
            <a:r>
              <a:rPr lang="en-US" sz="2800"/>
              <a:t>Electron Volts and accelerated 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Voltage and distance and E Field</a:t>
            </a:r>
            <a:endParaRPr lang="en-US" sz="1800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0" y="685800"/>
            <a:ext cx="4267200" cy="34163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Definition: (derive)</a:t>
            </a:r>
          </a:p>
          <a:p>
            <a:pPr lvl="1"/>
            <a:r>
              <a:rPr lang="en-US" sz="2800" dirty="0"/>
              <a:t>E = -</a:t>
            </a:r>
            <a:r>
              <a:rPr lang="el-GR" sz="2800" u="sng" dirty="0">
                <a:cs typeface="Times New Roman" pitchFamily="18" charset="0"/>
              </a:rPr>
              <a:t>Δ</a:t>
            </a:r>
            <a:r>
              <a:rPr lang="en-US" sz="2800" u="sng" dirty="0"/>
              <a:t>V</a:t>
            </a:r>
          </a:p>
          <a:p>
            <a:pPr lvl="1"/>
            <a:r>
              <a:rPr lang="en-US" sz="2800" dirty="0"/>
              <a:t>        </a:t>
            </a:r>
            <a:r>
              <a:rPr lang="en-US" sz="2800" dirty="0" smtClean="0"/>
              <a:t> </a:t>
            </a:r>
            <a:r>
              <a:rPr lang="el-GR" sz="2800" dirty="0" smtClean="0">
                <a:cs typeface="Times New Roman" pitchFamily="18" charset="0"/>
              </a:rPr>
              <a:t>Δ</a:t>
            </a:r>
            <a:r>
              <a:rPr lang="en-US" sz="2800" dirty="0" smtClean="0">
                <a:cs typeface="Times New Roman" pitchFamily="18" charset="0"/>
              </a:rPr>
              <a:t>r</a:t>
            </a:r>
            <a:endParaRPr lang="en-US" sz="2800" dirty="0"/>
          </a:p>
          <a:p>
            <a:pPr lvl="1"/>
            <a:r>
              <a:rPr lang="en-US" sz="2800" dirty="0"/>
              <a:t>E = Electric Field</a:t>
            </a:r>
          </a:p>
          <a:p>
            <a:pPr lvl="1"/>
            <a:r>
              <a:rPr lang="el-GR" sz="2800" dirty="0">
                <a:cs typeface="Times New Roman" pitchFamily="18" charset="0"/>
              </a:rPr>
              <a:t>Δ</a:t>
            </a:r>
            <a:r>
              <a:rPr lang="en-US" sz="2800" dirty="0"/>
              <a:t>V = Voltage change</a:t>
            </a:r>
          </a:p>
          <a:p>
            <a:pPr lvl="1"/>
            <a:r>
              <a:rPr lang="el-GR" sz="2800" dirty="0" smtClean="0">
                <a:cs typeface="Times New Roman" pitchFamily="18" charset="0"/>
              </a:rPr>
              <a:t>Δ</a:t>
            </a:r>
            <a:r>
              <a:rPr lang="en-US" sz="2800" dirty="0" smtClean="0">
                <a:cs typeface="Times New Roman" pitchFamily="18" charset="0"/>
              </a:rPr>
              <a:t>r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displacement </a:t>
            </a:r>
            <a:r>
              <a:rPr lang="en-US" sz="2800" dirty="0"/>
              <a:t>over which it changes</a:t>
            </a:r>
          </a:p>
          <a:p>
            <a:pPr lvl="1"/>
            <a:r>
              <a:rPr lang="en-US" sz="2000" dirty="0"/>
              <a:t>(Why the minus sign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pSp>
        <p:nvGrpSpPr>
          <p:cNvPr id="145441" name="Group 33"/>
          <p:cNvGrpSpPr>
            <a:grpSpLocks/>
          </p:cNvGrpSpPr>
          <p:nvPr/>
        </p:nvGrpSpPr>
        <p:grpSpPr bwMode="auto">
          <a:xfrm>
            <a:off x="5959475" y="1558925"/>
            <a:ext cx="1600200" cy="3048000"/>
            <a:chOff x="864" y="982"/>
            <a:chExt cx="3072" cy="1920"/>
          </a:xfrm>
        </p:grpSpPr>
        <p:sp>
          <p:nvSpPr>
            <p:cNvPr id="145416" name="Line 8"/>
            <p:cNvSpPr>
              <a:spLocks noChangeShapeType="1"/>
            </p:cNvSpPr>
            <p:nvPr/>
          </p:nvSpPr>
          <p:spPr bwMode="auto">
            <a:xfrm>
              <a:off x="864" y="98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417" name="Line 9"/>
            <p:cNvSpPr>
              <a:spLocks noChangeShapeType="1"/>
            </p:cNvSpPr>
            <p:nvPr/>
          </p:nvSpPr>
          <p:spPr bwMode="auto">
            <a:xfrm>
              <a:off x="864" y="122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418" name="Line 10"/>
            <p:cNvSpPr>
              <a:spLocks noChangeShapeType="1"/>
            </p:cNvSpPr>
            <p:nvPr/>
          </p:nvSpPr>
          <p:spPr bwMode="auto">
            <a:xfrm>
              <a:off x="864" y="146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419" name="Line 11"/>
            <p:cNvSpPr>
              <a:spLocks noChangeShapeType="1"/>
            </p:cNvSpPr>
            <p:nvPr/>
          </p:nvSpPr>
          <p:spPr bwMode="auto">
            <a:xfrm>
              <a:off x="864" y="170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420" name="Line 12"/>
            <p:cNvSpPr>
              <a:spLocks noChangeShapeType="1"/>
            </p:cNvSpPr>
            <p:nvPr/>
          </p:nvSpPr>
          <p:spPr bwMode="auto">
            <a:xfrm>
              <a:off x="864" y="194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421" name="Line 13"/>
            <p:cNvSpPr>
              <a:spLocks noChangeShapeType="1"/>
            </p:cNvSpPr>
            <p:nvPr/>
          </p:nvSpPr>
          <p:spPr bwMode="auto">
            <a:xfrm>
              <a:off x="864" y="218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422" name="Line 14"/>
            <p:cNvSpPr>
              <a:spLocks noChangeShapeType="1"/>
            </p:cNvSpPr>
            <p:nvPr/>
          </p:nvSpPr>
          <p:spPr bwMode="auto">
            <a:xfrm>
              <a:off x="864" y="242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425" name="Line 17"/>
            <p:cNvSpPr>
              <a:spLocks noChangeShapeType="1"/>
            </p:cNvSpPr>
            <p:nvPr/>
          </p:nvSpPr>
          <p:spPr bwMode="auto">
            <a:xfrm>
              <a:off x="864" y="266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426" name="Line 18"/>
            <p:cNvSpPr>
              <a:spLocks noChangeShapeType="1"/>
            </p:cNvSpPr>
            <p:nvPr/>
          </p:nvSpPr>
          <p:spPr bwMode="auto">
            <a:xfrm>
              <a:off x="864" y="290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435" name="Line 27"/>
          <p:cNvSpPr>
            <a:spLocks noChangeShapeType="1"/>
          </p:cNvSpPr>
          <p:nvPr/>
        </p:nvSpPr>
        <p:spPr bwMode="auto">
          <a:xfrm>
            <a:off x="5807075" y="1177925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36" name="Line 28"/>
          <p:cNvSpPr>
            <a:spLocks noChangeShapeType="1"/>
          </p:cNvSpPr>
          <p:nvPr/>
        </p:nvSpPr>
        <p:spPr bwMode="auto">
          <a:xfrm>
            <a:off x="7626350" y="1177925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37" name="Text Box 29"/>
          <p:cNvSpPr txBox="1">
            <a:spLocks noChangeArrowheads="1"/>
          </p:cNvSpPr>
          <p:nvPr/>
        </p:nvSpPr>
        <p:spPr bwMode="auto">
          <a:xfrm>
            <a:off x="5486400" y="1168400"/>
            <a:ext cx="355600" cy="3743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</p:txBody>
      </p:sp>
      <p:sp>
        <p:nvSpPr>
          <p:cNvPr id="145438" name="Text Box 30"/>
          <p:cNvSpPr txBox="1">
            <a:spLocks noChangeArrowheads="1"/>
          </p:cNvSpPr>
          <p:nvPr/>
        </p:nvSpPr>
        <p:spPr bwMode="auto">
          <a:xfrm>
            <a:off x="7575550" y="1168400"/>
            <a:ext cx="285750" cy="3743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</p:txBody>
      </p:sp>
      <p:sp>
        <p:nvSpPr>
          <p:cNvPr id="145439" name="Text Box 31"/>
          <p:cNvSpPr txBox="1">
            <a:spLocks noChangeArrowheads="1"/>
          </p:cNvSpPr>
          <p:nvPr/>
        </p:nvSpPr>
        <p:spPr bwMode="auto">
          <a:xfrm>
            <a:off x="5656263" y="4902200"/>
            <a:ext cx="2205037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Parallel Plates</a:t>
            </a:r>
          </a:p>
        </p:txBody>
      </p:sp>
      <p:sp>
        <p:nvSpPr>
          <p:cNvPr id="145442" name="Text Box 34"/>
          <p:cNvSpPr txBox="1">
            <a:spLocks noChangeArrowheads="1"/>
          </p:cNvSpPr>
          <p:nvPr/>
        </p:nvSpPr>
        <p:spPr bwMode="auto">
          <a:xfrm>
            <a:off x="6524625" y="2574925"/>
            <a:ext cx="535724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dirty="0" smtClean="0">
                <a:cs typeface="Times New Roman" pitchFamily="18" charset="0"/>
              </a:rPr>
              <a:t>Δ</a:t>
            </a:r>
            <a:r>
              <a:rPr lang="en-US" sz="2800" dirty="0" smtClean="0">
                <a:cs typeface="Times New Roman" pitchFamily="18" charset="0"/>
              </a:rPr>
              <a:t>r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145443" name="Line 35"/>
          <p:cNvSpPr>
            <a:spLocks noChangeShapeType="1"/>
          </p:cNvSpPr>
          <p:nvPr/>
        </p:nvSpPr>
        <p:spPr bwMode="auto">
          <a:xfrm>
            <a:off x="7086600" y="286702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4" name="Line 36"/>
          <p:cNvSpPr>
            <a:spLocks noChangeShapeType="1"/>
          </p:cNvSpPr>
          <p:nvPr/>
        </p:nvSpPr>
        <p:spPr bwMode="auto">
          <a:xfrm flipH="1">
            <a:off x="5867400" y="28670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8" name="Text Box 40"/>
          <p:cNvSpPr txBox="1">
            <a:spLocks noChangeArrowheads="1"/>
          </p:cNvSpPr>
          <p:nvPr/>
        </p:nvSpPr>
        <p:spPr bwMode="auto">
          <a:xfrm>
            <a:off x="6324600" y="990600"/>
            <a:ext cx="4016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2"/>
                </a:solidFill>
                <a:cs typeface="Times New Roman" pitchFamily="18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4572000" y="1371600"/>
            <a:ext cx="4495800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is the electric field when you have 12.0 V across two || plates that are separated by </a:t>
            </a:r>
            <a:r>
              <a:rPr lang="en-US" dirty="0" smtClean="0"/>
              <a:t>0.0150 </a:t>
            </a:r>
            <a:r>
              <a:rPr lang="en-US" dirty="0"/>
              <a:t>m</a:t>
            </a:r>
            <a:r>
              <a:rPr lang="en-US" dirty="0" smtClean="0"/>
              <a:t>?</a:t>
            </a: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466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0" y="1371600"/>
            <a:ext cx="44958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If you have a gravitational field strength of 9.81 N/kg, what is the change of gravitational potential in a vertical upward distance of 1.85 m?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0" y="6550223"/>
            <a:ext cx="9621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(18.1 J/kg)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572000" y="6550223"/>
            <a:ext cx="2377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(800 V/m) – show units = N/C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25050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69850"/>
            <a:ext cx="2495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838449" y="1066800"/>
            <a:ext cx="7467109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</a:t>
            </a:r>
            <a:r>
              <a:rPr lang="en-US" sz="4800" dirty="0" smtClean="0"/>
              <a:t>Potential, Field, </a:t>
            </a:r>
            <a:r>
              <a:rPr lang="en-US" sz="4800" dirty="0"/>
              <a:t>and distance</a:t>
            </a:r>
          </a:p>
          <a:p>
            <a:pPr algn="ctr"/>
            <a:r>
              <a:rPr lang="en-US" sz="4800" dirty="0" smtClean="0"/>
              <a:t>1-5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29920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5.0x10</a:t>
            </a:r>
            <a:r>
              <a:rPr lang="en-US" sz="1200" baseline="30000" dirty="0"/>
              <a:t>2</a:t>
            </a:r>
            <a:r>
              <a:rPr lang="en-US" sz="1200" dirty="0"/>
              <a:t> </a:t>
            </a:r>
            <a:r>
              <a:rPr lang="en-US" sz="1200" dirty="0" smtClean="0"/>
              <a:t>V/m right</a:t>
            </a:r>
            <a:endParaRPr lang="en-US" sz="1200" dirty="0"/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Lee </a:t>
            </a:r>
            <a:r>
              <a:rPr lang="en-US" sz="2800" dirty="0" err="1"/>
              <a:t>DerHosen</a:t>
            </a:r>
            <a:r>
              <a:rPr lang="en-US" sz="2800" dirty="0"/>
              <a:t> places a voltage of 25 V across two || plates separated by 5.0 cm of distance.  What is the electric field generated</a:t>
            </a:r>
            <a:r>
              <a:rPr lang="en-US" sz="2800" dirty="0" smtClean="0"/>
              <a:t>?  Which way is the field?</a:t>
            </a:r>
            <a:endParaRPr lang="en-US" sz="2800" dirty="0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>
            <a:off x="5807075" y="1177925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28"/>
          <p:cNvSpPr>
            <a:spLocks noChangeShapeType="1"/>
          </p:cNvSpPr>
          <p:nvPr/>
        </p:nvSpPr>
        <p:spPr bwMode="auto">
          <a:xfrm>
            <a:off x="7626350" y="1177925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5486400" y="1168400"/>
            <a:ext cx="355600" cy="3743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  <a:p>
            <a:r>
              <a:rPr lang="en-US"/>
              <a:t>+</a:t>
            </a: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7575550" y="1168400"/>
            <a:ext cx="285750" cy="3743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  <a:p>
            <a:r>
              <a:rPr lang="en-US"/>
              <a:t>-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5656263" y="4902200"/>
            <a:ext cx="2205037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Parallel Plates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6524625" y="2574925"/>
            <a:ext cx="80182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5cm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>
            <a:off x="7391400" y="286702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 flipH="1">
            <a:off x="5867400" y="28670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648200" y="2819400"/>
            <a:ext cx="959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+25 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001000" y="2895600"/>
            <a:ext cx="632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 </a:t>
            </a:r>
            <a:r>
              <a:rPr lang="en-US" dirty="0" smtClean="0"/>
              <a:t>V</a:t>
            </a:r>
            <a:endParaRPr lang="en-US" dirty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2495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50220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0.39 </a:t>
            </a:r>
            <a:r>
              <a:rPr lang="en-US" sz="1200" dirty="0" smtClean="0"/>
              <a:t>V, right side is +</a:t>
            </a:r>
            <a:endParaRPr lang="en-US" sz="1200" dirty="0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Art </a:t>
            </a:r>
            <a:r>
              <a:rPr lang="en-US" sz="2800" dirty="0" err="1"/>
              <a:t>Zenkraftz</a:t>
            </a:r>
            <a:r>
              <a:rPr lang="en-US" sz="2800" dirty="0"/>
              <a:t> measures a 125 V/m electric field </a:t>
            </a:r>
            <a:r>
              <a:rPr lang="en-US" sz="2800" dirty="0" smtClean="0"/>
              <a:t>to the left between </a:t>
            </a:r>
            <a:r>
              <a:rPr lang="en-US" sz="2800" dirty="0"/>
              <a:t>some || plates separated by 3.1 mm.  What must be the voltage across them</a:t>
            </a:r>
            <a:r>
              <a:rPr lang="en-US" sz="2800" dirty="0" smtClean="0"/>
              <a:t>?  Which</a:t>
            </a:r>
          </a:p>
          <a:p>
            <a:r>
              <a:rPr lang="en-US" sz="2800" dirty="0" smtClean="0"/>
              <a:t>side is the positive?</a:t>
            </a:r>
            <a:endParaRPr lang="en-US" sz="2800" dirty="0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 rot="10800000">
            <a:off x="5959475" y="1558925"/>
            <a:ext cx="1600200" cy="3048000"/>
            <a:chOff x="864" y="982"/>
            <a:chExt cx="3072" cy="1920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864" y="98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864" y="122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864" y="146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864" y="170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864" y="194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864" y="218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864" y="242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864" y="266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864" y="2902"/>
              <a:ext cx="3072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Line 27"/>
          <p:cNvSpPr>
            <a:spLocks noChangeShapeType="1"/>
          </p:cNvSpPr>
          <p:nvPr/>
        </p:nvSpPr>
        <p:spPr bwMode="auto">
          <a:xfrm>
            <a:off x="5807075" y="1177925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28"/>
          <p:cNvSpPr>
            <a:spLocks noChangeShapeType="1"/>
          </p:cNvSpPr>
          <p:nvPr/>
        </p:nvSpPr>
        <p:spPr bwMode="auto">
          <a:xfrm>
            <a:off x="7626350" y="1177925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5656263" y="4902200"/>
            <a:ext cx="2205037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Parallel Plates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6096000" y="2590800"/>
            <a:ext cx="128112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3.1 mm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" name="Text Box 40"/>
          <p:cNvSpPr txBox="1">
            <a:spLocks noChangeArrowheads="1"/>
          </p:cNvSpPr>
          <p:nvPr/>
        </p:nvSpPr>
        <p:spPr bwMode="auto">
          <a:xfrm>
            <a:off x="6324600" y="990600"/>
            <a:ext cx="4016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2"/>
                </a:solidFill>
                <a:cs typeface="Times New Roman" pitchFamily="18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1266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14.5 m</a:t>
            </a:r>
            <a:endParaRPr lang="en-US" sz="1200" dirty="0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Helen A. </a:t>
            </a:r>
            <a:r>
              <a:rPr lang="en-US" sz="2800" dirty="0" err="1" smtClean="0"/>
              <a:t>Handbasket</a:t>
            </a:r>
            <a:r>
              <a:rPr lang="en-US" sz="2800" dirty="0" smtClean="0"/>
              <a:t> lifts a mass upwards (on earth) increasing its gravitational potential by 142 J/kg.  What vertical distance did she lift it?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An electric field exerts a Southerly force of 3.30 N on a +450. µC charge.  What is the change in potential if you displace yourself 7.30 m to the North?  Is it an increase, or decrease in potential?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3799" y="6520190"/>
            <a:ext cx="13211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+53,500 V, increase</a:t>
            </a:r>
            <a:endParaRPr lang="en-US" sz="1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gravitational field exerts a force of 126. N on a 13.0 kg mass away from point B and toward point A that is vertically displaced from B a distance of 12.0 m.   What is the field strength?  In what direction?  What is the change in gravitational potential if you go from B to A?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3799" y="6520190"/>
            <a:ext cx="19463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9.69 N/kg, toward A, -116 J/kg</a:t>
            </a:r>
            <a:endParaRPr lang="en-US" sz="1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uniform electrical field changes electrical potential from 110. V to 370. V when you move down 6.10 m.  What is the magnitude and direction of the electrical field, and what force does it exert on a -1.40 µC charge?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3799" y="6520190"/>
            <a:ext cx="20617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42.6 V/m. up, 5.97x10</a:t>
            </a:r>
            <a:r>
              <a:rPr lang="en-US" sz="1100" baseline="30000" dirty="0" smtClean="0"/>
              <a:t>-5</a:t>
            </a:r>
            <a:r>
              <a:rPr lang="en-US" sz="1100" dirty="0" smtClean="0"/>
              <a:t> N down</a:t>
            </a:r>
            <a:endParaRPr lang="en-US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If you move a mass vertically from point A to point B, the  potential changes from -65.0 J/kg to -34.0 J/kg in a distance of 17.0 m.  What is the gravitational field strength? Does the field point toward A or B? Which point is at a higher elevation, A or B? 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3799" y="6520190"/>
            <a:ext cx="20361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1.82 N/kg toward A, B is higher.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050"/>
          <p:cNvSpPr txBox="1">
            <a:spLocks noChangeArrowheads="1"/>
          </p:cNvSpPr>
          <p:nvPr/>
        </p:nvSpPr>
        <p:spPr bwMode="auto">
          <a:xfrm>
            <a:off x="304800" y="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Electrical Potential (</a:t>
            </a:r>
            <a:r>
              <a:rPr lang="en-US" sz="4000" b="1" u="sng" dirty="0"/>
              <a:t>AKA </a:t>
            </a:r>
            <a:r>
              <a:rPr lang="en-US" sz="4000" b="1" u="sng" dirty="0" smtClean="0"/>
              <a:t>Voltage)</a:t>
            </a:r>
            <a:endParaRPr lang="en-US" sz="1600" dirty="0"/>
          </a:p>
        </p:txBody>
      </p:sp>
      <p:sp>
        <p:nvSpPr>
          <p:cNvPr id="111620" name="Text Box 2052"/>
          <p:cNvSpPr txBox="1">
            <a:spLocks noChangeArrowheads="1"/>
          </p:cNvSpPr>
          <p:nvPr/>
        </p:nvSpPr>
        <p:spPr bwMode="auto">
          <a:xfrm>
            <a:off x="228600" y="838200"/>
            <a:ext cx="8686800" cy="310854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Definition:</a:t>
            </a:r>
          </a:p>
          <a:p>
            <a:pPr lvl="1"/>
            <a:r>
              <a:rPr lang="en-US" sz="2800" dirty="0">
                <a:sym typeface="Symbol" pitchFamily="18" charset="2"/>
              </a:rPr>
              <a:t></a:t>
            </a:r>
            <a:r>
              <a:rPr lang="en-US" sz="2800" dirty="0"/>
              <a:t>V = </a:t>
            </a:r>
            <a:r>
              <a:rPr lang="en-US" sz="2800" u="sng" dirty="0" smtClean="0">
                <a:sym typeface="Symbol" pitchFamily="18" charset="2"/>
              </a:rPr>
              <a:t>W</a:t>
            </a:r>
            <a:r>
              <a:rPr lang="en-US" dirty="0" smtClean="0"/>
              <a:t> </a:t>
            </a:r>
            <a:endParaRPr lang="en-US" sz="2800" dirty="0"/>
          </a:p>
          <a:p>
            <a:pPr lvl="1"/>
            <a:r>
              <a:rPr lang="en-US" sz="2800" dirty="0"/>
              <a:t>          </a:t>
            </a:r>
            <a:r>
              <a:rPr lang="en-US" sz="2800" dirty="0" smtClean="0"/>
              <a:t>q</a:t>
            </a:r>
            <a:endParaRPr lang="en-US" sz="2800" dirty="0"/>
          </a:p>
          <a:p>
            <a:pPr lvl="4"/>
            <a:r>
              <a:rPr lang="en-US" sz="2800" dirty="0">
                <a:sym typeface="Symbol" pitchFamily="18" charset="2"/>
              </a:rPr>
              <a:t></a:t>
            </a:r>
            <a:r>
              <a:rPr lang="en-US" sz="2800" dirty="0"/>
              <a:t>V = Change in </a:t>
            </a:r>
            <a:r>
              <a:rPr lang="en-US" sz="2800" dirty="0" smtClean="0"/>
              <a:t>Electrical potential (Volts</a:t>
            </a:r>
            <a:r>
              <a:rPr lang="en-US" sz="2800" dirty="0"/>
              <a:t>)</a:t>
            </a:r>
          </a:p>
          <a:p>
            <a:pPr lvl="4"/>
            <a:r>
              <a:rPr lang="en-US" sz="2800" dirty="0" smtClean="0">
                <a:sym typeface="Symbol" pitchFamily="18" charset="2"/>
              </a:rPr>
              <a:t>W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Work </a:t>
            </a:r>
            <a:r>
              <a:rPr lang="en-US" sz="2800" dirty="0"/>
              <a:t>(J)</a:t>
            </a:r>
          </a:p>
          <a:p>
            <a:pPr lvl="4"/>
            <a:r>
              <a:rPr lang="en-US" sz="2800" dirty="0"/>
              <a:t>q = Charge (C</a:t>
            </a:r>
            <a:r>
              <a:rPr lang="en-US" sz="2800" dirty="0" smtClean="0"/>
              <a:t>)</a:t>
            </a:r>
          </a:p>
          <a:p>
            <a:pPr lvl="1"/>
            <a:endParaRPr lang="en-US" sz="2800" dirty="0"/>
          </a:p>
        </p:txBody>
      </p:sp>
      <p:sp>
        <p:nvSpPr>
          <p:cNvPr id="111675" name="Text Box 2107"/>
          <p:cNvSpPr txBox="1">
            <a:spLocks noChangeArrowheads="1"/>
          </p:cNvSpPr>
          <p:nvPr/>
        </p:nvSpPr>
        <p:spPr bwMode="auto">
          <a:xfrm>
            <a:off x="0" y="6519446"/>
            <a:ext cx="7205434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Voltage is like </a:t>
            </a:r>
            <a:r>
              <a:rPr lang="en-US" sz="1600" dirty="0" smtClean="0"/>
              <a:t>pressure, Air </a:t>
            </a:r>
            <a:r>
              <a:rPr lang="en-US" sz="1600" dirty="0"/>
              <a:t>= 10,000 </a:t>
            </a:r>
            <a:r>
              <a:rPr lang="en-US" sz="1600" dirty="0" smtClean="0"/>
              <a:t>V/in, Show, Pickle-luminescence, Zap-O-Rama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99377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43 V, bottom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304800" y="4495800"/>
            <a:ext cx="6019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E = -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V/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x</a:t>
            </a:r>
            <a:r>
              <a:rPr lang="en-US" sz="2800"/>
              <a:t>, F = Eq, F = mg</a:t>
            </a:r>
          </a:p>
          <a:p>
            <a:r>
              <a:rPr lang="en-US" sz="2800"/>
              <a:t>mg = Eq = 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/>
              <a:t>Vq/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x</a:t>
            </a:r>
            <a:endParaRPr lang="en-US" sz="2800"/>
          </a:p>
          <a:p>
            <a:r>
              <a:rPr lang="en-US" sz="2800"/>
              <a:t>V = 42.875 V = 43 V</a:t>
            </a:r>
          </a:p>
          <a:p>
            <a:r>
              <a:rPr lang="en-US" sz="2800"/>
              <a:t>Bottom positive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/>
              <a:t>Carson Busses needs to suspend a 1.5 g (.0015 kg) pith ball against gravity. </a:t>
            </a:r>
            <a:r>
              <a:rPr lang="en-US" sz="3200" b="1" dirty="0">
                <a:sym typeface="Symbol" pitchFamily="18" charset="2"/>
              </a:rPr>
              <a:t>(gravity = electric)</a:t>
            </a:r>
            <a:r>
              <a:rPr lang="en-US" sz="4000" b="1" dirty="0"/>
              <a:t> It has a charge of +12 </a:t>
            </a:r>
            <a:r>
              <a:rPr lang="en-US" sz="4000" b="1" dirty="0">
                <a:sym typeface="Symbol" pitchFamily="18" charset="2"/>
              </a:rPr>
              <a:t>C, and he is generating the electric field using plates that are 3.5 cm apart.  What voltage should he use? </a:t>
            </a:r>
            <a:r>
              <a:rPr lang="en-US" sz="3200" b="1" dirty="0">
                <a:sym typeface="Symbol" pitchFamily="18" charset="2"/>
              </a:rPr>
              <a:t>Which side (top or bottom) is positive?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5181600" y="49530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5181600" y="61722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8" name="Oval 8"/>
          <p:cNvSpPr>
            <a:spLocks noChangeArrowheads="1"/>
          </p:cNvSpPr>
          <p:nvPr/>
        </p:nvSpPr>
        <p:spPr bwMode="auto">
          <a:xfrm>
            <a:off x="6248400" y="5410200"/>
            <a:ext cx="304800" cy="228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6400800" y="5638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0" name="Line 10"/>
          <p:cNvSpPr>
            <a:spLocks noChangeShapeType="1"/>
          </p:cNvSpPr>
          <p:nvPr/>
        </p:nvSpPr>
        <p:spPr bwMode="auto">
          <a:xfrm flipV="1">
            <a:off x="6400800" y="504507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6918325" y="5222875"/>
            <a:ext cx="5762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80021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7.92 N/kg</a:t>
            </a:r>
            <a:endParaRPr lang="en-US" sz="1200" dirty="0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 smtClean="0"/>
              <a:t>Mimi  O’ Graf is on planet </a:t>
            </a:r>
            <a:r>
              <a:rPr lang="en-US" sz="4000" b="1" dirty="0" err="1" smtClean="0"/>
              <a:t>Xzrstlnr</a:t>
            </a:r>
            <a:r>
              <a:rPr lang="en-US" sz="4000" b="1" dirty="0" smtClean="0"/>
              <a:t>.  If she increases the gravitational potential of a mass by 95.0 J/kg in a vertical distance of 12.0 m, what is the gravitational field strength?</a:t>
            </a:r>
            <a:endParaRPr lang="en-US" sz="4000" b="1" dirty="0"/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381000" y="40386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/>
              <a:t>sol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6197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12 cm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/>
              <a:t>Oliver </a:t>
            </a:r>
            <a:r>
              <a:rPr lang="en-US" sz="4000" b="1" dirty="0" err="1"/>
              <a:t>Goodguy</a:t>
            </a:r>
            <a:r>
              <a:rPr lang="en-US" sz="4000" b="1" dirty="0"/>
              <a:t> needs to generate a </a:t>
            </a:r>
            <a:r>
              <a:rPr lang="en-US" sz="4000" b="1" dirty="0" smtClean="0"/>
              <a:t>     13 </a:t>
            </a:r>
            <a:r>
              <a:rPr lang="en-US" sz="4000" b="1" dirty="0"/>
              <a:t>V/m electric field using a 1.50 V source.  What distance should he separate || plates to generate this electric field?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04800" y="46482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E = -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/>
              <a:t>V/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x</a:t>
            </a:r>
            <a:r>
              <a:rPr lang="en-US" sz="2800"/>
              <a:t>, 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V</a:t>
            </a:r>
            <a:r>
              <a:rPr lang="en-US" sz="2800"/>
              <a:t> = </a:t>
            </a:r>
            <a:r>
              <a:rPr lang="en-US" sz="2800">
                <a:cs typeface="Times New Roman" pitchFamily="18" charset="0"/>
              </a:rPr>
              <a:t>1.50 V</a:t>
            </a:r>
            <a:r>
              <a:rPr lang="en-US" sz="2800"/>
              <a:t>,, </a:t>
            </a:r>
            <a:r>
              <a:rPr lang="en-US" sz="2800">
                <a:cs typeface="Times New Roman" pitchFamily="18" charset="0"/>
              </a:rPr>
              <a:t>E = 13 V/m</a:t>
            </a:r>
          </a:p>
          <a:p>
            <a:r>
              <a:rPr lang="el-GR" sz="2800">
                <a:cs typeface="Times New Roman" pitchFamily="18" charset="0"/>
              </a:rPr>
              <a:t>Δ</a:t>
            </a:r>
            <a:r>
              <a:rPr lang="en-US" sz="2800">
                <a:cs typeface="Times New Roman" pitchFamily="18" charset="0"/>
              </a:rPr>
              <a:t>x = 0.1154 m = 0.12 m = 12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4572000" y="2328208"/>
            <a:ext cx="44958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Hans Full does 0.012 J of work on 630 </a:t>
            </a:r>
            <a:r>
              <a:rPr lang="en-US" dirty="0" smtClean="0">
                <a:sym typeface="Symbol" pitchFamily="18" charset="2"/>
              </a:rPr>
              <a:t>C of charge moving it against an electrical field.  What is the change in voltage?</a:t>
            </a:r>
            <a:endParaRPr lang="en-US" dirty="0">
              <a:sym typeface="Symbol" pitchFamily="18" charset="2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466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0" y="2404408"/>
            <a:ext cx="44958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Jerry </a:t>
            </a:r>
            <a:r>
              <a:rPr lang="en-US" dirty="0" err="1" smtClean="0"/>
              <a:t>Rigg</a:t>
            </a:r>
            <a:r>
              <a:rPr lang="en-US" dirty="0" smtClean="0"/>
              <a:t> moves a 2.0 kg object upwards doing 64 J of work.  What is the change in gravitational potential?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764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(32 J/kg)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0" y="6581001"/>
            <a:ext cx="20061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(19 J/C or 19 V) – show units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304800"/>
            <a:ext cx="24193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04800"/>
            <a:ext cx="22574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295400"/>
            <a:ext cx="2409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371600"/>
            <a:ext cx="2543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61917" y="1066800"/>
            <a:ext cx="8605882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</a:t>
            </a:r>
            <a:r>
              <a:rPr lang="en-US" sz="4800" dirty="0" smtClean="0"/>
              <a:t>Potential, </a:t>
            </a:r>
            <a:r>
              <a:rPr lang="en-US" sz="4800" dirty="0"/>
              <a:t>Work and </a:t>
            </a:r>
            <a:r>
              <a:rPr lang="en-US" sz="4800" dirty="0" smtClean="0"/>
              <a:t>Charge/Mass</a:t>
            </a:r>
            <a:endParaRPr lang="en-US" sz="4800" dirty="0"/>
          </a:p>
          <a:p>
            <a:pPr algn="ctr"/>
            <a:r>
              <a:rPr lang="en-US" sz="4800" dirty="0" smtClean="0"/>
              <a:t>1-5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0029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10.0 V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86385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</a:t>
            </a:r>
            <a:r>
              <a:rPr lang="en-US" sz="2800">
                <a:cs typeface="Times New Roman" pitchFamily="18" charset="0"/>
              </a:rPr>
              <a:t>V =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>
                <a:cs typeface="Times New Roman" pitchFamily="18" charset="0"/>
              </a:rPr>
              <a:t>E</a:t>
            </a:r>
            <a:r>
              <a:rPr lang="en-US" sz="1800" baseline="-25000">
                <a:cs typeface="Times New Roman" pitchFamily="18" charset="0"/>
              </a:rPr>
              <a:t>p</a:t>
            </a:r>
            <a:r>
              <a:rPr lang="en-US" sz="2800">
                <a:cs typeface="Times New Roman" pitchFamily="18" charset="0"/>
              </a:rPr>
              <a:t>/q</a:t>
            </a:r>
            <a:r>
              <a:rPr lang="en-US" sz="3200"/>
              <a:t>,  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>
                <a:cs typeface="Times New Roman" pitchFamily="18" charset="0"/>
              </a:rPr>
              <a:t>E</a:t>
            </a:r>
            <a:r>
              <a:rPr lang="en-US" sz="1800" baseline="-25000">
                <a:cs typeface="Times New Roman" pitchFamily="18" charset="0"/>
              </a:rPr>
              <a:t>p</a:t>
            </a:r>
            <a:r>
              <a:rPr lang="en-US" sz="3200"/>
              <a:t> = 125 J, q = 12.5 C</a:t>
            </a:r>
          </a:p>
          <a:p>
            <a:r>
              <a:rPr lang="en-US" sz="2800">
                <a:sym typeface="Symbol" pitchFamily="18" charset="2"/>
              </a:rPr>
              <a:t></a:t>
            </a:r>
            <a:r>
              <a:rPr lang="en-US" sz="3200"/>
              <a:t>V = 10.0 V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1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/>
              <a:t>Sandy Deck does 125 J of work on a 12.5 C charge.  Through what voltage did she move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2869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0.600 </a:t>
            </a:r>
            <a:r>
              <a:rPr lang="en-US" sz="1200" dirty="0">
                <a:sym typeface="Symbol" pitchFamily="18" charset="2"/>
              </a:rPr>
              <a:t>J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/>
              <a:t>Lila </a:t>
            </a:r>
            <a:r>
              <a:rPr lang="en-US" sz="4000" b="1" dirty="0" err="1"/>
              <a:t>Karug</a:t>
            </a:r>
            <a:r>
              <a:rPr lang="en-US" sz="4000" b="1" dirty="0"/>
              <a:t> moves a 120. </a:t>
            </a:r>
            <a:r>
              <a:rPr lang="en-US" sz="4000" b="1" dirty="0">
                <a:sym typeface="Symbol" pitchFamily="18" charset="2"/>
              </a:rPr>
              <a:t>C charge through a voltage of 5000. V.  How much work does she do?</a:t>
            </a:r>
            <a:endParaRPr lang="en-US" sz="4000" b="1" dirty="0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304800" y="31242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</a:t>
            </a:r>
            <a:r>
              <a:rPr lang="en-US" sz="2800">
                <a:cs typeface="Times New Roman" pitchFamily="18" charset="0"/>
              </a:rPr>
              <a:t>V =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>
                <a:cs typeface="Times New Roman" pitchFamily="18" charset="0"/>
              </a:rPr>
              <a:t>E</a:t>
            </a:r>
            <a:r>
              <a:rPr lang="en-US" sz="2800" baseline="-25000">
                <a:cs typeface="Times New Roman" pitchFamily="18" charset="0"/>
              </a:rPr>
              <a:t>p</a:t>
            </a:r>
            <a:r>
              <a:rPr lang="en-US" sz="2800">
                <a:cs typeface="Times New Roman" pitchFamily="18" charset="0"/>
              </a:rPr>
              <a:t>/q</a:t>
            </a:r>
            <a:r>
              <a:rPr lang="en-US" sz="2800"/>
              <a:t>,  q = </a:t>
            </a:r>
            <a:r>
              <a:rPr lang="en-US" sz="3200">
                <a:cs typeface="Times New Roman" pitchFamily="18" charset="0"/>
              </a:rPr>
              <a:t>120x10</a:t>
            </a:r>
            <a:r>
              <a:rPr lang="en-US" sz="3200" baseline="30000">
                <a:cs typeface="Times New Roman" pitchFamily="18" charset="0"/>
              </a:rPr>
              <a:t>-6</a:t>
            </a:r>
            <a:r>
              <a:rPr lang="en-US" sz="3200">
                <a:cs typeface="Times New Roman" pitchFamily="18" charset="0"/>
              </a:rPr>
              <a:t> C</a:t>
            </a:r>
            <a:r>
              <a:rPr lang="en-US" sz="2800"/>
              <a:t>,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V = </a:t>
            </a:r>
            <a:r>
              <a:rPr lang="en-US" sz="3200">
                <a:cs typeface="Times New Roman" pitchFamily="18" charset="0"/>
              </a:rPr>
              <a:t>5000. V</a:t>
            </a:r>
            <a:endParaRPr lang="en-US" sz="2800"/>
          </a:p>
          <a:p>
            <a:r>
              <a:rPr lang="en-US" sz="2800">
                <a:sym typeface="Symbol" pitchFamily="18" charset="2"/>
              </a:rPr>
              <a:t></a:t>
            </a:r>
            <a:r>
              <a:rPr lang="en-US" sz="2800">
                <a:cs typeface="Times New Roman" pitchFamily="18" charset="0"/>
              </a:rPr>
              <a:t>E</a:t>
            </a:r>
            <a:r>
              <a:rPr lang="en-US" sz="2800" baseline="-25000">
                <a:cs typeface="Times New Roman" pitchFamily="18" charset="0"/>
              </a:rPr>
              <a:t>p</a:t>
            </a:r>
            <a:r>
              <a:rPr lang="en-US" sz="2800"/>
              <a:t> = 0.600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7197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9.0 J/kg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 smtClean="0"/>
              <a:t>Benny </a:t>
            </a:r>
            <a:r>
              <a:rPr lang="en-US" sz="4000" b="1" dirty="0" err="1" smtClean="0"/>
              <a:t>Hana</a:t>
            </a:r>
            <a:r>
              <a:rPr lang="en-US" sz="4000" b="1" dirty="0" smtClean="0"/>
              <a:t> does 45.0 J of work on 5.0 kg of mass moving it against a gravitational field.  What is its change of gravitational potential?</a:t>
            </a:r>
            <a:endParaRPr lang="en-US" sz="4000" b="1" dirty="0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304800" y="31242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solution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53599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0.050 kg or 50. grams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 smtClean="0"/>
              <a:t>Jane </a:t>
            </a:r>
            <a:r>
              <a:rPr lang="en-US" sz="4000" b="1" dirty="0" err="1" smtClean="0"/>
              <a:t>Linkfence</a:t>
            </a:r>
            <a:r>
              <a:rPr lang="en-US" sz="4000" b="1" dirty="0" smtClean="0"/>
              <a:t> moves a mass through a potential difference of 320 J/kg and does 16 J of work.  What is the mass?</a:t>
            </a:r>
            <a:endParaRPr lang="en-US" sz="4000" b="1" dirty="0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304800" y="31242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ym typeface="Symbol" pitchFamily="18" charset="2"/>
              </a:rPr>
              <a:t>solution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096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13.8 mC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/>
              <a:t>Arthur Moore does 0.167 J of work moving an unknown charge through a voltage of 12.1 V.  Please, please, won’t you please help him calculate the charge?</a:t>
            </a: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304800" y="40386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</a:t>
            </a:r>
            <a:r>
              <a:rPr lang="en-US" sz="2800">
                <a:cs typeface="Times New Roman" pitchFamily="18" charset="0"/>
              </a:rPr>
              <a:t>V =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>
                <a:cs typeface="Times New Roman" pitchFamily="18" charset="0"/>
              </a:rPr>
              <a:t>E</a:t>
            </a:r>
            <a:r>
              <a:rPr lang="en-US" sz="2800" baseline="-25000">
                <a:cs typeface="Times New Roman" pitchFamily="18" charset="0"/>
              </a:rPr>
              <a:t>p</a:t>
            </a:r>
            <a:r>
              <a:rPr lang="en-US" sz="2800">
                <a:cs typeface="Times New Roman" pitchFamily="18" charset="0"/>
              </a:rPr>
              <a:t>/q</a:t>
            </a:r>
            <a:r>
              <a:rPr lang="en-US" sz="2800"/>
              <a:t>,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V = </a:t>
            </a:r>
            <a:r>
              <a:rPr lang="en-US" sz="3200">
                <a:cs typeface="Times New Roman" pitchFamily="18" charset="0"/>
              </a:rPr>
              <a:t>12.1 V,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>
                <a:cs typeface="Times New Roman" pitchFamily="18" charset="0"/>
              </a:rPr>
              <a:t>E</a:t>
            </a:r>
            <a:r>
              <a:rPr lang="en-US" sz="2800" baseline="-25000">
                <a:cs typeface="Times New Roman" pitchFamily="18" charset="0"/>
              </a:rPr>
              <a:t>p</a:t>
            </a:r>
            <a:r>
              <a:rPr lang="en-US" sz="2800"/>
              <a:t> = 0.167 J</a:t>
            </a:r>
          </a:p>
          <a:p>
            <a:r>
              <a:rPr lang="en-US" sz="2800"/>
              <a:t>q = </a:t>
            </a:r>
            <a:r>
              <a:rPr lang="en-US" sz="3200">
                <a:cs typeface="Times New Roman" pitchFamily="18" charset="0"/>
              </a:rPr>
              <a:t>0.013801653 = .0138 C = 13.8 mC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3564</TotalTime>
  <Words>1078</Words>
  <Application>Microsoft Office PowerPoint</Application>
  <PresentationFormat>On-screen Show (4:3)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531</cp:revision>
  <dcterms:created xsi:type="dcterms:W3CDTF">2001-03-01T17:38:38Z</dcterms:created>
  <dcterms:modified xsi:type="dcterms:W3CDTF">2019-10-18T15:21:25Z</dcterms:modified>
</cp:coreProperties>
</file>