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74" r:id="rId3"/>
    <p:sldId id="377" r:id="rId4"/>
    <p:sldId id="376" r:id="rId5"/>
    <p:sldId id="37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34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19DF2-C232-478E-BBAB-56706A077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E5EF9-D607-478D-96D0-67F73B39C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B107B-3895-44B3-8622-616268FA0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CD837-F760-43D2-891A-7054E33BC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8E80-3A15-46E9-B0E0-0FF49E782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7EDAA-06A8-49C2-B9E2-EEC27A2FE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171D4-035A-475F-8243-3D4A6E9BF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2C21A-DA2A-4ECA-823D-E1521F499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C6D35-0D6B-46D7-B377-55DF4911F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E1B7D-D4FF-4875-AD21-F66727EC6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7FD6B-CC00-4785-81B9-70C0345022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CBB3D5-19E1-4924-BA8B-741FE8DE22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058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/>
              <a:t>Methods of Charging</a:t>
            </a:r>
            <a:endParaRPr lang="en-US" sz="2000"/>
          </a:p>
          <a:p>
            <a:r>
              <a:rPr lang="en-US" sz="2800"/>
              <a:t>Contents:</a:t>
            </a:r>
          </a:p>
          <a:p>
            <a:pPr lvl="2">
              <a:buFontTx/>
              <a:buChar char="•"/>
            </a:pPr>
            <a:r>
              <a:rPr lang="en-US" sz="2800"/>
              <a:t>Methods of charging</a:t>
            </a:r>
          </a:p>
          <a:p>
            <a:pPr lvl="3">
              <a:buFontTx/>
              <a:buChar char="•"/>
            </a:pPr>
            <a:r>
              <a:rPr lang="en-US" sz="2800"/>
              <a:t>Friction</a:t>
            </a:r>
          </a:p>
          <a:p>
            <a:pPr lvl="3">
              <a:buFontTx/>
              <a:buChar char="•"/>
            </a:pPr>
            <a:r>
              <a:rPr lang="en-US" sz="2800"/>
              <a:t>Conduction</a:t>
            </a:r>
          </a:p>
          <a:p>
            <a:pPr lvl="3">
              <a:buFontTx/>
              <a:buChar char="•"/>
            </a:pPr>
            <a:r>
              <a:rPr lang="en-US" sz="2800"/>
              <a:t>Induction</a:t>
            </a:r>
          </a:p>
          <a:p>
            <a:pPr lvl="2">
              <a:buFontTx/>
              <a:buChar char="•"/>
            </a:pPr>
            <a:r>
              <a:rPr lang="en-US" sz="2800"/>
              <a:t>Van de Graaff generators</a:t>
            </a:r>
          </a:p>
          <a:p>
            <a:pPr lvl="3">
              <a:buFontTx/>
              <a:buChar char="•"/>
            </a:pPr>
            <a:r>
              <a:rPr lang="en-US" sz="2800"/>
              <a:t>How it works</a:t>
            </a:r>
          </a:p>
          <a:p>
            <a:pPr lvl="3">
              <a:buFontTx/>
              <a:buChar char="•"/>
            </a:pPr>
            <a:r>
              <a:rPr lang="en-US" sz="2800"/>
              <a:t>Stupid tricks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Insulators and Conductors</a:t>
            </a:r>
            <a:endParaRPr lang="en-US" sz="1800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Insulators - Charge cannot move</a:t>
            </a:r>
          </a:p>
          <a:p>
            <a:r>
              <a:rPr lang="en-US" sz="3200"/>
              <a:t>Conductors - Charge moves freely - stays on outside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304800" y="2363788"/>
            <a:ext cx="4191000" cy="35036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/>
              <a:t>Insulators </a:t>
            </a:r>
          </a:p>
          <a:p>
            <a:r>
              <a:rPr lang="en-US" sz="3200"/>
              <a:t>Glass</a:t>
            </a:r>
          </a:p>
          <a:p>
            <a:r>
              <a:rPr lang="en-US" sz="3200"/>
              <a:t>Wood</a:t>
            </a:r>
          </a:p>
          <a:p>
            <a:r>
              <a:rPr lang="en-US" sz="3200"/>
              <a:t>Plastics (organics)</a:t>
            </a:r>
          </a:p>
          <a:p>
            <a:r>
              <a:rPr lang="en-US" sz="3200"/>
              <a:t>Dry Air (10,000 V/inch)</a:t>
            </a:r>
          </a:p>
          <a:p>
            <a:r>
              <a:rPr lang="en-US" sz="3200"/>
              <a:t>Vacuum</a:t>
            </a:r>
          </a:p>
          <a:p>
            <a:r>
              <a:rPr lang="en-US" sz="3200"/>
              <a:t>Pure water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4724400" y="2363788"/>
            <a:ext cx="4191000" cy="35036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/>
              <a:t>Conductors </a:t>
            </a:r>
          </a:p>
          <a:p>
            <a:r>
              <a:rPr lang="en-US" sz="3200"/>
              <a:t>Metals - sea of electrons</a:t>
            </a:r>
          </a:p>
          <a:p>
            <a:r>
              <a:rPr lang="en-US" sz="3200"/>
              <a:t>Graphite </a:t>
            </a:r>
          </a:p>
          <a:p>
            <a:r>
              <a:rPr lang="en-US" sz="3200"/>
              <a:t>Semiconductors</a:t>
            </a:r>
          </a:p>
          <a:p>
            <a:r>
              <a:rPr lang="en-US" sz="3200"/>
              <a:t>Salt water</a:t>
            </a:r>
          </a:p>
          <a:p>
            <a:r>
              <a:rPr lang="en-US" sz="3200"/>
              <a:t>Any ionic solutions</a:t>
            </a:r>
          </a:p>
          <a:p>
            <a:r>
              <a:rPr lang="en-US" sz="3200"/>
              <a:t>Ionized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6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6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6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6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6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6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6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6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6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6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6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6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6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6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6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6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6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build="p" autoUpdateAnimBg="0"/>
      <p:bldP spid="126988" grpId="0" build="p" autoUpdateAnimBg="0"/>
      <p:bldP spid="12698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85775"/>
            <a:ext cx="8353425" cy="5886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Methods of charging</a:t>
            </a:r>
            <a:endParaRPr lang="en-US" sz="1800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Friction - greater/lesser affinity</a:t>
            </a:r>
          </a:p>
          <a:p>
            <a:r>
              <a:rPr lang="en-US" sz="3200"/>
              <a:t>Conduction - actual transfer of electrons (demo)</a:t>
            </a:r>
          </a:p>
          <a:p>
            <a:r>
              <a:rPr lang="en-US" sz="3200"/>
              <a:t>Induction - Charge just moves around (demo)</a:t>
            </a:r>
          </a:p>
        </p:txBody>
      </p:sp>
      <p:pic>
        <p:nvPicPr>
          <p:cNvPr id="129031" name="Picture 7" descr="FG16_07"/>
          <p:cNvPicPr>
            <a:picLocks noChangeAspect="1" noChangeArrowheads="1"/>
          </p:cNvPicPr>
          <p:nvPr/>
        </p:nvPicPr>
        <p:blipFill>
          <a:blip r:embed="rId2" cstate="print"/>
          <a:srcRect l="28006" t="27501" r="26985" b="24500"/>
          <a:stretch>
            <a:fillRect/>
          </a:stretch>
        </p:blipFill>
        <p:spPr bwMode="auto">
          <a:xfrm>
            <a:off x="152400" y="2590800"/>
            <a:ext cx="5562600" cy="3956050"/>
          </a:xfrm>
          <a:prstGeom prst="rect">
            <a:avLst/>
          </a:prstGeom>
          <a:noFill/>
        </p:spPr>
      </p:pic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457200" y="838200"/>
            <a:ext cx="3381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Visa/Mastercard/Discover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5791200" y="2479675"/>
            <a:ext cx="3352800" cy="3581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Demo Electroscope:</a:t>
            </a:r>
          </a:p>
          <a:p>
            <a:pPr lvl="1"/>
            <a:r>
              <a:rPr lang="en-US" sz="2000"/>
              <a:t>Inductive/Conductive</a:t>
            </a:r>
          </a:p>
          <a:p>
            <a:pPr lvl="1"/>
            <a:r>
              <a:rPr lang="en-US" sz="2000"/>
              <a:t>Grounding</a:t>
            </a:r>
          </a:p>
          <a:p>
            <a:pPr lvl="1"/>
            <a:r>
              <a:rPr lang="en-US" sz="2000"/>
              <a:t>with</a:t>
            </a:r>
          </a:p>
          <a:p>
            <a:pPr lvl="1"/>
            <a:r>
              <a:rPr lang="en-US" sz="2000"/>
              <a:t>	Silk + plex</a:t>
            </a:r>
          </a:p>
          <a:p>
            <a:pPr lvl="1"/>
            <a:r>
              <a:rPr lang="en-US" sz="2000"/>
              <a:t>	fur + rubber</a:t>
            </a:r>
          </a:p>
          <a:p>
            <a:pPr lvl="1"/>
            <a:r>
              <a:rPr lang="en-US" sz="2000"/>
              <a:t>Charge with VdG/induce Coronal with VdG</a:t>
            </a:r>
          </a:p>
          <a:p>
            <a:r>
              <a:rPr lang="en-US" sz="2000"/>
              <a:t>Discharge:dosimeter/match</a:t>
            </a:r>
          </a:p>
          <a:p>
            <a:r>
              <a:rPr lang="en-US" sz="2000"/>
              <a:t>Why there is an attraction?</a:t>
            </a:r>
          </a:p>
          <a:p>
            <a:r>
              <a:rPr lang="en-US" sz="2000"/>
              <a:t>Vdg and water </a:t>
            </a:r>
            <a:r>
              <a:rPr lang="en-US" sz="900"/>
              <a:t>(Why is there attraction)</a:t>
            </a:r>
          </a:p>
          <a:p>
            <a:endParaRPr lang="en-US" sz="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build="p" autoUpdateAnimBg="0"/>
      <p:bldP spid="129032" grpId="0" autoUpdateAnimBg="0"/>
      <p:bldP spid="1290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FG32_01"/>
          <p:cNvPicPr>
            <a:picLocks noChangeAspect="1" noChangeArrowheads="1"/>
          </p:cNvPicPr>
          <p:nvPr/>
        </p:nvPicPr>
        <p:blipFill>
          <a:blip r:embed="rId2" cstate="print"/>
          <a:srcRect l="29005" r="21983"/>
          <a:stretch>
            <a:fillRect/>
          </a:stretch>
        </p:blipFill>
        <p:spPr bwMode="auto">
          <a:xfrm>
            <a:off x="228600" y="685800"/>
            <a:ext cx="3733800" cy="5080000"/>
          </a:xfrm>
          <a:prstGeom prst="rect">
            <a:avLst/>
          </a:prstGeom>
          <a:noFill/>
        </p:spPr>
      </p:pic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3962400" y="76200"/>
            <a:ext cx="4648200" cy="58229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Van de Graaff Generator</a:t>
            </a:r>
          </a:p>
          <a:p>
            <a:r>
              <a:rPr lang="en-US" sz="2800"/>
              <a:t>How it works</a:t>
            </a:r>
          </a:p>
          <a:p>
            <a:r>
              <a:rPr lang="en-US" sz="2800"/>
              <a:t>Charge stays on outside</a:t>
            </a:r>
          </a:p>
          <a:p>
            <a:r>
              <a:rPr lang="en-US" sz="2800"/>
              <a:t>Polished surface - coronal discharge</a:t>
            </a:r>
          </a:p>
          <a:p>
            <a:r>
              <a:rPr lang="en-US" sz="2800"/>
              <a:t>VdG’s Setup</a:t>
            </a:r>
          </a:p>
          <a:p>
            <a:pPr lvl="1"/>
            <a:r>
              <a:rPr lang="en-US" sz="2800"/>
              <a:t>30’ Domes in Hangar</a:t>
            </a:r>
          </a:p>
          <a:p>
            <a:pPr lvl="1"/>
            <a:r>
              <a:rPr lang="en-US" sz="2800"/>
              <a:t>Laboratory in domes</a:t>
            </a:r>
          </a:p>
          <a:p>
            <a:pPr lvl="1"/>
            <a:r>
              <a:rPr lang="en-US" sz="2800"/>
              <a:t>How to power</a:t>
            </a:r>
          </a:p>
          <a:p>
            <a:pPr lvl="1"/>
            <a:r>
              <a:rPr lang="en-US" sz="2800"/>
              <a:t>Pigeons </a:t>
            </a:r>
          </a:p>
          <a:p>
            <a:r>
              <a:rPr lang="en-US"/>
              <a:t>Stupid tricks</a:t>
            </a:r>
          </a:p>
          <a:p>
            <a:pPr lvl="1"/>
            <a:r>
              <a:rPr lang="en-US"/>
              <a:t>Ball</a:t>
            </a:r>
          </a:p>
          <a:p>
            <a:pPr lvl="1"/>
            <a:r>
              <a:rPr lang="en-US"/>
              <a:t>Motor 1 &amp; 2</a:t>
            </a:r>
          </a:p>
          <a:p>
            <a:pPr lvl="1"/>
            <a:r>
              <a:rPr lang="en-US"/>
              <a:t>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3558</TotalTime>
  <Words>138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399</cp:revision>
  <dcterms:created xsi:type="dcterms:W3CDTF">2001-03-01T17:38:38Z</dcterms:created>
  <dcterms:modified xsi:type="dcterms:W3CDTF">2015-11-05T17:02:12Z</dcterms:modified>
</cp:coreProperties>
</file>